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Lst>
  <p:sldIdLst>
    <p:sldId id="260" r:id="rId3"/>
    <p:sldId id="263" r:id="rId4"/>
    <p:sldId id="264" r:id="rId5"/>
    <p:sldId id="265" r:id="rId6"/>
    <p:sldId id="267" r:id="rId7"/>
    <p:sldId id="268" r:id="rId8"/>
    <p:sldId id="269" r:id="rId9"/>
    <p:sldId id="270" r:id="rId10"/>
    <p:sldId id="271" r:id="rId11"/>
    <p:sldId id="272" r:id="rId12"/>
    <p:sldId id="273" r:id="rId13"/>
    <p:sldId id="274" r:id="rId14"/>
    <p:sldId id="280" r:id="rId15"/>
    <p:sldId id="276" r:id="rId16"/>
    <p:sldId id="281" r:id="rId17"/>
    <p:sldId id="282" r:id="rId18"/>
    <p:sldId id="283" r:id="rId19"/>
    <p:sldId id="284" r:id="rId20"/>
    <p:sldId id="285" r:id="rId21"/>
    <p:sldId id="286" r:id="rId22"/>
    <p:sldId id="289" r:id="rId23"/>
    <p:sldId id="288" r:id="rId24"/>
    <p:sldId id="290" r:id="rId25"/>
    <p:sldId id="291" r:id="rId26"/>
    <p:sldId id="292" r:id="rId27"/>
    <p:sldId id="293" r:id="rId28"/>
    <p:sldId id="294" r:id="rId29"/>
    <p:sldId id="295" r:id="rId30"/>
    <p:sldId id="296" r:id="rId31"/>
    <p:sldId id="297" r:id="rId32"/>
    <p:sldId id="298" r:id="rId33"/>
    <p:sldId id="299" r:id="rId34"/>
    <p:sldId id="300" r:id="rId35"/>
    <p:sldId id="301" r:id="rId36"/>
    <p:sldId id="302" r:id="rId37"/>
    <p:sldId id="303" r:id="rId38"/>
    <p:sldId id="304" r:id="rId39"/>
    <p:sldId id="306" r:id="rId40"/>
    <p:sldId id="307" r:id="rId41"/>
    <p:sldId id="308" r:id="rId42"/>
    <p:sldId id="309" r:id="rId43"/>
    <p:sldId id="310" r:id="rId44"/>
    <p:sldId id="311" r:id="rId45"/>
    <p:sldId id="312" r:id="rId46"/>
    <p:sldId id="313" r:id="rId47"/>
    <p:sldId id="314" r:id="rId48"/>
    <p:sldId id="315" r:id="rId49"/>
    <p:sldId id="316" r:id="rId50"/>
    <p:sldId id="317" r:id="rId51"/>
    <p:sldId id="318" r:id="rId52"/>
    <p:sldId id="319" r:id="rId53"/>
    <p:sldId id="320" r:id="rId54"/>
    <p:sldId id="261" r:id="rId5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中度样式 2 - 强调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660B408-B3CF-4A94-85FC-2B1E0A45F4A2}" styleName="深色样式 2 - 强调 1/强调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 styleId="{69CF1AB2-1976-4502-BF36-3FF5EA218861}" styleName="中度样式 4 - 强调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8A107856-5554-42FB-B03E-39F5DBC370BA}" styleName="中度样式 4 - 强调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5DA37D80-6434-44D0-A028-1B22A696006F}" styleName="浅色样式 3 - 强调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0E3FDE45-AF77-4B5C-9715-49D594BDF05E}" styleName="浅色样式 1 - 强调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040" autoAdjust="0"/>
    <p:restoredTop sz="94660"/>
  </p:normalViewPr>
  <p:slideViewPr>
    <p:cSldViewPr snapToGrid="0">
      <p:cViewPr varScale="1">
        <p:scale>
          <a:sx n="36" d="100"/>
          <a:sy n="36" d="100"/>
        </p:scale>
        <p:origin x="30" y="80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slide" Target="slides/slide53.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slide" Target="slides/slide39.xml"/><Relationship Id="rId54" Type="http://schemas.openxmlformats.org/officeDocument/2006/relationships/slide" Target="slides/slide52.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presProps" Target="presProps.xml"/><Relationship Id="rId8" Type="http://schemas.openxmlformats.org/officeDocument/2006/relationships/slide" Target="slides/slide6.xml"/><Relationship Id="rId51" Type="http://schemas.openxmlformats.org/officeDocument/2006/relationships/slide" Target="slides/slide49.xml"/><Relationship Id="rId3" Type="http://schemas.openxmlformats.org/officeDocument/2006/relationships/slide" Target="slides/slid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914401" y="2130425"/>
            <a:ext cx="10363200" cy="1470026"/>
          </a:xfrm>
        </p:spPr>
        <p:txBody>
          <a:bodyPr/>
          <a:lstStyle/>
          <a:p>
            <a:r>
              <a:rPr lang="zh-CN" altLang="en-US"/>
              <a:t>单击此处编辑母版标题样式</a:t>
            </a:r>
          </a:p>
        </p:txBody>
      </p:sp>
      <p:sp>
        <p:nvSpPr>
          <p:cNvPr id="3" name="副标题 2"/>
          <p:cNvSpPr>
            <a:spLocks noGrp="1"/>
          </p:cNvSpPr>
          <p:nvPr>
            <p:ph type="subTitle" idx="1"/>
          </p:nvPr>
        </p:nvSpPr>
        <p:spPr>
          <a:xfrm>
            <a:off x="1828801" y="3886201"/>
            <a:ext cx="8534400" cy="1752600"/>
          </a:xfrm>
        </p:spPr>
        <p:txBody>
          <a:bodyPr/>
          <a:lstStyle>
            <a:lvl1pPr marL="0" indent="0" algn="ctr">
              <a:buNone/>
              <a:defRPr>
                <a:solidFill>
                  <a:schemeClr val="tx1">
                    <a:tint val="75000"/>
                  </a:schemeClr>
                </a:solidFill>
              </a:defRPr>
            </a:lvl1pPr>
            <a:lvl2pPr marL="521424" indent="0" algn="ctr">
              <a:buNone/>
              <a:defRPr>
                <a:solidFill>
                  <a:schemeClr val="tx1">
                    <a:tint val="75000"/>
                  </a:schemeClr>
                </a:solidFill>
              </a:defRPr>
            </a:lvl2pPr>
            <a:lvl3pPr marL="1042847" indent="0" algn="ctr">
              <a:buNone/>
              <a:defRPr>
                <a:solidFill>
                  <a:schemeClr val="tx1">
                    <a:tint val="75000"/>
                  </a:schemeClr>
                </a:solidFill>
              </a:defRPr>
            </a:lvl3pPr>
            <a:lvl4pPr marL="1564271" indent="0" algn="ctr">
              <a:buNone/>
              <a:defRPr>
                <a:solidFill>
                  <a:schemeClr val="tx1">
                    <a:tint val="75000"/>
                  </a:schemeClr>
                </a:solidFill>
              </a:defRPr>
            </a:lvl4pPr>
            <a:lvl5pPr marL="2085695" indent="0" algn="ctr">
              <a:buNone/>
              <a:defRPr>
                <a:solidFill>
                  <a:schemeClr val="tx1">
                    <a:tint val="75000"/>
                  </a:schemeClr>
                </a:solidFill>
              </a:defRPr>
            </a:lvl5pPr>
            <a:lvl6pPr marL="2607118" indent="0" algn="ctr">
              <a:buNone/>
              <a:defRPr>
                <a:solidFill>
                  <a:schemeClr val="tx1">
                    <a:tint val="75000"/>
                  </a:schemeClr>
                </a:solidFill>
              </a:defRPr>
            </a:lvl6pPr>
            <a:lvl7pPr marL="3128542" indent="0" algn="ctr">
              <a:buNone/>
              <a:defRPr>
                <a:solidFill>
                  <a:schemeClr val="tx1">
                    <a:tint val="75000"/>
                  </a:schemeClr>
                </a:solidFill>
              </a:defRPr>
            </a:lvl7pPr>
            <a:lvl8pPr marL="3649966" indent="0" algn="ctr">
              <a:buNone/>
              <a:defRPr>
                <a:solidFill>
                  <a:schemeClr val="tx1">
                    <a:tint val="75000"/>
                  </a:schemeClr>
                </a:solidFill>
              </a:defRPr>
            </a:lvl8pPr>
            <a:lvl9pPr marL="4171390" indent="0" algn="ctr">
              <a:buNone/>
              <a:defRPr>
                <a:solidFill>
                  <a:schemeClr val="tx1">
                    <a:tint val="75000"/>
                  </a:schemeClr>
                </a:solidFill>
              </a:defRPr>
            </a:lvl9pPr>
          </a:lstStyle>
          <a:p>
            <a:r>
              <a:rPr lang="zh-CN" altLang="en-US"/>
              <a:t>单击此处编辑母版副标题样式</a:t>
            </a:r>
          </a:p>
        </p:txBody>
      </p:sp>
      <p:sp>
        <p:nvSpPr>
          <p:cNvPr id="4" name="日期占位符 3"/>
          <p:cNvSpPr>
            <a:spLocks noGrp="1"/>
          </p:cNvSpPr>
          <p:nvPr>
            <p:ph type="dt" sz="half" idx="10"/>
          </p:nvPr>
        </p:nvSpPr>
        <p:spPr/>
        <p:txBody>
          <a:bodyPr/>
          <a:lstStyle/>
          <a:p>
            <a:pPr defTabSz="1042847"/>
            <a:fld id="{C9CB1C42-1154-4835-8469-74CEE61A2023}" type="datetimeFigureOut">
              <a:rPr lang="zh-CN" altLang="en-US" smtClean="0">
                <a:solidFill>
                  <a:prstClr val="black">
                    <a:tint val="75000"/>
                  </a:prstClr>
                </a:solidFill>
              </a:rPr>
              <a:pPr defTabSz="1042847"/>
              <a:t>2019/6/27</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pPr defTabSz="1042847"/>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pPr defTabSz="1042847"/>
            <a:fld id="{4A79B515-4A24-4868-9827-5976A68D0ED5}" type="slidenum">
              <a:rPr lang="zh-CN" altLang="en-US" smtClean="0">
                <a:solidFill>
                  <a:prstClr val="black">
                    <a:tint val="75000"/>
                  </a:prstClr>
                </a:solidFill>
              </a:rPr>
              <a:pPr defTabSz="1042847"/>
              <a:t>‹#›</a:t>
            </a:fld>
            <a:endParaRPr lang="zh-CN" altLang="en-US">
              <a:solidFill>
                <a:prstClr val="black">
                  <a:tint val="75000"/>
                </a:prstClr>
              </a:solidFill>
            </a:endParaRPr>
          </a:p>
        </p:txBody>
      </p:sp>
    </p:spTree>
    <p:extLst>
      <p:ext uri="{BB962C8B-B14F-4D97-AF65-F5344CB8AC3E}">
        <p14:creationId xmlns:p14="http://schemas.microsoft.com/office/powerpoint/2010/main" val="35193576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pPr defTabSz="1042847"/>
            <a:fld id="{C9CB1C42-1154-4835-8469-74CEE61A2023}" type="datetimeFigureOut">
              <a:rPr lang="zh-CN" altLang="en-US" smtClean="0">
                <a:solidFill>
                  <a:prstClr val="black">
                    <a:tint val="75000"/>
                  </a:prstClr>
                </a:solidFill>
              </a:rPr>
              <a:pPr defTabSz="1042847"/>
              <a:t>2019/6/27</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pPr defTabSz="1042847"/>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pPr defTabSz="1042847"/>
            <a:fld id="{4A79B515-4A24-4868-9827-5976A68D0ED5}" type="slidenum">
              <a:rPr lang="zh-CN" altLang="en-US" smtClean="0">
                <a:solidFill>
                  <a:prstClr val="black">
                    <a:tint val="75000"/>
                  </a:prstClr>
                </a:solidFill>
              </a:rPr>
              <a:pPr defTabSz="1042847"/>
              <a:t>‹#›</a:t>
            </a:fld>
            <a:endParaRPr lang="zh-CN" altLang="en-US">
              <a:solidFill>
                <a:prstClr val="black">
                  <a:tint val="75000"/>
                </a:prstClr>
              </a:solidFill>
            </a:endParaRPr>
          </a:p>
        </p:txBody>
      </p:sp>
    </p:spTree>
    <p:extLst>
      <p:ext uri="{BB962C8B-B14F-4D97-AF65-F5344CB8AC3E}">
        <p14:creationId xmlns:p14="http://schemas.microsoft.com/office/powerpoint/2010/main" val="175891896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839201" y="274639"/>
            <a:ext cx="2743200" cy="5851525"/>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609599" y="274639"/>
            <a:ext cx="8026401" cy="5851525"/>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pPr defTabSz="1042847"/>
            <a:fld id="{C9CB1C42-1154-4835-8469-74CEE61A2023}" type="datetimeFigureOut">
              <a:rPr lang="zh-CN" altLang="en-US" smtClean="0">
                <a:solidFill>
                  <a:prstClr val="black">
                    <a:tint val="75000"/>
                  </a:prstClr>
                </a:solidFill>
              </a:rPr>
              <a:pPr defTabSz="1042847"/>
              <a:t>2019/6/27</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pPr defTabSz="1042847"/>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pPr defTabSz="1042847"/>
            <a:fld id="{4A79B515-4A24-4868-9827-5976A68D0ED5}" type="slidenum">
              <a:rPr lang="zh-CN" altLang="en-US" smtClean="0">
                <a:solidFill>
                  <a:prstClr val="black">
                    <a:tint val="75000"/>
                  </a:prstClr>
                </a:solidFill>
              </a:rPr>
              <a:pPr defTabSz="1042847"/>
              <a:t>‹#›</a:t>
            </a:fld>
            <a:endParaRPr lang="zh-CN" altLang="en-US">
              <a:solidFill>
                <a:prstClr val="black">
                  <a:tint val="75000"/>
                </a:prstClr>
              </a:solidFill>
            </a:endParaRPr>
          </a:p>
        </p:txBody>
      </p:sp>
    </p:spTree>
    <p:extLst>
      <p:ext uri="{BB962C8B-B14F-4D97-AF65-F5344CB8AC3E}">
        <p14:creationId xmlns:p14="http://schemas.microsoft.com/office/powerpoint/2010/main" val="74560166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2FF3CB1E-48C0-4D81-AC4D-559CB541487B}" type="datetimeFigureOut">
              <a:rPr lang="en-GB" smtClean="0"/>
              <a:t>27/06/2019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E5557FA-7215-45B8-A1C6-690C39711128}" type="slidenum">
              <a:rPr lang="en-GB" smtClean="0"/>
              <a:t>‹#›</a:t>
            </a:fld>
            <a:endParaRPr lang="en-GB"/>
          </a:p>
        </p:txBody>
      </p:sp>
    </p:spTree>
    <p:extLst>
      <p:ext uri="{BB962C8B-B14F-4D97-AF65-F5344CB8AC3E}">
        <p14:creationId xmlns:p14="http://schemas.microsoft.com/office/powerpoint/2010/main" val="379957434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2FF3CB1E-48C0-4D81-AC4D-559CB541487B}" type="datetimeFigureOut">
              <a:rPr lang="en-GB" smtClean="0"/>
              <a:t>27/06/2019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E5557FA-7215-45B8-A1C6-690C39711128}" type="slidenum">
              <a:rPr lang="en-GB" smtClean="0"/>
              <a:t>‹#›</a:t>
            </a:fld>
            <a:endParaRPr lang="en-GB"/>
          </a:p>
        </p:txBody>
      </p:sp>
    </p:spTree>
    <p:extLst>
      <p:ext uri="{BB962C8B-B14F-4D97-AF65-F5344CB8AC3E}">
        <p14:creationId xmlns:p14="http://schemas.microsoft.com/office/powerpoint/2010/main" val="79229379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FF3CB1E-48C0-4D81-AC4D-559CB541487B}" type="datetimeFigureOut">
              <a:rPr lang="en-GB" smtClean="0"/>
              <a:t>27/06/2019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E5557FA-7215-45B8-A1C6-690C39711128}" type="slidenum">
              <a:rPr lang="en-GB" smtClean="0"/>
              <a:t>‹#›</a:t>
            </a:fld>
            <a:endParaRPr lang="en-GB"/>
          </a:p>
        </p:txBody>
      </p:sp>
    </p:spTree>
    <p:extLst>
      <p:ext uri="{BB962C8B-B14F-4D97-AF65-F5344CB8AC3E}">
        <p14:creationId xmlns:p14="http://schemas.microsoft.com/office/powerpoint/2010/main" val="245131338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2FF3CB1E-48C0-4D81-AC4D-559CB541487B}" type="datetimeFigureOut">
              <a:rPr lang="en-GB" smtClean="0"/>
              <a:t>27/06/2019</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CE5557FA-7215-45B8-A1C6-690C39711128}" type="slidenum">
              <a:rPr lang="en-GB" smtClean="0"/>
              <a:t>‹#›</a:t>
            </a:fld>
            <a:endParaRPr lang="en-GB"/>
          </a:p>
        </p:txBody>
      </p:sp>
    </p:spTree>
    <p:extLst>
      <p:ext uri="{BB962C8B-B14F-4D97-AF65-F5344CB8AC3E}">
        <p14:creationId xmlns:p14="http://schemas.microsoft.com/office/powerpoint/2010/main" val="199859792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2FF3CB1E-48C0-4D81-AC4D-559CB541487B}" type="datetimeFigureOut">
              <a:rPr lang="en-GB" smtClean="0"/>
              <a:t>27/06/2019</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CE5557FA-7215-45B8-A1C6-690C39711128}" type="slidenum">
              <a:rPr lang="en-GB" smtClean="0"/>
              <a:t>‹#›</a:t>
            </a:fld>
            <a:endParaRPr lang="en-GB"/>
          </a:p>
        </p:txBody>
      </p:sp>
    </p:spTree>
    <p:extLst>
      <p:ext uri="{BB962C8B-B14F-4D97-AF65-F5344CB8AC3E}">
        <p14:creationId xmlns:p14="http://schemas.microsoft.com/office/powerpoint/2010/main" val="228689471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2FF3CB1E-48C0-4D81-AC4D-559CB541487B}" type="datetimeFigureOut">
              <a:rPr lang="en-GB" smtClean="0"/>
              <a:t>27/06/2019</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CE5557FA-7215-45B8-A1C6-690C39711128}" type="slidenum">
              <a:rPr lang="en-GB" smtClean="0"/>
              <a:t>‹#›</a:t>
            </a:fld>
            <a:endParaRPr lang="en-GB"/>
          </a:p>
        </p:txBody>
      </p:sp>
    </p:spTree>
    <p:extLst>
      <p:ext uri="{BB962C8B-B14F-4D97-AF65-F5344CB8AC3E}">
        <p14:creationId xmlns:p14="http://schemas.microsoft.com/office/powerpoint/2010/main" val="227392200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FF3CB1E-48C0-4D81-AC4D-559CB541487B}" type="datetimeFigureOut">
              <a:rPr lang="en-GB" smtClean="0"/>
              <a:t>27/06/2019</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CE5557FA-7215-45B8-A1C6-690C39711128}" type="slidenum">
              <a:rPr lang="en-GB" smtClean="0"/>
              <a:t>‹#›</a:t>
            </a:fld>
            <a:endParaRPr lang="en-GB"/>
          </a:p>
        </p:txBody>
      </p:sp>
    </p:spTree>
    <p:extLst>
      <p:ext uri="{BB962C8B-B14F-4D97-AF65-F5344CB8AC3E}">
        <p14:creationId xmlns:p14="http://schemas.microsoft.com/office/powerpoint/2010/main" val="247463883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2FF3CB1E-48C0-4D81-AC4D-559CB541487B}" type="datetimeFigureOut">
              <a:rPr lang="en-GB" smtClean="0"/>
              <a:t>27/06/2019</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CE5557FA-7215-45B8-A1C6-690C39711128}" type="slidenum">
              <a:rPr lang="en-GB" smtClean="0"/>
              <a:t>‹#›</a:t>
            </a:fld>
            <a:endParaRPr lang="en-GB"/>
          </a:p>
        </p:txBody>
      </p:sp>
    </p:spTree>
    <p:extLst>
      <p:ext uri="{BB962C8B-B14F-4D97-AF65-F5344CB8AC3E}">
        <p14:creationId xmlns:p14="http://schemas.microsoft.com/office/powerpoint/2010/main" val="20334456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pPr defTabSz="1042847"/>
            <a:fld id="{C9CB1C42-1154-4835-8469-74CEE61A2023}" type="datetimeFigureOut">
              <a:rPr lang="zh-CN" altLang="en-US" smtClean="0">
                <a:solidFill>
                  <a:prstClr val="black">
                    <a:tint val="75000"/>
                  </a:prstClr>
                </a:solidFill>
              </a:rPr>
              <a:pPr defTabSz="1042847"/>
              <a:t>2019/6/27</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pPr defTabSz="1042847"/>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pPr defTabSz="1042847"/>
            <a:fld id="{4A79B515-4A24-4868-9827-5976A68D0ED5}" type="slidenum">
              <a:rPr lang="zh-CN" altLang="en-US" smtClean="0">
                <a:solidFill>
                  <a:prstClr val="black">
                    <a:tint val="75000"/>
                  </a:prstClr>
                </a:solidFill>
              </a:rPr>
              <a:pPr defTabSz="1042847"/>
              <a:t>‹#›</a:t>
            </a:fld>
            <a:endParaRPr lang="zh-CN" altLang="en-US">
              <a:solidFill>
                <a:prstClr val="black">
                  <a:tint val="75000"/>
                </a:prstClr>
              </a:solidFill>
            </a:endParaRPr>
          </a:p>
        </p:txBody>
      </p:sp>
    </p:spTree>
    <p:extLst>
      <p:ext uri="{BB962C8B-B14F-4D97-AF65-F5344CB8AC3E}">
        <p14:creationId xmlns:p14="http://schemas.microsoft.com/office/powerpoint/2010/main" val="55576826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2FF3CB1E-48C0-4D81-AC4D-559CB541487B}" type="datetimeFigureOut">
              <a:rPr lang="en-GB" smtClean="0"/>
              <a:t>27/06/2019</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CE5557FA-7215-45B8-A1C6-690C39711128}" type="slidenum">
              <a:rPr lang="en-GB" smtClean="0"/>
              <a:t>‹#›</a:t>
            </a:fld>
            <a:endParaRPr lang="en-GB"/>
          </a:p>
        </p:txBody>
      </p:sp>
    </p:spTree>
    <p:extLst>
      <p:ext uri="{BB962C8B-B14F-4D97-AF65-F5344CB8AC3E}">
        <p14:creationId xmlns:p14="http://schemas.microsoft.com/office/powerpoint/2010/main" val="39065440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2FF3CB1E-48C0-4D81-AC4D-559CB541487B}" type="datetimeFigureOut">
              <a:rPr lang="en-GB" smtClean="0"/>
              <a:t>27/06/2019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E5557FA-7215-45B8-A1C6-690C39711128}" type="slidenum">
              <a:rPr lang="en-GB" smtClean="0"/>
              <a:t>‹#›</a:t>
            </a:fld>
            <a:endParaRPr lang="en-GB"/>
          </a:p>
        </p:txBody>
      </p:sp>
    </p:spTree>
    <p:extLst>
      <p:ext uri="{BB962C8B-B14F-4D97-AF65-F5344CB8AC3E}">
        <p14:creationId xmlns:p14="http://schemas.microsoft.com/office/powerpoint/2010/main" val="18746165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2FF3CB1E-48C0-4D81-AC4D-559CB541487B}" type="datetimeFigureOut">
              <a:rPr lang="en-GB" smtClean="0"/>
              <a:t>27/06/2019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E5557FA-7215-45B8-A1C6-690C39711128}" type="slidenum">
              <a:rPr lang="en-GB" smtClean="0"/>
              <a:t>‹#›</a:t>
            </a:fld>
            <a:endParaRPr lang="en-GB"/>
          </a:p>
        </p:txBody>
      </p:sp>
    </p:spTree>
    <p:extLst>
      <p:ext uri="{BB962C8B-B14F-4D97-AF65-F5344CB8AC3E}">
        <p14:creationId xmlns:p14="http://schemas.microsoft.com/office/powerpoint/2010/main" val="23254250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963085" y="4406901"/>
            <a:ext cx="10363200" cy="1362076"/>
          </a:xfrm>
        </p:spPr>
        <p:txBody>
          <a:bodyPr anchor="t"/>
          <a:lstStyle>
            <a:lvl1pPr algn="l">
              <a:defRPr sz="4599" b="1" cap="all"/>
            </a:lvl1pPr>
          </a:lstStyle>
          <a:p>
            <a:r>
              <a:rPr lang="zh-CN" altLang="en-US"/>
              <a:t>单击此处编辑母版标题样式</a:t>
            </a:r>
          </a:p>
        </p:txBody>
      </p:sp>
      <p:sp>
        <p:nvSpPr>
          <p:cNvPr id="3" name="文本占位符 2"/>
          <p:cNvSpPr>
            <a:spLocks noGrp="1"/>
          </p:cNvSpPr>
          <p:nvPr>
            <p:ph type="body" idx="1"/>
          </p:nvPr>
        </p:nvSpPr>
        <p:spPr>
          <a:xfrm>
            <a:off x="963085" y="2906713"/>
            <a:ext cx="10363200" cy="1500188"/>
          </a:xfrm>
        </p:spPr>
        <p:txBody>
          <a:bodyPr anchor="b"/>
          <a:lstStyle>
            <a:lvl1pPr marL="0" indent="0">
              <a:buNone/>
              <a:defRPr sz="2300">
                <a:solidFill>
                  <a:schemeClr val="tx1">
                    <a:tint val="75000"/>
                  </a:schemeClr>
                </a:solidFill>
              </a:defRPr>
            </a:lvl1pPr>
            <a:lvl2pPr marL="521424" indent="0">
              <a:buNone/>
              <a:defRPr sz="2100">
                <a:solidFill>
                  <a:schemeClr val="tx1">
                    <a:tint val="75000"/>
                  </a:schemeClr>
                </a:solidFill>
              </a:defRPr>
            </a:lvl2pPr>
            <a:lvl3pPr marL="1042847" indent="0">
              <a:buNone/>
              <a:defRPr sz="1800">
                <a:solidFill>
                  <a:schemeClr val="tx1">
                    <a:tint val="75000"/>
                  </a:schemeClr>
                </a:solidFill>
              </a:defRPr>
            </a:lvl3pPr>
            <a:lvl4pPr marL="1564271" indent="0">
              <a:buNone/>
              <a:defRPr sz="1600">
                <a:solidFill>
                  <a:schemeClr val="tx1">
                    <a:tint val="75000"/>
                  </a:schemeClr>
                </a:solidFill>
              </a:defRPr>
            </a:lvl4pPr>
            <a:lvl5pPr marL="2085695" indent="0">
              <a:buNone/>
              <a:defRPr sz="1600">
                <a:solidFill>
                  <a:schemeClr val="tx1">
                    <a:tint val="75000"/>
                  </a:schemeClr>
                </a:solidFill>
              </a:defRPr>
            </a:lvl5pPr>
            <a:lvl6pPr marL="2607118" indent="0">
              <a:buNone/>
              <a:defRPr sz="1600">
                <a:solidFill>
                  <a:schemeClr val="tx1">
                    <a:tint val="75000"/>
                  </a:schemeClr>
                </a:solidFill>
              </a:defRPr>
            </a:lvl6pPr>
            <a:lvl7pPr marL="3128542" indent="0">
              <a:buNone/>
              <a:defRPr sz="1600">
                <a:solidFill>
                  <a:schemeClr val="tx1">
                    <a:tint val="75000"/>
                  </a:schemeClr>
                </a:solidFill>
              </a:defRPr>
            </a:lvl7pPr>
            <a:lvl8pPr marL="3649966" indent="0">
              <a:buNone/>
              <a:defRPr sz="1600">
                <a:solidFill>
                  <a:schemeClr val="tx1">
                    <a:tint val="75000"/>
                  </a:schemeClr>
                </a:solidFill>
              </a:defRPr>
            </a:lvl8pPr>
            <a:lvl9pPr marL="4171390" indent="0">
              <a:buNone/>
              <a:defRPr sz="1600">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p:txBody>
          <a:bodyPr/>
          <a:lstStyle/>
          <a:p>
            <a:pPr defTabSz="1042847"/>
            <a:fld id="{C9CB1C42-1154-4835-8469-74CEE61A2023}" type="datetimeFigureOut">
              <a:rPr lang="zh-CN" altLang="en-US" smtClean="0">
                <a:solidFill>
                  <a:prstClr val="black">
                    <a:tint val="75000"/>
                  </a:prstClr>
                </a:solidFill>
              </a:rPr>
              <a:pPr defTabSz="1042847"/>
              <a:t>2019/6/27</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pPr defTabSz="1042847"/>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pPr defTabSz="1042847"/>
            <a:fld id="{4A79B515-4A24-4868-9827-5976A68D0ED5}" type="slidenum">
              <a:rPr lang="zh-CN" altLang="en-US" smtClean="0">
                <a:solidFill>
                  <a:prstClr val="black">
                    <a:tint val="75000"/>
                  </a:prstClr>
                </a:solidFill>
              </a:rPr>
              <a:pPr defTabSz="1042847"/>
              <a:t>‹#›</a:t>
            </a:fld>
            <a:endParaRPr lang="zh-CN" altLang="en-US">
              <a:solidFill>
                <a:prstClr val="black">
                  <a:tint val="75000"/>
                </a:prstClr>
              </a:solidFill>
            </a:endParaRPr>
          </a:p>
        </p:txBody>
      </p:sp>
    </p:spTree>
    <p:extLst>
      <p:ext uri="{BB962C8B-B14F-4D97-AF65-F5344CB8AC3E}">
        <p14:creationId xmlns:p14="http://schemas.microsoft.com/office/powerpoint/2010/main" val="30948286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609600" y="1600201"/>
            <a:ext cx="5384800" cy="4525963"/>
          </a:xfrm>
        </p:spPr>
        <p:txBody>
          <a:bodyPr/>
          <a:lstStyle>
            <a:lvl1pPr>
              <a:defRPr sz="3199"/>
            </a:lvl1pPr>
            <a:lvl2pPr>
              <a:defRPr sz="2699"/>
            </a:lvl2pPr>
            <a:lvl3pPr>
              <a:defRPr sz="2300"/>
            </a:lvl3pPr>
            <a:lvl4pPr>
              <a:defRPr sz="2100"/>
            </a:lvl4pPr>
            <a:lvl5pPr>
              <a:defRPr sz="2100"/>
            </a:lvl5pPr>
            <a:lvl6pPr>
              <a:defRPr sz="2100"/>
            </a:lvl6pPr>
            <a:lvl7pPr>
              <a:defRPr sz="2100"/>
            </a:lvl7pPr>
            <a:lvl8pPr>
              <a:defRPr sz="2100"/>
            </a:lvl8pPr>
            <a:lvl9pPr>
              <a:defRPr sz="21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97601" y="1600201"/>
            <a:ext cx="5384800" cy="4525963"/>
          </a:xfrm>
        </p:spPr>
        <p:txBody>
          <a:bodyPr/>
          <a:lstStyle>
            <a:lvl1pPr>
              <a:defRPr sz="3199"/>
            </a:lvl1pPr>
            <a:lvl2pPr>
              <a:defRPr sz="2699"/>
            </a:lvl2pPr>
            <a:lvl3pPr>
              <a:defRPr sz="2300"/>
            </a:lvl3pPr>
            <a:lvl4pPr>
              <a:defRPr sz="2100"/>
            </a:lvl4pPr>
            <a:lvl5pPr>
              <a:defRPr sz="2100"/>
            </a:lvl5pPr>
            <a:lvl6pPr>
              <a:defRPr sz="2100"/>
            </a:lvl6pPr>
            <a:lvl7pPr>
              <a:defRPr sz="2100"/>
            </a:lvl7pPr>
            <a:lvl8pPr>
              <a:defRPr sz="2100"/>
            </a:lvl8pPr>
            <a:lvl9pPr>
              <a:defRPr sz="21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pPr defTabSz="1042847"/>
            <a:fld id="{C9CB1C42-1154-4835-8469-74CEE61A2023}" type="datetimeFigureOut">
              <a:rPr lang="zh-CN" altLang="en-US" smtClean="0">
                <a:solidFill>
                  <a:prstClr val="black">
                    <a:tint val="75000"/>
                  </a:prstClr>
                </a:solidFill>
              </a:rPr>
              <a:pPr defTabSz="1042847"/>
              <a:t>2019/6/27</a:t>
            </a:fld>
            <a:endParaRPr lang="zh-CN" altLang="en-US">
              <a:solidFill>
                <a:prstClr val="black">
                  <a:tint val="75000"/>
                </a:prstClr>
              </a:solidFill>
            </a:endParaRPr>
          </a:p>
        </p:txBody>
      </p:sp>
      <p:sp>
        <p:nvSpPr>
          <p:cNvPr id="6" name="页脚占位符 5"/>
          <p:cNvSpPr>
            <a:spLocks noGrp="1"/>
          </p:cNvSpPr>
          <p:nvPr>
            <p:ph type="ftr" sz="quarter" idx="11"/>
          </p:nvPr>
        </p:nvSpPr>
        <p:spPr/>
        <p:txBody>
          <a:bodyPr/>
          <a:lstStyle/>
          <a:p>
            <a:pPr defTabSz="1042847"/>
            <a:endParaRPr lang="zh-CN" altLang="en-US">
              <a:solidFill>
                <a:prstClr val="black">
                  <a:tint val="75000"/>
                </a:prstClr>
              </a:solidFill>
            </a:endParaRPr>
          </a:p>
        </p:txBody>
      </p:sp>
      <p:sp>
        <p:nvSpPr>
          <p:cNvPr id="7" name="灯片编号占位符 6"/>
          <p:cNvSpPr>
            <a:spLocks noGrp="1"/>
          </p:cNvSpPr>
          <p:nvPr>
            <p:ph type="sldNum" sz="quarter" idx="12"/>
          </p:nvPr>
        </p:nvSpPr>
        <p:spPr/>
        <p:txBody>
          <a:bodyPr/>
          <a:lstStyle/>
          <a:p>
            <a:pPr defTabSz="1042847"/>
            <a:fld id="{4A79B515-4A24-4868-9827-5976A68D0ED5}" type="slidenum">
              <a:rPr lang="zh-CN" altLang="en-US" smtClean="0">
                <a:solidFill>
                  <a:prstClr val="black">
                    <a:tint val="75000"/>
                  </a:prstClr>
                </a:solidFill>
              </a:rPr>
              <a:pPr defTabSz="1042847"/>
              <a:t>‹#›</a:t>
            </a:fld>
            <a:endParaRPr lang="zh-CN" altLang="en-US">
              <a:solidFill>
                <a:prstClr val="black">
                  <a:tint val="75000"/>
                </a:prstClr>
              </a:solidFill>
            </a:endParaRPr>
          </a:p>
        </p:txBody>
      </p:sp>
    </p:spTree>
    <p:extLst>
      <p:ext uri="{BB962C8B-B14F-4D97-AF65-F5344CB8AC3E}">
        <p14:creationId xmlns:p14="http://schemas.microsoft.com/office/powerpoint/2010/main" val="343700012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a:t>单击此处编辑母版标题样式</a:t>
            </a:r>
          </a:p>
        </p:txBody>
      </p:sp>
      <p:sp>
        <p:nvSpPr>
          <p:cNvPr id="3" name="文本占位符 2"/>
          <p:cNvSpPr>
            <a:spLocks noGrp="1"/>
          </p:cNvSpPr>
          <p:nvPr>
            <p:ph type="body" idx="1"/>
          </p:nvPr>
        </p:nvSpPr>
        <p:spPr>
          <a:xfrm>
            <a:off x="609600" y="1535113"/>
            <a:ext cx="5386917" cy="639762"/>
          </a:xfrm>
        </p:spPr>
        <p:txBody>
          <a:bodyPr anchor="b"/>
          <a:lstStyle>
            <a:lvl1pPr marL="0" indent="0">
              <a:buNone/>
              <a:defRPr sz="2699" b="1"/>
            </a:lvl1pPr>
            <a:lvl2pPr marL="521424" indent="0">
              <a:buNone/>
              <a:defRPr sz="2300" b="1"/>
            </a:lvl2pPr>
            <a:lvl3pPr marL="1042847" indent="0">
              <a:buNone/>
              <a:defRPr sz="2100" b="1"/>
            </a:lvl3pPr>
            <a:lvl4pPr marL="1564271" indent="0">
              <a:buNone/>
              <a:defRPr sz="1800" b="1"/>
            </a:lvl4pPr>
            <a:lvl5pPr marL="2085695" indent="0">
              <a:buNone/>
              <a:defRPr sz="1800" b="1"/>
            </a:lvl5pPr>
            <a:lvl6pPr marL="2607118" indent="0">
              <a:buNone/>
              <a:defRPr sz="1800" b="1"/>
            </a:lvl6pPr>
            <a:lvl7pPr marL="3128542" indent="0">
              <a:buNone/>
              <a:defRPr sz="1800" b="1"/>
            </a:lvl7pPr>
            <a:lvl8pPr marL="3649966" indent="0">
              <a:buNone/>
              <a:defRPr sz="1800" b="1"/>
            </a:lvl8pPr>
            <a:lvl9pPr marL="4171390" indent="0">
              <a:buNone/>
              <a:defRPr sz="1800" b="1"/>
            </a:lvl9pPr>
          </a:lstStyle>
          <a:p>
            <a:pPr lvl="0"/>
            <a:r>
              <a:rPr lang="zh-CN" altLang="en-US"/>
              <a:t>单击此处编辑母版文本样式</a:t>
            </a:r>
          </a:p>
        </p:txBody>
      </p:sp>
      <p:sp>
        <p:nvSpPr>
          <p:cNvPr id="4" name="内容占位符 3"/>
          <p:cNvSpPr>
            <a:spLocks noGrp="1"/>
          </p:cNvSpPr>
          <p:nvPr>
            <p:ph sz="half" idx="2"/>
          </p:nvPr>
        </p:nvSpPr>
        <p:spPr>
          <a:xfrm>
            <a:off x="609600" y="2174876"/>
            <a:ext cx="5386917" cy="3951288"/>
          </a:xfrm>
        </p:spPr>
        <p:txBody>
          <a:bodyPr/>
          <a:lstStyle>
            <a:lvl1pPr>
              <a:defRPr sz="2699"/>
            </a:lvl1pPr>
            <a:lvl2pPr>
              <a:defRPr sz="2300"/>
            </a:lvl2pPr>
            <a:lvl3pPr>
              <a:defRPr sz="21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93369" y="1535113"/>
            <a:ext cx="5389032" cy="639762"/>
          </a:xfrm>
        </p:spPr>
        <p:txBody>
          <a:bodyPr anchor="b"/>
          <a:lstStyle>
            <a:lvl1pPr marL="0" indent="0">
              <a:buNone/>
              <a:defRPr sz="2699" b="1"/>
            </a:lvl1pPr>
            <a:lvl2pPr marL="521424" indent="0">
              <a:buNone/>
              <a:defRPr sz="2300" b="1"/>
            </a:lvl2pPr>
            <a:lvl3pPr marL="1042847" indent="0">
              <a:buNone/>
              <a:defRPr sz="2100" b="1"/>
            </a:lvl3pPr>
            <a:lvl4pPr marL="1564271" indent="0">
              <a:buNone/>
              <a:defRPr sz="1800" b="1"/>
            </a:lvl4pPr>
            <a:lvl5pPr marL="2085695" indent="0">
              <a:buNone/>
              <a:defRPr sz="1800" b="1"/>
            </a:lvl5pPr>
            <a:lvl6pPr marL="2607118" indent="0">
              <a:buNone/>
              <a:defRPr sz="1800" b="1"/>
            </a:lvl6pPr>
            <a:lvl7pPr marL="3128542" indent="0">
              <a:buNone/>
              <a:defRPr sz="1800" b="1"/>
            </a:lvl7pPr>
            <a:lvl8pPr marL="3649966" indent="0">
              <a:buNone/>
              <a:defRPr sz="1800" b="1"/>
            </a:lvl8pPr>
            <a:lvl9pPr marL="4171390" indent="0">
              <a:buNone/>
              <a:defRPr sz="1800" b="1"/>
            </a:lvl9pPr>
          </a:lstStyle>
          <a:p>
            <a:pPr lvl="0"/>
            <a:r>
              <a:rPr lang="zh-CN" altLang="en-US"/>
              <a:t>单击此处编辑母版文本样式</a:t>
            </a:r>
          </a:p>
        </p:txBody>
      </p:sp>
      <p:sp>
        <p:nvSpPr>
          <p:cNvPr id="6" name="内容占位符 5"/>
          <p:cNvSpPr>
            <a:spLocks noGrp="1"/>
          </p:cNvSpPr>
          <p:nvPr>
            <p:ph sz="quarter" idx="4"/>
          </p:nvPr>
        </p:nvSpPr>
        <p:spPr>
          <a:xfrm>
            <a:off x="6193369" y="2174876"/>
            <a:ext cx="5389032" cy="3951288"/>
          </a:xfrm>
        </p:spPr>
        <p:txBody>
          <a:bodyPr/>
          <a:lstStyle>
            <a:lvl1pPr>
              <a:defRPr sz="2699"/>
            </a:lvl1pPr>
            <a:lvl2pPr>
              <a:defRPr sz="2300"/>
            </a:lvl2pPr>
            <a:lvl3pPr>
              <a:defRPr sz="21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pPr defTabSz="1042847"/>
            <a:fld id="{C9CB1C42-1154-4835-8469-74CEE61A2023}" type="datetimeFigureOut">
              <a:rPr lang="zh-CN" altLang="en-US" smtClean="0">
                <a:solidFill>
                  <a:prstClr val="black">
                    <a:tint val="75000"/>
                  </a:prstClr>
                </a:solidFill>
              </a:rPr>
              <a:pPr defTabSz="1042847"/>
              <a:t>2019/6/27</a:t>
            </a:fld>
            <a:endParaRPr lang="zh-CN" altLang="en-US">
              <a:solidFill>
                <a:prstClr val="black">
                  <a:tint val="75000"/>
                </a:prstClr>
              </a:solidFill>
            </a:endParaRPr>
          </a:p>
        </p:txBody>
      </p:sp>
      <p:sp>
        <p:nvSpPr>
          <p:cNvPr id="8" name="页脚占位符 7"/>
          <p:cNvSpPr>
            <a:spLocks noGrp="1"/>
          </p:cNvSpPr>
          <p:nvPr>
            <p:ph type="ftr" sz="quarter" idx="11"/>
          </p:nvPr>
        </p:nvSpPr>
        <p:spPr/>
        <p:txBody>
          <a:bodyPr/>
          <a:lstStyle/>
          <a:p>
            <a:pPr defTabSz="1042847"/>
            <a:endParaRPr lang="zh-CN" altLang="en-US">
              <a:solidFill>
                <a:prstClr val="black">
                  <a:tint val="75000"/>
                </a:prstClr>
              </a:solidFill>
            </a:endParaRPr>
          </a:p>
        </p:txBody>
      </p:sp>
      <p:sp>
        <p:nvSpPr>
          <p:cNvPr id="9" name="灯片编号占位符 8"/>
          <p:cNvSpPr>
            <a:spLocks noGrp="1"/>
          </p:cNvSpPr>
          <p:nvPr>
            <p:ph type="sldNum" sz="quarter" idx="12"/>
          </p:nvPr>
        </p:nvSpPr>
        <p:spPr/>
        <p:txBody>
          <a:bodyPr/>
          <a:lstStyle/>
          <a:p>
            <a:pPr defTabSz="1042847"/>
            <a:fld id="{4A79B515-4A24-4868-9827-5976A68D0ED5}" type="slidenum">
              <a:rPr lang="zh-CN" altLang="en-US" smtClean="0">
                <a:solidFill>
                  <a:prstClr val="black">
                    <a:tint val="75000"/>
                  </a:prstClr>
                </a:solidFill>
              </a:rPr>
              <a:pPr defTabSz="1042847"/>
              <a:t>‹#›</a:t>
            </a:fld>
            <a:endParaRPr lang="zh-CN" altLang="en-US">
              <a:solidFill>
                <a:prstClr val="black">
                  <a:tint val="75000"/>
                </a:prstClr>
              </a:solidFill>
            </a:endParaRPr>
          </a:p>
        </p:txBody>
      </p:sp>
    </p:spTree>
    <p:extLst>
      <p:ext uri="{BB962C8B-B14F-4D97-AF65-F5344CB8AC3E}">
        <p14:creationId xmlns:p14="http://schemas.microsoft.com/office/powerpoint/2010/main" val="39593330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pPr defTabSz="1042847"/>
            <a:fld id="{C9CB1C42-1154-4835-8469-74CEE61A2023}" type="datetimeFigureOut">
              <a:rPr lang="zh-CN" altLang="en-US" smtClean="0">
                <a:solidFill>
                  <a:prstClr val="black">
                    <a:tint val="75000"/>
                  </a:prstClr>
                </a:solidFill>
              </a:rPr>
              <a:pPr defTabSz="1042847"/>
              <a:t>2019/6/27</a:t>
            </a:fld>
            <a:endParaRPr lang="zh-CN" altLang="en-US">
              <a:solidFill>
                <a:prstClr val="black">
                  <a:tint val="75000"/>
                </a:prstClr>
              </a:solidFill>
            </a:endParaRPr>
          </a:p>
        </p:txBody>
      </p:sp>
      <p:sp>
        <p:nvSpPr>
          <p:cNvPr id="4" name="页脚占位符 3"/>
          <p:cNvSpPr>
            <a:spLocks noGrp="1"/>
          </p:cNvSpPr>
          <p:nvPr>
            <p:ph type="ftr" sz="quarter" idx="11"/>
          </p:nvPr>
        </p:nvSpPr>
        <p:spPr/>
        <p:txBody>
          <a:bodyPr/>
          <a:lstStyle/>
          <a:p>
            <a:pPr defTabSz="1042847"/>
            <a:endParaRPr lang="zh-CN" altLang="en-US">
              <a:solidFill>
                <a:prstClr val="black">
                  <a:tint val="75000"/>
                </a:prstClr>
              </a:solidFill>
            </a:endParaRPr>
          </a:p>
        </p:txBody>
      </p:sp>
      <p:sp>
        <p:nvSpPr>
          <p:cNvPr id="5" name="灯片编号占位符 4"/>
          <p:cNvSpPr>
            <a:spLocks noGrp="1"/>
          </p:cNvSpPr>
          <p:nvPr>
            <p:ph type="sldNum" sz="quarter" idx="12"/>
          </p:nvPr>
        </p:nvSpPr>
        <p:spPr/>
        <p:txBody>
          <a:bodyPr/>
          <a:lstStyle/>
          <a:p>
            <a:pPr defTabSz="1042847"/>
            <a:fld id="{4A79B515-4A24-4868-9827-5976A68D0ED5}" type="slidenum">
              <a:rPr lang="zh-CN" altLang="en-US" smtClean="0">
                <a:solidFill>
                  <a:prstClr val="black">
                    <a:tint val="75000"/>
                  </a:prstClr>
                </a:solidFill>
              </a:rPr>
              <a:pPr defTabSz="1042847"/>
              <a:t>‹#›</a:t>
            </a:fld>
            <a:endParaRPr lang="zh-CN" altLang="en-US">
              <a:solidFill>
                <a:prstClr val="black">
                  <a:tint val="75000"/>
                </a:prstClr>
              </a:solidFill>
            </a:endParaRPr>
          </a:p>
        </p:txBody>
      </p:sp>
    </p:spTree>
    <p:extLst>
      <p:ext uri="{BB962C8B-B14F-4D97-AF65-F5344CB8AC3E}">
        <p14:creationId xmlns:p14="http://schemas.microsoft.com/office/powerpoint/2010/main" val="42390710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pPr defTabSz="1042847"/>
            <a:fld id="{C9CB1C42-1154-4835-8469-74CEE61A2023}" type="datetimeFigureOut">
              <a:rPr lang="zh-CN" altLang="en-US" smtClean="0">
                <a:solidFill>
                  <a:prstClr val="black">
                    <a:tint val="75000"/>
                  </a:prstClr>
                </a:solidFill>
              </a:rPr>
              <a:pPr defTabSz="1042847"/>
              <a:t>2019/6/27</a:t>
            </a:fld>
            <a:endParaRPr lang="zh-CN" altLang="en-US">
              <a:solidFill>
                <a:prstClr val="black">
                  <a:tint val="75000"/>
                </a:prstClr>
              </a:solidFill>
            </a:endParaRPr>
          </a:p>
        </p:txBody>
      </p:sp>
      <p:sp>
        <p:nvSpPr>
          <p:cNvPr id="3" name="页脚占位符 2"/>
          <p:cNvSpPr>
            <a:spLocks noGrp="1"/>
          </p:cNvSpPr>
          <p:nvPr>
            <p:ph type="ftr" sz="quarter" idx="11"/>
          </p:nvPr>
        </p:nvSpPr>
        <p:spPr/>
        <p:txBody>
          <a:bodyPr/>
          <a:lstStyle/>
          <a:p>
            <a:pPr defTabSz="1042847"/>
            <a:endParaRPr lang="zh-CN" altLang="en-US">
              <a:solidFill>
                <a:prstClr val="black">
                  <a:tint val="75000"/>
                </a:prstClr>
              </a:solidFill>
            </a:endParaRPr>
          </a:p>
        </p:txBody>
      </p:sp>
      <p:sp>
        <p:nvSpPr>
          <p:cNvPr id="4" name="灯片编号占位符 3"/>
          <p:cNvSpPr>
            <a:spLocks noGrp="1"/>
          </p:cNvSpPr>
          <p:nvPr>
            <p:ph type="sldNum" sz="quarter" idx="12"/>
          </p:nvPr>
        </p:nvSpPr>
        <p:spPr/>
        <p:txBody>
          <a:bodyPr/>
          <a:lstStyle/>
          <a:p>
            <a:pPr defTabSz="1042847"/>
            <a:fld id="{4A79B515-4A24-4868-9827-5976A68D0ED5}" type="slidenum">
              <a:rPr lang="zh-CN" altLang="en-US" smtClean="0">
                <a:solidFill>
                  <a:prstClr val="black">
                    <a:tint val="75000"/>
                  </a:prstClr>
                </a:solidFill>
              </a:rPr>
              <a:pPr defTabSz="1042847"/>
              <a:t>‹#›</a:t>
            </a:fld>
            <a:endParaRPr lang="zh-CN" altLang="en-US">
              <a:solidFill>
                <a:prstClr val="black">
                  <a:tint val="75000"/>
                </a:prstClr>
              </a:solidFill>
            </a:endParaRPr>
          </a:p>
        </p:txBody>
      </p:sp>
    </p:spTree>
    <p:extLst>
      <p:ext uri="{BB962C8B-B14F-4D97-AF65-F5344CB8AC3E}">
        <p14:creationId xmlns:p14="http://schemas.microsoft.com/office/powerpoint/2010/main" val="160279788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09601" y="273050"/>
            <a:ext cx="4011084" cy="1162050"/>
          </a:xfrm>
        </p:spPr>
        <p:txBody>
          <a:bodyPr anchor="b"/>
          <a:lstStyle>
            <a:lvl1pPr algn="l">
              <a:defRPr sz="2300" b="1"/>
            </a:lvl1pPr>
          </a:lstStyle>
          <a:p>
            <a:r>
              <a:rPr lang="zh-CN" altLang="en-US"/>
              <a:t>单击此处编辑母版标题样式</a:t>
            </a:r>
          </a:p>
        </p:txBody>
      </p:sp>
      <p:sp>
        <p:nvSpPr>
          <p:cNvPr id="3" name="内容占位符 2"/>
          <p:cNvSpPr>
            <a:spLocks noGrp="1"/>
          </p:cNvSpPr>
          <p:nvPr>
            <p:ph idx="1"/>
          </p:nvPr>
        </p:nvSpPr>
        <p:spPr>
          <a:xfrm>
            <a:off x="4766733" y="273051"/>
            <a:ext cx="6815667" cy="5853113"/>
          </a:xfrm>
        </p:spPr>
        <p:txBody>
          <a:bodyPr/>
          <a:lstStyle>
            <a:lvl1pPr>
              <a:defRPr sz="3699"/>
            </a:lvl1pPr>
            <a:lvl2pPr>
              <a:defRPr sz="3199"/>
            </a:lvl2pPr>
            <a:lvl3pPr>
              <a:defRPr sz="2699"/>
            </a:lvl3pPr>
            <a:lvl4pPr>
              <a:defRPr sz="2300"/>
            </a:lvl4pPr>
            <a:lvl5pPr>
              <a:defRPr sz="2300"/>
            </a:lvl5pPr>
            <a:lvl6pPr>
              <a:defRPr sz="2300"/>
            </a:lvl6pPr>
            <a:lvl7pPr>
              <a:defRPr sz="2300"/>
            </a:lvl7pPr>
            <a:lvl8pPr>
              <a:defRPr sz="2300"/>
            </a:lvl8pPr>
            <a:lvl9pPr>
              <a:defRPr sz="23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609601" y="1435101"/>
            <a:ext cx="4011084" cy="4691063"/>
          </a:xfrm>
        </p:spPr>
        <p:txBody>
          <a:bodyPr/>
          <a:lstStyle>
            <a:lvl1pPr marL="0" indent="0">
              <a:buNone/>
              <a:defRPr sz="1600"/>
            </a:lvl1pPr>
            <a:lvl2pPr marL="521424" indent="0">
              <a:buNone/>
              <a:defRPr sz="1400"/>
            </a:lvl2pPr>
            <a:lvl3pPr marL="1042847" indent="0">
              <a:buNone/>
              <a:defRPr sz="1100"/>
            </a:lvl3pPr>
            <a:lvl4pPr marL="1564271" indent="0">
              <a:buNone/>
              <a:defRPr sz="1000"/>
            </a:lvl4pPr>
            <a:lvl5pPr marL="2085695" indent="0">
              <a:buNone/>
              <a:defRPr sz="1000"/>
            </a:lvl5pPr>
            <a:lvl6pPr marL="2607118" indent="0">
              <a:buNone/>
              <a:defRPr sz="1000"/>
            </a:lvl6pPr>
            <a:lvl7pPr marL="3128542" indent="0">
              <a:buNone/>
              <a:defRPr sz="1000"/>
            </a:lvl7pPr>
            <a:lvl8pPr marL="3649966" indent="0">
              <a:buNone/>
              <a:defRPr sz="1000"/>
            </a:lvl8pPr>
            <a:lvl9pPr marL="417139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pPr defTabSz="1042847"/>
            <a:fld id="{C9CB1C42-1154-4835-8469-74CEE61A2023}" type="datetimeFigureOut">
              <a:rPr lang="zh-CN" altLang="en-US" smtClean="0">
                <a:solidFill>
                  <a:prstClr val="black">
                    <a:tint val="75000"/>
                  </a:prstClr>
                </a:solidFill>
              </a:rPr>
              <a:pPr defTabSz="1042847"/>
              <a:t>2019/6/27</a:t>
            </a:fld>
            <a:endParaRPr lang="zh-CN" altLang="en-US">
              <a:solidFill>
                <a:prstClr val="black">
                  <a:tint val="75000"/>
                </a:prstClr>
              </a:solidFill>
            </a:endParaRPr>
          </a:p>
        </p:txBody>
      </p:sp>
      <p:sp>
        <p:nvSpPr>
          <p:cNvPr id="6" name="页脚占位符 5"/>
          <p:cNvSpPr>
            <a:spLocks noGrp="1"/>
          </p:cNvSpPr>
          <p:nvPr>
            <p:ph type="ftr" sz="quarter" idx="11"/>
          </p:nvPr>
        </p:nvSpPr>
        <p:spPr/>
        <p:txBody>
          <a:bodyPr/>
          <a:lstStyle/>
          <a:p>
            <a:pPr defTabSz="1042847"/>
            <a:endParaRPr lang="zh-CN" altLang="en-US">
              <a:solidFill>
                <a:prstClr val="black">
                  <a:tint val="75000"/>
                </a:prstClr>
              </a:solidFill>
            </a:endParaRPr>
          </a:p>
        </p:txBody>
      </p:sp>
      <p:sp>
        <p:nvSpPr>
          <p:cNvPr id="7" name="灯片编号占位符 6"/>
          <p:cNvSpPr>
            <a:spLocks noGrp="1"/>
          </p:cNvSpPr>
          <p:nvPr>
            <p:ph type="sldNum" sz="quarter" idx="12"/>
          </p:nvPr>
        </p:nvSpPr>
        <p:spPr/>
        <p:txBody>
          <a:bodyPr/>
          <a:lstStyle/>
          <a:p>
            <a:pPr defTabSz="1042847"/>
            <a:fld id="{4A79B515-4A24-4868-9827-5976A68D0ED5}" type="slidenum">
              <a:rPr lang="zh-CN" altLang="en-US" smtClean="0">
                <a:solidFill>
                  <a:prstClr val="black">
                    <a:tint val="75000"/>
                  </a:prstClr>
                </a:solidFill>
              </a:rPr>
              <a:pPr defTabSz="1042847"/>
              <a:t>‹#›</a:t>
            </a:fld>
            <a:endParaRPr lang="zh-CN" altLang="en-US">
              <a:solidFill>
                <a:prstClr val="black">
                  <a:tint val="75000"/>
                </a:prstClr>
              </a:solidFill>
            </a:endParaRPr>
          </a:p>
        </p:txBody>
      </p:sp>
    </p:spTree>
    <p:extLst>
      <p:ext uri="{BB962C8B-B14F-4D97-AF65-F5344CB8AC3E}">
        <p14:creationId xmlns:p14="http://schemas.microsoft.com/office/powerpoint/2010/main" val="6081754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2389717" y="4800601"/>
            <a:ext cx="7315200" cy="566738"/>
          </a:xfrm>
        </p:spPr>
        <p:txBody>
          <a:bodyPr anchor="b"/>
          <a:lstStyle>
            <a:lvl1pPr algn="l">
              <a:defRPr sz="2300" b="1"/>
            </a:lvl1pPr>
          </a:lstStyle>
          <a:p>
            <a:r>
              <a:rPr lang="zh-CN" altLang="en-US"/>
              <a:t>单击此处编辑母版标题样式</a:t>
            </a:r>
          </a:p>
        </p:txBody>
      </p:sp>
      <p:sp>
        <p:nvSpPr>
          <p:cNvPr id="3" name="图片占位符 2"/>
          <p:cNvSpPr>
            <a:spLocks noGrp="1"/>
          </p:cNvSpPr>
          <p:nvPr>
            <p:ph type="pic" idx="1"/>
          </p:nvPr>
        </p:nvSpPr>
        <p:spPr>
          <a:xfrm>
            <a:off x="2389717" y="612776"/>
            <a:ext cx="7315200" cy="4114800"/>
          </a:xfrm>
        </p:spPr>
        <p:txBody>
          <a:bodyPr/>
          <a:lstStyle>
            <a:lvl1pPr marL="0" indent="0">
              <a:buNone/>
              <a:defRPr sz="3699"/>
            </a:lvl1pPr>
            <a:lvl2pPr marL="521424" indent="0">
              <a:buNone/>
              <a:defRPr sz="3199"/>
            </a:lvl2pPr>
            <a:lvl3pPr marL="1042847" indent="0">
              <a:buNone/>
              <a:defRPr sz="2699"/>
            </a:lvl3pPr>
            <a:lvl4pPr marL="1564271" indent="0">
              <a:buNone/>
              <a:defRPr sz="2300"/>
            </a:lvl4pPr>
            <a:lvl5pPr marL="2085695" indent="0">
              <a:buNone/>
              <a:defRPr sz="2300"/>
            </a:lvl5pPr>
            <a:lvl6pPr marL="2607118" indent="0">
              <a:buNone/>
              <a:defRPr sz="2300"/>
            </a:lvl6pPr>
            <a:lvl7pPr marL="3128542" indent="0">
              <a:buNone/>
              <a:defRPr sz="2300"/>
            </a:lvl7pPr>
            <a:lvl8pPr marL="3649966" indent="0">
              <a:buNone/>
              <a:defRPr sz="2300"/>
            </a:lvl8pPr>
            <a:lvl9pPr marL="4171390" indent="0">
              <a:buNone/>
              <a:defRPr sz="2300"/>
            </a:lvl9pPr>
          </a:lstStyle>
          <a:p>
            <a:endParaRPr lang="zh-CN" altLang="en-US"/>
          </a:p>
        </p:txBody>
      </p:sp>
      <p:sp>
        <p:nvSpPr>
          <p:cNvPr id="4" name="文本占位符 3"/>
          <p:cNvSpPr>
            <a:spLocks noGrp="1"/>
          </p:cNvSpPr>
          <p:nvPr>
            <p:ph type="body" sz="half" idx="2"/>
          </p:nvPr>
        </p:nvSpPr>
        <p:spPr>
          <a:xfrm>
            <a:off x="2389717" y="5367338"/>
            <a:ext cx="7315200" cy="804863"/>
          </a:xfrm>
        </p:spPr>
        <p:txBody>
          <a:bodyPr/>
          <a:lstStyle>
            <a:lvl1pPr marL="0" indent="0">
              <a:buNone/>
              <a:defRPr sz="1600"/>
            </a:lvl1pPr>
            <a:lvl2pPr marL="521424" indent="0">
              <a:buNone/>
              <a:defRPr sz="1400"/>
            </a:lvl2pPr>
            <a:lvl3pPr marL="1042847" indent="0">
              <a:buNone/>
              <a:defRPr sz="1100"/>
            </a:lvl3pPr>
            <a:lvl4pPr marL="1564271" indent="0">
              <a:buNone/>
              <a:defRPr sz="1000"/>
            </a:lvl4pPr>
            <a:lvl5pPr marL="2085695" indent="0">
              <a:buNone/>
              <a:defRPr sz="1000"/>
            </a:lvl5pPr>
            <a:lvl6pPr marL="2607118" indent="0">
              <a:buNone/>
              <a:defRPr sz="1000"/>
            </a:lvl6pPr>
            <a:lvl7pPr marL="3128542" indent="0">
              <a:buNone/>
              <a:defRPr sz="1000"/>
            </a:lvl7pPr>
            <a:lvl8pPr marL="3649966" indent="0">
              <a:buNone/>
              <a:defRPr sz="1000"/>
            </a:lvl8pPr>
            <a:lvl9pPr marL="417139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pPr defTabSz="1042847"/>
            <a:fld id="{C9CB1C42-1154-4835-8469-74CEE61A2023}" type="datetimeFigureOut">
              <a:rPr lang="zh-CN" altLang="en-US" smtClean="0">
                <a:solidFill>
                  <a:prstClr val="black">
                    <a:tint val="75000"/>
                  </a:prstClr>
                </a:solidFill>
              </a:rPr>
              <a:pPr defTabSz="1042847"/>
              <a:t>2019/6/27</a:t>
            </a:fld>
            <a:endParaRPr lang="zh-CN" altLang="en-US">
              <a:solidFill>
                <a:prstClr val="black">
                  <a:tint val="75000"/>
                </a:prstClr>
              </a:solidFill>
            </a:endParaRPr>
          </a:p>
        </p:txBody>
      </p:sp>
      <p:sp>
        <p:nvSpPr>
          <p:cNvPr id="6" name="页脚占位符 5"/>
          <p:cNvSpPr>
            <a:spLocks noGrp="1"/>
          </p:cNvSpPr>
          <p:nvPr>
            <p:ph type="ftr" sz="quarter" idx="11"/>
          </p:nvPr>
        </p:nvSpPr>
        <p:spPr/>
        <p:txBody>
          <a:bodyPr/>
          <a:lstStyle/>
          <a:p>
            <a:pPr defTabSz="1042847"/>
            <a:endParaRPr lang="zh-CN" altLang="en-US">
              <a:solidFill>
                <a:prstClr val="black">
                  <a:tint val="75000"/>
                </a:prstClr>
              </a:solidFill>
            </a:endParaRPr>
          </a:p>
        </p:txBody>
      </p:sp>
      <p:sp>
        <p:nvSpPr>
          <p:cNvPr id="7" name="灯片编号占位符 6"/>
          <p:cNvSpPr>
            <a:spLocks noGrp="1"/>
          </p:cNvSpPr>
          <p:nvPr>
            <p:ph type="sldNum" sz="quarter" idx="12"/>
          </p:nvPr>
        </p:nvSpPr>
        <p:spPr/>
        <p:txBody>
          <a:bodyPr/>
          <a:lstStyle/>
          <a:p>
            <a:pPr defTabSz="1042847"/>
            <a:fld id="{4A79B515-4A24-4868-9827-5976A68D0ED5}" type="slidenum">
              <a:rPr lang="zh-CN" altLang="en-US" smtClean="0">
                <a:solidFill>
                  <a:prstClr val="black">
                    <a:tint val="75000"/>
                  </a:prstClr>
                </a:solidFill>
              </a:rPr>
              <a:pPr defTabSz="1042847"/>
              <a:t>‹#›</a:t>
            </a:fld>
            <a:endParaRPr lang="zh-CN" altLang="en-US">
              <a:solidFill>
                <a:prstClr val="black">
                  <a:tint val="75000"/>
                </a:prstClr>
              </a:solidFill>
            </a:endParaRPr>
          </a:p>
        </p:txBody>
      </p:sp>
    </p:spTree>
    <p:extLst>
      <p:ext uri="{BB962C8B-B14F-4D97-AF65-F5344CB8AC3E}">
        <p14:creationId xmlns:p14="http://schemas.microsoft.com/office/powerpoint/2010/main" val="369568534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609601" y="274639"/>
            <a:ext cx="10972800" cy="1143000"/>
          </a:xfrm>
          <a:prstGeom prst="rect">
            <a:avLst/>
          </a:prstGeom>
        </p:spPr>
        <p:txBody>
          <a:bodyPr vert="horz" lIns="104306" tIns="52153" rIns="104306" bIns="52153" rtlCol="0" anchor="ctr">
            <a:normAutofit/>
          </a:bodyPr>
          <a:lstStyle/>
          <a:p>
            <a:r>
              <a:rPr lang="zh-CN" altLang="en-US"/>
              <a:t>单击此处编辑母版标题样式</a:t>
            </a:r>
          </a:p>
        </p:txBody>
      </p:sp>
      <p:sp>
        <p:nvSpPr>
          <p:cNvPr id="3" name="文本占位符 2"/>
          <p:cNvSpPr>
            <a:spLocks noGrp="1"/>
          </p:cNvSpPr>
          <p:nvPr>
            <p:ph type="body" idx="1"/>
          </p:nvPr>
        </p:nvSpPr>
        <p:spPr>
          <a:xfrm>
            <a:off x="609601" y="1600201"/>
            <a:ext cx="10972800" cy="4525963"/>
          </a:xfrm>
          <a:prstGeom prst="rect">
            <a:avLst/>
          </a:prstGeom>
        </p:spPr>
        <p:txBody>
          <a:bodyPr vert="horz" lIns="104306" tIns="52153" rIns="104306" bIns="52153"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609601" y="6356352"/>
            <a:ext cx="2844800" cy="365124"/>
          </a:xfrm>
          <a:prstGeom prst="rect">
            <a:avLst/>
          </a:prstGeom>
        </p:spPr>
        <p:txBody>
          <a:bodyPr vert="horz" lIns="104306" tIns="52153" rIns="104306" bIns="52153" rtlCol="0" anchor="ctr"/>
          <a:lstStyle>
            <a:lvl1pPr algn="l">
              <a:defRPr sz="1400">
                <a:solidFill>
                  <a:schemeClr val="tx1">
                    <a:tint val="75000"/>
                  </a:schemeClr>
                </a:solidFill>
              </a:defRPr>
            </a:lvl1pPr>
          </a:lstStyle>
          <a:p>
            <a:pPr defTabSz="1042847"/>
            <a:fld id="{C9CB1C42-1154-4835-8469-74CEE61A2023}" type="datetimeFigureOut">
              <a:rPr lang="zh-CN" altLang="en-US" smtClean="0">
                <a:solidFill>
                  <a:prstClr val="black">
                    <a:tint val="75000"/>
                  </a:prstClr>
                </a:solidFill>
              </a:rPr>
              <a:pPr defTabSz="1042847"/>
              <a:t>2019/6/27</a:t>
            </a:fld>
            <a:endParaRPr lang="zh-CN" altLang="en-US">
              <a:solidFill>
                <a:prstClr val="black">
                  <a:tint val="75000"/>
                </a:prstClr>
              </a:solidFill>
            </a:endParaRPr>
          </a:p>
        </p:txBody>
      </p:sp>
      <p:sp>
        <p:nvSpPr>
          <p:cNvPr id="5" name="页脚占位符 4"/>
          <p:cNvSpPr>
            <a:spLocks noGrp="1"/>
          </p:cNvSpPr>
          <p:nvPr>
            <p:ph type="ftr" sz="quarter" idx="3"/>
          </p:nvPr>
        </p:nvSpPr>
        <p:spPr>
          <a:xfrm>
            <a:off x="4165602" y="6356352"/>
            <a:ext cx="3860800" cy="365124"/>
          </a:xfrm>
          <a:prstGeom prst="rect">
            <a:avLst/>
          </a:prstGeom>
        </p:spPr>
        <p:txBody>
          <a:bodyPr vert="horz" lIns="104306" tIns="52153" rIns="104306" bIns="52153" rtlCol="0" anchor="ctr"/>
          <a:lstStyle>
            <a:lvl1pPr algn="ctr">
              <a:defRPr sz="1400">
                <a:solidFill>
                  <a:schemeClr val="tx1">
                    <a:tint val="75000"/>
                  </a:schemeClr>
                </a:solidFill>
              </a:defRPr>
            </a:lvl1pPr>
          </a:lstStyle>
          <a:p>
            <a:pPr defTabSz="1042847"/>
            <a:endParaRPr lang="zh-CN" altLang="en-US">
              <a:solidFill>
                <a:prstClr val="black">
                  <a:tint val="75000"/>
                </a:prstClr>
              </a:solidFill>
            </a:endParaRPr>
          </a:p>
        </p:txBody>
      </p:sp>
      <p:sp>
        <p:nvSpPr>
          <p:cNvPr id="6" name="灯片编号占位符 5"/>
          <p:cNvSpPr>
            <a:spLocks noGrp="1"/>
          </p:cNvSpPr>
          <p:nvPr>
            <p:ph type="sldNum" sz="quarter" idx="4"/>
          </p:nvPr>
        </p:nvSpPr>
        <p:spPr>
          <a:xfrm>
            <a:off x="8737601" y="6356352"/>
            <a:ext cx="2844800" cy="365124"/>
          </a:xfrm>
          <a:prstGeom prst="rect">
            <a:avLst/>
          </a:prstGeom>
        </p:spPr>
        <p:txBody>
          <a:bodyPr vert="horz" lIns="104306" tIns="52153" rIns="104306" bIns="52153" rtlCol="0" anchor="ctr"/>
          <a:lstStyle>
            <a:lvl1pPr algn="r">
              <a:defRPr sz="1400">
                <a:solidFill>
                  <a:schemeClr val="tx1">
                    <a:tint val="75000"/>
                  </a:schemeClr>
                </a:solidFill>
              </a:defRPr>
            </a:lvl1pPr>
          </a:lstStyle>
          <a:p>
            <a:pPr defTabSz="1042847"/>
            <a:fld id="{4A79B515-4A24-4868-9827-5976A68D0ED5}" type="slidenum">
              <a:rPr lang="zh-CN" altLang="en-US" smtClean="0">
                <a:solidFill>
                  <a:prstClr val="black">
                    <a:tint val="75000"/>
                  </a:prstClr>
                </a:solidFill>
              </a:rPr>
              <a:pPr defTabSz="1042847"/>
              <a:t>‹#›</a:t>
            </a:fld>
            <a:endParaRPr lang="zh-CN" altLang="en-US">
              <a:solidFill>
                <a:prstClr val="black">
                  <a:tint val="75000"/>
                </a:prstClr>
              </a:solidFill>
            </a:endParaRPr>
          </a:p>
        </p:txBody>
      </p:sp>
    </p:spTree>
    <p:extLst>
      <p:ext uri="{BB962C8B-B14F-4D97-AF65-F5344CB8AC3E}">
        <p14:creationId xmlns:p14="http://schemas.microsoft.com/office/powerpoint/2010/main" val="275027390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1042847" rtl="0" eaLnBrk="1" latinLnBrk="0" hangingPunct="1">
        <a:spcBef>
          <a:spcPct val="0"/>
        </a:spcBef>
        <a:buNone/>
        <a:defRPr sz="4999" kern="1200">
          <a:solidFill>
            <a:schemeClr val="tx1"/>
          </a:solidFill>
          <a:latin typeface="+mj-lt"/>
          <a:ea typeface="+mj-ea"/>
          <a:cs typeface="+mj-cs"/>
        </a:defRPr>
      </a:lvl1pPr>
    </p:titleStyle>
    <p:bodyStyle>
      <a:lvl1pPr marL="391068" indent="-391068" algn="l" defTabSz="1042847" rtl="0" eaLnBrk="1" latinLnBrk="0" hangingPunct="1">
        <a:spcBef>
          <a:spcPct val="20000"/>
        </a:spcBef>
        <a:buFont typeface="Arial" pitchFamily="34" charset="0"/>
        <a:buChar char="•"/>
        <a:defRPr sz="3699" kern="1200">
          <a:solidFill>
            <a:schemeClr val="tx1"/>
          </a:solidFill>
          <a:latin typeface="+mn-lt"/>
          <a:ea typeface="+mn-ea"/>
          <a:cs typeface="+mn-cs"/>
        </a:defRPr>
      </a:lvl1pPr>
      <a:lvl2pPr marL="847314" indent="-325890" algn="l" defTabSz="1042847" rtl="0" eaLnBrk="1" latinLnBrk="0" hangingPunct="1">
        <a:spcBef>
          <a:spcPct val="20000"/>
        </a:spcBef>
        <a:buFont typeface="Arial" pitchFamily="34" charset="0"/>
        <a:buChar char="–"/>
        <a:defRPr sz="3199" kern="1200">
          <a:solidFill>
            <a:schemeClr val="tx1"/>
          </a:solidFill>
          <a:latin typeface="+mn-lt"/>
          <a:ea typeface="+mn-ea"/>
          <a:cs typeface="+mn-cs"/>
        </a:defRPr>
      </a:lvl2pPr>
      <a:lvl3pPr marL="1303559" indent="-260712" algn="l" defTabSz="1042847" rtl="0" eaLnBrk="1" latinLnBrk="0" hangingPunct="1">
        <a:spcBef>
          <a:spcPct val="20000"/>
        </a:spcBef>
        <a:buFont typeface="Arial" pitchFamily="34" charset="0"/>
        <a:buChar char="•"/>
        <a:defRPr sz="2699" kern="1200">
          <a:solidFill>
            <a:schemeClr val="tx1"/>
          </a:solidFill>
          <a:latin typeface="+mn-lt"/>
          <a:ea typeface="+mn-ea"/>
          <a:cs typeface="+mn-cs"/>
        </a:defRPr>
      </a:lvl3pPr>
      <a:lvl4pPr marL="1824983" indent="-260712" algn="l" defTabSz="1042847" rtl="0" eaLnBrk="1" latinLnBrk="0" hangingPunct="1">
        <a:spcBef>
          <a:spcPct val="20000"/>
        </a:spcBef>
        <a:buFont typeface="Arial" pitchFamily="34" charset="0"/>
        <a:buChar char="–"/>
        <a:defRPr sz="2300" kern="1200">
          <a:solidFill>
            <a:schemeClr val="tx1"/>
          </a:solidFill>
          <a:latin typeface="+mn-lt"/>
          <a:ea typeface="+mn-ea"/>
          <a:cs typeface="+mn-cs"/>
        </a:defRPr>
      </a:lvl4pPr>
      <a:lvl5pPr marL="2346407" indent="-260712" algn="l" defTabSz="1042847" rtl="0" eaLnBrk="1" latinLnBrk="0" hangingPunct="1">
        <a:spcBef>
          <a:spcPct val="20000"/>
        </a:spcBef>
        <a:buFont typeface="Arial" pitchFamily="34" charset="0"/>
        <a:buChar char="»"/>
        <a:defRPr sz="2300" kern="1200">
          <a:solidFill>
            <a:schemeClr val="tx1"/>
          </a:solidFill>
          <a:latin typeface="+mn-lt"/>
          <a:ea typeface="+mn-ea"/>
          <a:cs typeface="+mn-cs"/>
        </a:defRPr>
      </a:lvl5pPr>
      <a:lvl6pPr marL="2867830" indent="-260712" algn="l" defTabSz="1042847" rtl="0" eaLnBrk="1" latinLnBrk="0" hangingPunct="1">
        <a:spcBef>
          <a:spcPct val="20000"/>
        </a:spcBef>
        <a:buFont typeface="Arial" pitchFamily="34" charset="0"/>
        <a:buChar char="•"/>
        <a:defRPr sz="2300" kern="1200">
          <a:solidFill>
            <a:schemeClr val="tx1"/>
          </a:solidFill>
          <a:latin typeface="+mn-lt"/>
          <a:ea typeface="+mn-ea"/>
          <a:cs typeface="+mn-cs"/>
        </a:defRPr>
      </a:lvl6pPr>
      <a:lvl7pPr marL="3389254" indent="-260712" algn="l" defTabSz="1042847" rtl="0" eaLnBrk="1" latinLnBrk="0" hangingPunct="1">
        <a:spcBef>
          <a:spcPct val="20000"/>
        </a:spcBef>
        <a:buFont typeface="Arial" pitchFamily="34" charset="0"/>
        <a:buChar char="•"/>
        <a:defRPr sz="2300" kern="1200">
          <a:solidFill>
            <a:schemeClr val="tx1"/>
          </a:solidFill>
          <a:latin typeface="+mn-lt"/>
          <a:ea typeface="+mn-ea"/>
          <a:cs typeface="+mn-cs"/>
        </a:defRPr>
      </a:lvl7pPr>
      <a:lvl8pPr marL="3910678" indent="-260712" algn="l" defTabSz="1042847" rtl="0" eaLnBrk="1" latinLnBrk="0" hangingPunct="1">
        <a:spcBef>
          <a:spcPct val="20000"/>
        </a:spcBef>
        <a:buFont typeface="Arial" pitchFamily="34" charset="0"/>
        <a:buChar char="•"/>
        <a:defRPr sz="2300" kern="1200">
          <a:solidFill>
            <a:schemeClr val="tx1"/>
          </a:solidFill>
          <a:latin typeface="+mn-lt"/>
          <a:ea typeface="+mn-ea"/>
          <a:cs typeface="+mn-cs"/>
        </a:defRPr>
      </a:lvl8pPr>
      <a:lvl9pPr marL="4432101" indent="-260712" algn="l" defTabSz="1042847" rtl="0" eaLnBrk="1" latinLnBrk="0" hangingPunct="1">
        <a:spcBef>
          <a:spcPct val="20000"/>
        </a:spcBef>
        <a:buFont typeface="Arial" pitchFamily="34" charset="0"/>
        <a:buChar char="•"/>
        <a:defRPr sz="2300" kern="1200">
          <a:solidFill>
            <a:schemeClr val="tx1"/>
          </a:solidFill>
          <a:latin typeface="+mn-lt"/>
          <a:ea typeface="+mn-ea"/>
          <a:cs typeface="+mn-cs"/>
        </a:defRPr>
      </a:lvl9pPr>
    </p:bodyStyle>
    <p:otherStyle>
      <a:defPPr>
        <a:defRPr lang="zh-CN"/>
      </a:defPPr>
      <a:lvl1pPr marL="0" algn="l" defTabSz="1042847" rtl="0" eaLnBrk="1" latinLnBrk="0" hangingPunct="1">
        <a:defRPr sz="2100" kern="1200">
          <a:solidFill>
            <a:schemeClr val="tx1"/>
          </a:solidFill>
          <a:latin typeface="+mn-lt"/>
          <a:ea typeface="+mn-ea"/>
          <a:cs typeface="+mn-cs"/>
        </a:defRPr>
      </a:lvl1pPr>
      <a:lvl2pPr marL="521424" algn="l" defTabSz="1042847" rtl="0" eaLnBrk="1" latinLnBrk="0" hangingPunct="1">
        <a:defRPr sz="2100" kern="1200">
          <a:solidFill>
            <a:schemeClr val="tx1"/>
          </a:solidFill>
          <a:latin typeface="+mn-lt"/>
          <a:ea typeface="+mn-ea"/>
          <a:cs typeface="+mn-cs"/>
        </a:defRPr>
      </a:lvl2pPr>
      <a:lvl3pPr marL="1042847" algn="l" defTabSz="1042847" rtl="0" eaLnBrk="1" latinLnBrk="0" hangingPunct="1">
        <a:defRPr sz="2100" kern="1200">
          <a:solidFill>
            <a:schemeClr val="tx1"/>
          </a:solidFill>
          <a:latin typeface="+mn-lt"/>
          <a:ea typeface="+mn-ea"/>
          <a:cs typeface="+mn-cs"/>
        </a:defRPr>
      </a:lvl3pPr>
      <a:lvl4pPr marL="1564271" algn="l" defTabSz="1042847" rtl="0" eaLnBrk="1" latinLnBrk="0" hangingPunct="1">
        <a:defRPr sz="2100" kern="1200">
          <a:solidFill>
            <a:schemeClr val="tx1"/>
          </a:solidFill>
          <a:latin typeface="+mn-lt"/>
          <a:ea typeface="+mn-ea"/>
          <a:cs typeface="+mn-cs"/>
        </a:defRPr>
      </a:lvl4pPr>
      <a:lvl5pPr marL="2085695" algn="l" defTabSz="1042847" rtl="0" eaLnBrk="1" latinLnBrk="0" hangingPunct="1">
        <a:defRPr sz="2100" kern="1200">
          <a:solidFill>
            <a:schemeClr val="tx1"/>
          </a:solidFill>
          <a:latin typeface="+mn-lt"/>
          <a:ea typeface="+mn-ea"/>
          <a:cs typeface="+mn-cs"/>
        </a:defRPr>
      </a:lvl5pPr>
      <a:lvl6pPr marL="2607118" algn="l" defTabSz="1042847" rtl="0" eaLnBrk="1" latinLnBrk="0" hangingPunct="1">
        <a:defRPr sz="2100" kern="1200">
          <a:solidFill>
            <a:schemeClr val="tx1"/>
          </a:solidFill>
          <a:latin typeface="+mn-lt"/>
          <a:ea typeface="+mn-ea"/>
          <a:cs typeface="+mn-cs"/>
        </a:defRPr>
      </a:lvl6pPr>
      <a:lvl7pPr marL="3128542" algn="l" defTabSz="1042847" rtl="0" eaLnBrk="1" latinLnBrk="0" hangingPunct="1">
        <a:defRPr sz="2100" kern="1200">
          <a:solidFill>
            <a:schemeClr val="tx1"/>
          </a:solidFill>
          <a:latin typeface="+mn-lt"/>
          <a:ea typeface="+mn-ea"/>
          <a:cs typeface="+mn-cs"/>
        </a:defRPr>
      </a:lvl7pPr>
      <a:lvl8pPr marL="3649966" algn="l" defTabSz="1042847" rtl="0" eaLnBrk="1" latinLnBrk="0" hangingPunct="1">
        <a:defRPr sz="2100" kern="1200">
          <a:solidFill>
            <a:schemeClr val="tx1"/>
          </a:solidFill>
          <a:latin typeface="+mn-lt"/>
          <a:ea typeface="+mn-ea"/>
          <a:cs typeface="+mn-cs"/>
        </a:defRPr>
      </a:lvl8pPr>
      <a:lvl9pPr marL="4171390" algn="l" defTabSz="1042847" rtl="0" eaLnBrk="1" latinLnBrk="0" hangingPunct="1">
        <a:defRPr sz="21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FF3CB1E-48C0-4D81-AC4D-559CB541487B}" type="datetimeFigureOut">
              <a:rPr lang="en-GB" smtClean="0"/>
              <a:t>27/06/2019</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E5557FA-7215-45B8-A1C6-690C39711128}" type="slidenum">
              <a:rPr lang="en-GB" smtClean="0"/>
              <a:t>‹#›</a:t>
            </a:fld>
            <a:endParaRPr lang="en-GB"/>
          </a:p>
        </p:txBody>
      </p:sp>
    </p:spTree>
    <p:extLst>
      <p:ext uri="{BB962C8B-B14F-4D97-AF65-F5344CB8AC3E}">
        <p14:creationId xmlns:p14="http://schemas.microsoft.com/office/powerpoint/2010/main" val="4048147025"/>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jpeg"/><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jpeg"/><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jpeg"/><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2.jpeg"/><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2.jpeg"/><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2.jpeg"/><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3" Type="http://schemas.openxmlformats.org/officeDocument/2006/relationships/image" Target="../media/image90.png"/><Relationship Id="rId2" Type="http://schemas.openxmlformats.org/officeDocument/2006/relationships/image" Target="../media/image2.jpeg"/><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2.jpeg"/><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2.jpeg"/><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2.jpeg"/><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3.xml"/></Relationships>
</file>

<file path=ppt/slides/_rels/slide3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2.jpeg"/><Relationship Id="rId1" Type="http://schemas.openxmlformats.org/officeDocument/2006/relationships/slideLayout" Target="../slideLayouts/slideLayout13.xml"/></Relationships>
</file>

<file path=ppt/slides/_rels/slide3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2.jpeg"/><Relationship Id="rId1" Type="http://schemas.openxmlformats.org/officeDocument/2006/relationships/slideLayout" Target="../slideLayouts/slideLayout13.xml"/></Relationships>
</file>

<file path=ppt/slides/_rels/slide3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3.xml"/></Relationships>
</file>

<file path=ppt/slides/_rels/slide3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3.xml"/></Relationships>
</file>

<file path=ppt/slides/_rels/slide3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3.xml"/></Relationships>
</file>

<file path=ppt/slides/_rels/slide3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3.xml"/></Relationships>
</file>

<file path=ppt/slides/_rels/slide3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3.xml"/></Relationships>
</file>

<file path=ppt/slides/_rels/slide3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2.jpeg"/><Relationship Id="rId1" Type="http://schemas.openxmlformats.org/officeDocument/2006/relationships/slideLayout" Target="../slideLayouts/slideLayout13.xml"/></Relationships>
</file>

<file path=ppt/slides/_rels/slide3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2.jpeg"/><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3.xml"/></Relationships>
</file>

<file path=ppt/slides/_rels/slide4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3.xml"/></Relationships>
</file>

<file path=ppt/slides/_rels/slide4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2.jpeg"/><Relationship Id="rId1" Type="http://schemas.openxmlformats.org/officeDocument/2006/relationships/slideLayout" Target="../slideLayouts/slideLayout13.xml"/><Relationship Id="rId5" Type="http://schemas.openxmlformats.org/officeDocument/2006/relationships/image" Target="../media/image19.emf"/><Relationship Id="rId4" Type="http://schemas.openxmlformats.org/officeDocument/2006/relationships/image" Target="../media/image18.emf"/></Relationships>
</file>

<file path=ppt/slides/_rels/slide4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2.jpeg"/><Relationship Id="rId1" Type="http://schemas.openxmlformats.org/officeDocument/2006/relationships/slideLayout" Target="../slideLayouts/slideLayout13.xml"/></Relationships>
</file>

<file path=ppt/slides/_rels/slide4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jpeg"/><Relationship Id="rId1" Type="http://schemas.openxmlformats.org/officeDocument/2006/relationships/slideLayout" Target="../slideLayouts/slideLayout13.xml"/></Relationships>
</file>

<file path=ppt/slides/_rels/slide4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jpeg"/><Relationship Id="rId1" Type="http://schemas.openxmlformats.org/officeDocument/2006/relationships/slideLayout" Target="../slideLayouts/slideLayout13.xml"/></Relationships>
</file>

<file path=ppt/slides/_rels/slide4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jpeg"/><Relationship Id="rId1" Type="http://schemas.openxmlformats.org/officeDocument/2006/relationships/slideLayout" Target="../slideLayouts/slideLayout13.xml"/></Relationships>
</file>

<file path=ppt/slides/_rels/slide4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jpeg"/><Relationship Id="rId1" Type="http://schemas.openxmlformats.org/officeDocument/2006/relationships/slideLayout" Target="../slideLayouts/slideLayout13.xml"/></Relationships>
</file>

<file path=ppt/slides/_rels/slide4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jpeg"/><Relationship Id="rId1" Type="http://schemas.openxmlformats.org/officeDocument/2006/relationships/slideLayout" Target="../slideLayouts/slideLayout13.xml"/></Relationships>
</file>

<file path=ppt/slides/_rels/slide4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jpeg"/><Relationship Id="rId1" Type="http://schemas.openxmlformats.org/officeDocument/2006/relationships/slideLayout" Target="../slideLayouts/slideLayout13.xml"/><Relationship Id="rId4" Type="http://schemas.openxmlformats.org/officeDocument/2006/relationships/image" Target="../media/image27.png"/></Relationships>
</file>

<file path=ppt/slides/_rels/slide4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3.xml"/></Relationships>
</file>

<file path=ppt/slides/_rels/slide5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3.xml"/></Relationships>
</file>

<file path=ppt/slides/_rels/slide5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3.xml"/></Relationships>
</file>

<file path=ppt/slides/_rels/slide5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3.xml"/></Relationships>
</file>

<file path=ppt/slides/_rels/slide5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7" name="Picture 5" descr="C:\Users\Administrator\Desktop\财大ppt模板\B9PPT模板（一）宽屏-03.jpg"/>
          <p:cNvPicPr>
            <a:picLocks noChangeAspect="1" noChangeArrowheads="1"/>
          </p:cNvPicPr>
          <p:nvPr/>
        </p:nvPicPr>
        <p:blipFill>
          <a:blip r:embed="rId2"/>
          <a:srcRect/>
          <a:stretch>
            <a:fillRect/>
          </a:stretch>
        </p:blipFill>
        <p:spPr bwMode="auto">
          <a:xfrm>
            <a:off x="0" y="0"/>
            <a:ext cx="12186004" cy="6857999"/>
          </a:xfrm>
          <a:prstGeom prst="rect">
            <a:avLst/>
          </a:prstGeom>
          <a:noFill/>
        </p:spPr>
      </p:pic>
      <p:sp>
        <p:nvSpPr>
          <p:cNvPr id="2" name="标题 1"/>
          <p:cNvSpPr>
            <a:spLocks noGrp="1"/>
          </p:cNvSpPr>
          <p:nvPr>
            <p:ph type="ctrTitle"/>
          </p:nvPr>
        </p:nvSpPr>
        <p:spPr>
          <a:xfrm>
            <a:off x="803698" y="2781063"/>
            <a:ext cx="10359453" cy="1470026"/>
          </a:xfrm>
        </p:spPr>
        <p:txBody>
          <a:bodyPr>
            <a:normAutofit fontScale="90000"/>
          </a:bodyPr>
          <a:lstStyle/>
          <a:p>
            <a:pPr algn="l"/>
            <a:br>
              <a:rPr lang="en-US" altLang="zh-CN" sz="3599" dirty="0">
                <a:solidFill>
                  <a:srgbClr val="7C1D20"/>
                </a:solidFill>
                <a:latin typeface="微软雅黑" pitchFamily="34" charset="-122"/>
                <a:ea typeface="微软雅黑" pitchFamily="34" charset="-122"/>
              </a:rPr>
            </a:br>
            <a:br>
              <a:rPr lang="en-US" altLang="zh-CN" sz="3599" dirty="0">
                <a:solidFill>
                  <a:srgbClr val="7C1D20"/>
                </a:solidFill>
                <a:latin typeface="微软雅黑" pitchFamily="34" charset="-122"/>
                <a:ea typeface="微软雅黑" pitchFamily="34" charset="-122"/>
              </a:rPr>
            </a:br>
            <a:br>
              <a:rPr lang="en-US" altLang="zh-CN" sz="3599" dirty="0">
                <a:solidFill>
                  <a:srgbClr val="7C1D20"/>
                </a:solidFill>
                <a:latin typeface="微软雅黑" pitchFamily="34" charset="-122"/>
                <a:ea typeface="微软雅黑" pitchFamily="34" charset="-122"/>
              </a:rPr>
            </a:br>
            <a:br>
              <a:rPr lang="en-US" altLang="zh-CN" sz="3599" dirty="0">
                <a:solidFill>
                  <a:srgbClr val="7C1D20"/>
                </a:solidFill>
                <a:latin typeface="微软雅黑" pitchFamily="34" charset="-122"/>
                <a:ea typeface="微软雅黑" pitchFamily="34" charset="-122"/>
              </a:rPr>
            </a:br>
            <a:br>
              <a:rPr lang="en-US" altLang="zh-CN" sz="3599" dirty="0">
                <a:solidFill>
                  <a:srgbClr val="7C1D20"/>
                </a:solidFill>
                <a:latin typeface="微软雅黑" pitchFamily="34" charset="-122"/>
                <a:ea typeface="微软雅黑" pitchFamily="34" charset="-122"/>
              </a:rPr>
            </a:br>
            <a:endParaRPr lang="zh-CN" altLang="en-US" sz="3599" dirty="0">
              <a:solidFill>
                <a:srgbClr val="7C1D20"/>
              </a:solidFill>
              <a:latin typeface="微软雅黑" pitchFamily="34" charset="-122"/>
              <a:ea typeface="微软雅黑" pitchFamily="34" charset="-122"/>
            </a:endParaRPr>
          </a:p>
        </p:txBody>
      </p:sp>
      <p:sp>
        <p:nvSpPr>
          <p:cNvPr id="3" name="副标题 2"/>
          <p:cNvSpPr>
            <a:spLocks noGrp="1"/>
          </p:cNvSpPr>
          <p:nvPr>
            <p:ph type="subTitle" idx="1"/>
          </p:nvPr>
        </p:nvSpPr>
        <p:spPr>
          <a:xfrm>
            <a:off x="2113026" y="5306432"/>
            <a:ext cx="8531314" cy="651108"/>
          </a:xfrm>
        </p:spPr>
        <p:txBody>
          <a:bodyPr>
            <a:noAutofit/>
          </a:bodyPr>
          <a:lstStyle/>
          <a:p>
            <a:r>
              <a:rPr lang="zh-CN" altLang="en-US" sz="3600" dirty="0">
                <a:solidFill>
                  <a:srgbClr val="7C1D20"/>
                </a:solidFill>
                <a:latin typeface="宋体" panose="02010600030101010101" pitchFamily="2" charset="-122"/>
                <a:ea typeface="宋体" panose="02010600030101010101" pitchFamily="2" charset="-122"/>
              </a:rPr>
              <a:t>主讲人：丁浩员</a:t>
            </a:r>
          </a:p>
        </p:txBody>
      </p:sp>
      <p:sp>
        <p:nvSpPr>
          <p:cNvPr id="6" name="标题 1"/>
          <p:cNvSpPr txBox="1">
            <a:spLocks/>
          </p:cNvSpPr>
          <p:nvPr/>
        </p:nvSpPr>
        <p:spPr>
          <a:xfrm>
            <a:off x="885118" y="3882556"/>
            <a:ext cx="10359453" cy="647937"/>
          </a:xfrm>
          <a:prstGeom prst="rect">
            <a:avLst/>
          </a:prstGeom>
        </p:spPr>
        <p:txBody>
          <a:bodyPr vert="horz" lIns="104282" tIns="52141" rIns="104282" bIns="52141" rtlCol="0" anchor="ctr">
            <a:normAutofit/>
          </a:bodyPr>
          <a:lstStyle/>
          <a:p>
            <a:pPr marL="0" marR="0" lvl="0" indent="0" algn="l" defTabSz="1042847" rtl="0" eaLnBrk="1" fontAlgn="auto" latinLnBrk="0" hangingPunct="1">
              <a:lnSpc>
                <a:spcPct val="100000"/>
              </a:lnSpc>
              <a:spcBef>
                <a:spcPct val="0"/>
              </a:spcBef>
              <a:spcAft>
                <a:spcPts val="0"/>
              </a:spcAft>
              <a:buClrTx/>
              <a:buSzTx/>
              <a:buFontTx/>
              <a:buNone/>
              <a:tabLst/>
              <a:defRPr/>
            </a:pPr>
            <a:endParaRPr kumimoji="0" lang="zh-CN" altLang="en-US" sz="2799" b="0" i="0" u="none" strike="noStrike" kern="1200" cap="none" spc="0" normalizeH="0" baseline="0" noProof="0" dirty="0">
              <a:ln>
                <a:noFill/>
              </a:ln>
              <a:solidFill>
                <a:prstClr val="black"/>
              </a:solidFill>
              <a:effectLst/>
              <a:uLnTx/>
              <a:uFillTx/>
              <a:latin typeface="微软雅黑" pitchFamily="34" charset="-122"/>
              <a:ea typeface="微软雅黑" pitchFamily="34" charset="-122"/>
              <a:cs typeface="+mn-cs"/>
            </a:endParaRPr>
          </a:p>
        </p:txBody>
      </p:sp>
      <p:pic>
        <p:nvPicPr>
          <p:cNvPr id="7" name="Picture 5" descr="C:\Users\Administrator\Desktop\财大ppt模板\B9PPT模板（一）-07.jpg"/>
          <p:cNvPicPr>
            <a:picLocks noChangeAspect="1" noChangeArrowheads="1"/>
          </p:cNvPicPr>
          <p:nvPr/>
        </p:nvPicPr>
        <p:blipFill rotWithShape="1">
          <a:blip r:embed="rId3"/>
          <a:srcRect l="80973" t="3505" b="78397"/>
          <a:stretch/>
        </p:blipFill>
        <p:spPr bwMode="auto">
          <a:xfrm>
            <a:off x="10214435" y="69900"/>
            <a:ext cx="1971569" cy="1783821"/>
          </a:xfrm>
          <a:prstGeom prst="rect">
            <a:avLst/>
          </a:prstGeom>
          <a:noFill/>
        </p:spPr>
      </p:pic>
      <p:sp>
        <p:nvSpPr>
          <p:cNvPr id="4" name="文本框 3"/>
          <p:cNvSpPr txBox="1"/>
          <p:nvPr/>
        </p:nvSpPr>
        <p:spPr>
          <a:xfrm>
            <a:off x="2259875" y="1985554"/>
            <a:ext cx="7471954" cy="707886"/>
          </a:xfrm>
          <a:prstGeom prst="rect">
            <a:avLst/>
          </a:prstGeom>
          <a:noFill/>
        </p:spPr>
        <p:txBody>
          <a:bodyPr wrap="square" rtlCol="0">
            <a:spAutoFit/>
          </a:bodyPr>
          <a:lstStyle/>
          <a:p>
            <a:pPr algn="ctr"/>
            <a:r>
              <a:rPr lang="zh-CN" altLang="en-US" sz="4000" b="1" dirty="0">
                <a:solidFill>
                  <a:schemeClr val="accent2">
                    <a:lumMod val="75000"/>
                  </a:schemeClr>
                </a:solidFill>
              </a:rPr>
              <a:t>  国际贸易</a:t>
            </a:r>
            <a:endParaRPr lang="en-US" sz="4000" b="1" dirty="0">
              <a:solidFill>
                <a:schemeClr val="accent2">
                  <a:lumMod val="75000"/>
                </a:schemeClr>
              </a:solidFill>
            </a:endParaRPr>
          </a:p>
        </p:txBody>
      </p:sp>
    </p:spTree>
    <p:extLst>
      <p:ext uri="{BB962C8B-B14F-4D97-AF65-F5344CB8AC3E}">
        <p14:creationId xmlns:p14="http://schemas.microsoft.com/office/powerpoint/2010/main" val="261747932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10"/>
          <p:cNvGrpSpPr/>
          <p:nvPr/>
        </p:nvGrpSpPr>
        <p:grpSpPr>
          <a:xfrm>
            <a:off x="0" y="522513"/>
            <a:ext cx="6081486" cy="740229"/>
            <a:chOff x="0" y="522513"/>
            <a:chExt cx="6081486" cy="740229"/>
          </a:xfrm>
        </p:grpSpPr>
        <p:sp>
          <p:nvSpPr>
            <p:cNvPr id="5" name="Rectangle 11"/>
            <p:cNvSpPr/>
            <p:nvPr/>
          </p:nvSpPr>
          <p:spPr>
            <a:xfrm>
              <a:off x="0" y="522513"/>
              <a:ext cx="6081486" cy="740229"/>
            </a:xfrm>
            <a:prstGeom prst="rect">
              <a:avLst/>
            </a:prstGeom>
            <a:solidFill>
              <a:srgbClr val="811C20"/>
            </a:solidFill>
            <a:ln>
              <a:solidFill>
                <a:srgbClr val="811C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TextBox 12"/>
            <p:cNvSpPr txBox="1"/>
            <p:nvPr/>
          </p:nvSpPr>
          <p:spPr>
            <a:xfrm>
              <a:off x="0" y="631017"/>
              <a:ext cx="4905829"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2800" b="0" i="0" u="none" strike="noStrike" kern="1200" cap="none" spc="0" normalizeH="0" baseline="0" noProof="0" dirty="0">
                  <a:ln>
                    <a:noFill/>
                  </a:ln>
                  <a:solidFill>
                    <a:prstClr val="white"/>
                  </a:solidFill>
                  <a:effectLst/>
                  <a:uLnTx/>
                  <a:uFillTx/>
                  <a:latin typeface="宋体" panose="02010600030101010101" pitchFamily="2" charset="-122"/>
                  <a:ea typeface="宋体" panose="02010600030101010101" pitchFamily="2" charset="-122"/>
                  <a:cs typeface="+mn-cs"/>
                </a:rPr>
                <a:t>（一）一些国际贸易的事实</a:t>
              </a:r>
              <a:endParaRPr kumimoji="0" lang="en-GB" sz="2800" b="0" i="0" u="none" strike="noStrike" kern="1200" cap="none" spc="0" normalizeH="0" baseline="0" noProof="0" dirty="0">
                <a:ln>
                  <a:noFill/>
                </a:ln>
                <a:solidFill>
                  <a:prstClr val="white"/>
                </a:solidFill>
                <a:effectLst/>
                <a:uLnTx/>
                <a:uFillTx/>
                <a:latin typeface="宋体" panose="02010600030101010101" pitchFamily="2" charset="-122"/>
                <a:ea typeface="宋体" panose="02010600030101010101" pitchFamily="2" charset="-122"/>
                <a:cs typeface="+mn-cs"/>
              </a:endParaRPr>
            </a:p>
          </p:txBody>
        </p:sp>
      </p:grpSp>
      <p:sp>
        <p:nvSpPr>
          <p:cNvPr id="7" name="TextBox 19"/>
          <p:cNvSpPr txBox="1"/>
          <p:nvPr/>
        </p:nvSpPr>
        <p:spPr>
          <a:xfrm>
            <a:off x="348343" y="1363960"/>
            <a:ext cx="12009912"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400" b="1" noProof="0" dirty="0">
                <a:solidFill>
                  <a:prstClr val="black"/>
                </a:solidFill>
                <a:latin typeface="宋体" panose="02010600030101010101" pitchFamily="2" charset="-122"/>
                <a:ea typeface="宋体" panose="02010600030101010101" pitchFamily="2" charset="-122"/>
              </a:rPr>
              <a:t>3.</a:t>
            </a:r>
            <a:r>
              <a:rPr lang="zh-CN" altLang="en-US" sz="2400" b="1" noProof="0" dirty="0">
                <a:solidFill>
                  <a:prstClr val="black"/>
                </a:solidFill>
                <a:latin typeface="宋体" panose="02010600030101010101" pitchFamily="2" charset="-122"/>
                <a:ea typeface="宋体" panose="02010600030101010101" pitchFamily="2" charset="-122"/>
              </a:rPr>
              <a:t>中国贸易商品</a:t>
            </a:r>
            <a:endParaRPr kumimoji="0" lang="en-GB" sz="2400" b="1" i="0" u="none" strike="noStrike" kern="1200" cap="none" spc="0" normalizeH="0" baseline="0" noProof="0" dirty="0">
              <a:ln>
                <a:noFill/>
              </a:ln>
              <a:solidFill>
                <a:prstClr val="black"/>
              </a:solidFill>
              <a:effectLst/>
              <a:uLnTx/>
              <a:uFillTx/>
              <a:latin typeface="宋体" panose="02010600030101010101" pitchFamily="2" charset="-122"/>
              <a:ea typeface="宋体" panose="02010600030101010101" pitchFamily="2" charset="-122"/>
              <a:cs typeface="+mn-cs"/>
            </a:endParaRPr>
          </a:p>
        </p:txBody>
      </p:sp>
      <p:pic>
        <p:nvPicPr>
          <p:cNvPr id="8" name="Picture 5" descr="C:\Users\Administrator\Desktop\财大ppt模板\B9PPT模板（一）-07.jpg"/>
          <p:cNvPicPr>
            <a:picLocks noChangeAspect="1" noChangeArrowheads="1"/>
          </p:cNvPicPr>
          <p:nvPr/>
        </p:nvPicPr>
        <p:blipFill rotWithShape="1">
          <a:blip r:embed="rId2"/>
          <a:srcRect l="80973" t="3505" b="78397"/>
          <a:stretch/>
        </p:blipFill>
        <p:spPr bwMode="auto">
          <a:xfrm>
            <a:off x="10214435" y="69901"/>
            <a:ext cx="2034332" cy="1368152"/>
          </a:xfrm>
          <a:prstGeom prst="rect">
            <a:avLst/>
          </a:prstGeom>
          <a:noFill/>
        </p:spPr>
      </p:pic>
      <p:sp>
        <p:nvSpPr>
          <p:cNvPr id="9" name="Rectangle 1"/>
          <p:cNvSpPr>
            <a:spLocks noChangeArrowheads="1"/>
          </p:cNvSpPr>
          <p:nvPr/>
        </p:nvSpPr>
        <p:spPr bwMode="auto">
          <a:xfrm>
            <a:off x="3390963" y="2190207"/>
            <a:ext cx="5314275"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r>
              <a:rPr lang="zh-CN" altLang="en-US" sz="2000" dirty="0">
                <a:latin typeface="Times New Roman" panose="02020603050405020304" pitchFamily="18" charset="0"/>
                <a:cs typeface="Times New Roman" panose="02020603050405020304" pitchFamily="18" charset="0"/>
              </a:rPr>
              <a:t>表</a:t>
            </a:r>
            <a:r>
              <a:rPr lang="en-US" altLang="zh-CN" sz="2000" dirty="0">
                <a:latin typeface="Times New Roman" panose="02020603050405020304" pitchFamily="18" charset="0"/>
                <a:cs typeface="Times New Roman" panose="02020603050405020304" pitchFamily="18" charset="0"/>
              </a:rPr>
              <a:t>7</a:t>
            </a:r>
            <a:r>
              <a:rPr lang="zh-CN" altLang="en-US" sz="2000" dirty="0">
                <a:latin typeface="Times New Roman" panose="02020603050405020304" pitchFamily="18" charset="0"/>
                <a:cs typeface="Times New Roman" panose="02020603050405020304" pitchFamily="18" charset="0"/>
              </a:rPr>
              <a:t>：  </a:t>
            </a:r>
            <a:r>
              <a:rPr lang="en-US" altLang="zh-CN" sz="2000" dirty="0">
                <a:latin typeface="Times New Roman" panose="02020603050405020304" pitchFamily="18" charset="0"/>
                <a:cs typeface="Times New Roman" panose="02020603050405020304" pitchFamily="18" charset="0"/>
              </a:rPr>
              <a:t>2017</a:t>
            </a:r>
            <a:r>
              <a:rPr lang="zh-CN" altLang="en-US" sz="2000" dirty="0">
                <a:latin typeface="Times New Roman" panose="02020603050405020304" pitchFamily="18" charset="0"/>
                <a:cs typeface="Times New Roman" panose="02020603050405020304" pitchFamily="18" charset="0"/>
              </a:rPr>
              <a:t>年中国不同加工阶段的产品进出口</a:t>
            </a:r>
            <a:endParaRPr lang="en-US" sz="2000" dirty="0">
              <a:latin typeface="Times New Roman" panose="02020603050405020304" pitchFamily="18" charset="0"/>
              <a:cs typeface="Times New Roman" panose="02020603050405020304" pitchFamily="18" charset="0"/>
            </a:endParaRPr>
          </a:p>
        </p:txBody>
      </p:sp>
      <p:graphicFrame>
        <p:nvGraphicFramePr>
          <p:cNvPr id="3" name="内容占位符 2"/>
          <p:cNvGraphicFramePr>
            <a:graphicFrameLocks noGrp="1"/>
          </p:cNvGraphicFramePr>
          <p:nvPr>
            <p:ph idx="1"/>
            <p:extLst>
              <p:ext uri="{D42A27DB-BD31-4B8C-83A1-F6EECF244321}">
                <p14:modId xmlns:p14="http://schemas.microsoft.com/office/powerpoint/2010/main" val="2250910813"/>
              </p:ext>
            </p:extLst>
          </p:nvPr>
        </p:nvGraphicFramePr>
        <p:xfrm>
          <a:off x="940524" y="2730139"/>
          <a:ext cx="10215155" cy="3069770"/>
        </p:xfrm>
        <a:graphic>
          <a:graphicData uri="http://schemas.openxmlformats.org/drawingml/2006/table">
            <a:tbl>
              <a:tblPr firstRow="1" firstCol="1" bandRow="1">
                <a:tableStyleId>{5C22544A-7EE6-4342-B048-85BDC9FD1C3A}</a:tableStyleId>
              </a:tblPr>
              <a:tblGrid>
                <a:gridCol w="1672047">
                  <a:extLst>
                    <a:ext uri="{9D8B030D-6E8A-4147-A177-3AD203B41FA5}">
                      <a16:colId xmlns:a16="http://schemas.microsoft.com/office/drawing/2014/main" val="3741975641"/>
                    </a:ext>
                  </a:extLst>
                </a:gridCol>
                <a:gridCol w="2414015">
                  <a:extLst>
                    <a:ext uri="{9D8B030D-6E8A-4147-A177-3AD203B41FA5}">
                      <a16:colId xmlns:a16="http://schemas.microsoft.com/office/drawing/2014/main" val="3748092773"/>
                    </a:ext>
                  </a:extLst>
                </a:gridCol>
                <a:gridCol w="1726911">
                  <a:extLst>
                    <a:ext uri="{9D8B030D-6E8A-4147-A177-3AD203B41FA5}">
                      <a16:colId xmlns:a16="http://schemas.microsoft.com/office/drawing/2014/main" val="1981413512"/>
                    </a:ext>
                  </a:extLst>
                </a:gridCol>
                <a:gridCol w="2359151">
                  <a:extLst>
                    <a:ext uri="{9D8B030D-6E8A-4147-A177-3AD203B41FA5}">
                      <a16:colId xmlns:a16="http://schemas.microsoft.com/office/drawing/2014/main" val="1788672838"/>
                    </a:ext>
                  </a:extLst>
                </a:gridCol>
                <a:gridCol w="2043031">
                  <a:extLst>
                    <a:ext uri="{9D8B030D-6E8A-4147-A177-3AD203B41FA5}">
                      <a16:colId xmlns:a16="http://schemas.microsoft.com/office/drawing/2014/main" val="3450360358"/>
                    </a:ext>
                  </a:extLst>
                </a:gridCol>
              </a:tblGrid>
              <a:tr h="1033510">
                <a:tc>
                  <a:txBody>
                    <a:bodyPr/>
                    <a:lstStyle/>
                    <a:p>
                      <a:pPr algn="ctr">
                        <a:lnSpc>
                          <a:spcPct val="107000"/>
                        </a:lnSpc>
                        <a:spcAft>
                          <a:spcPts val="0"/>
                        </a:spcAft>
                      </a:pPr>
                      <a:r>
                        <a:rPr lang="zh-CN" sz="2000" dirty="0">
                          <a:effectLst/>
                          <a:latin typeface="Times New Roman" panose="02020603050405020304" pitchFamily="18" charset="0"/>
                          <a:cs typeface="Times New Roman" panose="02020603050405020304" pitchFamily="18" charset="0"/>
                        </a:rPr>
                        <a:t>产品分组</a:t>
                      </a:r>
                      <a:endParaRPr lang="en-US" sz="2000" dirty="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tc>
                <a:tc>
                  <a:txBody>
                    <a:bodyPr/>
                    <a:lstStyle/>
                    <a:p>
                      <a:pPr algn="ctr">
                        <a:lnSpc>
                          <a:spcPct val="107000"/>
                        </a:lnSpc>
                        <a:spcAft>
                          <a:spcPts val="0"/>
                        </a:spcAft>
                      </a:pPr>
                      <a:r>
                        <a:rPr lang="zh-CN" sz="2000" dirty="0">
                          <a:effectLst/>
                          <a:latin typeface="Times New Roman" panose="02020603050405020304" pitchFamily="18" charset="0"/>
                          <a:cs typeface="Times New Roman" panose="02020603050405020304" pitchFamily="18" charset="0"/>
                        </a:rPr>
                        <a:t>出口值（百万美元）</a:t>
                      </a:r>
                      <a:endParaRPr lang="en-US" sz="2000" dirty="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tc>
                <a:tc>
                  <a:txBody>
                    <a:bodyPr/>
                    <a:lstStyle/>
                    <a:p>
                      <a:pPr algn="ctr">
                        <a:lnSpc>
                          <a:spcPct val="107000"/>
                        </a:lnSpc>
                        <a:spcAft>
                          <a:spcPts val="0"/>
                        </a:spcAft>
                      </a:pPr>
                      <a:r>
                        <a:rPr lang="zh-CN" sz="2000">
                          <a:effectLst/>
                          <a:latin typeface="Times New Roman" panose="02020603050405020304" pitchFamily="18" charset="0"/>
                          <a:cs typeface="Times New Roman" panose="02020603050405020304" pitchFamily="18" charset="0"/>
                        </a:rPr>
                        <a:t>出口占比</a:t>
                      </a:r>
                      <a:endParaRPr lang="en-US" sz="200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tc>
                <a:tc>
                  <a:txBody>
                    <a:bodyPr/>
                    <a:lstStyle/>
                    <a:p>
                      <a:pPr algn="ctr">
                        <a:lnSpc>
                          <a:spcPct val="107000"/>
                        </a:lnSpc>
                        <a:spcAft>
                          <a:spcPts val="0"/>
                        </a:spcAft>
                      </a:pPr>
                      <a:r>
                        <a:rPr lang="zh-CN" sz="2000" dirty="0">
                          <a:effectLst/>
                          <a:latin typeface="Times New Roman" panose="02020603050405020304" pitchFamily="18" charset="0"/>
                          <a:cs typeface="Times New Roman" panose="02020603050405020304" pitchFamily="18" charset="0"/>
                        </a:rPr>
                        <a:t>进口值</a:t>
                      </a:r>
                      <a:r>
                        <a:rPr lang="zh-CN" altLang="en-US" sz="2000" dirty="0">
                          <a:effectLst/>
                          <a:latin typeface="Times New Roman" panose="02020603050405020304" pitchFamily="18" charset="0"/>
                          <a:cs typeface="Times New Roman" panose="02020603050405020304" pitchFamily="18" charset="0"/>
                        </a:rPr>
                        <a:t>（百万美元）</a:t>
                      </a:r>
                      <a:endParaRPr lang="en-US" sz="2000" dirty="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tc>
                <a:tc>
                  <a:txBody>
                    <a:bodyPr/>
                    <a:lstStyle/>
                    <a:p>
                      <a:pPr algn="ctr">
                        <a:lnSpc>
                          <a:spcPct val="107000"/>
                        </a:lnSpc>
                        <a:spcAft>
                          <a:spcPts val="0"/>
                        </a:spcAft>
                      </a:pPr>
                      <a:r>
                        <a:rPr lang="zh-CN" sz="2000">
                          <a:effectLst/>
                          <a:latin typeface="Times New Roman" panose="02020603050405020304" pitchFamily="18" charset="0"/>
                          <a:cs typeface="Times New Roman" panose="02020603050405020304" pitchFamily="18" charset="0"/>
                        </a:rPr>
                        <a:t>进口占比</a:t>
                      </a:r>
                      <a:endParaRPr lang="en-US" sz="200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tc>
                <a:extLst>
                  <a:ext uri="{0D108BD9-81ED-4DB2-BD59-A6C34878D82A}">
                    <a16:rowId xmlns:a16="http://schemas.microsoft.com/office/drawing/2014/main" val="3631190554"/>
                  </a:ext>
                </a:extLst>
              </a:tr>
              <a:tr h="509065">
                <a:tc>
                  <a:txBody>
                    <a:bodyPr/>
                    <a:lstStyle/>
                    <a:p>
                      <a:pPr algn="ctr">
                        <a:lnSpc>
                          <a:spcPct val="107000"/>
                        </a:lnSpc>
                        <a:spcAft>
                          <a:spcPts val="0"/>
                        </a:spcAft>
                      </a:pPr>
                      <a:r>
                        <a:rPr lang="zh-CN" sz="2000">
                          <a:effectLst/>
                          <a:latin typeface="Times New Roman" panose="02020603050405020304" pitchFamily="18" charset="0"/>
                          <a:cs typeface="Times New Roman" panose="02020603050405020304" pitchFamily="18" charset="0"/>
                        </a:rPr>
                        <a:t>原材料</a:t>
                      </a:r>
                      <a:endParaRPr lang="en-US" sz="200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tc>
                <a:tc>
                  <a:txBody>
                    <a:bodyPr/>
                    <a:lstStyle/>
                    <a:p>
                      <a:pPr algn="ctr">
                        <a:lnSpc>
                          <a:spcPct val="107000"/>
                        </a:lnSpc>
                        <a:spcAft>
                          <a:spcPts val="0"/>
                        </a:spcAft>
                      </a:pPr>
                      <a:r>
                        <a:rPr lang="en-US" sz="2000" dirty="0">
                          <a:effectLst/>
                          <a:latin typeface="Times New Roman" panose="02020603050405020304" pitchFamily="18" charset="0"/>
                          <a:cs typeface="Times New Roman" panose="02020603050405020304" pitchFamily="18" charset="0"/>
                        </a:rPr>
                        <a:t>41292</a:t>
                      </a:r>
                      <a:endParaRPr lang="en-US" sz="2000" dirty="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tc>
                <a:tc>
                  <a:txBody>
                    <a:bodyPr/>
                    <a:lstStyle/>
                    <a:p>
                      <a:pPr algn="ctr">
                        <a:lnSpc>
                          <a:spcPct val="107000"/>
                        </a:lnSpc>
                        <a:spcAft>
                          <a:spcPts val="0"/>
                        </a:spcAft>
                      </a:pPr>
                      <a:r>
                        <a:rPr lang="en-US" sz="2000" dirty="0">
                          <a:effectLst/>
                          <a:latin typeface="Times New Roman" panose="02020603050405020304" pitchFamily="18" charset="0"/>
                          <a:cs typeface="Times New Roman" panose="02020603050405020304" pitchFamily="18" charset="0"/>
                        </a:rPr>
                        <a:t>1.82%</a:t>
                      </a:r>
                      <a:endParaRPr lang="en-US" sz="2000" dirty="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tc>
                <a:tc>
                  <a:txBody>
                    <a:bodyPr/>
                    <a:lstStyle/>
                    <a:p>
                      <a:pPr algn="ctr">
                        <a:lnSpc>
                          <a:spcPct val="107000"/>
                        </a:lnSpc>
                        <a:spcAft>
                          <a:spcPts val="0"/>
                        </a:spcAft>
                      </a:pPr>
                      <a:r>
                        <a:rPr lang="en-US" sz="2000" dirty="0">
                          <a:effectLst/>
                          <a:latin typeface="Times New Roman" panose="02020603050405020304" pitchFamily="18" charset="0"/>
                          <a:cs typeface="Times New Roman" panose="02020603050405020304" pitchFamily="18" charset="0"/>
                        </a:rPr>
                        <a:t>443963</a:t>
                      </a:r>
                      <a:endParaRPr lang="en-US" sz="2000" dirty="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tc>
                <a:tc>
                  <a:txBody>
                    <a:bodyPr/>
                    <a:lstStyle/>
                    <a:p>
                      <a:pPr algn="ctr">
                        <a:lnSpc>
                          <a:spcPct val="107000"/>
                        </a:lnSpc>
                        <a:spcAft>
                          <a:spcPts val="0"/>
                        </a:spcAft>
                      </a:pPr>
                      <a:r>
                        <a:rPr lang="en-US" sz="2000">
                          <a:effectLst/>
                          <a:latin typeface="Times New Roman" panose="02020603050405020304" pitchFamily="18" charset="0"/>
                          <a:cs typeface="Times New Roman" panose="02020603050405020304" pitchFamily="18" charset="0"/>
                        </a:rPr>
                        <a:t>40.63%</a:t>
                      </a:r>
                      <a:endParaRPr lang="en-US" sz="200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tc>
                <a:extLst>
                  <a:ext uri="{0D108BD9-81ED-4DB2-BD59-A6C34878D82A}">
                    <a16:rowId xmlns:a16="http://schemas.microsoft.com/office/drawing/2014/main" val="763532489"/>
                  </a:ext>
                </a:extLst>
              </a:tr>
              <a:tr h="509065">
                <a:tc>
                  <a:txBody>
                    <a:bodyPr/>
                    <a:lstStyle/>
                    <a:p>
                      <a:pPr algn="ctr">
                        <a:lnSpc>
                          <a:spcPct val="107000"/>
                        </a:lnSpc>
                        <a:spcAft>
                          <a:spcPts val="0"/>
                        </a:spcAft>
                      </a:pPr>
                      <a:r>
                        <a:rPr lang="zh-CN" sz="2000">
                          <a:effectLst/>
                          <a:latin typeface="Times New Roman" panose="02020603050405020304" pitchFamily="18" charset="0"/>
                          <a:cs typeface="Times New Roman" panose="02020603050405020304" pitchFamily="18" charset="0"/>
                        </a:rPr>
                        <a:t>中间品</a:t>
                      </a:r>
                      <a:endParaRPr lang="en-US" sz="200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tc>
                <a:tc>
                  <a:txBody>
                    <a:bodyPr/>
                    <a:lstStyle/>
                    <a:p>
                      <a:pPr algn="ctr">
                        <a:lnSpc>
                          <a:spcPct val="107000"/>
                        </a:lnSpc>
                        <a:spcAft>
                          <a:spcPts val="0"/>
                        </a:spcAft>
                      </a:pPr>
                      <a:r>
                        <a:rPr lang="en-US" sz="2000">
                          <a:effectLst/>
                          <a:latin typeface="Times New Roman" panose="02020603050405020304" pitchFamily="18" charset="0"/>
                          <a:cs typeface="Times New Roman" panose="02020603050405020304" pitchFamily="18" charset="0"/>
                        </a:rPr>
                        <a:t>369082</a:t>
                      </a:r>
                      <a:endParaRPr lang="en-US" sz="200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tc>
                <a:tc>
                  <a:txBody>
                    <a:bodyPr/>
                    <a:lstStyle/>
                    <a:p>
                      <a:pPr algn="ctr">
                        <a:lnSpc>
                          <a:spcPct val="107000"/>
                        </a:lnSpc>
                        <a:spcAft>
                          <a:spcPts val="0"/>
                        </a:spcAft>
                      </a:pPr>
                      <a:r>
                        <a:rPr lang="en-US" sz="2000" dirty="0">
                          <a:effectLst/>
                          <a:latin typeface="Times New Roman" panose="02020603050405020304" pitchFamily="18" charset="0"/>
                          <a:cs typeface="Times New Roman" panose="02020603050405020304" pitchFamily="18" charset="0"/>
                        </a:rPr>
                        <a:t>16.31%</a:t>
                      </a:r>
                      <a:endParaRPr lang="en-US" sz="2000" dirty="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tc>
                <a:tc>
                  <a:txBody>
                    <a:bodyPr/>
                    <a:lstStyle/>
                    <a:p>
                      <a:pPr algn="ctr">
                        <a:lnSpc>
                          <a:spcPct val="107000"/>
                        </a:lnSpc>
                        <a:spcAft>
                          <a:spcPts val="0"/>
                        </a:spcAft>
                      </a:pPr>
                      <a:r>
                        <a:rPr lang="en-US" sz="2000" dirty="0">
                          <a:effectLst/>
                          <a:latin typeface="Times New Roman" panose="02020603050405020304" pitchFamily="18" charset="0"/>
                          <a:cs typeface="Times New Roman" panose="02020603050405020304" pitchFamily="18" charset="0"/>
                        </a:rPr>
                        <a:t>396326</a:t>
                      </a:r>
                      <a:endParaRPr lang="en-US" sz="2000" dirty="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tc>
                <a:tc>
                  <a:txBody>
                    <a:bodyPr/>
                    <a:lstStyle/>
                    <a:p>
                      <a:pPr algn="ctr">
                        <a:lnSpc>
                          <a:spcPct val="107000"/>
                        </a:lnSpc>
                        <a:spcAft>
                          <a:spcPts val="0"/>
                        </a:spcAft>
                      </a:pPr>
                      <a:r>
                        <a:rPr lang="en-US" sz="2000">
                          <a:effectLst/>
                          <a:latin typeface="Times New Roman" panose="02020603050405020304" pitchFamily="18" charset="0"/>
                          <a:cs typeface="Times New Roman" panose="02020603050405020304" pitchFamily="18" charset="0"/>
                        </a:rPr>
                        <a:t>12.97%</a:t>
                      </a:r>
                      <a:endParaRPr lang="en-US" sz="200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tc>
                <a:extLst>
                  <a:ext uri="{0D108BD9-81ED-4DB2-BD59-A6C34878D82A}">
                    <a16:rowId xmlns:a16="http://schemas.microsoft.com/office/drawing/2014/main" val="573705551"/>
                  </a:ext>
                </a:extLst>
              </a:tr>
              <a:tr h="509065">
                <a:tc>
                  <a:txBody>
                    <a:bodyPr/>
                    <a:lstStyle/>
                    <a:p>
                      <a:pPr algn="ctr">
                        <a:lnSpc>
                          <a:spcPct val="107000"/>
                        </a:lnSpc>
                        <a:spcAft>
                          <a:spcPts val="0"/>
                        </a:spcAft>
                      </a:pPr>
                      <a:r>
                        <a:rPr lang="zh-CN" sz="2000">
                          <a:effectLst/>
                          <a:latin typeface="Times New Roman" panose="02020603050405020304" pitchFamily="18" charset="0"/>
                          <a:cs typeface="Times New Roman" panose="02020603050405020304" pitchFamily="18" charset="0"/>
                        </a:rPr>
                        <a:t>消费品</a:t>
                      </a:r>
                      <a:endParaRPr lang="en-US" sz="200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tc>
                <a:tc>
                  <a:txBody>
                    <a:bodyPr/>
                    <a:lstStyle/>
                    <a:p>
                      <a:pPr algn="ctr">
                        <a:lnSpc>
                          <a:spcPct val="107000"/>
                        </a:lnSpc>
                        <a:spcAft>
                          <a:spcPts val="0"/>
                        </a:spcAft>
                      </a:pPr>
                      <a:r>
                        <a:rPr lang="en-US" sz="2000">
                          <a:effectLst/>
                          <a:latin typeface="Times New Roman" panose="02020603050405020304" pitchFamily="18" charset="0"/>
                          <a:cs typeface="Times New Roman" panose="02020603050405020304" pitchFamily="18" charset="0"/>
                        </a:rPr>
                        <a:t>824788</a:t>
                      </a:r>
                      <a:endParaRPr lang="en-US" sz="200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tc>
                <a:tc>
                  <a:txBody>
                    <a:bodyPr/>
                    <a:lstStyle/>
                    <a:p>
                      <a:pPr algn="ctr">
                        <a:lnSpc>
                          <a:spcPct val="107000"/>
                        </a:lnSpc>
                        <a:spcAft>
                          <a:spcPts val="0"/>
                        </a:spcAft>
                      </a:pPr>
                      <a:r>
                        <a:rPr lang="en-US" sz="2000">
                          <a:effectLst/>
                          <a:latin typeface="Times New Roman" panose="02020603050405020304" pitchFamily="18" charset="0"/>
                          <a:cs typeface="Times New Roman" panose="02020603050405020304" pitchFamily="18" charset="0"/>
                        </a:rPr>
                        <a:t>36.44%</a:t>
                      </a:r>
                      <a:endParaRPr lang="en-US" sz="200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tc>
                <a:tc>
                  <a:txBody>
                    <a:bodyPr/>
                    <a:lstStyle/>
                    <a:p>
                      <a:pPr algn="ctr">
                        <a:lnSpc>
                          <a:spcPct val="107000"/>
                        </a:lnSpc>
                        <a:spcAft>
                          <a:spcPts val="0"/>
                        </a:spcAft>
                      </a:pPr>
                      <a:r>
                        <a:rPr lang="en-US" sz="2000" dirty="0">
                          <a:effectLst/>
                          <a:latin typeface="Times New Roman" panose="02020603050405020304" pitchFamily="18" charset="0"/>
                          <a:cs typeface="Times New Roman" panose="02020603050405020304" pitchFamily="18" charset="0"/>
                        </a:rPr>
                        <a:t>239091</a:t>
                      </a:r>
                      <a:endParaRPr lang="en-US" sz="2000" dirty="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tc>
                <a:tc>
                  <a:txBody>
                    <a:bodyPr/>
                    <a:lstStyle/>
                    <a:p>
                      <a:pPr algn="ctr">
                        <a:lnSpc>
                          <a:spcPct val="107000"/>
                        </a:lnSpc>
                        <a:spcAft>
                          <a:spcPts val="0"/>
                        </a:spcAft>
                      </a:pPr>
                      <a:r>
                        <a:rPr lang="en-US" sz="2000" dirty="0">
                          <a:effectLst/>
                          <a:latin typeface="Times New Roman" panose="02020603050405020304" pitchFamily="18" charset="0"/>
                          <a:cs typeface="Times New Roman" panose="02020603050405020304" pitchFamily="18" charset="0"/>
                        </a:rPr>
                        <a:t>21.50%</a:t>
                      </a:r>
                      <a:endParaRPr lang="en-US" sz="2000" dirty="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tc>
                <a:extLst>
                  <a:ext uri="{0D108BD9-81ED-4DB2-BD59-A6C34878D82A}">
                    <a16:rowId xmlns:a16="http://schemas.microsoft.com/office/drawing/2014/main" val="1064026903"/>
                  </a:ext>
                </a:extLst>
              </a:tr>
              <a:tr h="509065">
                <a:tc>
                  <a:txBody>
                    <a:bodyPr/>
                    <a:lstStyle/>
                    <a:p>
                      <a:pPr algn="ctr">
                        <a:lnSpc>
                          <a:spcPct val="107000"/>
                        </a:lnSpc>
                        <a:spcAft>
                          <a:spcPts val="0"/>
                        </a:spcAft>
                      </a:pPr>
                      <a:r>
                        <a:rPr lang="zh-CN" sz="2000">
                          <a:effectLst/>
                          <a:latin typeface="Times New Roman" panose="02020603050405020304" pitchFamily="18" charset="0"/>
                          <a:cs typeface="Times New Roman" panose="02020603050405020304" pitchFamily="18" charset="0"/>
                        </a:rPr>
                        <a:t>资本品</a:t>
                      </a:r>
                      <a:endParaRPr lang="en-US" sz="200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tc>
                <a:tc>
                  <a:txBody>
                    <a:bodyPr/>
                    <a:lstStyle/>
                    <a:p>
                      <a:pPr algn="ctr">
                        <a:lnSpc>
                          <a:spcPct val="107000"/>
                        </a:lnSpc>
                        <a:spcAft>
                          <a:spcPts val="0"/>
                        </a:spcAft>
                      </a:pPr>
                      <a:r>
                        <a:rPr lang="en-US" sz="2000">
                          <a:effectLst/>
                          <a:latin typeface="Times New Roman" panose="02020603050405020304" pitchFamily="18" charset="0"/>
                          <a:cs typeface="Times New Roman" panose="02020603050405020304" pitchFamily="18" charset="0"/>
                        </a:rPr>
                        <a:t>1022921</a:t>
                      </a:r>
                      <a:endParaRPr lang="en-US" sz="200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tc>
                <a:tc>
                  <a:txBody>
                    <a:bodyPr/>
                    <a:lstStyle/>
                    <a:p>
                      <a:pPr algn="ctr">
                        <a:lnSpc>
                          <a:spcPct val="107000"/>
                        </a:lnSpc>
                        <a:spcAft>
                          <a:spcPts val="0"/>
                        </a:spcAft>
                      </a:pPr>
                      <a:r>
                        <a:rPr lang="en-US" sz="2000">
                          <a:effectLst/>
                          <a:latin typeface="Times New Roman" panose="02020603050405020304" pitchFamily="18" charset="0"/>
                          <a:cs typeface="Times New Roman" panose="02020603050405020304" pitchFamily="18" charset="0"/>
                        </a:rPr>
                        <a:t>45.19%</a:t>
                      </a:r>
                      <a:endParaRPr lang="en-US" sz="200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tc>
                <a:tc>
                  <a:txBody>
                    <a:bodyPr/>
                    <a:lstStyle/>
                    <a:p>
                      <a:pPr algn="ctr">
                        <a:lnSpc>
                          <a:spcPct val="107000"/>
                        </a:lnSpc>
                        <a:spcAft>
                          <a:spcPts val="0"/>
                        </a:spcAft>
                      </a:pPr>
                      <a:r>
                        <a:rPr lang="en-US" sz="2000">
                          <a:effectLst/>
                          <a:latin typeface="Times New Roman" panose="02020603050405020304" pitchFamily="18" charset="0"/>
                          <a:cs typeface="Times New Roman" panose="02020603050405020304" pitchFamily="18" charset="0"/>
                        </a:rPr>
                        <a:t>749095</a:t>
                      </a:r>
                      <a:endParaRPr lang="en-US" sz="200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tc>
                <a:tc>
                  <a:txBody>
                    <a:bodyPr/>
                    <a:lstStyle/>
                    <a:p>
                      <a:pPr algn="ctr">
                        <a:lnSpc>
                          <a:spcPct val="107000"/>
                        </a:lnSpc>
                        <a:spcAft>
                          <a:spcPts val="0"/>
                        </a:spcAft>
                      </a:pPr>
                      <a:r>
                        <a:rPr lang="en-US" sz="2000" dirty="0">
                          <a:effectLst/>
                          <a:latin typeface="Times New Roman" panose="02020603050405020304" pitchFamily="18" charset="0"/>
                          <a:cs typeface="Times New Roman" panose="02020603050405020304" pitchFamily="18" charset="0"/>
                        </a:rPr>
                        <a:t>24.08%</a:t>
                      </a:r>
                      <a:endParaRPr lang="en-US" sz="2000" dirty="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tc>
                <a:extLst>
                  <a:ext uri="{0D108BD9-81ED-4DB2-BD59-A6C34878D82A}">
                    <a16:rowId xmlns:a16="http://schemas.microsoft.com/office/drawing/2014/main" val="3657866366"/>
                  </a:ext>
                </a:extLst>
              </a:tr>
            </a:tbl>
          </a:graphicData>
        </a:graphic>
      </p:graphicFrame>
    </p:spTree>
    <p:extLst>
      <p:ext uri="{BB962C8B-B14F-4D97-AF65-F5344CB8AC3E}">
        <p14:creationId xmlns:p14="http://schemas.microsoft.com/office/powerpoint/2010/main" val="369424576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10"/>
          <p:cNvGrpSpPr/>
          <p:nvPr/>
        </p:nvGrpSpPr>
        <p:grpSpPr>
          <a:xfrm>
            <a:off x="0" y="522513"/>
            <a:ext cx="6081486" cy="740229"/>
            <a:chOff x="0" y="522513"/>
            <a:chExt cx="6081486" cy="740229"/>
          </a:xfrm>
        </p:grpSpPr>
        <p:sp>
          <p:nvSpPr>
            <p:cNvPr id="5" name="Rectangle 11"/>
            <p:cNvSpPr/>
            <p:nvPr/>
          </p:nvSpPr>
          <p:spPr>
            <a:xfrm>
              <a:off x="0" y="522513"/>
              <a:ext cx="6081486" cy="740229"/>
            </a:xfrm>
            <a:prstGeom prst="rect">
              <a:avLst/>
            </a:prstGeom>
            <a:solidFill>
              <a:srgbClr val="811C20"/>
            </a:solidFill>
            <a:ln>
              <a:solidFill>
                <a:srgbClr val="811C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TextBox 12"/>
            <p:cNvSpPr txBox="1"/>
            <p:nvPr/>
          </p:nvSpPr>
          <p:spPr>
            <a:xfrm>
              <a:off x="0" y="631017"/>
              <a:ext cx="4905829"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2800" b="0" i="0" u="none" strike="noStrike" kern="1200" cap="none" spc="0" normalizeH="0" baseline="0" noProof="0" dirty="0">
                  <a:ln>
                    <a:noFill/>
                  </a:ln>
                  <a:solidFill>
                    <a:prstClr val="white"/>
                  </a:solidFill>
                  <a:effectLst/>
                  <a:uLnTx/>
                  <a:uFillTx/>
                  <a:latin typeface="宋体" panose="02010600030101010101" pitchFamily="2" charset="-122"/>
                  <a:ea typeface="宋体" panose="02010600030101010101" pitchFamily="2" charset="-122"/>
                  <a:cs typeface="+mn-cs"/>
                </a:rPr>
                <a:t>（一）一些国际贸易的事实</a:t>
              </a:r>
              <a:endParaRPr kumimoji="0" lang="en-GB" sz="2800" b="0" i="0" u="none" strike="noStrike" kern="1200" cap="none" spc="0" normalizeH="0" baseline="0" noProof="0" dirty="0">
                <a:ln>
                  <a:noFill/>
                </a:ln>
                <a:solidFill>
                  <a:prstClr val="white"/>
                </a:solidFill>
                <a:effectLst/>
                <a:uLnTx/>
                <a:uFillTx/>
                <a:latin typeface="宋体" panose="02010600030101010101" pitchFamily="2" charset="-122"/>
                <a:ea typeface="宋体" panose="02010600030101010101" pitchFamily="2" charset="-122"/>
                <a:cs typeface="+mn-cs"/>
              </a:endParaRPr>
            </a:p>
          </p:txBody>
        </p:sp>
      </p:grpSp>
      <p:sp>
        <p:nvSpPr>
          <p:cNvPr id="7" name="TextBox 19"/>
          <p:cNvSpPr txBox="1"/>
          <p:nvPr/>
        </p:nvSpPr>
        <p:spPr>
          <a:xfrm>
            <a:off x="348343" y="1363960"/>
            <a:ext cx="12009912"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400" b="1" noProof="0" dirty="0">
                <a:solidFill>
                  <a:prstClr val="black"/>
                </a:solidFill>
                <a:latin typeface="宋体" panose="02010600030101010101" pitchFamily="2" charset="-122"/>
                <a:ea typeface="宋体" panose="02010600030101010101" pitchFamily="2" charset="-122"/>
              </a:rPr>
              <a:t>3.</a:t>
            </a:r>
            <a:r>
              <a:rPr lang="zh-CN" altLang="en-US" sz="2400" b="1" noProof="0" dirty="0">
                <a:solidFill>
                  <a:prstClr val="black"/>
                </a:solidFill>
                <a:latin typeface="宋体" panose="02010600030101010101" pitchFamily="2" charset="-122"/>
                <a:ea typeface="宋体" panose="02010600030101010101" pitchFamily="2" charset="-122"/>
              </a:rPr>
              <a:t>中国贸易商品</a:t>
            </a:r>
            <a:endParaRPr kumimoji="0" lang="en-GB" sz="2400" b="1" i="0" u="none" strike="noStrike" kern="1200" cap="none" spc="0" normalizeH="0" baseline="0" noProof="0" dirty="0">
              <a:ln>
                <a:noFill/>
              </a:ln>
              <a:solidFill>
                <a:prstClr val="black"/>
              </a:solidFill>
              <a:effectLst/>
              <a:uLnTx/>
              <a:uFillTx/>
              <a:latin typeface="宋体" panose="02010600030101010101" pitchFamily="2" charset="-122"/>
              <a:ea typeface="宋体" panose="02010600030101010101" pitchFamily="2" charset="-122"/>
              <a:cs typeface="+mn-cs"/>
            </a:endParaRPr>
          </a:p>
        </p:txBody>
      </p:sp>
      <p:pic>
        <p:nvPicPr>
          <p:cNvPr id="8" name="Picture 5" descr="C:\Users\Administrator\Desktop\财大ppt模板\B9PPT模板（一）-07.jpg"/>
          <p:cNvPicPr>
            <a:picLocks noChangeAspect="1" noChangeArrowheads="1"/>
          </p:cNvPicPr>
          <p:nvPr/>
        </p:nvPicPr>
        <p:blipFill rotWithShape="1">
          <a:blip r:embed="rId2"/>
          <a:srcRect l="80973" t="3505" b="78397"/>
          <a:stretch/>
        </p:blipFill>
        <p:spPr bwMode="auto">
          <a:xfrm>
            <a:off x="10214435" y="69901"/>
            <a:ext cx="2034332" cy="1368152"/>
          </a:xfrm>
          <a:prstGeom prst="rect">
            <a:avLst/>
          </a:prstGeom>
          <a:noFill/>
        </p:spPr>
      </p:pic>
      <p:sp>
        <p:nvSpPr>
          <p:cNvPr id="9" name="Rectangle 1"/>
          <p:cNvSpPr>
            <a:spLocks noChangeArrowheads="1"/>
          </p:cNvSpPr>
          <p:nvPr/>
        </p:nvSpPr>
        <p:spPr bwMode="auto">
          <a:xfrm>
            <a:off x="3469924" y="1594792"/>
            <a:ext cx="4544834"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r>
              <a:rPr lang="zh-CN" altLang="en-US" sz="2000" dirty="0">
                <a:latin typeface="Times New Roman" panose="02020603050405020304" pitchFamily="18" charset="0"/>
                <a:cs typeface="Times New Roman" panose="02020603050405020304" pitchFamily="18" charset="0"/>
              </a:rPr>
              <a:t>表</a:t>
            </a:r>
            <a:r>
              <a:rPr lang="en-US" altLang="zh-CN" sz="2000" dirty="0">
                <a:latin typeface="Times New Roman" panose="02020603050405020304" pitchFamily="18" charset="0"/>
                <a:cs typeface="Times New Roman" panose="02020603050405020304" pitchFamily="18" charset="0"/>
              </a:rPr>
              <a:t>8</a:t>
            </a:r>
            <a:r>
              <a:rPr lang="zh-CN" altLang="en-US" sz="2000" dirty="0">
                <a:latin typeface="Times New Roman" panose="02020603050405020304" pitchFamily="18" charset="0"/>
                <a:cs typeface="Times New Roman" panose="02020603050405020304" pitchFamily="18" charset="0"/>
              </a:rPr>
              <a:t>：  </a:t>
            </a:r>
            <a:r>
              <a:rPr lang="en-US" altLang="zh-CN" sz="2000" dirty="0">
                <a:latin typeface="Times New Roman" panose="02020603050405020304" pitchFamily="18" charset="0"/>
                <a:cs typeface="Times New Roman" panose="02020603050405020304" pitchFamily="18" charset="0"/>
              </a:rPr>
              <a:t>2017</a:t>
            </a:r>
            <a:r>
              <a:rPr lang="zh-CN" altLang="en-US" sz="2000" dirty="0">
                <a:latin typeface="Times New Roman" panose="02020603050405020304" pitchFamily="18" charset="0"/>
                <a:cs typeface="Times New Roman" panose="02020603050405020304" pitchFamily="18" charset="0"/>
              </a:rPr>
              <a:t>年中国不同部门产品进出口</a:t>
            </a:r>
            <a:endParaRPr lang="en-US" sz="2000" dirty="0">
              <a:latin typeface="Times New Roman" panose="02020603050405020304" pitchFamily="18" charset="0"/>
              <a:cs typeface="Times New Roman" panose="02020603050405020304" pitchFamily="18" charset="0"/>
            </a:endParaRPr>
          </a:p>
        </p:txBody>
      </p:sp>
      <p:graphicFrame>
        <p:nvGraphicFramePr>
          <p:cNvPr id="10" name="内容占位符 9"/>
          <p:cNvGraphicFramePr>
            <a:graphicFrameLocks noGrp="1"/>
          </p:cNvGraphicFramePr>
          <p:nvPr>
            <p:ph idx="1"/>
            <p:extLst>
              <p:ext uri="{D42A27DB-BD31-4B8C-83A1-F6EECF244321}">
                <p14:modId xmlns:p14="http://schemas.microsoft.com/office/powerpoint/2010/main" val="2237112199"/>
              </p:ext>
            </p:extLst>
          </p:nvPr>
        </p:nvGraphicFramePr>
        <p:xfrm>
          <a:off x="806386" y="1968935"/>
          <a:ext cx="10162904" cy="4515735"/>
        </p:xfrm>
        <a:graphic>
          <a:graphicData uri="http://schemas.openxmlformats.org/drawingml/2006/table">
            <a:tbl>
              <a:tblPr firstRow="1" firstCol="1" bandRow="1">
                <a:tableStyleId>{5C22544A-7EE6-4342-B048-85BDC9FD1C3A}</a:tableStyleId>
              </a:tblPr>
              <a:tblGrid>
                <a:gridCol w="2035174">
                  <a:extLst>
                    <a:ext uri="{9D8B030D-6E8A-4147-A177-3AD203B41FA5}">
                      <a16:colId xmlns:a16="http://schemas.microsoft.com/office/drawing/2014/main" val="4289615639"/>
                    </a:ext>
                  </a:extLst>
                </a:gridCol>
                <a:gridCol w="1968002">
                  <a:extLst>
                    <a:ext uri="{9D8B030D-6E8A-4147-A177-3AD203B41FA5}">
                      <a16:colId xmlns:a16="http://schemas.microsoft.com/office/drawing/2014/main" val="2786386464"/>
                    </a:ext>
                  </a:extLst>
                </a:gridCol>
                <a:gridCol w="1997463">
                  <a:extLst>
                    <a:ext uri="{9D8B030D-6E8A-4147-A177-3AD203B41FA5}">
                      <a16:colId xmlns:a16="http://schemas.microsoft.com/office/drawing/2014/main" val="2123354630"/>
                    </a:ext>
                  </a:extLst>
                </a:gridCol>
                <a:gridCol w="2171873">
                  <a:extLst>
                    <a:ext uri="{9D8B030D-6E8A-4147-A177-3AD203B41FA5}">
                      <a16:colId xmlns:a16="http://schemas.microsoft.com/office/drawing/2014/main" val="3174720130"/>
                    </a:ext>
                  </a:extLst>
                </a:gridCol>
                <a:gridCol w="1990392">
                  <a:extLst>
                    <a:ext uri="{9D8B030D-6E8A-4147-A177-3AD203B41FA5}">
                      <a16:colId xmlns:a16="http://schemas.microsoft.com/office/drawing/2014/main" val="4172850549"/>
                    </a:ext>
                  </a:extLst>
                </a:gridCol>
              </a:tblGrid>
              <a:tr h="230969">
                <a:tc>
                  <a:txBody>
                    <a:bodyPr/>
                    <a:lstStyle/>
                    <a:p>
                      <a:pPr algn="ctr">
                        <a:lnSpc>
                          <a:spcPct val="107000"/>
                        </a:lnSpc>
                        <a:spcAft>
                          <a:spcPts val="0"/>
                        </a:spcAft>
                      </a:pPr>
                      <a:r>
                        <a:rPr lang="zh-CN" sz="1600" dirty="0">
                          <a:effectLst/>
                          <a:latin typeface="Times New Roman" panose="02020603050405020304" pitchFamily="18" charset="0"/>
                          <a:cs typeface="Times New Roman" panose="02020603050405020304" pitchFamily="18" charset="0"/>
                        </a:rPr>
                        <a:t>产品分组</a:t>
                      </a:r>
                      <a:endParaRPr lang="en-US" sz="1400" dirty="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tc>
                <a:tc>
                  <a:txBody>
                    <a:bodyPr/>
                    <a:lstStyle/>
                    <a:p>
                      <a:pPr algn="ctr">
                        <a:lnSpc>
                          <a:spcPct val="107000"/>
                        </a:lnSpc>
                        <a:spcAft>
                          <a:spcPts val="0"/>
                        </a:spcAft>
                      </a:pPr>
                      <a:r>
                        <a:rPr lang="zh-CN" sz="1600">
                          <a:effectLst/>
                          <a:latin typeface="Times New Roman" panose="02020603050405020304" pitchFamily="18" charset="0"/>
                          <a:cs typeface="Times New Roman" panose="02020603050405020304" pitchFamily="18" charset="0"/>
                        </a:rPr>
                        <a:t>出口值（百万美元）</a:t>
                      </a:r>
                      <a:endParaRPr lang="en-US" sz="140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tc>
                <a:tc>
                  <a:txBody>
                    <a:bodyPr/>
                    <a:lstStyle/>
                    <a:p>
                      <a:pPr algn="ctr">
                        <a:lnSpc>
                          <a:spcPct val="107000"/>
                        </a:lnSpc>
                        <a:spcAft>
                          <a:spcPts val="0"/>
                        </a:spcAft>
                      </a:pPr>
                      <a:r>
                        <a:rPr lang="zh-CN" sz="1600">
                          <a:effectLst/>
                          <a:latin typeface="Times New Roman" panose="02020603050405020304" pitchFamily="18" charset="0"/>
                          <a:cs typeface="Times New Roman" panose="02020603050405020304" pitchFamily="18" charset="0"/>
                        </a:rPr>
                        <a:t>出口占比</a:t>
                      </a:r>
                      <a:endParaRPr lang="en-US" sz="140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tc>
                <a:tc>
                  <a:txBody>
                    <a:bodyPr/>
                    <a:lstStyle/>
                    <a:p>
                      <a:pPr algn="ctr">
                        <a:lnSpc>
                          <a:spcPct val="107000"/>
                        </a:lnSpc>
                        <a:spcAft>
                          <a:spcPts val="0"/>
                        </a:spcAft>
                      </a:pPr>
                      <a:r>
                        <a:rPr lang="zh-CN" sz="1600">
                          <a:effectLst/>
                          <a:latin typeface="Times New Roman" panose="02020603050405020304" pitchFamily="18" charset="0"/>
                          <a:cs typeface="Times New Roman" panose="02020603050405020304" pitchFamily="18" charset="0"/>
                        </a:rPr>
                        <a:t>进口值（百万美元）</a:t>
                      </a:r>
                      <a:endParaRPr lang="en-US" sz="140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tc>
                <a:tc>
                  <a:txBody>
                    <a:bodyPr/>
                    <a:lstStyle/>
                    <a:p>
                      <a:pPr algn="ctr">
                        <a:lnSpc>
                          <a:spcPct val="107000"/>
                        </a:lnSpc>
                        <a:spcAft>
                          <a:spcPts val="0"/>
                        </a:spcAft>
                      </a:pPr>
                      <a:r>
                        <a:rPr lang="zh-CN" sz="1600">
                          <a:effectLst/>
                          <a:latin typeface="Times New Roman" panose="02020603050405020304" pitchFamily="18" charset="0"/>
                          <a:cs typeface="Times New Roman" panose="02020603050405020304" pitchFamily="18" charset="0"/>
                        </a:rPr>
                        <a:t>进口占比</a:t>
                      </a:r>
                      <a:endParaRPr lang="en-US" sz="140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tc>
                <a:extLst>
                  <a:ext uri="{0D108BD9-81ED-4DB2-BD59-A6C34878D82A}">
                    <a16:rowId xmlns:a16="http://schemas.microsoft.com/office/drawing/2014/main" val="1567971557"/>
                  </a:ext>
                </a:extLst>
              </a:tr>
              <a:tr h="230969">
                <a:tc>
                  <a:txBody>
                    <a:bodyPr/>
                    <a:lstStyle/>
                    <a:p>
                      <a:pPr algn="ctr">
                        <a:lnSpc>
                          <a:spcPct val="107000"/>
                        </a:lnSpc>
                        <a:spcAft>
                          <a:spcPts val="0"/>
                        </a:spcAft>
                      </a:pPr>
                      <a:r>
                        <a:rPr lang="zh-CN" sz="1600" dirty="0">
                          <a:effectLst/>
                          <a:latin typeface="Times New Roman" panose="02020603050405020304" pitchFamily="18" charset="0"/>
                          <a:cs typeface="Times New Roman" panose="02020603050405020304" pitchFamily="18" charset="0"/>
                        </a:rPr>
                        <a:t>动物</a:t>
                      </a:r>
                      <a:endParaRPr lang="en-US" sz="1400" dirty="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tc>
                <a:tc>
                  <a:txBody>
                    <a:bodyPr/>
                    <a:lstStyle/>
                    <a:p>
                      <a:pPr algn="ctr">
                        <a:lnSpc>
                          <a:spcPct val="107000"/>
                        </a:lnSpc>
                        <a:spcAft>
                          <a:spcPts val="0"/>
                        </a:spcAft>
                      </a:pPr>
                      <a:r>
                        <a:rPr lang="en-US" sz="1600">
                          <a:effectLst/>
                          <a:latin typeface="Times New Roman" panose="02020603050405020304" pitchFamily="18" charset="0"/>
                          <a:cs typeface="Times New Roman" panose="02020603050405020304" pitchFamily="18" charset="0"/>
                        </a:rPr>
                        <a:t>16874</a:t>
                      </a:r>
                      <a:endParaRPr lang="en-US" sz="140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nchor="b"/>
                </a:tc>
                <a:tc>
                  <a:txBody>
                    <a:bodyPr/>
                    <a:lstStyle/>
                    <a:p>
                      <a:pPr algn="ctr">
                        <a:lnSpc>
                          <a:spcPct val="107000"/>
                        </a:lnSpc>
                        <a:spcAft>
                          <a:spcPts val="0"/>
                        </a:spcAft>
                      </a:pPr>
                      <a:r>
                        <a:rPr lang="en-US" sz="1600">
                          <a:effectLst/>
                          <a:latin typeface="Times New Roman" panose="02020603050405020304" pitchFamily="18" charset="0"/>
                          <a:cs typeface="Times New Roman" panose="02020603050405020304" pitchFamily="18" charset="0"/>
                        </a:rPr>
                        <a:t>0.75%</a:t>
                      </a:r>
                      <a:endParaRPr lang="en-US" sz="140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nchor="b"/>
                </a:tc>
                <a:tc>
                  <a:txBody>
                    <a:bodyPr/>
                    <a:lstStyle/>
                    <a:p>
                      <a:pPr algn="ctr">
                        <a:lnSpc>
                          <a:spcPct val="107000"/>
                        </a:lnSpc>
                        <a:spcAft>
                          <a:spcPts val="0"/>
                        </a:spcAft>
                      </a:pPr>
                      <a:r>
                        <a:rPr lang="en-US" sz="1600">
                          <a:effectLst/>
                          <a:latin typeface="Times New Roman" panose="02020603050405020304" pitchFamily="18" charset="0"/>
                          <a:cs typeface="Times New Roman" panose="02020603050405020304" pitchFamily="18" charset="0"/>
                        </a:rPr>
                        <a:t>22720</a:t>
                      </a:r>
                      <a:endParaRPr lang="en-US" sz="140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nchor="b"/>
                </a:tc>
                <a:tc>
                  <a:txBody>
                    <a:bodyPr/>
                    <a:lstStyle/>
                    <a:p>
                      <a:pPr algn="ctr">
                        <a:lnSpc>
                          <a:spcPct val="107000"/>
                        </a:lnSpc>
                        <a:spcAft>
                          <a:spcPts val="0"/>
                        </a:spcAft>
                      </a:pPr>
                      <a:r>
                        <a:rPr lang="en-US" sz="1600">
                          <a:effectLst/>
                          <a:latin typeface="Times New Roman" panose="02020603050405020304" pitchFamily="18" charset="0"/>
                          <a:cs typeface="Times New Roman" panose="02020603050405020304" pitchFamily="18" charset="0"/>
                        </a:rPr>
                        <a:t>1.23%</a:t>
                      </a:r>
                      <a:endParaRPr lang="en-US" sz="140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nchor="b"/>
                </a:tc>
                <a:extLst>
                  <a:ext uri="{0D108BD9-81ED-4DB2-BD59-A6C34878D82A}">
                    <a16:rowId xmlns:a16="http://schemas.microsoft.com/office/drawing/2014/main" val="4097712336"/>
                  </a:ext>
                </a:extLst>
              </a:tr>
              <a:tr h="230969">
                <a:tc>
                  <a:txBody>
                    <a:bodyPr/>
                    <a:lstStyle/>
                    <a:p>
                      <a:pPr algn="ctr">
                        <a:lnSpc>
                          <a:spcPct val="107000"/>
                        </a:lnSpc>
                        <a:spcAft>
                          <a:spcPts val="0"/>
                        </a:spcAft>
                      </a:pPr>
                      <a:r>
                        <a:rPr lang="zh-CN" sz="1600" dirty="0">
                          <a:effectLst/>
                          <a:latin typeface="Times New Roman" panose="02020603050405020304" pitchFamily="18" charset="0"/>
                          <a:cs typeface="Times New Roman" panose="02020603050405020304" pitchFamily="18" charset="0"/>
                        </a:rPr>
                        <a:t>化学品</a:t>
                      </a:r>
                      <a:endParaRPr lang="en-US" sz="1400" dirty="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tc>
                <a:tc>
                  <a:txBody>
                    <a:bodyPr/>
                    <a:lstStyle/>
                    <a:p>
                      <a:pPr algn="ctr">
                        <a:lnSpc>
                          <a:spcPct val="107000"/>
                        </a:lnSpc>
                        <a:spcAft>
                          <a:spcPts val="0"/>
                        </a:spcAft>
                      </a:pPr>
                      <a:r>
                        <a:rPr lang="en-US" sz="1600">
                          <a:effectLst/>
                          <a:latin typeface="Times New Roman" panose="02020603050405020304" pitchFamily="18" charset="0"/>
                          <a:cs typeface="Times New Roman" panose="02020603050405020304" pitchFamily="18" charset="0"/>
                        </a:rPr>
                        <a:t>114300</a:t>
                      </a:r>
                      <a:endParaRPr lang="en-US" sz="140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nchor="b"/>
                </a:tc>
                <a:tc>
                  <a:txBody>
                    <a:bodyPr/>
                    <a:lstStyle/>
                    <a:p>
                      <a:pPr algn="ctr">
                        <a:lnSpc>
                          <a:spcPct val="107000"/>
                        </a:lnSpc>
                        <a:spcAft>
                          <a:spcPts val="0"/>
                        </a:spcAft>
                      </a:pPr>
                      <a:r>
                        <a:rPr lang="en-US" sz="1600">
                          <a:effectLst/>
                          <a:latin typeface="Times New Roman" panose="02020603050405020304" pitchFamily="18" charset="0"/>
                          <a:cs typeface="Times New Roman" panose="02020603050405020304" pitchFamily="18" charset="0"/>
                        </a:rPr>
                        <a:t>5.05%</a:t>
                      </a:r>
                      <a:endParaRPr lang="en-US" sz="140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nchor="b"/>
                </a:tc>
                <a:tc>
                  <a:txBody>
                    <a:bodyPr/>
                    <a:lstStyle/>
                    <a:p>
                      <a:pPr algn="ctr">
                        <a:lnSpc>
                          <a:spcPct val="107000"/>
                        </a:lnSpc>
                        <a:spcAft>
                          <a:spcPts val="0"/>
                        </a:spcAft>
                      </a:pPr>
                      <a:r>
                        <a:rPr lang="en-US" sz="1600">
                          <a:effectLst/>
                          <a:latin typeface="Times New Roman" panose="02020603050405020304" pitchFamily="18" charset="0"/>
                          <a:cs typeface="Times New Roman" panose="02020603050405020304" pitchFamily="18" charset="0"/>
                        </a:rPr>
                        <a:t>131098</a:t>
                      </a:r>
                      <a:endParaRPr lang="en-US" sz="140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nchor="b"/>
                </a:tc>
                <a:tc>
                  <a:txBody>
                    <a:bodyPr/>
                    <a:lstStyle/>
                    <a:p>
                      <a:pPr algn="ctr">
                        <a:lnSpc>
                          <a:spcPct val="107000"/>
                        </a:lnSpc>
                        <a:spcAft>
                          <a:spcPts val="0"/>
                        </a:spcAft>
                      </a:pPr>
                      <a:r>
                        <a:rPr lang="en-US" sz="1600">
                          <a:effectLst/>
                          <a:latin typeface="Times New Roman" panose="02020603050405020304" pitchFamily="18" charset="0"/>
                          <a:cs typeface="Times New Roman" panose="02020603050405020304" pitchFamily="18" charset="0"/>
                        </a:rPr>
                        <a:t>7.11%</a:t>
                      </a:r>
                      <a:endParaRPr lang="en-US" sz="140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nchor="b"/>
                </a:tc>
                <a:extLst>
                  <a:ext uri="{0D108BD9-81ED-4DB2-BD59-A6C34878D82A}">
                    <a16:rowId xmlns:a16="http://schemas.microsoft.com/office/drawing/2014/main" val="1860752859"/>
                  </a:ext>
                </a:extLst>
              </a:tr>
              <a:tr h="230969">
                <a:tc>
                  <a:txBody>
                    <a:bodyPr/>
                    <a:lstStyle/>
                    <a:p>
                      <a:pPr algn="ctr">
                        <a:lnSpc>
                          <a:spcPct val="107000"/>
                        </a:lnSpc>
                        <a:spcAft>
                          <a:spcPts val="0"/>
                        </a:spcAft>
                      </a:pPr>
                      <a:r>
                        <a:rPr lang="zh-CN" sz="1600" dirty="0">
                          <a:effectLst/>
                          <a:latin typeface="Times New Roman" panose="02020603050405020304" pitchFamily="18" charset="0"/>
                          <a:cs typeface="Times New Roman" panose="02020603050405020304" pitchFamily="18" charset="0"/>
                        </a:rPr>
                        <a:t>食物</a:t>
                      </a:r>
                      <a:endParaRPr lang="en-US" sz="1400" dirty="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tc>
                <a:tc>
                  <a:txBody>
                    <a:bodyPr/>
                    <a:lstStyle/>
                    <a:p>
                      <a:pPr algn="ctr">
                        <a:lnSpc>
                          <a:spcPct val="107000"/>
                        </a:lnSpc>
                        <a:spcAft>
                          <a:spcPts val="0"/>
                        </a:spcAft>
                      </a:pPr>
                      <a:r>
                        <a:rPr lang="en-US" sz="1600" dirty="0">
                          <a:effectLst/>
                          <a:latin typeface="Times New Roman" panose="02020603050405020304" pitchFamily="18" charset="0"/>
                          <a:cs typeface="Times New Roman" panose="02020603050405020304" pitchFamily="18" charset="0"/>
                        </a:rPr>
                        <a:t>30866</a:t>
                      </a:r>
                      <a:endParaRPr lang="en-US" sz="1400" dirty="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nchor="b"/>
                </a:tc>
                <a:tc>
                  <a:txBody>
                    <a:bodyPr/>
                    <a:lstStyle/>
                    <a:p>
                      <a:pPr algn="ctr">
                        <a:lnSpc>
                          <a:spcPct val="107000"/>
                        </a:lnSpc>
                        <a:spcAft>
                          <a:spcPts val="0"/>
                        </a:spcAft>
                      </a:pPr>
                      <a:r>
                        <a:rPr lang="en-US" sz="1600">
                          <a:effectLst/>
                          <a:latin typeface="Times New Roman" panose="02020603050405020304" pitchFamily="18" charset="0"/>
                          <a:cs typeface="Times New Roman" panose="02020603050405020304" pitchFamily="18" charset="0"/>
                        </a:rPr>
                        <a:t>1.36%</a:t>
                      </a:r>
                      <a:endParaRPr lang="en-US" sz="140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nchor="b"/>
                </a:tc>
                <a:tc>
                  <a:txBody>
                    <a:bodyPr/>
                    <a:lstStyle/>
                    <a:p>
                      <a:pPr algn="ctr">
                        <a:lnSpc>
                          <a:spcPct val="107000"/>
                        </a:lnSpc>
                        <a:spcAft>
                          <a:spcPts val="0"/>
                        </a:spcAft>
                      </a:pPr>
                      <a:r>
                        <a:rPr lang="en-US" sz="1600">
                          <a:effectLst/>
                          <a:latin typeface="Times New Roman" panose="02020603050405020304" pitchFamily="18" charset="0"/>
                          <a:cs typeface="Times New Roman" panose="02020603050405020304" pitchFamily="18" charset="0"/>
                        </a:rPr>
                        <a:t>23115</a:t>
                      </a:r>
                      <a:endParaRPr lang="en-US" sz="140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nchor="b"/>
                </a:tc>
                <a:tc>
                  <a:txBody>
                    <a:bodyPr/>
                    <a:lstStyle/>
                    <a:p>
                      <a:pPr algn="ctr">
                        <a:lnSpc>
                          <a:spcPct val="107000"/>
                        </a:lnSpc>
                        <a:spcAft>
                          <a:spcPts val="0"/>
                        </a:spcAft>
                      </a:pPr>
                      <a:r>
                        <a:rPr lang="en-US" sz="1600">
                          <a:effectLst/>
                          <a:latin typeface="Times New Roman" panose="02020603050405020304" pitchFamily="18" charset="0"/>
                          <a:cs typeface="Times New Roman" panose="02020603050405020304" pitchFamily="18" charset="0"/>
                        </a:rPr>
                        <a:t>1.25%</a:t>
                      </a:r>
                      <a:endParaRPr lang="en-US" sz="140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nchor="b"/>
                </a:tc>
                <a:extLst>
                  <a:ext uri="{0D108BD9-81ED-4DB2-BD59-A6C34878D82A}">
                    <a16:rowId xmlns:a16="http://schemas.microsoft.com/office/drawing/2014/main" val="1991629625"/>
                  </a:ext>
                </a:extLst>
              </a:tr>
              <a:tr h="230969">
                <a:tc>
                  <a:txBody>
                    <a:bodyPr/>
                    <a:lstStyle/>
                    <a:p>
                      <a:pPr algn="ctr">
                        <a:lnSpc>
                          <a:spcPct val="107000"/>
                        </a:lnSpc>
                        <a:spcAft>
                          <a:spcPts val="0"/>
                        </a:spcAft>
                      </a:pPr>
                      <a:r>
                        <a:rPr lang="zh-CN" sz="1600">
                          <a:effectLst/>
                          <a:latin typeface="Times New Roman" panose="02020603050405020304" pitchFamily="18" charset="0"/>
                          <a:cs typeface="Times New Roman" panose="02020603050405020304" pitchFamily="18" charset="0"/>
                        </a:rPr>
                        <a:t>鞋类</a:t>
                      </a:r>
                      <a:endParaRPr lang="en-US" sz="140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tc>
                <a:tc>
                  <a:txBody>
                    <a:bodyPr/>
                    <a:lstStyle/>
                    <a:p>
                      <a:pPr algn="ctr">
                        <a:lnSpc>
                          <a:spcPct val="107000"/>
                        </a:lnSpc>
                        <a:spcAft>
                          <a:spcPts val="0"/>
                        </a:spcAft>
                      </a:pPr>
                      <a:r>
                        <a:rPr lang="en-US" sz="1600" dirty="0">
                          <a:effectLst/>
                          <a:latin typeface="Times New Roman" panose="02020603050405020304" pitchFamily="18" charset="0"/>
                          <a:cs typeface="Times New Roman" panose="02020603050405020304" pitchFamily="18" charset="0"/>
                        </a:rPr>
                        <a:t>61106</a:t>
                      </a:r>
                      <a:endParaRPr lang="en-US" sz="1400" dirty="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nchor="b"/>
                </a:tc>
                <a:tc>
                  <a:txBody>
                    <a:bodyPr/>
                    <a:lstStyle/>
                    <a:p>
                      <a:pPr algn="ctr">
                        <a:lnSpc>
                          <a:spcPct val="107000"/>
                        </a:lnSpc>
                        <a:spcAft>
                          <a:spcPts val="0"/>
                        </a:spcAft>
                      </a:pPr>
                      <a:r>
                        <a:rPr lang="en-US" sz="1600">
                          <a:effectLst/>
                          <a:latin typeface="Times New Roman" panose="02020603050405020304" pitchFamily="18" charset="0"/>
                          <a:cs typeface="Times New Roman" panose="02020603050405020304" pitchFamily="18" charset="0"/>
                        </a:rPr>
                        <a:t>2.7%</a:t>
                      </a:r>
                      <a:endParaRPr lang="en-US" sz="140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nchor="b"/>
                </a:tc>
                <a:tc>
                  <a:txBody>
                    <a:bodyPr/>
                    <a:lstStyle/>
                    <a:p>
                      <a:pPr algn="ctr">
                        <a:lnSpc>
                          <a:spcPct val="107000"/>
                        </a:lnSpc>
                        <a:spcAft>
                          <a:spcPts val="0"/>
                        </a:spcAft>
                      </a:pPr>
                      <a:r>
                        <a:rPr lang="en-US" sz="1600">
                          <a:effectLst/>
                          <a:latin typeface="Times New Roman" panose="02020603050405020304" pitchFamily="18" charset="0"/>
                          <a:cs typeface="Times New Roman" panose="02020603050405020304" pitchFamily="18" charset="0"/>
                        </a:rPr>
                        <a:t>3961</a:t>
                      </a:r>
                      <a:endParaRPr lang="en-US" sz="140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nchor="b"/>
                </a:tc>
                <a:tc>
                  <a:txBody>
                    <a:bodyPr/>
                    <a:lstStyle/>
                    <a:p>
                      <a:pPr algn="ctr">
                        <a:lnSpc>
                          <a:spcPct val="107000"/>
                        </a:lnSpc>
                        <a:spcAft>
                          <a:spcPts val="0"/>
                        </a:spcAft>
                      </a:pPr>
                      <a:r>
                        <a:rPr lang="en-US" sz="1600">
                          <a:effectLst/>
                          <a:latin typeface="Times New Roman" panose="02020603050405020304" pitchFamily="18" charset="0"/>
                          <a:cs typeface="Times New Roman" panose="02020603050405020304" pitchFamily="18" charset="0"/>
                        </a:rPr>
                        <a:t>0.21%</a:t>
                      </a:r>
                      <a:endParaRPr lang="en-US" sz="140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nchor="b"/>
                </a:tc>
                <a:extLst>
                  <a:ext uri="{0D108BD9-81ED-4DB2-BD59-A6C34878D82A}">
                    <a16:rowId xmlns:a16="http://schemas.microsoft.com/office/drawing/2014/main" val="1161457396"/>
                  </a:ext>
                </a:extLst>
              </a:tr>
              <a:tr h="230969">
                <a:tc>
                  <a:txBody>
                    <a:bodyPr/>
                    <a:lstStyle/>
                    <a:p>
                      <a:pPr algn="ctr">
                        <a:lnSpc>
                          <a:spcPct val="107000"/>
                        </a:lnSpc>
                        <a:spcAft>
                          <a:spcPts val="0"/>
                        </a:spcAft>
                      </a:pPr>
                      <a:r>
                        <a:rPr lang="zh-CN" sz="1600">
                          <a:effectLst/>
                          <a:latin typeface="Times New Roman" panose="02020603050405020304" pitchFamily="18" charset="0"/>
                          <a:cs typeface="Times New Roman" panose="02020603050405020304" pitchFamily="18" charset="0"/>
                        </a:rPr>
                        <a:t>燃料</a:t>
                      </a:r>
                      <a:endParaRPr lang="en-US" sz="140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tc>
                <a:tc>
                  <a:txBody>
                    <a:bodyPr/>
                    <a:lstStyle/>
                    <a:p>
                      <a:pPr algn="ctr">
                        <a:lnSpc>
                          <a:spcPct val="107000"/>
                        </a:lnSpc>
                        <a:spcAft>
                          <a:spcPts val="0"/>
                        </a:spcAft>
                      </a:pPr>
                      <a:r>
                        <a:rPr lang="en-US" sz="1600" dirty="0">
                          <a:effectLst/>
                          <a:latin typeface="Times New Roman" panose="02020603050405020304" pitchFamily="18" charset="0"/>
                          <a:cs typeface="Times New Roman" panose="02020603050405020304" pitchFamily="18" charset="0"/>
                        </a:rPr>
                        <a:t>35391</a:t>
                      </a:r>
                      <a:endParaRPr lang="en-US" sz="1400" dirty="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nchor="b"/>
                </a:tc>
                <a:tc>
                  <a:txBody>
                    <a:bodyPr/>
                    <a:lstStyle/>
                    <a:p>
                      <a:pPr algn="ctr">
                        <a:lnSpc>
                          <a:spcPct val="107000"/>
                        </a:lnSpc>
                        <a:spcAft>
                          <a:spcPts val="0"/>
                        </a:spcAft>
                      </a:pPr>
                      <a:r>
                        <a:rPr lang="en-US" sz="1600" dirty="0">
                          <a:effectLst/>
                          <a:latin typeface="Times New Roman" panose="02020603050405020304" pitchFamily="18" charset="0"/>
                          <a:cs typeface="Times New Roman" panose="02020603050405020304" pitchFamily="18" charset="0"/>
                        </a:rPr>
                        <a:t>1.56%</a:t>
                      </a:r>
                      <a:endParaRPr lang="en-US" sz="1400" dirty="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nchor="b"/>
                </a:tc>
                <a:tc>
                  <a:txBody>
                    <a:bodyPr/>
                    <a:lstStyle/>
                    <a:p>
                      <a:pPr algn="ctr">
                        <a:lnSpc>
                          <a:spcPct val="107000"/>
                        </a:lnSpc>
                        <a:spcAft>
                          <a:spcPts val="0"/>
                        </a:spcAft>
                      </a:pPr>
                      <a:r>
                        <a:rPr lang="en-US" sz="1600" dirty="0">
                          <a:effectLst/>
                          <a:latin typeface="Times New Roman" panose="02020603050405020304" pitchFamily="18" charset="0"/>
                          <a:cs typeface="Times New Roman" panose="02020603050405020304" pitchFamily="18" charset="0"/>
                        </a:rPr>
                        <a:t>249625</a:t>
                      </a:r>
                      <a:endParaRPr lang="en-US" sz="1400" dirty="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nchor="b">
                    <a:solidFill>
                      <a:srgbClr val="FFFF00"/>
                    </a:solidFill>
                  </a:tcPr>
                </a:tc>
                <a:tc>
                  <a:txBody>
                    <a:bodyPr/>
                    <a:lstStyle/>
                    <a:p>
                      <a:pPr algn="ctr">
                        <a:lnSpc>
                          <a:spcPct val="107000"/>
                        </a:lnSpc>
                        <a:spcAft>
                          <a:spcPts val="0"/>
                        </a:spcAft>
                      </a:pPr>
                      <a:r>
                        <a:rPr lang="en-US" sz="1600" dirty="0">
                          <a:effectLst/>
                          <a:latin typeface="Times New Roman" panose="02020603050405020304" pitchFamily="18" charset="0"/>
                          <a:cs typeface="Times New Roman" panose="02020603050405020304" pitchFamily="18" charset="0"/>
                        </a:rPr>
                        <a:t>13.54%</a:t>
                      </a:r>
                      <a:endParaRPr lang="en-US" sz="1400" dirty="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nchor="b">
                    <a:solidFill>
                      <a:srgbClr val="FFFF00"/>
                    </a:solidFill>
                  </a:tcPr>
                </a:tc>
                <a:extLst>
                  <a:ext uri="{0D108BD9-81ED-4DB2-BD59-A6C34878D82A}">
                    <a16:rowId xmlns:a16="http://schemas.microsoft.com/office/drawing/2014/main" val="176136529"/>
                  </a:ext>
                </a:extLst>
              </a:tr>
              <a:tr h="230969">
                <a:tc>
                  <a:txBody>
                    <a:bodyPr/>
                    <a:lstStyle/>
                    <a:p>
                      <a:pPr algn="ctr">
                        <a:lnSpc>
                          <a:spcPct val="107000"/>
                        </a:lnSpc>
                        <a:spcAft>
                          <a:spcPts val="0"/>
                        </a:spcAft>
                      </a:pPr>
                      <a:r>
                        <a:rPr lang="zh-CN" sz="1600">
                          <a:effectLst/>
                          <a:latin typeface="Times New Roman" panose="02020603050405020304" pitchFamily="18" charset="0"/>
                          <a:cs typeface="Times New Roman" panose="02020603050405020304" pitchFamily="18" charset="0"/>
                        </a:rPr>
                        <a:t>生皮</a:t>
                      </a:r>
                      <a:endParaRPr lang="en-US" sz="140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tc>
                <a:tc>
                  <a:txBody>
                    <a:bodyPr/>
                    <a:lstStyle/>
                    <a:p>
                      <a:pPr algn="ctr">
                        <a:lnSpc>
                          <a:spcPct val="107000"/>
                        </a:lnSpc>
                        <a:spcAft>
                          <a:spcPts val="0"/>
                        </a:spcAft>
                      </a:pPr>
                      <a:r>
                        <a:rPr lang="en-US" sz="1600" dirty="0">
                          <a:effectLst/>
                          <a:latin typeface="Times New Roman" panose="02020603050405020304" pitchFamily="18" charset="0"/>
                          <a:cs typeface="Times New Roman" panose="02020603050405020304" pitchFamily="18" charset="0"/>
                        </a:rPr>
                        <a:t>33139</a:t>
                      </a:r>
                      <a:endParaRPr lang="en-US" sz="1400" dirty="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nchor="b"/>
                </a:tc>
                <a:tc>
                  <a:txBody>
                    <a:bodyPr/>
                    <a:lstStyle/>
                    <a:p>
                      <a:pPr algn="ctr">
                        <a:lnSpc>
                          <a:spcPct val="107000"/>
                        </a:lnSpc>
                        <a:spcAft>
                          <a:spcPts val="0"/>
                        </a:spcAft>
                      </a:pPr>
                      <a:r>
                        <a:rPr lang="en-US" sz="1600" dirty="0">
                          <a:effectLst/>
                          <a:latin typeface="Times New Roman" panose="02020603050405020304" pitchFamily="18" charset="0"/>
                          <a:cs typeface="Times New Roman" panose="02020603050405020304" pitchFamily="18" charset="0"/>
                        </a:rPr>
                        <a:t>1.46%</a:t>
                      </a:r>
                      <a:endParaRPr lang="en-US" sz="1400" dirty="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nchor="b"/>
                </a:tc>
                <a:tc>
                  <a:txBody>
                    <a:bodyPr/>
                    <a:lstStyle/>
                    <a:p>
                      <a:pPr algn="ctr">
                        <a:lnSpc>
                          <a:spcPct val="107000"/>
                        </a:lnSpc>
                        <a:spcAft>
                          <a:spcPts val="0"/>
                        </a:spcAft>
                      </a:pPr>
                      <a:r>
                        <a:rPr lang="en-US" sz="1600" dirty="0">
                          <a:effectLst/>
                          <a:latin typeface="Times New Roman" panose="02020603050405020304" pitchFamily="18" charset="0"/>
                          <a:cs typeface="Times New Roman" panose="02020603050405020304" pitchFamily="18" charset="0"/>
                        </a:rPr>
                        <a:t>9521</a:t>
                      </a:r>
                      <a:endParaRPr lang="en-US" sz="1400" dirty="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nchor="b"/>
                </a:tc>
                <a:tc>
                  <a:txBody>
                    <a:bodyPr/>
                    <a:lstStyle/>
                    <a:p>
                      <a:pPr algn="ctr">
                        <a:lnSpc>
                          <a:spcPct val="107000"/>
                        </a:lnSpc>
                        <a:spcAft>
                          <a:spcPts val="0"/>
                        </a:spcAft>
                      </a:pPr>
                      <a:r>
                        <a:rPr lang="en-US" sz="1600">
                          <a:effectLst/>
                          <a:latin typeface="Times New Roman" panose="02020603050405020304" pitchFamily="18" charset="0"/>
                          <a:cs typeface="Times New Roman" panose="02020603050405020304" pitchFamily="18" charset="0"/>
                        </a:rPr>
                        <a:t>0.52%</a:t>
                      </a:r>
                      <a:endParaRPr lang="en-US" sz="140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nchor="b"/>
                </a:tc>
                <a:extLst>
                  <a:ext uri="{0D108BD9-81ED-4DB2-BD59-A6C34878D82A}">
                    <a16:rowId xmlns:a16="http://schemas.microsoft.com/office/drawing/2014/main" val="4049462940"/>
                  </a:ext>
                </a:extLst>
              </a:tr>
              <a:tr h="230969">
                <a:tc>
                  <a:txBody>
                    <a:bodyPr/>
                    <a:lstStyle/>
                    <a:p>
                      <a:pPr algn="ctr">
                        <a:lnSpc>
                          <a:spcPct val="107000"/>
                        </a:lnSpc>
                        <a:spcAft>
                          <a:spcPts val="0"/>
                        </a:spcAft>
                      </a:pPr>
                      <a:r>
                        <a:rPr lang="zh-CN" sz="1600">
                          <a:effectLst/>
                          <a:latin typeface="Times New Roman" panose="02020603050405020304" pitchFamily="18" charset="0"/>
                          <a:cs typeface="Times New Roman" panose="02020603050405020304" pitchFamily="18" charset="0"/>
                        </a:rPr>
                        <a:t>电子产品</a:t>
                      </a:r>
                      <a:endParaRPr lang="en-US" sz="140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tc>
                <a:tc>
                  <a:txBody>
                    <a:bodyPr/>
                    <a:lstStyle/>
                    <a:p>
                      <a:pPr algn="ctr">
                        <a:lnSpc>
                          <a:spcPct val="107000"/>
                        </a:lnSpc>
                        <a:spcAft>
                          <a:spcPts val="0"/>
                        </a:spcAft>
                      </a:pPr>
                      <a:r>
                        <a:rPr lang="en-US" sz="1600" dirty="0">
                          <a:effectLst/>
                          <a:latin typeface="Times New Roman" panose="02020603050405020304" pitchFamily="18" charset="0"/>
                          <a:cs typeface="Times New Roman" panose="02020603050405020304" pitchFamily="18" charset="0"/>
                        </a:rPr>
                        <a:t>981024</a:t>
                      </a:r>
                      <a:endParaRPr lang="en-US" sz="1400" dirty="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nchor="b">
                    <a:solidFill>
                      <a:srgbClr val="FFFF00"/>
                    </a:solidFill>
                  </a:tcPr>
                </a:tc>
                <a:tc>
                  <a:txBody>
                    <a:bodyPr/>
                    <a:lstStyle/>
                    <a:p>
                      <a:pPr algn="ctr">
                        <a:lnSpc>
                          <a:spcPct val="107000"/>
                        </a:lnSpc>
                        <a:spcAft>
                          <a:spcPts val="0"/>
                        </a:spcAft>
                      </a:pPr>
                      <a:r>
                        <a:rPr lang="en-US" sz="1600" dirty="0">
                          <a:effectLst/>
                          <a:latin typeface="Times New Roman" panose="02020603050405020304" pitchFamily="18" charset="0"/>
                          <a:cs typeface="Times New Roman" panose="02020603050405020304" pitchFamily="18" charset="0"/>
                        </a:rPr>
                        <a:t>43.34%</a:t>
                      </a:r>
                      <a:endParaRPr lang="en-US" sz="1400" dirty="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nchor="b">
                    <a:solidFill>
                      <a:srgbClr val="FFFF00"/>
                    </a:solidFill>
                  </a:tcPr>
                </a:tc>
                <a:tc>
                  <a:txBody>
                    <a:bodyPr/>
                    <a:lstStyle/>
                    <a:p>
                      <a:pPr algn="ctr">
                        <a:lnSpc>
                          <a:spcPct val="107000"/>
                        </a:lnSpc>
                        <a:spcAft>
                          <a:spcPts val="0"/>
                        </a:spcAft>
                      </a:pPr>
                      <a:r>
                        <a:rPr lang="en-US" sz="1600" dirty="0">
                          <a:effectLst/>
                          <a:latin typeface="Times New Roman" panose="02020603050405020304" pitchFamily="18" charset="0"/>
                          <a:cs typeface="Times New Roman" panose="02020603050405020304" pitchFamily="18" charset="0"/>
                        </a:rPr>
                        <a:t>621002</a:t>
                      </a:r>
                      <a:endParaRPr lang="en-US" sz="1400" dirty="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nchor="b">
                    <a:solidFill>
                      <a:srgbClr val="FFFF00"/>
                    </a:solidFill>
                  </a:tcPr>
                </a:tc>
                <a:tc>
                  <a:txBody>
                    <a:bodyPr/>
                    <a:lstStyle/>
                    <a:p>
                      <a:pPr algn="ctr">
                        <a:lnSpc>
                          <a:spcPct val="107000"/>
                        </a:lnSpc>
                        <a:spcAft>
                          <a:spcPts val="0"/>
                        </a:spcAft>
                      </a:pPr>
                      <a:r>
                        <a:rPr lang="en-US" sz="1600" dirty="0">
                          <a:effectLst/>
                          <a:latin typeface="Times New Roman" panose="02020603050405020304" pitchFamily="18" charset="0"/>
                          <a:cs typeface="Times New Roman" panose="02020603050405020304" pitchFamily="18" charset="0"/>
                        </a:rPr>
                        <a:t>33.68%</a:t>
                      </a:r>
                      <a:endParaRPr lang="en-US" sz="1400" dirty="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nchor="b">
                    <a:solidFill>
                      <a:srgbClr val="FFFF00"/>
                    </a:solidFill>
                  </a:tcPr>
                </a:tc>
                <a:extLst>
                  <a:ext uri="{0D108BD9-81ED-4DB2-BD59-A6C34878D82A}">
                    <a16:rowId xmlns:a16="http://schemas.microsoft.com/office/drawing/2014/main" val="2236857801"/>
                  </a:ext>
                </a:extLst>
              </a:tr>
              <a:tr h="230969">
                <a:tc>
                  <a:txBody>
                    <a:bodyPr/>
                    <a:lstStyle/>
                    <a:p>
                      <a:pPr algn="ctr">
                        <a:lnSpc>
                          <a:spcPct val="107000"/>
                        </a:lnSpc>
                        <a:spcAft>
                          <a:spcPts val="0"/>
                        </a:spcAft>
                      </a:pPr>
                      <a:r>
                        <a:rPr lang="zh-CN" sz="1600">
                          <a:effectLst/>
                          <a:latin typeface="Times New Roman" panose="02020603050405020304" pitchFamily="18" charset="0"/>
                          <a:cs typeface="Times New Roman" panose="02020603050405020304" pitchFamily="18" charset="0"/>
                        </a:rPr>
                        <a:t>金属</a:t>
                      </a:r>
                      <a:endParaRPr lang="en-US" sz="140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tc>
                <a:tc>
                  <a:txBody>
                    <a:bodyPr/>
                    <a:lstStyle/>
                    <a:p>
                      <a:pPr algn="ctr">
                        <a:lnSpc>
                          <a:spcPct val="107000"/>
                        </a:lnSpc>
                        <a:spcAft>
                          <a:spcPts val="0"/>
                        </a:spcAft>
                      </a:pPr>
                      <a:r>
                        <a:rPr lang="en-US" sz="1600">
                          <a:effectLst/>
                          <a:latin typeface="Times New Roman" panose="02020603050405020304" pitchFamily="18" charset="0"/>
                          <a:cs typeface="Times New Roman" panose="02020603050405020304" pitchFamily="18" charset="0"/>
                        </a:rPr>
                        <a:t>165097</a:t>
                      </a:r>
                      <a:endParaRPr lang="en-US" sz="140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nchor="b"/>
                </a:tc>
                <a:tc>
                  <a:txBody>
                    <a:bodyPr/>
                    <a:lstStyle/>
                    <a:p>
                      <a:pPr algn="ctr">
                        <a:lnSpc>
                          <a:spcPct val="107000"/>
                        </a:lnSpc>
                        <a:spcAft>
                          <a:spcPts val="0"/>
                        </a:spcAft>
                      </a:pPr>
                      <a:r>
                        <a:rPr lang="en-US" sz="1600" dirty="0">
                          <a:effectLst/>
                          <a:latin typeface="Times New Roman" panose="02020603050405020304" pitchFamily="18" charset="0"/>
                          <a:cs typeface="Times New Roman" panose="02020603050405020304" pitchFamily="18" charset="0"/>
                        </a:rPr>
                        <a:t>7.29%</a:t>
                      </a:r>
                      <a:endParaRPr lang="en-US" sz="1400" dirty="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nchor="b"/>
                </a:tc>
                <a:tc>
                  <a:txBody>
                    <a:bodyPr/>
                    <a:lstStyle/>
                    <a:p>
                      <a:pPr algn="ctr">
                        <a:lnSpc>
                          <a:spcPct val="107000"/>
                        </a:lnSpc>
                        <a:spcAft>
                          <a:spcPts val="0"/>
                        </a:spcAft>
                      </a:pPr>
                      <a:r>
                        <a:rPr lang="en-US" sz="1600">
                          <a:effectLst/>
                          <a:latin typeface="Times New Roman" panose="02020603050405020304" pitchFamily="18" charset="0"/>
                          <a:cs typeface="Times New Roman" panose="02020603050405020304" pitchFamily="18" charset="0"/>
                        </a:rPr>
                        <a:t>95564</a:t>
                      </a:r>
                      <a:endParaRPr lang="en-US" sz="140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nchor="b"/>
                </a:tc>
                <a:tc>
                  <a:txBody>
                    <a:bodyPr/>
                    <a:lstStyle/>
                    <a:p>
                      <a:pPr algn="ctr">
                        <a:lnSpc>
                          <a:spcPct val="107000"/>
                        </a:lnSpc>
                        <a:spcAft>
                          <a:spcPts val="0"/>
                        </a:spcAft>
                      </a:pPr>
                      <a:r>
                        <a:rPr lang="en-US" sz="1600">
                          <a:effectLst/>
                          <a:latin typeface="Times New Roman" panose="02020603050405020304" pitchFamily="18" charset="0"/>
                          <a:cs typeface="Times New Roman" panose="02020603050405020304" pitchFamily="18" charset="0"/>
                        </a:rPr>
                        <a:t>5.18%</a:t>
                      </a:r>
                      <a:endParaRPr lang="en-US" sz="140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nchor="b"/>
                </a:tc>
                <a:extLst>
                  <a:ext uri="{0D108BD9-81ED-4DB2-BD59-A6C34878D82A}">
                    <a16:rowId xmlns:a16="http://schemas.microsoft.com/office/drawing/2014/main" val="1768197570"/>
                  </a:ext>
                </a:extLst>
              </a:tr>
              <a:tr h="230969">
                <a:tc>
                  <a:txBody>
                    <a:bodyPr/>
                    <a:lstStyle/>
                    <a:p>
                      <a:pPr algn="ctr">
                        <a:lnSpc>
                          <a:spcPct val="107000"/>
                        </a:lnSpc>
                        <a:spcAft>
                          <a:spcPts val="0"/>
                        </a:spcAft>
                      </a:pPr>
                      <a:r>
                        <a:rPr lang="zh-CN" sz="1600">
                          <a:effectLst/>
                          <a:latin typeface="Times New Roman" panose="02020603050405020304" pitchFamily="18" charset="0"/>
                          <a:cs typeface="Times New Roman" panose="02020603050405020304" pitchFamily="18" charset="0"/>
                        </a:rPr>
                        <a:t>矿产品</a:t>
                      </a:r>
                      <a:endParaRPr lang="en-US" sz="140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tc>
                <a:tc>
                  <a:txBody>
                    <a:bodyPr/>
                    <a:lstStyle/>
                    <a:p>
                      <a:pPr algn="ctr">
                        <a:lnSpc>
                          <a:spcPct val="107000"/>
                        </a:lnSpc>
                        <a:spcAft>
                          <a:spcPts val="0"/>
                        </a:spcAft>
                      </a:pPr>
                      <a:r>
                        <a:rPr lang="en-US" sz="1600">
                          <a:effectLst/>
                          <a:latin typeface="Times New Roman" panose="02020603050405020304" pitchFamily="18" charset="0"/>
                          <a:cs typeface="Times New Roman" panose="02020603050405020304" pitchFamily="18" charset="0"/>
                        </a:rPr>
                        <a:t>3995</a:t>
                      </a:r>
                      <a:endParaRPr lang="en-US" sz="140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nchor="b"/>
                </a:tc>
                <a:tc>
                  <a:txBody>
                    <a:bodyPr/>
                    <a:lstStyle/>
                    <a:p>
                      <a:pPr algn="ctr">
                        <a:lnSpc>
                          <a:spcPct val="107000"/>
                        </a:lnSpc>
                        <a:spcAft>
                          <a:spcPts val="0"/>
                        </a:spcAft>
                      </a:pPr>
                      <a:r>
                        <a:rPr lang="en-US" sz="1600" dirty="0">
                          <a:effectLst/>
                          <a:latin typeface="Times New Roman" panose="02020603050405020304" pitchFamily="18" charset="0"/>
                          <a:cs typeface="Times New Roman" panose="02020603050405020304" pitchFamily="18" charset="0"/>
                        </a:rPr>
                        <a:t>0.18%</a:t>
                      </a:r>
                      <a:endParaRPr lang="en-US" sz="1400" dirty="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nchor="b"/>
                </a:tc>
                <a:tc>
                  <a:txBody>
                    <a:bodyPr/>
                    <a:lstStyle/>
                    <a:p>
                      <a:pPr algn="ctr">
                        <a:lnSpc>
                          <a:spcPct val="107000"/>
                        </a:lnSpc>
                        <a:spcAft>
                          <a:spcPts val="0"/>
                        </a:spcAft>
                      </a:pPr>
                      <a:r>
                        <a:rPr lang="en-US" sz="1600">
                          <a:effectLst/>
                          <a:latin typeface="Times New Roman" panose="02020603050405020304" pitchFamily="18" charset="0"/>
                          <a:cs typeface="Times New Roman" panose="02020603050405020304" pitchFamily="18" charset="0"/>
                        </a:rPr>
                        <a:t>132845</a:t>
                      </a:r>
                      <a:endParaRPr lang="en-US" sz="140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nchor="b"/>
                </a:tc>
                <a:tc>
                  <a:txBody>
                    <a:bodyPr/>
                    <a:lstStyle/>
                    <a:p>
                      <a:pPr algn="ctr">
                        <a:lnSpc>
                          <a:spcPct val="107000"/>
                        </a:lnSpc>
                        <a:spcAft>
                          <a:spcPts val="0"/>
                        </a:spcAft>
                      </a:pPr>
                      <a:r>
                        <a:rPr lang="en-US" sz="1600">
                          <a:effectLst/>
                          <a:latin typeface="Times New Roman" panose="02020603050405020304" pitchFamily="18" charset="0"/>
                          <a:cs typeface="Times New Roman" panose="02020603050405020304" pitchFamily="18" charset="0"/>
                        </a:rPr>
                        <a:t>7.21%</a:t>
                      </a:r>
                      <a:endParaRPr lang="en-US" sz="140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nchor="b"/>
                </a:tc>
                <a:extLst>
                  <a:ext uri="{0D108BD9-81ED-4DB2-BD59-A6C34878D82A}">
                    <a16:rowId xmlns:a16="http://schemas.microsoft.com/office/drawing/2014/main" val="1466648688"/>
                  </a:ext>
                </a:extLst>
              </a:tr>
              <a:tr h="230969">
                <a:tc>
                  <a:txBody>
                    <a:bodyPr/>
                    <a:lstStyle/>
                    <a:p>
                      <a:pPr algn="ctr">
                        <a:lnSpc>
                          <a:spcPct val="107000"/>
                        </a:lnSpc>
                        <a:spcAft>
                          <a:spcPts val="0"/>
                        </a:spcAft>
                      </a:pPr>
                      <a:r>
                        <a:rPr lang="zh-CN" sz="1600">
                          <a:effectLst/>
                          <a:latin typeface="Times New Roman" panose="02020603050405020304" pitchFamily="18" charset="0"/>
                          <a:cs typeface="Times New Roman" panose="02020603050405020304" pitchFamily="18" charset="0"/>
                        </a:rPr>
                        <a:t>杂项制造品</a:t>
                      </a:r>
                      <a:endParaRPr lang="en-US" sz="140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tc>
                <a:tc>
                  <a:txBody>
                    <a:bodyPr/>
                    <a:lstStyle/>
                    <a:p>
                      <a:pPr algn="ctr">
                        <a:lnSpc>
                          <a:spcPct val="107000"/>
                        </a:lnSpc>
                        <a:spcAft>
                          <a:spcPts val="0"/>
                        </a:spcAft>
                      </a:pPr>
                      <a:r>
                        <a:rPr lang="en-US" sz="1600">
                          <a:effectLst/>
                          <a:latin typeface="Times New Roman" panose="02020603050405020304" pitchFamily="18" charset="0"/>
                          <a:cs typeface="Times New Roman" panose="02020603050405020304" pitchFamily="18" charset="0"/>
                        </a:rPr>
                        <a:t>240074</a:t>
                      </a:r>
                      <a:endParaRPr lang="en-US" sz="140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nchor="b"/>
                </a:tc>
                <a:tc>
                  <a:txBody>
                    <a:bodyPr/>
                    <a:lstStyle/>
                    <a:p>
                      <a:pPr algn="ctr">
                        <a:lnSpc>
                          <a:spcPct val="107000"/>
                        </a:lnSpc>
                        <a:spcAft>
                          <a:spcPts val="0"/>
                        </a:spcAft>
                      </a:pPr>
                      <a:r>
                        <a:rPr lang="en-US" sz="1600" dirty="0">
                          <a:effectLst/>
                          <a:latin typeface="Times New Roman" panose="02020603050405020304" pitchFamily="18" charset="0"/>
                          <a:cs typeface="Times New Roman" panose="02020603050405020304" pitchFamily="18" charset="0"/>
                        </a:rPr>
                        <a:t>10.61%</a:t>
                      </a:r>
                      <a:endParaRPr lang="en-US" sz="1400" dirty="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nchor="b"/>
                </a:tc>
                <a:tc>
                  <a:txBody>
                    <a:bodyPr/>
                    <a:lstStyle/>
                    <a:p>
                      <a:pPr algn="ctr">
                        <a:lnSpc>
                          <a:spcPct val="107000"/>
                        </a:lnSpc>
                        <a:spcAft>
                          <a:spcPts val="0"/>
                        </a:spcAft>
                      </a:pPr>
                      <a:r>
                        <a:rPr lang="en-US" sz="1600" dirty="0">
                          <a:effectLst/>
                          <a:latin typeface="Times New Roman" panose="02020603050405020304" pitchFamily="18" charset="0"/>
                          <a:cs typeface="Times New Roman" panose="02020603050405020304" pitchFamily="18" charset="0"/>
                        </a:rPr>
                        <a:t>129210</a:t>
                      </a:r>
                      <a:endParaRPr lang="en-US" sz="1400" dirty="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nchor="b"/>
                </a:tc>
                <a:tc>
                  <a:txBody>
                    <a:bodyPr/>
                    <a:lstStyle/>
                    <a:p>
                      <a:pPr algn="ctr">
                        <a:lnSpc>
                          <a:spcPct val="107000"/>
                        </a:lnSpc>
                        <a:spcAft>
                          <a:spcPts val="0"/>
                        </a:spcAft>
                      </a:pPr>
                      <a:r>
                        <a:rPr lang="en-US" sz="1600">
                          <a:effectLst/>
                          <a:latin typeface="Times New Roman" panose="02020603050405020304" pitchFamily="18" charset="0"/>
                          <a:cs typeface="Times New Roman" panose="02020603050405020304" pitchFamily="18" charset="0"/>
                        </a:rPr>
                        <a:t>7.01%</a:t>
                      </a:r>
                      <a:endParaRPr lang="en-US" sz="140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nchor="b"/>
                </a:tc>
                <a:extLst>
                  <a:ext uri="{0D108BD9-81ED-4DB2-BD59-A6C34878D82A}">
                    <a16:rowId xmlns:a16="http://schemas.microsoft.com/office/drawing/2014/main" val="2340916592"/>
                  </a:ext>
                </a:extLst>
              </a:tr>
              <a:tr h="230969">
                <a:tc>
                  <a:txBody>
                    <a:bodyPr/>
                    <a:lstStyle/>
                    <a:p>
                      <a:pPr algn="ctr">
                        <a:lnSpc>
                          <a:spcPct val="107000"/>
                        </a:lnSpc>
                        <a:spcAft>
                          <a:spcPts val="0"/>
                        </a:spcAft>
                      </a:pPr>
                      <a:r>
                        <a:rPr lang="zh-CN" sz="1600">
                          <a:effectLst/>
                          <a:latin typeface="Times New Roman" panose="02020603050405020304" pitchFamily="18" charset="0"/>
                          <a:cs typeface="Times New Roman" panose="02020603050405020304" pitchFamily="18" charset="0"/>
                        </a:rPr>
                        <a:t>塑料或橡胶</a:t>
                      </a:r>
                      <a:endParaRPr lang="en-US" sz="140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tc>
                <a:tc>
                  <a:txBody>
                    <a:bodyPr/>
                    <a:lstStyle/>
                    <a:p>
                      <a:pPr algn="ctr">
                        <a:lnSpc>
                          <a:spcPct val="107000"/>
                        </a:lnSpc>
                        <a:spcAft>
                          <a:spcPts val="0"/>
                        </a:spcAft>
                      </a:pPr>
                      <a:r>
                        <a:rPr lang="en-US" sz="1600">
                          <a:effectLst/>
                          <a:latin typeface="Times New Roman" panose="02020603050405020304" pitchFamily="18" charset="0"/>
                          <a:cs typeface="Times New Roman" panose="02020603050405020304" pitchFamily="18" charset="0"/>
                        </a:rPr>
                        <a:t>91051</a:t>
                      </a:r>
                      <a:endParaRPr lang="en-US" sz="140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nchor="b"/>
                </a:tc>
                <a:tc>
                  <a:txBody>
                    <a:bodyPr/>
                    <a:lstStyle/>
                    <a:p>
                      <a:pPr algn="ctr">
                        <a:lnSpc>
                          <a:spcPct val="107000"/>
                        </a:lnSpc>
                        <a:spcAft>
                          <a:spcPts val="0"/>
                        </a:spcAft>
                      </a:pPr>
                      <a:r>
                        <a:rPr lang="en-US" sz="1600">
                          <a:effectLst/>
                          <a:latin typeface="Times New Roman" panose="02020603050405020304" pitchFamily="18" charset="0"/>
                          <a:cs typeface="Times New Roman" panose="02020603050405020304" pitchFamily="18" charset="0"/>
                        </a:rPr>
                        <a:t>4.02%</a:t>
                      </a:r>
                      <a:endParaRPr lang="en-US" sz="140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nchor="b"/>
                </a:tc>
                <a:tc>
                  <a:txBody>
                    <a:bodyPr/>
                    <a:lstStyle/>
                    <a:p>
                      <a:pPr algn="ctr">
                        <a:lnSpc>
                          <a:spcPct val="107000"/>
                        </a:lnSpc>
                        <a:spcAft>
                          <a:spcPts val="0"/>
                        </a:spcAft>
                      </a:pPr>
                      <a:r>
                        <a:rPr lang="en-US" sz="1600" dirty="0">
                          <a:effectLst/>
                          <a:latin typeface="Times New Roman" panose="02020603050405020304" pitchFamily="18" charset="0"/>
                          <a:cs typeface="Times New Roman" panose="02020603050405020304" pitchFamily="18" charset="0"/>
                        </a:rPr>
                        <a:t>87872</a:t>
                      </a:r>
                      <a:endParaRPr lang="en-US" sz="1400" dirty="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nchor="b"/>
                </a:tc>
                <a:tc>
                  <a:txBody>
                    <a:bodyPr/>
                    <a:lstStyle/>
                    <a:p>
                      <a:pPr algn="ctr">
                        <a:lnSpc>
                          <a:spcPct val="107000"/>
                        </a:lnSpc>
                        <a:spcAft>
                          <a:spcPts val="0"/>
                        </a:spcAft>
                      </a:pPr>
                      <a:r>
                        <a:rPr lang="en-US" sz="1600">
                          <a:effectLst/>
                          <a:latin typeface="Times New Roman" panose="02020603050405020304" pitchFamily="18" charset="0"/>
                          <a:cs typeface="Times New Roman" panose="02020603050405020304" pitchFamily="18" charset="0"/>
                        </a:rPr>
                        <a:t>4.77%</a:t>
                      </a:r>
                      <a:endParaRPr lang="en-US" sz="140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nchor="b"/>
                </a:tc>
                <a:extLst>
                  <a:ext uri="{0D108BD9-81ED-4DB2-BD59-A6C34878D82A}">
                    <a16:rowId xmlns:a16="http://schemas.microsoft.com/office/drawing/2014/main" val="2985100790"/>
                  </a:ext>
                </a:extLst>
              </a:tr>
              <a:tr h="340983">
                <a:tc>
                  <a:txBody>
                    <a:bodyPr/>
                    <a:lstStyle/>
                    <a:p>
                      <a:pPr algn="ctr">
                        <a:lnSpc>
                          <a:spcPct val="107000"/>
                        </a:lnSpc>
                        <a:spcAft>
                          <a:spcPts val="0"/>
                        </a:spcAft>
                      </a:pPr>
                      <a:r>
                        <a:rPr lang="zh-CN" sz="1600">
                          <a:effectLst/>
                          <a:latin typeface="Times New Roman" panose="02020603050405020304" pitchFamily="18" charset="0"/>
                          <a:cs typeface="Times New Roman" panose="02020603050405020304" pitchFamily="18" charset="0"/>
                        </a:rPr>
                        <a:t>石头和玻璃</a:t>
                      </a:r>
                      <a:endParaRPr lang="en-US" sz="140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tc>
                <a:tc>
                  <a:txBody>
                    <a:bodyPr/>
                    <a:lstStyle/>
                    <a:p>
                      <a:pPr algn="ctr">
                        <a:lnSpc>
                          <a:spcPct val="107000"/>
                        </a:lnSpc>
                        <a:spcAft>
                          <a:spcPts val="0"/>
                        </a:spcAft>
                      </a:pPr>
                      <a:r>
                        <a:rPr lang="en-US" sz="1600">
                          <a:effectLst/>
                          <a:latin typeface="Times New Roman" panose="02020603050405020304" pitchFamily="18" charset="0"/>
                          <a:cs typeface="Times New Roman" panose="02020603050405020304" pitchFamily="18" charset="0"/>
                        </a:rPr>
                        <a:t>63822</a:t>
                      </a:r>
                      <a:endParaRPr lang="en-US" sz="140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nchor="b"/>
                </a:tc>
                <a:tc>
                  <a:txBody>
                    <a:bodyPr/>
                    <a:lstStyle/>
                    <a:p>
                      <a:pPr algn="ctr">
                        <a:lnSpc>
                          <a:spcPct val="107000"/>
                        </a:lnSpc>
                        <a:spcAft>
                          <a:spcPts val="0"/>
                        </a:spcAft>
                      </a:pPr>
                      <a:r>
                        <a:rPr lang="en-US" sz="1600">
                          <a:effectLst/>
                          <a:latin typeface="Times New Roman" panose="02020603050405020304" pitchFamily="18" charset="0"/>
                          <a:cs typeface="Times New Roman" panose="02020603050405020304" pitchFamily="18" charset="0"/>
                        </a:rPr>
                        <a:t>2.82%</a:t>
                      </a:r>
                      <a:endParaRPr lang="en-US" sz="140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nchor="b"/>
                </a:tc>
                <a:tc>
                  <a:txBody>
                    <a:bodyPr/>
                    <a:lstStyle/>
                    <a:p>
                      <a:pPr algn="ctr">
                        <a:lnSpc>
                          <a:spcPct val="107000"/>
                        </a:lnSpc>
                        <a:spcAft>
                          <a:spcPts val="0"/>
                        </a:spcAft>
                      </a:pPr>
                      <a:r>
                        <a:rPr lang="en-US" sz="1600" dirty="0">
                          <a:effectLst/>
                          <a:latin typeface="Times New Roman" panose="02020603050405020304" pitchFamily="18" charset="0"/>
                          <a:cs typeface="Times New Roman" panose="02020603050405020304" pitchFamily="18" charset="0"/>
                        </a:rPr>
                        <a:t>75200</a:t>
                      </a:r>
                      <a:endParaRPr lang="en-US" sz="1400" dirty="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nchor="b"/>
                </a:tc>
                <a:tc>
                  <a:txBody>
                    <a:bodyPr/>
                    <a:lstStyle/>
                    <a:p>
                      <a:pPr algn="ctr">
                        <a:lnSpc>
                          <a:spcPct val="107000"/>
                        </a:lnSpc>
                        <a:spcAft>
                          <a:spcPts val="0"/>
                        </a:spcAft>
                      </a:pPr>
                      <a:r>
                        <a:rPr lang="en-US" sz="1600" dirty="0">
                          <a:effectLst/>
                          <a:latin typeface="Times New Roman" panose="02020603050405020304" pitchFamily="18" charset="0"/>
                          <a:cs typeface="Times New Roman" panose="02020603050405020304" pitchFamily="18" charset="0"/>
                        </a:rPr>
                        <a:t>4.08%</a:t>
                      </a:r>
                      <a:endParaRPr lang="en-US" sz="1400" dirty="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nchor="b"/>
                </a:tc>
                <a:extLst>
                  <a:ext uri="{0D108BD9-81ED-4DB2-BD59-A6C34878D82A}">
                    <a16:rowId xmlns:a16="http://schemas.microsoft.com/office/drawing/2014/main" val="519027815"/>
                  </a:ext>
                </a:extLst>
              </a:tr>
              <a:tr h="230969">
                <a:tc>
                  <a:txBody>
                    <a:bodyPr/>
                    <a:lstStyle/>
                    <a:p>
                      <a:pPr algn="ctr">
                        <a:lnSpc>
                          <a:spcPct val="107000"/>
                        </a:lnSpc>
                        <a:spcAft>
                          <a:spcPts val="0"/>
                        </a:spcAft>
                      </a:pPr>
                      <a:r>
                        <a:rPr lang="zh-CN" sz="1600">
                          <a:effectLst/>
                          <a:latin typeface="Times New Roman" panose="02020603050405020304" pitchFamily="18" charset="0"/>
                          <a:cs typeface="Times New Roman" panose="02020603050405020304" pitchFamily="18" charset="0"/>
                        </a:rPr>
                        <a:t>纺织及制衣业</a:t>
                      </a:r>
                      <a:endParaRPr lang="en-US" sz="140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tc>
                <a:tc>
                  <a:txBody>
                    <a:bodyPr/>
                    <a:lstStyle/>
                    <a:p>
                      <a:pPr algn="ctr">
                        <a:lnSpc>
                          <a:spcPct val="107000"/>
                        </a:lnSpc>
                        <a:spcAft>
                          <a:spcPts val="0"/>
                        </a:spcAft>
                      </a:pPr>
                      <a:r>
                        <a:rPr lang="en-US" sz="1600" dirty="0">
                          <a:effectLst/>
                          <a:latin typeface="Times New Roman" panose="02020603050405020304" pitchFamily="18" charset="0"/>
                          <a:cs typeface="Times New Roman" panose="02020603050405020304" pitchFamily="18" charset="0"/>
                        </a:rPr>
                        <a:t>257399</a:t>
                      </a:r>
                      <a:endParaRPr lang="en-US" sz="1400" dirty="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nchor="b">
                    <a:solidFill>
                      <a:srgbClr val="FFFF00"/>
                    </a:solidFill>
                  </a:tcPr>
                </a:tc>
                <a:tc>
                  <a:txBody>
                    <a:bodyPr/>
                    <a:lstStyle/>
                    <a:p>
                      <a:pPr algn="ctr">
                        <a:lnSpc>
                          <a:spcPct val="107000"/>
                        </a:lnSpc>
                        <a:spcAft>
                          <a:spcPts val="0"/>
                        </a:spcAft>
                      </a:pPr>
                      <a:r>
                        <a:rPr lang="en-US" sz="1600" dirty="0">
                          <a:effectLst/>
                          <a:latin typeface="Times New Roman" panose="02020603050405020304" pitchFamily="18" charset="0"/>
                          <a:cs typeface="Times New Roman" panose="02020603050405020304" pitchFamily="18" charset="0"/>
                        </a:rPr>
                        <a:t>11.37%</a:t>
                      </a:r>
                      <a:endParaRPr lang="en-US" sz="1400" dirty="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nchor="b">
                    <a:solidFill>
                      <a:srgbClr val="FFFF00"/>
                    </a:solidFill>
                  </a:tcPr>
                </a:tc>
                <a:tc>
                  <a:txBody>
                    <a:bodyPr/>
                    <a:lstStyle/>
                    <a:p>
                      <a:pPr algn="ctr">
                        <a:lnSpc>
                          <a:spcPct val="107000"/>
                        </a:lnSpc>
                        <a:spcAft>
                          <a:spcPts val="0"/>
                        </a:spcAft>
                      </a:pPr>
                      <a:r>
                        <a:rPr lang="en-US" sz="1600">
                          <a:effectLst/>
                          <a:latin typeface="Times New Roman" panose="02020603050405020304" pitchFamily="18" charset="0"/>
                          <a:cs typeface="Times New Roman" panose="02020603050405020304" pitchFamily="18" charset="0"/>
                        </a:rPr>
                        <a:t>31105</a:t>
                      </a:r>
                      <a:endParaRPr lang="en-US" sz="140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nchor="b"/>
                </a:tc>
                <a:tc>
                  <a:txBody>
                    <a:bodyPr/>
                    <a:lstStyle/>
                    <a:p>
                      <a:pPr algn="ctr">
                        <a:lnSpc>
                          <a:spcPct val="107000"/>
                        </a:lnSpc>
                        <a:spcAft>
                          <a:spcPts val="0"/>
                        </a:spcAft>
                      </a:pPr>
                      <a:r>
                        <a:rPr lang="en-US" sz="1600" dirty="0">
                          <a:effectLst/>
                          <a:latin typeface="Times New Roman" panose="02020603050405020304" pitchFamily="18" charset="0"/>
                          <a:cs typeface="Times New Roman" panose="02020603050405020304" pitchFamily="18" charset="0"/>
                        </a:rPr>
                        <a:t>1.69%</a:t>
                      </a:r>
                      <a:endParaRPr lang="en-US" sz="1400" dirty="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nchor="b"/>
                </a:tc>
                <a:extLst>
                  <a:ext uri="{0D108BD9-81ED-4DB2-BD59-A6C34878D82A}">
                    <a16:rowId xmlns:a16="http://schemas.microsoft.com/office/drawing/2014/main" val="4271515636"/>
                  </a:ext>
                </a:extLst>
              </a:tr>
              <a:tr h="230969">
                <a:tc>
                  <a:txBody>
                    <a:bodyPr/>
                    <a:lstStyle/>
                    <a:p>
                      <a:pPr algn="ctr">
                        <a:lnSpc>
                          <a:spcPct val="107000"/>
                        </a:lnSpc>
                        <a:spcAft>
                          <a:spcPts val="0"/>
                        </a:spcAft>
                      </a:pPr>
                      <a:r>
                        <a:rPr lang="zh-CN" sz="1600">
                          <a:effectLst/>
                          <a:latin typeface="Times New Roman" panose="02020603050405020304" pitchFamily="18" charset="0"/>
                          <a:cs typeface="Times New Roman" panose="02020603050405020304" pitchFamily="18" charset="0"/>
                        </a:rPr>
                        <a:t>交通运输</a:t>
                      </a:r>
                      <a:endParaRPr lang="en-US" sz="140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tc>
                <a:tc>
                  <a:txBody>
                    <a:bodyPr/>
                    <a:lstStyle/>
                    <a:p>
                      <a:pPr algn="ctr">
                        <a:lnSpc>
                          <a:spcPct val="107000"/>
                        </a:lnSpc>
                        <a:spcAft>
                          <a:spcPts val="0"/>
                        </a:spcAft>
                      </a:pPr>
                      <a:r>
                        <a:rPr lang="en-US" sz="1600">
                          <a:effectLst/>
                          <a:latin typeface="Times New Roman" panose="02020603050405020304" pitchFamily="18" charset="0"/>
                          <a:cs typeface="Times New Roman" panose="02020603050405020304" pitchFamily="18" charset="0"/>
                        </a:rPr>
                        <a:t>104809</a:t>
                      </a:r>
                      <a:endParaRPr lang="en-US" sz="140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nchor="b"/>
                </a:tc>
                <a:tc>
                  <a:txBody>
                    <a:bodyPr/>
                    <a:lstStyle/>
                    <a:p>
                      <a:pPr algn="ctr">
                        <a:lnSpc>
                          <a:spcPct val="107000"/>
                        </a:lnSpc>
                        <a:spcAft>
                          <a:spcPts val="0"/>
                        </a:spcAft>
                      </a:pPr>
                      <a:r>
                        <a:rPr lang="en-US" sz="1600">
                          <a:effectLst/>
                          <a:latin typeface="Times New Roman" panose="02020603050405020304" pitchFamily="18" charset="0"/>
                          <a:cs typeface="Times New Roman" panose="02020603050405020304" pitchFamily="18" charset="0"/>
                        </a:rPr>
                        <a:t>4.63%</a:t>
                      </a:r>
                      <a:endParaRPr lang="en-US" sz="140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nchor="b"/>
                </a:tc>
                <a:tc>
                  <a:txBody>
                    <a:bodyPr/>
                    <a:lstStyle/>
                    <a:p>
                      <a:pPr algn="ctr">
                        <a:lnSpc>
                          <a:spcPct val="107000"/>
                        </a:lnSpc>
                        <a:spcAft>
                          <a:spcPts val="0"/>
                        </a:spcAft>
                      </a:pPr>
                      <a:r>
                        <a:rPr lang="en-US" sz="1600">
                          <a:effectLst/>
                          <a:latin typeface="Times New Roman" panose="02020603050405020304" pitchFamily="18" charset="0"/>
                          <a:cs typeface="Times New Roman" panose="02020603050405020304" pitchFamily="18" charset="0"/>
                        </a:rPr>
                        <a:t>107268</a:t>
                      </a:r>
                      <a:endParaRPr lang="en-US" sz="140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nchor="b"/>
                </a:tc>
                <a:tc>
                  <a:txBody>
                    <a:bodyPr/>
                    <a:lstStyle/>
                    <a:p>
                      <a:pPr algn="ctr">
                        <a:lnSpc>
                          <a:spcPct val="107000"/>
                        </a:lnSpc>
                        <a:spcAft>
                          <a:spcPts val="0"/>
                        </a:spcAft>
                      </a:pPr>
                      <a:r>
                        <a:rPr lang="en-US" sz="1600" dirty="0">
                          <a:effectLst/>
                          <a:latin typeface="Times New Roman" panose="02020603050405020304" pitchFamily="18" charset="0"/>
                          <a:cs typeface="Times New Roman" panose="02020603050405020304" pitchFamily="18" charset="0"/>
                        </a:rPr>
                        <a:t>5.82%</a:t>
                      </a:r>
                      <a:endParaRPr lang="en-US" sz="1400" dirty="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nchor="b"/>
                </a:tc>
                <a:extLst>
                  <a:ext uri="{0D108BD9-81ED-4DB2-BD59-A6C34878D82A}">
                    <a16:rowId xmlns:a16="http://schemas.microsoft.com/office/drawing/2014/main" val="138564558"/>
                  </a:ext>
                </a:extLst>
              </a:tr>
              <a:tr h="230969">
                <a:tc>
                  <a:txBody>
                    <a:bodyPr/>
                    <a:lstStyle/>
                    <a:p>
                      <a:pPr algn="ctr">
                        <a:lnSpc>
                          <a:spcPct val="107000"/>
                        </a:lnSpc>
                        <a:spcAft>
                          <a:spcPts val="0"/>
                        </a:spcAft>
                      </a:pPr>
                      <a:r>
                        <a:rPr lang="zh-CN" sz="1600">
                          <a:effectLst/>
                          <a:latin typeface="Times New Roman" panose="02020603050405020304" pitchFamily="18" charset="0"/>
                          <a:cs typeface="Times New Roman" panose="02020603050405020304" pitchFamily="18" charset="0"/>
                        </a:rPr>
                        <a:t>蔬菜</a:t>
                      </a:r>
                      <a:endParaRPr lang="en-US" sz="140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tc>
                <a:tc>
                  <a:txBody>
                    <a:bodyPr/>
                    <a:lstStyle/>
                    <a:p>
                      <a:pPr algn="ctr">
                        <a:lnSpc>
                          <a:spcPct val="107000"/>
                        </a:lnSpc>
                        <a:spcAft>
                          <a:spcPts val="0"/>
                        </a:spcAft>
                      </a:pPr>
                      <a:r>
                        <a:rPr lang="en-US" sz="1600">
                          <a:effectLst/>
                          <a:latin typeface="Times New Roman" panose="02020603050405020304" pitchFamily="18" charset="0"/>
                          <a:cs typeface="Times New Roman" panose="02020603050405020304" pitchFamily="18" charset="0"/>
                        </a:rPr>
                        <a:t>25909</a:t>
                      </a:r>
                      <a:endParaRPr lang="en-US" sz="140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nchor="b"/>
                </a:tc>
                <a:tc>
                  <a:txBody>
                    <a:bodyPr/>
                    <a:lstStyle/>
                    <a:p>
                      <a:pPr algn="ctr">
                        <a:lnSpc>
                          <a:spcPct val="107000"/>
                        </a:lnSpc>
                        <a:spcAft>
                          <a:spcPts val="0"/>
                        </a:spcAft>
                      </a:pPr>
                      <a:r>
                        <a:rPr lang="en-US" sz="1600">
                          <a:effectLst/>
                          <a:latin typeface="Times New Roman" panose="02020603050405020304" pitchFamily="18" charset="0"/>
                          <a:cs typeface="Times New Roman" panose="02020603050405020304" pitchFamily="18" charset="0"/>
                        </a:rPr>
                        <a:t>1.14%</a:t>
                      </a:r>
                      <a:endParaRPr lang="en-US" sz="140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nchor="b"/>
                </a:tc>
                <a:tc>
                  <a:txBody>
                    <a:bodyPr/>
                    <a:lstStyle/>
                    <a:p>
                      <a:pPr algn="ctr">
                        <a:lnSpc>
                          <a:spcPct val="107000"/>
                        </a:lnSpc>
                        <a:spcAft>
                          <a:spcPts val="0"/>
                        </a:spcAft>
                      </a:pPr>
                      <a:r>
                        <a:rPr lang="en-US" sz="1600">
                          <a:effectLst/>
                          <a:latin typeface="Times New Roman" panose="02020603050405020304" pitchFamily="18" charset="0"/>
                          <a:cs typeface="Times New Roman" panose="02020603050405020304" pitchFamily="18" charset="0"/>
                        </a:rPr>
                        <a:t>70869</a:t>
                      </a:r>
                      <a:endParaRPr lang="en-US" sz="140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nchor="b"/>
                </a:tc>
                <a:tc>
                  <a:txBody>
                    <a:bodyPr/>
                    <a:lstStyle/>
                    <a:p>
                      <a:pPr algn="ctr">
                        <a:lnSpc>
                          <a:spcPct val="107000"/>
                        </a:lnSpc>
                        <a:spcAft>
                          <a:spcPts val="0"/>
                        </a:spcAft>
                      </a:pPr>
                      <a:r>
                        <a:rPr lang="en-US" sz="1600" dirty="0">
                          <a:effectLst/>
                          <a:latin typeface="Times New Roman" panose="02020603050405020304" pitchFamily="18" charset="0"/>
                          <a:cs typeface="Times New Roman" panose="02020603050405020304" pitchFamily="18" charset="0"/>
                        </a:rPr>
                        <a:t>3.84%</a:t>
                      </a:r>
                      <a:endParaRPr lang="en-US" sz="1400" dirty="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nchor="b"/>
                </a:tc>
                <a:extLst>
                  <a:ext uri="{0D108BD9-81ED-4DB2-BD59-A6C34878D82A}">
                    <a16:rowId xmlns:a16="http://schemas.microsoft.com/office/drawing/2014/main" val="3190390470"/>
                  </a:ext>
                </a:extLst>
              </a:tr>
              <a:tr h="230969">
                <a:tc>
                  <a:txBody>
                    <a:bodyPr/>
                    <a:lstStyle/>
                    <a:p>
                      <a:pPr algn="ctr">
                        <a:lnSpc>
                          <a:spcPct val="107000"/>
                        </a:lnSpc>
                        <a:spcAft>
                          <a:spcPts val="0"/>
                        </a:spcAft>
                      </a:pPr>
                      <a:r>
                        <a:rPr lang="zh-CN" sz="1600">
                          <a:effectLst/>
                          <a:latin typeface="Times New Roman" panose="02020603050405020304" pitchFamily="18" charset="0"/>
                          <a:cs typeface="Times New Roman" panose="02020603050405020304" pitchFamily="18" charset="0"/>
                        </a:rPr>
                        <a:t>木材制品</a:t>
                      </a:r>
                      <a:endParaRPr lang="en-US" sz="140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tc>
                <a:tc>
                  <a:txBody>
                    <a:bodyPr/>
                    <a:lstStyle/>
                    <a:p>
                      <a:pPr algn="ctr">
                        <a:lnSpc>
                          <a:spcPct val="107000"/>
                        </a:lnSpc>
                        <a:spcAft>
                          <a:spcPts val="0"/>
                        </a:spcAft>
                      </a:pPr>
                      <a:r>
                        <a:rPr lang="en-US" sz="1600">
                          <a:effectLst/>
                          <a:latin typeface="Times New Roman" panose="02020603050405020304" pitchFamily="18" charset="0"/>
                          <a:cs typeface="Times New Roman" panose="02020603050405020304" pitchFamily="18" charset="0"/>
                        </a:rPr>
                        <a:t>38516</a:t>
                      </a:r>
                      <a:endParaRPr lang="en-US" sz="140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nchor="b"/>
                </a:tc>
                <a:tc>
                  <a:txBody>
                    <a:bodyPr/>
                    <a:lstStyle/>
                    <a:p>
                      <a:pPr algn="ctr">
                        <a:lnSpc>
                          <a:spcPct val="107000"/>
                        </a:lnSpc>
                        <a:spcAft>
                          <a:spcPts val="0"/>
                        </a:spcAft>
                      </a:pPr>
                      <a:r>
                        <a:rPr lang="en-US" sz="1600">
                          <a:effectLst/>
                          <a:latin typeface="Times New Roman" panose="02020603050405020304" pitchFamily="18" charset="0"/>
                          <a:cs typeface="Times New Roman" panose="02020603050405020304" pitchFamily="18" charset="0"/>
                        </a:rPr>
                        <a:t>1.7%</a:t>
                      </a:r>
                      <a:endParaRPr lang="en-US" sz="140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nchor="b"/>
                </a:tc>
                <a:tc>
                  <a:txBody>
                    <a:bodyPr/>
                    <a:lstStyle/>
                    <a:p>
                      <a:pPr algn="ctr">
                        <a:lnSpc>
                          <a:spcPct val="107000"/>
                        </a:lnSpc>
                        <a:spcAft>
                          <a:spcPts val="0"/>
                        </a:spcAft>
                      </a:pPr>
                      <a:r>
                        <a:rPr lang="en-US" sz="1600">
                          <a:effectLst/>
                          <a:latin typeface="Times New Roman" panose="02020603050405020304" pitchFamily="18" charset="0"/>
                          <a:cs typeface="Times New Roman" panose="02020603050405020304" pitchFamily="18" charset="0"/>
                        </a:rPr>
                        <a:t>52818</a:t>
                      </a:r>
                      <a:endParaRPr lang="en-US" sz="140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nchor="b"/>
                </a:tc>
                <a:tc>
                  <a:txBody>
                    <a:bodyPr/>
                    <a:lstStyle/>
                    <a:p>
                      <a:pPr algn="ctr">
                        <a:lnSpc>
                          <a:spcPct val="107000"/>
                        </a:lnSpc>
                        <a:spcAft>
                          <a:spcPts val="0"/>
                        </a:spcAft>
                      </a:pPr>
                      <a:r>
                        <a:rPr lang="en-US" sz="1600" dirty="0">
                          <a:effectLst/>
                          <a:latin typeface="Times New Roman" panose="02020603050405020304" pitchFamily="18" charset="0"/>
                          <a:cs typeface="Times New Roman" panose="02020603050405020304" pitchFamily="18" charset="0"/>
                        </a:rPr>
                        <a:t>2.86%</a:t>
                      </a:r>
                      <a:endParaRPr lang="en-US" sz="1400" dirty="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nchor="b"/>
                </a:tc>
                <a:extLst>
                  <a:ext uri="{0D108BD9-81ED-4DB2-BD59-A6C34878D82A}">
                    <a16:rowId xmlns:a16="http://schemas.microsoft.com/office/drawing/2014/main" val="4234346435"/>
                  </a:ext>
                </a:extLst>
              </a:tr>
            </a:tbl>
          </a:graphicData>
        </a:graphic>
      </p:graphicFrame>
      <p:sp>
        <p:nvSpPr>
          <p:cNvPr id="11" name="Rectangle 1"/>
          <p:cNvSpPr>
            <a:spLocks noChangeArrowheads="1"/>
          </p:cNvSpPr>
          <p:nvPr/>
        </p:nvSpPr>
        <p:spPr bwMode="auto">
          <a:xfrm>
            <a:off x="3302446" y="6459656"/>
            <a:ext cx="7929155"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lvl="0" eaLnBrk="0" fontAlgn="base" hangingPunct="0">
              <a:spcBef>
                <a:spcPct val="0"/>
              </a:spcBef>
              <a:spcAft>
                <a:spcPct val="0"/>
              </a:spcAft>
            </a:pPr>
            <a:r>
              <a:rPr kumimoji="0" lang="zh-CN" altLang="en-US" sz="1400" b="0" i="0" u="none" strike="noStrike" cap="none" normalizeH="0" baseline="0" dirty="0">
                <a:ln>
                  <a:noFill/>
                </a:ln>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rPr>
              <a:t>表</a:t>
            </a:r>
            <a:r>
              <a:rPr kumimoji="0" lang="en-US" altLang="zh-CN" sz="1400" b="0" i="0" u="none" strike="noStrike" cap="none" normalizeH="0" baseline="0" dirty="0">
                <a:ln>
                  <a:noFill/>
                </a:ln>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rPr>
              <a:t>7-8</a:t>
            </a:r>
            <a:r>
              <a:rPr kumimoji="0" lang="zh-CN" altLang="en-US" sz="1400" b="0" i="0" u="none" strike="noStrike" cap="none" normalizeH="0" baseline="0" dirty="0">
                <a:ln>
                  <a:noFill/>
                </a:ln>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rPr>
              <a:t>数据来源：世界综合贸易解决方案数据库</a:t>
            </a:r>
            <a:r>
              <a:rPr lang="en-US" altLang="zh-CN" sz="1400" dirty="0">
                <a:latin typeface="Times New Roman" panose="02020603050405020304" pitchFamily="18" charset="0"/>
                <a:cs typeface="Times New Roman" panose="02020603050405020304" pitchFamily="18" charset="0"/>
              </a:rPr>
              <a:t>WITS</a:t>
            </a:r>
            <a:endParaRPr kumimoji="0" lang="zh-CN" altLang="en-US" sz="20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9473817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10"/>
          <p:cNvGrpSpPr/>
          <p:nvPr/>
        </p:nvGrpSpPr>
        <p:grpSpPr>
          <a:xfrm>
            <a:off x="0" y="522513"/>
            <a:ext cx="6081486" cy="740229"/>
            <a:chOff x="0" y="522513"/>
            <a:chExt cx="6081486" cy="740229"/>
          </a:xfrm>
        </p:grpSpPr>
        <p:sp>
          <p:nvSpPr>
            <p:cNvPr id="5" name="Rectangle 11"/>
            <p:cNvSpPr/>
            <p:nvPr/>
          </p:nvSpPr>
          <p:spPr>
            <a:xfrm>
              <a:off x="0" y="522513"/>
              <a:ext cx="6081486" cy="740229"/>
            </a:xfrm>
            <a:prstGeom prst="rect">
              <a:avLst/>
            </a:prstGeom>
            <a:solidFill>
              <a:srgbClr val="811C20"/>
            </a:solidFill>
            <a:ln>
              <a:solidFill>
                <a:srgbClr val="811C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TextBox 12"/>
            <p:cNvSpPr txBox="1"/>
            <p:nvPr/>
          </p:nvSpPr>
          <p:spPr>
            <a:xfrm>
              <a:off x="0" y="631017"/>
              <a:ext cx="4905829"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2800" b="0" i="0" u="none" strike="noStrike" kern="1200" cap="none" spc="0" normalizeH="0" baseline="0" noProof="0" dirty="0">
                  <a:ln>
                    <a:noFill/>
                  </a:ln>
                  <a:solidFill>
                    <a:prstClr val="white"/>
                  </a:solidFill>
                  <a:effectLst/>
                  <a:uLnTx/>
                  <a:uFillTx/>
                  <a:latin typeface="宋体" panose="02010600030101010101" pitchFamily="2" charset="-122"/>
                  <a:ea typeface="宋体" panose="02010600030101010101" pitchFamily="2" charset="-122"/>
                  <a:cs typeface="+mn-cs"/>
                </a:rPr>
                <a:t>（一）一些国际贸易的事实</a:t>
              </a:r>
              <a:endParaRPr kumimoji="0" lang="en-GB" sz="2800" b="0" i="0" u="none" strike="noStrike" kern="1200" cap="none" spc="0" normalizeH="0" baseline="0" noProof="0" dirty="0">
                <a:ln>
                  <a:noFill/>
                </a:ln>
                <a:solidFill>
                  <a:prstClr val="white"/>
                </a:solidFill>
                <a:effectLst/>
                <a:uLnTx/>
                <a:uFillTx/>
                <a:latin typeface="宋体" panose="02010600030101010101" pitchFamily="2" charset="-122"/>
                <a:ea typeface="宋体" panose="02010600030101010101" pitchFamily="2" charset="-122"/>
                <a:cs typeface="+mn-cs"/>
              </a:endParaRPr>
            </a:p>
          </p:txBody>
        </p:sp>
      </p:grpSp>
      <p:sp>
        <p:nvSpPr>
          <p:cNvPr id="7" name="TextBox 19"/>
          <p:cNvSpPr txBox="1"/>
          <p:nvPr/>
        </p:nvSpPr>
        <p:spPr>
          <a:xfrm>
            <a:off x="348343" y="1363960"/>
            <a:ext cx="12009912"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400" b="1" dirty="0">
                <a:solidFill>
                  <a:prstClr val="black"/>
                </a:solidFill>
                <a:latin typeface="宋体" panose="02010600030101010101" pitchFamily="2" charset="-122"/>
                <a:ea typeface="宋体" panose="02010600030101010101" pitchFamily="2" charset="-122"/>
              </a:rPr>
              <a:t>4.</a:t>
            </a:r>
            <a:r>
              <a:rPr lang="zh-CN" altLang="en-US" sz="2400" b="1" dirty="0">
                <a:solidFill>
                  <a:prstClr val="black"/>
                </a:solidFill>
                <a:latin typeface="宋体" panose="02010600030101010101" pitchFamily="2" charset="-122"/>
                <a:ea typeface="宋体" panose="02010600030101010101" pitchFamily="2" charset="-122"/>
              </a:rPr>
              <a:t>中国海关数据库</a:t>
            </a:r>
            <a:endParaRPr kumimoji="0" lang="en-GB" sz="2400" b="1" i="0" u="none" strike="noStrike" kern="1200" cap="none" spc="0" normalizeH="0" baseline="0" noProof="0" dirty="0">
              <a:ln>
                <a:noFill/>
              </a:ln>
              <a:solidFill>
                <a:prstClr val="black"/>
              </a:solidFill>
              <a:effectLst/>
              <a:uLnTx/>
              <a:uFillTx/>
              <a:latin typeface="宋体" panose="02010600030101010101" pitchFamily="2" charset="-122"/>
              <a:ea typeface="宋体" panose="02010600030101010101" pitchFamily="2" charset="-122"/>
              <a:cs typeface="+mn-cs"/>
            </a:endParaRPr>
          </a:p>
        </p:txBody>
      </p:sp>
      <p:pic>
        <p:nvPicPr>
          <p:cNvPr id="8" name="Picture 5" descr="C:\Users\Administrator\Desktop\财大ppt模板\B9PPT模板（一）-07.jpg"/>
          <p:cNvPicPr>
            <a:picLocks noChangeAspect="1" noChangeArrowheads="1"/>
          </p:cNvPicPr>
          <p:nvPr/>
        </p:nvPicPr>
        <p:blipFill rotWithShape="1">
          <a:blip r:embed="rId2"/>
          <a:srcRect l="80973" t="3505" b="78397"/>
          <a:stretch/>
        </p:blipFill>
        <p:spPr bwMode="auto">
          <a:xfrm>
            <a:off x="10214435" y="69901"/>
            <a:ext cx="2034332" cy="1368152"/>
          </a:xfrm>
          <a:prstGeom prst="rect">
            <a:avLst/>
          </a:prstGeom>
          <a:noFill/>
        </p:spPr>
      </p:pic>
      <p:sp>
        <p:nvSpPr>
          <p:cNvPr id="9" name="Rectangle 1"/>
          <p:cNvSpPr>
            <a:spLocks noChangeArrowheads="1"/>
          </p:cNvSpPr>
          <p:nvPr/>
        </p:nvSpPr>
        <p:spPr bwMode="auto">
          <a:xfrm>
            <a:off x="3456277" y="1771776"/>
            <a:ext cx="3134191"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r>
              <a:rPr lang="zh-CN" altLang="en-US" sz="2000" dirty="0">
                <a:latin typeface="Times New Roman" panose="02020603050405020304" pitchFamily="18" charset="0"/>
                <a:cs typeface="Times New Roman" panose="02020603050405020304" pitchFamily="18" charset="0"/>
              </a:rPr>
              <a:t>图</a:t>
            </a:r>
            <a:r>
              <a:rPr lang="en-US" altLang="zh-CN" sz="2000" dirty="0">
                <a:latin typeface="Times New Roman" panose="02020603050405020304" pitchFamily="18" charset="0"/>
                <a:cs typeface="Times New Roman" panose="02020603050405020304" pitchFamily="18" charset="0"/>
              </a:rPr>
              <a:t>1</a:t>
            </a:r>
            <a:r>
              <a:rPr lang="zh-CN" altLang="en-US" sz="2000" dirty="0">
                <a:latin typeface="Times New Roman" panose="02020603050405020304" pitchFamily="18" charset="0"/>
                <a:cs typeface="Times New Roman" panose="02020603050405020304" pitchFamily="18" charset="0"/>
              </a:rPr>
              <a:t>：中国海关库数据示例</a:t>
            </a:r>
            <a:endParaRPr lang="en-US" sz="2000" dirty="0">
              <a:latin typeface="Times New Roman" panose="02020603050405020304" pitchFamily="18" charset="0"/>
              <a:cs typeface="Times New Roman" panose="02020603050405020304" pitchFamily="18" charset="0"/>
            </a:endParaRPr>
          </a:p>
        </p:txBody>
      </p:sp>
      <p:pic>
        <p:nvPicPr>
          <p:cNvPr id="12" name="内容占位符 11"/>
          <p:cNvPicPr>
            <a:picLocks noGrp="1"/>
          </p:cNvPicPr>
          <p:nvPr>
            <p:ph idx="1"/>
          </p:nvPr>
        </p:nvPicPr>
        <p:blipFill>
          <a:blip r:embed="rId3"/>
          <a:stretch>
            <a:fillRect/>
          </a:stretch>
        </p:blipFill>
        <p:spPr>
          <a:xfrm>
            <a:off x="849086" y="2338250"/>
            <a:ext cx="10607040" cy="4336869"/>
          </a:xfrm>
          <a:prstGeom prst="rect">
            <a:avLst/>
          </a:prstGeom>
        </p:spPr>
      </p:pic>
    </p:spTree>
    <p:extLst>
      <p:ext uri="{BB962C8B-B14F-4D97-AF65-F5344CB8AC3E}">
        <p14:creationId xmlns:p14="http://schemas.microsoft.com/office/powerpoint/2010/main" val="333768402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p:cNvGrpSpPr/>
          <p:nvPr/>
        </p:nvGrpSpPr>
        <p:grpSpPr>
          <a:xfrm>
            <a:off x="0" y="522513"/>
            <a:ext cx="6081486" cy="740229"/>
            <a:chOff x="0" y="522513"/>
            <a:chExt cx="6081486" cy="740229"/>
          </a:xfrm>
        </p:grpSpPr>
        <p:sp>
          <p:nvSpPr>
            <p:cNvPr id="5" name="Rectangle 4"/>
            <p:cNvSpPr/>
            <p:nvPr/>
          </p:nvSpPr>
          <p:spPr>
            <a:xfrm>
              <a:off x="0" y="522513"/>
              <a:ext cx="6081486" cy="740229"/>
            </a:xfrm>
            <a:prstGeom prst="rect">
              <a:avLst/>
            </a:prstGeom>
            <a:solidFill>
              <a:srgbClr val="811C20"/>
            </a:solidFill>
            <a:ln>
              <a:solidFill>
                <a:srgbClr val="811C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TextBox 5"/>
            <p:cNvSpPr txBox="1"/>
            <p:nvPr/>
          </p:nvSpPr>
          <p:spPr>
            <a:xfrm>
              <a:off x="0" y="631017"/>
              <a:ext cx="4905829"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2800" b="0" i="0" u="none" strike="noStrike" kern="1200" cap="none" spc="0" normalizeH="0" baseline="0" noProof="0" dirty="0">
                  <a:ln>
                    <a:noFill/>
                  </a:ln>
                  <a:solidFill>
                    <a:prstClr val="white"/>
                  </a:solidFill>
                  <a:effectLst/>
                  <a:uLnTx/>
                  <a:uFillTx/>
                  <a:latin typeface="宋体" panose="02010600030101010101" pitchFamily="2" charset="-122"/>
                  <a:ea typeface="宋体" panose="02010600030101010101" pitchFamily="2" charset="-122"/>
                  <a:cs typeface="+mn-cs"/>
                </a:rPr>
                <a:t>（一）一些国际贸易的事实</a:t>
              </a:r>
              <a:endParaRPr kumimoji="0" lang="en-GB" sz="2800" b="0" i="0" u="none" strike="noStrike" kern="1200" cap="none" spc="0" normalizeH="0" baseline="0" noProof="0" dirty="0">
                <a:ln>
                  <a:noFill/>
                </a:ln>
                <a:solidFill>
                  <a:prstClr val="white"/>
                </a:solidFill>
                <a:effectLst/>
                <a:uLnTx/>
                <a:uFillTx/>
                <a:latin typeface="宋体" panose="02010600030101010101" pitchFamily="2" charset="-122"/>
                <a:ea typeface="宋体" panose="02010600030101010101" pitchFamily="2" charset="-122"/>
                <a:cs typeface="+mn-cs"/>
              </a:endParaRPr>
            </a:p>
          </p:txBody>
        </p:sp>
      </p:grpSp>
      <p:sp>
        <p:nvSpPr>
          <p:cNvPr id="20" name="TextBox 19"/>
          <p:cNvSpPr txBox="1"/>
          <p:nvPr/>
        </p:nvSpPr>
        <p:spPr>
          <a:xfrm>
            <a:off x="348343" y="1438053"/>
            <a:ext cx="3404389"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宋体" panose="02010600030101010101" pitchFamily="2" charset="-122"/>
                <a:cs typeface="Times New Roman" panose="02020603050405020304" pitchFamily="18" charset="0"/>
              </a:rPr>
              <a:t>5.</a:t>
            </a:r>
            <a:r>
              <a:rPr kumimoji="0" lang="zh-CN" altLang="en-US" sz="2400" b="1" i="0" u="none" strike="noStrike" kern="1200" cap="none" spc="0" normalizeH="0" baseline="0" noProof="0" dirty="0">
                <a:ln>
                  <a:noFill/>
                </a:ln>
                <a:solidFill>
                  <a:prstClr val="black"/>
                </a:solidFill>
                <a:effectLst/>
                <a:uLnTx/>
                <a:uFillTx/>
                <a:latin typeface="Times New Roman" panose="02020603050405020304" pitchFamily="18" charset="0"/>
                <a:ea typeface="宋体" panose="02010600030101010101" pitchFamily="2" charset="-122"/>
                <a:cs typeface="Times New Roman" panose="02020603050405020304" pitchFamily="18" charset="0"/>
              </a:rPr>
              <a:t>一些更深层次的</a:t>
            </a:r>
            <a:r>
              <a:rPr lang="zh-CN" altLang="en-US" sz="2400" b="1" noProof="0" dirty="0">
                <a:solidFill>
                  <a:prstClr val="black"/>
                </a:solidFill>
                <a:latin typeface="Times New Roman" panose="02020603050405020304" pitchFamily="18" charset="0"/>
                <a:ea typeface="宋体" panose="02010600030101010101" pitchFamily="2" charset="-122"/>
                <a:cs typeface="Times New Roman" panose="02020603050405020304" pitchFamily="18" charset="0"/>
              </a:rPr>
              <a:t>规律</a:t>
            </a:r>
            <a:endParaRPr kumimoji="0" lang="en-GB" sz="2400" b="1" i="0" u="none" strike="noStrike" kern="1200" cap="none" spc="0" normalizeH="0" baseline="0" noProof="0" dirty="0">
              <a:ln>
                <a:noFill/>
              </a:ln>
              <a:solidFill>
                <a:prstClr val="black"/>
              </a:solidFill>
              <a:effectLst/>
              <a:uLnTx/>
              <a:uFillTx/>
              <a:latin typeface="Times New Roman" panose="02020603050405020304" pitchFamily="18" charset="0"/>
              <a:ea typeface="宋体" panose="02010600030101010101" pitchFamily="2" charset="-122"/>
              <a:cs typeface="Times New Roman" panose="02020603050405020304" pitchFamily="18" charset="0"/>
            </a:endParaRPr>
          </a:p>
        </p:txBody>
      </p:sp>
      <p:grpSp>
        <p:nvGrpSpPr>
          <p:cNvPr id="26" name="Group 25"/>
          <p:cNvGrpSpPr/>
          <p:nvPr/>
        </p:nvGrpSpPr>
        <p:grpSpPr>
          <a:xfrm>
            <a:off x="275773" y="2155006"/>
            <a:ext cx="11711833" cy="4518749"/>
            <a:chOff x="275773" y="1850212"/>
            <a:chExt cx="11711833" cy="3611565"/>
          </a:xfrm>
        </p:grpSpPr>
        <p:sp>
          <p:nvSpPr>
            <p:cNvPr id="12" name="Rectangle 11"/>
            <p:cNvSpPr/>
            <p:nvPr/>
          </p:nvSpPr>
          <p:spPr>
            <a:xfrm>
              <a:off x="3861025" y="1850212"/>
              <a:ext cx="8126581" cy="3611565"/>
            </a:xfrm>
            <a:prstGeom prst="rect">
              <a:avLst/>
            </a:prstGeom>
            <a:noFill/>
            <a:ln w="28575">
              <a:solidFill>
                <a:srgbClr val="811C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25" name="Group 24"/>
            <p:cNvGrpSpPr/>
            <p:nvPr/>
          </p:nvGrpSpPr>
          <p:grpSpPr>
            <a:xfrm>
              <a:off x="275773" y="1850212"/>
              <a:ext cx="3593896" cy="3611565"/>
              <a:chOff x="348343" y="1850212"/>
              <a:chExt cx="3593896" cy="3611565"/>
            </a:xfrm>
          </p:grpSpPr>
          <p:sp>
            <p:nvSpPr>
              <p:cNvPr id="24" name="Rectangle 23"/>
              <p:cNvSpPr/>
              <p:nvPr/>
            </p:nvSpPr>
            <p:spPr>
              <a:xfrm>
                <a:off x="348343" y="1850212"/>
                <a:ext cx="3498168" cy="3611565"/>
              </a:xfrm>
              <a:prstGeom prst="rect">
                <a:avLst/>
              </a:prstGeom>
              <a:noFill/>
              <a:ln w="28575">
                <a:solidFill>
                  <a:srgbClr val="811C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3" name="TextBox 22"/>
              <p:cNvSpPr txBox="1"/>
              <p:nvPr/>
            </p:nvSpPr>
            <p:spPr>
              <a:xfrm>
                <a:off x="348343" y="1937297"/>
                <a:ext cx="3593896" cy="163121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2000" b="1" i="0" u="none" strike="noStrike" kern="1200" cap="none" spc="0" normalizeH="0" baseline="0" noProof="0" dirty="0">
                    <a:ln>
                      <a:noFill/>
                    </a:ln>
                    <a:solidFill>
                      <a:prstClr val="black"/>
                    </a:solidFill>
                    <a:effectLst/>
                    <a:uLnTx/>
                    <a:uFillTx/>
                    <a:latin typeface="宋体" panose="02010600030101010101" pitchFamily="2" charset="-122"/>
                    <a:ea typeface="宋体" panose="02010600030101010101" pitchFamily="2" charset="-122"/>
                    <a:cs typeface="+mn-cs"/>
                  </a:rPr>
                  <a:t>引力模型：</a:t>
                </a:r>
                <a:endParaRPr kumimoji="0" lang="en-US" altLang="zh-CN" sz="2000" b="1" i="0" u="none" strike="noStrike" kern="1200" cap="none" spc="0" normalizeH="0" baseline="0" noProof="0" dirty="0">
                  <a:ln>
                    <a:noFill/>
                  </a:ln>
                  <a:solidFill>
                    <a:prstClr val="black"/>
                  </a:solidFill>
                  <a:effectLst/>
                  <a:uLnTx/>
                  <a:uFillTx/>
                  <a:latin typeface="宋体" panose="02010600030101010101" pitchFamily="2" charset="-122"/>
                  <a:ea typeface="宋体" panose="02010600030101010101" pitchFamily="2" charset="-122"/>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2000" b="0" i="0" u="none" strike="noStrike" kern="1200" cap="none" spc="0" normalizeH="0" baseline="0" noProof="0" dirty="0">
                    <a:ln>
                      <a:noFill/>
                    </a:ln>
                    <a:solidFill>
                      <a:prstClr val="black"/>
                    </a:solidFill>
                    <a:effectLst/>
                    <a:uLnTx/>
                    <a:uFillTx/>
                    <a:latin typeface="Calibri" panose="020F0502020204030204"/>
                    <a:ea typeface="宋体" panose="02010600030101010101" pitchFamily="2" charset="-122"/>
                    <a:cs typeface="+mn-cs"/>
                  </a:rPr>
                  <a:t>         </a:t>
                </a:r>
                <a:r>
                  <a:rPr kumimoji="0" lang="zh-CN" altLang="en-US" sz="2000" b="0" i="0" u="none" strike="noStrike" kern="1200" cap="none" spc="0" normalizeH="0" baseline="0" noProof="0" dirty="0">
                    <a:ln>
                      <a:noFill/>
                    </a:ln>
                    <a:solidFill>
                      <a:prstClr val="black"/>
                    </a:solidFill>
                    <a:effectLst/>
                    <a:uLnTx/>
                    <a:uFillTx/>
                    <a:latin typeface="Times New Roman" panose="02020603050405020304" pitchFamily="18" charset="0"/>
                    <a:ea typeface="宋体" panose="02010600030101010101" pitchFamily="2" charset="-122"/>
                    <a:cs typeface="Times New Roman" panose="02020603050405020304" pitchFamily="18" charset="0"/>
                  </a:rPr>
                  <a:t>两国的贸易量与它们的经济体量（</a:t>
                </a:r>
                <a:r>
                  <a:rPr kumimoji="0" lang="en-US" altLang="zh-CN" sz="2000" b="0" i="0" u="none" strike="noStrike" kern="1200" cap="none" spc="0" normalizeH="0" baseline="0" noProof="0" dirty="0">
                    <a:ln>
                      <a:noFill/>
                    </a:ln>
                    <a:solidFill>
                      <a:prstClr val="black"/>
                    </a:solidFill>
                    <a:effectLst/>
                    <a:uLnTx/>
                    <a:uFillTx/>
                    <a:latin typeface="Times New Roman" panose="02020603050405020304" pitchFamily="18" charset="0"/>
                    <a:ea typeface="宋体" panose="02010600030101010101" pitchFamily="2" charset="-122"/>
                    <a:cs typeface="Times New Roman" panose="02020603050405020304" pitchFamily="18" charset="0"/>
                  </a:rPr>
                  <a:t>GDP</a:t>
                </a:r>
                <a:r>
                  <a:rPr kumimoji="0" lang="zh-CN" altLang="en-US" sz="2000" b="0" i="0" u="none" strike="noStrike" kern="1200" cap="none" spc="0" normalizeH="0" baseline="0" noProof="0" dirty="0">
                    <a:ln>
                      <a:noFill/>
                    </a:ln>
                    <a:solidFill>
                      <a:prstClr val="black"/>
                    </a:solidFill>
                    <a:effectLst/>
                    <a:uLnTx/>
                    <a:uFillTx/>
                    <a:latin typeface="Times New Roman" panose="02020603050405020304" pitchFamily="18" charset="0"/>
                    <a:ea typeface="宋体" panose="02010600030101010101" pitchFamily="2" charset="-122"/>
                    <a:cs typeface="Times New Roman" panose="02020603050405020304" pitchFamily="18" charset="0"/>
                  </a:rPr>
                  <a:t>）成正比；与它们之间的距离（地理距离、文化距离、制度距离等）成反比</a:t>
                </a:r>
                <a:endParaRPr kumimoji="0" lang="en-US" altLang="zh-CN" sz="2000" b="0" i="0" u="none" strike="noStrike" kern="1200" cap="none" spc="0" normalizeH="0" baseline="0" noProof="0" dirty="0">
                  <a:ln>
                    <a:noFill/>
                  </a:ln>
                  <a:solidFill>
                    <a:prstClr val="black"/>
                  </a:solidFill>
                  <a:effectLst/>
                  <a:uLnTx/>
                  <a:uFillTx/>
                  <a:latin typeface="Times New Roman" panose="02020603050405020304" pitchFamily="18" charset="0"/>
                  <a:ea typeface="微软雅黑" panose="020B0503020204020204" pitchFamily="34" charset="-122"/>
                  <a:cs typeface="Times New Roman" panose="02020603050405020304" pitchFamily="18" charset="0"/>
                </a:endParaRPr>
              </a:p>
            </p:txBody>
          </p:sp>
        </p:grpSp>
      </p:grpSp>
      <p:pic>
        <p:nvPicPr>
          <p:cNvPr id="13" name="Picture 5" descr="C:\Users\Administrator\Desktop\财大ppt模板\B9PPT模板（一）-07.jpg"/>
          <p:cNvPicPr>
            <a:picLocks noChangeAspect="1" noChangeArrowheads="1"/>
          </p:cNvPicPr>
          <p:nvPr/>
        </p:nvPicPr>
        <p:blipFill rotWithShape="1">
          <a:blip r:embed="rId2"/>
          <a:srcRect l="80973" t="3505" b="78397"/>
          <a:stretch/>
        </p:blipFill>
        <p:spPr bwMode="auto">
          <a:xfrm>
            <a:off x="10214435" y="69901"/>
            <a:ext cx="2034332" cy="1368152"/>
          </a:xfrm>
          <a:prstGeom prst="rect">
            <a:avLst/>
          </a:prstGeom>
          <a:noFill/>
        </p:spPr>
      </p:pic>
      <p:pic>
        <p:nvPicPr>
          <p:cNvPr id="16" name="图片 15"/>
          <p:cNvPicPr/>
          <p:nvPr/>
        </p:nvPicPr>
        <p:blipFill>
          <a:blip r:embed="rId3"/>
          <a:stretch>
            <a:fillRect/>
          </a:stretch>
        </p:blipFill>
        <p:spPr>
          <a:xfrm>
            <a:off x="4299045" y="2932861"/>
            <a:ext cx="7315199" cy="3345109"/>
          </a:xfrm>
          <a:prstGeom prst="rect">
            <a:avLst/>
          </a:prstGeom>
        </p:spPr>
      </p:pic>
      <p:sp>
        <p:nvSpPr>
          <p:cNvPr id="2" name="矩形 1"/>
          <p:cNvSpPr/>
          <p:nvPr/>
        </p:nvSpPr>
        <p:spPr>
          <a:xfrm>
            <a:off x="5179074" y="2425030"/>
            <a:ext cx="5955476" cy="507831"/>
          </a:xfrm>
          <a:prstGeom prst="rect">
            <a:avLst/>
          </a:prstGeom>
        </p:spPr>
        <p:txBody>
          <a:bodyPr wrap="none">
            <a:spAutoFit/>
          </a:bodyPr>
          <a:lstStyle/>
          <a:p>
            <a:pPr marL="0" marR="0" lvl="0" indent="0" algn="ctr" defTabSz="914400" rtl="0" eaLnBrk="1" fontAlgn="auto" latinLnBrk="0" hangingPunct="1">
              <a:lnSpc>
                <a:spcPct val="150000"/>
              </a:lnSpc>
              <a:spcBef>
                <a:spcPts val="0"/>
              </a:spcBef>
              <a:spcAft>
                <a:spcPts val="800"/>
              </a:spcAft>
              <a:buClrTx/>
              <a:buSzTx/>
              <a:buFontTx/>
              <a:buNone/>
              <a:tabLst/>
              <a:defRPr/>
            </a:pPr>
            <a:r>
              <a:rPr kumimoji="0" lang="zh-CN" altLang="en-US" sz="1800" b="0" i="0" u="none" strike="noStrike" kern="1200" cap="none" spc="0" normalizeH="0" baseline="0" noProof="0" dirty="0">
                <a:ln>
                  <a:noFill/>
                </a:ln>
                <a:solidFill>
                  <a:prstClr val="black"/>
                </a:solidFill>
                <a:effectLst/>
                <a:uLnTx/>
                <a:uFillTx/>
                <a:latin typeface="Times New Roman" panose="02020603050405020304" pitchFamily="18" charset="0"/>
                <a:ea typeface="宋体" panose="02010600030101010101" pitchFamily="2" charset="-122"/>
                <a:cs typeface="Times New Roman" panose="02020603050405020304" pitchFamily="18" charset="0"/>
              </a:rPr>
              <a:t>图</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宋体" panose="02010600030101010101" pitchFamily="2" charset="-122"/>
                <a:cs typeface="Times New Roman" panose="02020603050405020304" pitchFamily="18" charset="0"/>
              </a:rPr>
              <a:t>2</a:t>
            </a:r>
            <a:r>
              <a:rPr kumimoji="0" lang="zh-CN" altLang="en-US" sz="1800" b="0" i="0" u="none" strike="noStrike" kern="1200" cap="none" spc="0" normalizeH="0" baseline="0" noProof="0" dirty="0">
                <a:ln>
                  <a:noFill/>
                </a:ln>
                <a:solidFill>
                  <a:prstClr val="black"/>
                </a:solidFill>
                <a:effectLst/>
                <a:uLnTx/>
                <a:uFillTx/>
                <a:latin typeface="Times New Roman" panose="02020603050405020304" pitchFamily="18" charset="0"/>
                <a:ea typeface="宋体" panose="02010600030101010101" pitchFamily="2" charset="-122"/>
                <a:cs typeface="Times New Roman" panose="02020603050405020304" pitchFamily="18" charset="0"/>
              </a:rPr>
              <a:t>：</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宋体" panose="02010600030101010101" pitchFamily="2" charset="-122"/>
                <a:cs typeface="Times New Roman" panose="02020603050405020304" pitchFamily="18" charset="0"/>
              </a:rPr>
              <a:t>  </a:t>
            </a:r>
            <a:r>
              <a:rPr kumimoji="0" lang="zh-CN" altLang="en-US" sz="1800" b="0" i="0" u="none" strike="noStrike" kern="1200" cap="none" spc="0" normalizeH="0" baseline="0" noProof="0" dirty="0">
                <a:ln>
                  <a:noFill/>
                </a:ln>
                <a:solidFill>
                  <a:prstClr val="black"/>
                </a:solidFill>
                <a:effectLst/>
                <a:uLnTx/>
                <a:uFillTx/>
                <a:latin typeface="Times New Roman" panose="02020603050405020304" pitchFamily="18" charset="0"/>
                <a:ea typeface="宋体" panose="02010600030101010101" pitchFamily="2" charset="-122"/>
                <a:cs typeface="Times New Roman" panose="02020603050405020304" pitchFamily="18" charset="0"/>
              </a:rPr>
              <a:t>西班牙的进口与来源国</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宋体" panose="02010600030101010101" pitchFamily="2" charset="-122"/>
                <a:cs typeface="Times New Roman" panose="02020603050405020304" pitchFamily="18" charset="0"/>
              </a:rPr>
              <a:t>GDP</a:t>
            </a:r>
            <a:r>
              <a:rPr kumimoji="0" lang="zh-CN" altLang="en-US" sz="1800" b="0" i="0" u="none" strike="noStrike" kern="1200" cap="none" spc="0" normalizeH="0" baseline="0" noProof="0" dirty="0">
                <a:ln>
                  <a:noFill/>
                </a:ln>
                <a:solidFill>
                  <a:prstClr val="black"/>
                </a:solidFill>
                <a:effectLst/>
                <a:uLnTx/>
                <a:uFillTx/>
                <a:latin typeface="Times New Roman" panose="02020603050405020304" pitchFamily="18" charset="0"/>
                <a:ea typeface="宋体" panose="02010600030101010101" pitchFamily="2" charset="-122"/>
                <a:cs typeface="Times New Roman" panose="02020603050405020304" pitchFamily="18" charset="0"/>
              </a:rPr>
              <a:t>与地理距离之间的关系</a:t>
            </a:r>
            <a:endParaRPr kumimoji="0" lang="en-US" sz="1600" b="0" i="0" u="none" strike="noStrike" kern="1200" cap="none" spc="0" normalizeH="0" baseline="0" noProof="0" dirty="0">
              <a:ln>
                <a:noFill/>
              </a:ln>
              <a:solidFill>
                <a:prstClr val="black"/>
              </a:solidFill>
              <a:effectLst/>
              <a:uLnTx/>
              <a:uFillTx/>
              <a:latin typeface="Calibri" panose="020F0502020204030204" pitchFamily="34" charset="0"/>
              <a:ea typeface="等线" panose="02010600030101010101" pitchFamily="2" charset="-122"/>
              <a:cs typeface="Times New Roman" panose="02020603050405020304" pitchFamily="18" charset="0"/>
            </a:endParaRPr>
          </a:p>
        </p:txBody>
      </p:sp>
    </p:spTree>
    <p:extLst>
      <p:ext uri="{BB962C8B-B14F-4D97-AF65-F5344CB8AC3E}">
        <p14:creationId xmlns:p14="http://schemas.microsoft.com/office/powerpoint/2010/main" val="82255344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p:cNvGrpSpPr/>
          <p:nvPr/>
        </p:nvGrpSpPr>
        <p:grpSpPr>
          <a:xfrm>
            <a:off x="0" y="522513"/>
            <a:ext cx="6081486" cy="740229"/>
            <a:chOff x="0" y="522513"/>
            <a:chExt cx="6081486" cy="740229"/>
          </a:xfrm>
        </p:grpSpPr>
        <p:sp>
          <p:nvSpPr>
            <p:cNvPr id="5" name="Rectangle 4"/>
            <p:cNvSpPr/>
            <p:nvPr/>
          </p:nvSpPr>
          <p:spPr>
            <a:xfrm>
              <a:off x="0" y="522513"/>
              <a:ext cx="6081486" cy="740229"/>
            </a:xfrm>
            <a:prstGeom prst="rect">
              <a:avLst/>
            </a:prstGeom>
            <a:solidFill>
              <a:srgbClr val="811C20"/>
            </a:solidFill>
            <a:ln>
              <a:solidFill>
                <a:srgbClr val="811C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TextBox 5"/>
            <p:cNvSpPr txBox="1"/>
            <p:nvPr/>
          </p:nvSpPr>
          <p:spPr>
            <a:xfrm>
              <a:off x="0" y="631017"/>
              <a:ext cx="4905829" cy="523220"/>
            </a:xfrm>
            <a:prstGeom prst="rect">
              <a:avLst/>
            </a:prstGeom>
            <a:noFill/>
          </p:spPr>
          <p:txBody>
            <a:bodyPr wrap="square" rtlCol="0">
              <a:spAutoFit/>
            </a:bodyPr>
            <a:lstStyle/>
            <a:p>
              <a:pPr lvl="0">
                <a:defRPr/>
              </a:pPr>
              <a:r>
                <a:rPr lang="zh-CN" altLang="en-US" sz="2800" dirty="0">
                  <a:solidFill>
                    <a:prstClr val="white"/>
                  </a:solidFill>
                  <a:latin typeface="宋体" panose="02010600030101010101" pitchFamily="2" charset="-122"/>
                </a:rPr>
                <a:t>（一）一些国际贸易的事实</a:t>
              </a:r>
              <a:endParaRPr lang="en-GB" sz="2800" dirty="0">
                <a:solidFill>
                  <a:prstClr val="white"/>
                </a:solidFill>
                <a:latin typeface="宋体" panose="02010600030101010101" pitchFamily="2" charset="-122"/>
                <a:ea typeface="宋体" panose="02010600030101010101" pitchFamily="2" charset="-122"/>
              </a:endParaRPr>
            </a:p>
          </p:txBody>
        </p:sp>
      </p:grpSp>
      <p:sp>
        <p:nvSpPr>
          <p:cNvPr id="20" name="TextBox 19"/>
          <p:cNvSpPr txBox="1"/>
          <p:nvPr/>
        </p:nvSpPr>
        <p:spPr>
          <a:xfrm>
            <a:off x="348343" y="1438053"/>
            <a:ext cx="3404389"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b="1" dirty="0">
                <a:solidFill>
                  <a:prstClr val="black"/>
                </a:solidFill>
                <a:latin typeface="Times New Roman" panose="02020603050405020304" pitchFamily="18" charset="0"/>
                <a:ea typeface="宋体" panose="02010600030101010101" pitchFamily="2" charset="-122"/>
                <a:cs typeface="Times New Roman" panose="02020603050405020304" pitchFamily="18" charset="0"/>
              </a:rPr>
              <a:t>5.</a:t>
            </a:r>
            <a:r>
              <a:rPr lang="zh-CN" altLang="en-US" sz="2400" b="1" dirty="0">
                <a:solidFill>
                  <a:prstClr val="black"/>
                </a:solidFill>
                <a:latin typeface="Times New Roman" panose="02020603050405020304" pitchFamily="18" charset="0"/>
                <a:ea typeface="宋体" panose="02010600030101010101" pitchFamily="2" charset="-122"/>
                <a:cs typeface="Times New Roman" panose="02020603050405020304" pitchFamily="18" charset="0"/>
              </a:rPr>
              <a:t>一些更深层次的事实</a:t>
            </a:r>
            <a:endParaRPr kumimoji="0" lang="en-GB" sz="2400" b="1" i="0" u="none" strike="noStrike" kern="1200" cap="none" spc="0" normalizeH="0" baseline="0" noProof="0" dirty="0">
              <a:ln>
                <a:noFill/>
              </a:ln>
              <a:solidFill>
                <a:prstClr val="black"/>
              </a:solidFill>
              <a:effectLst/>
              <a:uLnTx/>
              <a:uFillTx/>
              <a:latin typeface="Times New Roman" panose="02020603050405020304" pitchFamily="18" charset="0"/>
              <a:ea typeface="宋体" panose="02010600030101010101" pitchFamily="2" charset="-122"/>
              <a:cs typeface="Times New Roman" panose="02020603050405020304" pitchFamily="18" charset="0"/>
            </a:endParaRPr>
          </a:p>
        </p:txBody>
      </p:sp>
      <p:grpSp>
        <p:nvGrpSpPr>
          <p:cNvPr id="26" name="Group 25"/>
          <p:cNvGrpSpPr/>
          <p:nvPr/>
        </p:nvGrpSpPr>
        <p:grpSpPr>
          <a:xfrm>
            <a:off x="275773" y="2155006"/>
            <a:ext cx="11711833" cy="4532397"/>
            <a:chOff x="275773" y="1850212"/>
            <a:chExt cx="11711833" cy="3611565"/>
          </a:xfrm>
        </p:grpSpPr>
        <p:sp>
          <p:nvSpPr>
            <p:cNvPr id="12" name="Rectangle 11"/>
            <p:cNvSpPr/>
            <p:nvPr/>
          </p:nvSpPr>
          <p:spPr>
            <a:xfrm>
              <a:off x="3861025" y="1850212"/>
              <a:ext cx="8126581" cy="3611565"/>
            </a:xfrm>
            <a:prstGeom prst="rect">
              <a:avLst/>
            </a:prstGeom>
            <a:noFill/>
            <a:ln w="28575">
              <a:solidFill>
                <a:srgbClr val="811C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25" name="Group 24"/>
            <p:cNvGrpSpPr/>
            <p:nvPr/>
          </p:nvGrpSpPr>
          <p:grpSpPr>
            <a:xfrm>
              <a:off x="275773" y="1850212"/>
              <a:ext cx="3593896" cy="3611565"/>
              <a:chOff x="348343" y="1850212"/>
              <a:chExt cx="3593896" cy="3611565"/>
            </a:xfrm>
          </p:grpSpPr>
          <p:sp>
            <p:nvSpPr>
              <p:cNvPr id="24" name="Rectangle 23"/>
              <p:cNvSpPr/>
              <p:nvPr/>
            </p:nvSpPr>
            <p:spPr>
              <a:xfrm>
                <a:off x="348343" y="1850212"/>
                <a:ext cx="3498168" cy="3611565"/>
              </a:xfrm>
              <a:prstGeom prst="rect">
                <a:avLst/>
              </a:prstGeom>
              <a:noFill/>
              <a:ln w="28575">
                <a:solidFill>
                  <a:srgbClr val="811C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3" name="TextBox 22"/>
              <p:cNvSpPr txBox="1"/>
              <p:nvPr/>
            </p:nvSpPr>
            <p:spPr>
              <a:xfrm>
                <a:off x="348343" y="1937297"/>
                <a:ext cx="3593896" cy="224676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CN" altLang="en-US" sz="2000" b="1" noProof="0" dirty="0">
                    <a:solidFill>
                      <a:prstClr val="black"/>
                    </a:solidFill>
                    <a:latin typeface="宋体" panose="02010600030101010101" pitchFamily="2" charset="-122"/>
                    <a:ea typeface="宋体" panose="02010600030101010101" pitchFamily="2" charset="-122"/>
                  </a:rPr>
                  <a:t>企业层面的规律</a:t>
                </a:r>
                <a:r>
                  <a:rPr kumimoji="0" lang="zh-CN" altLang="en-US" sz="2000" b="1" i="0" u="none" strike="noStrike" kern="1200" cap="none" spc="0" normalizeH="0" baseline="0" noProof="0" dirty="0">
                    <a:ln>
                      <a:noFill/>
                    </a:ln>
                    <a:solidFill>
                      <a:prstClr val="black"/>
                    </a:solidFill>
                    <a:effectLst/>
                    <a:uLnTx/>
                    <a:uFillTx/>
                    <a:latin typeface="宋体" panose="02010600030101010101" pitchFamily="2" charset="-122"/>
                    <a:ea typeface="宋体" panose="02010600030101010101" pitchFamily="2" charset="-122"/>
                  </a:rPr>
                  <a:t>：</a:t>
                </a:r>
                <a:endParaRPr kumimoji="0" lang="en-US" altLang="zh-CN" sz="2000" b="1" i="0" u="none" strike="noStrike" kern="1200" cap="none" spc="0" normalizeH="0" baseline="0" noProof="0" dirty="0">
                  <a:ln>
                    <a:noFill/>
                  </a:ln>
                  <a:solidFill>
                    <a:prstClr val="black"/>
                  </a:solidFill>
                  <a:effectLst/>
                  <a:uLnTx/>
                  <a:uFillTx/>
                  <a:latin typeface="宋体" panose="02010600030101010101" pitchFamily="2" charset="-122"/>
                  <a:ea typeface="宋体" panose="02010600030101010101" pitchFamily="2" charset="-122"/>
                </a:endParaRPr>
              </a:p>
              <a:p>
                <a:pPr marL="342900" lvl="0" indent="-342900">
                  <a:buFont typeface="Wingdings" panose="05000000000000000000" pitchFamily="2" charset="2"/>
                  <a:buChar char="v"/>
                </a:pPr>
                <a:r>
                  <a:rPr lang="zh-CN" altLang="en-US" sz="2000" dirty="0">
                    <a:solidFill>
                      <a:srgbClr val="00B050"/>
                    </a:solidFill>
                    <a:latin typeface="+mn-ea"/>
                    <a:cs typeface="Times New Roman" panose="02020603050405020304" pitchFamily="18" charset="0"/>
                  </a:rPr>
                  <a:t>一个国家内只有少数企业会参与出口；</a:t>
                </a:r>
                <a:endParaRPr lang="en-US" altLang="zh-CN" sz="2000" dirty="0">
                  <a:solidFill>
                    <a:srgbClr val="00B050"/>
                  </a:solidFill>
                  <a:latin typeface="+mn-ea"/>
                  <a:cs typeface="Times New Roman" panose="02020603050405020304" pitchFamily="18" charset="0"/>
                </a:endParaRPr>
              </a:p>
              <a:p>
                <a:pPr marL="342900" lvl="0" indent="-342900">
                  <a:buFont typeface="Wingdings" panose="05000000000000000000" pitchFamily="2" charset="2"/>
                  <a:buChar char="v"/>
                </a:pPr>
                <a:r>
                  <a:rPr kumimoji="0" lang="zh-CN" altLang="en-US" sz="2000" b="0" i="0" u="none" strike="noStrike" kern="1200" cap="none" spc="0" normalizeH="0" baseline="0" noProof="0" dirty="0">
                    <a:ln>
                      <a:noFill/>
                    </a:ln>
                    <a:solidFill>
                      <a:prstClr val="black"/>
                    </a:solidFill>
                    <a:effectLst/>
                    <a:uLnTx/>
                    <a:uFillTx/>
                    <a:latin typeface="+mn-ea"/>
                    <a:cs typeface="Times New Roman" panose="02020603050405020304" pitchFamily="18" charset="0"/>
                  </a:rPr>
                  <a:t>出口企业中，只有少数企业占据主导地位；</a:t>
                </a:r>
                <a:endParaRPr kumimoji="0" lang="en-US" altLang="zh-CN" sz="2000" b="0" i="0" u="none" strike="noStrike" kern="1200" cap="none" spc="0" normalizeH="0" baseline="0" noProof="0" dirty="0">
                  <a:ln>
                    <a:noFill/>
                  </a:ln>
                  <a:solidFill>
                    <a:prstClr val="black"/>
                  </a:solidFill>
                  <a:effectLst/>
                  <a:uLnTx/>
                  <a:uFillTx/>
                  <a:latin typeface="+mn-ea"/>
                  <a:cs typeface="Times New Roman" panose="02020603050405020304" pitchFamily="18" charset="0"/>
                </a:endParaRPr>
              </a:p>
              <a:p>
                <a:pPr marL="342900" lvl="0" indent="-342900">
                  <a:buFont typeface="Wingdings" panose="05000000000000000000" pitchFamily="2" charset="2"/>
                  <a:buChar char="v"/>
                </a:pPr>
                <a:r>
                  <a:rPr lang="zh-CN" altLang="en-US" sz="2000" dirty="0">
                    <a:solidFill>
                      <a:prstClr val="black"/>
                    </a:solidFill>
                    <a:latin typeface="+mn-ea"/>
                    <a:cs typeface="Times New Roman" panose="02020603050405020304" pitchFamily="18" charset="0"/>
                  </a:rPr>
                  <a:t>出口企业比不出口企业表现更优异</a:t>
                </a:r>
                <a:endParaRPr kumimoji="0" lang="en-US" altLang="zh-CN" sz="2000" b="0" i="0" u="none" strike="noStrike" kern="1200" cap="none" spc="0" normalizeH="0" baseline="0" noProof="0" dirty="0">
                  <a:ln>
                    <a:noFill/>
                  </a:ln>
                  <a:solidFill>
                    <a:prstClr val="black"/>
                  </a:solidFill>
                  <a:effectLst/>
                  <a:uLnTx/>
                  <a:uFillTx/>
                  <a:latin typeface="+mn-ea"/>
                  <a:cs typeface="Times New Roman" panose="02020603050405020304" pitchFamily="18" charset="0"/>
                </a:endParaRPr>
              </a:p>
            </p:txBody>
          </p:sp>
        </p:grpSp>
      </p:grpSp>
      <p:pic>
        <p:nvPicPr>
          <p:cNvPr id="13" name="Picture 5" descr="C:\Users\Administrator\Desktop\财大ppt模板\B9PPT模板（一）-07.jpg"/>
          <p:cNvPicPr>
            <a:picLocks noChangeAspect="1" noChangeArrowheads="1"/>
          </p:cNvPicPr>
          <p:nvPr/>
        </p:nvPicPr>
        <p:blipFill rotWithShape="1">
          <a:blip r:embed="rId2"/>
          <a:srcRect l="80973" t="3505" b="78397"/>
          <a:stretch/>
        </p:blipFill>
        <p:spPr bwMode="auto">
          <a:xfrm>
            <a:off x="10214435" y="69901"/>
            <a:ext cx="2034332" cy="1368152"/>
          </a:xfrm>
          <a:prstGeom prst="rect">
            <a:avLst/>
          </a:prstGeom>
          <a:noFill/>
        </p:spPr>
      </p:pic>
      <p:sp>
        <p:nvSpPr>
          <p:cNvPr id="2" name="矩形 1"/>
          <p:cNvSpPr/>
          <p:nvPr/>
        </p:nvSpPr>
        <p:spPr>
          <a:xfrm>
            <a:off x="5179074" y="2425030"/>
            <a:ext cx="5261377" cy="369332"/>
          </a:xfrm>
          <a:prstGeom prst="rect">
            <a:avLst/>
          </a:prstGeom>
        </p:spPr>
        <p:txBody>
          <a:bodyPr wrap="none">
            <a:spAutoFit/>
          </a:bodyPr>
          <a:lstStyle/>
          <a:p>
            <a:r>
              <a:rPr lang="zh-CN" altLang="en-US" dirty="0"/>
              <a:t>图</a:t>
            </a:r>
            <a:r>
              <a:rPr lang="en-US" dirty="0"/>
              <a:t>3</a:t>
            </a:r>
            <a:r>
              <a:rPr lang="zh-CN" altLang="en-US" dirty="0"/>
              <a:t>：</a:t>
            </a:r>
            <a:r>
              <a:rPr lang="en-US" dirty="0"/>
              <a:t>  2002</a:t>
            </a:r>
            <a:r>
              <a:rPr lang="zh-CN" altLang="en-US" dirty="0"/>
              <a:t>年美国各制造业行业出口企业占比情况</a:t>
            </a:r>
            <a:endParaRPr lang="en-US" dirty="0"/>
          </a:p>
        </p:txBody>
      </p:sp>
      <p:pic>
        <p:nvPicPr>
          <p:cNvPr id="18" name="图片 17"/>
          <p:cNvPicPr/>
          <p:nvPr/>
        </p:nvPicPr>
        <p:blipFill>
          <a:blip r:embed="rId3"/>
          <a:stretch>
            <a:fillRect/>
          </a:stretch>
        </p:blipFill>
        <p:spPr>
          <a:xfrm>
            <a:off x="4905829" y="2773899"/>
            <a:ext cx="5486400" cy="3749732"/>
          </a:xfrm>
          <a:prstGeom prst="rect">
            <a:avLst/>
          </a:prstGeom>
        </p:spPr>
      </p:pic>
    </p:spTree>
    <p:extLst>
      <p:ext uri="{BB962C8B-B14F-4D97-AF65-F5344CB8AC3E}">
        <p14:creationId xmlns:p14="http://schemas.microsoft.com/office/powerpoint/2010/main" val="49383052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p:cNvGrpSpPr/>
          <p:nvPr/>
        </p:nvGrpSpPr>
        <p:grpSpPr>
          <a:xfrm>
            <a:off x="0" y="522513"/>
            <a:ext cx="6081486" cy="740229"/>
            <a:chOff x="0" y="522513"/>
            <a:chExt cx="6081486" cy="740229"/>
          </a:xfrm>
        </p:grpSpPr>
        <p:sp>
          <p:nvSpPr>
            <p:cNvPr id="5" name="Rectangle 4"/>
            <p:cNvSpPr/>
            <p:nvPr/>
          </p:nvSpPr>
          <p:spPr>
            <a:xfrm>
              <a:off x="0" y="522513"/>
              <a:ext cx="6081486" cy="740229"/>
            </a:xfrm>
            <a:prstGeom prst="rect">
              <a:avLst/>
            </a:prstGeom>
            <a:solidFill>
              <a:srgbClr val="811C20"/>
            </a:solidFill>
            <a:ln>
              <a:solidFill>
                <a:srgbClr val="811C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TextBox 5"/>
            <p:cNvSpPr txBox="1"/>
            <p:nvPr/>
          </p:nvSpPr>
          <p:spPr>
            <a:xfrm>
              <a:off x="0" y="631017"/>
              <a:ext cx="4905829" cy="523220"/>
            </a:xfrm>
            <a:prstGeom prst="rect">
              <a:avLst/>
            </a:prstGeom>
            <a:noFill/>
          </p:spPr>
          <p:txBody>
            <a:bodyPr wrap="square" rtlCol="0">
              <a:spAutoFit/>
            </a:bodyPr>
            <a:lstStyle/>
            <a:p>
              <a:pPr lvl="0">
                <a:defRPr/>
              </a:pPr>
              <a:r>
                <a:rPr lang="zh-CN" altLang="en-US" sz="2800" dirty="0">
                  <a:solidFill>
                    <a:prstClr val="white"/>
                  </a:solidFill>
                  <a:latin typeface="宋体" panose="02010600030101010101" pitchFamily="2" charset="-122"/>
                </a:rPr>
                <a:t>（一）一些国际贸易的事实</a:t>
              </a:r>
              <a:endParaRPr lang="en-GB" sz="2800" dirty="0">
                <a:solidFill>
                  <a:prstClr val="white"/>
                </a:solidFill>
                <a:latin typeface="宋体" panose="02010600030101010101" pitchFamily="2" charset="-122"/>
                <a:ea typeface="宋体" panose="02010600030101010101" pitchFamily="2" charset="-122"/>
              </a:endParaRPr>
            </a:p>
          </p:txBody>
        </p:sp>
      </p:grpSp>
      <p:sp>
        <p:nvSpPr>
          <p:cNvPr id="20" name="TextBox 19"/>
          <p:cNvSpPr txBox="1"/>
          <p:nvPr/>
        </p:nvSpPr>
        <p:spPr>
          <a:xfrm>
            <a:off x="348343" y="1438053"/>
            <a:ext cx="3404389"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b="1" dirty="0">
                <a:solidFill>
                  <a:prstClr val="black"/>
                </a:solidFill>
                <a:latin typeface="Times New Roman" panose="02020603050405020304" pitchFamily="18" charset="0"/>
                <a:ea typeface="宋体" panose="02010600030101010101" pitchFamily="2" charset="-122"/>
                <a:cs typeface="Times New Roman" panose="02020603050405020304" pitchFamily="18" charset="0"/>
              </a:rPr>
              <a:t>5.</a:t>
            </a:r>
            <a:r>
              <a:rPr lang="zh-CN" altLang="en-US" sz="2400" b="1" dirty="0">
                <a:solidFill>
                  <a:prstClr val="black"/>
                </a:solidFill>
                <a:latin typeface="Times New Roman" panose="02020603050405020304" pitchFamily="18" charset="0"/>
                <a:ea typeface="宋体" panose="02010600030101010101" pitchFamily="2" charset="-122"/>
                <a:cs typeface="Times New Roman" panose="02020603050405020304" pitchFamily="18" charset="0"/>
              </a:rPr>
              <a:t>一些更深层次的事实</a:t>
            </a:r>
            <a:endParaRPr kumimoji="0" lang="en-GB" sz="2400" b="1" i="0" u="none" strike="noStrike" kern="1200" cap="none" spc="0" normalizeH="0" baseline="0" noProof="0" dirty="0">
              <a:ln>
                <a:noFill/>
              </a:ln>
              <a:solidFill>
                <a:prstClr val="black"/>
              </a:solidFill>
              <a:effectLst/>
              <a:uLnTx/>
              <a:uFillTx/>
              <a:latin typeface="Times New Roman" panose="02020603050405020304" pitchFamily="18" charset="0"/>
              <a:ea typeface="宋体" panose="02010600030101010101" pitchFamily="2" charset="-122"/>
              <a:cs typeface="Times New Roman" panose="02020603050405020304" pitchFamily="18" charset="0"/>
            </a:endParaRPr>
          </a:p>
        </p:txBody>
      </p:sp>
      <p:grpSp>
        <p:nvGrpSpPr>
          <p:cNvPr id="26" name="Group 25"/>
          <p:cNvGrpSpPr/>
          <p:nvPr/>
        </p:nvGrpSpPr>
        <p:grpSpPr>
          <a:xfrm>
            <a:off x="275773" y="2155006"/>
            <a:ext cx="11711833" cy="4532397"/>
            <a:chOff x="275773" y="1850212"/>
            <a:chExt cx="11711833" cy="3611565"/>
          </a:xfrm>
        </p:grpSpPr>
        <p:sp>
          <p:nvSpPr>
            <p:cNvPr id="12" name="Rectangle 11"/>
            <p:cNvSpPr/>
            <p:nvPr/>
          </p:nvSpPr>
          <p:spPr>
            <a:xfrm>
              <a:off x="3861025" y="1850212"/>
              <a:ext cx="8126581" cy="3611565"/>
            </a:xfrm>
            <a:prstGeom prst="rect">
              <a:avLst/>
            </a:prstGeom>
            <a:noFill/>
            <a:ln w="28575">
              <a:solidFill>
                <a:srgbClr val="811C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25" name="Group 24"/>
            <p:cNvGrpSpPr/>
            <p:nvPr/>
          </p:nvGrpSpPr>
          <p:grpSpPr>
            <a:xfrm>
              <a:off x="275773" y="1850212"/>
              <a:ext cx="3593896" cy="3611565"/>
              <a:chOff x="348343" y="1850212"/>
              <a:chExt cx="3593896" cy="3611565"/>
            </a:xfrm>
          </p:grpSpPr>
          <p:sp>
            <p:nvSpPr>
              <p:cNvPr id="24" name="Rectangle 23"/>
              <p:cNvSpPr/>
              <p:nvPr/>
            </p:nvSpPr>
            <p:spPr>
              <a:xfrm>
                <a:off x="348343" y="1850212"/>
                <a:ext cx="3498168" cy="3611565"/>
              </a:xfrm>
              <a:prstGeom prst="rect">
                <a:avLst/>
              </a:prstGeom>
              <a:noFill/>
              <a:ln w="28575">
                <a:solidFill>
                  <a:srgbClr val="811C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3" name="TextBox 22"/>
              <p:cNvSpPr txBox="1"/>
              <p:nvPr/>
            </p:nvSpPr>
            <p:spPr>
              <a:xfrm>
                <a:off x="348343" y="1937297"/>
                <a:ext cx="3593896" cy="224676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CN" altLang="en-US" sz="2000" b="1" noProof="0" dirty="0">
                    <a:solidFill>
                      <a:prstClr val="black"/>
                    </a:solidFill>
                    <a:latin typeface="宋体" panose="02010600030101010101" pitchFamily="2" charset="-122"/>
                    <a:ea typeface="宋体" panose="02010600030101010101" pitchFamily="2" charset="-122"/>
                  </a:rPr>
                  <a:t>企业层面的规律</a:t>
                </a:r>
                <a:r>
                  <a:rPr kumimoji="0" lang="zh-CN" altLang="en-US" sz="2000" b="1" i="0" u="none" strike="noStrike" kern="1200" cap="none" spc="0" normalizeH="0" baseline="0" noProof="0" dirty="0">
                    <a:ln>
                      <a:noFill/>
                    </a:ln>
                    <a:solidFill>
                      <a:prstClr val="black"/>
                    </a:solidFill>
                    <a:effectLst/>
                    <a:uLnTx/>
                    <a:uFillTx/>
                    <a:latin typeface="宋体" panose="02010600030101010101" pitchFamily="2" charset="-122"/>
                    <a:ea typeface="宋体" panose="02010600030101010101" pitchFamily="2" charset="-122"/>
                  </a:rPr>
                  <a:t>：</a:t>
                </a:r>
                <a:endParaRPr kumimoji="0" lang="en-US" altLang="zh-CN" sz="2000" b="1" i="0" u="none" strike="noStrike" kern="1200" cap="none" spc="0" normalizeH="0" baseline="0" noProof="0" dirty="0">
                  <a:ln>
                    <a:noFill/>
                  </a:ln>
                  <a:solidFill>
                    <a:prstClr val="black"/>
                  </a:solidFill>
                  <a:effectLst/>
                  <a:uLnTx/>
                  <a:uFillTx/>
                  <a:latin typeface="宋体" panose="02010600030101010101" pitchFamily="2" charset="-122"/>
                  <a:ea typeface="宋体" panose="02010600030101010101" pitchFamily="2" charset="-122"/>
                </a:endParaRPr>
              </a:p>
              <a:p>
                <a:pPr marL="342900" lvl="0" indent="-342900">
                  <a:buFont typeface="Wingdings" panose="05000000000000000000" pitchFamily="2" charset="2"/>
                  <a:buChar char="v"/>
                </a:pPr>
                <a:r>
                  <a:rPr lang="zh-CN" altLang="en-US" sz="2000" dirty="0">
                    <a:solidFill>
                      <a:srgbClr val="00B050"/>
                    </a:solidFill>
                    <a:latin typeface="+mn-ea"/>
                    <a:cs typeface="Times New Roman" panose="02020603050405020304" pitchFamily="18" charset="0"/>
                  </a:rPr>
                  <a:t>一个国家内只有少数企业会参与出口；</a:t>
                </a:r>
                <a:endParaRPr lang="en-US" altLang="zh-CN" sz="2000" dirty="0">
                  <a:solidFill>
                    <a:srgbClr val="00B050"/>
                  </a:solidFill>
                  <a:latin typeface="+mn-ea"/>
                  <a:cs typeface="Times New Roman" panose="02020603050405020304" pitchFamily="18" charset="0"/>
                </a:endParaRPr>
              </a:p>
              <a:p>
                <a:pPr marL="342900" lvl="0" indent="-342900">
                  <a:buFont typeface="Wingdings" panose="05000000000000000000" pitchFamily="2" charset="2"/>
                  <a:buChar char="v"/>
                </a:pPr>
                <a:r>
                  <a:rPr kumimoji="0" lang="zh-CN" altLang="en-US" sz="2000" b="0" i="0" u="none" strike="noStrike" kern="1200" cap="none" spc="0" normalizeH="0" baseline="0" noProof="0" dirty="0">
                    <a:ln>
                      <a:noFill/>
                    </a:ln>
                    <a:solidFill>
                      <a:prstClr val="black"/>
                    </a:solidFill>
                    <a:effectLst/>
                    <a:uLnTx/>
                    <a:uFillTx/>
                    <a:latin typeface="+mn-ea"/>
                    <a:cs typeface="Times New Roman" panose="02020603050405020304" pitchFamily="18" charset="0"/>
                  </a:rPr>
                  <a:t>出口企业中，只有少数企业占据主导地位；</a:t>
                </a:r>
                <a:endParaRPr kumimoji="0" lang="en-US" altLang="zh-CN" sz="2000" b="0" i="0" u="none" strike="noStrike" kern="1200" cap="none" spc="0" normalizeH="0" baseline="0" noProof="0" dirty="0">
                  <a:ln>
                    <a:noFill/>
                  </a:ln>
                  <a:solidFill>
                    <a:prstClr val="black"/>
                  </a:solidFill>
                  <a:effectLst/>
                  <a:uLnTx/>
                  <a:uFillTx/>
                  <a:latin typeface="+mn-ea"/>
                  <a:cs typeface="Times New Roman" panose="02020603050405020304" pitchFamily="18" charset="0"/>
                </a:endParaRPr>
              </a:p>
              <a:p>
                <a:pPr marL="342900" lvl="0" indent="-342900">
                  <a:buFont typeface="Wingdings" panose="05000000000000000000" pitchFamily="2" charset="2"/>
                  <a:buChar char="v"/>
                </a:pPr>
                <a:r>
                  <a:rPr lang="zh-CN" altLang="en-US" sz="2000" dirty="0">
                    <a:solidFill>
                      <a:prstClr val="black"/>
                    </a:solidFill>
                    <a:latin typeface="+mn-ea"/>
                    <a:cs typeface="Times New Roman" panose="02020603050405020304" pitchFamily="18" charset="0"/>
                  </a:rPr>
                  <a:t>出口企业比不出口企业表现更优异</a:t>
                </a:r>
                <a:endParaRPr kumimoji="0" lang="en-US" altLang="zh-CN" sz="2000" b="0" i="0" u="none" strike="noStrike" kern="1200" cap="none" spc="0" normalizeH="0" baseline="0" noProof="0" dirty="0">
                  <a:ln>
                    <a:noFill/>
                  </a:ln>
                  <a:solidFill>
                    <a:prstClr val="black"/>
                  </a:solidFill>
                  <a:effectLst/>
                  <a:uLnTx/>
                  <a:uFillTx/>
                  <a:latin typeface="+mn-ea"/>
                  <a:cs typeface="Times New Roman" panose="02020603050405020304" pitchFamily="18" charset="0"/>
                </a:endParaRPr>
              </a:p>
            </p:txBody>
          </p:sp>
        </p:grpSp>
      </p:grpSp>
      <p:pic>
        <p:nvPicPr>
          <p:cNvPr id="13" name="Picture 5" descr="C:\Users\Administrator\Desktop\财大ppt模板\B9PPT模板（一）-07.jpg"/>
          <p:cNvPicPr>
            <a:picLocks noChangeAspect="1" noChangeArrowheads="1"/>
          </p:cNvPicPr>
          <p:nvPr/>
        </p:nvPicPr>
        <p:blipFill rotWithShape="1">
          <a:blip r:embed="rId2"/>
          <a:srcRect l="80973" t="3505" b="78397"/>
          <a:stretch/>
        </p:blipFill>
        <p:spPr bwMode="auto">
          <a:xfrm>
            <a:off x="10214435" y="69901"/>
            <a:ext cx="2034332" cy="1368152"/>
          </a:xfrm>
          <a:prstGeom prst="rect">
            <a:avLst/>
          </a:prstGeom>
          <a:noFill/>
        </p:spPr>
      </p:pic>
      <p:sp>
        <p:nvSpPr>
          <p:cNvPr id="2" name="矩形 1"/>
          <p:cNvSpPr/>
          <p:nvPr/>
        </p:nvSpPr>
        <p:spPr>
          <a:xfrm>
            <a:off x="5714044" y="2286961"/>
            <a:ext cx="3869970" cy="646331"/>
          </a:xfrm>
          <a:prstGeom prst="rect">
            <a:avLst/>
          </a:prstGeom>
        </p:spPr>
        <p:txBody>
          <a:bodyPr wrap="none">
            <a:spAutoFit/>
          </a:bodyPr>
          <a:lstStyle/>
          <a:p>
            <a:r>
              <a:rPr lang="zh-CN" altLang="en-US" dirty="0">
                <a:latin typeface="Times New Roman" panose="02020603050405020304" pitchFamily="18" charset="0"/>
                <a:cs typeface="Times New Roman" panose="02020603050405020304" pitchFamily="18" charset="0"/>
              </a:rPr>
              <a:t>图</a:t>
            </a:r>
            <a:r>
              <a:rPr lang="en-US" dirty="0">
                <a:latin typeface="Times New Roman" panose="02020603050405020304" pitchFamily="18" charset="0"/>
                <a:cs typeface="Times New Roman" panose="02020603050405020304" pitchFamily="18" charset="0"/>
              </a:rPr>
              <a:t>4</a:t>
            </a:r>
            <a:r>
              <a:rPr lang="zh-CN" altLang="en-US" dirty="0">
                <a:latin typeface="Times New Roman" panose="02020603050405020304" pitchFamily="18" charset="0"/>
                <a:cs typeface="Times New Roman" panose="02020603050405020304" pitchFamily="18" charset="0"/>
              </a:rPr>
              <a:t>：</a:t>
            </a:r>
            <a:r>
              <a:rPr lang="en-US" dirty="0">
                <a:latin typeface="Times New Roman" panose="02020603050405020304" pitchFamily="18" charset="0"/>
                <a:cs typeface="Times New Roman" panose="02020603050405020304" pitchFamily="18" charset="0"/>
              </a:rPr>
              <a:t>  </a:t>
            </a:r>
            <a:r>
              <a:rPr lang="zh-CN" altLang="en-US" dirty="0">
                <a:latin typeface="Times New Roman" panose="02020603050405020304" pitchFamily="18" charset="0"/>
                <a:cs typeface="Times New Roman" panose="02020603050405020304" pitchFamily="18" charset="0"/>
              </a:rPr>
              <a:t>各国制造业行业出口企业占比</a:t>
            </a:r>
            <a:endParaRPr lang="en-US" dirty="0">
              <a:latin typeface="Times New Roman" panose="02020603050405020304" pitchFamily="18" charset="0"/>
              <a:cs typeface="Times New Roman" panose="02020603050405020304" pitchFamily="18" charset="0"/>
            </a:endParaRPr>
          </a:p>
          <a:p>
            <a:endParaRPr lang="en-US" dirty="0"/>
          </a:p>
        </p:txBody>
      </p:sp>
      <p:pic>
        <p:nvPicPr>
          <p:cNvPr id="14" name="图片 13"/>
          <p:cNvPicPr/>
          <p:nvPr/>
        </p:nvPicPr>
        <p:blipFill>
          <a:blip r:embed="rId3"/>
          <a:stretch>
            <a:fillRect/>
          </a:stretch>
        </p:blipFill>
        <p:spPr>
          <a:xfrm>
            <a:off x="3956752" y="2846291"/>
            <a:ext cx="7848561" cy="2237626"/>
          </a:xfrm>
          <a:prstGeom prst="rect">
            <a:avLst/>
          </a:prstGeom>
        </p:spPr>
      </p:pic>
      <p:sp>
        <p:nvSpPr>
          <p:cNvPr id="3" name="文本框 2"/>
          <p:cNvSpPr txBox="1"/>
          <p:nvPr/>
        </p:nvSpPr>
        <p:spPr>
          <a:xfrm>
            <a:off x="3956752" y="5200705"/>
            <a:ext cx="24544708" cy="1477328"/>
          </a:xfrm>
          <a:prstGeom prst="rect">
            <a:avLst/>
          </a:prstGeom>
          <a:noFill/>
        </p:spPr>
        <p:txBody>
          <a:bodyPr wrap="square" rtlCol="0">
            <a:spAutoFit/>
          </a:bodyPr>
          <a:lstStyle/>
          <a:p>
            <a:r>
              <a:rPr lang="zh-CN" altLang="en-US" dirty="0">
                <a:latin typeface="Times New Roman" panose="02020603050405020304" pitchFamily="18" charset="0"/>
                <a:cs typeface="Times New Roman" panose="02020603050405020304" pitchFamily="18" charset="0"/>
              </a:rPr>
              <a:t>数据来源：美国数据来自</a:t>
            </a:r>
            <a:r>
              <a:rPr lang="en-US" dirty="0">
                <a:latin typeface="Times New Roman" panose="02020603050405020304" pitchFamily="18" charset="0"/>
                <a:cs typeface="Times New Roman" panose="02020603050405020304" pitchFamily="18" charset="0"/>
              </a:rPr>
              <a:t>Bernard et al</a:t>
            </a:r>
            <a:r>
              <a:rPr lang="zh-CN" altLang="en-US" dirty="0">
                <a:latin typeface="Times New Roman" panose="02020603050405020304" pitchFamily="18" charset="0"/>
                <a:cs typeface="Times New Roman" panose="02020603050405020304" pitchFamily="18" charset="0"/>
              </a:rPr>
              <a:t>（</a:t>
            </a:r>
            <a:r>
              <a:rPr lang="en-US" dirty="0">
                <a:latin typeface="Times New Roman" panose="02020603050405020304" pitchFamily="18" charset="0"/>
                <a:cs typeface="Times New Roman" panose="02020603050405020304" pitchFamily="18" charset="0"/>
              </a:rPr>
              <a:t>2007a</a:t>
            </a:r>
            <a:r>
              <a:rPr lang="zh-CN" altLang="en-US" dirty="0">
                <a:latin typeface="Times New Roman" panose="02020603050405020304" pitchFamily="18" charset="0"/>
                <a:cs typeface="Times New Roman" panose="02020603050405020304" pitchFamily="18" charset="0"/>
              </a:rPr>
              <a:t>）；挪威数据来自</a:t>
            </a:r>
            <a:r>
              <a:rPr lang="en-US" dirty="0">
                <a:latin typeface="Times New Roman" panose="02020603050405020304" pitchFamily="18" charset="0"/>
                <a:cs typeface="Times New Roman" panose="02020603050405020304" pitchFamily="18" charset="0"/>
              </a:rPr>
              <a:t>Mayer &amp; </a:t>
            </a:r>
          </a:p>
          <a:p>
            <a:r>
              <a:rPr lang="en-US" dirty="0" err="1">
                <a:latin typeface="Times New Roman" panose="02020603050405020304" pitchFamily="18" charset="0"/>
                <a:cs typeface="Times New Roman" panose="02020603050405020304" pitchFamily="18" charset="0"/>
              </a:rPr>
              <a:t>Ottaviano</a:t>
            </a:r>
            <a:r>
              <a:rPr lang="zh-CN" altLang="en-US" dirty="0">
                <a:latin typeface="Times New Roman" panose="02020603050405020304" pitchFamily="18" charset="0"/>
                <a:cs typeface="Times New Roman" panose="02020603050405020304" pitchFamily="18" charset="0"/>
              </a:rPr>
              <a:t>（</a:t>
            </a:r>
            <a:r>
              <a:rPr lang="en-US" dirty="0">
                <a:latin typeface="Times New Roman" panose="02020603050405020304" pitchFamily="18" charset="0"/>
                <a:cs typeface="Times New Roman" panose="02020603050405020304" pitchFamily="18" charset="0"/>
              </a:rPr>
              <a:t>2007</a:t>
            </a:r>
            <a:r>
              <a:rPr lang="zh-CN" altLang="en-US" dirty="0">
                <a:latin typeface="Times New Roman" panose="02020603050405020304" pitchFamily="18" charset="0"/>
                <a:cs typeface="Times New Roman" panose="02020603050405020304" pitchFamily="18" charset="0"/>
              </a:rPr>
              <a:t>）；法国数据来自</a:t>
            </a:r>
            <a:r>
              <a:rPr lang="en-US" dirty="0">
                <a:latin typeface="Times New Roman" panose="02020603050405020304" pitchFamily="18" charset="0"/>
                <a:cs typeface="Times New Roman" panose="02020603050405020304" pitchFamily="18" charset="0"/>
              </a:rPr>
              <a:t>Eaton et al</a:t>
            </a:r>
            <a:r>
              <a:rPr lang="zh-CN" altLang="en-US" dirty="0">
                <a:latin typeface="Times New Roman" panose="02020603050405020304" pitchFamily="18" charset="0"/>
                <a:cs typeface="Times New Roman" panose="02020603050405020304" pitchFamily="18" charset="0"/>
              </a:rPr>
              <a:t>（</a:t>
            </a:r>
            <a:r>
              <a:rPr lang="en-US" dirty="0">
                <a:latin typeface="Times New Roman" panose="02020603050405020304" pitchFamily="18" charset="0"/>
                <a:cs typeface="Times New Roman" panose="02020603050405020304" pitchFamily="18" charset="0"/>
              </a:rPr>
              <a:t>2004</a:t>
            </a:r>
            <a:r>
              <a:rPr lang="zh-CN" altLang="en-US" dirty="0">
                <a:latin typeface="Times New Roman" panose="02020603050405020304" pitchFamily="18" charset="0"/>
                <a:cs typeface="Times New Roman" panose="02020603050405020304" pitchFamily="18" charset="0"/>
              </a:rPr>
              <a:t>）；日本数据来自</a:t>
            </a:r>
            <a:endParaRPr lang="en-US" altLang="zh-CN" dirty="0">
              <a:latin typeface="Times New Roman" panose="02020603050405020304" pitchFamily="18" charset="0"/>
              <a:cs typeface="Times New Roman" panose="02020603050405020304" pitchFamily="18" charset="0"/>
            </a:endParaRPr>
          </a:p>
          <a:p>
            <a:r>
              <a:rPr lang="en-US" dirty="0">
                <a:latin typeface="Times New Roman" panose="02020603050405020304" pitchFamily="18" charset="0"/>
                <a:cs typeface="Times New Roman" panose="02020603050405020304" pitchFamily="18" charset="0"/>
              </a:rPr>
              <a:t>Kimura &amp; Kiyota</a:t>
            </a:r>
            <a:r>
              <a:rPr lang="zh-CN" altLang="en-US" dirty="0">
                <a:latin typeface="Times New Roman" panose="02020603050405020304" pitchFamily="18" charset="0"/>
                <a:cs typeface="Times New Roman" panose="02020603050405020304" pitchFamily="18" charset="0"/>
              </a:rPr>
              <a:t>（</a:t>
            </a:r>
            <a:r>
              <a:rPr lang="en-US" dirty="0">
                <a:latin typeface="Times New Roman" panose="02020603050405020304" pitchFamily="18" charset="0"/>
                <a:cs typeface="Times New Roman" panose="02020603050405020304" pitchFamily="18" charset="0"/>
              </a:rPr>
              <a:t>2006</a:t>
            </a:r>
            <a:r>
              <a:rPr lang="zh-CN" altLang="en-US" dirty="0">
                <a:latin typeface="Times New Roman" panose="02020603050405020304" pitchFamily="18" charset="0"/>
                <a:cs typeface="Times New Roman" panose="02020603050405020304" pitchFamily="18" charset="0"/>
              </a:rPr>
              <a:t>）；智利数据来自</a:t>
            </a:r>
            <a:r>
              <a:rPr lang="en-US" dirty="0">
                <a:latin typeface="Times New Roman" panose="02020603050405020304" pitchFamily="18" charset="0"/>
                <a:cs typeface="Times New Roman" panose="02020603050405020304" pitchFamily="18" charset="0"/>
              </a:rPr>
              <a:t>Alvarez</a:t>
            </a:r>
            <a:r>
              <a:rPr lang="zh-CN" altLang="en-US" dirty="0">
                <a:latin typeface="Times New Roman" panose="02020603050405020304" pitchFamily="18" charset="0"/>
                <a:cs typeface="Times New Roman" panose="02020603050405020304" pitchFamily="18" charset="0"/>
              </a:rPr>
              <a:t>（</a:t>
            </a:r>
            <a:r>
              <a:rPr lang="en-US" dirty="0">
                <a:latin typeface="Times New Roman" panose="02020603050405020304" pitchFamily="18" charset="0"/>
                <a:cs typeface="Times New Roman" panose="02020603050405020304" pitchFamily="18" charset="0"/>
              </a:rPr>
              <a:t>2004</a:t>
            </a:r>
            <a:r>
              <a:rPr lang="zh-CN" altLang="en-US" dirty="0">
                <a:latin typeface="Times New Roman" panose="02020603050405020304" pitchFamily="18" charset="0"/>
                <a:cs typeface="Times New Roman" panose="02020603050405020304" pitchFamily="18" charset="0"/>
              </a:rPr>
              <a:t>）；哥伦比亚数据来自 </a:t>
            </a:r>
            <a:endParaRPr lang="en-US" altLang="zh-CN" dirty="0">
              <a:latin typeface="Times New Roman" panose="02020603050405020304" pitchFamily="18" charset="0"/>
              <a:cs typeface="Times New Roman" panose="02020603050405020304" pitchFamily="18" charset="0"/>
            </a:endParaRPr>
          </a:p>
          <a:p>
            <a:r>
              <a:rPr lang="en-US" dirty="0">
                <a:latin typeface="Times New Roman" panose="02020603050405020304" pitchFamily="18" charset="0"/>
                <a:cs typeface="Times New Roman" panose="02020603050405020304" pitchFamily="18" charset="0"/>
              </a:rPr>
              <a:t>Brooks</a:t>
            </a:r>
            <a:r>
              <a:rPr lang="zh-CN" altLang="en-US" dirty="0">
                <a:latin typeface="Times New Roman" panose="02020603050405020304" pitchFamily="18" charset="0"/>
                <a:cs typeface="Times New Roman" panose="02020603050405020304" pitchFamily="18" charset="0"/>
              </a:rPr>
              <a:t>（</a:t>
            </a:r>
            <a:r>
              <a:rPr lang="en-US" dirty="0">
                <a:latin typeface="Times New Roman" panose="02020603050405020304" pitchFamily="18" charset="0"/>
                <a:cs typeface="Times New Roman" panose="02020603050405020304" pitchFamily="18" charset="0"/>
              </a:rPr>
              <a:t>2006</a:t>
            </a:r>
            <a:r>
              <a:rPr lang="zh-CN" altLang="en-US" dirty="0">
                <a:latin typeface="Times New Roman" panose="02020603050405020304" pitchFamily="18" charset="0"/>
                <a:cs typeface="Times New Roman" panose="02020603050405020304" pitchFamily="18" charset="0"/>
              </a:rPr>
              <a:t>）。</a:t>
            </a:r>
            <a:endParaRPr lang="en-US" dirty="0">
              <a:latin typeface="Times New Roman" panose="02020603050405020304" pitchFamily="18" charset="0"/>
              <a:cs typeface="Times New Roman" panose="02020603050405020304" pitchFamily="18" charset="0"/>
            </a:endParaRPr>
          </a:p>
          <a:p>
            <a:endParaRPr lang="en-US" dirty="0"/>
          </a:p>
        </p:txBody>
      </p:sp>
    </p:spTree>
    <p:extLst>
      <p:ext uri="{BB962C8B-B14F-4D97-AF65-F5344CB8AC3E}">
        <p14:creationId xmlns:p14="http://schemas.microsoft.com/office/powerpoint/2010/main" val="30425752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p:cNvGrpSpPr/>
          <p:nvPr/>
        </p:nvGrpSpPr>
        <p:grpSpPr>
          <a:xfrm>
            <a:off x="0" y="522513"/>
            <a:ext cx="6081486" cy="740229"/>
            <a:chOff x="0" y="522513"/>
            <a:chExt cx="6081486" cy="740229"/>
          </a:xfrm>
        </p:grpSpPr>
        <p:sp>
          <p:nvSpPr>
            <p:cNvPr id="5" name="Rectangle 4"/>
            <p:cNvSpPr/>
            <p:nvPr/>
          </p:nvSpPr>
          <p:spPr>
            <a:xfrm>
              <a:off x="0" y="522513"/>
              <a:ext cx="6081486" cy="740229"/>
            </a:xfrm>
            <a:prstGeom prst="rect">
              <a:avLst/>
            </a:prstGeom>
            <a:solidFill>
              <a:srgbClr val="811C20"/>
            </a:solidFill>
            <a:ln>
              <a:solidFill>
                <a:srgbClr val="811C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TextBox 5"/>
            <p:cNvSpPr txBox="1"/>
            <p:nvPr/>
          </p:nvSpPr>
          <p:spPr>
            <a:xfrm>
              <a:off x="0" y="631017"/>
              <a:ext cx="4905829" cy="523220"/>
            </a:xfrm>
            <a:prstGeom prst="rect">
              <a:avLst/>
            </a:prstGeom>
            <a:noFill/>
          </p:spPr>
          <p:txBody>
            <a:bodyPr wrap="square" rtlCol="0">
              <a:spAutoFit/>
            </a:bodyPr>
            <a:lstStyle/>
            <a:p>
              <a:pPr lvl="0">
                <a:defRPr/>
              </a:pPr>
              <a:r>
                <a:rPr lang="zh-CN" altLang="en-US" sz="2800" dirty="0">
                  <a:solidFill>
                    <a:prstClr val="white"/>
                  </a:solidFill>
                  <a:latin typeface="宋体" panose="02010600030101010101" pitchFamily="2" charset="-122"/>
                </a:rPr>
                <a:t>（一）一些国际贸易的事实</a:t>
              </a:r>
              <a:endParaRPr lang="en-GB" sz="2800" dirty="0">
                <a:solidFill>
                  <a:prstClr val="white"/>
                </a:solidFill>
                <a:latin typeface="宋体" panose="02010600030101010101" pitchFamily="2" charset="-122"/>
                <a:ea typeface="宋体" panose="02010600030101010101" pitchFamily="2" charset="-122"/>
              </a:endParaRPr>
            </a:p>
          </p:txBody>
        </p:sp>
      </p:grpSp>
      <p:sp>
        <p:nvSpPr>
          <p:cNvPr id="20" name="TextBox 19"/>
          <p:cNvSpPr txBox="1"/>
          <p:nvPr/>
        </p:nvSpPr>
        <p:spPr>
          <a:xfrm>
            <a:off x="348343" y="1438053"/>
            <a:ext cx="3404389"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b="1" dirty="0">
                <a:solidFill>
                  <a:prstClr val="black"/>
                </a:solidFill>
                <a:latin typeface="Times New Roman" panose="02020603050405020304" pitchFamily="18" charset="0"/>
                <a:ea typeface="宋体" panose="02010600030101010101" pitchFamily="2" charset="-122"/>
                <a:cs typeface="Times New Roman" panose="02020603050405020304" pitchFamily="18" charset="0"/>
              </a:rPr>
              <a:t>5.</a:t>
            </a:r>
            <a:r>
              <a:rPr lang="zh-CN" altLang="en-US" sz="2400" b="1" dirty="0">
                <a:solidFill>
                  <a:prstClr val="black"/>
                </a:solidFill>
                <a:latin typeface="Times New Roman" panose="02020603050405020304" pitchFamily="18" charset="0"/>
                <a:ea typeface="宋体" panose="02010600030101010101" pitchFamily="2" charset="-122"/>
                <a:cs typeface="Times New Roman" panose="02020603050405020304" pitchFamily="18" charset="0"/>
              </a:rPr>
              <a:t>一些更深层次的事实</a:t>
            </a:r>
            <a:endParaRPr kumimoji="0" lang="en-GB" sz="2400" b="1" i="0" u="none" strike="noStrike" kern="1200" cap="none" spc="0" normalizeH="0" baseline="0" noProof="0" dirty="0">
              <a:ln>
                <a:noFill/>
              </a:ln>
              <a:solidFill>
                <a:prstClr val="black"/>
              </a:solidFill>
              <a:effectLst/>
              <a:uLnTx/>
              <a:uFillTx/>
              <a:latin typeface="Times New Roman" panose="02020603050405020304" pitchFamily="18" charset="0"/>
              <a:ea typeface="宋体" panose="02010600030101010101" pitchFamily="2" charset="-122"/>
              <a:cs typeface="Times New Roman" panose="02020603050405020304" pitchFamily="18" charset="0"/>
            </a:endParaRPr>
          </a:p>
        </p:txBody>
      </p:sp>
      <p:grpSp>
        <p:nvGrpSpPr>
          <p:cNvPr id="26" name="Group 25"/>
          <p:cNvGrpSpPr/>
          <p:nvPr/>
        </p:nvGrpSpPr>
        <p:grpSpPr>
          <a:xfrm>
            <a:off x="275773" y="2155006"/>
            <a:ext cx="11711833" cy="4532397"/>
            <a:chOff x="275773" y="1850212"/>
            <a:chExt cx="11711833" cy="3611565"/>
          </a:xfrm>
        </p:grpSpPr>
        <p:sp>
          <p:nvSpPr>
            <p:cNvPr id="12" name="Rectangle 11"/>
            <p:cNvSpPr/>
            <p:nvPr/>
          </p:nvSpPr>
          <p:spPr>
            <a:xfrm>
              <a:off x="3861025" y="1850212"/>
              <a:ext cx="8126581" cy="3611565"/>
            </a:xfrm>
            <a:prstGeom prst="rect">
              <a:avLst/>
            </a:prstGeom>
            <a:noFill/>
            <a:ln w="28575">
              <a:solidFill>
                <a:srgbClr val="811C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25" name="Group 24"/>
            <p:cNvGrpSpPr/>
            <p:nvPr/>
          </p:nvGrpSpPr>
          <p:grpSpPr>
            <a:xfrm>
              <a:off x="275773" y="1850212"/>
              <a:ext cx="3593896" cy="3611565"/>
              <a:chOff x="348343" y="1850212"/>
              <a:chExt cx="3593896" cy="3611565"/>
            </a:xfrm>
          </p:grpSpPr>
          <p:sp>
            <p:nvSpPr>
              <p:cNvPr id="24" name="Rectangle 23"/>
              <p:cNvSpPr/>
              <p:nvPr/>
            </p:nvSpPr>
            <p:spPr>
              <a:xfrm>
                <a:off x="348343" y="1850212"/>
                <a:ext cx="3498168" cy="3611565"/>
              </a:xfrm>
              <a:prstGeom prst="rect">
                <a:avLst/>
              </a:prstGeom>
              <a:noFill/>
              <a:ln w="28575">
                <a:solidFill>
                  <a:srgbClr val="811C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3" name="TextBox 22"/>
              <p:cNvSpPr txBox="1"/>
              <p:nvPr/>
            </p:nvSpPr>
            <p:spPr>
              <a:xfrm>
                <a:off x="348343" y="1937297"/>
                <a:ext cx="3593896" cy="179030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CN" altLang="en-US" sz="2000" b="1" noProof="0" dirty="0">
                    <a:solidFill>
                      <a:prstClr val="black"/>
                    </a:solidFill>
                    <a:latin typeface="宋体" panose="02010600030101010101" pitchFamily="2" charset="-122"/>
                    <a:ea typeface="宋体" panose="02010600030101010101" pitchFamily="2" charset="-122"/>
                  </a:rPr>
                  <a:t>企业层面的规律</a:t>
                </a:r>
                <a:r>
                  <a:rPr kumimoji="0" lang="zh-CN" altLang="en-US" sz="2000" b="1" i="0" u="none" strike="noStrike" kern="1200" cap="none" spc="0" normalizeH="0" baseline="0" noProof="0" dirty="0">
                    <a:ln>
                      <a:noFill/>
                    </a:ln>
                    <a:solidFill>
                      <a:prstClr val="black"/>
                    </a:solidFill>
                    <a:effectLst/>
                    <a:uLnTx/>
                    <a:uFillTx/>
                    <a:latin typeface="宋体" panose="02010600030101010101" pitchFamily="2" charset="-122"/>
                    <a:ea typeface="宋体" panose="02010600030101010101" pitchFamily="2" charset="-122"/>
                  </a:rPr>
                  <a:t>：</a:t>
                </a:r>
                <a:endParaRPr kumimoji="0" lang="en-US" altLang="zh-CN" sz="2000" b="1" i="0" u="none" strike="noStrike" kern="1200" cap="none" spc="0" normalizeH="0" baseline="0" noProof="0" dirty="0">
                  <a:ln>
                    <a:noFill/>
                  </a:ln>
                  <a:solidFill>
                    <a:prstClr val="black"/>
                  </a:solidFill>
                  <a:effectLst/>
                  <a:uLnTx/>
                  <a:uFillTx/>
                  <a:latin typeface="宋体" panose="02010600030101010101" pitchFamily="2" charset="-122"/>
                  <a:ea typeface="宋体" panose="02010600030101010101" pitchFamily="2" charset="-122"/>
                </a:endParaRPr>
              </a:p>
              <a:p>
                <a:pPr marL="342900" lvl="0" indent="-342900">
                  <a:buFont typeface="Wingdings" panose="05000000000000000000" pitchFamily="2" charset="2"/>
                  <a:buChar char="v"/>
                </a:pPr>
                <a:r>
                  <a:rPr lang="zh-CN" altLang="en-US" sz="2000" dirty="0">
                    <a:latin typeface="+mn-ea"/>
                    <a:cs typeface="Times New Roman" panose="02020603050405020304" pitchFamily="18" charset="0"/>
                  </a:rPr>
                  <a:t>一个国家内只有少数企业会参与出口；</a:t>
                </a:r>
                <a:endParaRPr lang="en-US" altLang="zh-CN" sz="2000" dirty="0">
                  <a:latin typeface="+mn-ea"/>
                  <a:cs typeface="Times New Roman" panose="02020603050405020304" pitchFamily="18" charset="0"/>
                </a:endParaRPr>
              </a:p>
              <a:p>
                <a:pPr marL="342900" lvl="0" indent="-342900">
                  <a:buFont typeface="Wingdings" panose="05000000000000000000" pitchFamily="2" charset="2"/>
                  <a:buChar char="v"/>
                </a:pPr>
                <a:r>
                  <a:rPr kumimoji="0" lang="zh-CN" altLang="en-US" sz="2000" b="0" i="0" u="none" strike="noStrike" kern="1200" cap="none" spc="0" normalizeH="0" baseline="0" noProof="0" dirty="0">
                    <a:ln>
                      <a:noFill/>
                    </a:ln>
                    <a:solidFill>
                      <a:srgbClr val="00B050"/>
                    </a:solidFill>
                    <a:effectLst/>
                    <a:uLnTx/>
                    <a:uFillTx/>
                    <a:latin typeface="+mn-ea"/>
                    <a:cs typeface="Times New Roman" panose="02020603050405020304" pitchFamily="18" charset="0"/>
                  </a:rPr>
                  <a:t>出口企业中，只有少数企业占据主导地位；</a:t>
                </a:r>
                <a:endParaRPr kumimoji="0" lang="en-US" altLang="zh-CN" sz="2000" b="0" i="0" u="none" strike="noStrike" kern="1200" cap="none" spc="0" normalizeH="0" baseline="0" noProof="0" dirty="0">
                  <a:ln>
                    <a:noFill/>
                  </a:ln>
                  <a:solidFill>
                    <a:srgbClr val="00B050"/>
                  </a:solidFill>
                  <a:effectLst/>
                  <a:uLnTx/>
                  <a:uFillTx/>
                  <a:latin typeface="+mn-ea"/>
                  <a:cs typeface="Times New Roman" panose="02020603050405020304" pitchFamily="18" charset="0"/>
                </a:endParaRPr>
              </a:p>
              <a:p>
                <a:pPr marL="342900" lvl="0" indent="-342900">
                  <a:buFont typeface="Wingdings" panose="05000000000000000000" pitchFamily="2" charset="2"/>
                  <a:buChar char="v"/>
                </a:pPr>
                <a:r>
                  <a:rPr lang="zh-CN" altLang="en-US" sz="2000" dirty="0">
                    <a:solidFill>
                      <a:prstClr val="black"/>
                    </a:solidFill>
                    <a:latin typeface="+mn-ea"/>
                    <a:cs typeface="Times New Roman" panose="02020603050405020304" pitchFamily="18" charset="0"/>
                  </a:rPr>
                  <a:t>出口企业比不出口企业表现更优异</a:t>
                </a:r>
                <a:endParaRPr kumimoji="0" lang="en-US" altLang="zh-CN" sz="2000" b="0" i="0" u="none" strike="noStrike" kern="1200" cap="none" spc="0" normalizeH="0" baseline="0" noProof="0" dirty="0">
                  <a:ln>
                    <a:noFill/>
                  </a:ln>
                  <a:solidFill>
                    <a:prstClr val="black"/>
                  </a:solidFill>
                  <a:effectLst/>
                  <a:uLnTx/>
                  <a:uFillTx/>
                  <a:latin typeface="+mn-ea"/>
                  <a:cs typeface="Times New Roman" panose="02020603050405020304" pitchFamily="18" charset="0"/>
                </a:endParaRPr>
              </a:p>
            </p:txBody>
          </p:sp>
        </p:grpSp>
      </p:grpSp>
      <p:pic>
        <p:nvPicPr>
          <p:cNvPr id="13" name="Picture 5" descr="C:\Users\Administrator\Desktop\财大ppt模板\B9PPT模板（一）-07.jpg"/>
          <p:cNvPicPr>
            <a:picLocks noChangeAspect="1" noChangeArrowheads="1"/>
          </p:cNvPicPr>
          <p:nvPr/>
        </p:nvPicPr>
        <p:blipFill rotWithShape="1">
          <a:blip r:embed="rId2"/>
          <a:srcRect l="80973" t="3505" b="78397"/>
          <a:stretch/>
        </p:blipFill>
        <p:spPr bwMode="auto">
          <a:xfrm>
            <a:off x="10214435" y="69901"/>
            <a:ext cx="2034332" cy="1368152"/>
          </a:xfrm>
          <a:prstGeom prst="rect">
            <a:avLst/>
          </a:prstGeom>
          <a:noFill/>
        </p:spPr>
      </p:pic>
      <p:sp>
        <p:nvSpPr>
          <p:cNvPr id="2" name="矩形 1"/>
          <p:cNvSpPr/>
          <p:nvPr/>
        </p:nvSpPr>
        <p:spPr>
          <a:xfrm>
            <a:off x="4540337" y="2264295"/>
            <a:ext cx="7141699" cy="646331"/>
          </a:xfrm>
          <a:prstGeom prst="rect">
            <a:avLst/>
          </a:prstGeom>
        </p:spPr>
        <p:txBody>
          <a:bodyPr wrap="none">
            <a:spAutoFit/>
          </a:bodyPr>
          <a:lstStyle/>
          <a:p>
            <a:r>
              <a:rPr lang="zh-CN" altLang="en-US" dirty="0"/>
              <a:t>图</a:t>
            </a:r>
            <a:r>
              <a:rPr lang="en-US" dirty="0"/>
              <a:t>5</a:t>
            </a:r>
            <a:r>
              <a:rPr lang="zh-CN" altLang="en-US" dirty="0"/>
              <a:t>：</a:t>
            </a:r>
            <a:r>
              <a:rPr lang="en-US" dirty="0"/>
              <a:t>  </a:t>
            </a:r>
            <a:r>
              <a:rPr lang="zh-CN" altLang="en-US" dirty="0"/>
              <a:t>各国出口前</a:t>
            </a:r>
            <a:r>
              <a:rPr lang="en-US" dirty="0"/>
              <a:t>1%</a:t>
            </a:r>
            <a:r>
              <a:rPr lang="zh-CN" altLang="en-US" dirty="0"/>
              <a:t>、前</a:t>
            </a:r>
            <a:r>
              <a:rPr lang="en-US" dirty="0"/>
              <a:t>5%</a:t>
            </a:r>
            <a:r>
              <a:rPr lang="zh-CN" altLang="en-US" dirty="0"/>
              <a:t>、前</a:t>
            </a:r>
            <a:r>
              <a:rPr lang="en-US" dirty="0"/>
              <a:t>10%</a:t>
            </a:r>
            <a:r>
              <a:rPr lang="zh-CN" altLang="en-US" dirty="0"/>
              <a:t>的企业出口值占总出口值的比重</a:t>
            </a:r>
            <a:endParaRPr lang="en-US" dirty="0"/>
          </a:p>
          <a:p>
            <a:endParaRPr lang="en-US" dirty="0"/>
          </a:p>
        </p:txBody>
      </p:sp>
      <p:sp>
        <p:nvSpPr>
          <p:cNvPr id="3" name="文本框 2"/>
          <p:cNvSpPr txBox="1"/>
          <p:nvPr/>
        </p:nvSpPr>
        <p:spPr>
          <a:xfrm>
            <a:off x="3956752" y="5200705"/>
            <a:ext cx="24544708" cy="1200329"/>
          </a:xfrm>
          <a:prstGeom prst="rect">
            <a:avLst/>
          </a:prstGeom>
          <a:noFill/>
        </p:spPr>
        <p:txBody>
          <a:bodyPr wrap="square" rtlCol="0">
            <a:spAutoFit/>
          </a:bodyPr>
          <a:lstStyle/>
          <a:p>
            <a:r>
              <a:rPr lang="zh-CN" altLang="en-US" dirty="0">
                <a:latin typeface="Times New Roman" panose="02020603050405020304" pitchFamily="18" charset="0"/>
                <a:cs typeface="Times New Roman" panose="02020603050405020304" pitchFamily="18" charset="0"/>
              </a:rPr>
              <a:t>数据来源：美国数据来自</a:t>
            </a:r>
            <a:r>
              <a:rPr lang="en-US" dirty="0">
                <a:latin typeface="Times New Roman" panose="02020603050405020304" pitchFamily="18" charset="0"/>
                <a:cs typeface="Times New Roman" panose="02020603050405020304" pitchFamily="18" charset="0"/>
              </a:rPr>
              <a:t>Bernard et al</a:t>
            </a:r>
            <a:r>
              <a:rPr lang="zh-CN" altLang="en-US" dirty="0">
                <a:latin typeface="Times New Roman" panose="02020603050405020304" pitchFamily="18" charset="0"/>
                <a:cs typeface="Times New Roman" panose="02020603050405020304" pitchFamily="18" charset="0"/>
              </a:rPr>
              <a:t>（</a:t>
            </a:r>
            <a:r>
              <a:rPr lang="en-US" dirty="0">
                <a:latin typeface="Times New Roman" panose="02020603050405020304" pitchFamily="18" charset="0"/>
                <a:cs typeface="Times New Roman" panose="02020603050405020304" pitchFamily="18" charset="0"/>
              </a:rPr>
              <a:t>2007a</a:t>
            </a:r>
            <a:r>
              <a:rPr lang="zh-CN" altLang="en-US" dirty="0">
                <a:latin typeface="Times New Roman" panose="02020603050405020304" pitchFamily="18" charset="0"/>
                <a:cs typeface="Times New Roman" panose="02020603050405020304" pitchFamily="18" charset="0"/>
              </a:rPr>
              <a:t>）；比利时、法国、德国、</a:t>
            </a:r>
            <a:endParaRPr lang="en-US" altLang="zh-CN" dirty="0">
              <a:latin typeface="Times New Roman" panose="02020603050405020304" pitchFamily="18" charset="0"/>
              <a:cs typeface="Times New Roman" panose="02020603050405020304" pitchFamily="18" charset="0"/>
            </a:endParaRPr>
          </a:p>
          <a:p>
            <a:r>
              <a:rPr lang="zh-CN" altLang="en-US" dirty="0">
                <a:latin typeface="Times New Roman" panose="02020603050405020304" pitchFamily="18" charset="0"/>
                <a:cs typeface="Times New Roman" panose="02020603050405020304" pitchFamily="18" charset="0"/>
              </a:rPr>
              <a:t>匈牙利、意大利、挪威、英国数据来自</a:t>
            </a:r>
            <a:r>
              <a:rPr lang="en-US" dirty="0">
                <a:latin typeface="Times New Roman" panose="02020603050405020304" pitchFamily="18" charset="0"/>
                <a:cs typeface="Times New Roman" panose="02020603050405020304" pitchFamily="18" charset="0"/>
              </a:rPr>
              <a:t>Mayer &amp; </a:t>
            </a:r>
            <a:r>
              <a:rPr lang="en-US" dirty="0" err="1">
                <a:latin typeface="Times New Roman" panose="02020603050405020304" pitchFamily="18" charset="0"/>
                <a:cs typeface="Times New Roman" panose="02020603050405020304" pitchFamily="18" charset="0"/>
              </a:rPr>
              <a:t>Ottaviano</a:t>
            </a:r>
            <a:r>
              <a:rPr lang="zh-CN" altLang="en-US" dirty="0">
                <a:latin typeface="Times New Roman" panose="02020603050405020304" pitchFamily="18" charset="0"/>
                <a:cs typeface="Times New Roman" panose="02020603050405020304" pitchFamily="18" charset="0"/>
              </a:rPr>
              <a:t>（</a:t>
            </a:r>
            <a:r>
              <a:rPr lang="en-US" dirty="0">
                <a:latin typeface="Times New Roman" panose="02020603050405020304" pitchFamily="18" charset="0"/>
                <a:cs typeface="Times New Roman" panose="02020603050405020304" pitchFamily="18" charset="0"/>
              </a:rPr>
              <a:t>2007</a:t>
            </a:r>
            <a:r>
              <a:rPr lang="zh-CN" altLang="en-US" dirty="0">
                <a:latin typeface="Times New Roman" panose="02020603050405020304" pitchFamily="18" charset="0"/>
                <a:cs typeface="Times New Roman" panose="02020603050405020304" pitchFamily="18" charset="0"/>
              </a:rPr>
              <a:t>）；</a:t>
            </a:r>
            <a:endParaRPr lang="en-US" altLang="zh-CN" dirty="0">
              <a:latin typeface="Times New Roman" panose="02020603050405020304" pitchFamily="18" charset="0"/>
              <a:cs typeface="Times New Roman" panose="02020603050405020304" pitchFamily="18" charset="0"/>
            </a:endParaRPr>
          </a:p>
          <a:p>
            <a:r>
              <a:rPr lang="zh-CN" altLang="en-US" dirty="0">
                <a:latin typeface="Times New Roman" panose="02020603050405020304" pitchFamily="18" charset="0"/>
                <a:cs typeface="Times New Roman" panose="02020603050405020304" pitchFamily="18" charset="0"/>
              </a:rPr>
              <a:t>智利数据来自</a:t>
            </a:r>
            <a:r>
              <a:rPr lang="en-US" dirty="0">
                <a:latin typeface="Times New Roman" panose="02020603050405020304" pitchFamily="18" charset="0"/>
                <a:cs typeface="Times New Roman" panose="02020603050405020304" pitchFamily="18" charset="0"/>
              </a:rPr>
              <a:t>Alvarez</a:t>
            </a:r>
            <a:r>
              <a:rPr lang="zh-CN" altLang="en-US" dirty="0">
                <a:latin typeface="Times New Roman" panose="02020603050405020304" pitchFamily="18" charset="0"/>
                <a:cs typeface="Times New Roman" panose="02020603050405020304" pitchFamily="18" charset="0"/>
              </a:rPr>
              <a:t>（</a:t>
            </a:r>
            <a:r>
              <a:rPr lang="en-US" dirty="0">
                <a:latin typeface="Times New Roman" panose="02020603050405020304" pitchFamily="18" charset="0"/>
                <a:cs typeface="Times New Roman" panose="02020603050405020304" pitchFamily="18" charset="0"/>
              </a:rPr>
              <a:t>2006</a:t>
            </a:r>
            <a:r>
              <a:rPr lang="zh-CN" altLang="en-US" dirty="0">
                <a:latin typeface="Times New Roman" panose="02020603050405020304" pitchFamily="18" charset="0"/>
                <a:cs typeface="Times New Roman" panose="02020603050405020304" pitchFamily="18" charset="0"/>
              </a:rPr>
              <a:t>）。</a:t>
            </a:r>
            <a:endParaRPr lang="en-US" dirty="0">
              <a:latin typeface="Times New Roman" panose="02020603050405020304" pitchFamily="18" charset="0"/>
              <a:cs typeface="Times New Roman" panose="02020603050405020304" pitchFamily="18" charset="0"/>
            </a:endParaRPr>
          </a:p>
          <a:p>
            <a:endParaRPr lang="en-US" dirty="0"/>
          </a:p>
        </p:txBody>
      </p:sp>
      <p:pic>
        <p:nvPicPr>
          <p:cNvPr id="15" name="图片 14"/>
          <p:cNvPicPr/>
          <p:nvPr/>
        </p:nvPicPr>
        <p:blipFill>
          <a:blip r:embed="rId3"/>
          <a:stretch>
            <a:fillRect/>
          </a:stretch>
        </p:blipFill>
        <p:spPr>
          <a:xfrm>
            <a:off x="3956752" y="2671520"/>
            <a:ext cx="8030854" cy="2353873"/>
          </a:xfrm>
          <a:prstGeom prst="rect">
            <a:avLst/>
          </a:prstGeom>
        </p:spPr>
      </p:pic>
    </p:spTree>
    <p:extLst>
      <p:ext uri="{BB962C8B-B14F-4D97-AF65-F5344CB8AC3E}">
        <p14:creationId xmlns:p14="http://schemas.microsoft.com/office/powerpoint/2010/main" val="2285661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p:cNvGrpSpPr/>
          <p:nvPr/>
        </p:nvGrpSpPr>
        <p:grpSpPr>
          <a:xfrm>
            <a:off x="0" y="522513"/>
            <a:ext cx="6081486" cy="740229"/>
            <a:chOff x="0" y="522513"/>
            <a:chExt cx="6081486" cy="740229"/>
          </a:xfrm>
        </p:grpSpPr>
        <p:sp>
          <p:nvSpPr>
            <p:cNvPr id="5" name="Rectangle 4"/>
            <p:cNvSpPr/>
            <p:nvPr/>
          </p:nvSpPr>
          <p:spPr>
            <a:xfrm>
              <a:off x="0" y="522513"/>
              <a:ext cx="6081486" cy="740229"/>
            </a:xfrm>
            <a:prstGeom prst="rect">
              <a:avLst/>
            </a:prstGeom>
            <a:solidFill>
              <a:srgbClr val="811C20"/>
            </a:solidFill>
            <a:ln>
              <a:solidFill>
                <a:srgbClr val="811C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TextBox 5"/>
            <p:cNvSpPr txBox="1"/>
            <p:nvPr/>
          </p:nvSpPr>
          <p:spPr>
            <a:xfrm>
              <a:off x="0" y="631017"/>
              <a:ext cx="4905829" cy="523220"/>
            </a:xfrm>
            <a:prstGeom prst="rect">
              <a:avLst/>
            </a:prstGeom>
            <a:noFill/>
          </p:spPr>
          <p:txBody>
            <a:bodyPr wrap="square" rtlCol="0">
              <a:spAutoFit/>
            </a:bodyPr>
            <a:lstStyle/>
            <a:p>
              <a:pPr lvl="0">
                <a:defRPr/>
              </a:pPr>
              <a:r>
                <a:rPr lang="zh-CN" altLang="en-US" sz="2800" dirty="0">
                  <a:solidFill>
                    <a:prstClr val="white"/>
                  </a:solidFill>
                  <a:latin typeface="宋体" panose="02010600030101010101" pitchFamily="2" charset="-122"/>
                </a:rPr>
                <a:t>（一）一些国际贸易的事实</a:t>
              </a:r>
              <a:endParaRPr lang="en-GB" sz="2800" dirty="0">
                <a:solidFill>
                  <a:prstClr val="white"/>
                </a:solidFill>
                <a:latin typeface="宋体" panose="02010600030101010101" pitchFamily="2" charset="-122"/>
                <a:ea typeface="宋体" panose="02010600030101010101" pitchFamily="2" charset="-122"/>
              </a:endParaRPr>
            </a:p>
          </p:txBody>
        </p:sp>
      </p:grpSp>
      <p:sp>
        <p:nvSpPr>
          <p:cNvPr id="20" name="TextBox 19"/>
          <p:cNvSpPr txBox="1"/>
          <p:nvPr/>
        </p:nvSpPr>
        <p:spPr>
          <a:xfrm>
            <a:off x="348343" y="1438053"/>
            <a:ext cx="3404389"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b="1" dirty="0">
                <a:solidFill>
                  <a:prstClr val="black"/>
                </a:solidFill>
                <a:latin typeface="Times New Roman" panose="02020603050405020304" pitchFamily="18" charset="0"/>
                <a:ea typeface="宋体" panose="02010600030101010101" pitchFamily="2" charset="-122"/>
                <a:cs typeface="Times New Roman" panose="02020603050405020304" pitchFamily="18" charset="0"/>
              </a:rPr>
              <a:t>5.</a:t>
            </a:r>
            <a:r>
              <a:rPr lang="zh-CN" altLang="en-US" sz="2400" b="1" dirty="0">
                <a:solidFill>
                  <a:prstClr val="black"/>
                </a:solidFill>
                <a:latin typeface="Times New Roman" panose="02020603050405020304" pitchFamily="18" charset="0"/>
                <a:ea typeface="宋体" panose="02010600030101010101" pitchFamily="2" charset="-122"/>
                <a:cs typeface="Times New Roman" panose="02020603050405020304" pitchFamily="18" charset="0"/>
              </a:rPr>
              <a:t>一些更深层次的事实</a:t>
            </a:r>
            <a:endParaRPr kumimoji="0" lang="en-GB" sz="2400" b="1" i="0" u="none" strike="noStrike" kern="1200" cap="none" spc="0" normalizeH="0" baseline="0" noProof="0" dirty="0">
              <a:ln>
                <a:noFill/>
              </a:ln>
              <a:solidFill>
                <a:prstClr val="black"/>
              </a:solidFill>
              <a:effectLst/>
              <a:uLnTx/>
              <a:uFillTx/>
              <a:latin typeface="Times New Roman" panose="02020603050405020304" pitchFamily="18" charset="0"/>
              <a:ea typeface="宋体" panose="02010600030101010101" pitchFamily="2" charset="-122"/>
              <a:cs typeface="Times New Roman" panose="02020603050405020304" pitchFamily="18" charset="0"/>
            </a:endParaRPr>
          </a:p>
        </p:txBody>
      </p:sp>
      <p:grpSp>
        <p:nvGrpSpPr>
          <p:cNvPr id="26" name="Group 25"/>
          <p:cNvGrpSpPr/>
          <p:nvPr/>
        </p:nvGrpSpPr>
        <p:grpSpPr>
          <a:xfrm>
            <a:off x="275773" y="2155006"/>
            <a:ext cx="11711833" cy="4532397"/>
            <a:chOff x="275773" y="1850212"/>
            <a:chExt cx="11711833" cy="3611565"/>
          </a:xfrm>
        </p:grpSpPr>
        <p:sp>
          <p:nvSpPr>
            <p:cNvPr id="12" name="Rectangle 11"/>
            <p:cNvSpPr/>
            <p:nvPr/>
          </p:nvSpPr>
          <p:spPr>
            <a:xfrm>
              <a:off x="3861025" y="1850212"/>
              <a:ext cx="8126581" cy="3611565"/>
            </a:xfrm>
            <a:prstGeom prst="rect">
              <a:avLst/>
            </a:prstGeom>
            <a:noFill/>
            <a:ln w="28575">
              <a:solidFill>
                <a:srgbClr val="811C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25" name="Group 24"/>
            <p:cNvGrpSpPr/>
            <p:nvPr/>
          </p:nvGrpSpPr>
          <p:grpSpPr>
            <a:xfrm>
              <a:off x="275773" y="1850212"/>
              <a:ext cx="3593896" cy="3611565"/>
              <a:chOff x="348343" y="1850212"/>
              <a:chExt cx="3593896" cy="3611565"/>
            </a:xfrm>
          </p:grpSpPr>
          <p:sp>
            <p:nvSpPr>
              <p:cNvPr id="24" name="Rectangle 23"/>
              <p:cNvSpPr/>
              <p:nvPr/>
            </p:nvSpPr>
            <p:spPr>
              <a:xfrm>
                <a:off x="348343" y="1850212"/>
                <a:ext cx="3498168" cy="3611565"/>
              </a:xfrm>
              <a:prstGeom prst="rect">
                <a:avLst/>
              </a:prstGeom>
              <a:noFill/>
              <a:ln w="28575">
                <a:solidFill>
                  <a:srgbClr val="811C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3" name="TextBox 22"/>
              <p:cNvSpPr txBox="1"/>
              <p:nvPr/>
            </p:nvSpPr>
            <p:spPr>
              <a:xfrm>
                <a:off x="348343" y="1937297"/>
                <a:ext cx="3593896" cy="179030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CN" altLang="en-US" sz="2000" b="1" noProof="0" dirty="0">
                    <a:solidFill>
                      <a:prstClr val="black"/>
                    </a:solidFill>
                    <a:latin typeface="宋体" panose="02010600030101010101" pitchFamily="2" charset="-122"/>
                    <a:ea typeface="宋体" panose="02010600030101010101" pitchFamily="2" charset="-122"/>
                  </a:rPr>
                  <a:t>企业层面的规律</a:t>
                </a:r>
                <a:r>
                  <a:rPr kumimoji="0" lang="zh-CN" altLang="en-US" sz="2000" b="1" i="0" u="none" strike="noStrike" kern="1200" cap="none" spc="0" normalizeH="0" baseline="0" noProof="0" dirty="0">
                    <a:ln>
                      <a:noFill/>
                    </a:ln>
                    <a:solidFill>
                      <a:prstClr val="black"/>
                    </a:solidFill>
                    <a:effectLst/>
                    <a:uLnTx/>
                    <a:uFillTx/>
                    <a:latin typeface="宋体" panose="02010600030101010101" pitchFamily="2" charset="-122"/>
                    <a:ea typeface="宋体" panose="02010600030101010101" pitchFamily="2" charset="-122"/>
                  </a:rPr>
                  <a:t>：</a:t>
                </a:r>
                <a:endParaRPr kumimoji="0" lang="en-US" altLang="zh-CN" sz="2000" b="1" i="0" u="none" strike="noStrike" kern="1200" cap="none" spc="0" normalizeH="0" baseline="0" noProof="0" dirty="0">
                  <a:ln>
                    <a:noFill/>
                  </a:ln>
                  <a:solidFill>
                    <a:prstClr val="black"/>
                  </a:solidFill>
                  <a:effectLst/>
                  <a:uLnTx/>
                  <a:uFillTx/>
                  <a:latin typeface="宋体" panose="02010600030101010101" pitchFamily="2" charset="-122"/>
                  <a:ea typeface="宋体" panose="02010600030101010101" pitchFamily="2" charset="-122"/>
                </a:endParaRPr>
              </a:p>
              <a:p>
                <a:pPr marL="342900" lvl="0" indent="-342900">
                  <a:buFont typeface="Wingdings" panose="05000000000000000000" pitchFamily="2" charset="2"/>
                  <a:buChar char="v"/>
                </a:pPr>
                <a:r>
                  <a:rPr lang="zh-CN" altLang="en-US" sz="2000" dirty="0">
                    <a:latin typeface="+mn-ea"/>
                    <a:cs typeface="Times New Roman" panose="02020603050405020304" pitchFamily="18" charset="0"/>
                  </a:rPr>
                  <a:t>一个国家内只有少数企业会参与出口；</a:t>
                </a:r>
                <a:endParaRPr lang="en-US" altLang="zh-CN" sz="2000" dirty="0">
                  <a:latin typeface="+mn-ea"/>
                  <a:cs typeface="Times New Roman" panose="02020603050405020304" pitchFamily="18" charset="0"/>
                </a:endParaRPr>
              </a:p>
              <a:p>
                <a:pPr marL="342900" lvl="0" indent="-342900">
                  <a:buFont typeface="Wingdings" panose="05000000000000000000" pitchFamily="2" charset="2"/>
                  <a:buChar char="v"/>
                </a:pPr>
                <a:r>
                  <a:rPr kumimoji="0" lang="zh-CN" altLang="en-US" sz="2000" b="0" i="0" u="none" strike="noStrike" kern="1200" cap="none" spc="0" normalizeH="0" baseline="0" noProof="0" dirty="0">
                    <a:ln>
                      <a:noFill/>
                    </a:ln>
                    <a:effectLst/>
                    <a:uLnTx/>
                    <a:uFillTx/>
                    <a:latin typeface="+mn-ea"/>
                    <a:cs typeface="Times New Roman" panose="02020603050405020304" pitchFamily="18" charset="0"/>
                  </a:rPr>
                  <a:t>出口企业中，只有少数企业占据主导地位；</a:t>
                </a:r>
                <a:endParaRPr kumimoji="0" lang="en-US" altLang="zh-CN" sz="2000" b="0" i="0" u="none" strike="noStrike" kern="1200" cap="none" spc="0" normalizeH="0" baseline="0" noProof="0" dirty="0">
                  <a:ln>
                    <a:noFill/>
                  </a:ln>
                  <a:effectLst/>
                  <a:uLnTx/>
                  <a:uFillTx/>
                  <a:latin typeface="+mn-ea"/>
                  <a:cs typeface="Times New Roman" panose="02020603050405020304" pitchFamily="18" charset="0"/>
                </a:endParaRPr>
              </a:p>
              <a:p>
                <a:pPr marL="342900" lvl="0" indent="-342900">
                  <a:buFont typeface="Wingdings" panose="05000000000000000000" pitchFamily="2" charset="2"/>
                  <a:buChar char="v"/>
                </a:pPr>
                <a:r>
                  <a:rPr lang="zh-CN" altLang="en-US" sz="2000" dirty="0">
                    <a:solidFill>
                      <a:srgbClr val="00B050"/>
                    </a:solidFill>
                    <a:latin typeface="+mn-ea"/>
                    <a:cs typeface="Times New Roman" panose="02020603050405020304" pitchFamily="18" charset="0"/>
                  </a:rPr>
                  <a:t>出口企业比不出口企业表现更优异</a:t>
                </a:r>
                <a:endParaRPr kumimoji="0" lang="en-US" altLang="zh-CN" sz="2000" b="0" i="0" u="none" strike="noStrike" kern="1200" cap="none" spc="0" normalizeH="0" baseline="0" noProof="0" dirty="0">
                  <a:ln>
                    <a:noFill/>
                  </a:ln>
                  <a:solidFill>
                    <a:srgbClr val="00B050"/>
                  </a:solidFill>
                  <a:effectLst/>
                  <a:uLnTx/>
                  <a:uFillTx/>
                  <a:latin typeface="+mn-ea"/>
                  <a:cs typeface="Times New Roman" panose="02020603050405020304" pitchFamily="18" charset="0"/>
                </a:endParaRPr>
              </a:p>
            </p:txBody>
          </p:sp>
        </p:grpSp>
      </p:grpSp>
      <p:pic>
        <p:nvPicPr>
          <p:cNvPr id="13" name="Picture 5" descr="C:\Users\Administrator\Desktop\财大ppt模板\B9PPT模板（一）-07.jpg"/>
          <p:cNvPicPr>
            <a:picLocks noChangeAspect="1" noChangeArrowheads="1"/>
          </p:cNvPicPr>
          <p:nvPr/>
        </p:nvPicPr>
        <p:blipFill rotWithShape="1">
          <a:blip r:embed="rId2"/>
          <a:srcRect l="80973" t="3505" b="78397"/>
          <a:stretch/>
        </p:blipFill>
        <p:spPr bwMode="auto">
          <a:xfrm>
            <a:off x="10214435" y="69901"/>
            <a:ext cx="2034332" cy="1368152"/>
          </a:xfrm>
          <a:prstGeom prst="rect">
            <a:avLst/>
          </a:prstGeom>
          <a:noFill/>
        </p:spPr>
      </p:pic>
      <p:sp>
        <p:nvSpPr>
          <p:cNvPr id="2" name="矩形 1"/>
          <p:cNvSpPr/>
          <p:nvPr/>
        </p:nvSpPr>
        <p:spPr>
          <a:xfrm>
            <a:off x="5643081" y="2260699"/>
            <a:ext cx="4562467" cy="646331"/>
          </a:xfrm>
          <a:prstGeom prst="rect">
            <a:avLst/>
          </a:prstGeom>
        </p:spPr>
        <p:txBody>
          <a:bodyPr wrap="none">
            <a:spAutoFit/>
          </a:bodyPr>
          <a:lstStyle/>
          <a:p>
            <a:r>
              <a:rPr lang="zh-CN" altLang="en-US" dirty="0"/>
              <a:t>图</a:t>
            </a:r>
            <a:r>
              <a:rPr lang="en-US" dirty="0"/>
              <a:t>6</a:t>
            </a:r>
            <a:r>
              <a:rPr lang="zh-CN" altLang="en-US" dirty="0"/>
              <a:t>：</a:t>
            </a:r>
            <a:r>
              <a:rPr lang="en-US" dirty="0"/>
              <a:t>  </a:t>
            </a:r>
            <a:r>
              <a:rPr lang="zh-CN" altLang="en-US" dirty="0"/>
              <a:t>中美两国出口企业和非出口企业对比</a:t>
            </a:r>
            <a:endParaRPr lang="en-US" dirty="0"/>
          </a:p>
          <a:p>
            <a:endParaRPr lang="en-US" dirty="0"/>
          </a:p>
        </p:txBody>
      </p:sp>
      <p:sp>
        <p:nvSpPr>
          <p:cNvPr id="3" name="文本框 2"/>
          <p:cNvSpPr txBox="1"/>
          <p:nvPr/>
        </p:nvSpPr>
        <p:spPr>
          <a:xfrm>
            <a:off x="3956752" y="5200705"/>
            <a:ext cx="24544708" cy="369332"/>
          </a:xfrm>
          <a:prstGeom prst="rect">
            <a:avLst/>
          </a:prstGeom>
          <a:noFill/>
        </p:spPr>
        <p:txBody>
          <a:bodyPr wrap="square" rtlCol="0">
            <a:spAutoFit/>
          </a:bodyPr>
          <a:lstStyle/>
          <a:p>
            <a:r>
              <a:rPr lang="zh-CN" altLang="en-US" dirty="0">
                <a:latin typeface="Times New Roman" panose="02020603050405020304" pitchFamily="18" charset="0"/>
                <a:cs typeface="Times New Roman" panose="02020603050405020304" pitchFamily="18" charset="0"/>
              </a:rPr>
              <a:t>                                         数据来源：</a:t>
            </a:r>
            <a:r>
              <a:rPr lang="en-US" altLang="zh-CN" dirty="0">
                <a:latin typeface="Times New Roman" panose="02020603050405020304" pitchFamily="18" charset="0"/>
                <a:cs typeface="Times New Roman" panose="02020603050405020304" pitchFamily="18" charset="0"/>
              </a:rPr>
              <a:t>Bloom et al </a:t>
            </a:r>
            <a:r>
              <a:rPr lang="zh-CN" altLang="en-US" dirty="0">
                <a:latin typeface="Times New Roman" panose="02020603050405020304" pitchFamily="18" charset="0"/>
                <a:cs typeface="Times New Roman" panose="02020603050405020304" pitchFamily="18" charset="0"/>
              </a:rPr>
              <a:t>（</a:t>
            </a:r>
            <a:r>
              <a:rPr lang="en-US" altLang="zh-CN" dirty="0">
                <a:latin typeface="Times New Roman" panose="02020603050405020304" pitchFamily="18" charset="0"/>
                <a:cs typeface="Times New Roman" panose="02020603050405020304" pitchFamily="18" charset="0"/>
              </a:rPr>
              <a:t>2018</a:t>
            </a:r>
            <a:r>
              <a:rPr lang="zh-CN" altLang="en-US" dirty="0">
                <a:latin typeface="Times New Roman" panose="02020603050405020304" pitchFamily="18" charset="0"/>
                <a:cs typeface="Times New Roman" panose="02020603050405020304" pitchFamily="18" charset="0"/>
              </a:rPr>
              <a:t>）</a:t>
            </a:r>
            <a:endParaRPr lang="en-US" dirty="0"/>
          </a:p>
        </p:txBody>
      </p:sp>
      <p:pic>
        <p:nvPicPr>
          <p:cNvPr id="16" name="图片 15"/>
          <p:cNvPicPr/>
          <p:nvPr/>
        </p:nvPicPr>
        <p:blipFill>
          <a:blip r:embed="rId3"/>
          <a:stretch>
            <a:fillRect/>
          </a:stretch>
        </p:blipFill>
        <p:spPr>
          <a:xfrm>
            <a:off x="4517409" y="2770496"/>
            <a:ext cx="6714698" cy="2143839"/>
          </a:xfrm>
          <a:prstGeom prst="rect">
            <a:avLst/>
          </a:prstGeom>
        </p:spPr>
      </p:pic>
    </p:spTree>
    <p:extLst>
      <p:ext uri="{BB962C8B-B14F-4D97-AF65-F5344CB8AC3E}">
        <p14:creationId xmlns:p14="http://schemas.microsoft.com/office/powerpoint/2010/main" val="262116852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10"/>
          <p:cNvGrpSpPr/>
          <p:nvPr/>
        </p:nvGrpSpPr>
        <p:grpSpPr>
          <a:xfrm>
            <a:off x="0" y="522513"/>
            <a:ext cx="6081486" cy="740229"/>
            <a:chOff x="0" y="522513"/>
            <a:chExt cx="6081486" cy="740229"/>
          </a:xfrm>
        </p:grpSpPr>
        <p:sp>
          <p:nvSpPr>
            <p:cNvPr id="5" name="Rectangle 11"/>
            <p:cNvSpPr/>
            <p:nvPr/>
          </p:nvSpPr>
          <p:spPr>
            <a:xfrm>
              <a:off x="0" y="522513"/>
              <a:ext cx="6081486" cy="740229"/>
            </a:xfrm>
            <a:prstGeom prst="rect">
              <a:avLst/>
            </a:prstGeom>
            <a:solidFill>
              <a:srgbClr val="811C20"/>
            </a:solidFill>
            <a:ln>
              <a:solidFill>
                <a:srgbClr val="811C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TextBox 12"/>
            <p:cNvSpPr txBox="1"/>
            <p:nvPr/>
          </p:nvSpPr>
          <p:spPr>
            <a:xfrm>
              <a:off x="0" y="631017"/>
              <a:ext cx="4905829"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2800" b="0" i="0" u="none" strike="noStrike" kern="1200" cap="none" spc="0" normalizeH="0" baseline="0" noProof="0" dirty="0">
                  <a:ln>
                    <a:noFill/>
                  </a:ln>
                  <a:solidFill>
                    <a:prstClr val="white"/>
                  </a:solidFill>
                  <a:effectLst/>
                  <a:uLnTx/>
                  <a:uFillTx/>
                  <a:latin typeface="宋体" panose="02010600030101010101" pitchFamily="2" charset="-122"/>
                  <a:ea typeface="宋体" panose="02010600030101010101" pitchFamily="2" charset="-122"/>
                  <a:cs typeface="+mn-cs"/>
                </a:rPr>
                <a:t>（二）国际贸易理论</a:t>
              </a:r>
              <a:endParaRPr kumimoji="0" lang="en-GB" sz="2800" b="0" i="0" u="none" strike="noStrike" kern="1200" cap="none" spc="0" normalizeH="0" baseline="0" noProof="0" dirty="0">
                <a:ln>
                  <a:noFill/>
                </a:ln>
                <a:solidFill>
                  <a:prstClr val="white"/>
                </a:solidFill>
                <a:effectLst/>
                <a:uLnTx/>
                <a:uFillTx/>
                <a:latin typeface="宋体" panose="02010600030101010101" pitchFamily="2" charset="-122"/>
                <a:ea typeface="宋体" panose="02010600030101010101" pitchFamily="2" charset="-122"/>
                <a:cs typeface="+mn-cs"/>
              </a:endParaRPr>
            </a:p>
          </p:txBody>
        </p:sp>
      </p:grpSp>
      <p:pic>
        <p:nvPicPr>
          <p:cNvPr id="8" name="Picture 5" descr="C:\Users\Administrator\Desktop\财大ppt模板\B9PPT模板（一）-07.jpg"/>
          <p:cNvPicPr>
            <a:picLocks noChangeAspect="1" noChangeArrowheads="1"/>
          </p:cNvPicPr>
          <p:nvPr/>
        </p:nvPicPr>
        <p:blipFill rotWithShape="1">
          <a:blip r:embed="rId2"/>
          <a:srcRect l="80973" t="3505" b="78397"/>
          <a:stretch/>
        </p:blipFill>
        <p:spPr bwMode="auto">
          <a:xfrm>
            <a:off x="10214435" y="69901"/>
            <a:ext cx="2034332" cy="1368152"/>
          </a:xfrm>
          <a:prstGeom prst="rect">
            <a:avLst/>
          </a:prstGeom>
          <a:noFill/>
        </p:spPr>
      </p:pic>
      <p:sp>
        <p:nvSpPr>
          <p:cNvPr id="2" name="内容占位符 1"/>
          <p:cNvSpPr>
            <a:spLocks noGrp="1"/>
          </p:cNvSpPr>
          <p:nvPr>
            <p:ph idx="1"/>
          </p:nvPr>
        </p:nvSpPr>
        <p:spPr>
          <a:xfrm>
            <a:off x="838200" y="1828801"/>
            <a:ext cx="10515600" cy="4348162"/>
          </a:xfrm>
        </p:spPr>
        <p:txBody>
          <a:bodyPr>
            <a:normAutofit/>
          </a:bodyPr>
          <a:lstStyle/>
          <a:p>
            <a:r>
              <a:rPr lang="zh-CN" altLang="en-US" sz="2400" dirty="0">
                <a:latin typeface="Times New Roman" panose="02020603050405020304" pitchFamily="18" charset="0"/>
                <a:cs typeface="Times New Roman" panose="02020603050405020304" pitchFamily="18" charset="0"/>
              </a:rPr>
              <a:t>国际贸易理论：古典贸易理论（</a:t>
            </a:r>
            <a:r>
              <a:rPr lang="en-US" altLang="zh-CN" sz="2400" dirty="0">
                <a:latin typeface="Times New Roman" panose="02020603050405020304" pitchFamily="18" charset="0"/>
                <a:cs typeface="Times New Roman" panose="02020603050405020304" pitchFamily="18" charset="0"/>
              </a:rPr>
              <a:t>classical trade theories</a:t>
            </a:r>
            <a:r>
              <a:rPr lang="zh-CN" altLang="en-US" sz="2400" dirty="0">
                <a:latin typeface="Times New Roman" panose="02020603050405020304" pitchFamily="18" charset="0"/>
                <a:cs typeface="Times New Roman" panose="02020603050405020304" pitchFamily="18" charset="0"/>
              </a:rPr>
              <a:t>）和现代贸易理论（</a:t>
            </a:r>
            <a:r>
              <a:rPr lang="en-US" altLang="zh-CN" sz="2400" dirty="0">
                <a:latin typeface="Times New Roman" panose="02020603050405020304" pitchFamily="18" charset="0"/>
                <a:cs typeface="Times New Roman" panose="02020603050405020304" pitchFamily="18" charset="0"/>
              </a:rPr>
              <a:t>modern trade theories</a:t>
            </a:r>
            <a:r>
              <a:rPr lang="zh-CN" altLang="en-US" sz="2400" dirty="0">
                <a:latin typeface="Times New Roman" panose="02020603050405020304" pitchFamily="18" charset="0"/>
                <a:cs typeface="Times New Roman" panose="02020603050405020304" pitchFamily="18" charset="0"/>
              </a:rPr>
              <a:t>）</a:t>
            </a:r>
            <a:endParaRPr lang="en-US" altLang="zh-CN" sz="2400" dirty="0">
              <a:latin typeface="Times New Roman" panose="02020603050405020304" pitchFamily="18" charset="0"/>
              <a:cs typeface="Times New Roman" panose="02020603050405020304" pitchFamily="18" charset="0"/>
            </a:endParaRPr>
          </a:p>
          <a:p>
            <a:pPr>
              <a:buFont typeface="Wingdings" panose="05000000000000000000" pitchFamily="2" charset="2"/>
              <a:buChar char="v"/>
            </a:pPr>
            <a:r>
              <a:rPr lang="zh-CN" altLang="en-US" sz="2000" dirty="0">
                <a:latin typeface="Times New Roman" panose="02020603050405020304" pitchFamily="18" charset="0"/>
                <a:cs typeface="Times New Roman" panose="02020603050405020304" pitchFamily="18" charset="0"/>
              </a:rPr>
              <a:t>古典贸易理论：重商主义、绝对优势、比较优势、赫克歇尔</a:t>
            </a:r>
            <a:r>
              <a:rPr lang="en-US" altLang="zh-CN" sz="2000" dirty="0">
                <a:latin typeface="Times New Roman" panose="02020603050405020304" pitchFamily="18" charset="0"/>
                <a:cs typeface="Times New Roman" panose="02020603050405020304" pitchFamily="18" charset="0"/>
              </a:rPr>
              <a:t>-</a:t>
            </a:r>
            <a:r>
              <a:rPr lang="zh-CN" altLang="en-US" sz="2000" dirty="0">
                <a:latin typeface="Times New Roman" panose="02020603050405020304" pitchFamily="18" charset="0"/>
                <a:cs typeface="Times New Roman" panose="02020603050405020304" pitchFamily="18" charset="0"/>
              </a:rPr>
              <a:t>俄林模型</a:t>
            </a:r>
            <a:endParaRPr lang="en-US" altLang="zh-CN" sz="2000" dirty="0">
              <a:latin typeface="Times New Roman" panose="02020603050405020304" pitchFamily="18" charset="0"/>
              <a:cs typeface="Times New Roman" panose="02020603050405020304" pitchFamily="18" charset="0"/>
            </a:endParaRPr>
          </a:p>
          <a:p>
            <a:pPr>
              <a:buFont typeface="Wingdings" panose="05000000000000000000" pitchFamily="2" charset="2"/>
              <a:buChar char="v"/>
            </a:pPr>
            <a:r>
              <a:rPr lang="zh-CN" altLang="en-US" sz="2000" dirty="0">
                <a:latin typeface="Times New Roman" panose="02020603050405020304" pitchFamily="18" charset="0"/>
                <a:cs typeface="Times New Roman" panose="02020603050405020304" pitchFamily="18" charset="0"/>
              </a:rPr>
              <a:t>现代贸易理论：产品生命周期、新贸易理论、国家产业竞争优势</a:t>
            </a:r>
            <a:endParaRPr lang="en-US"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2493057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10"/>
          <p:cNvGrpSpPr/>
          <p:nvPr/>
        </p:nvGrpSpPr>
        <p:grpSpPr>
          <a:xfrm>
            <a:off x="0" y="522513"/>
            <a:ext cx="6081486" cy="740229"/>
            <a:chOff x="0" y="522513"/>
            <a:chExt cx="6081486" cy="740229"/>
          </a:xfrm>
        </p:grpSpPr>
        <p:sp>
          <p:nvSpPr>
            <p:cNvPr id="5" name="Rectangle 11"/>
            <p:cNvSpPr/>
            <p:nvPr/>
          </p:nvSpPr>
          <p:spPr>
            <a:xfrm>
              <a:off x="0" y="522513"/>
              <a:ext cx="6081486" cy="740229"/>
            </a:xfrm>
            <a:prstGeom prst="rect">
              <a:avLst/>
            </a:prstGeom>
            <a:solidFill>
              <a:srgbClr val="811C20"/>
            </a:solidFill>
            <a:ln>
              <a:solidFill>
                <a:srgbClr val="811C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TextBox 12"/>
            <p:cNvSpPr txBox="1"/>
            <p:nvPr/>
          </p:nvSpPr>
          <p:spPr>
            <a:xfrm>
              <a:off x="0" y="631017"/>
              <a:ext cx="4905829" cy="523220"/>
            </a:xfrm>
            <a:prstGeom prst="rect">
              <a:avLst/>
            </a:prstGeom>
            <a:noFill/>
          </p:spPr>
          <p:txBody>
            <a:bodyPr wrap="square" rtlCol="0">
              <a:spAutoFit/>
            </a:bodyPr>
            <a:lstStyle/>
            <a:p>
              <a:pPr lvl="0">
                <a:defRPr/>
              </a:pPr>
              <a:r>
                <a:rPr lang="zh-CN" altLang="en-US" sz="2800" dirty="0">
                  <a:solidFill>
                    <a:prstClr val="white"/>
                  </a:solidFill>
                  <a:latin typeface="宋体" panose="02010600030101010101" pitchFamily="2" charset="-122"/>
                </a:rPr>
                <a:t>（二）国际贸易理论</a:t>
              </a:r>
              <a:endParaRPr lang="en-GB" sz="2800" dirty="0">
                <a:solidFill>
                  <a:prstClr val="white"/>
                </a:solidFill>
                <a:latin typeface="宋体" panose="02010600030101010101" pitchFamily="2" charset="-122"/>
                <a:ea typeface="宋体" panose="02010600030101010101" pitchFamily="2" charset="-122"/>
              </a:endParaRPr>
            </a:p>
          </p:txBody>
        </p:sp>
      </p:grpSp>
      <p:sp>
        <p:nvSpPr>
          <p:cNvPr id="7" name="TextBox 19"/>
          <p:cNvSpPr txBox="1"/>
          <p:nvPr/>
        </p:nvSpPr>
        <p:spPr>
          <a:xfrm>
            <a:off x="348343" y="1363960"/>
            <a:ext cx="12009912" cy="461665"/>
          </a:xfrm>
          <a:prstGeom prst="rect">
            <a:avLst/>
          </a:prstGeom>
          <a:noFill/>
        </p:spPr>
        <p:txBody>
          <a:bodyPr wrap="square" rtlCol="0">
            <a:spAutoFit/>
          </a:bodyPr>
          <a:lstStyle/>
          <a:p>
            <a:pPr lvl="0"/>
            <a:r>
              <a:rPr lang="en-GB" sz="2400" b="1" dirty="0">
                <a:solidFill>
                  <a:prstClr val="black"/>
                </a:solidFill>
                <a:latin typeface="宋体" panose="02010600030101010101" pitchFamily="2" charset="-122"/>
                <a:ea typeface="宋体" panose="02010600030101010101" pitchFamily="2" charset="-122"/>
              </a:rPr>
              <a:t>1.</a:t>
            </a:r>
            <a:r>
              <a:rPr lang="zh-CN" altLang="en-US" sz="2400" b="1" dirty="0">
                <a:solidFill>
                  <a:prstClr val="black"/>
                </a:solidFill>
                <a:latin typeface="宋体" panose="02010600030101010101" pitchFamily="2" charset="-122"/>
                <a:ea typeface="宋体" panose="02010600030101010101" pitchFamily="2" charset="-122"/>
              </a:rPr>
              <a:t>重商主义理论（</a:t>
            </a:r>
            <a:r>
              <a:rPr lang="en-US" altLang="zh-CN" sz="2400" b="1" dirty="0">
                <a:solidFill>
                  <a:prstClr val="black"/>
                </a:solidFill>
                <a:latin typeface="Times New Roman" panose="02020603050405020304" pitchFamily="18" charset="0"/>
                <a:cs typeface="Times New Roman" panose="02020603050405020304" pitchFamily="18" charset="0"/>
              </a:rPr>
              <a:t>theory of mercantilism</a:t>
            </a:r>
            <a:r>
              <a:rPr lang="zh-CN" altLang="en-US" sz="2400" b="1" dirty="0">
                <a:solidFill>
                  <a:prstClr val="black"/>
                </a:solidFill>
                <a:latin typeface="宋体" panose="02010600030101010101" pitchFamily="2" charset="-122"/>
                <a:ea typeface="宋体" panose="02010600030101010101" pitchFamily="2" charset="-122"/>
              </a:rPr>
              <a:t>）</a:t>
            </a:r>
            <a:endParaRPr kumimoji="0" lang="en-GB" sz="2400" b="1" i="0" u="none" strike="noStrike" kern="1200" cap="none" spc="0" normalizeH="0" baseline="0" noProof="0" dirty="0">
              <a:ln>
                <a:noFill/>
              </a:ln>
              <a:solidFill>
                <a:prstClr val="black"/>
              </a:solidFill>
              <a:effectLst/>
              <a:uLnTx/>
              <a:uFillTx/>
              <a:latin typeface="宋体" panose="02010600030101010101" pitchFamily="2" charset="-122"/>
              <a:ea typeface="宋体" panose="02010600030101010101" pitchFamily="2" charset="-122"/>
              <a:cs typeface="+mn-cs"/>
            </a:endParaRPr>
          </a:p>
        </p:txBody>
      </p:sp>
      <p:pic>
        <p:nvPicPr>
          <p:cNvPr id="8" name="Picture 5" descr="C:\Users\Administrator\Desktop\财大ppt模板\B9PPT模板（一）-07.jpg"/>
          <p:cNvPicPr>
            <a:picLocks noChangeAspect="1" noChangeArrowheads="1"/>
          </p:cNvPicPr>
          <p:nvPr/>
        </p:nvPicPr>
        <p:blipFill rotWithShape="1">
          <a:blip r:embed="rId2"/>
          <a:srcRect l="80973" t="3505" b="78397"/>
          <a:stretch/>
        </p:blipFill>
        <p:spPr bwMode="auto">
          <a:xfrm>
            <a:off x="10214435" y="69901"/>
            <a:ext cx="2034332" cy="1368152"/>
          </a:xfrm>
          <a:prstGeom prst="rect">
            <a:avLst/>
          </a:prstGeom>
          <a:noFill/>
        </p:spPr>
      </p:pic>
      <mc:AlternateContent xmlns:mc="http://schemas.openxmlformats.org/markup-compatibility/2006" xmlns:a14="http://schemas.microsoft.com/office/drawing/2010/main">
        <mc:Choice Requires="a14">
          <p:sp>
            <p:nvSpPr>
              <p:cNvPr id="2" name="内容占位符 1"/>
              <p:cNvSpPr>
                <a:spLocks noGrp="1"/>
              </p:cNvSpPr>
              <p:nvPr>
                <p:ph idx="1"/>
              </p:nvPr>
            </p:nvSpPr>
            <p:spPr>
              <a:xfrm>
                <a:off x="838200" y="1926842"/>
                <a:ext cx="10515600" cy="4931158"/>
              </a:xfrm>
            </p:spPr>
            <p:txBody>
              <a:bodyPr>
                <a:normAutofit/>
              </a:bodyPr>
              <a:lstStyle/>
              <a:p>
                <a:r>
                  <a:rPr lang="zh-CN" altLang="en-US" sz="2400" dirty="0"/>
                  <a:t>盛行时间：</a:t>
                </a:r>
                <a:r>
                  <a:rPr lang="en-US" altLang="zh-CN" sz="2400" dirty="0">
                    <a:latin typeface="Times New Roman" panose="02020603050405020304" pitchFamily="18" charset="0"/>
                    <a:cs typeface="Times New Roman" panose="02020603050405020304" pitchFamily="18" charset="0"/>
                  </a:rPr>
                  <a:t>17-18</a:t>
                </a:r>
                <a:r>
                  <a:rPr lang="zh-CN" altLang="en-US" sz="2400" dirty="0">
                    <a:latin typeface="Times New Roman" panose="02020603050405020304" pitchFamily="18" charset="0"/>
                    <a:cs typeface="Times New Roman" panose="02020603050405020304" pitchFamily="18" charset="0"/>
                  </a:rPr>
                  <a:t>世纪</a:t>
                </a:r>
                <a:endParaRPr lang="en-US" altLang="zh-CN" sz="2400" dirty="0">
                  <a:latin typeface="Times New Roman" panose="02020603050405020304" pitchFamily="18" charset="0"/>
                  <a:cs typeface="Times New Roman" panose="02020603050405020304" pitchFamily="18" charset="0"/>
                </a:endParaRPr>
              </a:p>
              <a:p>
                <a:r>
                  <a:rPr lang="zh-CN" altLang="en-US" sz="2400" dirty="0">
                    <a:latin typeface="Times New Roman" panose="02020603050405020304" pitchFamily="18" charset="0"/>
                    <a:cs typeface="Times New Roman" panose="02020603050405020304" pitchFamily="18" charset="0"/>
                  </a:rPr>
                  <a:t>代表人物：法国政治家让</a:t>
                </a:r>
                <a:r>
                  <a:rPr lang="en-US" altLang="zh-CN" sz="2400" dirty="0">
                    <a:latin typeface="Times New Roman" panose="02020603050405020304" pitchFamily="18" charset="0"/>
                    <a:cs typeface="Times New Roman" panose="02020603050405020304" pitchFamily="18" charset="0"/>
                  </a:rPr>
                  <a:t>-</a:t>
                </a:r>
                <a:r>
                  <a:rPr lang="zh-CN" altLang="en-US" sz="2400" dirty="0">
                    <a:latin typeface="Times New Roman" panose="02020603050405020304" pitchFamily="18" charset="0"/>
                    <a:cs typeface="Times New Roman" panose="02020603050405020304" pitchFamily="18" charset="0"/>
                  </a:rPr>
                  <a:t>巴普蒂斯特</a:t>
                </a:r>
                <a14:m>
                  <m:oMath xmlns:m="http://schemas.openxmlformats.org/officeDocument/2006/math">
                    <m:r>
                      <a:rPr lang="zh-CN" altLang="en-US" sz="2400" i="1" smtClean="0">
                        <a:latin typeface="Cambria Math" panose="02040503050406030204" pitchFamily="18" charset="0"/>
                        <a:cs typeface="Times New Roman" panose="02020603050405020304" pitchFamily="18" charset="0"/>
                      </a:rPr>
                      <m:t>∙</m:t>
                    </m:r>
                  </m:oMath>
                </a14:m>
                <a:r>
                  <a:rPr lang="zh-CN" altLang="en-US" sz="2400" dirty="0">
                    <a:latin typeface="Times New Roman" panose="02020603050405020304" pitchFamily="18" charset="0"/>
                    <a:cs typeface="Times New Roman" panose="02020603050405020304" pitchFamily="18" charset="0"/>
                  </a:rPr>
                  <a:t>科尔贝尔</a:t>
                </a:r>
                <a:endParaRPr lang="en-US" altLang="zh-CN" sz="2400" dirty="0">
                  <a:latin typeface="Times New Roman" panose="02020603050405020304" pitchFamily="18" charset="0"/>
                  <a:cs typeface="Times New Roman" panose="02020603050405020304" pitchFamily="18" charset="0"/>
                </a:endParaRPr>
              </a:p>
              <a:p>
                <a:r>
                  <a:rPr lang="zh-CN" altLang="en-US" sz="2400" dirty="0"/>
                  <a:t>理论背景：世界的财富以金银来衡量，是恒定不变的</a:t>
                </a:r>
                <a:endParaRPr lang="en-US" altLang="zh-CN" sz="2400" dirty="0"/>
              </a:p>
              <a:p>
                <a:r>
                  <a:rPr lang="zh-CN" altLang="en-US" sz="2400" dirty="0"/>
                  <a:t>零和博弈：当一个国家处于贸易顺差时，就会有金银的净流入，这个国家会变得越来越富裕；当一个国家处于贸易逆差时，就会有金银的净流出，这个国家会越来越贫穷</a:t>
                </a:r>
                <a:endParaRPr lang="en-US" altLang="zh-CN" sz="2400" dirty="0"/>
              </a:p>
              <a:p>
                <a:r>
                  <a:rPr lang="zh-CN" altLang="en-US" sz="2400" dirty="0"/>
                  <a:t>占优策略：不进口</a:t>
                </a:r>
                <a:endParaRPr lang="en-US" altLang="zh-CN" sz="2400" dirty="0"/>
              </a:p>
              <a:p>
                <a:r>
                  <a:rPr lang="zh-CN" altLang="en-US" sz="2400" dirty="0"/>
                  <a:t>均衡：没有贸易、自给自足</a:t>
                </a:r>
                <a:endParaRPr lang="en-US" altLang="zh-CN" sz="2400" dirty="0"/>
              </a:p>
              <a:p>
                <a:r>
                  <a:rPr lang="zh-CN" altLang="en-US" sz="2400" dirty="0"/>
                  <a:t>评价：虽然其是国际贸易中最古老的一种学说，但是重商主义思想现在仍然十分活跃，现代保护主义（认为政府应该积极地保护国内产业免受进口危害，并且要强有力地推动出口）思想正是来源于此。</a:t>
                </a:r>
                <a:endParaRPr lang="en-US" altLang="zh-CN" sz="2400" dirty="0"/>
              </a:p>
              <a:p>
                <a:endParaRPr lang="en-US" sz="2400" dirty="0"/>
              </a:p>
            </p:txBody>
          </p:sp>
        </mc:Choice>
        <mc:Fallback xmlns="">
          <p:sp>
            <p:nvSpPr>
              <p:cNvPr id="2" name="内容占位符 1"/>
              <p:cNvSpPr>
                <a:spLocks noGrp="1" noRot="1" noChangeAspect="1" noMove="1" noResize="1" noEditPoints="1" noAdjustHandles="1" noChangeArrowheads="1" noChangeShapeType="1" noTextEdit="1"/>
              </p:cNvSpPr>
              <p:nvPr>
                <p:ph idx="1"/>
              </p:nvPr>
            </p:nvSpPr>
            <p:spPr>
              <a:xfrm>
                <a:off x="838200" y="1926842"/>
                <a:ext cx="10515600" cy="4931158"/>
              </a:xfrm>
              <a:blipFill>
                <a:blip r:embed="rId3"/>
                <a:stretch>
                  <a:fillRect l="-812" t="-2101" r="-3362"/>
                </a:stretch>
              </a:blipFill>
            </p:spPr>
            <p:txBody>
              <a:bodyPr/>
              <a:lstStyle/>
              <a:p>
                <a:r>
                  <a:rPr lang="en-US">
                    <a:noFill/>
                  </a:rPr>
                  <a:t> </a:t>
                </a:r>
              </a:p>
            </p:txBody>
          </p:sp>
        </mc:Fallback>
      </mc:AlternateContent>
    </p:spTree>
    <p:extLst>
      <p:ext uri="{BB962C8B-B14F-4D97-AF65-F5344CB8AC3E}">
        <p14:creationId xmlns:p14="http://schemas.microsoft.com/office/powerpoint/2010/main" val="22338577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10"/>
          <p:cNvGrpSpPr/>
          <p:nvPr/>
        </p:nvGrpSpPr>
        <p:grpSpPr>
          <a:xfrm>
            <a:off x="0" y="0"/>
            <a:ext cx="1800000" cy="6850328"/>
            <a:chOff x="0" y="522513"/>
            <a:chExt cx="6081486" cy="740229"/>
          </a:xfrm>
        </p:grpSpPr>
        <p:sp>
          <p:nvSpPr>
            <p:cNvPr id="5" name="Rectangle 11"/>
            <p:cNvSpPr/>
            <p:nvPr/>
          </p:nvSpPr>
          <p:spPr>
            <a:xfrm>
              <a:off x="0" y="522513"/>
              <a:ext cx="6081486" cy="740229"/>
            </a:xfrm>
            <a:prstGeom prst="rect">
              <a:avLst/>
            </a:prstGeom>
            <a:solidFill>
              <a:srgbClr val="811C20"/>
            </a:solidFill>
            <a:ln>
              <a:solidFill>
                <a:srgbClr val="811C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TextBox 12"/>
            <p:cNvSpPr txBox="1"/>
            <p:nvPr/>
          </p:nvSpPr>
          <p:spPr>
            <a:xfrm>
              <a:off x="1162564" y="633708"/>
              <a:ext cx="4905830" cy="6984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3600" b="1" i="0" u="none" strike="noStrike" kern="1200" cap="none" spc="0" normalizeH="0" baseline="0" noProof="0" dirty="0">
                  <a:ln>
                    <a:noFill/>
                  </a:ln>
                  <a:solidFill>
                    <a:prstClr val="white"/>
                  </a:solidFill>
                  <a:effectLst/>
                  <a:uLnTx/>
                  <a:uFillTx/>
                  <a:latin typeface="宋体" panose="02010600030101010101" pitchFamily="2" charset="-122"/>
                  <a:ea typeface="宋体" panose="02010600030101010101" pitchFamily="2" charset="-122"/>
                </a:rPr>
                <a:t>目录</a:t>
              </a:r>
              <a:endParaRPr kumimoji="0" lang="en-GB" sz="3600" b="1" i="0" u="none" strike="noStrike" kern="1200" cap="none" spc="0" normalizeH="0" baseline="0" noProof="0" dirty="0">
                <a:ln>
                  <a:noFill/>
                </a:ln>
                <a:solidFill>
                  <a:prstClr val="white"/>
                </a:solidFill>
                <a:effectLst/>
                <a:uLnTx/>
                <a:uFillTx/>
                <a:latin typeface="宋体" panose="02010600030101010101" pitchFamily="2" charset="-122"/>
                <a:ea typeface="宋体" panose="02010600030101010101" pitchFamily="2" charset="-122"/>
              </a:endParaRPr>
            </a:p>
          </p:txBody>
        </p:sp>
      </p:grpSp>
      <p:sp>
        <p:nvSpPr>
          <p:cNvPr id="9" name="文本框 8"/>
          <p:cNvSpPr txBox="1"/>
          <p:nvPr/>
        </p:nvSpPr>
        <p:spPr>
          <a:xfrm>
            <a:off x="2282758" y="1070309"/>
            <a:ext cx="3935162" cy="461665"/>
          </a:xfrm>
          <a:prstGeom prst="rect">
            <a:avLst/>
          </a:prstGeom>
          <a:noFill/>
          <a:ln>
            <a:no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2400" b="0" i="0" u="none" strike="noStrike" kern="1200" cap="none" spc="0" normalizeH="0" baseline="0" noProof="0" dirty="0">
                <a:ln>
                  <a:noFill/>
                </a:ln>
                <a:solidFill>
                  <a:prstClr val="black"/>
                </a:solidFill>
                <a:effectLst/>
                <a:uLnTx/>
                <a:uFillTx/>
                <a:latin typeface="宋体" panose="02010600030101010101" pitchFamily="2" charset="-122"/>
                <a:ea typeface="宋体" panose="02010600030101010101" pitchFamily="2" charset="-122"/>
              </a:rPr>
              <a:t>（一）一些国际贸易的事实</a:t>
            </a:r>
          </a:p>
        </p:txBody>
      </p:sp>
      <p:sp>
        <p:nvSpPr>
          <p:cNvPr id="8" name="文本框 7"/>
          <p:cNvSpPr txBox="1"/>
          <p:nvPr/>
        </p:nvSpPr>
        <p:spPr>
          <a:xfrm>
            <a:off x="2282758" y="1900411"/>
            <a:ext cx="3577709" cy="461665"/>
          </a:xfrm>
          <a:prstGeom prst="rect">
            <a:avLst/>
          </a:prstGeom>
          <a:noFill/>
          <a:ln>
            <a:no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2400" b="0" i="0" u="none" strike="noStrike" kern="1200" cap="none" spc="0" normalizeH="0" baseline="0" noProof="0" dirty="0">
                <a:ln>
                  <a:noFill/>
                </a:ln>
                <a:solidFill>
                  <a:prstClr val="black"/>
                </a:solidFill>
                <a:effectLst/>
                <a:uLnTx/>
                <a:uFillTx/>
                <a:latin typeface="宋体" panose="02010600030101010101" pitchFamily="2" charset="-122"/>
                <a:ea typeface="宋体" panose="02010600030101010101" pitchFamily="2" charset="-122"/>
              </a:rPr>
              <a:t>（二）国际贸易理论</a:t>
            </a:r>
          </a:p>
        </p:txBody>
      </p:sp>
      <p:pic>
        <p:nvPicPr>
          <p:cNvPr id="18" name="Picture 5" descr="C:\Users\Administrator\Desktop\财大ppt模板\B9PPT模板（一）-07.jpg"/>
          <p:cNvPicPr>
            <a:picLocks noChangeAspect="1" noChangeArrowheads="1"/>
          </p:cNvPicPr>
          <p:nvPr/>
        </p:nvPicPr>
        <p:blipFill rotWithShape="1">
          <a:blip r:embed="rId2"/>
          <a:srcRect l="80973" t="3505" b="78397"/>
          <a:stretch/>
        </p:blipFill>
        <p:spPr bwMode="auto">
          <a:xfrm>
            <a:off x="10214435" y="69901"/>
            <a:ext cx="2034332" cy="1368152"/>
          </a:xfrm>
          <a:prstGeom prst="rect">
            <a:avLst/>
          </a:prstGeom>
          <a:noFill/>
        </p:spPr>
      </p:pic>
      <p:sp>
        <p:nvSpPr>
          <p:cNvPr id="20" name="文本框 19"/>
          <p:cNvSpPr txBox="1"/>
          <p:nvPr/>
        </p:nvSpPr>
        <p:spPr>
          <a:xfrm>
            <a:off x="2282758" y="2716460"/>
            <a:ext cx="3577709" cy="461665"/>
          </a:xfrm>
          <a:prstGeom prst="rect">
            <a:avLst/>
          </a:prstGeom>
          <a:noFill/>
          <a:ln>
            <a:no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2400" b="0" i="0" u="none" strike="noStrike" kern="1200" cap="none" spc="0" normalizeH="0" baseline="0" noProof="0" dirty="0">
                <a:ln>
                  <a:noFill/>
                </a:ln>
                <a:solidFill>
                  <a:prstClr val="black"/>
                </a:solidFill>
                <a:effectLst/>
                <a:uLnTx/>
                <a:uFillTx/>
                <a:latin typeface="宋体" panose="02010600030101010101" pitchFamily="2" charset="-122"/>
                <a:ea typeface="宋体" panose="02010600030101010101" pitchFamily="2" charset="-122"/>
              </a:rPr>
              <a:t>（三）企业生产率</a:t>
            </a:r>
          </a:p>
        </p:txBody>
      </p:sp>
      <p:sp>
        <p:nvSpPr>
          <p:cNvPr id="21" name="文本框 20"/>
          <p:cNvSpPr txBox="1"/>
          <p:nvPr/>
        </p:nvSpPr>
        <p:spPr>
          <a:xfrm>
            <a:off x="2282757" y="3558094"/>
            <a:ext cx="4060467" cy="461665"/>
          </a:xfrm>
          <a:prstGeom prst="rect">
            <a:avLst/>
          </a:prstGeom>
          <a:noFill/>
          <a:ln>
            <a:no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2400" b="0" i="0" u="none" strike="noStrike" kern="1200" cap="none" spc="0" normalizeH="0" baseline="0" noProof="0" dirty="0">
                <a:ln>
                  <a:noFill/>
                </a:ln>
                <a:solidFill>
                  <a:prstClr val="black"/>
                </a:solidFill>
                <a:effectLst/>
                <a:uLnTx/>
                <a:uFillTx/>
                <a:latin typeface="宋体" panose="02010600030101010101" pitchFamily="2" charset="-122"/>
                <a:ea typeface="宋体" panose="02010600030101010101" pitchFamily="2" charset="-122"/>
              </a:rPr>
              <a:t>（四）一个简单的数理模型</a:t>
            </a:r>
          </a:p>
        </p:txBody>
      </p:sp>
      <p:sp>
        <p:nvSpPr>
          <p:cNvPr id="22" name="文本框 21"/>
          <p:cNvSpPr txBox="1"/>
          <p:nvPr/>
        </p:nvSpPr>
        <p:spPr>
          <a:xfrm>
            <a:off x="2282758" y="4390717"/>
            <a:ext cx="3577709" cy="461665"/>
          </a:xfrm>
          <a:prstGeom prst="rect">
            <a:avLst/>
          </a:prstGeom>
          <a:noFill/>
          <a:ln>
            <a:no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2400" b="0" i="0" u="none" strike="noStrike" kern="1200" cap="none" spc="0" normalizeH="0" baseline="0" noProof="0" dirty="0">
                <a:ln>
                  <a:noFill/>
                </a:ln>
                <a:solidFill>
                  <a:prstClr val="black"/>
                </a:solidFill>
                <a:effectLst/>
                <a:uLnTx/>
                <a:uFillTx/>
                <a:latin typeface="宋体" panose="02010600030101010101" pitchFamily="2" charset="-122"/>
                <a:ea typeface="宋体" panose="02010600030101010101" pitchFamily="2" charset="-122"/>
              </a:rPr>
              <a:t>（五）贸易政策</a:t>
            </a:r>
          </a:p>
        </p:txBody>
      </p:sp>
      <p:sp>
        <p:nvSpPr>
          <p:cNvPr id="30" name="文本框 29"/>
          <p:cNvSpPr txBox="1"/>
          <p:nvPr/>
        </p:nvSpPr>
        <p:spPr>
          <a:xfrm>
            <a:off x="2282758" y="5220819"/>
            <a:ext cx="3935162" cy="461665"/>
          </a:xfrm>
          <a:prstGeom prst="rect">
            <a:avLst/>
          </a:prstGeom>
          <a:noFill/>
          <a:ln>
            <a:no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2400" b="0" i="0" u="none" strike="noStrike" kern="1200" cap="none" spc="0" normalizeH="0" baseline="0" noProof="0" dirty="0">
                <a:ln>
                  <a:noFill/>
                </a:ln>
                <a:solidFill>
                  <a:prstClr val="black"/>
                </a:solidFill>
                <a:effectLst/>
                <a:uLnTx/>
                <a:uFillTx/>
                <a:latin typeface="宋体" panose="02010600030101010101" pitchFamily="2" charset="-122"/>
                <a:ea typeface="宋体" panose="02010600030101010101" pitchFamily="2" charset="-122"/>
              </a:rPr>
              <a:t>（六）拓展：中美贸易摩擦</a:t>
            </a:r>
          </a:p>
        </p:txBody>
      </p:sp>
    </p:spTree>
    <p:extLst>
      <p:ext uri="{BB962C8B-B14F-4D97-AF65-F5344CB8AC3E}">
        <p14:creationId xmlns:p14="http://schemas.microsoft.com/office/powerpoint/2010/main" val="241393055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10"/>
          <p:cNvGrpSpPr/>
          <p:nvPr/>
        </p:nvGrpSpPr>
        <p:grpSpPr>
          <a:xfrm>
            <a:off x="0" y="522513"/>
            <a:ext cx="6081486" cy="740229"/>
            <a:chOff x="0" y="522513"/>
            <a:chExt cx="6081486" cy="740229"/>
          </a:xfrm>
        </p:grpSpPr>
        <p:sp>
          <p:nvSpPr>
            <p:cNvPr id="5" name="Rectangle 11"/>
            <p:cNvSpPr/>
            <p:nvPr/>
          </p:nvSpPr>
          <p:spPr>
            <a:xfrm>
              <a:off x="0" y="522513"/>
              <a:ext cx="6081486" cy="740229"/>
            </a:xfrm>
            <a:prstGeom prst="rect">
              <a:avLst/>
            </a:prstGeom>
            <a:solidFill>
              <a:srgbClr val="811C20"/>
            </a:solidFill>
            <a:ln>
              <a:solidFill>
                <a:srgbClr val="811C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TextBox 12"/>
            <p:cNvSpPr txBox="1"/>
            <p:nvPr/>
          </p:nvSpPr>
          <p:spPr>
            <a:xfrm>
              <a:off x="0" y="631017"/>
              <a:ext cx="4905829" cy="523220"/>
            </a:xfrm>
            <a:prstGeom prst="rect">
              <a:avLst/>
            </a:prstGeom>
            <a:noFill/>
          </p:spPr>
          <p:txBody>
            <a:bodyPr wrap="square" rtlCol="0">
              <a:spAutoFit/>
            </a:bodyPr>
            <a:lstStyle/>
            <a:p>
              <a:pPr lvl="0">
                <a:defRPr/>
              </a:pPr>
              <a:r>
                <a:rPr lang="zh-CN" altLang="en-US" sz="2800" dirty="0">
                  <a:solidFill>
                    <a:prstClr val="white"/>
                  </a:solidFill>
                  <a:latin typeface="宋体" panose="02010600030101010101" pitchFamily="2" charset="-122"/>
                </a:rPr>
                <a:t>（二）国际贸易理论</a:t>
              </a:r>
              <a:endParaRPr lang="en-GB" sz="2800" dirty="0">
                <a:solidFill>
                  <a:prstClr val="white"/>
                </a:solidFill>
                <a:latin typeface="宋体" panose="02010600030101010101" pitchFamily="2" charset="-122"/>
                <a:ea typeface="宋体" panose="02010600030101010101" pitchFamily="2" charset="-122"/>
              </a:endParaRPr>
            </a:p>
          </p:txBody>
        </p:sp>
      </p:grpSp>
      <p:sp>
        <p:nvSpPr>
          <p:cNvPr id="7" name="TextBox 19"/>
          <p:cNvSpPr txBox="1"/>
          <p:nvPr/>
        </p:nvSpPr>
        <p:spPr>
          <a:xfrm>
            <a:off x="348343" y="1363960"/>
            <a:ext cx="12009912" cy="461665"/>
          </a:xfrm>
          <a:prstGeom prst="rect">
            <a:avLst/>
          </a:prstGeom>
          <a:noFill/>
        </p:spPr>
        <p:txBody>
          <a:bodyPr wrap="square" rtlCol="0">
            <a:spAutoFit/>
          </a:bodyPr>
          <a:lstStyle/>
          <a:p>
            <a:pPr lvl="0"/>
            <a:r>
              <a:rPr lang="en-GB" sz="2400" b="1" noProof="0" dirty="0">
                <a:solidFill>
                  <a:prstClr val="black"/>
                </a:solidFill>
                <a:latin typeface="Times New Roman" panose="02020603050405020304" pitchFamily="18" charset="0"/>
                <a:ea typeface="宋体" panose="02010600030101010101" pitchFamily="2" charset="-122"/>
                <a:cs typeface="Times New Roman" panose="02020603050405020304" pitchFamily="18" charset="0"/>
              </a:rPr>
              <a:t>2.</a:t>
            </a:r>
            <a:r>
              <a:rPr lang="zh-CN" altLang="en-US" sz="2400" b="1" noProof="0" dirty="0">
                <a:solidFill>
                  <a:prstClr val="black"/>
                </a:solidFill>
                <a:latin typeface="Times New Roman" panose="02020603050405020304" pitchFamily="18" charset="0"/>
                <a:ea typeface="宋体" panose="02010600030101010101" pitchFamily="2" charset="-122"/>
                <a:cs typeface="Times New Roman" panose="02020603050405020304" pitchFamily="18" charset="0"/>
              </a:rPr>
              <a:t>绝对优势</a:t>
            </a:r>
            <a:r>
              <a:rPr lang="zh-CN" altLang="en-US" sz="2400" b="1" dirty="0">
                <a:solidFill>
                  <a:prstClr val="black"/>
                </a:solidFill>
                <a:latin typeface="Times New Roman" panose="02020603050405020304" pitchFamily="18" charset="0"/>
                <a:cs typeface="Times New Roman" panose="02020603050405020304" pitchFamily="18" charset="0"/>
              </a:rPr>
              <a:t>理论（</a:t>
            </a:r>
            <a:r>
              <a:rPr lang="en-US" altLang="zh-CN" sz="2400" b="1" dirty="0">
                <a:solidFill>
                  <a:prstClr val="black"/>
                </a:solidFill>
                <a:latin typeface="Times New Roman" panose="02020603050405020304" pitchFamily="18" charset="0"/>
                <a:cs typeface="Times New Roman" panose="02020603050405020304" pitchFamily="18" charset="0"/>
              </a:rPr>
              <a:t>theory of absolute advantage</a:t>
            </a:r>
            <a:r>
              <a:rPr lang="zh-CN" altLang="en-US" sz="2400" b="1" dirty="0">
                <a:solidFill>
                  <a:prstClr val="black"/>
                </a:solidFill>
                <a:latin typeface="Times New Roman" panose="02020603050405020304" pitchFamily="18" charset="0"/>
                <a:cs typeface="Times New Roman" panose="02020603050405020304" pitchFamily="18" charset="0"/>
              </a:rPr>
              <a:t>）</a:t>
            </a:r>
            <a:endParaRPr kumimoji="0" lang="en-GB" sz="2400" b="1" i="0" u="none" strike="noStrike" kern="1200" cap="none" spc="0" normalizeH="0" baseline="0" noProof="0" dirty="0">
              <a:ln>
                <a:noFill/>
              </a:ln>
              <a:solidFill>
                <a:prstClr val="black"/>
              </a:solidFill>
              <a:effectLst/>
              <a:uLnTx/>
              <a:uFillTx/>
              <a:latin typeface="Times New Roman" panose="02020603050405020304" pitchFamily="18" charset="0"/>
              <a:ea typeface="宋体" panose="02010600030101010101" pitchFamily="2" charset="-122"/>
              <a:cs typeface="Times New Roman" panose="02020603050405020304" pitchFamily="18" charset="0"/>
            </a:endParaRPr>
          </a:p>
        </p:txBody>
      </p:sp>
      <p:pic>
        <p:nvPicPr>
          <p:cNvPr id="8" name="Picture 5" descr="C:\Users\Administrator\Desktop\财大ppt模板\B9PPT模板（一）-07.jpg"/>
          <p:cNvPicPr>
            <a:picLocks noChangeAspect="1" noChangeArrowheads="1"/>
          </p:cNvPicPr>
          <p:nvPr/>
        </p:nvPicPr>
        <p:blipFill rotWithShape="1">
          <a:blip r:embed="rId2"/>
          <a:srcRect l="80973" t="3505" b="78397"/>
          <a:stretch/>
        </p:blipFill>
        <p:spPr bwMode="auto">
          <a:xfrm>
            <a:off x="10214435" y="69901"/>
            <a:ext cx="2034332" cy="1368152"/>
          </a:xfrm>
          <a:prstGeom prst="rect">
            <a:avLst/>
          </a:prstGeom>
          <a:noFill/>
        </p:spPr>
      </p:pic>
      <mc:AlternateContent xmlns:mc="http://schemas.openxmlformats.org/markup-compatibility/2006" xmlns:a14="http://schemas.microsoft.com/office/drawing/2010/main">
        <mc:Choice Requires="a14">
          <p:sp>
            <p:nvSpPr>
              <p:cNvPr id="2" name="内容占位符 1"/>
              <p:cNvSpPr>
                <a:spLocks noGrp="1"/>
              </p:cNvSpPr>
              <p:nvPr>
                <p:ph idx="1"/>
              </p:nvPr>
            </p:nvSpPr>
            <p:spPr>
              <a:xfrm>
                <a:off x="838200" y="1926843"/>
                <a:ext cx="10515600" cy="4250119"/>
              </a:xfrm>
            </p:spPr>
            <p:txBody>
              <a:bodyPr>
                <a:normAutofit/>
              </a:bodyPr>
              <a:lstStyle/>
              <a:p>
                <a:r>
                  <a:rPr lang="zh-CN" altLang="en-US" sz="2400" dirty="0">
                    <a:latin typeface="Times New Roman" panose="02020603050405020304" pitchFamily="18" charset="0"/>
                    <a:cs typeface="Times New Roman" panose="02020603050405020304" pitchFamily="18" charset="0"/>
                  </a:rPr>
                  <a:t>提出时间：</a:t>
                </a:r>
                <a:r>
                  <a:rPr lang="en-US" altLang="zh-CN" sz="2400" dirty="0">
                    <a:latin typeface="Times New Roman" panose="02020603050405020304" pitchFamily="18" charset="0"/>
                    <a:cs typeface="Times New Roman" panose="02020603050405020304" pitchFamily="18" charset="0"/>
                  </a:rPr>
                  <a:t>1776</a:t>
                </a:r>
                <a:r>
                  <a:rPr lang="zh-CN" altLang="en-US" sz="2400" dirty="0">
                    <a:latin typeface="Times New Roman" panose="02020603050405020304" pitchFamily="18" charset="0"/>
                    <a:cs typeface="Times New Roman" panose="02020603050405020304" pitchFamily="18" charset="0"/>
                  </a:rPr>
                  <a:t>年</a:t>
                </a:r>
                <a:endParaRPr lang="en-US" altLang="zh-CN" sz="2400" dirty="0">
                  <a:latin typeface="Times New Roman" panose="02020603050405020304" pitchFamily="18" charset="0"/>
                  <a:cs typeface="Times New Roman" panose="02020603050405020304" pitchFamily="18" charset="0"/>
                </a:endParaRPr>
              </a:p>
              <a:p>
                <a:r>
                  <a:rPr lang="zh-CN" altLang="en-US" sz="2400" dirty="0">
                    <a:latin typeface="Times New Roman" panose="02020603050405020304" pitchFamily="18" charset="0"/>
                    <a:cs typeface="Times New Roman" panose="02020603050405020304" pitchFamily="18" charset="0"/>
                  </a:rPr>
                  <a:t>提出者：亚当</a:t>
                </a:r>
                <a14:m>
                  <m:oMath xmlns:m="http://schemas.openxmlformats.org/officeDocument/2006/math">
                    <m:r>
                      <a:rPr lang="zh-CN" altLang="en-US" sz="2400" i="1" smtClean="0">
                        <a:latin typeface="Cambria Math" panose="02040503050406030204" pitchFamily="18" charset="0"/>
                        <a:cs typeface="Times New Roman" panose="02020603050405020304" pitchFamily="18" charset="0"/>
                      </a:rPr>
                      <m:t>∙</m:t>
                    </m:r>
                  </m:oMath>
                </a14:m>
                <a:r>
                  <a:rPr lang="zh-CN" altLang="en-US" sz="2400" dirty="0">
                    <a:latin typeface="Times New Roman" panose="02020603050405020304" pitchFamily="18" charset="0"/>
                    <a:cs typeface="Times New Roman" panose="02020603050405020304" pitchFamily="18" charset="0"/>
                  </a:rPr>
                  <a:t>斯密</a:t>
                </a:r>
                <a:endParaRPr lang="en-US" altLang="zh-CN" sz="2400" dirty="0">
                  <a:latin typeface="Times New Roman" panose="02020603050405020304" pitchFamily="18" charset="0"/>
                  <a:cs typeface="Times New Roman" panose="02020603050405020304" pitchFamily="18" charset="0"/>
                </a:endParaRPr>
              </a:p>
              <a:p>
                <a:r>
                  <a:rPr lang="zh-CN" altLang="en-US" sz="2400" dirty="0">
                    <a:latin typeface="Times New Roman" panose="02020603050405020304" pitchFamily="18" charset="0"/>
                    <a:cs typeface="Times New Roman" panose="02020603050405020304" pitchFamily="18" charset="0"/>
                  </a:rPr>
                  <a:t>绝对优势：一国所具有的绝对超越其他国家的经济优势，也即是说一国在某种产品上有更高的</a:t>
                </a:r>
                <a:r>
                  <a:rPr lang="zh-CN" altLang="en-US" sz="2400" b="1" dirty="0">
                    <a:latin typeface="Times New Roman" panose="02020603050405020304" pitchFamily="18" charset="0"/>
                    <a:cs typeface="Times New Roman" panose="02020603050405020304" pitchFamily="18" charset="0"/>
                  </a:rPr>
                  <a:t>生产率</a:t>
                </a:r>
                <a:r>
                  <a:rPr lang="zh-CN" altLang="en-US" sz="2400" dirty="0">
                    <a:latin typeface="Times New Roman" panose="02020603050405020304" pitchFamily="18" charset="0"/>
                    <a:cs typeface="Times New Roman" panose="02020603050405020304" pitchFamily="18" charset="0"/>
                  </a:rPr>
                  <a:t>（一单位投入所能带来的产出）。</a:t>
                </a:r>
                <a:endParaRPr lang="en-US" altLang="zh-CN" sz="2400" dirty="0">
                  <a:latin typeface="Times New Roman" panose="02020603050405020304" pitchFamily="18" charset="0"/>
                  <a:cs typeface="Times New Roman" panose="02020603050405020304" pitchFamily="18" charset="0"/>
                </a:endParaRPr>
              </a:p>
              <a:p>
                <a:r>
                  <a:rPr lang="zh-CN" altLang="en-US" sz="2400" dirty="0">
                    <a:latin typeface="Times New Roman" panose="02020603050405020304" pitchFamily="18" charset="0"/>
                    <a:cs typeface="Times New Roman" panose="02020603050405020304" pitchFamily="18" charset="0"/>
                  </a:rPr>
                  <a:t>绝对优势理论：在自由贸易下，每个国家通过专门从事其具有绝对优势的产品来获益。</a:t>
                </a:r>
                <a:endParaRPr lang="en-US" altLang="zh-CN" sz="2400" dirty="0">
                  <a:latin typeface="Times New Roman" panose="02020603050405020304" pitchFamily="18" charset="0"/>
                  <a:cs typeface="Times New Roman" panose="02020603050405020304" pitchFamily="18" charset="0"/>
                </a:endParaRPr>
              </a:p>
              <a:p>
                <a:r>
                  <a:rPr lang="zh-CN" altLang="en-US" sz="2400" dirty="0">
                    <a:latin typeface="Times New Roman" panose="02020603050405020304" pitchFamily="18" charset="0"/>
                    <a:cs typeface="Times New Roman" panose="02020603050405020304" pitchFamily="18" charset="0"/>
                  </a:rPr>
                  <a:t>评价：斯密最伟大的见解在于他认为：首先，通过专业化生产有绝对优势的产品，两国都能产出更多；其次，通过贸易，两国都能受益更多。换而言之，国际贸易是一个双赢博弈，而并非是零和博弈。</a:t>
                </a:r>
                <a:endParaRPr lang="en-US" altLang="zh-CN" sz="2400" dirty="0">
                  <a:latin typeface="Times New Roman" panose="02020603050405020304" pitchFamily="18" charset="0"/>
                  <a:cs typeface="Times New Roman" panose="02020603050405020304" pitchFamily="18" charset="0"/>
                </a:endParaRPr>
              </a:p>
              <a:p>
                <a:endParaRPr lang="en-US" sz="2400" dirty="0">
                  <a:latin typeface="Times New Roman" panose="02020603050405020304" pitchFamily="18" charset="0"/>
                  <a:cs typeface="Times New Roman" panose="02020603050405020304" pitchFamily="18" charset="0"/>
                </a:endParaRPr>
              </a:p>
            </p:txBody>
          </p:sp>
        </mc:Choice>
        <mc:Fallback xmlns="">
          <p:sp>
            <p:nvSpPr>
              <p:cNvPr id="2" name="内容占位符 1"/>
              <p:cNvSpPr>
                <a:spLocks noGrp="1" noRot="1" noChangeAspect="1" noMove="1" noResize="1" noEditPoints="1" noAdjustHandles="1" noChangeArrowheads="1" noChangeShapeType="1" noTextEdit="1"/>
              </p:cNvSpPr>
              <p:nvPr>
                <p:ph idx="1"/>
              </p:nvPr>
            </p:nvSpPr>
            <p:spPr>
              <a:xfrm>
                <a:off x="838200" y="1926843"/>
                <a:ext cx="10515600" cy="4250119"/>
              </a:xfrm>
              <a:blipFill>
                <a:blip r:embed="rId3"/>
                <a:stretch>
                  <a:fillRect l="-812" t="-2439" r="-3362"/>
                </a:stretch>
              </a:blipFill>
            </p:spPr>
            <p:txBody>
              <a:bodyPr/>
              <a:lstStyle/>
              <a:p>
                <a:r>
                  <a:rPr lang="en-US">
                    <a:noFill/>
                  </a:rPr>
                  <a:t> </a:t>
                </a:r>
              </a:p>
            </p:txBody>
          </p:sp>
        </mc:Fallback>
      </mc:AlternateContent>
    </p:spTree>
    <p:extLst>
      <p:ext uri="{BB962C8B-B14F-4D97-AF65-F5344CB8AC3E}">
        <p14:creationId xmlns:p14="http://schemas.microsoft.com/office/powerpoint/2010/main" val="95388359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10"/>
          <p:cNvGrpSpPr/>
          <p:nvPr/>
        </p:nvGrpSpPr>
        <p:grpSpPr>
          <a:xfrm>
            <a:off x="0" y="522513"/>
            <a:ext cx="6081486" cy="740229"/>
            <a:chOff x="0" y="522513"/>
            <a:chExt cx="6081486" cy="740229"/>
          </a:xfrm>
        </p:grpSpPr>
        <p:sp>
          <p:nvSpPr>
            <p:cNvPr id="5" name="Rectangle 11"/>
            <p:cNvSpPr/>
            <p:nvPr/>
          </p:nvSpPr>
          <p:spPr>
            <a:xfrm>
              <a:off x="0" y="522513"/>
              <a:ext cx="6081486" cy="740229"/>
            </a:xfrm>
            <a:prstGeom prst="rect">
              <a:avLst/>
            </a:prstGeom>
            <a:solidFill>
              <a:srgbClr val="811C20"/>
            </a:solidFill>
            <a:ln>
              <a:solidFill>
                <a:srgbClr val="811C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TextBox 12"/>
            <p:cNvSpPr txBox="1"/>
            <p:nvPr/>
          </p:nvSpPr>
          <p:spPr>
            <a:xfrm>
              <a:off x="0" y="631017"/>
              <a:ext cx="4905829" cy="523220"/>
            </a:xfrm>
            <a:prstGeom prst="rect">
              <a:avLst/>
            </a:prstGeom>
            <a:noFill/>
          </p:spPr>
          <p:txBody>
            <a:bodyPr wrap="square" rtlCol="0">
              <a:spAutoFit/>
            </a:bodyPr>
            <a:lstStyle/>
            <a:p>
              <a:pPr lvl="0">
                <a:defRPr/>
              </a:pPr>
              <a:r>
                <a:rPr lang="zh-CN" altLang="en-US" sz="2800" dirty="0">
                  <a:solidFill>
                    <a:prstClr val="white"/>
                  </a:solidFill>
                  <a:latin typeface="宋体" panose="02010600030101010101" pitchFamily="2" charset="-122"/>
                </a:rPr>
                <a:t>（二）国际贸易理论</a:t>
              </a:r>
              <a:endParaRPr lang="en-GB" sz="2800" dirty="0">
                <a:solidFill>
                  <a:prstClr val="white"/>
                </a:solidFill>
                <a:latin typeface="宋体" panose="02010600030101010101" pitchFamily="2" charset="-122"/>
                <a:ea typeface="宋体" panose="02010600030101010101" pitchFamily="2" charset="-122"/>
              </a:endParaRPr>
            </a:p>
          </p:txBody>
        </p:sp>
      </p:grpSp>
      <p:sp>
        <p:nvSpPr>
          <p:cNvPr id="7" name="TextBox 19"/>
          <p:cNvSpPr txBox="1"/>
          <p:nvPr/>
        </p:nvSpPr>
        <p:spPr>
          <a:xfrm>
            <a:off x="348343" y="1363960"/>
            <a:ext cx="12009912" cy="461665"/>
          </a:xfrm>
          <a:prstGeom prst="rect">
            <a:avLst/>
          </a:prstGeom>
          <a:noFill/>
        </p:spPr>
        <p:txBody>
          <a:bodyPr wrap="square" rtlCol="0">
            <a:spAutoFit/>
          </a:bodyPr>
          <a:lstStyle/>
          <a:p>
            <a:pPr lvl="0"/>
            <a:r>
              <a:rPr lang="en-GB" sz="2400" b="1" noProof="0" dirty="0">
                <a:solidFill>
                  <a:prstClr val="black"/>
                </a:solidFill>
                <a:latin typeface="Times New Roman" panose="02020603050405020304" pitchFamily="18" charset="0"/>
                <a:ea typeface="宋体" panose="02010600030101010101" pitchFamily="2" charset="-122"/>
                <a:cs typeface="Times New Roman" panose="02020603050405020304" pitchFamily="18" charset="0"/>
              </a:rPr>
              <a:t>2.</a:t>
            </a:r>
            <a:r>
              <a:rPr lang="zh-CN" altLang="en-US" sz="2400" b="1" noProof="0" dirty="0">
                <a:solidFill>
                  <a:prstClr val="black"/>
                </a:solidFill>
                <a:latin typeface="Times New Roman" panose="02020603050405020304" pitchFamily="18" charset="0"/>
                <a:ea typeface="宋体" panose="02010600030101010101" pitchFamily="2" charset="-122"/>
                <a:cs typeface="Times New Roman" panose="02020603050405020304" pitchFamily="18" charset="0"/>
              </a:rPr>
              <a:t>绝对优势</a:t>
            </a:r>
            <a:r>
              <a:rPr lang="zh-CN" altLang="en-US" sz="2400" b="1" dirty="0">
                <a:solidFill>
                  <a:prstClr val="black"/>
                </a:solidFill>
                <a:latin typeface="Times New Roman" panose="02020603050405020304" pitchFamily="18" charset="0"/>
                <a:cs typeface="Times New Roman" panose="02020603050405020304" pitchFamily="18" charset="0"/>
              </a:rPr>
              <a:t>理论（</a:t>
            </a:r>
            <a:r>
              <a:rPr lang="en-US" altLang="zh-CN" sz="2400" b="1" dirty="0">
                <a:solidFill>
                  <a:prstClr val="black"/>
                </a:solidFill>
                <a:latin typeface="Times New Roman" panose="02020603050405020304" pitchFamily="18" charset="0"/>
                <a:cs typeface="Times New Roman" panose="02020603050405020304" pitchFamily="18" charset="0"/>
              </a:rPr>
              <a:t>theory of absolute advantage</a:t>
            </a:r>
            <a:r>
              <a:rPr lang="zh-CN" altLang="en-US" sz="2400" b="1" dirty="0">
                <a:solidFill>
                  <a:prstClr val="black"/>
                </a:solidFill>
                <a:latin typeface="Times New Roman" panose="02020603050405020304" pitchFamily="18" charset="0"/>
                <a:cs typeface="Times New Roman" panose="02020603050405020304" pitchFamily="18" charset="0"/>
              </a:rPr>
              <a:t>）</a:t>
            </a:r>
            <a:endParaRPr kumimoji="0" lang="en-GB" sz="2400" b="1" i="0" u="none" strike="noStrike" kern="1200" cap="none" spc="0" normalizeH="0" baseline="0" noProof="0" dirty="0">
              <a:ln>
                <a:noFill/>
              </a:ln>
              <a:solidFill>
                <a:prstClr val="black"/>
              </a:solidFill>
              <a:effectLst/>
              <a:uLnTx/>
              <a:uFillTx/>
              <a:latin typeface="Times New Roman" panose="02020603050405020304" pitchFamily="18" charset="0"/>
              <a:ea typeface="宋体" panose="02010600030101010101" pitchFamily="2" charset="-122"/>
              <a:cs typeface="Times New Roman" panose="02020603050405020304" pitchFamily="18" charset="0"/>
            </a:endParaRPr>
          </a:p>
        </p:txBody>
      </p:sp>
      <p:pic>
        <p:nvPicPr>
          <p:cNvPr id="8" name="Picture 5" descr="C:\Users\Administrator\Desktop\财大ppt模板\B9PPT模板（一）-07.jpg"/>
          <p:cNvPicPr>
            <a:picLocks noChangeAspect="1" noChangeArrowheads="1"/>
          </p:cNvPicPr>
          <p:nvPr/>
        </p:nvPicPr>
        <p:blipFill rotWithShape="1">
          <a:blip r:embed="rId2"/>
          <a:srcRect l="80973" t="3505" b="78397"/>
          <a:stretch/>
        </p:blipFill>
        <p:spPr bwMode="auto">
          <a:xfrm>
            <a:off x="10214435" y="69901"/>
            <a:ext cx="2034332" cy="1368152"/>
          </a:xfrm>
          <a:prstGeom prst="rect">
            <a:avLst/>
          </a:prstGeom>
          <a:noFill/>
        </p:spPr>
      </p:pic>
      <p:sp>
        <p:nvSpPr>
          <p:cNvPr id="2" name="内容占位符 1"/>
          <p:cNvSpPr>
            <a:spLocks noGrp="1"/>
          </p:cNvSpPr>
          <p:nvPr>
            <p:ph idx="1"/>
          </p:nvPr>
        </p:nvSpPr>
        <p:spPr>
          <a:xfrm>
            <a:off x="838200" y="1926843"/>
            <a:ext cx="10515600" cy="4692321"/>
          </a:xfrm>
        </p:spPr>
        <p:txBody>
          <a:bodyPr>
            <a:normAutofit/>
          </a:bodyPr>
          <a:lstStyle/>
          <a:p>
            <a:pPr>
              <a:lnSpc>
                <a:spcPct val="100000"/>
              </a:lnSpc>
              <a:spcBef>
                <a:spcPts val="0"/>
              </a:spcBef>
              <a:defRPr/>
            </a:pPr>
            <a:r>
              <a:rPr lang="zh-CN" altLang="en-US" sz="2400" dirty="0">
                <a:solidFill>
                  <a:prstClr val="black"/>
                </a:solidFill>
                <a:latin typeface="宋体" panose="02010600030101010101" pitchFamily="2" charset="-122"/>
                <a:cs typeface="Times New Roman" panose="02020603050405020304" pitchFamily="18" charset="0"/>
              </a:rPr>
              <a:t>一个例子：</a:t>
            </a:r>
            <a:endParaRPr lang="en-US" altLang="zh-CN" sz="2400" dirty="0">
              <a:solidFill>
                <a:prstClr val="black"/>
              </a:solidFill>
              <a:latin typeface="宋体" panose="02010600030101010101" pitchFamily="2" charset="-122"/>
              <a:cs typeface="Times New Roman" panose="02020603050405020304" pitchFamily="18" charset="0"/>
            </a:endParaRPr>
          </a:p>
          <a:p>
            <a:pPr marL="342900" lvl="0" indent="-342900">
              <a:lnSpc>
                <a:spcPct val="100000"/>
              </a:lnSpc>
              <a:spcBef>
                <a:spcPts val="0"/>
              </a:spcBef>
              <a:buFont typeface="Wingdings" panose="05000000000000000000" pitchFamily="2" charset="2"/>
              <a:buChar char="v"/>
              <a:defRPr/>
            </a:pPr>
            <a:r>
              <a:rPr lang="zh-CN" altLang="en-US" sz="2000" dirty="0">
                <a:solidFill>
                  <a:prstClr val="black"/>
                </a:solidFill>
                <a:latin typeface="宋体" panose="02010600030101010101" pitchFamily="2" charset="-122"/>
                <a:cs typeface="Times New Roman" panose="02020603050405020304" pitchFamily="18" charset="0"/>
              </a:rPr>
              <a:t>国家：英国、葡萄牙</a:t>
            </a:r>
            <a:endParaRPr lang="en-US" altLang="zh-CN" sz="2000" dirty="0">
              <a:solidFill>
                <a:prstClr val="black"/>
              </a:solidFill>
              <a:latin typeface="宋体" panose="02010600030101010101" pitchFamily="2" charset="-122"/>
              <a:cs typeface="Times New Roman" panose="02020603050405020304" pitchFamily="18" charset="0"/>
            </a:endParaRPr>
          </a:p>
          <a:p>
            <a:pPr marL="342900" lvl="0" indent="-342900">
              <a:lnSpc>
                <a:spcPct val="100000"/>
              </a:lnSpc>
              <a:spcBef>
                <a:spcPts val="0"/>
              </a:spcBef>
              <a:buFont typeface="Wingdings" panose="05000000000000000000" pitchFamily="2" charset="2"/>
              <a:buChar char="v"/>
              <a:defRPr/>
            </a:pPr>
            <a:r>
              <a:rPr lang="zh-CN" altLang="en-US" sz="2000" dirty="0">
                <a:solidFill>
                  <a:prstClr val="black"/>
                </a:solidFill>
                <a:latin typeface="宋体" panose="02010600030101010101" pitchFamily="2" charset="-122"/>
                <a:cs typeface="Times New Roman" panose="02020603050405020304" pitchFamily="18" charset="0"/>
              </a:rPr>
              <a:t>产品：葡萄酒、毛呢</a:t>
            </a:r>
            <a:endParaRPr lang="en-US" altLang="zh-CN" sz="2000" dirty="0">
              <a:solidFill>
                <a:prstClr val="black"/>
              </a:solidFill>
              <a:latin typeface="宋体" panose="02010600030101010101" pitchFamily="2" charset="-122"/>
              <a:cs typeface="Times New Roman" panose="02020603050405020304" pitchFamily="18" charset="0"/>
            </a:endParaRPr>
          </a:p>
          <a:p>
            <a:pPr marL="342900" lvl="0" indent="-342900">
              <a:lnSpc>
                <a:spcPct val="100000"/>
              </a:lnSpc>
              <a:spcBef>
                <a:spcPts val="0"/>
              </a:spcBef>
              <a:buFont typeface="Wingdings" panose="05000000000000000000" pitchFamily="2" charset="2"/>
              <a:buChar char="v"/>
              <a:defRPr/>
            </a:pPr>
            <a:r>
              <a:rPr lang="zh-CN" altLang="en-US" sz="2000" dirty="0">
                <a:solidFill>
                  <a:prstClr val="black"/>
                </a:solidFill>
                <a:latin typeface="宋体" panose="02010600030101010101" pitchFamily="2" charset="-122"/>
                <a:cs typeface="Times New Roman" panose="02020603050405020304" pitchFamily="18" charset="0"/>
              </a:rPr>
              <a:t>资源：</a:t>
            </a:r>
            <a:r>
              <a:rPr lang="en-US" altLang="zh-CN" sz="2000" dirty="0">
                <a:solidFill>
                  <a:prstClr val="black"/>
                </a:solidFill>
                <a:latin typeface="宋体" panose="02010600030101010101" pitchFamily="2" charset="-122"/>
                <a:cs typeface="Times New Roman" panose="02020603050405020304" pitchFamily="18" charset="0"/>
              </a:rPr>
              <a:t>10000</a:t>
            </a:r>
            <a:r>
              <a:rPr lang="zh-CN" altLang="en-US" sz="2000" dirty="0">
                <a:solidFill>
                  <a:prstClr val="black"/>
                </a:solidFill>
                <a:latin typeface="宋体" panose="02010600030101010101" pitchFamily="2" charset="-122"/>
                <a:cs typeface="Times New Roman" panose="02020603050405020304" pitchFamily="18" charset="0"/>
              </a:rPr>
              <a:t>单位的资源</a:t>
            </a:r>
            <a:endParaRPr lang="en-US" altLang="zh-CN" sz="2000" dirty="0">
              <a:solidFill>
                <a:prstClr val="black"/>
              </a:solidFill>
              <a:latin typeface="宋体" panose="02010600030101010101" pitchFamily="2" charset="-122"/>
              <a:cs typeface="Times New Roman" panose="02020603050405020304" pitchFamily="18" charset="0"/>
            </a:endParaRPr>
          </a:p>
          <a:p>
            <a:pPr marL="342900" lvl="0" indent="-342900">
              <a:lnSpc>
                <a:spcPct val="100000"/>
              </a:lnSpc>
              <a:spcBef>
                <a:spcPts val="0"/>
              </a:spcBef>
              <a:buFont typeface="Wingdings" panose="05000000000000000000" pitchFamily="2" charset="2"/>
              <a:buChar char="v"/>
              <a:defRPr/>
            </a:pPr>
            <a:r>
              <a:rPr lang="zh-CN" altLang="en-US" sz="2000" dirty="0">
                <a:solidFill>
                  <a:prstClr val="black"/>
                </a:solidFill>
                <a:latin typeface="宋体" panose="02010600030101010101" pitchFamily="2" charset="-122"/>
                <a:cs typeface="Times New Roman" panose="02020603050405020304" pitchFamily="18" charset="0"/>
              </a:rPr>
              <a:t>生产</a:t>
            </a:r>
            <a:r>
              <a:rPr lang="en-US" altLang="zh-CN" sz="2000" dirty="0">
                <a:solidFill>
                  <a:prstClr val="black"/>
                </a:solidFill>
                <a:latin typeface="宋体" panose="02010600030101010101" pitchFamily="2" charset="-122"/>
                <a:cs typeface="Times New Roman" panose="02020603050405020304" pitchFamily="18" charset="0"/>
              </a:rPr>
              <a:t>1</a:t>
            </a:r>
            <a:r>
              <a:rPr lang="zh-CN" altLang="en-US" sz="2000" dirty="0">
                <a:solidFill>
                  <a:prstClr val="black"/>
                </a:solidFill>
                <a:latin typeface="宋体" panose="02010600030101010101" pitchFamily="2" charset="-122"/>
                <a:cs typeface="Times New Roman" panose="02020603050405020304" pitchFamily="18" charset="0"/>
              </a:rPr>
              <a:t>箱葡萄酒和</a:t>
            </a:r>
            <a:r>
              <a:rPr lang="en-US" altLang="zh-CN" sz="2000" dirty="0">
                <a:solidFill>
                  <a:prstClr val="black"/>
                </a:solidFill>
                <a:latin typeface="宋体" panose="02010600030101010101" pitchFamily="2" charset="-122"/>
                <a:cs typeface="Times New Roman" panose="02020603050405020304" pitchFamily="18" charset="0"/>
              </a:rPr>
              <a:t>1</a:t>
            </a:r>
            <a:r>
              <a:rPr lang="zh-CN" altLang="en-US" sz="2000" dirty="0">
                <a:solidFill>
                  <a:prstClr val="black"/>
                </a:solidFill>
                <a:latin typeface="宋体" panose="02010600030101010101" pitchFamily="2" charset="-122"/>
                <a:cs typeface="Times New Roman" panose="02020603050405020304" pitchFamily="18" charset="0"/>
              </a:rPr>
              <a:t>匹毛呢分别需要的资源为：</a:t>
            </a:r>
            <a:endParaRPr lang="en-US" altLang="zh-CN" sz="2000" dirty="0">
              <a:solidFill>
                <a:prstClr val="black"/>
              </a:solidFill>
              <a:latin typeface="宋体" panose="02010600030101010101" pitchFamily="2" charset="-122"/>
              <a:cs typeface="Times New Roman" panose="02020603050405020304" pitchFamily="18" charset="0"/>
            </a:endParaRPr>
          </a:p>
          <a:p>
            <a:pPr marL="342900" lvl="0" indent="-342900">
              <a:lnSpc>
                <a:spcPct val="100000"/>
              </a:lnSpc>
              <a:spcBef>
                <a:spcPts val="0"/>
              </a:spcBef>
              <a:buFont typeface="Wingdings" panose="05000000000000000000" pitchFamily="2" charset="2"/>
              <a:buChar char="v"/>
              <a:defRPr/>
            </a:pPr>
            <a:endParaRPr lang="en-US" altLang="zh-CN" sz="2000" dirty="0">
              <a:solidFill>
                <a:prstClr val="black"/>
              </a:solidFill>
              <a:latin typeface="宋体" panose="02010600030101010101" pitchFamily="2" charset="-122"/>
              <a:cs typeface="Times New Roman" panose="02020603050405020304" pitchFamily="18" charset="0"/>
            </a:endParaRPr>
          </a:p>
          <a:p>
            <a:pPr marL="342900" lvl="0" indent="-342900">
              <a:lnSpc>
                <a:spcPct val="100000"/>
              </a:lnSpc>
              <a:spcBef>
                <a:spcPts val="0"/>
              </a:spcBef>
              <a:buFont typeface="Wingdings" panose="05000000000000000000" pitchFamily="2" charset="2"/>
              <a:buChar char="v"/>
              <a:defRPr/>
            </a:pPr>
            <a:endParaRPr lang="en-US" altLang="zh-CN" sz="2000" dirty="0">
              <a:solidFill>
                <a:prstClr val="black"/>
              </a:solidFill>
              <a:latin typeface="宋体" panose="02010600030101010101" pitchFamily="2" charset="-122"/>
              <a:cs typeface="Times New Roman" panose="02020603050405020304" pitchFamily="18" charset="0"/>
            </a:endParaRPr>
          </a:p>
          <a:p>
            <a:pPr marL="342900" lvl="0" indent="-342900">
              <a:lnSpc>
                <a:spcPct val="100000"/>
              </a:lnSpc>
              <a:spcBef>
                <a:spcPts val="0"/>
              </a:spcBef>
              <a:buFont typeface="Wingdings" panose="05000000000000000000" pitchFamily="2" charset="2"/>
              <a:buChar char="v"/>
              <a:defRPr/>
            </a:pPr>
            <a:endParaRPr lang="en-US" altLang="zh-CN" sz="2000" dirty="0">
              <a:solidFill>
                <a:prstClr val="black"/>
              </a:solidFill>
              <a:latin typeface="宋体" panose="02010600030101010101" pitchFamily="2" charset="-122"/>
              <a:cs typeface="Times New Roman" panose="02020603050405020304" pitchFamily="18" charset="0"/>
            </a:endParaRPr>
          </a:p>
          <a:p>
            <a:pPr marL="342900" lvl="0" indent="-342900">
              <a:lnSpc>
                <a:spcPct val="100000"/>
              </a:lnSpc>
              <a:spcBef>
                <a:spcPts val="0"/>
              </a:spcBef>
              <a:buFont typeface="Wingdings" panose="05000000000000000000" pitchFamily="2" charset="2"/>
              <a:buChar char="v"/>
              <a:defRPr/>
            </a:pPr>
            <a:endParaRPr lang="en-US" altLang="zh-CN" sz="2000" dirty="0">
              <a:solidFill>
                <a:prstClr val="black"/>
              </a:solidFill>
              <a:latin typeface="宋体" panose="02010600030101010101" pitchFamily="2" charset="-122"/>
              <a:cs typeface="Times New Roman" panose="02020603050405020304" pitchFamily="18" charset="0"/>
            </a:endParaRPr>
          </a:p>
          <a:p>
            <a:pPr marL="342900" lvl="0" indent="-342900">
              <a:lnSpc>
                <a:spcPct val="100000"/>
              </a:lnSpc>
              <a:spcBef>
                <a:spcPts val="0"/>
              </a:spcBef>
              <a:buFont typeface="Wingdings" panose="05000000000000000000" pitchFamily="2" charset="2"/>
              <a:buChar char="v"/>
              <a:defRPr/>
            </a:pPr>
            <a:r>
              <a:rPr lang="zh-CN" altLang="en-US" sz="2000" dirty="0">
                <a:solidFill>
                  <a:prstClr val="black"/>
                </a:solidFill>
                <a:latin typeface="宋体" panose="02010600030101010101" pitchFamily="2" charset="-122"/>
                <a:cs typeface="Times New Roman" panose="02020603050405020304" pitchFamily="18" charset="0"/>
              </a:rPr>
              <a:t>生产率：</a:t>
            </a:r>
            <a:endParaRPr lang="en-US" altLang="zh-CN" sz="2000" dirty="0">
              <a:solidFill>
                <a:prstClr val="black"/>
              </a:solidFill>
              <a:latin typeface="宋体" panose="02010600030101010101" pitchFamily="2" charset="-122"/>
              <a:cs typeface="Times New Roman" panose="02020603050405020304" pitchFamily="18" charset="0"/>
            </a:endParaRPr>
          </a:p>
          <a:p>
            <a:pPr marL="342900" lvl="0" indent="-342900">
              <a:lnSpc>
                <a:spcPct val="100000"/>
              </a:lnSpc>
              <a:spcBef>
                <a:spcPts val="0"/>
              </a:spcBef>
              <a:buFont typeface="Wingdings" panose="05000000000000000000" pitchFamily="2" charset="2"/>
              <a:buChar char="v"/>
              <a:defRPr/>
            </a:pPr>
            <a:endParaRPr lang="en-US" altLang="zh-CN" sz="2000" dirty="0">
              <a:solidFill>
                <a:prstClr val="black"/>
              </a:solidFill>
              <a:latin typeface="宋体" panose="02010600030101010101" pitchFamily="2" charset="-122"/>
              <a:cs typeface="Times New Roman" panose="02020603050405020304" pitchFamily="18" charset="0"/>
            </a:endParaRPr>
          </a:p>
          <a:p>
            <a:pPr marL="342900" lvl="0" indent="-342900">
              <a:lnSpc>
                <a:spcPct val="100000"/>
              </a:lnSpc>
              <a:spcBef>
                <a:spcPts val="0"/>
              </a:spcBef>
              <a:buFont typeface="Wingdings" panose="05000000000000000000" pitchFamily="2" charset="2"/>
              <a:buChar char="v"/>
              <a:defRPr/>
            </a:pPr>
            <a:endParaRPr lang="en-US" altLang="zh-CN" sz="2000" dirty="0">
              <a:solidFill>
                <a:prstClr val="black"/>
              </a:solidFill>
              <a:latin typeface="宋体" panose="02010600030101010101" pitchFamily="2" charset="-122"/>
              <a:cs typeface="Times New Roman" panose="02020603050405020304" pitchFamily="18" charset="0"/>
            </a:endParaRPr>
          </a:p>
          <a:p>
            <a:pPr marL="342900" lvl="0" indent="-342900">
              <a:lnSpc>
                <a:spcPct val="100000"/>
              </a:lnSpc>
              <a:spcBef>
                <a:spcPts val="0"/>
              </a:spcBef>
              <a:buFont typeface="Wingdings" panose="05000000000000000000" pitchFamily="2" charset="2"/>
              <a:buChar char="v"/>
              <a:defRPr/>
            </a:pPr>
            <a:endParaRPr lang="en-US" altLang="zh-CN" sz="2000" dirty="0">
              <a:solidFill>
                <a:prstClr val="black"/>
              </a:solidFill>
              <a:latin typeface="宋体" panose="02010600030101010101" pitchFamily="2" charset="-122"/>
              <a:cs typeface="Times New Roman" panose="02020603050405020304" pitchFamily="18" charset="0"/>
            </a:endParaRPr>
          </a:p>
          <a:p>
            <a:pPr marL="342900" lvl="0" indent="-342900">
              <a:lnSpc>
                <a:spcPct val="100000"/>
              </a:lnSpc>
              <a:spcBef>
                <a:spcPts val="0"/>
              </a:spcBef>
              <a:buFont typeface="Wingdings" panose="05000000000000000000" pitchFamily="2" charset="2"/>
              <a:buChar char="v"/>
              <a:defRPr/>
            </a:pPr>
            <a:r>
              <a:rPr lang="zh-CN" altLang="en-US" sz="2000" dirty="0">
                <a:solidFill>
                  <a:prstClr val="black"/>
                </a:solidFill>
                <a:latin typeface="宋体" panose="02010600030101010101" pitchFamily="2" charset="-122"/>
                <a:cs typeface="Times New Roman" panose="02020603050405020304" pitchFamily="18" charset="0"/>
              </a:rPr>
              <a:t>绝对优势：英国：毛呢；葡萄牙：葡萄酒</a:t>
            </a:r>
            <a:endParaRPr lang="en-US" altLang="zh-CN" sz="2000" dirty="0">
              <a:solidFill>
                <a:prstClr val="black"/>
              </a:solidFill>
              <a:latin typeface="宋体" panose="02010600030101010101" pitchFamily="2" charset="-122"/>
              <a:cs typeface="Times New Roman" panose="02020603050405020304" pitchFamily="18" charset="0"/>
            </a:endParaRPr>
          </a:p>
          <a:p>
            <a:pPr marL="342900" lvl="0" indent="-342900">
              <a:lnSpc>
                <a:spcPct val="100000"/>
              </a:lnSpc>
              <a:spcBef>
                <a:spcPts val="0"/>
              </a:spcBef>
              <a:buFont typeface="Wingdings" panose="05000000000000000000" pitchFamily="2" charset="2"/>
              <a:buChar char="v"/>
              <a:defRPr/>
            </a:pPr>
            <a:endParaRPr lang="en-US" altLang="zh-CN" sz="2400" dirty="0">
              <a:solidFill>
                <a:prstClr val="black"/>
              </a:solidFill>
              <a:latin typeface="宋体" panose="02010600030101010101" pitchFamily="2" charset="-122"/>
              <a:cs typeface="Times New Roman" panose="02020603050405020304" pitchFamily="18" charset="0"/>
            </a:endParaRPr>
          </a:p>
          <a:p>
            <a:pPr marL="342900" lvl="0" indent="-342900">
              <a:lnSpc>
                <a:spcPct val="100000"/>
              </a:lnSpc>
              <a:spcBef>
                <a:spcPts val="0"/>
              </a:spcBef>
              <a:buFont typeface="Wingdings" panose="05000000000000000000" pitchFamily="2" charset="2"/>
              <a:buChar char="v"/>
              <a:defRPr/>
            </a:pPr>
            <a:endParaRPr lang="en-US" altLang="zh-CN" sz="2400" dirty="0">
              <a:solidFill>
                <a:prstClr val="black"/>
              </a:solidFill>
              <a:latin typeface="宋体" panose="02010600030101010101" pitchFamily="2" charset="-122"/>
              <a:cs typeface="Times New Roman" panose="02020603050405020304" pitchFamily="18" charset="0"/>
            </a:endParaRPr>
          </a:p>
          <a:p>
            <a:pPr marL="342900" lvl="0" indent="-342900">
              <a:lnSpc>
                <a:spcPct val="100000"/>
              </a:lnSpc>
              <a:spcBef>
                <a:spcPts val="0"/>
              </a:spcBef>
              <a:buFont typeface="Wingdings" panose="05000000000000000000" pitchFamily="2" charset="2"/>
              <a:buChar char="v"/>
              <a:defRPr/>
            </a:pPr>
            <a:endParaRPr lang="en-US" altLang="zh-CN" sz="2400" dirty="0">
              <a:solidFill>
                <a:prstClr val="black"/>
              </a:solidFill>
              <a:latin typeface="宋体" panose="02010600030101010101" pitchFamily="2" charset="-122"/>
              <a:cs typeface="Times New Roman" panose="02020603050405020304" pitchFamily="18" charset="0"/>
            </a:endParaRPr>
          </a:p>
          <a:p>
            <a:pPr marL="0" lvl="0" indent="0">
              <a:lnSpc>
                <a:spcPct val="100000"/>
              </a:lnSpc>
              <a:spcBef>
                <a:spcPts val="0"/>
              </a:spcBef>
              <a:buNone/>
              <a:defRPr/>
            </a:pPr>
            <a:endParaRPr lang="en-US" altLang="zh-CN" sz="2400" dirty="0">
              <a:solidFill>
                <a:prstClr val="black"/>
              </a:solidFill>
              <a:latin typeface="宋体" panose="02010600030101010101" pitchFamily="2" charset="-122"/>
              <a:cs typeface="Times New Roman" panose="02020603050405020304" pitchFamily="18" charset="0"/>
            </a:endParaRPr>
          </a:p>
          <a:p>
            <a:pPr marL="0" lvl="0" indent="0">
              <a:lnSpc>
                <a:spcPct val="100000"/>
              </a:lnSpc>
              <a:spcBef>
                <a:spcPts val="0"/>
              </a:spcBef>
              <a:buNone/>
              <a:defRPr/>
            </a:pPr>
            <a:endParaRPr lang="en-US" sz="2400" dirty="0">
              <a:latin typeface="Times New Roman" panose="02020603050405020304" pitchFamily="18" charset="0"/>
              <a:cs typeface="Times New Roman" panose="02020603050405020304" pitchFamily="18" charset="0"/>
            </a:endParaRPr>
          </a:p>
        </p:txBody>
      </p:sp>
      <p:graphicFrame>
        <p:nvGraphicFramePr>
          <p:cNvPr id="3" name="表格 2"/>
          <p:cNvGraphicFramePr>
            <a:graphicFrameLocks noGrp="1"/>
          </p:cNvGraphicFramePr>
          <p:nvPr>
            <p:extLst>
              <p:ext uri="{D42A27DB-BD31-4B8C-83A1-F6EECF244321}">
                <p14:modId xmlns:p14="http://schemas.microsoft.com/office/powerpoint/2010/main" val="775458823"/>
              </p:ext>
            </p:extLst>
          </p:nvPr>
        </p:nvGraphicFramePr>
        <p:xfrm>
          <a:off x="2289299" y="3622962"/>
          <a:ext cx="5460621" cy="1107440"/>
        </p:xfrm>
        <a:graphic>
          <a:graphicData uri="http://schemas.openxmlformats.org/drawingml/2006/table">
            <a:tbl>
              <a:tblPr firstRow="1" bandRow="1">
                <a:tableStyleId>{5DA37D80-6434-44D0-A028-1B22A696006F}</a:tableStyleId>
              </a:tblPr>
              <a:tblGrid>
                <a:gridCol w="1820207">
                  <a:extLst>
                    <a:ext uri="{9D8B030D-6E8A-4147-A177-3AD203B41FA5}">
                      <a16:colId xmlns:a16="http://schemas.microsoft.com/office/drawing/2014/main" val="2480982106"/>
                    </a:ext>
                  </a:extLst>
                </a:gridCol>
                <a:gridCol w="1820207">
                  <a:extLst>
                    <a:ext uri="{9D8B030D-6E8A-4147-A177-3AD203B41FA5}">
                      <a16:colId xmlns:a16="http://schemas.microsoft.com/office/drawing/2014/main" val="253037175"/>
                    </a:ext>
                  </a:extLst>
                </a:gridCol>
                <a:gridCol w="1820207">
                  <a:extLst>
                    <a:ext uri="{9D8B030D-6E8A-4147-A177-3AD203B41FA5}">
                      <a16:colId xmlns:a16="http://schemas.microsoft.com/office/drawing/2014/main" val="79336299"/>
                    </a:ext>
                  </a:extLst>
                </a:gridCol>
              </a:tblGrid>
              <a:tr h="0">
                <a:tc>
                  <a:txBody>
                    <a:bodyPr/>
                    <a:lstStyle/>
                    <a:p>
                      <a:endParaRPr lang="en-US" dirty="0"/>
                    </a:p>
                  </a:txBody>
                  <a:tcPr/>
                </a:tc>
                <a:tc>
                  <a:txBody>
                    <a:bodyPr/>
                    <a:lstStyle/>
                    <a:p>
                      <a:r>
                        <a:rPr lang="zh-CN" altLang="en-US" dirty="0"/>
                        <a:t>英国</a:t>
                      </a:r>
                      <a:endParaRPr lang="en-US" dirty="0"/>
                    </a:p>
                  </a:txBody>
                  <a:tcPr/>
                </a:tc>
                <a:tc>
                  <a:txBody>
                    <a:bodyPr/>
                    <a:lstStyle/>
                    <a:p>
                      <a:r>
                        <a:rPr lang="zh-CN" altLang="en-US" dirty="0"/>
                        <a:t>葡萄牙</a:t>
                      </a:r>
                      <a:endParaRPr lang="en-US" dirty="0"/>
                    </a:p>
                  </a:txBody>
                  <a:tcPr/>
                </a:tc>
                <a:extLst>
                  <a:ext uri="{0D108BD9-81ED-4DB2-BD59-A6C34878D82A}">
                    <a16:rowId xmlns:a16="http://schemas.microsoft.com/office/drawing/2014/main" val="3250936395"/>
                  </a:ext>
                </a:extLst>
              </a:tr>
              <a:tr h="370840">
                <a:tc>
                  <a:txBody>
                    <a:bodyPr/>
                    <a:lstStyle/>
                    <a:p>
                      <a:r>
                        <a:rPr lang="zh-CN" altLang="en-US" dirty="0"/>
                        <a:t>葡萄酒</a:t>
                      </a:r>
                      <a:endParaRPr lang="en-US" dirty="0"/>
                    </a:p>
                  </a:txBody>
                  <a:tcPr/>
                </a:tc>
                <a:tc>
                  <a:txBody>
                    <a:bodyPr/>
                    <a:lstStyle/>
                    <a:p>
                      <a:r>
                        <a:rPr lang="en-US" dirty="0"/>
                        <a:t>2</a:t>
                      </a:r>
                      <a:r>
                        <a:rPr lang="zh-CN" altLang="en-US" dirty="0"/>
                        <a:t>单位</a:t>
                      </a:r>
                      <a:endParaRPr lang="en-US" dirty="0"/>
                    </a:p>
                  </a:txBody>
                  <a:tcPr/>
                </a:tc>
                <a:tc>
                  <a:txBody>
                    <a:bodyPr/>
                    <a:lstStyle/>
                    <a:p>
                      <a:r>
                        <a:rPr lang="en-US" dirty="0"/>
                        <a:t>1</a:t>
                      </a:r>
                      <a:r>
                        <a:rPr lang="zh-CN" altLang="en-US" dirty="0"/>
                        <a:t>单位</a:t>
                      </a:r>
                      <a:endParaRPr lang="en-US" dirty="0"/>
                    </a:p>
                  </a:txBody>
                  <a:tcPr/>
                </a:tc>
                <a:extLst>
                  <a:ext uri="{0D108BD9-81ED-4DB2-BD59-A6C34878D82A}">
                    <a16:rowId xmlns:a16="http://schemas.microsoft.com/office/drawing/2014/main" val="1356046764"/>
                  </a:ext>
                </a:extLst>
              </a:tr>
              <a:tr h="370840">
                <a:tc>
                  <a:txBody>
                    <a:bodyPr/>
                    <a:lstStyle/>
                    <a:p>
                      <a:r>
                        <a:rPr lang="zh-CN" altLang="en-US" dirty="0"/>
                        <a:t>毛呢</a:t>
                      </a:r>
                      <a:endParaRPr lang="en-US" dirty="0"/>
                    </a:p>
                  </a:txBody>
                  <a:tcPr/>
                </a:tc>
                <a:tc>
                  <a:txBody>
                    <a:bodyPr/>
                    <a:lstStyle/>
                    <a:p>
                      <a:r>
                        <a:rPr lang="en-US" dirty="0"/>
                        <a:t>2</a:t>
                      </a:r>
                      <a:r>
                        <a:rPr lang="zh-CN" altLang="en-US" dirty="0"/>
                        <a:t>单位</a:t>
                      </a:r>
                      <a:endParaRPr lang="en-US" dirty="0"/>
                    </a:p>
                  </a:txBody>
                  <a:tcPr/>
                </a:tc>
                <a:tc>
                  <a:txBody>
                    <a:bodyPr/>
                    <a:lstStyle/>
                    <a:p>
                      <a:r>
                        <a:rPr lang="en-US" dirty="0"/>
                        <a:t>5</a:t>
                      </a:r>
                      <a:r>
                        <a:rPr lang="zh-CN" altLang="en-US" dirty="0"/>
                        <a:t>单位</a:t>
                      </a:r>
                      <a:endParaRPr lang="en-US" dirty="0"/>
                    </a:p>
                  </a:txBody>
                  <a:tcPr/>
                </a:tc>
                <a:extLst>
                  <a:ext uri="{0D108BD9-81ED-4DB2-BD59-A6C34878D82A}">
                    <a16:rowId xmlns:a16="http://schemas.microsoft.com/office/drawing/2014/main" val="3831659342"/>
                  </a:ext>
                </a:extLst>
              </a:tr>
            </a:tbl>
          </a:graphicData>
        </a:graphic>
      </p:graphicFrame>
      <p:graphicFrame>
        <p:nvGraphicFramePr>
          <p:cNvPr id="9" name="表格 8"/>
          <p:cNvGraphicFramePr>
            <a:graphicFrameLocks noGrp="1"/>
          </p:cNvGraphicFramePr>
          <p:nvPr>
            <p:extLst>
              <p:ext uri="{D42A27DB-BD31-4B8C-83A1-F6EECF244321}">
                <p14:modId xmlns:p14="http://schemas.microsoft.com/office/powerpoint/2010/main" val="3535111358"/>
              </p:ext>
            </p:extLst>
          </p:nvPr>
        </p:nvGraphicFramePr>
        <p:xfrm>
          <a:off x="2289299" y="4840783"/>
          <a:ext cx="5460621" cy="1112520"/>
        </p:xfrm>
        <a:graphic>
          <a:graphicData uri="http://schemas.openxmlformats.org/drawingml/2006/table">
            <a:tbl>
              <a:tblPr firstRow="1" bandRow="1">
                <a:tableStyleId>{5DA37D80-6434-44D0-A028-1B22A696006F}</a:tableStyleId>
              </a:tblPr>
              <a:tblGrid>
                <a:gridCol w="1820207">
                  <a:extLst>
                    <a:ext uri="{9D8B030D-6E8A-4147-A177-3AD203B41FA5}">
                      <a16:colId xmlns:a16="http://schemas.microsoft.com/office/drawing/2014/main" val="3387140290"/>
                    </a:ext>
                  </a:extLst>
                </a:gridCol>
                <a:gridCol w="1820207">
                  <a:extLst>
                    <a:ext uri="{9D8B030D-6E8A-4147-A177-3AD203B41FA5}">
                      <a16:colId xmlns:a16="http://schemas.microsoft.com/office/drawing/2014/main" val="3210930935"/>
                    </a:ext>
                  </a:extLst>
                </a:gridCol>
                <a:gridCol w="1820207">
                  <a:extLst>
                    <a:ext uri="{9D8B030D-6E8A-4147-A177-3AD203B41FA5}">
                      <a16:colId xmlns:a16="http://schemas.microsoft.com/office/drawing/2014/main" val="2954929737"/>
                    </a:ext>
                  </a:extLst>
                </a:gridCol>
              </a:tblGrid>
              <a:tr h="370840">
                <a:tc>
                  <a:txBody>
                    <a:bodyPr/>
                    <a:lstStyle/>
                    <a:p>
                      <a:endParaRPr lang="en-US" dirty="0"/>
                    </a:p>
                  </a:txBody>
                  <a:tcPr/>
                </a:tc>
                <a:tc>
                  <a:txBody>
                    <a:bodyPr/>
                    <a:lstStyle/>
                    <a:p>
                      <a:r>
                        <a:rPr lang="zh-CN" altLang="en-US" dirty="0"/>
                        <a:t>英国</a:t>
                      </a:r>
                      <a:endParaRPr lang="en-US" dirty="0"/>
                    </a:p>
                  </a:txBody>
                  <a:tcPr/>
                </a:tc>
                <a:tc>
                  <a:txBody>
                    <a:bodyPr/>
                    <a:lstStyle/>
                    <a:p>
                      <a:r>
                        <a:rPr lang="zh-CN" altLang="en-US" dirty="0"/>
                        <a:t>葡萄牙</a:t>
                      </a:r>
                      <a:endParaRPr lang="en-US" dirty="0"/>
                    </a:p>
                  </a:txBody>
                  <a:tcPr/>
                </a:tc>
                <a:extLst>
                  <a:ext uri="{0D108BD9-81ED-4DB2-BD59-A6C34878D82A}">
                    <a16:rowId xmlns:a16="http://schemas.microsoft.com/office/drawing/2014/main" val="2807395668"/>
                  </a:ext>
                </a:extLst>
              </a:tr>
              <a:tr h="370840">
                <a:tc>
                  <a:txBody>
                    <a:bodyPr/>
                    <a:lstStyle/>
                    <a:p>
                      <a:r>
                        <a:rPr lang="zh-CN" altLang="en-US" dirty="0"/>
                        <a:t>葡萄酒</a:t>
                      </a:r>
                      <a:endParaRPr lang="en-US" dirty="0"/>
                    </a:p>
                  </a:txBody>
                  <a:tcPr/>
                </a:tc>
                <a:tc>
                  <a:txBody>
                    <a:bodyPr/>
                    <a:lstStyle/>
                    <a:p>
                      <a:r>
                        <a:rPr lang="en-US" dirty="0"/>
                        <a:t>0.5</a:t>
                      </a:r>
                    </a:p>
                  </a:txBody>
                  <a:tcPr/>
                </a:tc>
                <a:tc>
                  <a:txBody>
                    <a:bodyPr/>
                    <a:lstStyle/>
                    <a:p>
                      <a:r>
                        <a:rPr lang="en-US" dirty="0"/>
                        <a:t>1</a:t>
                      </a:r>
                    </a:p>
                  </a:txBody>
                  <a:tcPr/>
                </a:tc>
                <a:extLst>
                  <a:ext uri="{0D108BD9-81ED-4DB2-BD59-A6C34878D82A}">
                    <a16:rowId xmlns:a16="http://schemas.microsoft.com/office/drawing/2014/main" val="1952711065"/>
                  </a:ext>
                </a:extLst>
              </a:tr>
              <a:tr h="370840">
                <a:tc>
                  <a:txBody>
                    <a:bodyPr/>
                    <a:lstStyle/>
                    <a:p>
                      <a:r>
                        <a:rPr lang="zh-CN" altLang="en-US" dirty="0"/>
                        <a:t>毛呢</a:t>
                      </a:r>
                      <a:endParaRPr lang="en-US" dirty="0"/>
                    </a:p>
                  </a:txBody>
                  <a:tcPr/>
                </a:tc>
                <a:tc>
                  <a:txBody>
                    <a:bodyPr/>
                    <a:lstStyle/>
                    <a:p>
                      <a:r>
                        <a:rPr lang="en-US" dirty="0"/>
                        <a:t>0.5</a:t>
                      </a:r>
                    </a:p>
                  </a:txBody>
                  <a:tcPr/>
                </a:tc>
                <a:tc>
                  <a:txBody>
                    <a:bodyPr/>
                    <a:lstStyle/>
                    <a:p>
                      <a:r>
                        <a:rPr lang="en-US" dirty="0"/>
                        <a:t>0.2</a:t>
                      </a:r>
                    </a:p>
                  </a:txBody>
                  <a:tcPr/>
                </a:tc>
                <a:extLst>
                  <a:ext uri="{0D108BD9-81ED-4DB2-BD59-A6C34878D82A}">
                    <a16:rowId xmlns:a16="http://schemas.microsoft.com/office/drawing/2014/main" val="496338484"/>
                  </a:ext>
                </a:extLst>
              </a:tr>
            </a:tbl>
          </a:graphicData>
        </a:graphic>
      </p:graphicFrame>
    </p:spTree>
    <p:extLst>
      <p:ext uri="{BB962C8B-B14F-4D97-AF65-F5344CB8AC3E}">
        <p14:creationId xmlns:p14="http://schemas.microsoft.com/office/powerpoint/2010/main" val="99480559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p:cNvGrpSpPr/>
          <p:nvPr/>
        </p:nvGrpSpPr>
        <p:grpSpPr>
          <a:xfrm>
            <a:off x="0" y="522513"/>
            <a:ext cx="6081486" cy="740229"/>
            <a:chOff x="0" y="522513"/>
            <a:chExt cx="6081486" cy="740229"/>
          </a:xfrm>
        </p:grpSpPr>
        <p:sp>
          <p:nvSpPr>
            <p:cNvPr id="5" name="Rectangle 4"/>
            <p:cNvSpPr/>
            <p:nvPr/>
          </p:nvSpPr>
          <p:spPr>
            <a:xfrm>
              <a:off x="0" y="522513"/>
              <a:ext cx="6081486" cy="740229"/>
            </a:xfrm>
            <a:prstGeom prst="rect">
              <a:avLst/>
            </a:prstGeom>
            <a:solidFill>
              <a:srgbClr val="811C20"/>
            </a:solidFill>
            <a:ln>
              <a:solidFill>
                <a:srgbClr val="811C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TextBox 5"/>
            <p:cNvSpPr txBox="1"/>
            <p:nvPr/>
          </p:nvSpPr>
          <p:spPr>
            <a:xfrm>
              <a:off x="0" y="631017"/>
              <a:ext cx="4905829" cy="523220"/>
            </a:xfrm>
            <a:prstGeom prst="rect">
              <a:avLst/>
            </a:prstGeom>
            <a:noFill/>
          </p:spPr>
          <p:txBody>
            <a:bodyPr wrap="square" rtlCol="0">
              <a:spAutoFit/>
            </a:bodyPr>
            <a:lstStyle/>
            <a:p>
              <a:pPr lvl="0">
                <a:defRPr/>
              </a:pPr>
              <a:r>
                <a:rPr lang="zh-CN" altLang="en-US" sz="2800" dirty="0">
                  <a:solidFill>
                    <a:prstClr val="white"/>
                  </a:solidFill>
                  <a:latin typeface="宋体" panose="02010600030101010101" pitchFamily="2" charset="-122"/>
                </a:rPr>
                <a:t>（二）国际贸易理论</a:t>
              </a:r>
              <a:endParaRPr lang="en-GB" sz="2800" dirty="0">
                <a:solidFill>
                  <a:prstClr val="white"/>
                </a:solidFill>
                <a:latin typeface="宋体" panose="02010600030101010101" pitchFamily="2" charset="-122"/>
                <a:ea typeface="宋体" panose="02010600030101010101" pitchFamily="2" charset="-122"/>
              </a:endParaRPr>
            </a:p>
          </p:txBody>
        </p:sp>
      </p:grpSp>
      <p:sp>
        <p:nvSpPr>
          <p:cNvPr id="20" name="TextBox 19"/>
          <p:cNvSpPr txBox="1"/>
          <p:nvPr/>
        </p:nvSpPr>
        <p:spPr>
          <a:xfrm>
            <a:off x="348343" y="1438053"/>
            <a:ext cx="6652958" cy="461665"/>
          </a:xfrm>
          <a:prstGeom prst="rect">
            <a:avLst/>
          </a:prstGeom>
          <a:noFill/>
        </p:spPr>
        <p:txBody>
          <a:bodyPr wrap="square" rtlCol="0">
            <a:spAutoFit/>
          </a:bodyPr>
          <a:lstStyle/>
          <a:p>
            <a:pPr lvl="0"/>
            <a:r>
              <a:rPr lang="en-US" sz="2400" b="1" dirty="0">
                <a:solidFill>
                  <a:prstClr val="black"/>
                </a:solidFill>
                <a:latin typeface="Times New Roman" panose="02020603050405020304" pitchFamily="18" charset="0"/>
                <a:ea typeface="宋体" panose="02010600030101010101" pitchFamily="2" charset="-122"/>
                <a:cs typeface="Times New Roman" panose="02020603050405020304" pitchFamily="18" charset="0"/>
              </a:rPr>
              <a:t>2</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宋体" panose="02010600030101010101" pitchFamily="2" charset="-122"/>
                <a:cs typeface="Times New Roman" panose="02020603050405020304" pitchFamily="18" charset="0"/>
              </a:rPr>
              <a:t>.</a:t>
            </a:r>
            <a:r>
              <a:rPr lang="zh-CN" altLang="en-US" sz="2400" b="1" dirty="0">
                <a:solidFill>
                  <a:prstClr val="black"/>
                </a:solidFill>
                <a:latin typeface="Times New Roman" panose="02020603050405020304" pitchFamily="18" charset="0"/>
                <a:cs typeface="Times New Roman" panose="02020603050405020304" pitchFamily="18" charset="0"/>
              </a:rPr>
              <a:t>绝对优势理论（</a:t>
            </a:r>
            <a:r>
              <a:rPr lang="en-US" altLang="zh-CN" sz="2400" b="1" dirty="0">
                <a:solidFill>
                  <a:prstClr val="black"/>
                </a:solidFill>
                <a:latin typeface="Times New Roman" panose="02020603050405020304" pitchFamily="18" charset="0"/>
                <a:cs typeface="Times New Roman" panose="02020603050405020304" pitchFamily="18" charset="0"/>
              </a:rPr>
              <a:t>theory of absolute advantage</a:t>
            </a:r>
            <a:r>
              <a:rPr lang="zh-CN" altLang="en-US" sz="2400" b="1" dirty="0">
                <a:solidFill>
                  <a:prstClr val="black"/>
                </a:solidFill>
                <a:latin typeface="Times New Roman" panose="02020603050405020304" pitchFamily="18" charset="0"/>
                <a:cs typeface="Times New Roman" panose="02020603050405020304" pitchFamily="18" charset="0"/>
              </a:rPr>
              <a:t>）</a:t>
            </a:r>
            <a:endParaRPr lang="en-GB" sz="2400" b="1" dirty="0">
              <a:solidFill>
                <a:prstClr val="black"/>
              </a:solidFill>
              <a:latin typeface="Times New Roman" panose="02020603050405020304" pitchFamily="18" charset="0"/>
              <a:ea typeface="宋体" panose="02010600030101010101" pitchFamily="2" charset="-122"/>
              <a:cs typeface="Times New Roman" panose="02020603050405020304" pitchFamily="18" charset="0"/>
            </a:endParaRPr>
          </a:p>
        </p:txBody>
      </p:sp>
      <p:grpSp>
        <p:nvGrpSpPr>
          <p:cNvPr id="26" name="Group 25"/>
          <p:cNvGrpSpPr/>
          <p:nvPr/>
        </p:nvGrpSpPr>
        <p:grpSpPr>
          <a:xfrm>
            <a:off x="275772" y="1899718"/>
            <a:ext cx="11711834" cy="4787685"/>
            <a:chOff x="275772" y="1646790"/>
            <a:chExt cx="11711834" cy="3814987"/>
          </a:xfrm>
        </p:grpSpPr>
        <p:sp>
          <p:nvSpPr>
            <p:cNvPr id="12" name="Rectangle 11"/>
            <p:cNvSpPr/>
            <p:nvPr/>
          </p:nvSpPr>
          <p:spPr>
            <a:xfrm>
              <a:off x="5513696" y="1646790"/>
              <a:ext cx="6473910" cy="3814987"/>
            </a:xfrm>
            <a:prstGeom prst="rect">
              <a:avLst/>
            </a:prstGeom>
            <a:noFill/>
            <a:ln w="28575">
              <a:solidFill>
                <a:srgbClr val="811C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25" name="Group 24"/>
            <p:cNvGrpSpPr/>
            <p:nvPr/>
          </p:nvGrpSpPr>
          <p:grpSpPr>
            <a:xfrm>
              <a:off x="275772" y="1646790"/>
              <a:ext cx="5128741" cy="3814987"/>
              <a:chOff x="348342" y="1646790"/>
              <a:chExt cx="5128741" cy="3814987"/>
            </a:xfrm>
          </p:grpSpPr>
          <p:sp>
            <p:nvSpPr>
              <p:cNvPr id="24" name="Rectangle 23"/>
              <p:cNvSpPr/>
              <p:nvPr/>
            </p:nvSpPr>
            <p:spPr>
              <a:xfrm>
                <a:off x="348343" y="1646790"/>
                <a:ext cx="5128740" cy="3814987"/>
              </a:xfrm>
              <a:prstGeom prst="rect">
                <a:avLst/>
              </a:prstGeom>
              <a:noFill/>
              <a:ln w="28575">
                <a:solidFill>
                  <a:srgbClr val="811C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3" name="TextBox 22"/>
              <p:cNvSpPr txBox="1"/>
              <p:nvPr/>
            </p:nvSpPr>
            <p:spPr>
              <a:xfrm>
                <a:off x="348342" y="1937297"/>
                <a:ext cx="5128741" cy="1054560"/>
              </a:xfrm>
              <a:prstGeom prst="rect">
                <a:avLst/>
              </a:prstGeom>
              <a:noFill/>
            </p:spPr>
            <p:txBody>
              <a:bodyPr wrap="square" rtlCol="0">
                <a:spAutoFit/>
              </a:bodyPr>
              <a:lstStyle/>
              <a:p>
                <a:pPr marR="0" lvl="0" algn="l" defTabSz="914400" rtl="0" eaLnBrk="1" fontAlgn="auto" latinLnBrk="0" hangingPunct="1">
                  <a:lnSpc>
                    <a:spcPct val="100000"/>
                  </a:lnSpc>
                  <a:spcBef>
                    <a:spcPts val="0"/>
                  </a:spcBef>
                  <a:spcAft>
                    <a:spcPts val="0"/>
                  </a:spcAft>
                  <a:buClrTx/>
                  <a:buSzTx/>
                  <a:tabLst/>
                  <a:defRPr/>
                </a:pPr>
                <a:r>
                  <a:rPr lang="zh-CN" altLang="en-US" sz="2000" dirty="0">
                    <a:solidFill>
                      <a:prstClr val="black"/>
                    </a:solidFill>
                    <a:latin typeface="宋体" panose="02010600030101010101" pitchFamily="2" charset="-122"/>
                    <a:ea typeface="宋体" panose="02010600030101010101" pitchFamily="2" charset="-122"/>
                    <a:cs typeface="Times New Roman" panose="02020603050405020304" pitchFamily="18" charset="0"/>
                  </a:rPr>
                  <a:t>没有专业化生产和贸易时的生产量和消费量（假设每个国家在两种生产活动中各投入一半的资源）：</a:t>
                </a:r>
                <a:endParaRPr lang="en-US" altLang="zh-CN" sz="2000" dirty="0">
                  <a:solidFill>
                    <a:prstClr val="black"/>
                  </a:solidFill>
                  <a:latin typeface="宋体" panose="02010600030101010101" pitchFamily="2" charset="-122"/>
                  <a:ea typeface="宋体" panose="02010600030101010101" pitchFamily="2" charset="-122"/>
                  <a:cs typeface="Times New Roman" panose="02020603050405020304" pitchFamily="18" charset="0"/>
                </a:endParaRPr>
              </a:p>
              <a:p>
                <a:pPr marR="0" lvl="0" algn="l" defTabSz="914400" rtl="0" eaLnBrk="1" fontAlgn="auto" latinLnBrk="0" hangingPunct="1">
                  <a:lnSpc>
                    <a:spcPct val="100000"/>
                  </a:lnSpc>
                  <a:spcBef>
                    <a:spcPts val="0"/>
                  </a:spcBef>
                  <a:spcAft>
                    <a:spcPts val="0"/>
                  </a:spcAft>
                  <a:buClrTx/>
                  <a:buSzTx/>
                  <a:tabLst/>
                  <a:defRPr/>
                </a:pPr>
                <a:endParaRPr kumimoji="0" lang="en-US" altLang="zh-CN" sz="2000" b="0" i="0" u="none" strike="noStrike" kern="1200" cap="none" spc="0" normalizeH="0" baseline="0" noProof="0" dirty="0">
                  <a:ln>
                    <a:noFill/>
                  </a:ln>
                  <a:solidFill>
                    <a:prstClr val="black"/>
                  </a:solidFill>
                  <a:effectLst/>
                  <a:uLnTx/>
                  <a:uFillTx/>
                  <a:latin typeface="宋体" panose="02010600030101010101" pitchFamily="2" charset="-122"/>
                  <a:ea typeface="宋体" panose="02010600030101010101" pitchFamily="2" charset="-122"/>
                  <a:cs typeface="Times New Roman" panose="02020603050405020304" pitchFamily="18" charset="0"/>
                </a:endParaRPr>
              </a:p>
            </p:txBody>
          </p:sp>
        </p:grpSp>
      </p:grpSp>
      <p:pic>
        <p:nvPicPr>
          <p:cNvPr id="13" name="Picture 5" descr="C:\Users\Administrator\Desktop\财大ppt模板\B9PPT模板（一）-07.jpg"/>
          <p:cNvPicPr>
            <a:picLocks noChangeAspect="1" noChangeArrowheads="1"/>
          </p:cNvPicPr>
          <p:nvPr/>
        </p:nvPicPr>
        <p:blipFill rotWithShape="1">
          <a:blip r:embed="rId2"/>
          <a:srcRect l="80973" t="3505" b="78397"/>
          <a:stretch/>
        </p:blipFill>
        <p:spPr bwMode="auto">
          <a:xfrm>
            <a:off x="10214435" y="69901"/>
            <a:ext cx="2034332" cy="1368152"/>
          </a:xfrm>
          <a:prstGeom prst="rect">
            <a:avLst/>
          </a:prstGeom>
          <a:noFill/>
        </p:spPr>
      </p:pic>
      <p:graphicFrame>
        <p:nvGraphicFramePr>
          <p:cNvPr id="9" name="表格 8"/>
          <p:cNvGraphicFramePr>
            <a:graphicFrameLocks noGrp="1"/>
          </p:cNvGraphicFramePr>
          <p:nvPr>
            <p:extLst>
              <p:ext uri="{D42A27DB-BD31-4B8C-83A1-F6EECF244321}">
                <p14:modId xmlns:p14="http://schemas.microsoft.com/office/powerpoint/2010/main" val="3916071200"/>
              </p:ext>
            </p:extLst>
          </p:nvPr>
        </p:nvGraphicFramePr>
        <p:xfrm>
          <a:off x="348343" y="3299093"/>
          <a:ext cx="4906044" cy="1112520"/>
        </p:xfrm>
        <a:graphic>
          <a:graphicData uri="http://schemas.openxmlformats.org/drawingml/2006/table">
            <a:tbl>
              <a:tblPr firstRow="1" bandRow="1">
                <a:tableStyleId>{5DA37D80-6434-44D0-A028-1B22A696006F}</a:tableStyleId>
              </a:tblPr>
              <a:tblGrid>
                <a:gridCol w="1635348">
                  <a:extLst>
                    <a:ext uri="{9D8B030D-6E8A-4147-A177-3AD203B41FA5}">
                      <a16:colId xmlns:a16="http://schemas.microsoft.com/office/drawing/2014/main" val="2484434031"/>
                    </a:ext>
                  </a:extLst>
                </a:gridCol>
                <a:gridCol w="1635348">
                  <a:extLst>
                    <a:ext uri="{9D8B030D-6E8A-4147-A177-3AD203B41FA5}">
                      <a16:colId xmlns:a16="http://schemas.microsoft.com/office/drawing/2014/main" val="2590571380"/>
                    </a:ext>
                  </a:extLst>
                </a:gridCol>
                <a:gridCol w="1635348">
                  <a:extLst>
                    <a:ext uri="{9D8B030D-6E8A-4147-A177-3AD203B41FA5}">
                      <a16:colId xmlns:a16="http://schemas.microsoft.com/office/drawing/2014/main" val="1817047669"/>
                    </a:ext>
                  </a:extLst>
                </a:gridCol>
              </a:tblGrid>
              <a:tr h="370840">
                <a:tc>
                  <a:txBody>
                    <a:bodyPr/>
                    <a:lstStyle/>
                    <a:p>
                      <a:endParaRPr lang="en-US" dirty="0"/>
                    </a:p>
                  </a:txBody>
                  <a:tcPr/>
                </a:tc>
                <a:tc>
                  <a:txBody>
                    <a:bodyPr/>
                    <a:lstStyle/>
                    <a:p>
                      <a:r>
                        <a:rPr lang="zh-CN" altLang="en-US" dirty="0"/>
                        <a:t>英国</a:t>
                      </a:r>
                      <a:endParaRPr lang="en-US" dirty="0"/>
                    </a:p>
                  </a:txBody>
                  <a:tcPr/>
                </a:tc>
                <a:tc>
                  <a:txBody>
                    <a:bodyPr/>
                    <a:lstStyle/>
                    <a:p>
                      <a:r>
                        <a:rPr lang="zh-CN" altLang="en-US" dirty="0"/>
                        <a:t>葡萄牙</a:t>
                      </a:r>
                      <a:endParaRPr lang="en-US" dirty="0"/>
                    </a:p>
                  </a:txBody>
                  <a:tcPr/>
                </a:tc>
                <a:extLst>
                  <a:ext uri="{0D108BD9-81ED-4DB2-BD59-A6C34878D82A}">
                    <a16:rowId xmlns:a16="http://schemas.microsoft.com/office/drawing/2014/main" val="205417102"/>
                  </a:ext>
                </a:extLst>
              </a:tr>
              <a:tr h="370840">
                <a:tc>
                  <a:txBody>
                    <a:bodyPr/>
                    <a:lstStyle/>
                    <a:p>
                      <a:r>
                        <a:rPr lang="zh-CN" altLang="en-US" dirty="0"/>
                        <a:t>葡萄酒</a:t>
                      </a:r>
                      <a:endParaRPr lang="en-US" dirty="0"/>
                    </a:p>
                  </a:txBody>
                  <a:tcPr/>
                </a:tc>
                <a:tc>
                  <a:txBody>
                    <a:bodyPr/>
                    <a:lstStyle/>
                    <a:p>
                      <a:r>
                        <a:rPr lang="en-US" dirty="0"/>
                        <a:t>2500</a:t>
                      </a:r>
                    </a:p>
                  </a:txBody>
                  <a:tcPr/>
                </a:tc>
                <a:tc>
                  <a:txBody>
                    <a:bodyPr/>
                    <a:lstStyle/>
                    <a:p>
                      <a:r>
                        <a:rPr lang="en-US" dirty="0"/>
                        <a:t>5000</a:t>
                      </a:r>
                    </a:p>
                  </a:txBody>
                  <a:tcPr/>
                </a:tc>
                <a:extLst>
                  <a:ext uri="{0D108BD9-81ED-4DB2-BD59-A6C34878D82A}">
                    <a16:rowId xmlns:a16="http://schemas.microsoft.com/office/drawing/2014/main" val="508131608"/>
                  </a:ext>
                </a:extLst>
              </a:tr>
              <a:tr h="370840">
                <a:tc>
                  <a:txBody>
                    <a:bodyPr/>
                    <a:lstStyle/>
                    <a:p>
                      <a:r>
                        <a:rPr lang="zh-CN" altLang="en-US" dirty="0"/>
                        <a:t>毛呢</a:t>
                      </a:r>
                      <a:endParaRPr lang="en-US" dirty="0"/>
                    </a:p>
                  </a:txBody>
                  <a:tcPr/>
                </a:tc>
                <a:tc>
                  <a:txBody>
                    <a:bodyPr/>
                    <a:lstStyle/>
                    <a:p>
                      <a:r>
                        <a:rPr lang="en-US" dirty="0"/>
                        <a:t>2500</a:t>
                      </a:r>
                    </a:p>
                  </a:txBody>
                  <a:tcPr/>
                </a:tc>
                <a:tc>
                  <a:txBody>
                    <a:bodyPr/>
                    <a:lstStyle/>
                    <a:p>
                      <a:r>
                        <a:rPr lang="en-US" dirty="0"/>
                        <a:t>1000</a:t>
                      </a:r>
                    </a:p>
                  </a:txBody>
                  <a:tcPr/>
                </a:tc>
                <a:extLst>
                  <a:ext uri="{0D108BD9-81ED-4DB2-BD59-A6C34878D82A}">
                    <a16:rowId xmlns:a16="http://schemas.microsoft.com/office/drawing/2014/main" val="3690557619"/>
                  </a:ext>
                </a:extLst>
              </a:tr>
            </a:tbl>
          </a:graphicData>
        </a:graphic>
      </p:graphicFrame>
      <p:sp>
        <p:nvSpPr>
          <p:cNvPr id="10" name="文本框 9"/>
          <p:cNvSpPr txBox="1"/>
          <p:nvPr/>
        </p:nvSpPr>
        <p:spPr>
          <a:xfrm>
            <a:off x="5650174" y="2361063"/>
            <a:ext cx="6223378" cy="4708981"/>
          </a:xfrm>
          <a:prstGeom prst="rect">
            <a:avLst/>
          </a:prstGeom>
          <a:noFill/>
        </p:spPr>
        <p:txBody>
          <a:bodyPr wrap="square" rtlCol="0">
            <a:spAutoFit/>
          </a:bodyPr>
          <a:lstStyle/>
          <a:p>
            <a:r>
              <a:rPr lang="zh-CN" altLang="en-US" sz="2000" dirty="0"/>
              <a:t>专业化生产时的生产量（所有资源用于生产具有绝对优势的产品）：</a:t>
            </a:r>
            <a:endParaRPr lang="en-US" altLang="zh-CN" sz="2000" dirty="0"/>
          </a:p>
          <a:p>
            <a:endParaRPr lang="en-US" altLang="zh-CN" sz="2000" dirty="0"/>
          </a:p>
          <a:p>
            <a:endParaRPr lang="en-US" altLang="zh-CN" sz="2000" dirty="0"/>
          </a:p>
          <a:p>
            <a:endParaRPr lang="en-US" altLang="zh-CN" sz="2000" dirty="0"/>
          </a:p>
          <a:p>
            <a:endParaRPr lang="en-US" altLang="zh-CN" sz="2000" dirty="0"/>
          </a:p>
          <a:p>
            <a:endParaRPr lang="en-US" altLang="zh-CN" sz="2000" dirty="0"/>
          </a:p>
          <a:p>
            <a:r>
              <a:rPr lang="zh-CN" altLang="en-US" sz="2000" dirty="0"/>
              <a:t>两国交换一半产出之后的消费量：</a:t>
            </a:r>
            <a:endParaRPr lang="en-US" altLang="zh-CN" sz="2000" dirty="0"/>
          </a:p>
          <a:p>
            <a:endParaRPr lang="en-US" altLang="zh-CN" sz="2000" dirty="0"/>
          </a:p>
          <a:p>
            <a:endParaRPr lang="en-US" altLang="zh-CN" sz="2000" dirty="0"/>
          </a:p>
          <a:p>
            <a:endParaRPr lang="en-US" altLang="zh-CN" sz="2000" dirty="0"/>
          </a:p>
          <a:p>
            <a:endParaRPr lang="en-US" altLang="zh-CN" sz="2000" dirty="0"/>
          </a:p>
          <a:p>
            <a:r>
              <a:rPr lang="zh-CN" altLang="en-US" sz="2000" dirty="0"/>
              <a:t>两个国家均从专业化生产和贸易中获益</a:t>
            </a:r>
            <a:endParaRPr lang="en-US" altLang="zh-CN" sz="2000" dirty="0"/>
          </a:p>
          <a:p>
            <a:endParaRPr lang="en-US" altLang="zh-CN" sz="2000" dirty="0"/>
          </a:p>
          <a:p>
            <a:endParaRPr lang="en-US" sz="2000" dirty="0"/>
          </a:p>
        </p:txBody>
      </p:sp>
      <p:graphicFrame>
        <p:nvGraphicFramePr>
          <p:cNvPr id="11" name="表格 10"/>
          <p:cNvGraphicFramePr>
            <a:graphicFrameLocks noGrp="1"/>
          </p:cNvGraphicFramePr>
          <p:nvPr>
            <p:extLst>
              <p:ext uri="{D42A27DB-BD31-4B8C-83A1-F6EECF244321}">
                <p14:modId xmlns:p14="http://schemas.microsoft.com/office/powerpoint/2010/main" val="229818553"/>
              </p:ext>
            </p:extLst>
          </p:nvPr>
        </p:nvGraphicFramePr>
        <p:xfrm>
          <a:off x="5650175" y="3181040"/>
          <a:ext cx="6223377" cy="1112520"/>
        </p:xfrm>
        <a:graphic>
          <a:graphicData uri="http://schemas.openxmlformats.org/drawingml/2006/table">
            <a:tbl>
              <a:tblPr firstRow="1" bandRow="1">
                <a:tableStyleId>{5DA37D80-6434-44D0-A028-1B22A696006F}</a:tableStyleId>
              </a:tblPr>
              <a:tblGrid>
                <a:gridCol w="2074459">
                  <a:extLst>
                    <a:ext uri="{9D8B030D-6E8A-4147-A177-3AD203B41FA5}">
                      <a16:colId xmlns:a16="http://schemas.microsoft.com/office/drawing/2014/main" val="2173518083"/>
                    </a:ext>
                  </a:extLst>
                </a:gridCol>
                <a:gridCol w="2074459">
                  <a:extLst>
                    <a:ext uri="{9D8B030D-6E8A-4147-A177-3AD203B41FA5}">
                      <a16:colId xmlns:a16="http://schemas.microsoft.com/office/drawing/2014/main" val="3504484331"/>
                    </a:ext>
                  </a:extLst>
                </a:gridCol>
                <a:gridCol w="2074459">
                  <a:extLst>
                    <a:ext uri="{9D8B030D-6E8A-4147-A177-3AD203B41FA5}">
                      <a16:colId xmlns:a16="http://schemas.microsoft.com/office/drawing/2014/main" val="888328711"/>
                    </a:ext>
                  </a:extLst>
                </a:gridCol>
              </a:tblGrid>
              <a:tr h="370840">
                <a:tc>
                  <a:txBody>
                    <a:bodyPr/>
                    <a:lstStyle/>
                    <a:p>
                      <a:endParaRPr lang="en-US" dirty="0"/>
                    </a:p>
                  </a:txBody>
                  <a:tcPr/>
                </a:tc>
                <a:tc>
                  <a:txBody>
                    <a:bodyPr/>
                    <a:lstStyle/>
                    <a:p>
                      <a:r>
                        <a:rPr lang="zh-CN" altLang="en-US" dirty="0"/>
                        <a:t>英国</a:t>
                      </a:r>
                      <a:endParaRPr lang="en-US" dirty="0"/>
                    </a:p>
                  </a:txBody>
                  <a:tcPr/>
                </a:tc>
                <a:tc>
                  <a:txBody>
                    <a:bodyPr/>
                    <a:lstStyle/>
                    <a:p>
                      <a:r>
                        <a:rPr lang="zh-CN" altLang="en-US" dirty="0"/>
                        <a:t>葡萄牙</a:t>
                      </a:r>
                      <a:endParaRPr lang="en-US" dirty="0"/>
                    </a:p>
                  </a:txBody>
                  <a:tcPr/>
                </a:tc>
                <a:extLst>
                  <a:ext uri="{0D108BD9-81ED-4DB2-BD59-A6C34878D82A}">
                    <a16:rowId xmlns:a16="http://schemas.microsoft.com/office/drawing/2014/main" val="4164010028"/>
                  </a:ext>
                </a:extLst>
              </a:tr>
              <a:tr h="370840">
                <a:tc>
                  <a:txBody>
                    <a:bodyPr/>
                    <a:lstStyle/>
                    <a:p>
                      <a:r>
                        <a:rPr lang="zh-CN" altLang="en-US" dirty="0"/>
                        <a:t>葡萄酒</a:t>
                      </a:r>
                      <a:endParaRPr lang="en-US" dirty="0"/>
                    </a:p>
                  </a:txBody>
                  <a:tcPr/>
                </a:tc>
                <a:tc>
                  <a:txBody>
                    <a:bodyPr/>
                    <a:lstStyle/>
                    <a:p>
                      <a:r>
                        <a:rPr lang="en-US" dirty="0"/>
                        <a:t>0</a:t>
                      </a:r>
                    </a:p>
                  </a:txBody>
                  <a:tcPr/>
                </a:tc>
                <a:tc>
                  <a:txBody>
                    <a:bodyPr/>
                    <a:lstStyle/>
                    <a:p>
                      <a:r>
                        <a:rPr lang="en-US" dirty="0"/>
                        <a:t>10000</a:t>
                      </a:r>
                    </a:p>
                  </a:txBody>
                  <a:tcPr/>
                </a:tc>
                <a:extLst>
                  <a:ext uri="{0D108BD9-81ED-4DB2-BD59-A6C34878D82A}">
                    <a16:rowId xmlns:a16="http://schemas.microsoft.com/office/drawing/2014/main" val="2609947969"/>
                  </a:ext>
                </a:extLst>
              </a:tr>
              <a:tr h="370840">
                <a:tc>
                  <a:txBody>
                    <a:bodyPr/>
                    <a:lstStyle/>
                    <a:p>
                      <a:r>
                        <a:rPr lang="zh-CN" altLang="en-US" dirty="0"/>
                        <a:t>毛呢</a:t>
                      </a:r>
                      <a:endParaRPr lang="en-US" dirty="0"/>
                    </a:p>
                  </a:txBody>
                  <a:tcPr/>
                </a:tc>
                <a:tc>
                  <a:txBody>
                    <a:bodyPr/>
                    <a:lstStyle/>
                    <a:p>
                      <a:r>
                        <a:rPr lang="en-US" dirty="0"/>
                        <a:t>5000</a:t>
                      </a:r>
                    </a:p>
                  </a:txBody>
                  <a:tcPr/>
                </a:tc>
                <a:tc>
                  <a:txBody>
                    <a:bodyPr/>
                    <a:lstStyle/>
                    <a:p>
                      <a:r>
                        <a:rPr lang="en-US" dirty="0"/>
                        <a:t>0</a:t>
                      </a:r>
                    </a:p>
                  </a:txBody>
                  <a:tcPr/>
                </a:tc>
                <a:extLst>
                  <a:ext uri="{0D108BD9-81ED-4DB2-BD59-A6C34878D82A}">
                    <a16:rowId xmlns:a16="http://schemas.microsoft.com/office/drawing/2014/main" val="4165934066"/>
                  </a:ext>
                </a:extLst>
              </a:tr>
            </a:tbl>
          </a:graphicData>
        </a:graphic>
      </p:graphicFrame>
      <p:graphicFrame>
        <p:nvGraphicFramePr>
          <p:cNvPr id="14" name="表格 13"/>
          <p:cNvGraphicFramePr>
            <a:graphicFrameLocks noGrp="1"/>
          </p:cNvGraphicFramePr>
          <p:nvPr>
            <p:extLst>
              <p:ext uri="{D42A27DB-BD31-4B8C-83A1-F6EECF244321}">
                <p14:modId xmlns:p14="http://schemas.microsoft.com/office/powerpoint/2010/main" val="2988906272"/>
              </p:ext>
            </p:extLst>
          </p:nvPr>
        </p:nvGraphicFramePr>
        <p:xfrm>
          <a:off x="5636525" y="4879987"/>
          <a:ext cx="6237027" cy="1112520"/>
        </p:xfrm>
        <a:graphic>
          <a:graphicData uri="http://schemas.openxmlformats.org/drawingml/2006/table">
            <a:tbl>
              <a:tblPr firstRow="1" bandRow="1">
                <a:tableStyleId>{5DA37D80-6434-44D0-A028-1B22A696006F}</a:tableStyleId>
              </a:tblPr>
              <a:tblGrid>
                <a:gridCol w="2079009">
                  <a:extLst>
                    <a:ext uri="{9D8B030D-6E8A-4147-A177-3AD203B41FA5}">
                      <a16:colId xmlns:a16="http://schemas.microsoft.com/office/drawing/2014/main" val="4245116928"/>
                    </a:ext>
                  </a:extLst>
                </a:gridCol>
                <a:gridCol w="2079009">
                  <a:extLst>
                    <a:ext uri="{9D8B030D-6E8A-4147-A177-3AD203B41FA5}">
                      <a16:colId xmlns:a16="http://schemas.microsoft.com/office/drawing/2014/main" val="698489355"/>
                    </a:ext>
                  </a:extLst>
                </a:gridCol>
                <a:gridCol w="2079009">
                  <a:extLst>
                    <a:ext uri="{9D8B030D-6E8A-4147-A177-3AD203B41FA5}">
                      <a16:colId xmlns:a16="http://schemas.microsoft.com/office/drawing/2014/main" val="2373254265"/>
                    </a:ext>
                  </a:extLst>
                </a:gridCol>
              </a:tblGrid>
              <a:tr h="370840">
                <a:tc>
                  <a:txBody>
                    <a:bodyPr/>
                    <a:lstStyle/>
                    <a:p>
                      <a:endParaRPr lang="en-US" dirty="0"/>
                    </a:p>
                  </a:txBody>
                  <a:tcPr/>
                </a:tc>
                <a:tc>
                  <a:txBody>
                    <a:bodyPr/>
                    <a:lstStyle/>
                    <a:p>
                      <a:r>
                        <a:rPr lang="zh-CN" altLang="en-US" dirty="0"/>
                        <a:t>英国</a:t>
                      </a:r>
                      <a:endParaRPr lang="en-US" dirty="0"/>
                    </a:p>
                  </a:txBody>
                  <a:tcPr/>
                </a:tc>
                <a:tc>
                  <a:txBody>
                    <a:bodyPr/>
                    <a:lstStyle/>
                    <a:p>
                      <a:r>
                        <a:rPr lang="zh-CN" altLang="en-US" dirty="0"/>
                        <a:t>葡萄牙</a:t>
                      </a:r>
                      <a:endParaRPr lang="en-US" dirty="0"/>
                    </a:p>
                  </a:txBody>
                  <a:tcPr/>
                </a:tc>
                <a:extLst>
                  <a:ext uri="{0D108BD9-81ED-4DB2-BD59-A6C34878D82A}">
                    <a16:rowId xmlns:a16="http://schemas.microsoft.com/office/drawing/2014/main" val="618794244"/>
                  </a:ext>
                </a:extLst>
              </a:tr>
              <a:tr h="370840">
                <a:tc>
                  <a:txBody>
                    <a:bodyPr/>
                    <a:lstStyle/>
                    <a:p>
                      <a:r>
                        <a:rPr lang="zh-CN" altLang="en-US" dirty="0"/>
                        <a:t>葡萄酒</a:t>
                      </a:r>
                      <a:endParaRPr lang="en-US" dirty="0"/>
                    </a:p>
                  </a:txBody>
                  <a:tcPr/>
                </a:tc>
                <a:tc>
                  <a:txBody>
                    <a:bodyPr/>
                    <a:lstStyle/>
                    <a:p>
                      <a:r>
                        <a:rPr lang="en-US" dirty="0"/>
                        <a:t>5000</a:t>
                      </a:r>
                    </a:p>
                  </a:txBody>
                  <a:tcPr/>
                </a:tc>
                <a:tc>
                  <a:txBody>
                    <a:bodyPr/>
                    <a:lstStyle/>
                    <a:p>
                      <a:r>
                        <a:rPr lang="en-US" dirty="0"/>
                        <a:t>5000</a:t>
                      </a:r>
                    </a:p>
                  </a:txBody>
                  <a:tcPr/>
                </a:tc>
                <a:extLst>
                  <a:ext uri="{0D108BD9-81ED-4DB2-BD59-A6C34878D82A}">
                    <a16:rowId xmlns:a16="http://schemas.microsoft.com/office/drawing/2014/main" val="1857119808"/>
                  </a:ext>
                </a:extLst>
              </a:tr>
              <a:tr h="370840">
                <a:tc>
                  <a:txBody>
                    <a:bodyPr/>
                    <a:lstStyle/>
                    <a:p>
                      <a:r>
                        <a:rPr lang="zh-CN" altLang="en-US" dirty="0"/>
                        <a:t>毛呢</a:t>
                      </a:r>
                      <a:endParaRPr lang="en-US" dirty="0"/>
                    </a:p>
                  </a:txBody>
                  <a:tcPr/>
                </a:tc>
                <a:tc>
                  <a:txBody>
                    <a:bodyPr/>
                    <a:lstStyle/>
                    <a:p>
                      <a:r>
                        <a:rPr lang="en-US" dirty="0"/>
                        <a:t>2500</a:t>
                      </a:r>
                    </a:p>
                  </a:txBody>
                  <a:tcPr/>
                </a:tc>
                <a:tc>
                  <a:txBody>
                    <a:bodyPr/>
                    <a:lstStyle/>
                    <a:p>
                      <a:r>
                        <a:rPr lang="en-US" dirty="0"/>
                        <a:t>2500</a:t>
                      </a:r>
                    </a:p>
                  </a:txBody>
                  <a:tcPr/>
                </a:tc>
                <a:extLst>
                  <a:ext uri="{0D108BD9-81ED-4DB2-BD59-A6C34878D82A}">
                    <a16:rowId xmlns:a16="http://schemas.microsoft.com/office/drawing/2014/main" val="3506085716"/>
                  </a:ext>
                </a:extLst>
              </a:tr>
            </a:tbl>
          </a:graphicData>
        </a:graphic>
      </p:graphicFrame>
    </p:spTree>
    <p:extLst>
      <p:ext uri="{BB962C8B-B14F-4D97-AF65-F5344CB8AC3E}">
        <p14:creationId xmlns:p14="http://schemas.microsoft.com/office/powerpoint/2010/main" val="396367674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10"/>
          <p:cNvGrpSpPr/>
          <p:nvPr/>
        </p:nvGrpSpPr>
        <p:grpSpPr>
          <a:xfrm>
            <a:off x="0" y="522513"/>
            <a:ext cx="6081486" cy="740229"/>
            <a:chOff x="0" y="522513"/>
            <a:chExt cx="6081486" cy="740229"/>
          </a:xfrm>
        </p:grpSpPr>
        <p:sp>
          <p:nvSpPr>
            <p:cNvPr id="5" name="Rectangle 11"/>
            <p:cNvSpPr/>
            <p:nvPr/>
          </p:nvSpPr>
          <p:spPr>
            <a:xfrm>
              <a:off x="0" y="522513"/>
              <a:ext cx="6081486" cy="740229"/>
            </a:xfrm>
            <a:prstGeom prst="rect">
              <a:avLst/>
            </a:prstGeom>
            <a:solidFill>
              <a:srgbClr val="811C20"/>
            </a:solidFill>
            <a:ln>
              <a:solidFill>
                <a:srgbClr val="811C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TextBox 12"/>
            <p:cNvSpPr txBox="1"/>
            <p:nvPr/>
          </p:nvSpPr>
          <p:spPr>
            <a:xfrm>
              <a:off x="0" y="631017"/>
              <a:ext cx="4905829"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2800" b="0" i="0" u="none" strike="noStrike" kern="1200" cap="none" spc="0" normalizeH="0" baseline="0" noProof="0" dirty="0">
                  <a:ln>
                    <a:noFill/>
                  </a:ln>
                  <a:solidFill>
                    <a:prstClr val="white"/>
                  </a:solidFill>
                  <a:effectLst/>
                  <a:uLnTx/>
                  <a:uFillTx/>
                  <a:latin typeface="宋体" panose="02010600030101010101" pitchFamily="2" charset="-122"/>
                  <a:ea typeface="宋体" panose="02010600030101010101" pitchFamily="2" charset="-122"/>
                  <a:cs typeface="+mn-cs"/>
                </a:rPr>
                <a:t>（二）国际贸易理论</a:t>
              </a:r>
              <a:endParaRPr kumimoji="0" lang="en-GB" sz="2800" b="0" i="0" u="none" strike="noStrike" kern="1200" cap="none" spc="0" normalizeH="0" baseline="0" noProof="0" dirty="0">
                <a:ln>
                  <a:noFill/>
                </a:ln>
                <a:solidFill>
                  <a:prstClr val="white"/>
                </a:solidFill>
                <a:effectLst/>
                <a:uLnTx/>
                <a:uFillTx/>
                <a:latin typeface="宋体" panose="02010600030101010101" pitchFamily="2" charset="-122"/>
                <a:ea typeface="宋体" panose="02010600030101010101" pitchFamily="2" charset="-122"/>
                <a:cs typeface="+mn-cs"/>
              </a:endParaRPr>
            </a:p>
          </p:txBody>
        </p:sp>
      </p:grpSp>
      <p:sp>
        <p:nvSpPr>
          <p:cNvPr id="7" name="TextBox 19"/>
          <p:cNvSpPr txBox="1"/>
          <p:nvPr/>
        </p:nvSpPr>
        <p:spPr>
          <a:xfrm>
            <a:off x="348343" y="1363960"/>
            <a:ext cx="11688982" cy="34163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prstClr val="black"/>
                </a:solidFill>
                <a:effectLst/>
                <a:uLnTx/>
                <a:uFillTx/>
                <a:latin typeface="Times New Roman" panose="02020603050405020304" pitchFamily="18" charset="0"/>
                <a:ea typeface="宋体" panose="02010600030101010101" pitchFamily="2" charset="-122"/>
                <a:cs typeface="Times New Roman" panose="02020603050405020304" pitchFamily="18" charset="0"/>
              </a:rPr>
              <a:t>2.</a:t>
            </a:r>
            <a:r>
              <a:rPr kumimoji="0" lang="zh-CN" altLang="en-US" sz="2400" b="1" i="0" u="none" strike="noStrike" kern="1200" cap="none" spc="0" normalizeH="0" baseline="0" noProof="0" dirty="0">
                <a:ln>
                  <a:noFill/>
                </a:ln>
                <a:solidFill>
                  <a:prstClr val="black"/>
                </a:solidFill>
                <a:effectLst/>
                <a:uLnTx/>
                <a:uFillTx/>
                <a:latin typeface="Times New Roman" panose="02020603050405020304" pitchFamily="18" charset="0"/>
                <a:ea typeface="宋体" panose="02010600030101010101" pitchFamily="2" charset="-122"/>
                <a:cs typeface="Times New Roman" panose="02020603050405020304" pitchFamily="18" charset="0"/>
              </a:rPr>
              <a:t>绝对优势理论（</a:t>
            </a:r>
            <a:r>
              <a:rPr kumimoji="0" lang="en-US" altLang="zh-CN" sz="2400" b="1" i="0" u="none" strike="noStrike" kern="1200" cap="none" spc="0" normalizeH="0" baseline="0" noProof="0" dirty="0">
                <a:ln>
                  <a:noFill/>
                </a:ln>
                <a:solidFill>
                  <a:prstClr val="black"/>
                </a:solidFill>
                <a:effectLst/>
                <a:uLnTx/>
                <a:uFillTx/>
                <a:latin typeface="Times New Roman" panose="02020603050405020304" pitchFamily="18" charset="0"/>
                <a:ea typeface="宋体" panose="02010600030101010101" pitchFamily="2" charset="-122"/>
                <a:cs typeface="Times New Roman" panose="02020603050405020304" pitchFamily="18" charset="0"/>
              </a:rPr>
              <a:t>theory of absolute advantage</a:t>
            </a:r>
            <a:r>
              <a:rPr kumimoji="0" lang="zh-CN" altLang="en-US" sz="2400" b="1" i="0" u="none" strike="noStrike" kern="1200" cap="none" spc="0" normalizeH="0" baseline="0" noProof="0" dirty="0">
                <a:ln>
                  <a:noFill/>
                </a:ln>
                <a:solidFill>
                  <a:prstClr val="black"/>
                </a:solidFill>
                <a:effectLst/>
                <a:uLnTx/>
                <a:uFillTx/>
                <a:latin typeface="Times New Roman" panose="02020603050405020304" pitchFamily="18" charset="0"/>
                <a:ea typeface="宋体" panose="02010600030101010101" pitchFamily="2" charset="-122"/>
                <a:cs typeface="Times New Roman" panose="02020603050405020304" pitchFamily="18" charset="0"/>
              </a:rPr>
              <a:t>）</a:t>
            </a:r>
            <a:endParaRPr kumimoji="0" lang="en-US" altLang="zh-CN" sz="2400" b="1" i="0" u="none" strike="noStrike" kern="1200" cap="none" spc="0" normalizeH="0" baseline="0" noProof="0" dirty="0">
              <a:ln>
                <a:noFill/>
              </a:ln>
              <a:solidFill>
                <a:prstClr val="black"/>
              </a:solidFill>
              <a:effectLst/>
              <a:uLnTx/>
              <a:uFillTx/>
              <a:latin typeface="Times New Roman" panose="02020603050405020304" pitchFamily="18" charset="0"/>
              <a:ea typeface="宋体" panose="02010600030101010101" pitchFamily="2" charset="-122"/>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2400" b="1" dirty="0">
              <a:solidFill>
                <a:prstClr val="black"/>
              </a:solidFill>
              <a:latin typeface="Times New Roman" panose="02020603050405020304" pitchFamily="18" charset="0"/>
              <a:ea typeface="宋体" panose="02010600030101010101" pitchFamily="2" charset="-122"/>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宋体" panose="02010600030101010101" pitchFamily="2" charset="-122"/>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2400" b="1" dirty="0">
              <a:solidFill>
                <a:prstClr val="black"/>
              </a:solidFill>
              <a:latin typeface="Times New Roman" panose="02020603050405020304" pitchFamily="18" charset="0"/>
              <a:ea typeface="宋体" panose="02010600030101010101" pitchFamily="2" charset="-122"/>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宋体" panose="02010600030101010101" pitchFamily="2" charset="-122"/>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2400" b="1" dirty="0">
              <a:solidFill>
                <a:prstClr val="black"/>
              </a:solidFill>
              <a:latin typeface="Times New Roman" panose="02020603050405020304" pitchFamily="18" charset="0"/>
              <a:ea typeface="宋体" panose="02010600030101010101" pitchFamily="2" charset="-122"/>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宋体" panose="02010600030101010101" pitchFamily="2" charset="-122"/>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2400" b="1" dirty="0">
              <a:solidFill>
                <a:prstClr val="black"/>
              </a:solidFill>
              <a:latin typeface="Times New Roman" panose="02020603050405020304" pitchFamily="18" charset="0"/>
              <a:ea typeface="宋体" panose="02010600030101010101" pitchFamily="2" charset="-122"/>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1" i="0" u="none" strike="noStrike" kern="1200" cap="none" spc="0" normalizeH="0" baseline="0" noProof="0" dirty="0">
              <a:ln>
                <a:noFill/>
              </a:ln>
              <a:solidFill>
                <a:prstClr val="black"/>
              </a:solidFill>
              <a:effectLst/>
              <a:uLnTx/>
              <a:uFillTx/>
              <a:latin typeface="Times New Roman" panose="02020603050405020304" pitchFamily="18" charset="0"/>
              <a:ea typeface="宋体" panose="02010600030101010101" pitchFamily="2" charset="-122"/>
              <a:cs typeface="Times New Roman" panose="02020603050405020304" pitchFamily="18" charset="0"/>
            </a:endParaRPr>
          </a:p>
        </p:txBody>
      </p:sp>
      <p:pic>
        <p:nvPicPr>
          <p:cNvPr id="8" name="Picture 5" descr="C:\Users\Administrator\Desktop\财大ppt模板\B9PPT模板（一）-07.jpg"/>
          <p:cNvPicPr>
            <a:picLocks noChangeAspect="1" noChangeArrowheads="1"/>
          </p:cNvPicPr>
          <p:nvPr/>
        </p:nvPicPr>
        <p:blipFill rotWithShape="1">
          <a:blip r:embed="rId2"/>
          <a:srcRect l="80973" t="3505" b="78397"/>
          <a:stretch/>
        </p:blipFill>
        <p:spPr bwMode="auto">
          <a:xfrm>
            <a:off x="10214435" y="69901"/>
            <a:ext cx="2034332" cy="1368152"/>
          </a:xfrm>
          <a:prstGeom prst="rect">
            <a:avLst/>
          </a:prstGeom>
          <a:noFill/>
        </p:spPr>
      </p:pic>
      <p:sp>
        <p:nvSpPr>
          <p:cNvPr id="2" name="内容占位符 1"/>
          <p:cNvSpPr>
            <a:spLocks noGrp="1"/>
          </p:cNvSpPr>
          <p:nvPr>
            <p:ph idx="1"/>
          </p:nvPr>
        </p:nvSpPr>
        <p:spPr>
          <a:xfrm>
            <a:off x="838200" y="1926843"/>
            <a:ext cx="10515600" cy="4692321"/>
          </a:xfrm>
        </p:spPr>
        <p:txBody>
          <a:bodyPr>
            <a:normAutofit/>
          </a:bodyPr>
          <a:lstStyle/>
          <a:p>
            <a:pPr marL="342900" lvl="0" indent="-342900">
              <a:lnSpc>
                <a:spcPct val="100000"/>
              </a:lnSpc>
              <a:spcBef>
                <a:spcPts val="0"/>
              </a:spcBef>
              <a:buFont typeface="Wingdings" panose="05000000000000000000" pitchFamily="2" charset="2"/>
              <a:buChar char="v"/>
              <a:defRPr/>
            </a:pPr>
            <a:endParaRPr lang="en-US" altLang="zh-CN" sz="2400" dirty="0">
              <a:solidFill>
                <a:prstClr val="black"/>
              </a:solidFill>
              <a:latin typeface="宋体" panose="02010600030101010101" pitchFamily="2" charset="-122"/>
              <a:cs typeface="Times New Roman" panose="02020603050405020304" pitchFamily="18" charset="0"/>
            </a:endParaRPr>
          </a:p>
          <a:p>
            <a:pPr marL="342900" lvl="0" indent="-342900">
              <a:lnSpc>
                <a:spcPct val="100000"/>
              </a:lnSpc>
              <a:spcBef>
                <a:spcPts val="0"/>
              </a:spcBef>
              <a:buFont typeface="Wingdings" panose="05000000000000000000" pitchFamily="2" charset="2"/>
              <a:buChar char="v"/>
              <a:defRPr/>
            </a:pPr>
            <a:endParaRPr lang="en-US" altLang="zh-CN" sz="2400" dirty="0">
              <a:solidFill>
                <a:prstClr val="black"/>
              </a:solidFill>
              <a:latin typeface="宋体" panose="02010600030101010101" pitchFamily="2" charset="-122"/>
              <a:cs typeface="Times New Roman" panose="02020603050405020304" pitchFamily="18" charset="0"/>
            </a:endParaRPr>
          </a:p>
          <a:p>
            <a:pPr marL="342900" lvl="0" indent="-342900">
              <a:lnSpc>
                <a:spcPct val="100000"/>
              </a:lnSpc>
              <a:spcBef>
                <a:spcPts val="0"/>
              </a:spcBef>
              <a:buFont typeface="Wingdings" panose="05000000000000000000" pitchFamily="2" charset="2"/>
              <a:buChar char="v"/>
              <a:defRPr/>
            </a:pPr>
            <a:endParaRPr lang="en-US" altLang="zh-CN" sz="2400" dirty="0">
              <a:solidFill>
                <a:prstClr val="black"/>
              </a:solidFill>
              <a:latin typeface="宋体" panose="02010600030101010101" pitchFamily="2" charset="-122"/>
              <a:cs typeface="Times New Roman" panose="02020603050405020304" pitchFamily="18" charset="0"/>
            </a:endParaRPr>
          </a:p>
          <a:p>
            <a:pPr marL="342900" lvl="0" indent="-342900">
              <a:lnSpc>
                <a:spcPct val="100000"/>
              </a:lnSpc>
              <a:spcBef>
                <a:spcPts val="0"/>
              </a:spcBef>
              <a:buFont typeface="Wingdings" panose="05000000000000000000" pitchFamily="2" charset="2"/>
              <a:buChar char="v"/>
              <a:defRPr/>
            </a:pPr>
            <a:endParaRPr lang="en-US" altLang="zh-CN" sz="2400" dirty="0">
              <a:solidFill>
                <a:prstClr val="black"/>
              </a:solidFill>
              <a:latin typeface="宋体" panose="02010600030101010101" pitchFamily="2" charset="-122"/>
              <a:cs typeface="Times New Roman" panose="02020603050405020304" pitchFamily="18" charset="0"/>
            </a:endParaRPr>
          </a:p>
          <a:p>
            <a:pPr marL="342900" lvl="0" indent="-342900">
              <a:lnSpc>
                <a:spcPct val="100000"/>
              </a:lnSpc>
              <a:spcBef>
                <a:spcPts val="0"/>
              </a:spcBef>
              <a:buFont typeface="Wingdings" panose="05000000000000000000" pitchFamily="2" charset="2"/>
              <a:buChar char="v"/>
              <a:defRPr/>
            </a:pPr>
            <a:endParaRPr lang="en-US" altLang="zh-CN" sz="2400" dirty="0">
              <a:solidFill>
                <a:prstClr val="black"/>
              </a:solidFill>
              <a:latin typeface="宋体" panose="02010600030101010101" pitchFamily="2" charset="-122"/>
              <a:cs typeface="Times New Roman" panose="02020603050405020304" pitchFamily="18" charset="0"/>
            </a:endParaRPr>
          </a:p>
          <a:p>
            <a:pPr marL="0" lvl="0" indent="0">
              <a:lnSpc>
                <a:spcPct val="100000"/>
              </a:lnSpc>
              <a:spcBef>
                <a:spcPts val="0"/>
              </a:spcBef>
              <a:buNone/>
              <a:defRPr/>
            </a:pPr>
            <a:r>
              <a:rPr lang="en-US" altLang="zh-CN" sz="2400" i="1" dirty="0">
                <a:solidFill>
                  <a:prstClr val="black"/>
                </a:solidFill>
                <a:latin typeface="Times New Roman" panose="02020603050405020304" pitchFamily="18" charset="0"/>
                <a:cs typeface="Times New Roman" panose="02020603050405020304" pitchFamily="18" charset="0"/>
              </a:rPr>
              <a:t>Question</a:t>
            </a:r>
            <a:r>
              <a:rPr lang="zh-CN" altLang="en-US" sz="2400" i="1" dirty="0">
                <a:solidFill>
                  <a:prstClr val="black"/>
                </a:solidFill>
                <a:latin typeface="Times New Roman" panose="02020603050405020304" pitchFamily="18" charset="0"/>
                <a:cs typeface="Times New Roman" panose="02020603050405020304" pitchFamily="18" charset="0"/>
              </a:rPr>
              <a:t>：</a:t>
            </a:r>
            <a:r>
              <a:rPr lang="zh-CN" altLang="en-US" sz="2400" dirty="0">
                <a:solidFill>
                  <a:prstClr val="black"/>
                </a:solidFill>
                <a:latin typeface="宋体" panose="02010600030101010101" pitchFamily="2" charset="-122"/>
                <a:cs typeface="Times New Roman" panose="02020603050405020304" pitchFamily="18" charset="0"/>
              </a:rPr>
              <a:t>如果一国相较于另外一国而言在各类生产活动上都不具有绝对优势，那么这两个国家还可能存在贸易吗？</a:t>
            </a:r>
            <a:endParaRPr lang="en-US" altLang="zh-CN" sz="2400" dirty="0">
              <a:solidFill>
                <a:prstClr val="black"/>
              </a:solidFill>
              <a:latin typeface="宋体" panose="02010600030101010101" pitchFamily="2" charset="-122"/>
              <a:cs typeface="Times New Roman" panose="02020603050405020304" pitchFamily="18" charset="0"/>
            </a:endParaRPr>
          </a:p>
          <a:p>
            <a:pPr marL="342900" lvl="0" indent="-342900">
              <a:lnSpc>
                <a:spcPct val="100000"/>
              </a:lnSpc>
              <a:spcBef>
                <a:spcPts val="0"/>
              </a:spcBef>
              <a:buFont typeface="Wingdings" panose="05000000000000000000" pitchFamily="2" charset="2"/>
              <a:buChar char="v"/>
              <a:defRPr/>
            </a:pPr>
            <a:endParaRPr lang="en-US" altLang="zh-CN" sz="2400" dirty="0">
              <a:solidFill>
                <a:prstClr val="black"/>
              </a:solidFill>
              <a:latin typeface="宋体" panose="02010600030101010101" pitchFamily="2" charset="-122"/>
              <a:cs typeface="Times New Roman" panose="02020603050405020304" pitchFamily="18" charset="0"/>
            </a:endParaRPr>
          </a:p>
          <a:p>
            <a:pPr marL="342900" lvl="0" indent="-342900">
              <a:lnSpc>
                <a:spcPct val="100000"/>
              </a:lnSpc>
              <a:spcBef>
                <a:spcPts val="0"/>
              </a:spcBef>
              <a:buFont typeface="Wingdings" panose="05000000000000000000" pitchFamily="2" charset="2"/>
              <a:buChar char="v"/>
              <a:defRPr/>
            </a:pPr>
            <a:endParaRPr lang="en-US" altLang="zh-CN" sz="2400" dirty="0">
              <a:solidFill>
                <a:prstClr val="black"/>
              </a:solidFill>
              <a:latin typeface="宋体" panose="02010600030101010101" pitchFamily="2" charset="-122"/>
              <a:cs typeface="Times New Roman" panose="02020603050405020304" pitchFamily="18" charset="0"/>
            </a:endParaRPr>
          </a:p>
          <a:p>
            <a:pPr marL="0" lvl="0" indent="0">
              <a:lnSpc>
                <a:spcPct val="100000"/>
              </a:lnSpc>
              <a:spcBef>
                <a:spcPts val="0"/>
              </a:spcBef>
              <a:buNone/>
              <a:defRPr/>
            </a:pPr>
            <a:endParaRPr lang="en-US" altLang="zh-CN" sz="2400" dirty="0">
              <a:solidFill>
                <a:prstClr val="black"/>
              </a:solidFill>
              <a:latin typeface="宋体" panose="02010600030101010101" pitchFamily="2" charset="-122"/>
              <a:cs typeface="Times New Roman" panose="02020603050405020304" pitchFamily="18" charset="0"/>
            </a:endParaRPr>
          </a:p>
          <a:p>
            <a:pPr marL="0" lvl="0" indent="0">
              <a:lnSpc>
                <a:spcPct val="100000"/>
              </a:lnSpc>
              <a:spcBef>
                <a:spcPts val="0"/>
              </a:spcBef>
              <a:buNone/>
              <a:defRPr/>
            </a:pPr>
            <a:endParaRPr lang="en-US"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7846789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10"/>
          <p:cNvGrpSpPr/>
          <p:nvPr/>
        </p:nvGrpSpPr>
        <p:grpSpPr>
          <a:xfrm>
            <a:off x="0" y="522513"/>
            <a:ext cx="6081486" cy="740229"/>
            <a:chOff x="0" y="522513"/>
            <a:chExt cx="6081486" cy="740229"/>
          </a:xfrm>
        </p:grpSpPr>
        <p:sp>
          <p:nvSpPr>
            <p:cNvPr id="5" name="Rectangle 11"/>
            <p:cNvSpPr/>
            <p:nvPr/>
          </p:nvSpPr>
          <p:spPr>
            <a:xfrm>
              <a:off x="0" y="522513"/>
              <a:ext cx="6081486" cy="740229"/>
            </a:xfrm>
            <a:prstGeom prst="rect">
              <a:avLst/>
            </a:prstGeom>
            <a:solidFill>
              <a:srgbClr val="811C20"/>
            </a:solidFill>
            <a:ln>
              <a:solidFill>
                <a:srgbClr val="811C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TextBox 12"/>
            <p:cNvSpPr txBox="1"/>
            <p:nvPr/>
          </p:nvSpPr>
          <p:spPr>
            <a:xfrm>
              <a:off x="0" y="631017"/>
              <a:ext cx="4905829"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2800" b="0" i="0" u="none" strike="noStrike" kern="1200" cap="none" spc="0" normalizeH="0" baseline="0" noProof="0" dirty="0">
                  <a:ln>
                    <a:noFill/>
                  </a:ln>
                  <a:solidFill>
                    <a:prstClr val="white"/>
                  </a:solidFill>
                  <a:effectLst/>
                  <a:uLnTx/>
                  <a:uFillTx/>
                  <a:latin typeface="宋体" panose="02010600030101010101" pitchFamily="2" charset="-122"/>
                  <a:ea typeface="宋体" panose="02010600030101010101" pitchFamily="2" charset="-122"/>
                  <a:cs typeface="+mn-cs"/>
                </a:rPr>
                <a:t>（二）国际贸易理论</a:t>
              </a:r>
              <a:endParaRPr kumimoji="0" lang="en-GB" sz="2800" b="0" i="0" u="none" strike="noStrike" kern="1200" cap="none" spc="0" normalizeH="0" baseline="0" noProof="0" dirty="0">
                <a:ln>
                  <a:noFill/>
                </a:ln>
                <a:solidFill>
                  <a:prstClr val="white"/>
                </a:solidFill>
                <a:effectLst/>
                <a:uLnTx/>
                <a:uFillTx/>
                <a:latin typeface="宋体" panose="02010600030101010101" pitchFamily="2" charset="-122"/>
                <a:ea typeface="宋体" panose="02010600030101010101" pitchFamily="2" charset="-122"/>
                <a:cs typeface="+mn-cs"/>
              </a:endParaRPr>
            </a:p>
          </p:txBody>
        </p:sp>
      </p:grpSp>
      <p:sp>
        <p:nvSpPr>
          <p:cNvPr id="7" name="TextBox 19"/>
          <p:cNvSpPr txBox="1"/>
          <p:nvPr/>
        </p:nvSpPr>
        <p:spPr>
          <a:xfrm>
            <a:off x="348343" y="1363960"/>
            <a:ext cx="11688982" cy="3416320"/>
          </a:xfrm>
          <a:prstGeom prst="rect">
            <a:avLst/>
          </a:prstGeom>
          <a:noFill/>
        </p:spPr>
        <p:txBody>
          <a:bodyPr wrap="square" rtlCol="0">
            <a:spAutoFit/>
          </a:bodyPr>
          <a:lstStyle/>
          <a:p>
            <a:pPr lvl="0"/>
            <a:r>
              <a:rPr lang="en-GB" sz="2400" b="1" dirty="0">
                <a:solidFill>
                  <a:prstClr val="black"/>
                </a:solidFill>
                <a:latin typeface="Times New Roman" panose="02020603050405020304" pitchFamily="18" charset="0"/>
                <a:ea typeface="宋体" panose="02010600030101010101" pitchFamily="2" charset="-122"/>
                <a:cs typeface="Times New Roman" panose="02020603050405020304" pitchFamily="18" charset="0"/>
              </a:rPr>
              <a:t>3</a:t>
            </a:r>
            <a:r>
              <a:rPr kumimoji="0" lang="en-GB" sz="2400" b="1" i="0" u="none" strike="noStrike" kern="1200" cap="none" spc="0" normalizeH="0" baseline="0" noProof="0" dirty="0">
                <a:ln>
                  <a:noFill/>
                </a:ln>
                <a:solidFill>
                  <a:prstClr val="black"/>
                </a:solidFill>
                <a:effectLst/>
                <a:uLnTx/>
                <a:uFillTx/>
                <a:latin typeface="Times New Roman" panose="02020603050405020304" pitchFamily="18" charset="0"/>
                <a:ea typeface="宋体" panose="02010600030101010101" pitchFamily="2" charset="-122"/>
                <a:cs typeface="Times New Roman" panose="02020603050405020304" pitchFamily="18" charset="0"/>
              </a:rPr>
              <a:t>.</a:t>
            </a:r>
            <a:r>
              <a:rPr lang="zh-CN" altLang="en-US" sz="2400" b="1" dirty="0">
                <a:solidFill>
                  <a:prstClr val="black"/>
                </a:solidFill>
                <a:latin typeface="Times New Roman" panose="02020603050405020304" pitchFamily="18" charset="0"/>
                <a:ea typeface="宋体" panose="02010600030101010101" pitchFamily="2" charset="-122"/>
                <a:cs typeface="Times New Roman" panose="02020603050405020304" pitchFamily="18" charset="0"/>
              </a:rPr>
              <a:t>比较</a:t>
            </a:r>
            <a:r>
              <a:rPr kumimoji="0" lang="zh-CN" altLang="en-US" sz="2400" b="1" i="0" u="none" strike="noStrike" kern="1200" cap="none" spc="0" normalizeH="0" baseline="0" noProof="0" dirty="0">
                <a:ln>
                  <a:noFill/>
                </a:ln>
                <a:solidFill>
                  <a:prstClr val="black"/>
                </a:solidFill>
                <a:effectLst/>
                <a:uLnTx/>
                <a:uFillTx/>
                <a:latin typeface="Times New Roman" panose="02020603050405020304" pitchFamily="18" charset="0"/>
                <a:ea typeface="宋体" panose="02010600030101010101" pitchFamily="2" charset="-122"/>
                <a:cs typeface="Times New Roman" panose="02020603050405020304" pitchFamily="18" charset="0"/>
              </a:rPr>
              <a:t>优势理论</a:t>
            </a:r>
            <a:r>
              <a:rPr lang="zh-CN" altLang="en-US" sz="2400" b="1" dirty="0">
                <a:solidFill>
                  <a:prstClr val="black"/>
                </a:solidFill>
                <a:latin typeface="Times New Roman" panose="02020603050405020304" pitchFamily="18" charset="0"/>
                <a:cs typeface="Times New Roman" panose="02020603050405020304" pitchFamily="18" charset="0"/>
              </a:rPr>
              <a:t>（</a:t>
            </a:r>
            <a:r>
              <a:rPr lang="en-US" altLang="zh-CN" sz="2400" b="1" dirty="0">
                <a:solidFill>
                  <a:prstClr val="black"/>
                </a:solidFill>
                <a:latin typeface="Times New Roman" panose="02020603050405020304" pitchFamily="18" charset="0"/>
                <a:cs typeface="Times New Roman" panose="02020603050405020304" pitchFamily="18" charset="0"/>
              </a:rPr>
              <a:t>theory of comparative advantage</a:t>
            </a:r>
            <a:r>
              <a:rPr lang="zh-CN" altLang="en-US" sz="2400" b="1" dirty="0">
                <a:solidFill>
                  <a:prstClr val="black"/>
                </a:solidFill>
                <a:latin typeface="Times New Roman" panose="02020603050405020304" pitchFamily="18" charset="0"/>
                <a:cs typeface="Times New Roman" panose="02020603050405020304" pitchFamily="18" charset="0"/>
              </a:rPr>
              <a:t>）</a:t>
            </a:r>
            <a:endParaRPr kumimoji="0" lang="en-US" altLang="zh-CN" sz="2400" b="1" i="0" u="none" strike="noStrike" kern="1200" cap="none" spc="0" normalizeH="0" baseline="0" noProof="0" dirty="0">
              <a:ln>
                <a:noFill/>
              </a:ln>
              <a:solidFill>
                <a:prstClr val="black"/>
              </a:solidFill>
              <a:effectLst/>
              <a:uLnTx/>
              <a:uFillTx/>
              <a:latin typeface="Times New Roman" panose="02020603050405020304" pitchFamily="18" charset="0"/>
              <a:ea typeface="宋体" panose="02010600030101010101" pitchFamily="2" charset="-122"/>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2400" b="1" dirty="0">
              <a:solidFill>
                <a:prstClr val="black"/>
              </a:solidFill>
              <a:latin typeface="Times New Roman" panose="02020603050405020304" pitchFamily="18" charset="0"/>
              <a:ea typeface="宋体" panose="02010600030101010101" pitchFamily="2" charset="-122"/>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宋体" panose="02010600030101010101" pitchFamily="2" charset="-122"/>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2400" b="1" dirty="0">
              <a:solidFill>
                <a:prstClr val="black"/>
              </a:solidFill>
              <a:latin typeface="Times New Roman" panose="02020603050405020304" pitchFamily="18" charset="0"/>
              <a:ea typeface="宋体" panose="02010600030101010101" pitchFamily="2" charset="-122"/>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宋体" panose="02010600030101010101" pitchFamily="2" charset="-122"/>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2400" b="1" dirty="0">
              <a:solidFill>
                <a:prstClr val="black"/>
              </a:solidFill>
              <a:latin typeface="Times New Roman" panose="02020603050405020304" pitchFamily="18" charset="0"/>
              <a:ea typeface="宋体" panose="02010600030101010101" pitchFamily="2" charset="-122"/>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宋体" panose="02010600030101010101" pitchFamily="2" charset="-122"/>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2400" b="1" dirty="0">
              <a:solidFill>
                <a:prstClr val="black"/>
              </a:solidFill>
              <a:latin typeface="Times New Roman" panose="02020603050405020304" pitchFamily="18" charset="0"/>
              <a:ea typeface="宋体" panose="02010600030101010101" pitchFamily="2" charset="-122"/>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1" i="0" u="none" strike="noStrike" kern="1200" cap="none" spc="0" normalizeH="0" baseline="0" noProof="0" dirty="0">
              <a:ln>
                <a:noFill/>
              </a:ln>
              <a:solidFill>
                <a:prstClr val="black"/>
              </a:solidFill>
              <a:effectLst/>
              <a:uLnTx/>
              <a:uFillTx/>
              <a:latin typeface="Times New Roman" panose="02020603050405020304" pitchFamily="18" charset="0"/>
              <a:ea typeface="宋体" panose="02010600030101010101" pitchFamily="2" charset="-122"/>
              <a:cs typeface="Times New Roman" panose="02020603050405020304" pitchFamily="18" charset="0"/>
            </a:endParaRPr>
          </a:p>
        </p:txBody>
      </p:sp>
      <p:pic>
        <p:nvPicPr>
          <p:cNvPr id="8" name="Picture 5" descr="C:\Users\Administrator\Desktop\财大ppt模板\B9PPT模板（一）-07.jpg"/>
          <p:cNvPicPr>
            <a:picLocks noChangeAspect="1" noChangeArrowheads="1"/>
          </p:cNvPicPr>
          <p:nvPr/>
        </p:nvPicPr>
        <p:blipFill rotWithShape="1">
          <a:blip r:embed="rId2"/>
          <a:srcRect l="80973" t="3505" b="78397"/>
          <a:stretch/>
        </p:blipFill>
        <p:spPr bwMode="auto">
          <a:xfrm>
            <a:off x="10214435" y="69901"/>
            <a:ext cx="2034332" cy="1368152"/>
          </a:xfrm>
          <a:prstGeom prst="rect">
            <a:avLst/>
          </a:prstGeom>
          <a:noFill/>
        </p:spPr>
      </p:pic>
      <mc:AlternateContent xmlns:mc="http://schemas.openxmlformats.org/markup-compatibility/2006" xmlns:a14="http://schemas.microsoft.com/office/drawing/2010/main">
        <mc:Choice Requires="a14">
          <p:sp>
            <p:nvSpPr>
              <p:cNvPr id="2" name="内容占位符 1"/>
              <p:cNvSpPr>
                <a:spLocks noGrp="1"/>
              </p:cNvSpPr>
              <p:nvPr>
                <p:ph idx="1"/>
              </p:nvPr>
            </p:nvSpPr>
            <p:spPr>
              <a:xfrm>
                <a:off x="838200" y="1926843"/>
                <a:ext cx="10515600" cy="4692321"/>
              </a:xfrm>
            </p:spPr>
            <p:txBody>
              <a:bodyPr>
                <a:normAutofit/>
              </a:bodyPr>
              <a:lstStyle/>
              <a:p>
                <a:pPr>
                  <a:lnSpc>
                    <a:spcPct val="150000"/>
                  </a:lnSpc>
                  <a:spcBef>
                    <a:spcPts val="0"/>
                  </a:spcBef>
                  <a:defRPr/>
                </a:pPr>
                <a:r>
                  <a:rPr lang="zh-CN" altLang="en-US" sz="2000" dirty="0">
                    <a:solidFill>
                      <a:prstClr val="black"/>
                    </a:solidFill>
                    <a:latin typeface="Times New Roman" panose="02020603050405020304" pitchFamily="18" charset="0"/>
                    <a:cs typeface="Times New Roman" panose="02020603050405020304" pitchFamily="18" charset="0"/>
                  </a:rPr>
                  <a:t>提出时间：</a:t>
                </a:r>
                <a:r>
                  <a:rPr lang="en-US" altLang="zh-CN" sz="2000" dirty="0">
                    <a:solidFill>
                      <a:prstClr val="black"/>
                    </a:solidFill>
                    <a:latin typeface="Times New Roman" panose="02020603050405020304" pitchFamily="18" charset="0"/>
                    <a:cs typeface="Times New Roman" panose="02020603050405020304" pitchFamily="18" charset="0"/>
                  </a:rPr>
                  <a:t>1817</a:t>
                </a:r>
                <a:r>
                  <a:rPr lang="zh-CN" altLang="en-US" sz="2000" dirty="0">
                    <a:solidFill>
                      <a:prstClr val="black"/>
                    </a:solidFill>
                    <a:latin typeface="Times New Roman" panose="02020603050405020304" pitchFamily="18" charset="0"/>
                    <a:cs typeface="Times New Roman" panose="02020603050405020304" pitchFamily="18" charset="0"/>
                  </a:rPr>
                  <a:t>年</a:t>
                </a:r>
                <a:endParaRPr lang="en-US" altLang="zh-CN" sz="2000" dirty="0">
                  <a:solidFill>
                    <a:prstClr val="black"/>
                  </a:solidFill>
                  <a:latin typeface="Times New Roman" panose="02020603050405020304" pitchFamily="18" charset="0"/>
                  <a:cs typeface="Times New Roman" panose="02020603050405020304" pitchFamily="18" charset="0"/>
                </a:endParaRPr>
              </a:p>
              <a:p>
                <a:pPr>
                  <a:lnSpc>
                    <a:spcPct val="150000"/>
                  </a:lnSpc>
                  <a:spcBef>
                    <a:spcPts val="0"/>
                  </a:spcBef>
                  <a:defRPr/>
                </a:pPr>
                <a:r>
                  <a:rPr lang="zh-CN" altLang="en-US" sz="2000" dirty="0">
                    <a:solidFill>
                      <a:prstClr val="black"/>
                    </a:solidFill>
                    <a:latin typeface="Times New Roman" panose="02020603050405020304" pitchFamily="18" charset="0"/>
                    <a:cs typeface="Times New Roman" panose="02020603050405020304" pitchFamily="18" charset="0"/>
                  </a:rPr>
                  <a:t>提出者：大卫</a:t>
                </a:r>
                <a14:m>
                  <m:oMath xmlns:m="http://schemas.openxmlformats.org/officeDocument/2006/math">
                    <m:r>
                      <a:rPr lang="zh-CN" altLang="en-US" sz="2000" i="1" smtClean="0">
                        <a:solidFill>
                          <a:prstClr val="black"/>
                        </a:solidFill>
                        <a:latin typeface="Cambria Math" panose="02040503050406030204" pitchFamily="18" charset="0"/>
                        <a:cs typeface="Times New Roman" panose="02020603050405020304" pitchFamily="18" charset="0"/>
                      </a:rPr>
                      <m:t>∙</m:t>
                    </m:r>
                  </m:oMath>
                </a14:m>
                <a:r>
                  <a:rPr lang="zh-CN" altLang="en-US" sz="2000" dirty="0">
                    <a:solidFill>
                      <a:prstClr val="black"/>
                    </a:solidFill>
                    <a:latin typeface="Times New Roman" panose="02020603050405020304" pitchFamily="18" charset="0"/>
                    <a:cs typeface="Times New Roman" panose="02020603050405020304" pitchFamily="18" charset="0"/>
                  </a:rPr>
                  <a:t>李嘉图</a:t>
                </a:r>
                <a:endParaRPr lang="en-US" altLang="zh-CN" sz="2000" dirty="0">
                  <a:solidFill>
                    <a:prstClr val="black"/>
                  </a:solidFill>
                  <a:latin typeface="Times New Roman" panose="02020603050405020304" pitchFamily="18" charset="0"/>
                  <a:cs typeface="Times New Roman" panose="02020603050405020304" pitchFamily="18" charset="0"/>
                </a:endParaRPr>
              </a:p>
              <a:p>
                <a:pPr>
                  <a:lnSpc>
                    <a:spcPct val="150000"/>
                  </a:lnSpc>
                  <a:spcBef>
                    <a:spcPts val="0"/>
                  </a:spcBef>
                  <a:defRPr/>
                </a:pPr>
                <a:r>
                  <a:rPr lang="zh-CN" altLang="en-US" sz="2000" dirty="0">
                    <a:solidFill>
                      <a:prstClr val="black"/>
                    </a:solidFill>
                    <a:latin typeface="Times New Roman" panose="02020603050405020304" pitchFamily="18" charset="0"/>
                    <a:cs typeface="Times New Roman" panose="02020603050405020304" pitchFamily="18" charset="0"/>
                  </a:rPr>
                  <a:t>比较优势：相比于另外一国，一个国家在一类经济活动上具有的比较（不是绝对）优势</a:t>
                </a:r>
                <a:endParaRPr lang="en-US" altLang="zh-CN" sz="2000" dirty="0">
                  <a:solidFill>
                    <a:prstClr val="black"/>
                  </a:solidFill>
                  <a:latin typeface="Times New Roman" panose="02020603050405020304" pitchFamily="18" charset="0"/>
                  <a:cs typeface="Times New Roman" panose="02020603050405020304" pitchFamily="18" charset="0"/>
                </a:endParaRPr>
              </a:p>
              <a:p>
                <a:pPr>
                  <a:lnSpc>
                    <a:spcPct val="150000"/>
                  </a:lnSpc>
                  <a:spcBef>
                    <a:spcPts val="0"/>
                  </a:spcBef>
                  <a:defRPr/>
                </a:pPr>
                <a:r>
                  <a:rPr lang="zh-CN" altLang="en-US" sz="2000" dirty="0">
                    <a:solidFill>
                      <a:prstClr val="black"/>
                    </a:solidFill>
                    <a:latin typeface="Times New Roman" panose="02020603050405020304" pitchFamily="18" charset="0"/>
                    <a:cs typeface="Times New Roman" panose="02020603050405020304" pitchFamily="18" charset="0"/>
                  </a:rPr>
                  <a:t>比较优势理论：假设有</a:t>
                </a:r>
                <a:r>
                  <a:rPr lang="en-US" altLang="zh-CN" sz="2000" dirty="0">
                    <a:solidFill>
                      <a:prstClr val="black"/>
                    </a:solidFill>
                    <a:latin typeface="Times New Roman" panose="02020603050405020304" pitchFamily="18" charset="0"/>
                    <a:cs typeface="Times New Roman" panose="02020603050405020304" pitchFamily="18" charset="0"/>
                  </a:rPr>
                  <a:t>A</a:t>
                </a:r>
                <a:r>
                  <a:rPr lang="zh-CN" altLang="en-US" sz="2000" dirty="0">
                    <a:solidFill>
                      <a:prstClr val="black"/>
                    </a:solidFill>
                    <a:latin typeface="Times New Roman" panose="02020603050405020304" pitchFamily="18" charset="0"/>
                    <a:cs typeface="Times New Roman" panose="02020603050405020304" pitchFamily="18" charset="0"/>
                  </a:rPr>
                  <a:t>国和</a:t>
                </a:r>
                <a:r>
                  <a:rPr lang="en-US" altLang="zh-CN" sz="2000" dirty="0">
                    <a:solidFill>
                      <a:prstClr val="black"/>
                    </a:solidFill>
                    <a:latin typeface="Times New Roman" panose="02020603050405020304" pitchFamily="18" charset="0"/>
                    <a:cs typeface="Times New Roman" panose="02020603050405020304" pitchFamily="18" charset="0"/>
                  </a:rPr>
                  <a:t>B</a:t>
                </a:r>
                <a:r>
                  <a:rPr lang="zh-CN" altLang="en-US" sz="2000" dirty="0">
                    <a:solidFill>
                      <a:prstClr val="black"/>
                    </a:solidFill>
                    <a:latin typeface="Times New Roman" panose="02020603050405020304" pitchFamily="18" charset="0"/>
                    <a:cs typeface="Times New Roman" panose="02020603050405020304" pitchFamily="18" charset="0"/>
                  </a:rPr>
                  <a:t>国两个国家，尽管在生产飞机和小麦方面，都是</a:t>
                </a:r>
                <a:r>
                  <a:rPr lang="en-US" altLang="zh-CN" sz="2000" dirty="0">
                    <a:solidFill>
                      <a:prstClr val="black"/>
                    </a:solidFill>
                    <a:latin typeface="Times New Roman" panose="02020603050405020304" pitchFamily="18" charset="0"/>
                    <a:cs typeface="Times New Roman" panose="02020603050405020304" pitchFamily="18" charset="0"/>
                  </a:rPr>
                  <a:t>A</a:t>
                </a:r>
                <a:r>
                  <a:rPr lang="zh-CN" altLang="en-US" sz="2000" dirty="0">
                    <a:solidFill>
                      <a:prstClr val="black"/>
                    </a:solidFill>
                    <a:latin typeface="Times New Roman" panose="02020603050405020304" pitchFamily="18" charset="0"/>
                    <a:cs typeface="Times New Roman" panose="02020603050405020304" pitchFamily="18" charset="0"/>
                  </a:rPr>
                  <a:t>国具有绝对优势，但是只要</a:t>
                </a:r>
                <a:r>
                  <a:rPr lang="en-US" altLang="zh-CN" sz="2000" dirty="0">
                    <a:solidFill>
                      <a:prstClr val="black"/>
                    </a:solidFill>
                    <a:latin typeface="Times New Roman" panose="02020603050405020304" pitchFamily="18" charset="0"/>
                    <a:cs typeface="Times New Roman" panose="02020603050405020304" pitchFamily="18" charset="0"/>
                  </a:rPr>
                  <a:t>B</a:t>
                </a:r>
                <a:r>
                  <a:rPr lang="zh-CN" altLang="en-US" sz="2000" dirty="0">
                    <a:solidFill>
                      <a:prstClr val="black"/>
                    </a:solidFill>
                    <a:latin typeface="Times New Roman" panose="02020603050405020304" pitchFamily="18" charset="0"/>
                    <a:cs typeface="Times New Roman" panose="02020603050405020304" pitchFamily="18" charset="0"/>
                  </a:rPr>
                  <a:t>国在这两种产品上面的生产效率不相等，</a:t>
                </a:r>
                <a:r>
                  <a:rPr lang="en-US" altLang="zh-CN" sz="2000" dirty="0">
                    <a:solidFill>
                      <a:prstClr val="black"/>
                    </a:solidFill>
                    <a:latin typeface="Times New Roman" panose="02020603050405020304" pitchFamily="18" charset="0"/>
                    <a:cs typeface="Times New Roman" panose="02020603050405020304" pitchFamily="18" charset="0"/>
                  </a:rPr>
                  <a:t>B</a:t>
                </a:r>
                <a:r>
                  <a:rPr lang="zh-CN" altLang="en-US" sz="2000" dirty="0">
                    <a:solidFill>
                      <a:prstClr val="black"/>
                    </a:solidFill>
                    <a:latin typeface="Times New Roman" panose="02020603050405020304" pitchFamily="18" charset="0"/>
                    <a:cs typeface="Times New Roman" panose="02020603050405020304" pitchFamily="18" charset="0"/>
                  </a:rPr>
                  <a:t>国仍然可以专业化生产其具有比较优势的产品来使得两个国家都从国际贸易中获益。</a:t>
                </a:r>
                <a:endParaRPr lang="en-US" altLang="zh-CN" sz="2000" dirty="0">
                  <a:solidFill>
                    <a:prstClr val="black"/>
                  </a:solidFill>
                  <a:latin typeface="Times New Roman" panose="02020603050405020304" pitchFamily="18" charset="0"/>
                  <a:cs typeface="Times New Roman" panose="02020603050405020304" pitchFamily="18" charset="0"/>
                </a:endParaRPr>
              </a:p>
              <a:p>
                <a:pPr>
                  <a:lnSpc>
                    <a:spcPct val="150000"/>
                  </a:lnSpc>
                  <a:spcBef>
                    <a:spcPts val="0"/>
                  </a:spcBef>
                  <a:defRPr/>
                </a:pPr>
                <a:r>
                  <a:rPr lang="zh-CN" altLang="en-US" sz="2000" dirty="0">
                    <a:solidFill>
                      <a:prstClr val="black"/>
                    </a:solidFill>
                    <a:latin typeface="Times New Roman" panose="02020603050405020304" pitchFamily="18" charset="0"/>
                    <a:cs typeface="Times New Roman" panose="02020603050405020304" pitchFamily="18" charset="0"/>
                  </a:rPr>
                  <a:t>评价：比较优势理论在现实生活中更加有用，在专业化分工上，它提供了很好的指导意见，世界上共有</a:t>
                </a:r>
                <a:r>
                  <a:rPr lang="en-US" altLang="zh-CN" sz="2000" dirty="0">
                    <a:solidFill>
                      <a:prstClr val="black"/>
                    </a:solidFill>
                    <a:latin typeface="Times New Roman" panose="02020603050405020304" pitchFamily="18" charset="0"/>
                    <a:cs typeface="Times New Roman" panose="02020603050405020304" pitchFamily="18" charset="0"/>
                  </a:rPr>
                  <a:t>200</a:t>
                </a:r>
                <a:r>
                  <a:rPr lang="zh-CN" altLang="en-US" sz="2000" dirty="0">
                    <a:solidFill>
                      <a:prstClr val="black"/>
                    </a:solidFill>
                    <a:latin typeface="Times New Roman" panose="02020603050405020304" pitchFamily="18" charset="0"/>
                    <a:cs typeface="Times New Roman" panose="02020603050405020304" pitchFamily="18" charset="0"/>
                  </a:rPr>
                  <a:t>多个国家，如果要用绝对优势来确定专业化分工的话，这实在太具有挑战性。而比较优势理论则大大降低了绝对优势的门槛，因为绝对优势不再是必须的了。</a:t>
                </a:r>
                <a:endParaRPr lang="en-US" altLang="zh-CN" sz="2000" dirty="0">
                  <a:solidFill>
                    <a:prstClr val="black"/>
                  </a:solidFill>
                  <a:latin typeface="Times New Roman" panose="02020603050405020304" pitchFamily="18" charset="0"/>
                  <a:cs typeface="Times New Roman" panose="02020603050405020304" pitchFamily="18" charset="0"/>
                </a:endParaRPr>
              </a:p>
              <a:p>
                <a:pPr>
                  <a:lnSpc>
                    <a:spcPct val="100000"/>
                  </a:lnSpc>
                  <a:spcBef>
                    <a:spcPts val="0"/>
                  </a:spcBef>
                  <a:defRPr/>
                </a:pPr>
                <a:endParaRPr lang="en-US" altLang="zh-CN" sz="2400" dirty="0">
                  <a:solidFill>
                    <a:prstClr val="black"/>
                  </a:solidFill>
                  <a:latin typeface="宋体" panose="02010600030101010101" pitchFamily="2" charset="-122"/>
                  <a:cs typeface="Times New Roman" panose="02020603050405020304" pitchFamily="18" charset="0"/>
                </a:endParaRPr>
              </a:p>
              <a:p>
                <a:pPr marL="342900" lvl="0" indent="-342900">
                  <a:lnSpc>
                    <a:spcPct val="100000"/>
                  </a:lnSpc>
                  <a:spcBef>
                    <a:spcPts val="0"/>
                  </a:spcBef>
                  <a:buFont typeface="Wingdings" panose="05000000000000000000" pitchFamily="2" charset="2"/>
                  <a:buChar char="v"/>
                  <a:defRPr/>
                </a:pPr>
                <a:endParaRPr lang="en-US" altLang="zh-CN" sz="2400" dirty="0">
                  <a:solidFill>
                    <a:prstClr val="black"/>
                  </a:solidFill>
                  <a:latin typeface="宋体" panose="02010600030101010101" pitchFamily="2" charset="-122"/>
                  <a:cs typeface="Times New Roman" panose="02020603050405020304" pitchFamily="18" charset="0"/>
                </a:endParaRPr>
              </a:p>
              <a:p>
                <a:pPr marL="342900" lvl="0" indent="-342900">
                  <a:lnSpc>
                    <a:spcPct val="100000"/>
                  </a:lnSpc>
                  <a:spcBef>
                    <a:spcPts val="0"/>
                  </a:spcBef>
                  <a:buFont typeface="Wingdings" panose="05000000000000000000" pitchFamily="2" charset="2"/>
                  <a:buChar char="v"/>
                  <a:defRPr/>
                </a:pPr>
                <a:endParaRPr lang="en-US" altLang="zh-CN" sz="2400" dirty="0">
                  <a:solidFill>
                    <a:prstClr val="black"/>
                  </a:solidFill>
                  <a:latin typeface="宋体" panose="02010600030101010101" pitchFamily="2" charset="-122"/>
                  <a:cs typeface="Times New Roman" panose="02020603050405020304" pitchFamily="18" charset="0"/>
                </a:endParaRPr>
              </a:p>
              <a:p>
                <a:pPr marL="342900" lvl="0" indent="-342900">
                  <a:lnSpc>
                    <a:spcPct val="100000"/>
                  </a:lnSpc>
                  <a:spcBef>
                    <a:spcPts val="0"/>
                  </a:spcBef>
                  <a:buFont typeface="Wingdings" panose="05000000000000000000" pitchFamily="2" charset="2"/>
                  <a:buChar char="v"/>
                  <a:defRPr/>
                </a:pPr>
                <a:endParaRPr lang="en-US" altLang="zh-CN" sz="2400" dirty="0">
                  <a:solidFill>
                    <a:prstClr val="black"/>
                  </a:solidFill>
                  <a:latin typeface="宋体" panose="02010600030101010101" pitchFamily="2" charset="-122"/>
                  <a:cs typeface="Times New Roman" panose="02020603050405020304" pitchFamily="18" charset="0"/>
                </a:endParaRPr>
              </a:p>
              <a:p>
                <a:pPr marL="342900" lvl="0" indent="-342900">
                  <a:lnSpc>
                    <a:spcPct val="100000"/>
                  </a:lnSpc>
                  <a:spcBef>
                    <a:spcPts val="0"/>
                  </a:spcBef>
                  <a:buFont typeface="Wingdings" panose="05000000000000000000" pitchFamily="2" charset="2"/>
                  <a:buChar char="v"/>
                  <a:defRPr/>
                </a:pPr>
                <a:endParaRPr lang="en-US" altLang="zh-CN" sz="2400" dirty="0">
                  <a:solidFill>
                    <a:prstClr val="black"/>
                  </a:solidFill>
                  <a:latin typeface="宋体" panose="02010600030101010101" pitchFamily="2" charset="-122"/>
                  <a:cs typeface="Times New Roman" panose="02020603050405020304" pitchFamily="18" charset="0"/>
                </a:endParaRPr>
              </a:p>
              <a:p>
                <a:pPr marL="0" lvl="0" indent="0">
                  <a:lnSpc>
                    <a:spcPct val="100000"/>
                  </a:lnSpc>
                  <a:spcBef>
                    <a:spcPts val="0"/>
                  </a:spcBef>
                  <a:buNone/>
                  <a:defRPr/>
                </a:pPr>
                <a:endParaRPr lang="en-US" altLang="zh-CN" sz="2400" dirty="0">
                  <a:solidFill>
                    <a:prstClr val="black"/>
                  </a:solidFill>
                  <a:latin typeface="宋体" panose="02010600030101010101" pitchFamily="2" charset="-122"/>
                  <a:cs typeface="Times New Roman" panose="02020603050405020304" pitchFamily="18" charset="0"/>
                </a:endParaRPr>
              </a:p>
              <a:p>
                <a:pPr marL="342900" lvl="0" indent="-342900">
                  <a:lnSpc>
                    <a:spcPct val="100000"/>
                  </a:lnSpc>
                  <a:spcBef>
                    <a:spcPts val="0"/>
                  </a:spcBef>
                  <a:buFont typeface="Wingdings" panose="05000000000000000000" pitchFamily="2" charset="2"/>
                  <a:buChar char="v"/>
                  <a:defRPr/>
                </a:pPr>
                <a:endParaRPr lang="en-US" altLang="zh-CN" sz="2400" dirty="0">
                  <a:solidFill>
                    <a:prstClr val="black"/>
                  </a:solidFill>
                  <a:latin typeface="宋体" panose="02010600030101010101" pitchFamily="2" charset="-122"/>
                  <a:cs typeface="Times New Roman" panose="02020603050405020304" pitchFamily="18" charset="0"/>
                </a:endParaRPr>
              </a:p>
              <a:p>
                <a:pPr marL="0" lvl="0" indent="0">
                  <a:lnSpc>
                    <a:spcPct val="100000"/>
                  </a:lnSpc>
                  <a:spcBef>
                    <a:spcPts val="0"/>
                  </a:spcBef>
                  <a:buNone/>
                  <a:defRPr/>
                </a:pPr>
                <a:endParaRPr lang="en-US" altLang="zh-CN" sz="2400" dirty="0">
                  <a:solidFill>
                    <a:prstClr val="black"/>
                  </a:solidFill>
                  <a:latin typeface="宋体" panose="02010600030101010101" pitchFamily="2" charset="-122"/>
                  <a:cs typeface="Times New Roman" panose="02020603050405020304" pitchFamily="18" charset="0"/>
                </a:endParaRPr>
              </a:p>
              <a:p>
                <a:pPr marL="0" lvl="0" indent="0">
                  <a:lnSpc>
                    <a:spcPct val="100000"/>
                  </a:lnSpc>
                  <a:spcBef>
                    <a:spcPts val="0"/>
                  </a:spcBef>
                  <a:buNone/>
                  <a:defRPr/>
                </a:pPr>
                <a:endParaRPr lang="en-US" sz="2400" dirty="0">
                  <a:latin typeface="Times New Roman" panose="02020603050405020304" pitchFamily="18" charset="0"/>
                  <a:cs typeface="Times New Roman" panose="02020603050405020304" pitchFamily="18" charset="0"/>
                </a:endParaRPr>
              </a:p>
            </p:txBody>
          </p:sp>
        </mc:Choice>
        <mc:Fallback xmlns="">
          <p:sp>
            <p:nvSpPr>
              <p:cNvPr id="2" name="内容占位符 1"/>
              <p:cNvSpPr>
                <a:spLocks noGrp="1" noRot="1" noChangeAspect="1" noMove="1" noResize="1" noEditPoints="1" noAdjustHandles="1" noChangeArrowheads="1" noChangeShapeType="1" noTextEdit="1"/>
              </p:cNvSpPr>
              <p:nvPr>
                <p:ph idx="1"/>
              </p:nvPr>
            </p:nvSpPr>
            <p:spPr>
              <a:xfrm>
                <a:off x="838200" y="1926843"/>
                <a:ext cx="10515600" cy="4692321"/>
              </a:xfrm>
              <a:blipFill>
                <a:blip r:embed="rId3"/>
                <a:stretch>
                  <a:fillRect l="-522" r="-2377"/>
                </a:stretch>
              </a:blipFill>
            </p:spPr>
            <p:txBody>
              <a:bodyPr/>
              <a:lstStyle/>
              <a:p>
                <a:r>
                  <a:rPr lang="en-US">
                    <a:noFill/>
                  </a:rPr>
                  <a:t> </a:t>
                </a:r>
              </a:p>
            </p:txBody>
          </p:sp>
        </mc:Fallback>
      </mc:AlternateContent>
    </p:spTree>
    <p:extLst>
      <p:ext uri="{BB962C8B-B14F-4D97-AF65-F5344CB8AC3E}">
        <p14:creationId xmlns:p14="http://schemas.microsoft.com/office/powerpoint/2010/main" val="910004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10"/>
          <p:cNvGrpSpPr/>
          <p:nvPr/>
        </p:nvGrpSpPr>
        <p:grpSpPr>
          <a:xfrm>
            <a:off x="0" y="522513"/>
            <a:ext cx="6081486" cy="740229"/>
            <a:chOff x="0" y="522513"/>
            <a:chExt cx="6081486" cy="740229"/>
          </a:xfrm>
        </p:grpSpPr>
        <p:sp>
          <p:nvSpPr>
            <p:cNvPr id="5" name="Rectangle 11"/>
            <p:cNvSpPr/>
            <p:nvPr/>
          </p:nvSpPr>
          <p:spPr>
            <a:xfrm>
              <a:off x="0" y="522513"/>
              <a:ext cx="6081486" cy="740229"/>
            </a:xfrm>
            <a:prstGeom prst="rect">
              <a:avLst/>
            </a:prstGeom>
            <a:solidFill>
              <a:srgbClr val="811C20"/>
            </a:solidFill>
            <a:ln>
              <a:solidFill>
                <a:srgbClr val="811C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TextBox 12"/>
            <p:cNvSpPr txBox="1"/>
            <p:nvPr/>
          </p:nvSpPr>
          <p:spPr>
            <a:xfrm>
              <a:off x="0" y="631017"/>
              <a:ext cx="4905829"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2800" b="0" i="0" u="none" strike="noStrike" kern="1200" cap="none" spc="0" normalizeH="0" baseline="0" noProof="0" dirty="0">
                  <a:ln>
                    <a:noFill/>
                  </a:ln>
                  <a:solidFill>
                    <a:prstClr val="white"/>
                  </a:solidFill>
                  <a:effectLst/>
                  <a:uLnTx/>
                  <a:uFillTx/>
                  <a:latin typeface="宋体" panose="02010600030101010101" pitchFamily="2" charset="-122"/>
                  <a:ea typeface="宋体" panose="02010600030101010101" pitchFamily="2" charset="-122"/>
                  <a:cs typeface="+mn-cs"/>
                </a:rPr>
                <a:t>（二）国际贸易理论</a:t>
              </a:r>
              <a:endParaRPr kumimoji="0" lang="en-GB" sz="2800" b="0" i="0" u="none" strike="noStrike" kern="1200" cap="none" spc="0" normalizeH="0" baseline="0" noProof="0" dirty="0">
                <a:ln>
                  <a:noFill/>
                </a:ln>
                <a:solidFill>
                  <a:prstClr val="white"/>
                </a:solidFill>
                <a:effectLst/>
                <a:uLnTx/>
                <a:uFillTx/>
                <a:latin typeface="宋体" panose="02010600030101010101" pitchFamily="2" charset="-122"/>
                <a:ea typeface="宋体" panose="02010600030101010101" pitchFamily="2" charset="-122"/>
                <a:cs typeface="+mn-cs"/>
              </a:endParaRPr>
            </a:p>
          </p:txBody>
        </p:sp>
      </p:grpSp>
      <p:sp>
        <p:nvSpPr>
          <p:cNvPr id="7" name="TextBox 19"/>
          <p:cNvSpPr txBox="1"/>
          <p:nvPr/>
        </p:nvSpPr>
        <p:spPr>
          <a:xfrm>
            <a:off x="348343" y="1363960"/>
            <a:ext cx="11688982" cy="3416320"/>
          </a:xfrm>
          <a:prstGeom prst="rect">
            <a:avLst/>
          </a:prstGeom>
          <a:noFill/>
        </p:spPr>
        <p:txBody>
          <a:bodyPr wrap="square" rtlCol="0">
            <a:spAutoFit/>
          </a:bodyPr>
          <a:lstStyle/>
          <a:p>
            <a:pPr lvl="0"/>
            <a:r>
              <a:rPr lang="en-GB" sz="2400" b="1" dirty="0">
                <a:solidFill>
                  <a:prstClr val="black"/>
                </a:solidFill>
                <a:latin typeface="Times New Roman" panose="02020603050405020304" pitchFamily="18" charset="0"/>
                <a:ea typeface="宋体" panose="02010600030101010101" pitchFamily="2" charset="-122"/>
                <a:cs typeface="Times New Roman" panose="02020603050405020304" pitchFamily="18" charset="0"/>
              </a:rPr>
              <a:t>3</a:t>
            </a:r>
            <a:r>
              <a:rPr kumimoji="0" lang="en-GB" sz="2400" b="1" i="0" u="none" strike="noStrike" kern="1200" cap="none" spc="0" normalizeH="0" baseline="0" noProof="0" dirty="0">
                <a:ln>
                  <a:noFill/>
                </a:ln>
                <a:solidFill>
                  <a:prstClr val="black"/>
                </a:solidFill>
                <a:effectLst/>
                <a:uLnTx/>
                <a:uFillTx/>
                <a:latin typeface="Times New Roman" panose="02020603050405020304" pitchFamily="18" charset="0"/>
                <a:ea typeface="宋体" panose="02010600030101010101" pitchFamily="2" charset="-122"/>
                <a:cs typeface="Times New Roman" panose="02020603050405020304" pitchFamily="18" charset="0"/>
              </a:rPr>
              <a:t>.</a:t>
            </a:r>
            <a:r>
              <a:rPr lang="zh-CN" altLang="en-US" sz="2400" b="1" dirty="0">
                <a:solidFill>
                  <a:prstClr val="black"/>
                </a:solidFill>
                <a:latin typeface="Times New Roman" panose="02020603050405020304" pitchFamily="18" charset="0"/>
                <a:ea typeface="宋体" panose="02010600030101010101" pitchFamily="2" charset="-122"/>
                <a:cs typeface="Times New Roman" panose="02020603050405020304" pitchFamily="18" charset="0"/>
              </a:rPr>
              <a:t>比较</a:t>
            </a:r>
            <a:r>
              <a:rPr kumimoji="0" lang="zh-CN" altLang="en-US" sz="2400" b="1" i="0" u="none" strike="noStrike" kern="1200" cap="none" spc="0" normalizeH="0" baseline="0" noProof="0" dirty="0">
                <a:ln>
                  <a:noFill/>
                </a:ln>
                <a:solidFill>
                  <a:prstClr val="black"/>
                </a:solidFill>
                <a:effectLst/>
                <a:uLnTx/>
                <a:uFillTx/>
                <a:latin typeface="Times New Roman" panose="02020603050405020304" pitchFamily="18" charset="0"/>
                <a:ea typeface="宋体" panose="02010600030101010101" pitchFamily="2" charset="-122"/>
                <a:cs typeface="Times New Roman" panose="02020603050405020304" pitchFamily="18" charset="0"/>
              </a:rPr>
              <a:t>优势理论</a:t>
            </a:r>
            <a:r>
              <a:rPr lang="zh-CN" altLang="en-US" sz="2400" b="1" dirty="0">
                <a:solidFill>
                  <a:prstClr val="black"/>
                </a:solidFill>
                <a:latin typeface="Times New Roman" panose="02020603050405020304" pitchFamily="18" charset="0"/>
                <a:cs typeface="Times New Roman" panose="02020603050405020304" pitchFamily="18" charset="0"/>
              </a:rPr>
              <a:t>（</a:t>
            </a:r>
            <a:r>
              <a:rPr lang="en-US" altLang="zh-CN" sz="2400" b="1" dirty="0">
                <a:solidFill>
                  <a:prstClr val="black"/>
                </a:solidFill>
                <a:latin typeface="Times New Roman" panose="02020603050405020304" pitchFamily="18" charset="0"/>
                <a:cs typeface="Times New Roman" panose="02020603050405020304" pitchFamily="18" charset="0"/>
              </a:rPr>
              <a:t>theory of comparative advantage</a:t>
            </a:r>
            <a:r>
              <a:rPr lang="zh-CN" altLang="en-US" sz="2400" b="1" dirty="0">
                <a:solidFill>
                  <a:prstClr val="black"/>
                </a:solidFill>
                <a:latin typeface="Times New Roman" panose="02020603050405020304" pitchFamily="18" charset="0"/>
                <a:cs typeface="Times New Roman" panose="02020603050405020304" pitchFamily="18" charset="0"/>
              </a:rPr>
              <a:t>）</a:t>
            </a:r>
            <a:endParaRPr kumimoji="0" lang="en-US" altLang="zh-CN" sz="2400" b="1" i="0" u="none" strike="noStrike" kern="1200" cap="none" spc="0" normalizeH="0" baseline="0" noProof="0" dirty="0">
              <a:ln>
                <a:noFill/>
              </a:ln>
              <a:solidFill>
                <a:prstClr val="black"/>
              </a:solidFill>
              <a:effectLst/>
              <a:uLnTx/>
              <a:uFillTx/>
              <a:latin typeface="Times New Roman" panose="02020603050405020304" pitchFamily="18" charset="0"/>
              <a:ea typeface="宋体" panose="02010600030101010101" pitchFamily="2" charset="-122"/>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2400" b="1" dirty="0">
              <a:solidFill>
                <a:prstClr val="black"/>
              </a:solidFill>
              <a:latin typeface="Times New Roman" panose="02020603050405020304" pitchFamily="18" charset="0"/>
              <a:ea typeface="宋体" panose="02010600030101010101" pitchFamily="2" charset="-122"/>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宋体" panose="02010600030101010101" pitchFamily="2" charset="-122"/>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2400" b="1" dirty="0">
              <a:solidFill>
                <a:prstClr val="black"/>
              </a:solidFill>
              <a:latin typeface="Times New Roman" panose="02020603050405020304" pitchFamily="18" charset="0"/>
              <a:ea typeface="宋体" panose="02010600030101010101" pitchFamily="2" charset="-122"/>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宋体" panose="02010600030101010101" pitchFamily="2" charset="-122"/>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2400" b="1" dirty="0">
              <a:solidFill>
                <a:prstClr val="black"/>
              </a:solidFill>
              <a:latin typeface="Times New Roman" panose="02020603050405020304" pitchFamily="18" charset="0"/>
              <a:ea typeface="宋体" panose="02010600030101010101" pitchFamily="2" charset="-122"/>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宋体" panose="02010600030101010101" pitchFamily="2" charset="-122"/>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2400" b="1" dirty="0">
              <a:solidFill>
                <a:prstClr val="black"/>
              </a:solidFill>
              <a:latin typeface="Times New Roman" panose="02020603050405020304" pitchFamily="18" charset="0"/>
              <a:ea typeface="宋体" panose="02010600030101010101" pitchFamily="2" charset="-122"/>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1" i="0" u="none" strike="noStrike" kern="1200" cap="none" spc="0" normalizeH="0" baseline="0" noProof="0" dirty="0">
              <a:ln>
                <a:noFill/>
              </a:ln>
              <a:solidFill>
                <a:prstClr val="black"/>
              </a:solidFill>
              <a:effectLst/>
              <a:uLnTx/>
              <a:uFillTx/>
              <a:latin typeface="Times New Roman" panose="02020603050405020304" pitchFamily="18" charset="0"/>
              <a:ea typeface="宋体" panose="02010600030101010101" pitchFamily="2" charset="-122"/>
              <a:cs typeface="Times New Roman" panose="02020603050405020304" pitchFamily="18" charset="0"/>
            </a:endParaRPr>
          </a:p>
        </p:txBody>
      </p:sp>
      <p:pic>
        <p:nvPicPr>
          <p:cNvPr id="8" name="Picture 5" descr="C:\Users\Administrator\Desktop\财大ppt模板\B9PPT模板（一）-07.jpg"/>
          <p:cNvPicPr>
            <a:picLocks noChangeAspect="1" noChangeArrowheads="1"/>
          </p:cNvPicPr>
          <p:nvPr/>
        </p:nvPicPr>
        <p:blipFill rotWithShape="1">
          <a:blip r:embed="rId2"/>
          <a:srcRect l="80973" t="3505" b="78397"/>
          <a:stretch/>
        </p:blipFill>
        <p:spPr bwMode="auto">
          <a:xfrm>
            <a:off x="10214435" y="69901"/>
            <a:ext cx="2034332" cy="1368152"/>
          </a:xfrm>
          <a:prstGeom prst="rect">
            <a:avLst/>
          </a:prstGeom>
          <a:noFill/>
        </p:spPr>
      </p:pic>
      <mc:AlternateContent xmlns:mc="http://schemas.openxmlformats.org/markup-compatibility/2006" xmlns:a14="http://schemas.microsoft.com/office/drawing/2010/main">
        <mc:Choice Requires="a14">
          <p:sp>
            <p:nvSpPr>
              <p:cNvPr id="2" name="内容占位符 1"/>
              <p:cNvSpPr>
                <a:spLocks noGrp="1"/>
              </p:cNvSpPr>
              <p:nvPr>
                <p:ph idx="1"/>
              </p:nvPr>
            </p:nvSpPr>
            <p:spPr>
              <a:xfrm>
                <a:off x="838200" y="1926843"/>
                <a:ext cx="10515600" cy="4692321"/>
              </a:xfrm>
            </p:spPr>
            <p:txBody>
              <a:bodyPr>
                <a:normAutofit lnSpcReduction="10000"/>
              </a:bodyPr>
              <a:lstStyle/>
              <a:p>
                <a:pPr>
                  <a:lnSpc>
                    <a:spcPct val="100000"/>
                  </a:lnSpc>
                  <a:spcBef>
                    <a:spcPts val="0"/>
                  </a:spcBef>
                  <a:defRPr/>
                </a:pPr>
                <a:r>
                  <a:rPr lang="zh-CN" altLang="en-US" sz="2400" dirty="0">
                    <a:solidFill>
                      <a:prstClr val="black"/>
                    </a:solidFill>
                    <a:latin typeface="宋体" panose="02010600030101010101" pitchFamily="2" charset="-122"/>
                    <a:cs typeface="Times New Roman" panose="02020603050405020304" pitchFamily="18" charset="0"/>
                  </a:rPr>
                  <a:t>一个例子：</a:t>
                </a:r>
                <a:endParaRPr lang="en-US" altLang="zh-CN" sz="2400" dirty="0">
                  <a:solidFill>
                    <a:prstClr val="black"/>
                  </a:solidFill>
                  <a:latin typeface="宋体" panose="02010600030101010101" pitchFamily="2" charset="-122"/>
                  <a:cs typeface="Times New Roman" panose="02020603050405020304" pitchFamily="18" charset="0"/>
                </a:endParaRPr>
              </a:p>
              <a:p>
                <a:pPr>
                  <a:lnSpc>
                    <a:spcPct val="100000"/>
                  </a:lnSpc>
                  <a:spcBef>
                    <a:spcPts val="0"/>
                  </a:spcBef>
                  <a:buFont typeface="Wingdings" panose="05000000000000000000" pitchFamily="2" charset="2"/>
                  <a:buChar char="v"/>
                  <a:defRPr/>
                </a:pPr>
                <a:r>
                  <a:rPr lang="zh-CN" altLang="en-US" sz="2000" dirty="0">
                    <a:solidFill>
                      <a:prstClr val="black"/>
                    </a:solidFill>
                    <a:latin typeface="宋体" panose="02010600030101010101" pitchFamily="2" charset="-122"/>
                    <a:cs typeface="Times New Roman" panose="02020603050405020304" pitchFamily="18" charset="0"/>
                  </a:rPr>
                  <a:t>国家：</a:t>
                </a:r>
                <a:r>
                  <a:rPr lang="en-US" altLang="zh-CN" sz="2000" dirty="0">
                    <a:solidFill>
                      <a:prstClr val="black"/>
                    </a:solidFill>
                    <a:latin typeface="宋体" panose="02010600030101010101" pitchFamily="2" charset="-122"/>
                    <a:cs typeface="Times New Roman" panose="02020603050405020304" pitchFamily="18" charset="0"/>
                  </a:rPr>
                  <a:t>A</a:t>
                </a:r>
                <a:r>
                  <a:rPr lang="zh-CN" altLang="en-US" sz="2000" dirty="0">
                    <a:solidFill>
                      <a:prstClr val="black"/>
                    </a:solidFill>
                    <a:latin typeface="宋体" panose="02010600030101010101" pitchFamily="2" charset="-122"/>
                    <a:cs typeface="Times New Roman" panose="02020603050405020304" pitchFamily="18" charset="0"/>
                  </a:rPr>
                  <a:t>国和</a:t>
                </a:r>
                <a:r>
                  <a:rPr lang="en-US" altLang="zh-CN" sz="2000" dirty="0">
                    <a:solidFill>
                      <a:prstClr val="black"/>
                    </a:solidFill>
                    <a:latin typeface="宋体" panose="02010600030101010101" pitchFamily="2" charset="-122"/>
                    <a:cs typeface="Times New Roman" panose="02020603050405020304" pitchFamily="18" charset="0"/>
                  </a:rPr>
                  <a:t>B</a:t>
                </a:r>
                <a:r>
                  <a:rPr lang="zh-CN" altLang="en-US" sz="2000" dirty="0">
                    <a:solidFill>
                      <a:prstClr val="black"/>
                    </a:solidFill>
                    <a:latin typeface="宋体" panose="02010600030101010101" pitchFamily="2" charset="-122"/>
                    <a:cs typeface="Times New Roman" panose="02020603050405020304" pitchFamily="18" charset="0"/>
                  </a:rPr>
                  <a:t>国</a:t>
                </a:r>
                <a:endParaRPr lang="en-US" altLang="zh-CN" sz="2000" dirty="0">
                  <a:solidFill>
                    <a:prstClr val="black"/>
                  </a:solidFill>
                  <a:latin typeface="宋体" panose="02010600030101010101" pitchFamily="2" charset="-122"/>
                  <a:cs typeface="Times New Roman" panose="02020603050405020304" pitchFamily="18" charset="0"/>
                </a:endParaRPr>
              </a:p>
              <a:p>
                <a:pPr>
                  <a:lnSpc>
                    <a:spcPct val="100000"/>
                  </a:lnSpc>
                  <a:spcBef>
                    <a:spcPts val="0"/>
                  </a:spcBef>
                  <a:buFont typeface="Wingdings" panose="05000000000000000000" pitchFamily="2" charset="2"/>
                  <a:buChar char="v"/>
                  <a:defRPr/>
                </a:pPr>
                <a:r>
                  <a:rPr lang="zh-CN" altLang="en-US" sz="2000" dirty="0">
                    <a:solidFill>
                      <a:prstClr val="black"/>
                    </a:solidFill>
                    <a:latin typeface="宋体" panose="02010600030101010101" pitchFamily="2" charset="-122"/>
                    <a:cs typeface="Times New Roman" panose="02020603050405020304" pitchFamily="18" charset="0"/>
                  </a:rPr>
                  <a:t>产品：飞机和小麦</a:t>
                </a:r>
                <a:endParaRPr lang="en-US" altLang="zh-CN" sz="2000" dirty="0">
                  <a:solidFill>
                    <a:prstClr val="black"/>
                  </a:solidFill>
                  <a:latin typeface="宋体" panose="02010600030101010101" pitchFamily="2" charset="-122"/>
                  <a:cs typeface="Times New Roman" panose="02020603050405020304" pitchFamily="18" charset="0"/>
                </a:endParaRPr>
              </a:p>
              <a:p>
                <a:pPr>
                  <a:lnSpc>
                    <a:spcPct val="100000"/>
                  </a:lnSpc>
                  <a:spcBef>
                    <a:spcPts val="0"/>
                  </a:spcBef>
                  <a:buFont typeface="Wingdings" panose="05000000000000000000" pitchFamily="2" charset="2"/>
                  <a:buChar char="v"/>
                  <a:defRPr/>
                </a:pPr>
                <a:r>
                  <a:rPr lang="zh-CN" altLang="en-US" sz="2000" dirty="0">
                    <a:solidFill>
                      <a:prstClr val="black"/>
                    </a:solidFill>
                    <a:latin typeface="宋体" panose="02010600030101010101" pitchFamily="2" charset="-122"/>
                    <a:cs typeface="Times New Roman" panose="02020603050405020304" pitchFamily="18" charset="0"/>
                  </a:rPr>
                  <a:t>资源：</a:t>
                </a:r>
                <a:r>
                  <a:rPr lang="en-US" altLang="zh-CN" sz="2000" dirty="0">
                    <a:solidFill>
                      <a:prstClr val="black"/>
                    </a:solidFill>
                    <a:latin typeface="宋体" panose="02010600030101010101" pitchFamily="2" charset="-122"/>
                    <a:cs typeface="Times New Roman" panose="02020603050405020304" pitchFamily="18" charset="0"/>
                  </a:rPr>
                  <a:t>800</a:t>
                </a:r>
                <a:r>
                  <a:rPr lang="zh-CN" altLang="en-US" sz="2000" dirty="0">
                    <a:solidFill>
                      <a:prstClr val="black"/>
                    </a:solidFill>
                    <a:latin typeface="宋体" panose="02010600030101010101" pitchFamily="2" charset="-122"/>
                    <a:cs typeface="Times New Roman" panose="02020603050405020304" pitchFamily="18" charset="0"/>
                  </a:rPr>
                  <a:t>单位资源</a:t>
                </a:r>
                <a:endParaRPr lang="en-US" altLang="zh-CN" sz="2000" dirty="0">
                  <a:solidFill>
                    <a:prstClr val="black"/>
                  </a:solidFill>
                  <a:latin typeface="宋体" panose="02010600030101010101" pitchFamily="2" charset="-122"/>
                  <a:cs typeface="Times New Roman" panose="02020603050405020304" pitchFamily="18" charset="0"/>
                </a:endParaRPr>
              </a:p>
              <a:p>
                <a:pPr>
                  <a:lnSpc>
                    <a:spcPct val="100000"/>
                  </a:lnSpc>
                  <a:spcBef>
                    <a:spcPts val="0"/>
                  </a:spcBef>
                  <a:buFont typeface="Wingdings" panose="05000000000000000000" pitchFamily="2" charset="2"/>
                  <a:buChar char="v"/>
                  <a:defRPr/>
                </a:pPr>
                <a:r>
                  <a:rPr lang="zh-CN" altLang="en-US" sz="2000" dirty="0">
                    <a:solidFill>
                      <a:prstClr val="black"/>
                    </a:solidFill>
                    <a:latin typeface="宋体" panose="02010600030101010101" pitchFamily="2" charset="-122"/>
                    <a:cs typeface="Times New Roman" panose="02020603050405020304" pitchFamily="18" charset="0"/>
                  </a:rPr>
                  <a:t>生产</a:t>
                </a:r>
                <a:r>
                  <a:rPr lang="en-US" altLang="zh-CN" sz="2000" dirty="0">
                    <a:solidFill>
                      <a:prstClr val="black"/>
                    </a:solidFill>
                    <a:latin typeface="宋体" panose="02010600030101010101" pitchFamily="2" charset="-122"/>
                    <a:cs typeface="Times New Roman" panose="02020603050405020304" pitchFamily="18" charset="0"/>
                  </a:rPr>
                  <a:t>1000</a:t>
                </a:r>
                <a:r>
                  <a:rPr lang="zh-CN" altLang="en-US" sz="2000" dirty="0">
                    <a:solidFill>
                      <a:prstClr val="black"/>
                    </a:solidFill>
                    <a:latin typeface="宋体" panose="02010600030101010101" pitchFamily="2" charset="-122"/>
                    <a:cs typeface="Times New Roman" panose="02020603050405020304" pitchFamily="18" charset="0"/>
                  </a:rPr>
                  <a:t>吨小麦和</a:t>
                </a:r>
                <a:r>
                  <a:rPr lang="en-US" altLang="zh-CN" sz="2000" dirty="0">
                    <a:solidFill>
                      <a:prstClr val="black"/>
                    </a:solidFill>
                    <a:latin typeface="宋体" panose="02010600030101010101" pitchFamily="2" charset="-122"/>
                    <a:cs typeface="Times New Roman" panose="02020603050405020304" pitchFamily="18" charset="0"/>
                  </a:rPr>
                  <a:t>1</a:t>
                </a:r>
                <a:r>
                  <a:rPr lang="zh-CN" altLang="en-US" sz="2000" dirty="0">
                    <a:solidFill>
                      <a:prstClr val="black"/>
                    </a:solidFill>
                    <a:latin typeface="宋体" panose="02010600030101010101" pitchFamily="2" charset="-122"/>
                    <a:cs typeface="Times New Roman" panose="02020603050405020304" pitchFamily="18" charset="0"/>
                  </a:rPr>
                  <a:t>架飞机两国所需要的资源：</a:t>
                </a:r>
                <a:endParaRPr lang="en-US" altLang="zh-CN" sz="2000" dirty="0">
                  <a:solidFill>
                    <a:prstClr val="black"/>
                  </a:solidFill>
                  <a:latin typeface="宋体" panose="02010600030101010101" pitchFamily="2" charset="-122"/>
                  <a:cs typeface="Times New Roman" panose="02020603050405020304" pitchFamily="18" charset="0"/>
                </a:endParaRPr>
              </a:p>
              <a:p>
                <a:pPr marL="0" indent="0">
                  <a:lnSpc>
                    <a:spcPct val="100000"/>
                  </a:lnSpc>
                  <a:spcBef>
                    <a:spcPts val="0"/>
                  </a:spcBef>
                  <a:buNone/>
                  <a:defRPr/>
                </a:pPr>
                <a:endParaRPr lang="en-US" altLang="zh-CN" sz="2400" dirty="0">
                  <a:solidFill>
                    <a:prstClr val="black"/>
                  </a:solidFill>
                  <a:latin typeface="宋体" panose="02010600030101010101" pitchFamily="2" charset="-122"/>
                  <a:cs typeface="Times New Roman" panose="02020603050405020304" pitchFamily="18" charset="0"/>
                </a:endParaRPr>
              </a:p>
              <a:p>
                <a:pPr>
                  <a:lnSpc>
                    <a:spcPct val="100000"/>
                  </a:lnSpc>
                  <a:spcBef>
                    <a:spcPts val="0"/>
                  </a:spcBef>
                  <a:buFont typeface="Wingdings" panose="05000000000000000000" pitchFamily="2" charset="2"/>
                  <a:buChar char="v"/>
                  <a:defRPr/>
                </a:pPr>
                <a:endParaRPr lang="en-US" altLang="zh-CN" sz="2400" dirty="0">
                  <a:solidFill>
                    <a:prstClr val="black"/>
                  </a:solidFill>
                  <a:latin typeface="宋体" panose="02010600030101010101" pitchFamily="2" charset="-122"/>
                  <a:cs typeface="Times New Roman" panose="02020603050405020304" pitchFamily="18" charset="0"/>
                </a:endParaRPr>
              </a:p>
              <a:p>
                <a:pPr marL="342900" lvl="0" indent="-342900">
                  <a:lnSpc>
                    <a:spcPct val="100000"/>
                  </a:lnSpc>
                  <a:spcBef>
                    <a:spcPts val="0"/>
                  </a:spcBef>
                  <a:buFont typeface="Wingdings" panose="05000000000000000000" pitchFamily="2" charset="2"/>
                  <a:buChar char="v"/>
                  <a:defRPr/>
                </a:pPr>
                <a:endParaRPr lang="en-US" altLang="zh-CN" sz="2400" dirty="0">
                  <a:solidFill>
                    <a:prstClr val="black"/>
                  </a:solidFill>
                  <a:latin typeface="宋体" panose="02010600030101010101" pitchFamily="2" charset="-122"/>
                  <a:cs typeface="Times New Roman" panose="02020603050405020304" pitchFamily="18" charset="0"/>
                </a:endParaRPr>
              </a:p>
              <a:p>
                <a:pPr marL="342900" lvl="0" indent="-342900">
                  <a:lnSpc>
                    <a:spcPct val="100000"/>
                  </a:lnSpc>
                  <a:spcBef>
                    <a:spcPts val="0"/>
                  </a:spcBef>
                  <a:buFont typeface="Wingdings" panose="05000000000000000000" pitchFamily="2" charset="2"/>
                  <a:buChar char="v"/>
                  <a:defRPr/>
                </a:pPr>
                <a:endParaRPr lang="en-US" altLang="zh-CN" sz="2400" dirty="0">
                  <a:solidFill>
                    <a:prstClr val="black"/>
                  </a:solidFill>
                  <a:latin typeface="宋体" panose="02010600030101010101" pitchFamily="2" charset="-122"/>
                  <a:cs typeface="Times New Roman" panose="02020603050405020304" pitchFamily="18" charset="0"/>
                </a:endParaRPr>
              </a:p>
              <a:p>
                <a:pPr marL="342900" lvl="0" indent="-342900">
                  <a:lnSpc>
                    <a:spcPct val="100000"/>
                  </a:lnSpc>
                  <a:spcBef>
                    <a:spcPts val="0"/>
                  </a:spcBef>
                  <a:buFont typeface="Wingdings" panose="05000000000000000000" pitchFamily="2" charset="2"/>
                  <a:buChar char="v"/>
                  <a:defRPr/>
                </a:pPr>
                <a:r>
                  <a:rPr lang="zh-CN" altLang="en-US" sz="2000" dirty="0">
                    <a:solidFill>
                      <a:prstClr val="black"/>
                    </a:solidFill>
                    <a:latin typeface="宋体" panose="02010600030101010101" pitchFamily="2" charset="-122"/>
                    <a:cs typeface="Times New Roman" panose="02020603050405020304" pitchFamily="18" charset="0"/>
                  </a:rPr>
                  <a:t>生产率：</a:t>
                </a:r>
                <a:endParaRPr lang="en-US" altLang="zh-CN" sz="2000" dirty="0">
                  <a:solidFill>
                    <a:prstClr val="black"/>
                  </a:solidFill>
                  <a:latin typeface="宋体" panose="02010600030101010101" pitchFamily="2" charset="-122"/>
                  <a:cs typeface="Times New Roman" panose="02020603050405020304" pitchFamily="18" charset="0"/>
                </a:endParaRPr>
              </a:p>
              <a:p>
                <a:pPr marL="342900" lvl="0" indent="-342900">
                  <a:lnSpc>
                    <a:spcPct val="100000"/>
                  </a:lnSpc>
                  <a:spcBef>
                    <a:spcPts val="0"/>
                  </a:spcBef>
                  <a:buFont typeface="Wingdings" panose="05000000000000000000" pitchFamily="2" charset="2"/>
                  <a:buChar char="v"/>
                  <a:defRPr/>
                </a:pPr>
                <a:endParaRPr lang="en-US" altLang="zh-CN" sz="2000" dirty="0">
                  <a:solidFill>
                    <a:prstClr val="black"/>
                  </a:solidFill>
                  <a:latin typeface="宋体" panose="02010600030101010101" pitchFamily="2" charset="-122"/>
                  <a:cs typeface="Times New Roman" panose="02020603050405020304" pitchFamily="18" charset="0"/>
                </a:endParaRPr>
              </a:p>
              <a:p>
                <a:pPr marL="0" lvl="0" indent="0">
                  <a:lnSpc>
                    <a:spcPct val="100000"/>
                  </a:lnSpc>
                  <a:spcBef>
                    <a:spcPts val="0"/>
                  </a:spcBef>
                  <a:buNone/>
                  <a:defRPr/>
                </a:pPr>
                <a:endParaRPr lang="en-US" altLang="zh-CN" sz="2000" dirty="0">
                  <a:solidFill>
                    <a:prstClr val="black"/>
                  </a:solidFill>
                  <a:latin typeface="宋体" panose="02010600030101010101" pitchFamily="2" charset="-122"/>
                  <a:cs typeface="Times New Roman" panose="02020603050405020304" pitchFamily="18" charset="0"/>
                </a:endParaRPr>
              </a:p>
              <a:p>
                <a:pPr marL="342900" lvl="0" indent="-342900">
                  <a:lnSpc>
                    <a:spcPct val="100000"/>
                  </a:lnSpc>
                  <a:spcBef>
                    <a:spcPts val="0"/>
                  </a:spcBef>
                  <a:buFont typeface="Wingdings" panose="05000000000000000000" pitchFamily="2" charset="2"/>
                  <a:buChar char="v"/>
                  <a:defRPr/>
                </a:pPr>
                <a:endParaRPr lang="en-US" altLang="zh-CN" sz="2000" dirty="0">
                  <a:solidFill>
                    <a:prstClr val="black"/>
                  </a:solidFill>
                  <a:latin typeface="宋体" panose="02010600030101010101" pitchFamily="2" charset="-122"/>
                  <a:cs typeface="Times New Roman" panose="02020603050405020304" pitchFamily="18" charset="0"/>
                </a:endParaRPr>
              </a:p>
              <a:p>
                <a:pPr marL="342900" lvl="0" indent="-342900">
                  <a:lnSpc>
                    <a:spcPct val="100000"/>
                  </a:lnSpc>
                  <a:spcBef>
                    <a:spcPts val="0"/>
                  </a:spcBef>
                  <a:buFont typeface="Wingdings" panose="05000000000000000000" pitchFamily="2" charset="2"/>
                  <a:buChar char="v"/>
                  <a:defRPr/>
                </a:pPr>
                <a:r>
                  <a:rPr lang="zh-CN" altLang="en-US" sz="2000" dirty="0">
                    <a:solidFill>
                      <a:prstClr val="black"/>
                    </a:solidFill>
                    <a:latin typeface="宋体" panose="02010600030101010101" pitchFamily="2" charset="-122"/>
                    <a:cs typeface="Times New Roman" panose="02020603050405020304" pitchFamily="18" charset="0"/>
                  </a:rPr>
                  <a:t>比较优势：</a:t>
                </a:r>
                <a14:m>
                  <m:oMath xmlns:m="http://schemas.openxmlformats.org/officeDocument/2006/math">
                    <m:f>
                      <m:fPr>
                        <m:ctrlPr>
                          <a:rPr lang="en-US" sz="1800" i="1">
                            <a:latin typeface="Cambria Math" panose="02040503050406030204" pitchFamily="18" charset="0"/>
                          </a:rPr>
                        </m:ctrlPr>
                      </m:fPr>
                      <m:num>
                        <m:sSub>
                          <m:sSubPr>
                            <m:ctrlPr>
                              <a:rPr lang="en-US" sz="1800" i="1">
                                <a:latin typeface="Cambria Math" panose="02040503050406030204" pitchFamily="18" charset="0"/>
                              </a:rPr>
                            </m:ctrlPr>
                          </m:sSubPr>
                          <m:e>
                            <m:r>
                              <a:rPr lang="zh-CN" altLang="en-US" sz="1800">
                                <a:latin typeface="Cambria Math" panose="02040503050406030204" pitchFamily="18" charset="0"/>
                              </a:rPr>
                              <m:t>生产率</m:t>
                            </m:r>
                          </m:e>
                          <m:sub>
                            <m:r>
                              <a:rPr lang="en-US" sz="1800" i="1">
                                <a:latin typeface="Cambria Math" panose="02040503050406030204" pitchFamily="18" charset="0"/>
                              </a:rPr>
                              <m:t>𝐵</m:t>
                            </m:r>
                            <m:r>
                              <a:rPr lang="zh-CN" altLang="en-US" sz="1800" i="1">
                                <a:latin typeface="Cambria Math" panose="02040503050406030204" pitchFamily="18" charset="0"/>
                              </a:rPr>
                              <m:t>，小麦</m:t>
                            </m:r>
                          </m:sub>
                        </m:sSub>
                      </m:num>
                      <m:den>
                        <m:sSub>
                          <m:sSubPr>
                            <m:ctrlPr>
                              <a:rPr lang="en-US" sz="1800" i="1">
                                <a:latin typeface="Cambria Math" panose="02040503050406030204" pitchFamily="18" charset="0"/>
                              </a:rPr>
                            </m:ctrlPr>
                          </m:sSubPr>
                          <m:e>
                            <m:r>
                              <a:rPr lang="zh-CN" altLang="en-US" sz="1800">
                                <a:latin typeface="Cambria Math" panose="02040503050406030204" pitchFamily="18" charset="0"/>
                              </a:rPr>
                              <m:t>生产率</m:t>
                            </m:r>
                          </m:e>
                          <m:sub>
                            <m:r>
                              <a:rPr lang="en-US" sz="1800" i="1">
                                <a:latin typeface="Cambria Math" panose="02040503050406030204" pitchFamily="18" charset="0"/>
                              </a:rPr>
                              <m:t>𝐴</m:t>
                            </m:r>
                            <m:r>
                              <a:rPr lang="zh-CN" altLang="en-US" sz="1800" i="1">
                                <a:latin typeface="Cambria Math" panose="02040503050406030204" pitchFamily="18" charset="0"/>
                              </a:rPr>
                              <m:t>，小麦</m:t>
                            </m:r>
                          </m:sub>
                        </m:sSub>
                      </m:den>
                    </m:f>
                    <m:r>
                      <a:rPr lang="en-US" sz="1800" i="1">
                        <a:latin typeface="Cambria Math" panose="02040503050406030204" pitchFamily="18" charset="0"/>
                      </a:rPr>
                      <m:t>&gt;</m:t>
                    </m:r>
                    <m:f>
                      <m:fPr>
                        <m:ctrlPr>
                          <a:rPr lang="en-US" sz="1800" i="1">
                            <a:latin typeface="Cambria Math" panose="02040503050406030204" pitchFamily="18" charset="0"/>
                          </a:rPr>
                        </m:ctrlPr>
                      </m:fPr>
                      <m:num>
                        <m:sSub>
                          <m:sSubPr>
                            <m:ctrlPr>
                              <a:rPr lang="en-US" sz="1800" i="1">
                                <a:latin typeface="Cambria Math" panose="02040503050406030204" pitchFamily="18" charset="0"/>
                              </a:rPr>
                            </m:ctrlPr>
                          </m:sSubPr>
                          <m:e>
                            <m:r>
                              <a:rPr lang="zh-CN" altLang="en-US" sz="1800">
                                <a:latin typeface="Cambria Math" panose="02040503050406030204" pitchFamily="18" charset="0"/>
                              </a:rPr>
                              <m:t>生产率</m:t>
                            </m:r>
                          </m:e>
                          <m:sub>
                            <m:r>
                              <a:rPr lang="en-US" sz="1800" i="1">
                                <a:latin typeface="Cambria Math" panose="02040503050406030204" pitchFamily="18" charset="0"/>
                              </a:rPr>
                              <m:t>𝐵</m:t>
                            </m:r>
                            <m:r>
                              <a:rPr lang="zh-CN" altLang="en-US" sz="1800" i="1">
                                <a:latin typeface="Cambria Math" panose="02040503050406030204" pitchFamily="18" charset="0"/>
                              </a:rPr>
                              <m:t>，</m:t>
                            </m:r>
                            <m:r>
                              <a:rPr lang="zh-CN" altLang="en-US" sz="1800">
                                <a:latin typeface="Cambria Math" panose="02040503050406030204" pitchFamily="18" charset="0"/>
                              </a:rPr>
                              <m:t>飞机</m:t>
                            </m:r>
                          </m:sub>
                        </m:sSub>
                      </m:num>
                      <m:den>
                        <m:sSub>
                          <m:sSubPr>
                            <m:ctrlPr>
                              <a:rPr lang="en-US" sz="1800" i="1">
                                <a:latin typeface="Cambria Math" panose="02040503050406030204" pitchFamily="18" charset="0"/>
                              </a:rPr>
                            </m:ctrlPr>
                          </m:sSubPr>
                          <m:e>
                            <m:r>
                              <a:rPr lang="zh-CN" altLang="en-US" sz="1800">
                                <a:latin typeface="Cambria Math" panose="02040503050406030204" pitchFamily="18" charset="0"/>
                              </a:rPr>
                              <m:t>生产率</m:t>
                            </m:r>
                          </m:e>
                          <m:sub>
                            <m:r>
                              <a:rPr lang="en-US" sz="1800" i="1">
                                <a:latin typeface="Cambria Math" panose="02040503050406030204" pitchFamily="18" charset="0"/>
                              </a:rPr>
                              <m:t>𝐴</m:t>
                            </m:r>
                            <m:r>
                              <a:rPr lang="zh-CN" altLang="en-US" sz="1800" i="1">
                                <a:latin typeface="Cambria Math" panose="02040503050406030204" pitchFamily="18" charset="0"/>
                              </a:rPr>
                              <m:t>，飞机</m:t>
                            </m:r>
                          </m:sub>
                        </m:sSub>
                      </m:den>
                    </m:f>
                  </m:oMath>
                </a14:m>
                <a:r>
                  <a:rPr lang="zh-CN" altLang="en-US" sz="2000" dirty="0">
                    <a:solidFill>
                      <a:prstClr val="black"/>
                    </a:solidFill>
                    <a:latin typeface="宋体" panose="02010600030101010101" pitchFamily="2" charset="-122"/>
                    <a:cs typeface="Times New Roman" panose="02020603050405020304" pitchFamily="18" charset="0"/>
                  </a:rPr>
                  <a:t>，因此</a:t>
                </a:r>
                <a:r>
                  <a:rPr lang="en-US" altLang="zh-CN" sz="2000" dirty="0">
                    <a:solidFill>
                      <a:prstClr val="black"/>
                    </a:solidFill>
                    <a:latin typeface="宋体" panose="02010600030101010101" pitchFamily="2" charset="-122"/>
                    <a:cs typeface="Times New Roman" panose="02020603050405020304" pitchFamily="18" charset="0"/>
                  </a:rPr>
                  <a:t>B</a:t>
                </a:r>
                <a:r>
                  <a:rPr lang="zh-CN" altLang="en-US" sz="2000" dirty="0">
                    <a:solidFill>
                      <a:prstClr val="black"/>
                    </a:solidFill>
                    <a:latin typeface="宋体" panose="02010600030101010101" pitchFamily="2" charset="-122"/>
                    <a:cs typeface="Times New Roman" panose="02020603050405020304" pitchFamily="18" charset="0"/>
                  </a:rPr>
                  <a:t>国在生产小麦上具有比较优势。</a:t>
                </a:r>
                <a:endParaRPr lang="en-US" altLang="zh-CN" sz="2000" dirty="0">
                  <a:solidFill>
                    <a:prstClr val="black"/>
                  </a:solidFill>
                  <a:latin typeface="宋体" panose="02010600030101010101" pitchFamily="2" charset="-122"/>
                  <a:cs typeface="Times New Roman" panose="02020603050405020304" pitchFamily="18" charset="0"/>
                </a:endParaRPr>
              </a:p>
              <a:p>
                <a:pPr marL="0" lvl="0" indent="0">
                  <a:lnSpc>
                    <a:spcPct val="100000"/>
                  </a:lnSpc>
                  <a:spcBef>
                    <a:spcPts val="0"/>
                  </a:spcBef>
                  <a:buNone/>
                  <a:defRPr/>
                </a:pPr>
                <a:endParaRPr lang="en-US" altLang="zh-CN" sz="2400" dirty="0">
                  <a:solidFill>
                    <a:prstClr val="black"/>
                  </a:solidFill>
                  <a:latin typeface="宋体" panose="02010600030101010101" pitchFamily="2" charset="-122"/>
                  <a:cs typeface="Times New Roman" panose="02020603050405020304" pitchFamily="18" charset="0"/>
                </a:endParaRPr>
              </a:p>
              <a:p>
                <a:pPr marL="342900" lvl="0" indent="-342900">
                  <a:lnSpc>
                    <a:spcPct val="100000"/>
                  </a:lnSpc>
                  <a:spcBef>
                    <a:spcPts val="0"/>
                  </a:spcBef>
                  <a:buFont typeface="Wingdings" panose="05000000000000000000" pitchFamily="2" charset="2"/>
                  <a:buChar char="v"/>
                  <a:defRPr/>
                </a:pPr>
                <a:endParaRPr lang="en-US" altLang="zh-CN" sz="2400" dirty="0">
                  <a:solidFill>
                    <a:prstClr val="black"/>
                  </a:solidFill>
                  <a:latin typeface="宋体" panose="02010600030101010101" pitchFamily="2" charset="-122"/>
                  <a:cs typeface="Times New Roman" panose="02020603050405020304" pitchFamily="18" charset="0"/>
                </a:endParaRPr>
              </a:p>
              <a:p>
                <a:pPr marL="0" lvl="0" indent="0">
                  <a:lnSpc>
                    <a:spcPct val="100000"/>
                  </a:lnSpc>
                  <a:spcBef>
                    <a:spcPts val="0"/>
                  </a:spcBef>
                  <a:buNone/>
                  <a:defRPr/>
                </a:pPr>
                <a:endParaRPr lang="en-US" altLang="zh-CN" sz="2400" dirty="0">
                  <a:solidFill>
                    <a:prstClr val="black"/>
                  </a:solidFill>
                  <a:latin typeface="宋体" panose="02010600030101010101" pitchFamily="2" charset="-122"/>
                  <a:cs typeface="Times New Roman" panose="02020603050405020304" pitchFamily="18" charset="0"/>
                </a:endParaRPr>
              </a:p>
              <a:p>
                <a:pPr marL="0" lvl="0" indent="0">
                  <a:lnSpc>
                    <a:spcPct val="100000"/>
                  </a:lnSpc>
                  <a:spcBef>
                    <a:spcPts val="0"/>
                  </a:spcBef>
                  <a:buNone/>
                  <a:defRPr/>
                </a:pPr>
                <a:endParaRPr lang="en-US" sz="2400" dirty="0">
                  <a:latin typeface="Times New Roman" panose="02020603050405020304" pitchFamily="18" charset="0"/>
                  <a:cs typeface="Times New Roman" panose="02020603050405020304" pitchFamily="18" charset="0"/>
                </a:endParaRPr>
              </a:p>
            </p:txBody>
          </p:sp>
        </mc:Choice>
        <mc:Fallback xmlns="">
          <p:sp>
            <p:nvSpPr>
              <p:cNvPr id="2" name="内容占位符 1"/>
              <p:cNvSpPr>
                <a:spLocks noGrp="1" noRot="1" noChangeAspect="1" noMove="1" noResize="1" noEditPoints="1" noAdjustHandles="1" noChangeArrowheads="1" noChangeShapeType="1" noTextEdit="1"/>
              </p:cNvSpPr>
              <p:nvPr>
                <p:ph idx="1"/>
              </p:nvPr>
            </p:nvSpPr>
            <p:spPr>
              <a:xfrm>
                <a:off x="838200" y="1926843"/>
                <a:ext cx="10515600" cy="4692321"/>
              </a:xfrm>
              <a:blipFill>
                <a:blip r:embed="rId3"/>
                <a:stretch>
                  <a:fillRect l="-812" t="-1818"/>
                </a:stretch>
              </a:blipFill>
            </p:spPr>
            <p:txBody>
              <a:bodyPr/>
              <a:lstStyle/>
              <a:p>
                <a:r>
                  <a:rPr lang="en-US">
                    <a:noFill/>
                  </a:rPr>
                  <a:t> </a:t>
                </a:r>
              </a:p>
            </p:txBody>
          </p:sp>
        </mc:Fallback>
      </mc:AlternateContent>
      <p:graphicFrame>
        <p:nvGraphicFramePr>
          <p:cNvPr id="3" name="表格 2"/>
          <p:cNvGraphicFramePr>
            <a:graphicFrameLocks noGrp="1"/>
          </p:cNvGraphicFramePr>
          <p:nvPr>
            <p:extLst>
              <p:ext uri="{D42A27DB-BD31-4B8C-83A1-F6EECF244321}">
                <p14:modId xmlns:p14="http://schemas.microsoft.com/office/powerpoint/2010/main" val="103485331"/>
              </p:ext>
            </p:extLst>
          </p:nvPr>
        </p:nvGraphicFramePr>
        <p:xfrm>
          <a:off x="2277660" y="3452883"/>
          <a:ext cx="6886053" cy="1097280"/>
        </p:xfrm>
        <a:graphic>
          <a:graphicData uri="http://schemas.openxmlformats.org/drawingml/2006/table">
            <a:tbl>
              <a:tblPr firstRow="1" bandRow="1">
                <a:tableStyleId>{5DA37D80-6434-44D0-A028-1B22A696006F}</a:tableStyleId>
              </a:tblPr>
              <a:tblGrid>
                <a:gridCol w="2295351">
                  <a:extLst>
                    <a:ext uri="{9D8B030D-6E8A-4147-A177-3AD203B41FA5}">
                      <a16:colId xmlns:a16="http://schemas.microsoft.com/office/drawing/2014/main" val="3939383474"/>
                    </a:ext>
                  </a:extLst>
                </a:gridCol>
                <a:gridCol w="2295351">
                  <a:extLst>
                    <a:ext uri="{9D8B030D-6E8A-4147-A177-3AD203B41FA5}">
                      <a16:colId xmlns:a16="http://schemas.microsoft.com/office/drawing/2014/main" val="2311982456"/>
                    </a:ext>
                  </a:extLst>
                </a:gridCol>
                <a:gridCol w="2295351">
                  <a:extLst>
                    <a:ext uri="{9D8B030D-6E8A-4147-A177-3AD203B41FA5}">
                      <a16:colId xmlns:a16="http://schemas.microsoft.com/office/drawing/2014/main" val="3103031975"/>
                    </a:ext>
                  </a:extLst>
                </a:gridCol>
              </a:tblGrid>
              <a:tr h="338464">
                <a:tc>
                  <a:txBody>
                    <a:bodyPr/>
                    <a:lstStyle/>
                    <a:p>
                      <a:endParaRPr lang="en-US" dirty="0"/>
                    </a:p>
                  </a:txBody>
                  <a:tcPr/>
                </a:tc>
                <a:tc>
                  <a:txBody>
                    <a:bodyPr/>
                    <a:lstStyle/>
                    <a:p>
                      <a:r>
                        <a:rPr lang="en-US" altLang="zh-CN" dirty="0"/>
                        <a:t>A</a:t>
                      </a:r>
                      <a:r>
                        <a:rPr lang="zh-CN" altLang="en-US" dirty="0"/>
                        <a:t>国</a:t>
                      </a:r>
                      <a:endParaRPr lang="en-US" dirty="0"/>
                    </a:p>
                  </a:txBody>
                  <a:tcPr/>
                </a:tc>
                <a:tc>
                  <a:txBody>
                    <a:bodyPr/>
                    <a:lstStyle/>
                    <a:p>
                      <a:r>
                        <a:rPr lang="en-US" altLang="zh-CN" dirty="0"/>
                        <a:t>B</a:t>
                      </a:r>
                      <a:r>
                        <a:rPr lang="zh-CN" altLang="en-US" dirty="0"/>
                        <a:t>国</a:t>
                      </a:r>
                      <a:endParaRPr lang="en-US" dirty="0"/>
                    </a:p>
                  </a:txBody>
                  <a:tcPr/>
                </a:tc>
                <a:extLst>
                  <a:ext uri="{0D108BD9-81ED-4DB2-BD59-A6C34878D82A}">
                    <a16:rowId xmlns:a16="http://schemas.microsoft.com/office/drawing/2014/main" val="3240572198"/>
                  </a:ext>
                </a:extLst>
              </a:tr>
              <a:tr h="338464">
                <a:tc>
                  <a:txBody>
                    <a:bodyPr/>
                    <a:lstStyle/>
                    <a:p>
                      <a:r>
                        <a:rPr lang="en-US" dirty="0"/>
                        <a:t>1000</a:t>
                      </a:r>
                      <a:r>
                        <a:rPr lang="zh-CN" altLang="en-US" dirty="0"/>
                        <a:t>吨小麦</a:t>
                      </a:r>
                      <a:endParaRPr lang="en-US" dirty="0"/>
                    </a:p>
                  </a:txBody>
                  <a:tcPr/>
                </a:tc>
                <a:tc>
                  <a:txBody>
                    <a:bodyPr/>
                    <a:lstStyle/>
                    <a:p>
                      <a:r>
                        <a:rPr lang="en-US" dirty="0"/>
                        <a:t>64</a:t>
                      </a:r>
                      <a:r>
                        <a:rPr lang="zh-CN" altLang="en-US" dirty="0"/>
                        <a:t>单位</a:t>
                      </a:r>
                      <a:endParaRPr lang="en-US" dirty="0"/>
                    </a:p>
                  </a:txBody>
                  <a:tcPr/>
                </a:tc>
                <a:tc>
                  <a:txBody>
                    <a:bodyPr/>
                    <a:lstStyle/>
                    <a:p>
                      <a:r>
                        <a:rPr lang="en-US" dirty="0"/>
                        <a:t>80</a:t>
                      </a:r>
                      <a:r>
                        <a:rPr lang="zh-CN" altLang="en-US" dirty="0"/>
                        <a:t>单位</a:t>
                      </a:r>
                      <a:endParaRPr lang="en-US" dirty="0"/>
                    </a:p>
                  </a:txBody>
                  <a:tcPr/>
                </a:tc>
                <a:extLst>
                  <a:ext uri="{0D108BD9-81ED-4DB2-BD59-A6C34878D82A}">
                    <a16:rowId xmlns:a16="http://schemas.microsoft.com/office/drawing/2014/main" val="3291921176"/>
                  </a:ext>
                </a:extLst>
              </a:tr>
              <a:tr h="338464">
                <a:tc>
                  <a:txBody>
                    <a:bodyPr/>
                    <a:lstStyle/>
                    <a:p>
                      <a:r>
                        <a:rPr lang="en-US" dirty="0"/>
                        <a:t>1</a:t>
                      </a:r>
                      <a:r>
                        <a:rPr lang="zh-CN" altLang="en-US" dirty="0"/>
                        <a:t>架飞机</a:t>
                      </a:r>
                      <a:endParaRPr lang="en-US" dirty="0"/>
                    </a:p>
                  </a:txBody>
                  <a:tcPr/>
                </a:tc>
                <a:tc>
                  <a:txBody>
                    <a:bodyPr/>
                    <a:lstStyle/>
                    <a:p>
                      <a:r>
                        <a:rPr lang="en-US" dirty="0"/>
                        <a:t>20</a:t>
                      </a:r>
                      <a:r>
                        <a:rPr lang="zh-CN" altLang="en-US" dirty="0"/>
                        <a:t>单位</a:t>
                      </a:r>
                      <a:endParaRPr lang="en-US" dirty="0"/>
                    </a:p>
                  </a:txBody>
                  <a:tcPr/>
                </a:tc>
                <a:tc>
                  <a:txBody>
                    <a:bodyPr/>
                    <a:lstStyle/>
                    <a:p>
                      <a:r>
                        <a:rPr lang="en-US" dirty="0"/>
                        <a:t>40</a:t>
                      </a:r>
                      <a:r>
                        <a:rPr lang="zh-CN" altLang="en-US" dirty="0"/>
                        <a:t>单位</a:t>
                      </a:r>
                      <a:endParaRPr lang="en-US" dirty="0"/>
                    </a:p>
                  </a:txBody>
                  <a:tcPr/>
                </a:tc>
                <a:extLst>
                  <a:ext uri="{0D108BD9-81ED-4DB2-BD59-A6C34878D82A}">
                    <a16:rowId xmlns:a16="http://schemas.microsoft.com/office/drawing/2014/main" val="1870344425"/>
                  </a:ext>
                </a:extLst>
              </a:tr>
            </a:tbl>
          </a:graphicData>
        </a:graphic>
      </p:graphicFrame>
      <p:graphicFrame>
        <p:nvGraphicFramePr>
          <p:cNvPr id="9" name="表格 8"/>
          <p:cNvGraphicFramePr>
            <a:graphicFrameLocks noGrp="1"/>
          </p:cNvGraphicFramePr>
          <p:nvPr>
            <p:extLst>
              <p:ext uri="{D42A27DB-BD31-4B8C-83A1-F6EECF244321}">
                <p14:modId xmlns:p14="http://schemas.microsoft.com/office/powerpoint/2010/main" val="514377652"/>
              </p:ext>
            </p:extLst>
          </p:nvPr>
        </p:nvGraphicFramePr>
        <p:xfrm>
          <a:off x="2277659" y="4587202"/>
          <a:ext cx="6886053" cy="1112520"/>
        </p:xfrm>
        <a:graphic>
          <a:graphicData uri="http://schemas.openxmlformats.org/drawingml/2006/table">
            <a:tbl>
              <a:tblPr firstRow="1" bandRow="1">
                <a:tableStyleId>{5DA37D80-6434-44D0-A028-1B22A696006F}</a:tableStyleId>
              </a:tblPr>
              <a:tblGrid>
                <a:gridCol w="2295351">
                  <a:extLst>
                    <a:ext uri="{9D8B030D-6E8A-4147-A177-3AD203B41FA5}">
                      <a16:colId xmlns:a16="http://schemas.microsoft.com/office/drawing/2014/main" val="706890592"/>
                    </a:ext>
                  </a:extLst>
                </a:gridCol>
                <a:gridCol w="2295351">
                  <a:extLst>
                    <a:ext uri="{9D8B030D-6E8A-4147-A177-3AD203B41FA5}">
                      <a16:colId xmlns:a16="http://schemas.microsoft.com/office/drawing/2014/main" val="2049204076"/>
                    </a:ext>
                  </a:extLst>
                </a:gridCol>
                <a:gridCol w="2295351">
                  <a:extLst>
                    <a:ext uri="{9D8B030D-6E8A-4147-A177-3AD203B41FA5}">
                      <a16:colId xmlns:a16="http://schemas.microsoft.com/office/drawing/2014/main" val="1999821510"/>
                    </a:ext>
                  </a:extLst>
                </a:gridCol>
              </a:tblGrid>
              <a:tr h="370840">
                <a:tc>
                  <a:txBody>
                    <a:bodyPr/>
                    <a:lstStyle/>
                    <a:p>
                      <a:endParaRPr lang="en-US" dirty="0"/>
                    </a:p>
                  </a:txBody>
                  <a:tcPr/>
                </a:tc>
                <a:tc>
                  <a:txBody>
                    <a:bodyPr/>
                    <a:lstStyle/>
                    <a:p>
                      <a:r>
                        <a:rPr lang="en-US" altLang="zh-CN" dirty="0"/>
                        <a:t>A</a:t>
                      </a:r>
                      <a:r>
                        <a:rPr lang="zh-CN" altLang="en-US" dirty="0"/>
                        <a:t>国</a:t>
                      </a:r>
                      <a:endParaRPr lang="en-US" dirty="0"/>
                    </a:p>
                  </a:txBody>
                  <a:tcPr/>
                </a:tc>
                <a:tc>
                  <a:txBody>
                    <a:bodyPr/>
                    <a:lstStyle/>
                    <a:p>
                      <a:r>
                        <a:rPr lang="en-US" altLang="zh-CN" dirty="0"/>
                        <a:t>B</a:t>
                      </a:r>
                      <a:r>
                        <a:rPr lang="zh-CN" altLang="en-US" dirty="0"/>
                        <a:t>国</a:t>
                      </a:r>
                      <a:endParaRPr lang="en-US" dirty="0"/>
                    </a:p>
                  </a:txBody>
                  <a:tcPr/>
                </a:tc>
                <a:extLst>
                  <a:ext uri="{0D108BD9-81ED-4DB2-BD59-A6C34878D82A}">
                    <a16:rowId xmlns:a16="http://schemas.microsoft.com/office/drawing/2014/main" val="1900771111"/>
                  </a:ext>
                </a:extLst>
              </a:tr>
              <a:tr h="370840">
                <a:tc>
                  <a:txBody>
                    <a:bodyPr/>
                    <a:lstStyle/>
                    <a:p>
                      <a:r>
                        <a:rPr lang="en-US" dirty="0"/>
                        <a:t>1</a:t>
                      </a:r>
                      <a:r>
                        <a:rPr lang="zh-CN" altLang="en-US" dirty="0"/>
                        <a:t>吨小麦</a:t>
                      </a:r>
                      <a:endParaRPr lang="en-US" dirty="0"/>
                    </a:p>
                  </a:txBody>
                  <a:tcPr/>
                </a:tc>
                <a:tc>
                  <a:txBody>
                    <a:bodyPr/>
                    <a:lstStyle/>
                    <a:p>
                      <a:r>
                        <a:rPr lang="en-US" dirty="0"/>
                        <a:t>15.625</a:t>
                      </a:r>
                    </a:p>
                  </a:txBody>
                  <a:tcPr/>
                </a:tc>
                <a:tc>
                  <a:txBody>
                    <a:bodyPr/>
                    <a:lstStyle/>
                    <a:p>
                      <a:r>
                        <a:rPr lang="en-US" dirty="0"/>
                        <a:t>12.5</a:t>
                      </a:r>
                    </a:p>
                  </a:txBody>
                  <a:tcPr/>
                </a:tc>
                <a:extLst>
                  <a:ext uri="{0D108BD9-81ED-4DB2-BD59-A6C34878D82A}">
                    <a16:rowId xmlns:a16="http://schemas.microsoft.com/office/drawing/2014/main" val="3887070246"/>
                  </a:ext>
                </a:extLst>
              </a:tr>
              <a:tr h="370840">
                <a:tc>
                  <a:txBody>
                    <a:bodyPr/>
                    <a:lstStyle/>
                    <a:p>
                      <a:r>
                        <a:rPr lang="en-US" dirty="0"/>
                        <a:t>1</a:t>
                      </a:r>
                      <a:r>
                        <a:rPr lang="zh-CN" altLang="en-US" dirty="0"/>
                        <a:t>架飞机</a:t>
                      </a:r>
                      <a:endParaRPr lang="en-US" dirty="0"/>
                    </a:p>
                  </a:txBody>
                  <a:tcPr/>
                </a:tc>
                <a:tc>
                  <a:txBody>
                    <a:bodyPr/>
                    <a:lstStyle/>
                    <a:p>
                      <a:r>
                        <a:rPr lang="en-US" dirty="0"/>
                        <a:t>0.05</a:t>
                      </a:r>
                    </a:p>
                  </a:txBody>
                  <a:tcPr/>
                </a:tc>
                <a:tc>
                  <a:txBody>
                    <a:bodyPr/>
                    <a:lstStyle/>
                    <a:p>
                      <a:r>
                        <a:rPr lang="en-US" dirty="0"/>
                        <a:t>0.025</a:t>
                      </a:r>
                    </a:p>
                  </a:txBody>
                  <a:tcPr/>
                </a:tc>
                <a:extLst>
                  <a:ext uri="{0D108BD9-81ED-4DB2-BD59-A6C34878D82A}">
                    <a16:rowId xmlns:a16="http://schemas.microsoft.com/office/drawing/2014/main" val="2509286331"/>
                  </a:ext>
                </a:extLst>
              </a:tr>
            </a:tbl>
          </a:graphicData>
        </a:graphic>
      </p:graphicFrame>
    </p:spTree>
    <p:extLst>
      <p:ext uri="{BB962C8B-B14F-4D97-AF65-F5344CB8AC3E}">
        <p14:creationId xmlns:p14="http://schemas.microsoft.com/office/powerpoint/2010/main" val="417973307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p:cNvGrpSpPr/>
          <p:nvPr/>
        </p:nvGrpSpPr>
        <p:grpSpPr>
          <a:xfrm>
            <a:off x="0" y="522513"/>
            <a:ext cx="6081486" cy="740229"/>
            <a:chOff x="0" y="522513"/>
            <a:chExt cx="6081486" cy="740229"/>
          </a:xfrm>
        </p:grpSpPr>
        <p:sp>
          <p:nvSpPr>
            <p:cNvPr id="5" name="Rectangle 4"/>
            <p:cNvSpPr/>
            <p:nvPr/>
          </p:nvSpPr>
          <p:spPr>
            <a:xfrm>
              <a:off x="0" y="522513"/>
              <a:ext cx="6081486" cy="740229"/>
            </a:xfrm>
            <a:prstGeom prst="rect">
              <a:avLst/>
            </a:prstGeom>
            <a:solidFill>
              <a:srgbClr val="811C20"/>
            </a:solidFill>
            <a:ln>
              <a:solidFill>
                <a:srgbClr val="811C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TextBox 5"/>
            <p:cNvSpPr txBox="1"/>
            <p:nvPr/>
          </p:nvSpPr>
          <p:spPr>
            <a:xfrm>
              <a:off x="0" y="631017"/>
              <a:ext cx="4905829"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2800" b="0" i="0" u="none" strike="noStrike" kern="1200" cap="none" spc="0" normalizeH="0" baseline="0" noProof="0" dirty="0">
                  <a:ln>
                    <a:noFill/>
                  </a:ln>
                  <a:solidFill>
                    <a:prstClr val="white"/>
                  </a:solidFill>
                  <a:effectLst/>
                  <a:uLnTx/>
                  <a:uFillTx/>
                  <a:latin typeface="宋体" panose="02010600030101010101" pitchFamily="2" charset="-122"/>
                  <a:ea typeface="宋体" panose="02010600030101010101" pitchFamily="2" charset="-122"/>
                  <a:cs typeface="+mn-cs"/>
                </a:rPr>
                <a:t>（二）国际贸易理论</a:t>
              </a:r>
              <a:endParaRPr kumimoji="0" lang="en-GB" sz="2800" b="0" i="0" u="none" strike="noStrike" kern="1200" cap="none" spc="0" normalizeH="0" baseline="0" noProof="0" dirty="0">
                <a:ln>
                  <a:noFill/>
                </a:ln>
                <a:solidFill>
                  <a:prstClr val="white"/>
                </a:solidFill>
                <a:effectLst/>
                <a:uLnTx/>
                <a:uFillTx/>
                <a:latin typeface="宋体" panose="02010600030101010101" pitchFamily="2" charset="-122"/>
                <a:ea typeface="宋体" panose="02010600030101010101" pitchFamily="2" charset="-122"/>
                <a:cs typeface="+mn-cs"/>
              </a:endParaRPr>
            </a:p>
          </p:txBody>
        </p:sp>
      </p:grpSp>
      <p:sp>
        <p:nvSpPr>
          <p:cNvPr id="20" name="TextBox 19"/>
          <p:cNvSpPr txBox="1"/>
          <p:nvPr/>
        </p:nvSpPr>
        <p:spPr>
          <a:xfrm>
            <a:off x="348343" y="1438053"/>
            <a:ext cx="7567358" cy="461665"/>
          </a:xfrm>
          <a:prstGeom prst="rect">
            <a:avLst/>
          </a:prstGeom>
          <a:noFill/>
        </p:spPr>
        <p:txBody>
          <a:bodyPr wrap="square" rtlCol="0">
            <a:spAutoFit/>
          </a:bodyPr>
          <a:lstStyle/>
          <a:p>
            <a:pPr lvl="0"/>
            <a:r>
              <a:rPr lang="en-GB" sz="2400" b="1" dirty="0">
                <a:solidFill>
                  <a:prstClr val="black"/>
                </a:solidFill>
                <a:latin typeface="Times New Roman" panose="02020603050405020304" pitchFamily="18" charset="0"/>
                <a:ea typeface="宋体" panose="02010600030101010101" pitchFamily="2" charset="-122"/>
                <a:cs typeface="Times New Roman" panose="02020603050405020304" pitchFamily="18" charset="0"/>
              </a:rPr>
              <a:t>3.</a:t>
            </a:r>
            <a:r>
              <a:rPr lang="zh-CN" altLang="en-US" sz="2400" b="1" dirty="0">
                <a:solidFill>
                  <a:prstClr val="black"/>
                </a:solidFill>
                <a:latin typeface="Times New Roman" panose="02020603050405020304" pitchFamily="18" charset="0"/>
                <a:cs typeface="Times New Roman" panose="02020603050405020304" pitchFamily="18" charset="0"/>
              </a:rPr>
              <a:t>比较优势理论（</a:t>
            </a:r>
            <a:r>
              <a:rPr lang="en-US" altLang="zh-CN" sz="2400" b="1" dirty="0">
                <a:solidFill>
                  <a:prstClr val="black"/>
                </a:solidFill>
                <a:latin typeface="Times New Roman" panose="02020603050405020304" pitchFamily="18" charset="0"/>
                <a:cs typeface="Times New Roman" panose="02020603050405020304" pitchFamily="18" charset="0"/>
              </a:rPr>
              <a:t>theory of comparative advantage</a:t>
            </a:r>
            <a:r>
              <a:rPr lang="zh-CN" altLang="en-US" sz="2400" b="1" dirty="0">
                <a:solidFill>
                  <a:prstClr val="black"/>
                </a:solidFill>
                <a:latin typeface="Times New Roman" panose="02020603050405020304" pitchFamily="18" charset="0"/>
                <a:cs typeface="Times New Roman" panose="02020603050405020304" pitchFamily="18" charset="0"/>
              </a:rPr>
              <a:t>）</a:t>
            </a:r>
            <a:endParaRPr lang="en-US" altLang="zh-CN" sz="2400" b="1" dirty="0">
              <a:solidFill>
                <a:prstClr val="black"/>
              </a:solidFill>
              <a:latin typeface="Times New Roman" panose="02020603050405020304" pitchFamily="18" charset="0"/>
              <a:cs typeface="Times New Roman" panose="02020603050405020304" pitchFamily="18" charset="0"/>
            </a:endParaRPr>
          </a:p>
        </p:txBody>
      </p:sp>
      <p:grpSp>
        <p:nvGrpSpPr>
          <p:cNvPr id="26" name="Group 25"/>
          <p:cNvGrpSpPr/>
          <p:nvPr/>
        </p:nvGrpSpPr>
        <p:grpSpPr>
          <a:xfrm>
            <a:off x="275772" y="1899718"/>
            <a:ext cx="11711834" cy="4787685"/>
            <a:chOff x="275772" y="1646790"/>
            <a:chExt cx="11711834" cy="3814987"/>
          </a:xfrm>
        </p:grpSpPr>
        <p:sp>
          <p:nvSpPr>
            <p:cNvPr id="12" name="Rectangle 11"/>
            <p:cNvSpPr/>
            <p:nvPr/>
          </p:nvSpPr>
          <p:spPr>
            <a:xfrm>
              <a:off x="5513696" y="1646790"/>
              <a:ext cx="6473910" cy="3814987"/>
            </a:xfrm>
            <a:prstGeom prst="rect">
              <a:avLst/>
            </a:prstGeom>
            <a:noFill/>
            <a:ln w="28575">
              <a:solidFill>
                <a:srgbClr val="811C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25" name="Group 24"/>
            <p:cNvGrpSpPr/>
            <p:nvPr/>
          </p:nvGrpSpPr>
          <p:grpSpPr>
            <a:xfrm>
              <a:off x="275772" y="1646790"/>
              <a:ext cx="5128741" cy="3814987"/>
              <a:chOff x="348342" y="1646790"/>
              <a:chExt cx="5128741" cy="3814987"/>
            </a:xfrm>
          </p:grpSpPr>
          <p:sp>
            <p:nvSpPr>
              <p:cNvPr id="24" name="Rectangle 23"/>
              <p:cNvSpPr/>
              <p:nvPr/>
            </p:nvSpPr>
            <p:spPr>
              <a:xfrm>
                <a:off x="348343" y="1646790"/>
                <a:ext cx="5128740" cy="3814987"/>
              </a:xfrm>
              <a:prstGeom prst="rect">
                <a:avLst/>
              </a:prstGeom>
              <a:noFill/>
              <a:ln w="28575">
                <a:solidFill>
                  <a:srgbClr val="811C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3" name="TextBox 22"/>
              <p:cNvSpPr txBox="1"/>
              <p:nvPr/>
            </p:nvSpPr>
            <p:spPr>
              <a:xfrm>
                <a:off x="348342" y="1937297"/>
                <a:ext cx="5128741" cy="105456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2000" b="0" i="0" u="none" strike="noStrike" kern="1200" cap="none" spc="0" normalizeH="0" baseline="0" noProof="0" dirty="0">
                    <a:ln>
                      <a:noFill/>
                    </a:ln>
                    <a:solidFill>
                      <a:prstClr val="black"/>
                    </a:solidFill>
                    <a:effectLst/>
                    <a:uLnTx/>
                    <a:uFillTx/>
                    <a:latin typeface="宋体" panose="02010600030101010101" pitchFamily="2" charset="-122"/>
                    <a:ea typeface="宋体" panose="02010600030101010101" pitchFamily="2" charset="-122"/>
                    <a:cs typeface="Times New Roman" panose="02020603050405020304" pitchFamily="18" charset="0"/>
                  </a:rPr>
                  <a:t>没有专业化生产和贸易时的生产量和消费量（假设每个国家在两种生产活动中各投入一半的资源）：</a:t>
                </a:r>
                <a:endParaRPr kumimoji="0" lang="en-US" altLang="zh-CN" sz="2000" b="0" i="0" u="none" strike="noStrike" kern="1200" cap="none" spc="0" normalizeH="0" baseline="0" noProof="0" dirty="0">
                  <a:ln>
                    <a:noFill/>
                  </a:ln>
                  <a:solidFill>
                    <a:prstClr val="black"/>
                  </a:solidFill>
                  <a:effectLst/>
                  <a:uLnTx/>
                  <a:uFillTx/>
                  <a:latin typeface="宋体" panose="02010600030101010101" pitchFamily="2" charset="-122"/>
                  <a:ea typeface="宋体" panose="02010600030101010101" pitchFamily="2" charset="-122"/>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zh-CN" sz="2000" b="0" i="0" u="none" strike="noStrike" kern="1200" cap="none" spc="0" normalizeH="0" baseline="0" noProof="0" dirty="0">
                  <a:ln>
                    <a:noFill/>
                  </a:ln>
                  <a:solidFill>
                    <a:prstClr val="black"/>
                  </a:solidFill>
                  <a:effectLst/>
                  <a:uLnTx/>
                  <a:uFillTx/>
                  <a:latin typeface="宋体" panose="02010600030101010101" pitchFamily="2" charset="-122"/>
                  <a:ea typeface="宋体" panose="02010600030101010101" pitchFamily="2" charset="-122"/>
                  <a:cs typeface="Times New Roman" panose="02020603050405020304" pitchFamily="18" charset="0"/>
                </a:endParaRPr>
              </a:p>
            </p:txBody>
          </p:sp>
        </p:grpSp>
      </p:grpSp>
      <p:pic>
        <p:nvPicPr>
          <p:cNvPr id="13" name="Picture 5" descr="C:\Users\Administrator\Desktop\财大ppt模板\B9PPT模板（一）-07.jpg"/>
          <p:cNvPicPr>
            <a:picLocks noChangeAspect="1" noChangeArrowheads="1"/>
          </p:cNvPicPr>
          <p:nvPr/>
        </p:nvPicPr>
        <p:blipFill rotWithShape="1">
          <a:blip r:embed="rId2"/>
          <a:srcRect l="80973" t="3505" b="78397"/>
          <a:stretch/>
        </p:blipFill>
        <p:spPr bwMode="auto">
          <a:xfrm>
            <a:off x="10214435" y="69901"/>
            <a:ext cx="2034332" cy="1368152"/>
          </a:xfrm>
          <a:prstGeom prst="rect">
            <a:avLst/>
          </a:prstGeom>
          <a:noFill/>
        </p:spPr>
      </p:pic>
      <p:graphicFrame>
        <p:nvGraphicFramePr>
          <p:cNvPr id="9" name="表格 8"/>
          <p:cNvGraphicFramePr>
            <a:graphicFrameLocks noGrp="1"/>
          </p:cNvGraphicFramePr>
          <p:nvPr>
            <p:extLst>
              <p:ext uri="{D42A27DB-BD31-4B8C-83A1-F6EECF244321}">
                <p14:modId xmlns:p14="http://schemas.microsoft.com/office/powerpoint/2010/main" val="2608066357"/>
              </p:ext>
            </p:extLst>
          </p:nvPr>
        </p:nvGraphicFramePr>
        <p:xfrm>
          <a:off x="348343" y="3299093"/>
          <a:ext cx="4906044" cy="1112520"/>
        </p:xfrm>
        <a:graphic>
          <a:graphicData uri="http://schemas.openxmlformats.org/drawingml/2006/table">
            <a:tbl>
              <a:tblPr firstRow="1" bandRow="1">
                <a:tableStyleId>{5DA37D80-6434-44D0-A028-1B22A696006F}</a:tableStyleId>
              </a:tblPr>
              <a:tblGrid>
                <a:gridCol w="1635348">
                  <a:extLst>
                    <a:ext uri="{9D8B030D-6E8A-4147-A177-3AD203B41FA5}">
                      <a16:colId xmlns:a16="http://schemas.microsoft.com/office/drawing/2014/main" val="2484434031"/>
                    </a:ext>
                  </a:extLst>
                </a:gridCol>
                <a:gridCol w="1635348">
                  <a:extLst>
                    <a:ext uri="{9D8B030D-6E8A-4147-A177-3AD203B41FA5}">
                      <a16:colId xmlns:a16="http://schemas.microsoft.com/office/drawing/2014/main" val="2590571380"/>
                    </a:ext>
                  </a:extLst>
                </a:gridCol>
                <a:gridCol w="1635348">
                  <a:extLst>
                    <a:ext uri="{9D8B030D-6E8A-4147-A177-3AD203B41FA5}">
                      <a16:colId xmlns:a16="http://schemas.microsoft.com/office/drawing/2014/main" val="1817047669"/>
                    </a:ext>
                  </a:extLst>
                </a:gridCol>
              </a:tblGrid>
              <a:tr h="370840">
                <a:tc>
                  <a:txBody>
                    <a:bodyPr/>
                    <a:lstStyle/>
                    <a:p>
                      <a:endParaRPr lang="en-US" dirty="0"/>
                    </a:p>
                  </a:txBody>
                  <a:tcPr/>
                </a:tc>
                <a:tc>
                  <a:txBody>
                    <a:bodyPr/>
                    <a:lstStyle/>
                    <a:p>
                      <a:r>
                        <a:rPr lang="en-US" altLang="zh-CN" dirty="0"/>
                        <a:t>A</a:t>
                      </a:r>
                      <a:r>
                        <a:rPr lang="zh-CN" altLang="en-US" dirty="0"/>
                        <a:t>国</a:t>
                      </a:r>
                      <a:endParaRPr lang="en-US" dirty="0"/>
                    </a:p>
                  </a:txBody>
                  <a:tcPr/>
                </a:tc>
                <a:tc>
                  <a:txBody>
                    <a:bodyPr/>
                    <a:lstStyle/>
                    <a:p>
                      <a:r>
                        <a:rPr lang="en-US" altLang="zh-CN" dirty="0"/>
                        <a:t>B</a:t>
                      </a:r>
                      <a:r>
                        <a:rPr lang="zh-CN" altLang="en-US" dirty="0"/>
                        <a:t>国</a:t>
                      </a:r>
                      <a:endParaRPr lang="en-US" dirty="0"/>
                    </a:p>
                  </a:txBody>
                  <a:tcPr/>
                </a:tc>
                <a:extLst>
                  <a:ext uri="{0D108BD9-81ED-4DB2-BD59-A6C34878D82A}">
                    <a16:rowId xmlns:a16="http://schemas.microsoft.com/office/drawing/2014/main" val="205417102"/>
                  </a:ext>
                </a:extLst>
              </a:tr>
              <a:tr h="370840">
                <a:tc>
                  <a:txBody>
                    <a:bodyPr/>
                    <a:lstStyle/>
                    <a:p>
                      <a:r>
                        <a:rPr lang="zh-CN" altLang="en-US" dirty="0"/>
                        <a:t>小麦</a:t>
                      </a:r>
                      <a:endParaRPr lang="en-US" dirty="0"/>
                    </a:p>
                  </a:txBody>
                  <a:tcPr/>
                </a:tc>
                <a:tc>
                  <a:txBody>
                    <a:bodyPr/>
                    <a:lstStyle/>
                    <a:p>
                      <a:r>
                        <a:rPr lang="en-US" dirty="0"/>
                        <a:t>6250</a:t>
                      </a:r>
                    </a:p>
                  </a:txBody>
                  <a:tcPr/>
                </a:tc>
                <a:tc>
                  <a:txBody>
                    <a:bodyPr/>
                    <a:lstStyle/>
                    <a:p>
                      <a:r>
                        <a:rPr lang="en-US" dirty="0"/>
                        <a:t>5000</a:t>
                      </a:r>
                    </a:p>
                  </a:txBody>
                  <a:tcPr/>
                </a:tc>
                <a:extLst>
                  <a:ext uri="{0D108BD9-81ED-4DB2-BD59-A6C34878D82A}">
                    <a16:rowId xmlns:a16="http://schemas.microsoft.com/office/drawing/2014/main" val="508131608"/>
                  </a:ext>
                </a:extLst>
              </a:tr>
              <a:tr h="370840">
                <a:tc>
                  <a:txBody>
                    <a:bodyPr/>
                    <a:lstStyle/>
                    <a:p>
                      <a:r>
                        <a:rPr lang="zh-CN" altLang="en-US" dirty="0"/>
                        <a:t>飞机</a:t>
                      </a:r>
                      <a:endParaRPr lang="en-US" dirty="0"/>
                    </a:p>
                  </a:txBody>
                  <a:tcPr/>
                </a:tc>
                <a:tc>
                  <a:txBody>
                    <a:bodyPr/>
                    <a:lstStyle/>
                    <a:p>
                      <a:r>
                        <a:rPr lang="en-US" dirty="0"/>
                        <a:t>20</a:t>
                      </a:r>
                    </a:p>
                  </a:txBody>
                  <a:tcPr/>
                </a:tc>
                <a:tc>
                  <a:txBody>
                    <a:bodyPr/>
                    <a:lstStyle/>
                    <a:p>
                      <a:r>
                        <a:rPr lang="en-US" dirty="0"/>
                        <a:t>10</a:t>
                      </a:r>
                    </a:p>
                  </a:txBody>
                  <a:tcPr/>
                </a:tc>
                <a:extLst>
                  <a:ext uri="{0D108BD9-81ED-4DB2-BD59-A6C34878D82A}">
                    <a16:rowId xmlns:a16="http://schemas.microsoft.com/office/drawing/2014/main" val="3690557619"/>
                  </a:ext>
                </a:extLst>
              </a:tr>
            </a:tbl>
          </a:graphicData>
        </a:graphic>
      </p:graphicFrame>
      <p:sp>
        <p:nvSpPr>
          <p:cNvPr id="10" name="文本框 9"/>
          <p:cNvSpPr txBox="1"/>
          <p:nvPr/>
        </p:nvSpPr>
        <p:spPr>
          <a:xfrm>
            <a:off x="5650174" y="2361063"/>
            <a:ext cx="6223378" cy="4708981"/>
          </a:xfrm>
          <a:prstGeom prst="rect">
            <a:avLst/>
          </a:prstGeom>
          <a:noFill/>
        </p:spPr>
        <p:txBody>
          <a:bodyPr wrap="square" rtlCol="0">
            <a:spAutoFit/>
          </a:bodyPr>
          <a:lstStyle/>
          <a:p>
            <a:pPr lvl="0"/>
            <a:r>
              <a:rPr kumimoji="0" lang="zh-CN" altLang="en-US" sz="2000" b="0" i="0" u="none" strike="noStrike" kern="1200" cap="none" spc="0" normalizeH="0" baseline="0" noProof="0" dirty="0">
                <a:ln>
                  <a:noFill/>
                </a:ln>
                <a:solidFill>
                  <a:prstClr val="black"/>
                </a:solidFill>
                <a:effectLst/>
                <a:uLnTx/>
                <a:uFillTx/>
                <a:latin typeface="Calibri" panose="020F0502020204030204"/>
                <a:ea typeface="宋体" panose="02010600030101010101" pitchFamily="2" charset="-122"/>
                <a:cs typeface="+mn-cs"/>
              </a:rPr>
              <a:t>专业化生产时的生产量（</a:t>
            </a:r>
            <a:r>
              <a:rPr lang="en-US" altLang="zh-CN" sz="2000" dirty="0">
                <a:solidFill>
                  <a:prstClr val="black"/>
                </a:solidFill>
              </a:rPr>
              <a:t>B</a:t>
            </a:r>
            <a:r>
              <a:rPr lang="zh-CN" altLang="en-US" sz="2000" dirty="0">
                <a:solidFill>
                  <a:prstClr val="black"/>
                </a:solidFill>
              </a:rPr>
              <a:t>国将所有</a:t>
            </a:r>
            <a:r>
              <a:rPr lang="en-US" altLang="zh-CN" sz="2000" dirty="0">
                <a:solidFill>
                  <a:prstClr val="black"/>
                </a:solidFill>
              </a:rPr>
              <a:t>800</a:t>
            </a:r>
            <a:r>
              <a:rPr lang="zh-CN" altLang="en-US" sz="2000" dirty="0">
                <a:solidFill>
                  <a:prstClr val="black"/>
                </a:solidFill>
              </a:rPr>
              <a:t>单位的资源用于生产具有比较优势的小麦，</a:t>
            </a:r>
            <a:r>
              <a:rPr lang="en-US" altLang="zh-CN" sz="2000" dirty="0">
                <a:solidFill>
                  <a:prstClr val="black"/>
                </a:solidFill>
              </a:rPr>
              <a:t>A</a:t>
            </a:r>
            <a:r>
              <a:rPr lang="zh-CN" altLang="en-US" sz="2000" dirty="0">
                <a:solidFill>
                  <a:prstClr val="black"/>
                </a:solidFill>
              </a:rPr>
              <a:t>国将</a:t>
            </a:r>
            <a:r>
              <a:rPr lang="en-US" altLang="zh-CN" sz="2000" dirty="0">
                <a:solidFill>
                  <a:prstClr val="black"/>
                </a:solidFill>
              </a:rPr>
              <a:t>160</a:t>
            </a:r>
            <a:r>
              <a:rPr lang="zh-CN" altLang="en-US" sz="2000" dirty="0">
                <a:solidFill>
                  <a:prstClr val="black"/>
                </a:solidFill>
              </a:rPr>
              <a:t>单位的资源用于生产小麦，</a:t>
            </a:r>
            <a:r>
              <a:rPr lang="en-US" altLang="zh-CN" sz="2000" dirty="0">
                <a:solidFill>
                  <a:prstClr val="black"/>
                </a:solidFill>
              </a:rPr>
              <a:t>640</a:t>
            </a:r>
            <a:r>
              <a:rPr lang="zh-CN" altLang="en-US" sz="2000" dirty="0">
                <a:solidFill>
                  <a:prstClr val="black"/>
                </a:solidFill>
              </a:rPr>
              <a:t>单位的资源用于制造飞机时）</a:t>
            </a:r>
            <a:r>
              <a:rPr kumimoji="0" lang="zh-CN" altLang="en-US" sz="2000" b="0" i="0" u="none" strike="noStrike" kern="1200" cap="none" spc="0" normalizeH="0" baseline="0" noProof="0" dirty="0">
                <a:ln>
                  <a:noFill/>
                </a:ln>
                <a:solidFill>
                  <a:prstClr val="black"/>
                </a:solidFill>
                <a:effectLst/>
                <a:uLnTx/>
                <a:uFillTx/>
                <a:latin typeface="Calibri" panose="020F0502020204030204"/>
                <a:ea typeface="宋体" panose="02010600030101010101" pitchFamily="2" charset="-122"/>
                <a:cs typeface="+mn-cs"/>
              </a:rPr>
              <a:t>：</a:t>
            </a:r>
            <a:endParaRPr kumimoji="0" lang="en-US" altLang="zh-CN" sz="2000" b="0" i="0" u="none" strike="noStrike" kern="1200" cap="none" spc="0" normalizeH="0" baseline="0" noProof="0" dirty="0">
              <a:ln>
                <a:noFill/>
              </a:ln>
              <a:solidFill>
                <a:prstClr val="black"/>
              </a:solidFill>
              <a:effectLst/>
              <a:uLnTx/>
              <a:uFillTx/>
              <a:latin typeface="Calibri" panose="020F0502020204030204"/>
              <a:ea typeface="宋体" panose="02010600030101010101" pitchFamily="2" charset="-122"/>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zh-CN" sz="2000" b="0" i="0" u="none" strike="noStrike" kern="1200" cap="none" spc="0" normalizeH="0" baseline="0" noProof="0" dirty="0">
              <a:ln>
                <a:noFill/>
              </a:ln>
              <a:solidFill>
                <a:prstClr val="black"/>
              </a:solidFill>
              <a:effectLst/>
              <a:uLnTx/>
              <a:uFillTx/>
              <a:latin typeface="Calibri" panose="020F0502020204030204"/>
              <a:ea typeface="宋体" panose="02010600030101010101" pitchFamily="2" charset="-122"/>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zh-CN" sz="2000" b="0" i="0" u="none" strike="noStrike" kern="1200" cap="none" spc="0" normalizeH="0" baseline="0" noProof="0" dirty="0">
              <a:ln>
                <a:noFill/>
              </a:ln>
              <a:solidFill>
                <a:prstClr val="black"/>
              </a:solidFill>
              <a:effectLst/>
              <a:uLnTx/>
              <a:uFillTx/>
              <a:latin typeface="Calibri" panose="020F0502020204030204"/>
              <a:ea typeface="宋体" panose="02010600030101010101" pitchFamily="2" charset="-122"/>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zh-CN" sz="2000" b="0" i="0" u="none" strike="noStrike" kern="1200" cap="none" spc="0" normalizeH="0" baseline="0" noProof="0" dirty="0">
              <a:ln>
                <a:noFill/>
              </a:ln>
              <a:solidFill>
                <a:prstClr val="black"/>
              </a:solidFill>
              <a:effectLst/>
              <a:uLnTx/>
              <a:uFillTx/>
              <a:latin typeface="Calibri" panose="020F0502020204030204"/>
              <a:ea typeface="宋体" panose="02010600030101010101" pitchFamily="2" charset="-122"/>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zh-CN" sz="2000" b="0" i="0" u="none" strike="noStrike" kern="1200" cap="none" spc="0" normalizeH="0" baseline="0" noProof="0" dirty="0">
              <a:ln>
                <a:noFill/>
              </a:ln>
              <a:solidFill>
                <a:prstClr val="black"/>
              </a:solidFill>
              <a:effectLst/>
              <a:uLnTx/>
              <a:uFillTx/>
              <a:latin typeface="Calibri" panose="020F0502020204030204"/>
              <a:ea typeface="宋体" panose="02010600030101010101" pitchFamily="2" charset="-122"/>
              <a:cs typeface="+mn-cs"/>
            </a:endParaRPr>
          </a:p>
          <a:p>
            <a:pPr lvl="0"/>
            <a:r>
              <a:rPr lang="en-US" altLang="zh-CN" sz="2000" dirty="0">
                <a:solidFill>
                  <a:prstClr val="black"/>
                </a:solidFill>
              </a:rPr>
              <a:t>B</a:t>
            </a:r>
            <a:r>
              <a:rPr lang="zh-CN" altLang="en-US" sz="2000" dirty="0">
                <a:solidFill>
                  <a:prstClr val="black"/>
                </a:solidFill>
              </a:rPr>
              <a:t>国如果用</a:t>
            </a:r>
            <a:r>
              <a:rPr lang="en-US" altLang="zh-CN" sz="2000" dirty="0">
                <a:solidFill>
                  <a:prstClr val="black"/>
                </a:solidFill>
              </a:rPr>
              <a:t>4000</a:t>
            </a:r>
            <a:r>
              <a:rPr lang="zh-CN" altLang="en-US" sz="2000" dirty="0">
                <a:solidFill>
                  <a:prstClr val="black"/>
                </a:solidFill>
              </a:rPr>
              <a:t>吨小麦与</a:t>
            </a:r>
            <a:r>
              <a:rPr lang="en-US" altLang="zh-CN" sz="2000" dirty="0">
                <a:solidFill>
                  <a:prstClr val="black"/>
                </a:solidFill>
              </a:rPr>
              <a:t>A</a:t>
            </a:r>
            <a:r>
              <a:rPr lang="zh-CN" altLang="en-US" sz="2000" dirty="0">
                <a:solidFill>
                  <a:prstClr val="black"/>
                </a:solidFill>
              </a:rPr>
              <a:t>国交换</a:t>
            </a:r>
            <a:r>
              <a:rPr lang="en-US" altLang="zh-CN" sz="2000" dirty="0">
                <a:solidFill>
                  <a:prstClr val="black"/>
                </a:solidFill>
              </a:rPr>
              <a:t>11</a:t>
            </a:r>
            <a:r>
              <a:rPr lang="zh-CN" altLang="en-US" sz="2000" dirty="0">
                <a:solidFill>
                  <a:prstClr val="black"/>
                </a:solidFill>
              </a:rPr>
              <a:t>架飞机：</a:t>
            </a:r>
            <a:endParaRPr kumimoji="0" lang="en-US" altLang="zh-CN" sz="2000" b="0" i="0" u="none" strike="noStrike" kern="1200" cap="none" spc="0" normalizeH="0" baseline="0" noProof="0" dirty="0">
              <a:ln>
                <a:noFill/>
              </a:ln>
              <a:solidFill>
                <a:prstClr val="black"/>
              </a:solidFill>
              <a:effectLst/>
              <a:uLnTx/>
              <a:uFillTx/>
              <a:latin typeface="Calibri" panose="020F0502020204030204"/>
              <a:ea typeface="宋体" panose="02010600030101010101" pitchFamily="2" charset="-122"/>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zh-CN" sz="2000" b="0" i="0" u="none" strike="noStrike" kern="1200" cap="none" spc="0" normalizeH="0" baseline="0" noProof="0" dirty="0">
              <a:ln>
                <a:noFill/>
              </a:ln>
              <a:solidFill>
                <a:prstClr val="black"/>
              </a:solidFill>
              <a:effectLst/>
              <a:uLnTx/>
              <a:uFillTx/>
              <a:latin typeface="Calibri" panose="020F0502020204030204"/>
              <a:ea typeface="宋体" panose="02010600030101010101" pitchFamily="2" charset="-122"/>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zh-CN" sz="2000" b="0" i="0" u="none" strike="noStrike" kern="1200" cap="none" spc="0" normalizeH="0" baseline="0" noProof="0" dirty="0">
              <a:ln>
                <a:noFill/>
              </a:ln>
              <a:solidFill>
                <a:prstClr val="black"/>
              </a:solidFill>
              <a:effectLst/>
              <a:uLnTx/>
              <a:uFillTx/>
              <a:latin typeface="Calibri" panose="020F0502020204030204"/>
              <a:ea typeface="宋体" panose="02010600030101010101" pitchFamily="2" charset="-122"/>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zh-CN" sz="2000" b="0" i="0" u="none" strike="noStrike" kern="1200" cap="none" spc="0" normalizeH="0" baseline="0" noProof="0" dirty="0">
              <a:ln>
                <a:noFill/>
              </a:ln>
              <a:solidFill>
                <a:prstClr val="black"/>
              </a:solidFill>
              <a:effectLst/>
              <a:uLnTx/>
              <a:uFillTx/>
              <a:latin typeface="Calibri" panose="020F0502020204030204"/>
              <a:ea typeface="宋体" panose="02010600030101010101" pitchFamily="2" charset="-122"/>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zh-CN" sz="2000" b="0" i="0" u="none" strike="noStrike" kern="1200" cap="none" spc="0" normalizeH="0" baseline="0" noProof="0" dirty="0">
              <a:ln>
                <a:noFill/>
              </a:ln>
              <a:solidFill>
                <a:prstClr val="black"/>
              </a:solidFill>
              <a:effectLst/>
              <a:uLnTx/>
              <a:uFillTx/>
              <a:latin typeface="Calibri" panose="020F0502020204030204"/>
              <a:ea typeface="宋体" panose="02010600030101010101" pitchFamily="2" charset="-122"/>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2000" b="0" i="0" u="none" strike="noStrike" kern="1200" cap="none" spc="0" normalizeH="0" baseline="0" noProof="0" dirty="0">
                <a:ln>
                  <a:noFill/>
                </a:ln>
                <a:solidFill>
                  <a:prstClr val="black"/>
                </a:solidFill>
                <a:effectLst/>
                <a:uLnTx/>
                <a:uFillTx/>
                <a:latin typeface="Calibri" panose="020F0502020204030204"/>
                <a:ea typeface="宋体" panose="02010600030101010101" pitchFamily="2" charset="-122"/>
                <a:cs typeface="+mn-cs"/>
              </a:rPr>
              <a:t>两个国家均从专业化生产和贸易中获益</a:t>
            </a:r>
            <a:endParaRPr kumimoji="0" lang="en-US" altLang="zh-CN" sz="2000" b="0" i="0" u="none" strike="noStrike" kern="1200" cap="none" spc="0" normalizeH="0" baseline="0" noProof="0" dirty="0">
              <a:ln>
                <a:noFill/>
              </a:ln>
              <a:solidFill>
                <a:prstClr val="black"/>
              </a:solidFill>
              <a:effectLst/>
              <a:uLnTx/>
              <a:uFillTx/>
              <a:latin typeface="Calibri" panose="020F0502020204030204"/>
              <a:ea typeface="宋体" panose="02010600030101010101" pitchFamily="2" charset="-122"/>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zh-CN" sz="2000" b="0" i="0" u="none" strike="noStrike" kern="1200" cap="none" spc="0" normalizeH="0" baseline="0" noProof="0" dirty="0">
              <a:ln>
                <a:noFill/>
              </a:ln>
              <a:solidFill>
                <a:prstClr val="black"/>
              </a:solidFill>
              <a:effectLst/>
              <a:uLnTx/>
              <a:uFillTx/>
              <a:latin typeface="Calibri" panose="020F0502020204030204"/>
              <a:ea typeface="宋体" panose="02010600030101010101" pitchFamily="2" charset="-122"/>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aphicFrame>
        <p:nvGraphicFramePr>
          <p:cNvPr id="11" name="表格 10"/>
          <p:cNvGraphicFramePr>
            <a:graphicFrameLocks noGrp="1"/>
          </p:cNvGraphicFramePr>
          <p:nvPr>
            <p:extLst>
              <p:ext uri="{D42A27DB-BD31-4B8C-83A1-F6EECF244321}">
                <p14:modId xmlns:p14="http://schemas.microsoft.com/office/powerpoint/2010/main" val="912741156"/>
              </p:ext>
            </p:extLst>
          </p:nvPr>
        </p:nvGraphicFramePr>
        <p:xfrm>
          <a:off x="5707202" y="3305802"/>
          <a:ext cx="6223377" cy="1112520"/>
        </p:xfrm>
        <a:graphic>
          <a:graphicData uri="http://schemas.openxmlformats.org/drawingml/2006/table">
            <a:tbl>
              <a:tblPr firstRow="1" bandRow="1">
                <a:tableStyleId>{5DA37D80-6434-44D0-A028-1B22A696006F}</a:tableStyleId>
              </a:tblPr>
              <a:tblGrid>
                <a:gridCol w="2074459">
                  <a:extLst>
                    <a:ext uri="{9D8B030D-6E8A-4147-A177-3AD203B41FA5}">
                      <a16:colId xmlns:a16="http://schemas.microsoft.com/office/drawing/2014/main" val="2173518083"/>
                    </a:ext>
                  </a:extLst>
                </a:gridCol>
                <a:gridCol w="2074459">
                  <a:extLst>
                    <a:ext uri="{9D8B030D-6E8A-4147-A177-3AD203B41FA5}">
                      <a16:colId xmlns:a16="http://schemas.microsoft.com/office/drawing/2014/main" val="3504484331"/>
                    </a:ext>
                  </a:extLst>
                </a:gridCol>
                <a:gridCol w="2074459">
                  <a:extLst>
                    <a:ext uri="{9D8B030D-6E8A-4147-A177-3AD203B41FA5}">
                      <a16:colId xmlns:a16="http://schemas.microsoft.com/office/drawing/2014/main" val="888328711"/>
                    </a:ext>
                  </a:extLst>
                </a:gridCol>
              </a:tblGrid>
              <a:tr h="370840">
                <a:tc>
                  <a:txBody>
                    <a:bodyPr/>
                    <a:lstStyle/>
                    <a:p>
                      <a:endParaRPr lang="en-US" dirty="0"/>
                    </a:p>
                  </a:txBody>
                  <a:tcPr/>
                </a:tc>
                <a:tc>
                  <a:txBody>
                    <a:bodyPr/>
                    <a:lstStyle/>
                    <a:p>
                      <a:r>
                        <a:rPr lang="en-US" altLang="zh-CN" dirty="0"/>
                        <a:t>A</a:t>
                      </a:r>
                      <a:r>
                        <a:rPr lang="zh-CN" altLang="en-US" dirty="0"/>
                        <a:t>国</a:t>
                      </a:r>
                      <a:endParaRPr lang="en-US" dirty="0"/>
                    </a:p>
                  </a:txBody>
                  <a:tcPr/>
                </a:tc>
                <a:tc>
                  <a:txBody>
                    <a:bodyPr/>
                    <a:lstStyle/>
                    <a:p>
                      <a:r>
                        <a:rPr lang="en-US" altLang="zh-CN" dirty="0"/>
                        <a:t>B</a:t>
                      </a:r>
                      <a:r>
                        <a:rPr lang="zh-CN" altLang="en-US" dirty="0"/>
                        <a:t>国</a:t>
                      </a:r>
                      <a:endParaRPr lang="en-US" dirty="0"/>
                    </a:p>
                  </a:txBody>
                  <a:tcPr/>
                </a:tc>
                <a:extLst>
                  <a:ext uri="{0D108BD9-81ED-4DB2-BD59-A6C34878D82A}">
                    <a16:rowId xmlns:a16="http://schemas.microsoft.com/office/drawing/2014/main" val="4164010028"/>
                  </a:ext>
                </a:extLst>
              </a:tr>
              <a:tr h="370840">
                <a:tc>
                  <a:txBody>
                    <a:bodyPr/>
                    <a:lstStyle/>
                    <a:p>
                      <a:r>
                        <a:rPr lang="zh-CN" altLang="en-US" dirty="0"/>
                        <a:t>小麦</a:t>
                      </a:r>
                      <a:endParaRPr lang="en-US" dirty="0"/>
                    </a:p>
                  </a:txBody>
                  <a:tcPr/>
                </a:tc>
                <a:tc>
                  <a:txBody>
                    <a:bodyPr/>
                    <a:lstStyle/>
                    <a:p>
                      <a:r>
                        <a:rPr lang="en-US" dirty="0"/>
                        <a:t>2500</a:t>
                      </a:r>
                    </a:p>
                  </a:txBody>
                  <a:tcPr/>
                </a:tc>
                <a:tc>
                  <a:txBody>
                    <a:bodyPr/>
                    <a:lstStyle/>
                    <a:p>
                      <a:r>
                        <a:rPr lang="en-US" dirty="0"/>
                        <a:t>10000</a:t>
                      </a:r>
                    </a:p>
                  </a:txBody>
                  <a:tcPr/>
                </a:tc>
                <a:extLst>
                  <a:ext uri="{0D108BD9-81ED-4DB2-BD59-A6C34878D82A}">
                    <a16:rowId xmlns:a16="http://schemas.microsoft.com/office/drawing/2014/main" val="2609947969"/>
                  </a:ext>
                </a:extLst>
              </a:tr>
              <a:tr h="370840">
                <a:tc>
                  <a:txBody>
                    <a:bodyPr/>
                    <a:lstStyle/>
                    <a:p>
                      <a:r>
                        <a:rPr lang="zh-CN" altLang="en-US" dirty="0"/>
                        <a:t>飞机</a:t>
                      </a:r>
                      <a:endParaRPr lang="en-US" dirty="0"/>
                    </a:p>
                  </a:txBody>
                  <a:tcPr/>
                </a:tc>
                <a:tc>
                  <a:txBody>
                    <a:bodyPr/>
                    <a:lstStyle/>
                    <a:p>
                      <a:r>
                        <a:rPr lang="en-US" dirty="0"/>
                        <a:t>32</a:t>
                      </a:r>
                    </a:p>
                  </a:txBody>
                  <a:tcPr/>
                </a:tc>
                <a:tc>
                  <a:txBody>
                    <a:bodyPr/>
                    <a:lstStyle/>
                    <a:p>
                      <a:r>
                        <a:rPr lang="en-US" dirty="0"/>
                        <a:t>0</a:t>
                      </a:r>
                    </a:p>
                  </a:txBody>
                  <a:tcPr/>
                </a:tc>
                <a:extLst>
                  <a:ext uri="{0D108BD9-81ED-4DB2-BD59-A6C34878D82A}">
                    <a16:rowId xmlns:a16="http://schemas.microsoft.com/office/drawing/2014/main" val="4165934066"/>
                  </a:ext>
                </a:extLst>
              </a:tr>
            </a:tbl>
          </a:graphicData>
        </a:graphic>
      </p:graphicFrame>
      <p:graphicFrame>
        <p:nvGraphicFramePr>
          <p:cNvPr id="14" name="表格 13"/>
          <p:cNvGraphicFramePr>
            <a:graphicFrameLocks noGrp="1"/>
          </p:cNvGraphicFramePr>
          <p:nvPr>
            <p:extLst>
              <p:ext uri="{D42A27DB-BD31-4B8C-83A1-F6EECF244321}">
                <p14:modId xmlns:p14="http://schemas.microsoft.com/office/powerpoint/2010/main" val="2126336351"/>
              </p:ext>
            </p:extLst>
          </p:nvPr>
        </p:nvGraphicFramePr>
        <p:xfrm>
          <a:off x="5650174" y="4879667"/>
          <a:ext cx="6237027" cy="1112520"/>
        </p:xfrm>
        <a:graphic>
          <a:graphicData uri="http://schemas.openxmlformats.org/drawingml/2006/table">
            <a:tbl>
              <a:tblPr firstRow="1" bandRow="1">
                <a:tableStyleId>{5DA37D80-6434-44D0-A028-1B22A696006F}</a:tableStyleId>
              </a:tblPr>
              <a:tblGrid>
                <a:gridCol w="2079009">
                  <a:extLst>
                    <a:ext uri="{9D8B030D-6E8A-4147-A177-3AD203B41FA5}">
                      <a16:colId xmlns:a16="http://schemas.microsoft.com/office/drawing/2014/main" val="4245116928"/>
                    </a:ext>
                  </a:extLst>
                </a:gridCol>
                <a:gridCol w="2079009">
                  <a:extLst>
                    <a:ext uri="{9D8B030D-6E8A-4147-A177-3AD203B41FA5}">
                      <a16:colId xmlns:a16="http://schemas.microsoft.com/office/drawing/2014/main" val="698489355"/>
                    </a:ext>
                  </a:extLst>
                </a:gridCol>
                <a:gridCol w="2079009">
                  <a:extLst>
                    <a:ext uri="{9D8B030D-6E8A-4147-A177-3AD203B41FA5}">
                      <a16:colId xmlns:a16="http://schemas.microsoft.com/office/drawing/2014/main" val="2373254265"/>
                    </a:ext>
                  </a:extLst>
                </a:gridCol>
              </a:tblGrid>
              <a:tr h="370840">
                <a:tc>
                  <a:txBody>
                    <a:bodyPr/>
                    <a:lstStyle/>
                    <a:p>
                      <a:endParaRPr lang="en-US" dirty="0"/>
                    </a:p>
                  </a:txBody>
                  <a:tcPr/>
                </a:tc>
                <a:tc>
                  <a:txBody>
                    <a:bodyPr/>
                    <a:lstStyle/>
                    <a:p>
                      <a:r>
                        <a:rPr lang="en-US" altLang="zh-CN" dirty="0"/>
                        <a:t>A</a:t>
                      </a:r>
                      <a:r>
                        <a:rPr lang="zh-CN" altLang="en-US" dirty="0"/>
                        <a:t>国</a:t>
                      </a:r>
                      <a:endParaRPr lang="en-US" dirty="0"/>
                    </a:p>
                  </a:txBody>
                  <a:tcPr/>
                </a:tc>
                <a:tc>
                  <a:txBody>
                    <a:bodyPr/>
                    <a:lstStyle/>
                    <a:p>
                      <a:r>
                        <a:rPr lang="en-US" altLang="zh-CN" dirty="0"/>
                        <a:t>B</a:t>
                      </a:r>
                      <a:r>
                        <a:rPr lang="zh-CN" altLang="en-US" dirty="0"/>
                        <a:t>国</a:t>
                      </a:r>
                      <a:endParaRPr lang="en-US" dirty="0"/>
                    </a:p>
                  </a:txBody>
                  <a:tcPr/>
                </a:tc>
                <a:extLst>
                  <a:ext uri="{0D108BD9-81ED-4DB2-BD59-A6C34878D82A}">
                    <a16:rowId xmlns:a16="http://schemas.microsoft.com/office/drawing/2014/main" val="618794244"/>
                  </a:ext>
                </a:extLst>
              </a:tr>
              <a:tr h="370840">
                <a:tc>
                  <a:txBody>
                    <a:bodyPr/>
                    <a:lstStyle/>
                    <a:p>
                      <a:r>
                        <a:rPr lang="zh-CN" altLang="en-US" dirty="0"/>
                        <a:t>小麦</a:t>
                      </a:r>
                      <a:endParaRPr lang="en-US" dirty="0"/>
                    </a:p>
                  </a:txBody>
                  <a:tcPr/>
                </a:tc>
                <a:tc>
                  <a:txBody>
                    <a:bodyPr/>
                    <a:lstStyle/>
                    <a:p>
                      <a:r>
                        <a:rPr lang="en-US" dirty="0"/>
                        <a:t>6500</a:t>
                      </a:r>
                    </a:p>
                  </a:txBody>
                  <a:tcPr/>
                </a:tc>
                <a:tc>
                  <a:txBody>
                    <a:bodyPr/>
                    <a:lstStyle/>
                    <a:p>
                      <a:r>
                        <a:rPr lang="en-US" dirty="0"/>
                        <a:t>6000</a:t>
                      </a:r>
                    </a:p>
                  </a:txBody>
                  <a:tcPr/>
                </a:tc>
                <a:extLst>
                  <a:ext uri="{0D108BD9-81ED-4DB2-BD59-A6C34878D82A}">
                    <a16:rowId xmlns:a16="http://schemas.microsoft.com/office/drawing/2014/main" val="1857119808"/>
                  </a:ext>
                </a:extLst>
              </a:tr>
              <a:tr h="370840">
                <a:tc>
                  <a:txBody>
                    <a:bodyPr/>
                    <a:lstStyle/>
                    <a:p>
                      <a:r>
                        <a:rPr lang="zh-CN" altLang="en-US" dirty="0"/>
                        <a:t>飞机</a:t>
                      </a:r>
                      <a:endParaRPr lang="en-US" dirty="0"/>
                    </a:p>
                  </a:txBody>
                  <a:tcPr/>
                </a:tc>
                <a:tc>
                  <a:txBody>
                    <a:bodyPr/>
                    <a:lstStyle/>
                    <a:p>
                      <a:r>
                        <a:rPr lang="en-US" dirty="0"/>
                        <a:t>21</a:t>
                      </a:r>
                    </a:p>
                  </a:txBody>
                  <a:tcPr/>
                </a:tc>
                <a:tc>
                  <a:txBody>
                    <a:bodyPr/>
                    <a:lstStyle/>
                    <a:p>
                      <a:r>
                        <a:rPr lang="en-US" dirty="0"/>
                        <a:t>11</a:t>
                      </a:r>
                    </a:p>
                  </a:txBody>
                  <a:tcPr/>
                </a:tc>
                <a:extLst>
                  <a:ext uri="{0D108BD9-81ED-4DB2-BD59-A6C34878D82A}">
                    <a16:rowId xmlns:a16="http://schemas.microsoft.com/office/drawing/2014/main" val="3506085716"/>
                  </a:ext>
                </a:extLst>
              </a:tr>
            </a:tbl>
          </a:graphicData>
        </a:graphic>
      </p:graphicFrame>
    </p:spTree>
    <p:extLst>
      <p:ext uri="{BB962C8B-B14F-4D97-AF65-F5344CB8AC3E}">
        <p14:creationId xmlns:p14="http://schemas.microsoft.com/office/powerpoint/2010/main" val="336317508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10"/>
          <p:cNvGrpSpPr/>
          <p:nvPr/>
        </p:nvGrpSpPr>
        <p:grpSpPr>
          <a:xfrm>
            <a:off x="0" y="522513"/>
            <a:ext cx="6081486" cy="740229"/>
            <a:chOff x="0" y="522513"/>
            <a:chExt cx="6081486" cy="740229"/>
          </a:xfrm>
        </p:grpSpPr>
        <p:sp>
          <p:nvSpPr>
            <p:cNvPr id="5" name="Rectangle 11"/>
            <p:cNvSpPr/>
            <p:nvPr/>
          </p:nvSpPr>
          <p:spPr>
            <a:xfrm>
              <a:off x="0" y="522513"/>
              <a:ext cx="6081486" cy="740229"/>
            </a:xfrm>
            <a:prstGeom prst="rect">
              <a:avLst/>
            </a:prstGeom>
            <a:solidFill>
              <a:srgbClr val="811C20"/>
            </a:solidFill>
            <a:ln>
              <a:solidFill>
                <a:srgbClr val="811C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TextBox 12"/>
            <p:cNvSpPr txBox="1"/>
            <p:nvPr/>
          </p:nvSpPr>
          <p:spPr>
            <a:xfrm>
              <a:off x="0" y="631017"/>
              <a:ext cx="4905829"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2800" b="0" i="0" u="none" strike="noStrike" kern="1200" cap="none" spc="0" normalizeH="0" baseline="0" noProof="0" dirty="0">
                  <a:ln>
                    <a:noFill/>
                  </a:ln>
                  <a:solidFill>
                    <a:prstClr val="white"/>
                  </a:solidFill>
                  <a:effectLst/>
                  <a:uLnTx/>
                  <a:uFillTx/>
                  <a:latin typeface="宋体" panose="02010600030101010101" pitchFamily="2" charset="-122"/>
                  <a:ea typeface="宋体" panose="02010600030101010101" pitchFamily="2" charset="-122"/>
                  <a:cs typeface="+mn-cs"/>
                </a:rPr>
                <a:t>（二）国际贸易理论</a:t>
              </a:r>
              <a:endParaRPr kumimoji="0" lang="en-GB" sz="2800" b="0" i="0" u="none" strike="noStrike" kern="1200" cap="none" spc="0" normalizeH="0" baseline="0" noProof="0" dirty="0">
                <a:ln>
                  <a:noFill/>
                </a:ln>
                <a:solidFill>
                  <a:prstClr val="white"/>
                </a:solidFill>
                <a:effectLst/>
                <a:uLnTx/>
                <a:uFillTx/>
                <a:latin typeface="宋体" panose="02010600030101010101" pitchFamily="2" charset="-122"/>
                <a:ea typeface="宋体" panose="02010600030101010101" pitchFamily="2" charset="-122"/>
                <a:cs typeface="+mn-cs"/>
              </a:endParaRPr>
            </a:p>
          </p:txBody>
        </p:sp>
      </p:grpSp>
      <p:sp>
        <p:nvSpPr>
          <p:cNvPr id="7" name="TextBox 19"/>
          <p:cNvSpPr txBox="1"/>
          <p:nvPr/>
        </p:nvSpPr>
        <p:spPr>
          <a:xfrm>
            <a:off x="348343" y="1363960"/>
            <a:ext cx="11688982" cy="34163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prstClr val="black"/>
                </a:solidFill>
                <a:effectLst/>
                <a:uLnTx/>
                <a:uFillTx/>
                <a:latin typeface="Times New Roman" panose="02020603050405020304" pitchFamily="18" charset="0"/>
                <a:ea typeface="宋体" panose="02010600030101010101" pitchFamily="2" charset="-122"/>
                <a:cs typeface="Times New Roman" panose="02020603050405020304" pitchFamily="18" charset="0"/>
              </a:rPr>
              <a:t>3.</a:t>
            </a:r>
            <a:r>
              <a:rPr kumimoji="0" lang="zh-CN" altLang="en-US" sz="2400" b="1" i="0" u="none" strike="noStrike" kern="1200" cap="none" spc="0" normalizeH="0" baseline="0" noProof="0" dirty="0">
                <a:ln>
                  <a:noFill/>
                </a:ln>
                <a:solidFill>
                  <a:prstClr val="black"/>
                </a:solidFill>
                <a:effectLst/>
                <a:uLnTx/>
                <a:uFillTx/>
                <a:latin typeface="Times New Roman" panose="02020603050405020304" pitchFamily="18" charset="0"/>
                <a:ea typeface="宋体" panose="02010600030101010101" pitchFamily="2" charset="-122"/>
                <a:cs typeface="Times New Roman" panose="02020603050405020304" pitchFamily="18" charset="0"/>
              </a:rPr>
              <a:t>比较优势理论（</a:t>
            </a:r>
            <a:r>
              <a:rPr kumimoji="0" lang="en-US" altLang="zh-CN" sz="2400" b="1" i="0" u="none" strike="noStrike" kern="1200" cap="none" spc="0" normalizeH="0" baseline="0" noProof="0" dirty="0">
                <a:ln>
                  <a:noFill/>
                </a:ln>
                <a:solidFill>
                  <a:prstClr val="black"/>
                </a:solidFill>
                <a:effectLst/>
                <a:uLnTx/>
                <a:uFillTx/>
                <a:latin typeface="Times New Roman" panose="02020603050405020304" pitchFamily="18" charset="0"/>
                <a:ea typeface="宋体" panose="02010600030101010101" pitchFamily="2" charset="-122"/>
                <a:cs typeface="Times New Roman" panose="02020603050405020304" pitchFamily="18" charset="0"/>
              </a:rPr>
              <a:t>theory of comparative advantage</a:t>
            </a:r>
            <a:r>
              <a:rPr kumimoji="0" lang="zh-CN" altLang="en-US" sz="2400" b="1" i="0" u="none" strike="noStrike" kern="1200" cap="none" spc="0" normalizeH="0" baseline="0" noProof="0" dirty="0">
                <a:ln>
                  <a:noFill/>
                </a:ln>
                <a:solidFill>
                  <a:prstClr val="black"/>
                </a:solidFill>
                <a:effectLst/>
                <a:uLnTx/>
                <a:uFillTx/>
                <a:latin typeface="Times New Roman" panose="02020603050405020304" pitchFamily="18" charset="0"/>
                <a:ea typeface="宋体" panose="02010600030101010101" pitchFamily="2" charset="-122"/>
                <a:cs typeface="Times New Roman" panose="02020603050405020304" pitchFamily="18" charset="0"/>
              </a:rPr>
              <a:t>）</a:t>
            </a:r>
            <a:endParaRPr kumimoji="0" lang="en-US" altLang="zh-CN" sz="2400" b="1" i="0" u="none" strike="noStrike" kern="1200" cap="none" spc="0" normalizeH="0" baseline="0" noProof="0" dirty="0">
              <a:ln>
                <a:noFill/>
              </a:ln>
              <a:solidFill>
                <a:prstClr val="black"/>
              </a:solidFill>
              <a:effectLst/>
              <a:uLnTx/>
              <a:uFillTx/>
              <a:latin typeface="Times New Roman" panose="02020603050405020304" pitchFamily="18" charset="0"/>
              <a:ea typeface="宋体" panose="02010600030101010101" pitchFamily="2" charset="-122"/>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宋体" panose="02010600030101010101" pitchFamily="2" charset="-122"/>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宋体" panose="02010600030101010101" pitchFamily="2" charset="-122"/>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宋体" panose="02010600030101010101" pitchFamily="2" charset="-122"/>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宋体" panose="02010600030101010101" pitchFamily="2" charset="-122"/>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宋体" panose="02010600030101010101" pitchFamily="2" charset="-122"/>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宋体" panose="02010600030101010101" pitchFamily="2" charset="-122"/>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宋体" panose="02010600030101010101" pitchFamily="2" charset="-122"/>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1" i="0" u="none" strike="noStrike" kern="1200" cap="none" spc="0" normalizeH="0" baseline="0" noProof="0" dirty="0">
              <a:ln>
                <a:noFill/>
              </a:ln>
              <a:solidFill>
                <a:prstClr val="black"/>
              </a:solidFill>
              <a:effectLst/>
              <a:uLnTx/>
              <a:uFillTx/>
              <a:latin typeface="Times New Roman" panose="02020603050405020304" pitchFamily="18" charset="0"/>
              <a:ea typeface="宋体" panose="02010600030101010101" pitchFamily="2" charset="-122"/>
              <a:cs typeface="Times New Roman" panose="02020603050405020304" pitchFamily="18" charset="0"/>
            </a:endParaRPr>
          </a:p>
        </p:txBody>
      </p:sp>
      <p:pic>
        <p:nvPicPr>
          <p:cNvPr id="8" name="Picture 5" descr="C:\Users\Administrator\Desktop\财大ppt模板\B9PPT模板（一）-07.jpg"/>
          <p:cNvPicPr>
            <a:picLocks noChangeAspect="1" noChangeArrowheads="1"/>
          </p:cNvPicPr>
          <p:nvPr/>
        </p:nvPicPr>
        <p:blipFill rotWithShape="1">
          <a:blip r:embed="rId2"/>
          <a:srcRect l="80973" t="3505" b="78397"/>
          <a:stretch/>
        </p:blipFill>
        <p:spPr bwMode="auto">
          <a:xfrm>
            <a:off x="10214435" y="69901"/>
            <a:ext cx="2034332" cy="1368152"/>
          </a:xfrm>
          <a:prstGeom prst="rect">
            <a:avLst/>
          </a:prstGeom>
          <a:noFill/>
        </p:spPr>
      </p:pic>
      <p:sp>
        <p:nvSpPr>
          <p:cNvPr id="2" name="内容占位符 1"/>
          <p:cNvSpPr>
            <a:spLocks noGrp="1"/>
          </p:cNvSpPr>
          <p:nvPr>
            <p:ph idx="1"/>
          </p:nvPr>
        </p:nvSpPr>
        <p:spPr>
          <a:xfrm>
            <a:off x="838200" y="1926843"/>
            <a:ext cx="10515600" cy="4692321"/>
          </a:xfrm>
        </p:spPr>
        <p:txBody>
          <a:bodyPr>
            <a:normAutofit/>
          </a:bodyPr>
          <a:lstStyle/>
          <a:p>
            <a:pPr>
              <a:lnSpc>
                <a:spcPct val="100000"/>
              </a:lnSpc>
              <a:spcBef>
                <a:spcPts val="0"/>
              </a:spcBef>
              <a:defRPr/>
            </a:pPr>
            <a:r>
              <a:rPr lang="zh-CN" altLang="en-US" sz="2400" dirty="0">
                <a:solidFill>
                  <a:prstClr val="black"/>
                </a:solidFill>
                <a:latin typeface="宋体" panose="02010600030101010101" pitchFamily="2" charset="-122"/>
                <a:cs typeface="Times New Roman" panose="02020603050405020304" pitchFamily="18" charset="0"/>
              </a:rPr>
              <a:t>从机会成本的角度理解比较优势理论：机会成本就是当你面临选择时，选择了其中一项而放弃另一项所付出的代价。对于</a:t>
            </a:r>
            <a:r>
              <a:rPr lang="en-US" altLang="zh-CN" sz="2400" dirty="0">
                <a:solidFill>
                  <a:prstClr val="black"/>
                </a:solidFill>
                <a:latin typeface="宋体" panose="02010600030101010101" pitchFamily="2" charset="-122"/>
                <a:cs typeface="Times New Roman" panose="02020603050405020304" pitchFamily="18" charset="0"/>
              </a:rPr>
              <a:t>A</a:t>
            </a:r>
            <a:r>
              <a:rPr lang="zh-CN" altLang="en-US" sz="2400" dirty="0">
                <a:solidFill>
                  <a:prstClr val="black"/>
                </a:solidFill>
                <a:latin typeface="宋体" panose="02010600030101010101" pitchFamily="2" charset="-122"/>
                <a:cs typeface="Times New Roman" panose="02020603050405020304" pitchFamily="18" charset="0"/>
              </a:rPr>
              <a:t>国而言，因为在生产飞机上生产率更有比较优势，因此专业化生产小麦（意味着放弃生产飞机）的机会成本要远大于专业化生产飞机（意味着放弃生产小麦）的机会成本。因此从理性的角度出发，</a:t>
            </a:r>
            <a:r>
              <a:rPr lang="en-US" altLang="zh-CN" sz="2400" dirty="0">
                <a:solidFill>
                  <a:prstClr val="black"/>
                </a:solidFill>
                <a:latin typeface="宋体" panose="02010600030101010101" pitchFamily="2" charset="-122"/>
                <a:cs typeface="Times New Roman" panose="02020603050405020304" pitchFamily="18" charset="0"/>
              </a:rPr>
              <a:t>A</a:t>
            </a:r>
            <a:r>
              <a:rPr lang="zh-CN" altLang="en-US" sz="2400" dirty="0">
                <a:solidFill>
                  <a:prstClr val="black"/>
                </a:solidFill>
                <a:latin typeface="宋体" panose="02010600030101010101" pitchFamily="2" charset="-122"/>
                <a:cs typeface="Times New Roman" panose="02020603050405020304" pitchFamily="18" charset="0"/>
              </a:rPr>
              <a:t>国会选择专业化生产飞机。</a:t>
            </a:r>
            <a:endParaRPr lang="en-US" altLang="zh-CN" sz="2400" dirty="0">
              <a:solidFill>
                <a:prstClr val="black"/>
              </a:solidFill>
              <a:latin typeface="宋体" panose="02010600030101010101" pitchFamily="2" charset="-122"/>
              <a:cs typeface="Times New Roman" panose="02020603050405020304" pitchFamily="18" charset="0"/>
            </a:endParaRPr>
          </a:p>
          <a:p>
            <a:pPr marL="342900" lvl="0" indent="-342900">
              <a:lnSpc>
                <a:spcPct val="100000"/>
              </a:lnSpc>
              <a:spcBef>
                <a:spcPts val="0"/>
              </a:spcBef>
              <a:buFont typeface="Wingdings" panose="05000000000000000000" pitchFamily="2" charset="2"/>
              <a:buChar char="v"/>
              <a:defRPr/>
            </a:pPr>
            <a:endParaRPr lang="en-US" altLang="zh-CN" sz="2400" dirty="0">
              <a:solidFill>
                <a:prstClr val="black"/>
              </a:solidFill>
              <a:latin typeface="宋体" panose="02010600030101010101" pitchFamily="2" charset="-122"/>
              <a:cs typeface="Times New Roman" panose="02020603050405020304" pitchFamily="18" charset="0"/>
            </a:endParaRPr>
          </a:p>
          <a:p>
            <a:pPr marL="342900" lvl="0" indent="-342900">
              <a:lnSpc>
                <a:spcPct val="100000"/>
              </a:lnSpc>
              <a:spcBef>
                <a:spcPts val="0"/>
              </a:spcBef>
              <a:buFont typeface="Wingdings" panose="05000000000000000000" pitchFamily="2" charset="2"/>
              <a:buChar char="v"/>
              <a:defRPr/>
            </a:pPr>
            <a:endParaRPr lang="en-US" altLang="zh-CN" sz="2400" dirty="0">
              <a:solidFill>
                <a:prstClr val="black"/>
              </a:solidFill>
              <a:latin typeface="宋体" panose="02010600030101010101" pitchFamily="2" charset="-122"/>
              <a:cs typeface="Times New Roman" panose="02020603050405020304" pitchFamily="18" charset="0"/>
            </a:endParaRPr>
          </a:p>
          <a:p>
            <a:pPr marL="342900" lvl="0" indent="-342900">
              <a:lnSpc>
                <a:spcPct val="100000"/>
              </a:lnSpc>
              <a:spcBef>
                <a:spcPts val="0"/>
              </a:spcBef>
              <a:buFont typeface="Wingdings" panose="05000000000000000000" pitchFamily="2" charset="2"/>
              <a:buChar char="v"/>
              <a:defRPr/>
            </a:pPr>
            <a:endParaRPr lang="en-US" altLang="zh-CN" sz="2400" dirty="0">
              <a:solidFill>
                <a:prstClr val="black"/>
              </a:solidFill>
              <a:latin typeface="宋体" panose="02010600030101010101" pitchFamily="2" charset="-122"/>
              <a:cs typeface="Times New Roman" panose="02020603050405020304" pitchFamily="18" charset="0"/>
            </a:endParaRPr>
          </a:p>
          <a:p>
            <a:pPr marL="342900" lvl="0" indent="-342900">
              <a:lnSpc>
                <a:spcPct val="100000"/>
              </a:lnSpc>
              <a:spcBef>
                <a:spcPts val="0"/>
              </a:spcBef>
              <a:buFont typeface="Wingdings" panose="05000000000000000000" pitchFamily="2" charset="2"/>
              <a:buChar char="v"/>
              <a:defRPr/>
            </a:pPr>
            <a:endParaRPr lang="en-US" altLang="zh-CN" sz="2400" dirty="0">
              <a:solidFill>
                <a:prstClr val="black"/>
              </a:solidFill>
              <a:latin typeface="宋体" panose="02010600030101010101" pitchFamily="2" charset="-122"/>
              <a:cs typeface="Times New Roman" panose="02020603050405020304" pitchFamily="18" charset="0"/>
            </a:endParaRPr>
          </a:p>
          <a:p>
            <a:pPr marL="0" lvl="0" indent="0">
              <a:lnSpc>
                <a:spcPct val="100000"/>
              </a:lnSpc>
              <a:spcBef>
                <a:spcPts val="0"/>
              </a:spcBef>
              <a:buNone/>
              <a:defRPr/>
            </a:pPr>
            <a:endParaRPr lang="en-US" altLang="zh-CN" sz="2400" dirty="0">
              <a:solidFill>
                <a:prstClr val="black"/>
              </a:solidFill>
              <a:latin typeface="宋体" panose="02010600030101010101" pitchFamily="2" charset="-122"/>
              <a:cs typeface="Times New Roman" panose="02020603050405020304" pitchFamily="18" charset="0"/>
            </a:endParaRPr>
          </a:p>
          <a:p>
            <a:pPr marL="342900" lvl="0" indent="-342900">
              <a:lnSpc>
                <a:spcPct val="100000"/>
              </a:lnSpc>
              <a:spcBef>
                <a:spcPts val="0"/>
              </a:spcBef>
              <a:buFont typeface="Wingdings" panose="05000000000000000000" pitchFamily="2" charset="2"/>
              <a:buChar char="v"/>
              <a:defRPr/>
            </a:pPr>
            <a:endParaRPr lang="en-US" altLang="zh-CN" sz="2400" dirty="0">
              <a:solidFill>
                <a:prstClr val="black"/>
              </a:solidFill>
              <a:latin typeface="宋体" panose="02010600030101010101" pitchFamily="2" charset="-122"/>
              <a:cs typeface="Times New Roman" panose="02020603050405020304" pitchFamily="18" charset="0"/>
            </a:endParaRPr>
          </a:p>
          <a:p>
            <a:pPr marL="0" lvl="0" indent="0">
              <a:lnSpc>
                <a:spcPct val="100000"/>
              </a:lnSpc>
              <a:spcBef>
                <a:spcPts val="0"/>
              </a:spcBef>
              <a:buNone/>
              <a:defRPr/>
            </a:pPr>
            <a:endParaRPr lang="en-US" altLang="zh-CN" sz="2400" dirty="0">
              <a:solidFill>
                <a:prstClr val="black"/>
              </a:solidFill>
              <a:latin typeface="宋体" panose="02010600030101010101" pitchFamily="2" charset="-122"/>
              <a:cs typeface="Times New Roman" panose="02020603050405020304" pitchFamily="18" charset="0"/>
            </a:endParaRPr>
          </a:p>
          <a:p>
            <a:pPr marL="0" lvl="0" indent="0">
              <a:lnSpc>
                <a:spcPct val="100000"/>
              </a:lnSpc>
              <a:spcBef>
                <a:spcPts val="0"/>
              </a:spcBef>
              <a:buNone/>
              <a:defRPr/>
            </a:pPr>
            <a:endParaRPr lang="en-US"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8316034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10"/>
          <p:cNvGrpSpPr/>
          <p:nvPr/>
        </p:nvGrpSpPr>
        <p:grpSpPr>
          <a:xfrm>
            <a:off x="0" y="522513"/>
            <a:ext cx="6081486" cy="740229"/>
            <a:chOff x="0" y="522513"/>
            <a:chExt cx="6081486" cy="740229"/>
          </a:xfrm>
        </p:grpSpPr>
        <p:sp>
          <p:nvSpPr>
            <p:cNvPr id="5" name="Rectangle 11"/>
            <p:cNvSpPr/>
            <p:nvPr/>
          </p:nvSpPr>
          <p:spPr>
            <a:xfrm>
              <a:off x="0" y="522513"/>
              <a:ext cx="6081486" cy="740229"/>
            </a:xfrm>
            <a:prstGeom prst="rect">
              <a:avLst/>
            </a:prstGeom>
            <a:solidFill>
              <a:srgbClr val="811C20"/>
            </a:solidFill>
            <a:ln>
              <a:solidFill>
                <a:srgbClr val="811C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TextBox 12"/>
            <p:cNvSpPr txBox="1"/>
            <p:nvPr/>
          </p:nvSpPr>
          <p:spPr>
            <a:xfrm>
              <a:off x="0" y="631017"/>
              <a:ext cx="4905829"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2800" b="0" i="0" u="none" strike="noStrike" kern="1200" cap="none" spc="0" normalizeH="0" baseline="0" noProof="0" dirty="0">
                  <a:ln>
                    <a:noFill/>
                  </a:ln>
                  <a:solidFill>
                    <a:prstClr val="white"/>
                  </a:solidFill>
                  <a:effectLst/>
                  <a:uLnTx/>
                  <a:uFillTx/>
                  <a:latin typeface="宋体" panose="02010600030101010101" pitchFamily="2" charset="-122"/>
                  <a:ea typeface="宋体" panose="02010600030101010101" pitchFamily="2" charset="-122"/>
                  <a:cs typeface="+mn-cs"/>
                </a:rPr>
                <a:t>（二）国际贸易理论</a:t>
              </a:r>
              <a:endParaRPr kumimoji="0" lang="en-GB" sz="2800" b="0" i="0" u="none" strike="noStrike" kern="1200" cap="none" spc="0" normalizeH="0" baseline="0" noProof="0" dirty="0">
                <a:ln>
                  <a:noFill/>
                </a:ln>
                <a:solidFill>
                  <a:prstClr val="white"/>
                </a:solidFill>
                <a:effectLst/>
                <a:uLnTx/>
                <a:uFillTx/>
                <a:latin typeface="宋体" panose="02010600030101010101" pitchFamily="2" charset="-122"/>
                <a:ea typeface="宋体" panose="02010600030101010101" pitchFamily="2" charset="-122"/>
                <a:cs typeface="+mn-cs"/>
              </a:endParaRPr>
            </a:p>
          </p:txBody>
        </p:sp>
      </p:grpSp>
      <p:sp>
        <p:nvSpPr>
          <p:cNvPr id="7" name="TextBox 19"/>
          <p:cNvSpPr txBox="1"/>
          <p:nvPr/>
        </p:nvSpPr>
        <p:spPr>
          <a:xfrm>
            <a:off x="348343" y="1363960"/>
            <a:ext cx="11688982" cy="3416320"/>
          </a:xfrm>
          <a:prstGeom prst="rect">
            <a:avLst/>
          </a:prstGeom>
          <a:noFill/>
        </p:spPr>
        <p:txBody>
          <a:bodyPr wrap="square" rtlCol="0">
            <a:spAutoFit/>
          </a:bodyPr>
          <a:lstStyle/>
          <a:p>
            <a:pPr lvl="0">
              <a:defRPr/>
            </a:pPr>
            <a:r>
              <a:rPr lang="en-GB" sz="2400" b="1" dirty="0">
                <a:solidFill>
                  <a:prstClr val="black"/>
                </a:solidFill>
                <a:latin typeface="Times New Roman" panose="02020603050405020304" pitchFamily="18" charset="0"/>
                <a:ea typeface="宋体" panose="02010600030101010101" pitchFamily="2" charset="-122"/>
                <a:cs typeface="Times New Roman" panose="02020603050405020304" pitchFamily="18" charset="0"/>
              </a:rPr>
              <a:t>3.</a:t>
            </a:r>
            <a:r>
              <a:rPr lang="zh-CN" altLang="en-US" sz="2400" b="1" dirty="0">
                <a:solidFill>
                  <a:prstClr val="black"/>
                </a:solidFill>
                <a:latin typeface="Times New Roman" panose="02020603050405020304" pitchFamily="18" charset="0"/>
                <a:cs typeface="Times New Roman" panose="02020603050405020304" pitchFamily="18" charset="0"/>
              </a:rPr>
              <a:t>比较优势理论（</a:t>
            </a:r>
            <a:r>
              <a:rPr lang="en-US" altLang="zh-CN" sz="2400" b="1" dirty="0">
                <a:solidFill>
                  <a:prstClr val="black"/>
                </a:solidFill>
                <a:latin typeface="Times New Roman" panose="02020603050405020304" pitchFamily="18" charset="0"/>
                <a:cs typeface="Times New Roman" panose="02020603050405020304" pitchFamily="18" charset="0"/>
              </a:rPr>
              <a:t>theory of comparative advantage</a:t>
            </a:r>
            <a:r>
              <a:rPr lang="zh-CN" altLang="en-US" sz="2400" b="1" dirty="0">
                <a:solidFill>
                  <a:prstClr val="black"/>
                </a:solidFill>
                <a:latin typeface="Times New Roman" panose="02020603050405020304" pitchFamily="18" charset="0"/>
                <a:cs typeface="Times New Roman" panose="02020603050405020304" pitchFamily="18" charset="0"/>
              </a:rPr>
              <a:t>）</a:t>
            </a:r>
            <a:endParaRPr lang="en-US" altLang="zh-CN" sz="2400" b="1" dirty="0">
              <a:solidFill>
                <a:prstClr val="black"/>
              </a:solidFill>
              <a:latin typeface="Times New Roman" panose="02020603050405020304" pitchFamily="18"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宋体" panose="02010600030101010101" pitchFamily="2" charset="-122"/>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宋体" panose="02010600030101010101" pitchFamily="2" charset="-122"/>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宋体" panose="02010600030101010101" pitchFamily="2" charset="-122"/>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宋体" panose="02010600030101010101" pitchFamily="2" charset="-122"/>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宋体" panose="02010600030101010101" pitchFamily="2" charset="-122"/>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宋体" panose="02010600030101010101" pitchFamily="2" charset="-122"/>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宋体" panose="02010600030101010101" pitchFamily="2" charset="-122"/>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1" i="0" u="none" strike="noStrike" kern="1200" cap="none" spc="0" normalizeH="0" baseline="0" noProof="0" dirty="0">
              <a:ln>
                <a:noFill/>
              </a:ln>
              <a:solidFill>
                <a:prstClr val="black"/>
              </a:solidFill>
              <a:effectLst/>
              <a:uLnTx/>
              <a:uFillTx/>
              <a:latin typeface="Times New Roman" panose="02020603050405020304" pitchFamily="18" charset="0"/>
              <a:ea typeface="宋体" panose="02010600030101010101" pitchFamily="2" charset="-122"/>
              <a:cs typeface="Times New Roman" panose="02020603050405020304" pitchFamily="18" charset="0"/>
            </a:endParaRPr>
          </a:p>
        </p:txBody>
      </p:sp>
      <p:pic>
        <p:nvPicPr>
          <p:cNvPr id="8" name="Picture 5" descr="C:\Users\Administrator\Desktop\财大ppt模板\B9PPT模板（一）-07.jpg"/>
          <p:cNvPicPr>
            <a:picLocks noChangeAspect="1" noChangeArrowheads="1"/>
          </p:cNvPicPr>
          <p:nvPr/>
        </p:nvPicPr>
        <p:blipFill rotWithShape="1">
          <a:blip r:embed="rId2"/>
          <a:srcRect l="80973" t="3505" b="78397"/>
          <a:stretch/>
        </p:blipFill>
        <p:spPr bwMode="auto">
          <a:xfrm>
            <a:off x="10214435" y="69901"/>
            <a:ext cx="2034332" cy="1368152"/>
          </a:xfrm>
          <a:prstGeom prst="rect">
            <a:avLst/>
          </a:prstGeom>
          <a:noFill/>
        </p:spPr>
      </p:pic>
      <p:sp>
        <p:nvSpPr>
          <p:cNvPr id="2" name="内容占位符 1"/>
          <p:cNvSpPr>
            <a:spLocks noGrp="1"/>
          </p:cNvSpPr>
          <p:nvPr>
            <p:ph idx="1"/>
          </p:nvPr>
        </p:nvSpPr>
        <p:spPr>
          <a:xfrm>
            <a:off x="838200" y="1926843"/>
            <a:ext cx="10515600" cy="4692321"/>
          </a:xfrm>
        </p:spPr>
        <p:txBody>
          <a:bodyPr>
            <a:normAutofit/>
          </a:bodyPr>
          <a:lstStyle/>
          <a:p>
            <a:pPr marL="342900" lvl="0" indent="-342900">
              <a:lnSpc>
                <a:spcPct val="100000"/>
              </a:lnSpc>
              <a:spcBef>
                <a:spcPts val="0"/>
              </a:spcBef>
              <a:buFont typeface="Wingdings" panose="05000000000000000000" pitchFamily="2" charset="2"/>
              <a:buChar char="v"/>
              <a:defRPr/>
            </a:pPr>
            <a:endParaRPr lang="en-US" altLang="zh-CN" sz="2400" dirty="0">
              <a:solidFill>
                <a:prstClr val="black"/>
              </a:solidFill>
              <a:latin typeface="宋体" panose="02010600030101010101" pitchFamily="2" charset="-122"/>
              <a:cs typeface="Times New Roman" panose="02020603050405020304" pitchFamily="18" charset="0"/>
            </a:endParaRPr>
          </a:p>
          <a:p>
            <a:pPr marL="342900" lvl="0" indent="-342900">
              <a:lnSpc>
                <a:spcPct val="100000"/>
              </a:lnSpc>
              <a:spcBef>
                <a:spcPts val="0"/>
              </a:spcBef>
              <a:buFont typeface="Wingdings" panose="05000000000000000000" pitchFamily="2" charset="2"/>
              <a:buChar char="v"/>
              <a:defRPr/>
            </a:pPr>
            <a:endParaRPr lang="en-US" altLang="zh-CN" sz="2400" dirty="0">
              <a:solidFill>
                <a:prstClr val="black"/>
              </a:solidFill>
              <a:latin typeface="宋体" panose="02010600030101010101" pitchFamily="2" charset="-122"/>
              <a:cs typeface="Times New Roman" panose="02020603050405020304" pitchFamily="18" charset="0"/>
            </a:endParaRPr>
          </a:p>
          <a:p>
            <a:pPr marL="342900" lvl="0" indent="-342900">
              <a:lnSpc>
                <a:spcPct val="100000"/>
              </a:lnSpc>
              <a:spcBef>
                <a:spcPts val="0"/>
              </a:spcBef>
              <a:buFont typeface="Wingdings" panose="05000000000000000000" pitchFamily="2" charset="2"/>
              <a:buChar char="v"/>
              <a:defRPr/>
            </a:pPr>
            <a:endParaRPr lang="en-US" altLang="zh-CN" sz="2400" dirty="0">
              <a:solidFill>
                <a:prstClr val="black"/>
              </a:solidFill>
              <a:latin typeface="宋体" panose="02010600030101010101" pitchFamily="2" charset="-122"/>
              <a:cs typeface="Times New Roman" panose="02020603050405020304" pitchFamily="18" charset="0"/>
            </a:endParaRPr>
          </a:p>
          <a:p>
            <a:pPr marL="342900" lvl="0" indent="-342900">
              <a:lnSpc>
                <a:spcPct val="100000"/>
              </a:lnSpc>
              <a:spcBef>
                <a:spcPts val="0"/>
              </a:spcBef>
              <a:buFont typeface="Wingdings" panose="05000000000000000000" pitchFamily="2" charset="2"/>
              <a:buChar char="v"/>
              <a:defRPr/>
            </a:pPr>
            <a:endParaRPr lang="en-US" altLang="zh-CN" sz="2400" dirty="0">
              <a:solidFill>
                <a:prstClr val="black"/>
              </a:solidFill>
              <a:latin typeface="宋体" panose="02010600030101010101" pitchFamily="2" charset="-122"/>
              <a:cs typeface="Times New Roman" panose="02020603050405020304" pitchFamily="18" charset="0"/>
            </a:endParaRPr>
          </a:p>
          <a:p>
            <a:pPr marL="342900" lvl="0" indent="-342900">
              <a:lnSpc>
                <a:spcPct val="100000"/>
              </a:lnSpc>
              <a:spcBef>
                <a:spcPts val="0"/>
              </a:spcBef>
              <a:buFont typeface="Wingdings" panose="05000000000000000000" pitchFamily="2" charset="2"/>
              <a:buChar char="v"/>
              <a:defRPr/>
            </a:pPr>
            <a:endParaRPr lang="en-US" altLang="zh-CN" sz="2400" dirty="0">
              <a:solidFill>
                <a:prstClr val="black"/>
              </a:solidFill>
              <a:latin typeface="宋体" panose="02010600030101010101" pitchFamily="2" charset="-122"/>
              <a:cs typeface="Times New Roman" panose="02020603050405020304" pitchFamily="18" charset="0"/>
            </a:endParaRPr>
          </a:p>
          <a:p>
            <a:pPr marL="0" lvl="0" indent="0">
              <a:lnSpc>
                <a:spcPct val="100000"/>
              </a:lnSpc>
              <a:spcBef>
                <a:spcPts val="0"/>
              </a:spcBef>
              <a:buNone/>
              <a:defRPr/>
            </a:pPr>
            <a:r>
              <a:rPr lang="en-US" altLang="zh-CN" sz="2400" i="1" dirty="0">
                <a:solidFill>
                  <a:prstClr val="black"/>
                </a:solidFill>
                <a:latin typeface="Times New Roman" panose="02020603050405020304" pitchFamily="18" charset="0"/>
                <a:cs typeface="Times New Roman" panose="02020603050405020304" pitchFamily="18" charset="0"/>
              </a:rPr>
              <a:t>Question</a:t>
            </a:r>
            <a:r>
              <a:rPr lang="zh-CN" altLang="en-US" sz="2400" i="1" dirty="0">
                <a:solidFill>
                  <a:prstClr val="black"/>
                </a:solidFill>
                <a:latin typeface="Times New Roman" panose="02020603050405020304" pitchFamily="18" charset="0"/>
                <a:cs typeface="Times New Roman" panose="02020603050405020304" pitchFamily="18" charset="0"/>
              </a:rPr>
              <a:t>：</a:t>
            </a:r>
            <a:r>
              <a:rPr lang="zh-CN" altLang="en-US" sz="2400" dirty="0">
                <a:solidFill>
                  <a:prstClr val="black"/>
                </a:solidFill>
                <a:latin typeface="Times New Roman" panose="02020603050405020304" pitchFamily="18" charset="0"/>
                <a:cs typeface="Times New Roman" panose="02020603050405020304" pitchFamily="18" charset="0"/>
              </a:rPr>
              <a:t>绝对优势和比较优势的来源是什么？仅仅只有生产率吗？</a:t>
            </a:r>
            <a:endParaRPr lang="en-US" altLang="zh-CN" sz="2400" dirty="0">
              <a:solidFill>
                <a:prstClr val="black"/>
              </a:solidFill>
              <a:latin typeface="宋体" panose="02010600030101010101" pitchFamily="2" charset="-122"/>
              <a:cs typeface="Times New Roman" panose="02020603050405020304" pitchFamily="18" charset="0"/>
            </a:endParaRPr>
          </a:p>
          <a:p>
            <a:pPr marL="342900" lvl="0" indent="-342900">
              <a:lnSpc>
                <a:spcPct val="100000"/>
              </a:lnSpc>
              <a:spcBef>
                <a:spcPts val="0"/>
              </a:spcBef>
              <a:buFont typeface="Wingdings" panose="05000000000000000000" pitchFamily="2" charset="2"/>
              <a:buChar char="v"/>
              <a:defRPr/>
            </a:pPr>
            <a:endParaRPr lang="en-US" altLang="zh-CN" sz="2400" dirty="0">
              <a:solidFill>
                <a:prstClr val="black"/>
              </a:solidFill>
              <a:latin typeface="宋体" panose="02010600030101010101" pitchFamily="2" charset="-122"/>
              <a:cs typeface="Times New Roman" panose="02020603050405020304" pitchFamily="18" charset="0"/>
            </a:endParaRPr>
          </a:p>
          <a:p>
            <a:pPr marL="0" lvl="0" indent="0">
              <a:lnSpc>
                <a:spcPct val="100000"/>
              </a:lnSpc>
              <a:spcBef>
                <a:spcPts val="0"/>
              </a:spcBef>
              <a:buNone/>
              <a:defRPr/>
            </a:pPr>
            <a:endParaRPr lang="en-US" altLang="zh-CN" sz="2400" dirty="0">
              <a:solidFill>
                <a:prstClr val="black"/>
              </a:solidFill>
              <a:latin typeface="宋体" panose="02010600030101010101" pitchFamily="2" charset="-122"/>
              <a:cs typeface="Times New Roman" panose="02020603050405020304" pitchFamily="18" charset="0"/>
            </a:endParaRPr>
          </a:p>
          <a:p>
            <a:pPr marL="0" lvl="0" indent="0">
              <a:lnSpc>
                <a:spcPct val="100000"/>
              </a:lnSpc>
              <a:spcBef>
                <a:spcPts val="0"/>
              </a:spcBef>
              <a:buNone/>
              <a:defRPr/>
            </a:pPr>
            <a:endParaRPr lang="en-US"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00186460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10"/>
          <p:cNvGrpSpPr/>
          <p:nvPr/>
        </p:nvGrpSpPr>
        <p:grpSpPr>
          <a:xfrm>
            <a:off x="0" y="522513"/>
            <a:ext cx="6081486" cy="740229"/>
            <a:chOff x="0" y="522513"/>
            <a:chExt cx="6081486" cy="740229"/>
          </a:xfrm>
        </p:grpSpPr>
        <p:sp>
          <p:nvSpPr>
            <p:cNvPr id="5" name="Rectangle 11"/>
            <p:cNvSpPr/>
            <p:nvPr/>
          </p:nvSpPr>
          <p:spPr>
            <a:xfrm>
              <a:off x="0" y="522513"/>
              <a:ext cx="6081486" cy="740229"/>
            </a:xfrm>
            <a:prstGeom prst="rect">
              <a:avLst/>
            </a:prstGeom>
            <a:solidFill>
              <a:srgbClr val="811C20"/>
            </a:solidFill>
            <a:ln>
              <a:solidFill>
                <a:srgbClr val="811C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TextBox 12"/>
            <p:cNvSpPr txBox="1"/>
            <p:nvPr/>
          </p:nvSpPr>
          <p:spPr>
            <a:xfrm>
              <a:off x="0" y="631017"/>
              <a:ext cx="4905829"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2800" b="0" i="0" u="none" strike="noStrike" kern="1200" cap="none" spc="0" normalizeH="0" baseline="0" noProof="0" dirty="0">
                  <a:ln>
                    <a:noFill/>
                  </a:ln>
                  <a:solidFill>
                    <a:prstClr val="white"/>
                  </a:solidFill>
                  <a:effectLst/>
                  <a:uLnTx/>
                  <a:uFillTx/>
                  <a:latin typeface="宋体" panose="02010600030101010101" pitchFamily="2" charset="-122"/>
                  <a:ea typeface="宋体" panose="02010600030101010101" pitchFamily="2" charset="-122"/>
                  <a:cs typeface="+mn-cs"/>
                </a:rPr>
                <a:t>（二）国际贸易理论</a:t>
              </a:r>
              <a:endParaRPr kumimoji="0" lang="en-GB" sz="2800" b="0" i="0" u="none" strike="noStrike" kern="1200" cap="none" spc="0" normalizeH="0" baseline="0" noProof="0" dirty="0">
                <a:ln>
                  <a:noFill/>
                </a:ln>
                <a:solidFill>
                  <a:prstClr val="white"/>
                </a:solidFill>
                <a:effectLst/>
                <a:uLnTx/>
                <a:uFillTx/>
                <a:latin typeface="宋体" panose="02010600030101010101" pitchFamily="2" charset="-122"/>
                <a:ea typeface="宋体" panose="02010600030101010101" pitchFamily="2" charset="-122"/>
                <a:cs typeface="+mn-cs"/>
              </a:endParaRPr>
            </a:p>
          </p:txBody>
        </p:sp>
      </p:grpSp>
      <p:sp>
        <p:nvSpPr>
          <p:cNvPr id="7" name="TextBox 19"/>
          <p:cNvSpPr txBox="1"/>
          <p:nvPr/>
        </p:nvSpPr>
        <p:spPr>
          <a:xfrm>
            <a:off x="348343" y="1363960"/>
            <a:ext cx="11688982" cy="3416320"/>
          </a:xfrm>
          <a:prstGeom prst="rect">
            <a:avLst/>
          </a:prstGeom>
          <a:noFill/>
        </p:spPr>
        <p:txBody>
          <a:bodyPr wrap="square" rtlCol="0">
            <a:spAutoFit/>
          </a:bodyPr>
          <a:lstStyle/>
          <a:p>
            <a:pPr lvl="0">
              <a:defRPr/>
            </a:pPr>
            <a:r>
              <a:rPr lang="en-US" sz="2400" b="1" dirty="0">
                <a:solidFill>
                  <a:prstClr val="black"/>
                </a:solidFill>
                <a:latin typeface="Times New Roman" panose="02020603050405020304" pitchFamily="18" charset="0"/>
                <a:ea typeface="宋体" panose="02010600030101010101" pitchFamily="2" charset="-122"/>
                <a:cs typeface="Times New Roman" panose="02020603050405020304" pitchFamily="18" charset="0"/>
              </a:rPr>
              <a:t>4.</a:t>
            </a:r>
            <a:r>
              <a:rPr lang="zh-CN" altLang="en-US" sz="2400" b="1" dirty="0">
                <a:solidFill>
                  <a:prstClr val="black"/>
                </a:solidFill>
                <a:latin typeface="Times New Roman" panose="02020603050405020304" pitchFamily="18" charset="0"/>
                <a:ea typeface="宋体" panose="02010600030101010101" pitchFamily="2" charset="-122"/>
                <a:cs typeface="Times New Roman" panose="02020603050405020304" pitchFamily="18" charset="0"/>
              </a:rPr>
              <a:t>要素禀赋理论（</a:t>
            </a:r>
            <a:r>
              <a:rPr lang="en-US" altLang="zh-CN" sz="2400" b="1" dirty="0">
                <a:solidFill>
                  <a:prstClr val="black"/>
                </a:solidFill>
                <a:latin typeface="Times New Roman" panose="02020603050405020304" pitchFamily="18" charset="0"/>
                <a:ea typeface="宋体" panose="02010600030101010101" pitchFamily="2" charset="-122"/>
                <a:cs typeface="Times New Roman" panose="02020603050405020304" pitchFamily="18" charset="0"/>
              </a:rPr>
              <a:t>factor endowment theory</a:t>
            </a:r>
            <a:r>
              <a:rPr lang="zh-CN" altLang="en-US" sz="2400" b="1" dirty="0">
                <a:solidFill>
                  <a:prstClr val="black"/>
                </a:solidFill>
                <a:latin typeface="Times New Roman" panose="02020603050405020304" pitchFamily="18" charset="0"/>
                <a:ea typeface="宋体" panose="02010600030101010101" pitchFamily="2" charset="-122"/>
                <a:cs typeface="Times New Roman" panose="02020603050405020304" pitchFamily="18" charset="0"/>
              </a:rPr>
              <a:t>）</a:t>
            </a:r>
            <a:endParaRPr lang="en-US" altLang="zh-CN" sz="2400" b="1" dirty="0">
              <a:solidFill>
                <a:prstClr val="black"/>
              </a:solidFill>
              <a:latin typeface="Times New Roman" panose="02020603050405020304" pitchFamily="18"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宋体" panose="02010600030101010101" pitchFamily="2" charset="-122"/>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宋体" panose="02010600030101010101" pitchFamily="2" charset="-122"/>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宋体" panose="02010600030101010101" pitchFamily="2" charset="-122"/>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宋体" panose="02010600030101010101" pitchFamily="2" charset="-122"/>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宋体" panose="02010600030101010101" pitchFamily="2" charset="-122"/>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宋体" panose="02010600030101010101" pitchFamily="2" charset="-122"/>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宋体" panose="02010600030101010101" pitchFamily="2" charset="-122"/>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1" i="0" u="none" strike="noStrike" kern="1200" cap="none" spc="0" normalizeH="0" baseline="0" noProof="0" dirty="0">
              <a:ln>
                <a:noFill/>
              </a:ln>
              <a:solidFill>
                <a:prstClr val="black"/>
              </a:solidFill>
              <a:effectLst/>
              <a:uLnTx/>
              <a:uFillTx/>
              <a:latin typeface="Times New Roman" panose="02020603050405020304" pitchFamily="18" charset="0"/>
              <a:ea typeface="宋体" panose="02010600030101010101" pitchFamily="2" charset="-122"/>
              <a:cs typeface="Times New Roman" panose="02020603050405020304" pitchFamily="18" charset="0"/>
            </a:endParaRPr>
          </a:p>
        </p:txBody>
      </p:sp>
      <p:pic>
        <p:nvPicPr>
          <p:cNvPr id="8" name="Picture 5" descr="C:\Users\Administrator\Desktop\财大ppt模板\B9PPT模板（一）-07.jpg"/>
          <p:cNvPicPr>
            <a:picLocks noChangeAspect="1" noChangeArrowheads="1"/>
          </p:cNvPicPr>
          <p:nvPr/>
        </p:nvPicPr>
        <p:blipFill rotWithShape="1">
          <a:blip r:embed="rId2"/>
          <a:srcRect l="80973" t="3505" b="78397"/>
          <a:stretch/>
        </p:blipFill>
        <p:spPr bwMode="auto">
          <a:xfrm>
            <a:off x="10214435" y="69901"/>
            <a:ext cx="2034332" cy="1368152"/>
          </a:xfrm>
          <a:prstGeom prst="rect">
            <a:avLst/>
          </a:prstGeom>
          <a:noFill/>
        </p:spPr>
      </p:pic>
      <mc:AlternateContent xmlns:mc="http://schemas.openxmlformats.org/markup-compatibility/2006" xmlns:a14="http://schemas.microsoft.com/office/drawing/2010/main">
        <mc:Choice Requires="a14">
          <p:sp>
            <p:nvSpPr>
              <p:cNvPr id="2" name="内容占位符 1"/>
              <p:cNvSpPr>
                <a:spLocks noGrp="1"/>
              </p:cNvSpPr>
              <p:nvPr>
                <p:ph idx="1"/>
              </p:nvPr>
            </p:nvSpPr>
            <p:spPr>
              <a:xfrm>
                <a:off x="838200" y="1926843"/>
                <a:ext cx="10515600" cy="4692321"/>
              </a:xfrm>
            </p:spPr>
            <p:txBody>
              <a:bodyPr>
                <a:normAutofit/>
              </a:bodyPr>
              <a:lstStyle/>
              <a:p>
                <a:pPr>
                  <a:lnSpc>
                    <a:spcPct val="100000"/>
                  </a:lnSpc>
                  <a:spcBef>
                    <a:spcPts val="0"/>
                  </a:spcBef>
                  <a:defRPr/>
                </a:pPr>
                <a:r>
                  <a:rPr lang="zh-CN" altLang="en-US" sz="2400" dirty="0">
                    <a:solidFill>
                      <a:prstClr val="black"/>
                    </a:solidFill>
                    <a:latin typeface="宋体" panose="02010600030101010101" pitchFamily="2" charset="-122"/>
                    <a:cs typeface="Times New Roman" panose="02020603050405020304" pitchFamily="18" charset="0"/>
                  </a:rPr>
                  <a:t>提出时间：</a:t>
                </a:r>
                <a:r>
                  <a:rPr lang="en-US" altLang="zh-CN" sz="2400" dirty="0">
                    <a:solidFill>
                      <a:prstClr val="black"/>
                    </a:solidFill>
                    <a:latin typeface="宋体" panose="02010600030101010101" pitchFamily="2" charset="-122"/>
                    <a:cs typeface="Times New Roman" panose="02020603050405020304" pitchFamily="18" charset="0"/>
                  </a:rPr>
                  <a:t>20</a:t>
                </a:r>
                <a:r>
                  <a:rPr lang="zh-CN" altLang="en-US" sz="2400" dirty="0">
                    <a:solidFill>
                      <a:prstClr val="black"/>
                    </a:solidFill>
                    <a:latin typeface="宋体" panose="02010600030101010101" pitchFamily="2" charset="-122"/>
                    <a:cs typeface="Times New Roman" panose="02020603050405020304" pitchFamily="18" charset="0"/>
                  </a:rPr>
                  <a:t>世纪早期</a:t>
                </a:r>
                <a:endParaRPr lang="en-US" altLang="zh-CN" sz="2400" dirty="0">
                  <a:solidFill>
                    <a:prstClr val="black"/>
                  </a:solidFill>
                  <a:latin typeface="宋体" panose="02010600030101010101" pitchFamily="2" charset="-122"/>
                  <a:cs typeface="Times New Roman" panose="02020603050405020304" pitchFamily="18" charset="0"/>
                </a:endParaRPr>
              </a:p>
              <a:p>
                <a:pPr>
                  <a:lnSpc>
                    <a:spcPct val="100000"/>
                  </a:lnSpc>
                  <a:spcBef>
                    <a:spcPts val="0"/>
                  </a:spcBef>
                  <a:defRPr/>
                </a:pPr>
                <a:r>
                  <a:rPr lang="zh-CN" altLang="en-US" sz="2400" dirty="0">
                    <a:solidFill>
                      <a:prstClr val="black"/>
                    </a:solidFill>
                    <a:latin typeface="宋体" panose="02010600030101010101" pitchFamily="2" charset="-122"/>
                    <a:cs typeface="Times New Roman" panose="02020603050405020304" pitchFamily="18" charset="0"/>
                  </a:rPr>
                  <a:t>提出者：埃里</a:t>
                </a:r>
                <a14:m>
                  <m:oMath xmlns:m="http://schemas.openxmlformats.org/officeDocument/2006/math">
                    <m:r>
                      <a:rPr lang="zh-CN" altLang="en-US" sz="2400" i="1" smtClean="0">
                        <a:solidFill>
                          <a:prstClr val="black"/>
                        </a:solidFill>
                        <a:latin typeface="Cambria Math" panose="02040503050406030204" pitchFamily="18" charset="0"/>
                        <a:cs typeface="Times New Roman" panose="02020603050405020304" pitchFamily="18" charset="0"/>
                      </a:rPr>
                      <m:t>∙</m:t>
                    </m:r>
                  </m:oMath>
                </a14:m>
                <a:r>
                  <a:rPr lang="zh-CN" altLang="en-US" sz="2400" dirty="0">
                    <a:solidFill>
                      <a:prstClr val="black"/>
                    </a:solidFill>
                    <a:latin typeface="宋体" panose="02010600030101010101" pitchFamily="2" charset="-122"/>
                    <a:cs typeface="Times New Roman" panose="02020603050405020304" pitchFamily="18" charset="0"/>
                  </a:rPr>
                  <a:t>赫克歇尔和博蒂尔</a:t>
                </a:r>
                <a14:m>
                  <m:oMath xmlns:m="http://schemas.openxmlformats.org/officeDocument/2006/math">
                    <m:r>
                      <a:rPr lang="zh-CN" altLang="en-US" sz="2400" i="1" smtClean="0">
                        <a:solidFill>
                          <a:prstClr val="black"/>
                        </a:solidFill>
                        <a:latin typeface="Cambria Math" panose="02040503050406030204" pitchFamily="18" charset="0"/>
                        <a:cs typeface="Times New Roman" panose="02020603050405020304" pitchFamily="18" charset="0"/>
                      </a:rPr>
                      <m:t>∙</m:t>
                    </m:r>
                  </m:oMath>
                </a14:m>
                <a:r>
                  <a:rPr lang="zh-CN" altLang="en-US" sz="2400" dirty="0">
                    <a:solidFill>
                      <a:prstClr val="black"/>
                    </a:solidFill>
                    <a:latin typeface="宋体" panose="02010600030101010101" pitchFamily="2" charset="-122"/>
                    <a:cs typeface="Times New Roman" panose="02020603050405020304" pitchFamily="18" charset="0"/>
                  </a:rPr>
                  <a:t>俄林，所以这个理论又被称为赫克歇尔</a:t>
                </a:r>
                <a:r>
                  <a:rPr lang="en-US" altLang="zh-CN" sz="2400" dirty="0">
                    <a:solidFill>
                      <a:prstClr val="black"/>
                    </a:solidFill>
                    <a:latin typeface="宋体" panose="02010600030101010101" pitchFamily="2" charset="-122"/>
                    <a:cs typeface="Times New Roman" panose="02020603050405020304" pitchFamily="18" charset="0"/>
                  </a:rPr>
                  <a:t>-</a:t>
                </a:r>
                <a:r>
                  <a:rPr lang="zh-CN" altLang="en-US" sz="2400" dirty="0">
                    <a:solidFill>
                      <a:prstClr val="black"/>
                    </a:solidFill>
                    <a:latin typeface="宋体" panose="02010600030101010101" pitchFamily="2" charset="-122"/>
                    <a:cs typeface="Times New Roman" panose="02020603050405020304" pitchFamily="18" charset="0"/>
                  </a:rPr>
                  <a:t>俄林理论。</a:t>
                </a:r>
                <a:endParaRPr lang="en-US" altLang="zh-CN" sz="2400" dirty="0">
                  <a:solidFill>
                    <a:prstClr val="black"/>
                  </a:solidFill>
                  <a:latin typeface="宋体" panose="02010600030101010101" pitchFamily="2" charset="-122"/>
                  <a:cs typeface="Times New Roman" panose="02020603050405020304" pitchFamily="18" charset="0"/>
                </a:endParaRPr>
              </a:p>
              <a:p>
                <a:pPr>
                  <a:lnSpc>
                    <a:spcPct val="100000"/>
                  </a:lnSpc>
                  <a:spcBef>
                    <a:spcPts val="0"/>
                  </a:spcBef>
                  <a:defRPr/>
                </a:pPr>
                <a:r>
                  <a:rPr lang="zh-CN" altLang="en-US" sz="2400" dirty="0">
                    <a:solidFill>
                      <a:prstClr val="black"/>
                    </a:solidFill>
                    <a:latin typeface="宋体" panose="02010600030101010101" pitchFamily="2" charset="-122"/>
                    <a:cs typeface="Times New Roman" panose="02020603050405020304" pitchFamily="18" charset="0"/>
                  </a:rPr>
                  <a:t>要素禀赋理论：一个国家总是出口在资源禀赋方面具有比较优势的产品，也即是在生产过程中密集使用该国充裕性的生产要素的产品。</a:t>
                </a:r>
                <a:endParaRPr lang="en-US" altLang="zh-CN" sz="2400" dirty="0">
                  <a:solidFill>
                    <a:prstClr val="black"/>
                  </a:solidFill>
                  <a:latin typeface="宋体" panose="02010600030101010101" pitchFamily="2" charset="-122"/>
                  <a:cs typeface="Times New Roman" panose="02020603050405020304" pitchFamily="18" charset="0"/>
                </a:endParaRPr>
              </a:p>
              <a:p>
                <a:pPr>
                  <a:lnSpc>
                    <a:spcPct val="100000"/>
                  </a:lnSpc>
                  <a:spcBef>
                    <a:spcPts val="0"/>
                  </a:spcBef>
                  <a:defRPr/>
                </a:pPr>
                <a:r>
                  <a:rPr lang="zh-CN" altLang="en-US" sz="2400" dirty="0">
                    <a:solidFill>
                      <a:prstClr val="black"/>
                    </a:solidFill>
                    <a:latin typeface="宋体" panose="02010600030101010101" pitchFamily="2" charset="-122"/>
                    <a:cs typeface="Times New Roman" panose="02020603050405020304" pitchFamily="18" charset="0"/>
                  </a:rPr>
                  <a:t>实例</a:t>
                </a:r>
                <a:r>
                  <a:rPr lang="en-US" altLang="zh-CN" sz="2400" dirty="0">
                    <a:solidFill>
                      <a:prstClr val="black"/>
                    </a:solidFill>
                    <a:latin typeface="宋体" panose="02010600030101010101" pitchFamily="2" charset="-122"/>
                    <a:cs typeface="Times New Roman" panose="02020603050405020304" pitchFamily="18" charset="0"/>
                  </a:rPr>
                  <a:t>1</a:t>
                </a:r>
                <a:r>
                  <a:rPr lang="zh-CN" altLang="en-US" sz="2400" dirty="0">
                    <a:solidFill>
                      <a:prstClr val="black"/>
                    </a:solidFill>
                    <a:latin typeface="宋体" panose="02010600030101010101" pitchFamily="2" charset="-122"/>
                    <a:cs typeface="Times New Roman" panose="02020603050405020304" pitchFamily="18" charset="0"/>
                  </a:rPr>
                  <a:t>：巴西土地和水资源丰富，气候适宜，适合发展农业，这使得其成为农业出口大国。</a:t>
                </a:r>
                <a:endParaRPr lang="en-US" altLang="zh-CN" sz="2400" dirty="0">
                  <a:solidFill>
                    <a:prstClr val="black"/>
                  </a:solidFill>
                  <a:latin typeface="宋体" panose="02010600030101010101" pitchFamily="2" charset="-122"/>
                  <a:cs typeface="Times New Roman" panose="02020603050405020304" pitchFamily="18" charset="0"/>
                </a:endParaRPr>
              </a:p>
              <a:p>
                <a:pPr>
                  <a:lnSpc>
                    <a:spcPct val="100000"/>
                  </a:lnSpc>
                  <a:spcBef>
                    <a:spcPts val="0"/>
                  </a:spcBef>
                  <a:defRPr/>
                </a:pPr>
                <a:r>
                  <a:rPr lang="zh-CN" altLang="en-US" sz="2400" dirty="0">
                    <a:solidFill>
                      <a:prstClr val="black"/>
                    </a:solidFill>
                    <a:latin typeface="宋体" panose="02010600030101010101" pitchFamily="2" charset="-122"/>
                    <a:cs typeface="Times New Roman" panose="02020603050405020304" pitchFamily="18" charset="0"/>
                  </a:rPr>
                  <a:t>实例</a:t>
                </a:r>
                <a:r>
                  <a:rPr lang="en-US" altLang="zh-CN" sz="2400" dirty="0">
                    <a:solidFill>
                      <a:prstClr val="black"/>
                    </a:solidFill>
                    <a:latin typeface="宋体" panose="02010600030101010101" pitchFamily="2" charset="-122"/>
                    <a:cs typeface="Times New Roman" panose="02020603050405020304" pitchFamily="18" charset="0"/>
                  </a:rPr>
                  <a:t>2</a:t>
                </a:r>
                <a:r>
                  <a:rPr lang="zh-CN" altLang="en-US" sz="2400" dirty="0">
                    <a:solidFill>
                      <a:prstClr val="black"/>
                    </a:solidFill>
                    <a:latin typeface="宋体" panose="02010600030101010101" pitchFamily="2" charset="-122"/>
                    <a:cs typeface="Times New Roman" panose="02020603050405020304" pitchFamily="18" charset="0"/>
                  </a:rPr>
                  <a:t>：印度由于人力资源丰富，印度企业成立了服务于西方客户的电话服务中心</a:t>
                </a:r>
                <a:endParaRPr lang="en-US" altLang="zh-CN" sz="2400" dirty="0">
                  <a:solidFill>
                    <a:prstClr val="black"/>
                  </a:solidFill>
                  <a:latin typeface="宋体" panose="02010600030101010101" pitchFamily="2" charset="-122"/>
                  <a:cs typeface="Times New Roman" panose="02020603050405020304" pitchFamily="18" charset="0"/>
                </a:endParaRPr>
              </a:p>
              <a:p>
                <a:pPr marL="342900" lvl="0" indent="-342900">
                  <a:lnSpc>
                    <a:spcPct val="100000"/>
                  </a:lnSpc>
                  <a:spcBef>
                    <a:spcPts val="0"/>
                  </a:spcBef>
                  <a:buFont typeface="Wingdings" panose="05000000000000000000" pitchFamily="2" charset="2"/>
                  <a:buChar char="v"/>
                  <a:defRPr/>
                </a:pPr>
                <a:endParaRPr lang="en-US" altLang="zh-CN" sz="2400" dirty="0">
                  <a:solidFill>
                    <a:prstClr val="black"/>
                  </a:solidFill>
                  <a:latin typeface="宋体" panose="02010600030101010101" pitchFamily="2" charset="-122"/>
                  <a:cs typeface="Times New Roman" panose="02020603050405020304" pitchFamily="18" charset="0"/>
                </a:endParaRPr>
              </a:p>
              <a:p>
                <a:pPr marL="342900" lvl="0" indent="-342900">
                  <a:lnSpc>
                    <a:spcPct val="100000"/>
                  </a:lnSpc>
                  <a:spcBef>
                    <a:spcPts val="0"/>
                  </a:spcBef>
                  <a:buFont typeface="Wingdings" panose="05000000000000000000" pitchFamily="2" charset="2"/>
                  <a:buChar char="v"/>
                  <a:defRPr/>
                </a:pPr>
                <a:endParaRPr lang="en-US" altLang="zh-CN" sz="2400" dirty="0">
                  <a:solidFill>
                    <a:prstClr val="black"/>
                  </a:solidFill>
                  <a:latin typeface="宋体" panose="02010600030101010101" pitchFamily="2" charset="-122"/>
                  <a:cs typeface="Times New Roman" panose="02020603050405020304" pitchFamily="18" charset="0"/>
                </a:endParaRPr>
              </a:p>
              <a:p>
                <a:pPr marL="342900" lvl="0" indent="-342900">
                  <a:lnSpc>
                    <a:spcPct val="100000"/>
                  </a:lnSpc>
                  <a:spcBef>
                    <a:spcPts val="0"/>
                  </a:spcBef>
                  <a:buFont typeface="Wingdings" panose="05000000000000000000" pitchFamily="2" charset="2"/>
                  <a:buChar char="v"/>
                  <a:defRPr/>
                </a:pPr>
                <a:endParaRPr lang="en-US" altLang="zh-CN" sz="2400" dirty="0">
                  <a:solidFill>
                    <a:prstClr val="black"/>
                  </a:solidFill>
                  <a:latin typeface="宋体" panose="02010600030101010101" pitchFamily="2" charset="-122"/>
                  <a:cs typeface="Times New Roman" panose="02020603050405020304" pitchFamily="18" charset="0"/>
                </a:endParaRPr>
              </a:p>
              <a:p>
                <a:pPr marL="0" lvl="0" indent="0">
                  <a:lnSpc>
                    <a:spcPct val="100000"/>
                  </a:lnSpc>
                  <a:spcBef>
                    <a:spcPts val="0"/>
                  </a:spcBef>
                  <a:buNone/>
                  <a:defRPr/>
                </a:pPr>
                <a:endParaRPr lang="en-US" altLang="zh-CN" sz="2400" dirty="0">
                  <a:solidFill>
                    <a:prstClr val="black"/>
                  </a:solidFill>
                  <a:latin typeface="宋体" panose="02010600030101010101" pitchFamily="2" charset="-122"/>
                  <a:cs typeface="Times New Roman" panose="02020603050405020304" pitchFamily="18" charset="0"/>
                </a:endParaRPr>
              </a:p>
              <a:p>
                <a:pPr marL="0" lvl="0" indent="0">
                  <a:lnSpc>
                    <a:spcPct val="100000"/>
                  </a:lnSpc>
                  <a:spcBef>
                    <a:spcPts val="0"/>
                  </a:spcBef>
                  <a:buNone/>
                  <a:defRPr/>
                </a:pPr>
                <a:endParaRPr lang="en-US" sz="2400" dirty="0">
                  <a:latin typeface="Times New Roman" panose="02020603050405020304" pitchFamily="18" charset="0"/>
                  <a:cs typeface="Times New Roman" panose="02020603050405020304" pitchFamily="18" charset="0"/>
                </a:endParaRPr>
              </a:p>
            </p:txBody>
          </p:sp>
        </mc:Choice>
        <mc:Fallback xmlns="">
          <p:sp>
            <p:nvSpPr>
              <p:cNvPr id="2" name="内容占位符 1"/>
              <p:cNvSpPr>
                <a:spLocks noGrp="1" noRot="1" noChangeAspect="1" noMove="1" noResize="1" noEditPoints="1" noAdjustHandles="1" noChangeArrowheads="1" noChangeShapeType="1" noTextEdit="1"/>
              </p:cNvSpPr>
              <p:nvPr>
                <p:ph idx="1"/>
              </p:nvPr>
            </p:nvSpPr>
            <p:spPr>
              <a:xfrm>
                <a:off x="838200" y="1926843"/>
                <a:ext cx="10515600" cy="4692321"/>
              </a:xfrm>
              <a:blipFill>
                <a:blip r:embed="rId3"/>
                <a:stretch>
                  <a:fillRect l="-812" t="-1039" r="-638"/>
                </a:stretch>
              </a:blipFill>
            </p:spPr>
            <p:txBody>
              <a:bodyPr/>
              <a:lstStyle/>
              <a:p>
                <a:r>
                  <a:rPr lang="en-US">
                    <a:noFill/>
                  </a:rPr>
                  <a:t> </a:t>
                </a:r>
              </a:p>
            </p:txBody>
          </p:sp>
        </mc:Fallback>
      </mc:AlternateContent>
    </p:spTree>
    <p:extLst>
      <p:ext uri="{BB962C8B-B14F-4D97-AF65-F5344CB8AC3E}">
        <p14:creationId xmlns:p14="http://schemas.microsoft.com/office/powerpoint/2010/main" val="141660970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10"/>
          <p:cNvGrpSpPr/>
          <p:nvPr/>
        </p:nvGrpSpPr>
        <p:grpSpPr>
          <a:xfrm>
            <a:off x="0" y="522513"/>
            <a:ext cx="6081486" cy="740229"/>
            <a:chOff x="0" y="522513"/>
            <a:chExt cx="6081486" cy="740229"/>
          </a:xfrm>
        </p:grpSpPr>
        <p:sp>
          <p:nvSpPr>
            <p:cNvPr id="5" name="Rectangle 11"/>
            <p:cNvSpPr/>
            <p:nvPr/>
          </p:nvSpPr>
          <p:spPr>
            <a:xfrm>
              <a:off x="0" y="522513"/>
              <a:ext cx="6081486" cy="740229"/>
            </a:xfrm>
            <a:prstGeom prst="rect">
              <a:avLst/>
            </a:prstGeom>
            <a:solidFill>
              <a:srgbClr val="811C20"/>
            </a:solidFill>
            <a:ln>
              <a:solidFill>
                <a:srgbClr val="811C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TextBox 12"/>
            <p:cNvSpPr txBox="1"/>
            <p:nvPr/>
          </p:nvSpPr>
          <p:spPr>
            <a:xfrm>
              <a:off x="0" y="631017"/>
              <a:ext cx="4905829"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2800" b="0" i="0" u="none" strike="noStrike" kern="1200" cap="none" spc="0" normalizeH="0" baseline="0" noProof="0" dirty="0">
                  <a:ln>
                    <a:noFill/>
                  </a:ln>
                  <a:solidFill>
                    <a:prstClr val="white"/>
                  </a:solidFill>
                  <a:effectLst/>
                  <a:uLnTx/>
                  <a:uFillTx/>
                  <a:latin typeface="宋体" panose="02010600030101010101" pitchFamily="2" charset="-122"/>
                  <a:ea typeface="宋体" panose="02010600030101010101" pitchFamily="2" charset="-122"/>
                </a:rPr>
                <a:t>（一）一些国际贸易的事实</a:t>
              </a:r>
              <a:endParaRPr kumimoji="0" lang="en-GB" sz="2800" b="0" i="0" u="none" strike="noStrike" kern="1200" cap="none" spc="0" normalizeH="0" baseline="0" noProof="0" dirty="0">
                <a:ln>
                  <a:noFill/>
                </a:ln>
                <a:solidFill>
                  <a:prstClr val="white"/>
                </a:solidFill>
                <a:effectLst/>
                <a:uLnTx/>
                <a:uFillTx/>
                <a:latin typeface="宋体" panose="02010600030101010101" pitchFamily="2" charset="-122"/>
                <a:ea typeface="宋体" panose="02010600030101010101" pitchFamily="2" charset="-122"/>
              </a:endParaRPr>
            </a:p>
          </p:txBody>
        </p:sp>
      </p:grpSp>
      <p:pic>
        <p:nvPicPr>
          <p:cNvPr id="8" name="Picture 5" descr="C:\Users\Administrator\Desktop\财大ppt模板\B9PPT模板（一）-07.jpg"/>
          <p:cNvPicPr>
            <a:picLocks noChangeAspect="1" noChangeArrowheads="1"/>
          </p:cNvPicPr>
          <p:nvPr/>
        </p:nvPicPr>
        <p:blipFill rotWithShape="1">
          <a:blip r:embed="rId2"/>
          <a:srcRect l="80973" t="3505" b="78397"/>
          <a:stretch/>
        </p:blipFill>
        <p:spPr bwMode="auto">
          <a:xfrm>
            <a:off x="10214435" y="69901"/>
            <a:ext cx="2034332" cy="1368152"/>
          </a:xfrm>
          <a:prstGeom prst="rect">
            <a:avLst/>
          </a:prstGeom>
          <a:noFill/>
        </p:spPr>
      </p:pic>
      <p:sp>
        <p:nvSpPr>
          <p:cNvPr id="2" name="内容占位符 1"/>
          <p:cNvSpPr>
            <a:spLocks noGrp="1"/>
          </p:cNvSpPr>
          <p:nvPr>
            <p:ph idx="1"/>
          </p:nvPr>
        </p:nvSpPr>
        <p:spPr>
          <a:xfrm>
            <a:off x="348343" y="1825625"/>
            <a:ext cx="11005457" cy="4351338"/>
          </a:xfrm>
        </p:spPr>
        <p:txBody>
          <a:bodyPr>
            <a:normAutofit/>
          </a:bodyPr>
          <a:lstStyle/>
          <a:p>
            <a:r>
              <a:rPr lang="zh-CN" altLang="en-US" sz="2400" dirty="0">
                <a:latin typeface="Times New Roman" panose="02020603050405020304" pitchFamily="18" charset="0"/>
                <a:cs typeface="Times New Roman" panose="02020603050405020304" pitchFamily="18" charset="0"/>
              </a:rPr>
              <a:t>国际贸易：出口（</a:t>
            </a:r>
            <a:r>
              <a:rPr lang="en-US" altLang="zh-CN" sz="2400" dirty="0">
                <a:latin typeface="Times New Roman" panose="02020603050405020304" pitchFamily="18" charset="0"/>
                <a:cs typeface="Times New Roman" panose="02020603050405020304" pitchFamily="18" charset="0"/>
              </a:rPr>
              <a:t>export</a:t>
            </a:r>
            <a:r>
              <a:rPr lang="zh-CN" altLang="en-US" sz="2400" dirty="0">
                <a:latin typeface="Times New Roman" panose="02020603050405020304" pitchFamily="18" charset="0"/>
                <a:cs typeface="Times New Roman" panose="02020603050405020304" pitchFamily="18" charset="0"/>
              </a:rPr>
              <a:t>）和进口（</a:t>
            </a:r>
            <a:r>
              <a:rPr lang="en-US" altLang="zh-CN" sz="2400" dirty="0">
                <a:latin typeface="Times New Roman" panose="02020603050405020304" pitchFamily="18" charset="0"/>
                <a:cs typeface="Times New Roman" panose="02020603050405020304" pitchFamily="18" charset="0"/>
              </a:rPr>
              <a:t>import</a:t>
            </a:r>
            <a:r>
              <a:rPr lang="zh-CN" altLang="en-US" sz="2400" dirty="0">
                <a:latin typeface="Times New Roman" panose="02020603050405020304" pitchFamily="18" charset="0"/>
                <a:cs typeface="Times New Roman" panose="02020603050405020304" pitchFamily="18" charset="0"/>
              </a:rPr>
              <a:t>）</a:t>
            </a:r>
            <a:endParaRPr lang="en-US" altLang="zh-CN" sz="2400" dirty="0">
              <a:latin typeface="Times New Roman" panose="02020603050405020304" pitchFamily="18" charset="0"/>
              <a:cs typeface="Times New Roman" panose="02020603050405020304" pitchFamily="18" charset="0"/>
            </a:endParaRPr>
          </a:p>
          <a:p>
            <a:pPr marL="0" indent="0">
              <a:buNone/>
            </a:pPr>
            <a:r>
              <a:rPr lang="en-US" sz="2400" dirty="0">
                <a:latin typeface="Times New Roman" panose="02020603050405020304" pitchFamily="18" charset="0"/>
                <a:cs typeface="Times New Roman" panose="02020603050405020304" pitchFamily="18" charset="0"/>
              </a:rPr>
              <a:t>	</a:t>
            </a:r>
            <a:r>
              <a:rPr lang="zh-CN" altLang="en-US" sz="2000" dirty="0">
                <a:latin typeface="Times New Roman" panose="02020603050405020304" pitchFamily="18" charset="0"/>
                <a:cs typeface="Times New Roman" panose="02020603050405020304" pitchFamily="18" charset="0"/>
              </a:rPr>
              <a:t>出口：销往海外</a:t>
            </a:r>
            <a:endParaRPr lang="en-US" altLang="zh-CN" sz="2000" dirty="0">
              <a:latin typeface="Times New Roman" panose="02020603050405020304" pitchFamily="18" charset="0"/>
              <a:cs typeface="Times New Roman" panose="02020603050405020304" pitchFamily="18" charset="0"/>
            </a:endParaRPr>
          </a:p>
          <a:p>
            <a:pPr marL="0" indent="0">
              <a:buNone/>
            </a:pPr>
            <a:r>
              <a:rPr lang="en-US" sz="2000" dirty="0">
                <a:latin typeface="Times New Roman" panose="02020603050405020304" pitchFamily="18" charset="0"/>
                <a:cs typeface="Times New Roman" panose="02020603050405020304" pitchFamily="18" charset="0"/>
              </a:rPr>
              <a:t>	</a:t>
            </a:r>
            <a:r>
              <a:rPr lang="zh-CN" altLang="en-US" sz="2000" dirty="0">
                <a:latin typeface="Times New Roman" panose="02020603050405020304" pitchFamily="18" charset="0"/>
                <a:cs typeface="Times New Roman" panose="02020603050405020304" pitchFamily="18" charset="0"/>
              </a:rPr>
              <a:t>进口：从国外购买</a:t>
            </a:r>
            <a:endParaRPr lang="en-US" altLang="zh-CN" sz="2000" dirty="0">
              <a:latin typeface="Times New Roman" panose="02020603050405020304" pitchFamily="18" charset="0"/>
              <a:cs typeface="Times New Roman" panose="02020603050405020304" pitchFamily="18" charset="0"/>
            </a:endParaRPr>
          </a:p>
          <a:p>
            <a:r>
              <a:rPr lang="zh-CN" altLang="en-US" sz="2400" dirty="0">
                <a:latin typeface="Times New Roman" panose="02020603050405020304" pitchFamily="18" charset="0"/>
                <a:cs typeface="Times New Roman" panose="02020603050405020304" pitchFamily="18" charset="0"/>
              </a:rPr>
              <a:t>贸易商品：货物（</a:t>
            </a:r>
            <a:r>
              <a:rPr lang="en-US" altLang="zh-CN" sz="2400" dirty="0">
                <a:latin typeface="Times New Roman" panose="02020603050405020304" pitchFamily="18" charset="0"/>
                <a:cs typeface="Times New Roman" panose="02020603050405020304" pitchFamily="18" charset="0"/>
              </a:rPr>
              <a:t>merchandise</a:t>
            </a:r>
            <a:r>
              <a:rPr lang="zh-CN" altLang="en-US" sz="2400" dirty="0">
                <a:latin typeface="Times New Roman" panose="02020603050405020304" pitchFamily="18" charset="0"/>
                <a:cs typeface="Times New Roman" panose="02020603050405020304" pitchFamily="18" charset="0"/>
              </a:rPr>
              <a:t>）和服务（</a:t>
            </a:r>
            <a:r>
              <a:rPr lang="en-US" altLang="zh-CN" sz="2400" dirty="0">
                <a:latin typeface="Times New Roman" panose="02020603050405020304" pitchFamily="18" charset="0"/>
                <a:cs typeface="Times New Roman" panose="02020603050405020304" pitchFamily="18" charset="0"/>
              </a:rPr>
              <a:t>services</a:t>
            </a:r>
            <a:r>
              <a:rPr lang="zh-CN" altLang="en-US" sz="2400" dirty="0">
                <a:latin typeface="Times New Roman" panose="02020603050405020304" pitchFamily="18" charset="0"/>
                <a:cs typeface="Times New Roman" panose="02020603050405020304" pitchFamily="18" charset="0"/>
              </a:rPr>
              <a:t>）</a:t>
            </a:r>
            <a:endParaRPr lang="en-US" altLang="zh-CN" sz="2400" dirty="0">
              <a:latin typeface="Times New Roman" panose="02020603050405020304" pitchFamily="18" charset="0"/>
              <a:cs typeface="Times New Roman" panose="02020603050405020304" pitchFamily="18" charset="0"/>
            </a:endParaRPr>
          </a:p>
          <a:p>
            <a:pPr marL="0" indent="0">
              <a:buNone/>
            </a:pPr>
            <a:r>
              <a:rPr lang="en-US" sz="2400" dirty="0">
                <a:latin typeface="Times New Roman" panose="02020603050405020304" pitchFamily="18" charset="0"/>
                <a:cs typeface="Times New Roman" panose="02020603050405020304" pitchFamily="18" charset="0"/>
              </a:rPr>
              <a:t>	</a:t>
            </a:r>
            <a:r>
              <a:rPr lang="zh-CN" altLang="en-US" sz="2000" dirty="0">
                <a:latin typeface="Times New Roman" panose="02020603050405020304" pitchFamily="18" charset="0"/>
                <a:cs typeface="Times New Roman" panose="02020603050405020304" pitchFamily="18" charset="0"/>
              </a:rPr>
              <a:t>货物：有形商品，如电脑，服装等</a:t>
            </a:r>
            <a:endParaRPr lang="en-US" altLang="zh-CN" sz="2000" dirty="0">
              <a:latin typeface="Times New Roman" panose="02020603050405020304" pitchFamily="18" charset="0"/>
              <a:cs typeface="Times New Roman" panose="02020603050405020304" pitchFamily="18" charset="0"/>
            </a:endParaRPr>
          </a:p>
          <a:p>
            <a:pPr marL="0" indent="0">
              <a:buNone/>
            </a:pPr>
            <a:r>
              <a:rPr lang="en-US" sz="2000" dirty="0">
                <a:latin typeface="Times New Roman" panose="02020603050405020304" pitchFamily="18" charset="0"/>
                <a:cs typeface="Times New Roman" panose="02020603050405020304" pitchFamily="18" charset="0"/>
              </a:rPr>
              <a:t>	</a:t>
            </a:r>
            <a:r>
              <a:rPr lang="zh-CN" altLang="en-US" sz="2000" dirty="0">
                <a:latin typeface="Times New Roman" panose="02020603050405020304" pitchFamily="18" charset="0"/>
                <a:cs typeface="Times New Roman" panose="02020603050405020304" pitchFamily="18" charset="0"/>
              </a:rPr>
              <a:t>服务：无形商品，包括跨境提供、境外消费、商业存在、自然人流动</a:t>
            </a:r>
            <a:endParaRPr lang="en-US"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1624040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10"/>
          <p:cNvGrpSpPr/>
          <p:nvPr/>
        </p:nvGrpSpPr>
        <p:grpSpPr>
          <a:xfrm>
            <a:off x="0" y="522513"/>
            <a:ext cx="6081486" cy="740229"/>
            <a:chOff x="0" y="522513"/>
            <a:chExt cx="6081486" cy="740229"/>
          </a:xfrm>
        </p:grpSpPr>
        <p:sp>
          <p:nvSpPr>
            <p:cNvPr id="5" name="Rectangle 11"/>
            <p:cNvSpPr/>
            <p:nvPr/>
          </p:nvSpPr>
          <p:spPr>
            <a:xfrm>
              <a:off x="0" y="522513"/>
              <a:ext cx="6081486" cy="740229"/>
            </a:xfrm>
            <a:prstGeom prst="rect">
              <a:avLst/>
            </a:prstGeom>
            <a:solidFill>
              <a:srgbClr val="811C20"/>
            </a:solidFill>
            <a:ln>
              <a:solidFill>
                <a:srgbClr val="811C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TextBox 12"/>
            <p:cNvSpPr txBox="1"/>
            <p:nvPr/>
          </p:nvSpPr>
          <p:spPr>
            <a:xfrm>
              <a:off x="0" y="631017"/>
              <a:ext cx="4905829"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2800" b="0" i="0" u="none" strike="noStrike" kern="1200" cap="none" spc="0" normalizeH="0" baseline="0" noProof="0" dirty="0">
                  <a:ln>
                    <a:noFill/>
                  </a:ln>
                  <a:solidFill>
                    <a:prstClr val="white"/>
                  </a:solidFill>
                  <a:effectLst/>
                  <a:uLnTx/>
                  <a:uFillTx/>
                  <a:latin typeface="宋体" panose="02010600030101010101" pitchFamily="2" charset="-122"/>
                  <a:ea typeface="宋体" panose="02010600030101010101" pitchFamily="2" charset="-122"/>
                  <a:cs typeface="+mn-cs"/>
                </a:rPr>
                <a:t>（二）国际贸易理论</a:t>
              </a:r>
              <a:endParaRPr kumimoji="0" lang="en-GB" sz="2800" b="0" i="0" u="none" strike="noStrike" kern="1200" cap="none" spc="0" normalizeH="0" baseline="0" noProof="0" dirty="0">
                <a:ln>
                  <a:noFill/>
                </a:ln>
                <a:solidFill>
                  <a:prstClr val="white"/>
                </a:solidFill>
                <a:effectLst/>
                <a:uLnTx/>
                <a:uFillTx/>
                <a:latin typeface="宋体" panose="02010600030101010101" pitchFamily="2" charset="-122"/>
                <a:ea typeface="宋体" panose="02010600030101010101" pitchFamily="2" charset="-122"/>
                <a:cs typeface="+mn-cs"/>
              </a:endParaRPr>
            </a:p>
          </p:txBody>
        </p:sp>
      </p:grpSp>
      <p:sp>
        <p:nvSpPr>
          <p:cNvPr id="7" name="TextBox 19"/>
          <p:cNvSpPr txBox="1"/>
          <p:nvPr/>
        </p:nvSpPr>
        <p:spPr>
          <a:xfrm>
            <a:off x="348343" y="1363960"/>
            <a:ext cx="11688982" cy="3416320"/>
          </a:xfrm>
          <a:prstGeom prst="rect">
            <a:avLst/>
          </a:prstGeom>
          <a:noFill/>
        </p:spPr>
        <p:txBody>
          <a:bodyPr wrap="square" rtlCol="0">
            <a:spAutoFit/>
          </a:bodyPr>
          <a:lstStyle/>
          <a:p>
            <a:pPr lvl="0">
              <a:defRPr/>
            </a:pPr>
            <a:r>
              <a:rPr lang="en-US" sz="2400" b="1" dirty="0">
                <a:solidFill>
                  <a:prstClr val="black"/>
                </a:solidFill>
                <a:latin typeface="Times New Roman" panose="02020603050405020304" pitchFamily="18" charset="0"/>
                <a:ea typeface="宋体" panose="02010600030101010101" pitchFamily="2" charset="-122"/>
                <a:cs typeface="Times New Roman" panose="02020603050405020304" pitchFamily="18" charset="0"/>
              </a:rPr>
              <a:t>4.</a:t>
            </a:r>
            <a:r>
              <a:rPr lang="zh-CN" altLang="en-US" sz="2400" b="1" dirty="0">
                <a:solidFill>
                  <a:prstClr val="black"/>
                </a:solidFill>
                <a:latin typeface="Times New Roman" panose="02020603050405020304" pitchFamily="18" charset="0"/>
                <a:ea typeface="宋体" panose="02010600030101010101" pitchFamily="2" charset="-122"/>
                <a:cs typeface="Times New Roman" panose="02020603050405020304" pitchFamily="18" charset="0"/>
              </a:rPr>
              <a:t>要素禀赋理论（</a:t>
            </a:r>
            <a:r>
              <a:rPr lang="en-US" altLang="zh-CN" sz="2400" b="1" dirty="0">
                <a:solidFill>
                  <a:prstClr val="black"/>
                </a:solidFill>
                <a:latin typeface="Times New Roman" panose="02020603050405020304" pitchFamily="18" charset="0"/>
                <a:ea typeface="宋体" panose="02010600030101010101" pitchFamily="2" charset="-122"/>
                <a:cs typeface="Times New Roman" panose="02020603050405020304" pitchFamily="18" charset="0"/>
              </a:rPr>
              <a:t>factor endowment theory</a:t>
            </a:r>
            <a:r>
              <a:rPr lang="zh-CN" altLang="en-US" sz="2400" b="1" dirty="0">
                <a:solidFill>
                  <a:prstClr val="black"/>
                </a:solidFill>
                <a:latin typeface="Times New Roman" panose="02020603050405020304" pitchFamily="18" charset="0"/>
                <a:ea typeface="宋体" panose="02010600030101010101" pitchFamily="2" charset="-122"/>
                <a:cs typeface="Times New Roman" panose="02020603050405020304" pitchFamily="18" charset="0"/>
              </a:rPr>
              <a:t>）</a:t>
            </a:r>
            <a:endParaRPr lang="en-US" altLang="zh-CN" sz="2400" b="1" dirty="0">
              <a:solidFill>
                <a:prstClr val="black"/>
              </a:solidFill>
              <a:latin typeface="Times New Roman" panose="02020603050405020304" pitchFamily="18"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宋体" panose="02010600030101010101" pitchFamily="2" charset="-122"/>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宋体" panose="02010600030101010101" pitchFamily="2" charset="-122"/>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宋体" panose="02010600030101010101" pitchFamily="2" charset="-122"/>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宋体" panose="02010600030101010101" pitchFamily="2" charset="-122"/>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宋体" panose="02010600030101010101" pitchFamily="2" charset="-122"/>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宋体" panose="02010600030101010101" pitchFamily="2" charset="-122"/>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宋体" panose="02010600030101010101" pitchFamily="2" charset="-122"/>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1" i="0" u="none" strike="noStrike" kern="1200" cap="none" spc="0" normalizeH="0" baseline="0" noProof="0" dirty="0">
              <a:ln>
                <a:noFill/>
              </a:ln>
              <a:solidFill>
                <a:prstClr val="black"/>
              </a:solidFill>
              <a:effectLst/>
              <a:uLnTx/>
              <a:uFillTx/>
              <a:latin typeface="Times New Roman" panose="02020603050405020304" pitchFamily="18" charset="0"/>
              <a:ea typeface="宋体" panose="02010600030101010101" pitchFamily="2" charset="-122"/>
              <a:cs typeface="Times New Roman" panose="02020603050405020304" pitchFamily="18" charset="0"/>
            </a:endParaRPr>
          </a:p>
        </p:txBody>
      </p:sp>
      <p:pic>
        <p:nvPicPr>
          <p:cNvPr id="8" name="Picture 5" descr="C:\Users\Administrator\Desktop\财大ppt模板\B9PPT模板（一）-07.jpg"/>
          <p:cNvPicPr>
            <a:picLocks noChangeAspect="1" noChangeArrowheads="1"/>
          </p:cNvPicPr>
          <p:nvPr/>
        </p:nvPicPr>
        <p:blipFill rotWithShape="1">
          <a:blip r:embed="rId2"/>
          <a:srcRect l="80973" t="3505" b="78397"/>
          <a:stretch/>
        </p:blipFill>
        <p:spPr bwMode="auto">
          <a:xfrm>
            <a:off x="10214435" y="69901"/>
            <a:ext cx="2034332" cy="1368152"/>
          </a:xfrm>
          <a:prstGeom prst="rect">
            <a:avLst/>
          </a:prstGeom>
          <a:noFill/>
        </p:spPr>
      </p:pic>
      <p:sp>
        <p:nvSpPr>
          <p:cNvPr id="2" name="内容占位符 1"/>
          <p:cNvSpPr>
            <a:spLocks noGrp="1"/>
          </p:cNvSpPr>
          <p:nvPr>
            <p:ph idx="1"/>
          </p:nvPr>
        </p:nvSpPr>
        <p:spPr>
          <a:xfrm>
            <a:off x="838200" y="1926843"/>
            <a:ext cx="10515600" cy="4692321"/>
          </a:xfrm>
        </p:spPr>
        <p:txBody>
          <a:bodyPr>
            <a:normAutofit/>
          </a:bodyPr>
          <a:lstStyle/>
          <a:p>
            <a:pPr>
              <a:lnSpc>
                <a:spcPct val="100000"/>
              </a:lnSpc>
              <a:spcBef>
                <a:spcPts val="0"/>
              </a:spcBef>
              <a:defRPr/>
            </a:pPr>
            <a:r>
              <a:rPr lang="zh-CN" altLang="en-US" sz="2400" dirty="0">
                <a:solidFill>
                  <a:prstClr val="black"/>
                </a:solidFill>
                <a:latin typeface="宋体" panose="02010600030101010101" pitchFamily="2" charset="-122"/>
                <a:cs typeface="Times New Roman" panose="02020603050405020304" pitchFamily="18" charset="0"/>
              </a:rPr>
              <a:t>里昂锡夫之谜：</a:t>
            </a:r>
            <a:endParaRPr lang="en-US" altLang="zh-CN" sz="2400" dirty="0">
              <a:solidFill>
                <a:prstClr val="black"/>
              </a:solidFill>
              <a:latin typeface="宋体" panose="02010600030101010101" pitchFamily="2" charset="-122"/>
              <a:cs typeface="Times New Roman" panose="02020603050405020304" pitchFamily="18" charset="0"/>
            </a:endParaRPr>
          </a:p>
          <a:p>
            <a:pPr>
              <a:lnSpc>
                <a:spcPct val="100000"/>
              </a:lnSpc>
              <a:spcBef>
                <a:spcPts val="0"/>
              </a:spcBef>
              <a:buFont typeface="Wingdings" panose="05000000000000000000" pitchFamily="2" charset="2"/>
              <a:buChar char="v"/>
              <a:defRPr/>
            </a:pPr>
            <a:r>
              <a:rPr lang="zh-CN" altLang="en-US" sz="2400" dirty="0">
                <a:solidFill>
                  <a:prstClr val="black"/>
                </a:solidFill>
                <a:latin typeface="宋体" panose="02010600030101010101" pitchFamily="2" charset="-122"/>
                <a:cs typeface="Times New Roman" panose="02020603050405020304" pitchFamily="18" charset="0"/>
              </a:rPr>
              <a:t>要素禀赋理论预测：美国是一个资本充裕但劳动紧缺的国家，根据赫克歇尔</a:t>
            </a:r>
            <a:r>
              <a:rPr lang="en-US" altLang="zh-CN" sz="2400" dirty="0">
                <a:solidFill>
                  <a:prstClr val="black"/>
                </a:solidFill>
                <a:latin typeface="宋体" panose="02010600030101010101" pitchFamily="2" charset="-122"/>
                <a:cs typeface="Times New Roman" panose="02020603050405020304" pitchFamily="18" charset="0"/>
              </a:rPr>
              <a:t>-</a:t>
            </a:r>
            <a:r>
              <a:rPr lang="zh-CN" altLang="en-US" sz="2400" dirty="0">
                <a:solidFill>
                  <a:prstClr val="black"/>
                </a:solidFill>
                <a:latin typeface="宋体" panose="02010600030101010101" pitchFamily="2" charset="-122"/>
                <a:cs typeface="Times New Roman" panose="02020603050405020304" pitchFamily="18" charset="0"/>
              </a:rPr>
              <a:t>俄林理论推测，美国应该出口资本密集型产品而进口劳动密集型产品。</a:t>
            </a:r>
            <a:endParaRPr lang="en-US" altLang="zh-CN" sz="2400" dirty="0">
              <a:solidFill>
                <a:prstClr val="black"/>
              </a:solidFill>
              <a:latin typeface="宋体" panose="02010600030101010101" pitchFamily="2" charset="-122"/>
              <a:cs typeface="Times New Roman" panose="02020603050405020304" pitchFamily="18" charset="0"/>
            </a:endParaRPr>
          </a:p>
          <a:p>
            <a:pPr>
              <a:lnSpc>
                <a:spcPct val="100000"/>
              </a:lnSpc>
              <a:spcBef>
                <a:spcPts val="0"/>
              </a:spcBef>
              <a:buFont typeface="Wingdings" panose="05000000000000000000" pitchFamily="2" charset="2"/>
              <a:buChar char="v"/>
              <a:defRPr/>
            </a:pPr>
            <a:r>
              <a:rPr lang="zh-CN" altLang="en-US" sz="2400" dirty="0">
                <a:solidFill>
                  <a:prstClr val="black"/>
                </a:solidFill>
                <a:latin typeface="宋体" panose="02010600030101010101" pitchFamily="2" charset="-122"/>
                <a:cs typeface="Times New Roman" panose="02020603050405020304" pitchFamily="18" charset="0"/>
              </a:rPr>
              <a:t>事实：美国主要出口劳动密集型产品，进口资本密集型产品</a:t>
            </a:r>
            <a:endParaRPr lang="en-US" altLang="zh-CN" sz="2400" dirty="0">
              <a:solidFill>
                <a:prstClr val="black"/>
              </a:solidFill>
              <a:latin typeface="宋体" panose="02010600030101010101" pitchFamily="2" charset="-122"/>
              <a:cs typeface="Times New Roman" panose="02020603050405020304" pitchFamily="18" charset="0"/>
            </a:endParaRPr>
          </a:p>
          <a:p>
            <a:pPr>
              <a:lnSpc>
                <a:spcPct val="100000"/>
              </a:lnSpc>
              <a:spcBef>
                <a:spcPts val="0"/>
              </a:spcBef>
              <a:defRPr/>
            </a:pPr>
            <a:endParaRPr lang="en-US" altLang="zh-CN" sz="2400" dirty="0">
              <a:solidFill>
                <a:prstClr val="black"/>
              </a:solidFill>
              <a:latin typeface="宋体" panose="02010600030101010101" pitchFamily="2" charset="-122"/>
              <a:cs typeface="Times New Roman" panose="02020603050405020304" pitchFamily="18" charset="0"/>
            </a:endParaRPr>
          </a:p>
          <a:p>
            <a:pPr marL="342900" lvl="0" indent="-342900">
              <a:lnSpc>
                <a:spcPct val="100000"/>
              </a:lnSpc>
              <a:spcBef>
                <a:spcPts val="0"/>
              </a:spcBef>
              <a:buFont typeface="Wingdings" panose="05000000000000000000" pitchFamily="2" charset="2"/>
              <a:buChar char="v"/>
              <a:defRPr/>
            </a:pPr>
            <a:endParaRPr lang="en-US" altLang="zh-CN" sz="2400" dirty="0">
              <a:solidFill>
                <a:prstClr val="black"/>
              </a:solidFill>
              <a:latin typeface="宋体" panose="02010600030101010101" pitchFamily="2" charset="-122"/>
              <a:cs typeface="Times New Roman" panose="02020603050405020304" pitchFamily="18" charset="0"/>
            </a:endParaRPr>
          </a:p>
          <a:p>
            <a:pPr marL="0" lvl="0" indent="0">
              <a:lnSpc>
                <a:spcPct val="100000"/>
              </a:lnSpc>
              <a:spcBef>
                <a:spcPts val="0"/>
              </a:spcBef>
              <a:buNone/>
              <a:defRPr/>
            </a:pPr>
            <a:endParaRPr lang="en-US" altLang="zh-CN" sz="2400" dirty="0">
              <a:solidFill>
                <a:prstClr val="black"/>
              </a:solidFill>
              <a:latin typeface="宋体" panose="02010600030101010101" pitchFamily="2" charset="-122"/>
              <a:cs typeface="Times New Roman" panose="02020603050405020304" pitchFamily="18" charset="0"/>
            </a:endParaRPr>
          </a:p>
          <a:p>
            <a:pPr marL="0" lvl="0" indent="0">
              <a:lnSpc>
                <a:spcPct val="100000"/>
              </a:lnSpc>
              <a:spcBef>
                <a:spcPts val="0"/>
              </a:spcBef>
              <a:buNone/>
              <a:defRPr/>
            </a:pPr>
            <a:endParaRPr lang="en-US" altLang="zh-CN" sz="2400" dirty="0">
              <a:solidFill>
                <a:prstClr val="black"/>
              </a:solidFill>
              <a:latin typeface="宋体" panose="02010600030101010101" pitchFamily="2" charset="-122"/>
              <a:cs typeface="Times New Roman" panose="02020603050405020304" pitchFamily="18" charset="0"/>
            </a:endParaRPr>
          </a:p>
          <a:p>
            <a:pPr marL="0" lvl="0" indent="0">
              <a:lnSpc>
                <a:spcPct val="100000"/>
              </a:lnSpc>
              <a:spcBef>
                <a:spcPts val="0"/>
              </a:spcBef>
              <a:buNone/>
              <a:defRPr/>
            </a:pPr>
            <a:endParaRPr lang="en-US"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0016536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10"/>
          <p:cNvGrpSpPr/>
          <p:nvPr/>
        </p:nvGrpSpPr>
        <p:grpSpPr>
          <a:xfrm>
            <a:off x="0" y="522513"/>
            <a:ext cx="6081486" cy="740229"/>
            <a:chOff x="0" y="522513"/>
            <a:chExt cx="6081486" cy="740229"/>
          </a:xfrm>
        </p:grpSpPr>
        <p:sp>
          <p:nvSpPr>
            <p:cNvPr id="5" name="Rectangle 11"/>
            <p:cNvSpPr/>
            <p:nvPr/>
          </p:nvSpPr>
          <p:spPr>
            <a:xfrm>
              <a:off x="0" y="522513"/>
              <a:ext cx="6081486" cy="740229"/>
            </a:xfrm>
            <a:prstGeom prst="rect">
              <a:avLst/>
            </a:prstGeom>
            <a:solidFill>
              <a:srgbClr val="811C20"/>
            </a:solidFill>
            <a:ln>
              <a:solidFill>
                <a:srgbClr val="811C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TextBox 12"/>
            <p:cNvSpPr txBox="1"/>
            <p:nvPr/>
          </p:nvSpPr>
          <p:spPr>
            <a:xfrm>
              <a:off x="0" y="631017"/>
              <a:ext cx="4905829"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2800" b="0" i="0" u="none" strike="noStrike" kern="1200" cap="none" spc="0" normalizeH="0" baseline="0" noProof="0" dirty="0">
                  <a:ln>
                    <a:noFill/>
                  </a:ln>
                  <a:solidFill>
                    <a:prstClr val="white"/>
                  </a:solidFill>
                  <a:effectLst/>
                  <a:uLnTx/>
                  <a:uFillTx/>
                  <a:latin typeface="宋体" panose="02010600030101010101" pitchFamily="2" charset="-122"/>
                  <a:ea typeface="宋体" panose="02010600030101010101" pitchFamily="2" charset="-122"/>
                  <a:cs typeface="+mn-cs"/>
                </a:rPr>
                <a:t>（二）国际贸易理论</a:t>
              </a:r>
              <a:endParaRPr kumimoji="0" lang="en-GB" sz="2800" b="0" i="0" u="none" strike="noStrike" kern="1200" cap="none" spc="0" normalizeH="0" baseline="0" noProof="0" dirty="0">
                <a:ln>
                  <a:noFill/>
                </a:ln>
                <a:solidFill>
                  <a:prstClr val="white"/>
                </a:solidFill>
                <a:effectLst/>
                <a:uLnTx/>
                <a:uFillTx/>
                <a:latin typeface="宋体" panose="02010600030101010101" pitchFamily="2" charset="-122"/>
                <a:ea typeface="宋体" panose="02010600030101010101" pitchFamily="2" charset="-122"/>
                <a:cs typeface="+mn-cs"/>
              </a:endParaRPr>
            </a:p>
          </p:txBody>
        </p:sp>
      </p:grpSp>
      <p:sp>
        <p:nvSpPr>
          <p:cNvPr id="7" name="TextBox 19"/>
          <p:cNvSpPr txBox="1"/>
          <p:nvPr/>
        </p:nvSpPr>
        <p:spPr>
          <a:xfrm>
            <a:off x="348343" y="1363960"/>
            <a:ext cx="11688982" cy="3416320"/>
          </a:xfrm>
          <a:prstGeom prst="rect">
            <a:avLst/>
          </a:prstGeom>
          <a:noFill/>
        </p:spPr>
        <p:txBody>
          <a:bodyPr wrap="square" rtlCol="0">
            <a:spAutoFit/>
          </a:bodyPr>
          <a:lstStyle/>
          <a:p>
            <a:pPr lvl="0">
              <a:defRPr/>
            </a:pPr>
            <a:r>
              <a:rPr lang="en-US" sz="2400" b="1" dirty="0">
                <a:solidFill>
                  <a:prstClr val="black"/>
                </a:solidFill>
                <a:latin typeface="Times New Roman" panose="02020603050405020304" pitchFamily="18" charset="0"/>
                <a:ea typeface="宋体" panose="02010600030101010101" pitchFamily="2" charset="-122"/>
                <a:cs typeface="Times New Roman" panose="02020603050405020304" pitchFamily="18" charset="0"/>
              </a:rPr>
              <a:t>5.</a:t>
            </a:r>
            <a:r>
              <a:rPr lang="zh-CN" altLang="en-US" sz="2400" b="1" dirty="0">
                <a:solidFill>
                  <a:prstClr val="black"/>
                </a:solidFill>
                <a:latin typeface="Times New Roman" panose="02020603050405020304" pitchFamily="18" charset="0"/>
                <a:ea typeface="宋体" panose="02010600030101010101" pitchFamily="2" charset="-122"/>
                <a:cs typeface="Times New Roman" panose="02020603050405020304" pitchFamily="18" charset="0"/>
              </a:rPr>
              <a:t>产品生命周期理论（</a:t>
            </a:r>
            <a:r>
              <a:rPr lang="en-US" altLang="zh-CN" sz="2400" b="1" dirty="0">
                <a:solidFill>
                  <a:prstClr val="black"/>
                </a:solidFill>
                <a:latin typeface="Times New Roman" panose="02020603050405020304" pitchFamily="18" charset="0"/>
                <a:cs typeface="Times New Roman" panose="02020603050405020304" pitchFamily="18" charset="0"/>
              </a:rPr>
              <a:t>product life cycle theory</a:t>
            </a:r>
            <a:r>
              <a:rPr lang="zh-CN" altLang="en-US" sz="2400" b="1" dirty="0">
                <a:solidFill>
                  <a:prstClr val="black"/>
                </a:solidFill>
                <a:latin typeface="Times New Roman" panose="02020603050405020304" pitchFamily="18" charset="0"/>
                <a:cs typeface="Times New Roman" panose="02020603050405020304" pitchFamily="18" charset="0"/>
              </a:rPr>
              <a:t>）</a:t>
            </a:r>
            <a:endPar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宋体" panose="02010600030101010101" pitchFamily="2" charset="-122"/>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宋体" panose="02010600030101010101" pitchFamily="2" charset="-122"/>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宋体" panose="02010600030101010101" pitchFamily="2" charset="-122"/>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宋体" panose="02010600030101010101" pitchFamily="2" charset="-122"/>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宋体" panose="02010600030101010101" pitchFamily="2" charset="-122"/>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宋体" panose="02010600030101010101" pitchFamily="2" charset="-122"/>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宋体" panose="02010600030101010101" pitchFamily="2" charset="-122"/>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宋体" panose="02010600030101010101" pitchFamily="2" charset="-122"/>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1" i="0" u="none" strike="noStrike" kern="1200" cap="none" spc="0" normalizeH="0" baseline="0" noProof="0" dirty="0">
              <a:ln>
                <a:noFill/>
              </a:ln>
              <a:solidFill>
                <a:prstClr val="black"/>
              </a:solidFill>
              <a:effectLst/>
              <a:uLnTx/>
              <a:uFillTx/>
              <a:latin typeface="Times New Roman" panose="02020603050405020304" pitchFamily="18" charset="0"/>
              <a:ea typeface="宋体" panose="02010600030101010101" pitchFamily="2" charset="-122"/>
              <a:cs typeface="Times New Roman" panose="02020603050405020304" pitchFamily="18" charset="0"/>
            </a:endParaRPr>
          </a:p>
        </p:txBody>
      </p:sp>
      <p:pic>
        <p:nvPicPr>
          <p:cNvPr id="8" name="Picture 5" descr="C:\Users\Administrator\Desktop\财大ppt模板\B9PPT模板（一）-07.jpg"/>
          <p:cNvPicPr>
            <a:picLocks noChangeAspect="1" noChangeArrowheads="1"/>
          </p:cNvPicPr>
          <p:nvPr/>
        </p:nvPicPr>
        <p:blipFill rotWithShape="1">
          <a:blip r:embed="rId2"/>
          <a:srcRect l="80973" t="3505" b="78397"/>
          <a:stretch/>
        </p:blipFill>
        <p:spPr bwMode="auto">
          <a:xfrm>
            <a:off x="10214435" y="69901"/>
            <a:ext cx="2034332" cy="1368152"/>
          </a:xfrm>
          <a:prstGeom prst="rect">
            <a:avLst/>
          </a:prstGeom>
          <a:noFill/>
        </p:spPr>
      </p:pic>
      <mc:AlternateContent xmlns:mc="http://schemas.openxmlformats.org/markup-compatibility/2006" xmlns:a14="http://schemas.microsoft.com/office/drawing/2010/main">
        <mc:Choice Requires="a14">
          <p:sp>
            <p:nvSpPr>
              <p:cNvPr id="2" name="内容占位符 1"/>
              <p:cNvSpPr>
                <a:spLocks noGrp="1"/>
              </p:cNvSpPr>
              <p:nvPr>
                <p:ph idx="1"/>
              </p:nvPr>
            </p:nvSpPr>
            <p:spPr>
              <a:xfrm>
                <a:off x="838200" y="1926843"/>
                <a:ext cx="10515600" cy="4692321"/>
              </a:xfrm>
            </p:spPr>
            <p:txBody>
              <a:bodyPr>
                <a:normAutofit/>
              </a:bodyPr>
              <a:lstStyle/>
              <a:p>
                <a:pPr>
                  <a:lnSpc>
                    <a:spcPct val="100000"/>
                  </a:lnSpc>
                  <a:spcBef>
                    <a:spcPts val="0"/>
                  </a:spcBef>
                  <a:defRPr/>
                </a:pPr>
                <a:r>
                  <a:rPr lang="zh-CN" altLang="en-US" sz="2000" dirty="0">
                    <a:solidFill>
                      <a:prstClr val="black"/>
                    </a:solidFill>
                    <a:latin typeface="宋体" panose="02010600030101010101" pitchFamily="2" charset="-122"/>
                    <a:cs typeface="Times New Roman" panose="02020603050405020304" pitchFamily="18" charset="0"/>
                  </a:rPr>
                  <a:t>提出时间：</a:t>
                </a:r>
                <a:r>
                  <a:rPr lang="en-US" altLang="zh-CN" sz="2000" dirty="0">
                    <a:solidFill>
                      <a:prstClr val="black"/>
                    </a:solidFill>
                    <a:latin typeface="宋体" panose="02010600030101010101" pitchFamily="2" charset="-122"/>
                    <a:cs typeface="Times New Roman" panose="02020603050405020304" pitchFamily="18" charset="0"/>
                  </a:rPr>
                  <a:t>1966</a:t>
                </a:r>
                <a:r>
                  <a:rPr lang="zh-CN" altLang="en-US" sz="2000" dirty="0">
                    <a:solidFill>
                      <a:prstClr val="black"/>
                    </a:solidFill>
                    <a:latin typeface="宋体" panose="02010600030101010101" pitchFamily="2" charset="-122"/>
                    <a:cs typeface="Times New Roman" panose="02020603050405020304" pitchFamily="18" charset="0"/>
                  </a:rPr>
                  <a:t>年</a:t>
                </a:r>
                <a:endParaRPr lang="en-US" altLang="zh-CN" sz="2000" dirty="0">
                  <a:solidFill>
                    <a:prstClr val="black"/>
                  </a:solidFill>
                  <a:latin typeface="宋体" panose="02010600030101010101" pitchFamily="2" charset="-122"/>
                  <a:cs typeface="Times New Roman" panose="02020603050405020304" pitchFamily="18" charset="0"/>
                </a:endParaRPr>
              </a:p>
              <a:p>
                <a:pPr>
                  <a:lnSpc>
                    <a:spcPct val="100000"/>
                  </a:lnSpc>
                  <a:spcBef>
                    <a:spcPts val="0"/>
                  </a:spcBef>
                  <a:defRPr/>
                </a:pPr>
                <a:r>
                  <a:rPr lang="zh-CN" altLang="en-US" sz="2000" dirty="0">
                    <a:solidFill>
                      <a:prstClr val="black"/>
                    </a:solidFill>
                    <a:latin typeface="宋体" panose="02010600030101010101" pitchFamily="2" charset="-122"/>
                    <a:cs typeface="Times New Roman" panose="02020603050405020304" pitchFamily="18" charset="0"/>
                  </a:rPr>
                  <a:t>提出者：雷蒙德</a:t>
                </a:r>
                <a14:m>
                  <m:oMath xmlns:m="http://schemas.openxmlformats.org/officeDocument/2006/math">
                    <m:r>
                      <a:rPr lang="zh-CN" altLang="en-US" sz="2000" i="1" smtClean="0">
                        <a:solidFill>
                          <a:prstClr val="black"/>
                        </a:solidFill>
                        <a:latin typeface="Cambria Math" panose="02040503050406030204" pitchFamily="18" charset="0"/>
                        <a:cs typeface="Times New Roman" panose="02020603050405020304" pitchFamily="18" charset="0"/>
                      </a:rPr>
                      <m:t>∙</m:t>
                    </m:r>
                  </m:oMath>
                </a14:m>
                <a:r>
                  <a:rPr lang="zh-CN" altLang="en-US" sz="2000" dirty="0">
                    <a:solidFill>
                      <a:prstClr val="black"/>
                    </a:solidFill>
                    <a:latin typeface="宋体" panose="02010600030101010101" pitchFamily="2" charset="-122"/>
                    <a:cs typeface="Times New Roman" panose="02020603050405020304" pitchFamily="18" charset="0"/>
                  </a:rPr>
                  <a:t>弗农</a:t>
                </a:r>
                <a:endParaRPr lang="en-US" altLang="zh-CN" sz="2000" dirty="0">
                  <a:solidFill>
                    <a:prstClr val="black"/>
                  </a:solidFill>
                  <a:latin typeface="宋体" panose="02010600030101010101" pitchFamily="2" charset="-122"/>
                  <a:cs typeface="Times New Roman" panose="02020603050405020304" pitchFamily="18" charset="0"/>
                </a:endParaRPr>
              </a:p>
              <a:p>
                <a:pPr>
                  <a:lnSpc>
                    <a:spcPct val="100000"/>
                  </a:lnSpc>
                  <a:spcBef>
                    <a:spcPts val="0"/>
                  </a:spcBef>
                  <a:defRPr/>
                </a:pPr>
                <a:r>
                  <a:rPr lang="zh-CN" altLang="en-US" sz="2000" dirty="0">
                    <a:solidFill>
                      <a:prstClr val="black"/>
                    </a:solidFill>
                    <a:latin typeface="宋体" panose="02010600030101010101" pitchFamily="2" charset="-122"/>
                    <a:cs typeface="Times New Roman" panose="02020603050405020304" pitchFamily="18" charset="0"/>
                  </a:rPr>
                  <a:t>三类国家：（</a:t>
                </a:r>
                <a:r>
                  <a:rPr lang="en-US" altLang="zh-CN" sz="2000" dirty="0">
                    <a:solidFill>
                      <a:prstClr val="black"/>
                    </a:solidFill>
                    <a:latin typeface="宋体" panose="02010600030101010101" pitchFamily="2" charset="-122"/>
                    <a:cs typeface="Times New Roman" panose="02020603050405020304" pitchFamily="18" charset="0"/>
                  </a:rPr>
                  <a:t>1</a:t>
                </a:r>
                <a:r>
                  <a:rPr lang="zh-CN" altLang="en-US" sz="2000" dirty="0">
                    <a:solidFill>
                      <a:prstClr val="black"/>
                    </a:solidFill>
                    <a:latin typeface="宋体" panose="02010600030101010101" pitchFamily="2" charset="-122"/>
                    <a:cs typeface="Times New Roman" panose="02020603050405020304" pitchFamily="18" charset="0"/>
                  </a:rPr>
                  <a:t>）创新领先国（弗农认为往往是美国）；（</a:t>
                </a:r>
                <a:r>
                  <a:rPr lang="en-US" altLang="zh-CN" sz="2000" dirty="0">
                    <a:solidFill>
                      <a:prstClr val="black"/>
                    </a:solidFill>
                    <a:latin typeface="宋体" panose="02010600030101010101" pitchFamily="2" charset="-122"/>
                    <a:cs typeface="Times New Roman" panose="02020603050405020304" pitchFamily="18" charset="0"/>
                  </a:rPr>
                  <a:t>2</a:t>
                </a:r>
                <a:r>
                  <a:rPr lang="zh-CN" altLang="en-US" sz="2000" dirty="0">
                    <a:solidFill>
                      <a:prstClr val="black"/>
                    </a:solidFill>
                    <a:latin typeface="宋体" panose="02010600030101010101" pitchFamily="2" charset="-122"/>
                    <a:cs typeface="Times New Roman" panose="02020603050405020304" pitchFamily="18" charset="0"/>
                  </a:rPr>
                  <a:t>）其他发达国家；（</a:t>
                </a:r>
                <a:r>
                  <a:rPr lang="en-US" altLang="zh-CN" sz="2000" dirty="0">
                    <a:solidFill>
                      <a:prstClr val="black"/>
                    </a:solidFill>
                    <a:latin typeface="宋体" panose="02010600030101010101" pitchFamily="2" charset="-122"/>
                    <a:cs typeface="Times New Roman" panose="02020603050405020304" pitchFamily="18" charset="0"/>
                  </a:rPr>
                  <a:t>3</a:t>
                </a:r>
                <a:r>
                  <a:rPr lang="zh-CN" altLang="en-US" sz="2000" dirty="0">
                    <a:solidFill>
                      <a:prstClr val="black"/>
                    </a:solidFill>
                    <a:latin typeface="宋体" panose="02010600030101010101" pitchFamily="2" charset="-122"/>
                    <a:cs typeface="Times New Roman" panose="02020603050405020304" pitchFamily="18" charset="0"/>
                  </a:rPr>
                  <a:t>）发展中国家</a:t>
                </a:r>
                <a:endParaRPr lang="en-US" altLang="zh-CN" sz="2000" dirty="0">
                  <a:solidFill>
                    <a:prstClr val="black"/>
                  </a:solidFill>
                  <a:latin typeface="宋体" panose="02010600030101010101" pitchFamily="2" charset="-122"/>
                  <a:cs typeface="Times New Roman" panose="02020603050405020304" pitchFamily="18" charset="0"/>
                </a:endParaRPr>
              </a:p>
              <a:p>
                <a:pPr>
                  <a:lnSpc>
                    <a:spcPct val="100000"/>
                  </a:lnSpc>
                  <a:spcBef>
                    <a:spcPts val="0"/>
                  </a:spcBef>
                  <a:defRPr/>
                </a:pPr>
                <a:r>
                  <a:rPr lang="zh-CN" altLang="en-US" sz="2000" dirty="0">
                    <a:solidFill>
                      <a:prstClr val="black"/>
                    </a:solidFill>
                    <a:latin typeface="宋体" panose="02010600030101010101" pitchFamily="2" charset="-122"/>
                    <a:cs typeface="Times New Roman" panose="02020603050405020304" pitchFamily="18" charset="0"/>
                  </a:rPr>
                  <a:t>产品生命周期的</a:t>
                </a:r>
                <a:r>
                  <a:rPr lang="en-US" altLang="zh-CN" sz="2000" dirty="0">
                    <a:solidFill>
                      <a:prstClr val="black"/>
                    </a:solidFill>
                    <a:latin typeface="宋体" panose="02010600030101010101" pitchFamily="2" charset="-122"/>
                    <a:cs typeface="Times New Roman" panose="02020603050405020304" pitchFamily="18" charset="0"/>
                  </a:rPr>
                  <a:t>3</a:t>
                </a:r>
                <a:r>
                  <a:rPr lang="zh-CN" altLang="en-US" sz="2000" dirty="0">
                    <a:solidFill>
                      <a:prstClr val="black"/>
                    </a:solidFill>
                    <a:latin typeface="宋体" panose="02010600030101010101" pitchFamily="2" charset="-122"/>
                    <a:cs typeface="Times New Roman" panose="02020603050405020304" pitchFamily="18" charset="0"/>
                  </a:rPr>
                  <a:t>个阶段：新产品、成熟产品和标准产品</a:t>
                </a:r>
                <a:endParaRPr lang="en-US" altLang="zh-CN" sz="2000" dirty="0">
                  <a:solidFill>
                    <a:prstClr val="black"/>
                  </a:solidFill>
                  <a:latin typeface="宋体" panose="02010600030101010101" pitchFamily="2" charset="-122"/>
                  <a:cs typeface="Times New Roman" panose="02020603050405020304" pitchFamily="18" charset="0"/>
                </a:endParaRPr>
              </a:p>
              <a:p>
                <a:pPr>
                  <a:lnSpc>
                    <a:spcPct val="100000"/>
                  </a:lnSpc>
                  <a:spcBef>
                    <a:spcPts val="0"/>
                  </a:spcBef>
                  <a:defRPr/>
                </a:pPr>
                <a:r>
                  <a:rPr lang="zh-CN" altLang="en-US" sz="2000" dirty="0">
                    <a:solidFill>
                      <a:prstClr val="black"/>
                    </a:solidFill>
                    <a:latin typeface="宋体" panose="02010600030101010101" pitchFamily="2" charset="-122"/>
                    <a:cs typeface="Times New Roman" panose="02020603050405020304" pitchFamily="18" charset="0"/>
                  </a:rPr>
                  <a:t>在第一阶段新产品能够获得溢价，其生产会集中在创新领先国美国，然后再出口到其他发达国家。在成熟阶段，其他发达国家（比如说澳大利亚或意大利）对该产品的生产需求和生产能力开始增长，现在这些国家生产这些产品就有利可图了。在第三阶段，曾经的新产品变得标准化（更通俗点说就是商品化），因此大量的生产会转移到发展中国家，然后再出口到发达国家。</a:t>
                </a:r>
                <a:endParaRPr lang="en-US" altLang="zh-CN" sz="2000" dirty="0">
                  <a:solidFill>
                    <a:prstClr val="black"/>
                  </a:solidFill>
                  <a:latin typeface="宋体" panose="02010600030101010101" pitchFamily="2" charset="-122"/>
                  <a:cs typeface="Times New Roman" panose="02020603050405020304" pitchFamily="18" charset="0"/>
                </a:endParaRPr>
              </a:p>
              <a:p>
                <a:pPr>
                  <a:lnSpc>
                    <a:spcPct val="100000"/>
                  </a:lnSpc>
                  <a:spcBef>
                    <a:spcPts val="0"/>
                  </a:spcBef>
                  <a:defRPr/>
                </a:pPr>
                <a:r>
                  <a:rPr lang="zh-CN" altLang="en-US" sz="2000" dirty="0">
                    <a:solidFill>
                      <a:prstClr val="black"/>
                    </a:solidFill>
                    <a:latin typeface="宋体" panose="02010600030101010101" pitchFamily="2" charset="-122"/>
                    <a:cs typeface="Times New Roman" panose="02020603050405020304" pitchFamily="18" charset="0"/>
                  </a:rPr>
                  <a:t>评价：这是第一个解释贸易模式随时间变化的动态理论。但是它还存在两方面的局限性：第一点是它假设美国总是新产品的创新领先国；第二点是它假设产品的转移是一个阶段接着一个阶段。</a:t>
                </a:r>
                <a:endParaRPr lang="en-US" altLang="zh-CN" sz="2000" dirty="0">
                  <a:solidFill>
                    <a:prstClr val="black"/>
                  </a:solidFill>
                  <a:latin typeface="宋体" panose="02010600030101010101" pitchFamily="2" charset="-122"/>
                  <a:cs typeface="Times New Roman" panose="02020603050405020304" pitchFamily="18" charset="0"/>
                </a:endParaRPr>
              </a:p>
              <a:p>
                <a:pPr>
                  <a:lnSpc>
                    <a:spcPct val="100000"/>
                  </a:lnSpc>
                  <a:spcBef>
                    <a:spcPts val="0"/>
                  </a:spcBef>
                  <a:defRPr/>
                </a:pPr>
                <a:endParaRPr lang="en-US" altLang="zh-CN" sz="2400" dirty="0">
                  <a:solidFill>
                    <a:prstClr val="black"/>
                  </a:solidFill>
                  <a:latin typeface="宋体" panose="02010600030101010101" pitchFamily="2" charset="-122"/>
                  <a:cs typeface="Times New Roman" panose="02020603050405020304" pitchFamily="18" charset="0"/>
                </a:endParaRPr>
              </a:p>
              <a:p>
                <a:pPr marL="342900" lvl="0" indent="-342900">
                  <a:lnSpc>
                    <a:spcPct val="100000"/>
                  </a:lnSpc>
                  <a:spcBef>
                    <a:spcPts val="0"/>
                  </a:spcBef>
                  <a:buFont typeface="Wingdings" panose="05000000000000000000" pitchFamily="2" charset="2"/>
                  <a:buChar char="v"/>
                  <a:defRPr/>
                </a:pPr>
                <a:endParaRPr lang="en-US" altLang="zh-CN" sz="2400" dirty="0">
                  <a:solidFill>
                    <a:prstClr val="black"/>
                  </a:solidFill>
                  <a:latin typeface="宋体" panose="02010600030101010101" pitchFamily="2" charset="-122"/>
                  <a:cs typeface="Times New Roman" panose="02020603050405020304" pitchFamily="18" charset="0"/>
                </a:endParaRPr>
              </a:p>
              <a:p>
                <a:pPr marL="0" lvl="0" indent="0">
                  <a:lnSpc>
                    <a:spcPct val="100000"/>
                  </a:lnSpc>
                  <a:spcBef>
                    <a:spcPts val="0"/>
                  </a:spcBef>
                  <a:buNone/>
                  <a:defRPr/>
                </a:pPr>
                <a:endParaRPr lang="en-US" altLang="zh-CN" sz="2400" dirty="0">
                  <a:solidFill>
                    <a:prstClr val="black"/>
                  </a:solidFill>
                  <a:latin typeface="宋体" panose="02010600030101010101" pitchFamily="2" charset="-122"/>
                  <a:cs typeface="Times New Roman" panose="02020603050405020304" pitchFamily="18" charset="0"/>
                </a:endParaRPr>
              </a:p>
              <a:p>
                <a:pPr marL="0" lvl="0" indent="0">
                  <a:lnSpc>
                    <a:spcPct val="100000"/>
                  </a:lnSpc>
                  <a:spcBef>
                    <a:spcPts val="0"/>
                  </a:spcBef>
                  <a:buNone/>
                  <a:defRPr/>
                </a:pPr>
                <a:endParaRPr lang="en-US" altLang="zh-CN" sz="2400" dirty="0">
                  <a:solidFill>
                    <a:prstClr val="black"/>
                  </a:solidFill>
                  <a:latin typeface="宋体" panose="02010600030101010101" pitchFamily="2" charset="-122"/>
                  <a:cs typeface="Times New Roman" panose="02020603050405020304" pitchFamily="18" charset="0"/>
                </a:endParaRPr>
              </a:p>
              <a:p>
                <a:pPr marL="0" lvl="0" indent="0">
                  <a:lnSpc>
                    <a:spcPct val="100000"/>
                  </a:lnSpc>
                  <a:spcBef>
                    <a:spcPts val="0"/>
                  </a:spcBef>
                  <a:buNone/>
                  <a:defRPr/>
                </a:pPr>
                <a:endParaRPr lang="en-US" sz="2400" dirty="0">
                  <a:latin typeface="Times New Roman" panose="02020603050405020304" pitchFamily="18" charset="0"/>
                  <a:cs typeface="Times New Roman" panose="02020603050405020304" pitchFamily="18" charset="0"/>
                </a:endParaRPr>
              </a:p>
            </p:txBody>
          </p:sp>
        </mc:Choice>
        <mc:Fallback xmlns="">
          <p:sp>
            <p:nvSpPr>
              <p:cNvPr id="2" name="内容占位符 1"/>
              <p:cNvSpPr>
                <a:spLocks noGrp="1" noRot="1" noChangeAspect="1" noMove="1" noResize="1" noEditPoints="1" noAdjustHandles="1" noChangeArrowheads="1" noChangeShapeType="1" noTextEdit="1"/>
              </p:cNvSpPr>
              <p:nvPr>
                <p:ph idx="1"/>
              </p:nvPr>
            </p:nvSpPr>
            <p:spPr>
              <a:xfrm>
                <a:off x="838200" y="1926843"/>
                <a:ext cx="10515600" cy="4692321"/>
              </a:xfrm>
              <a:blipFill>
                <a:blip r:embed="rId3"/>
                <a:stretch>
                  <a:fillRect l="-522" t="-649" r="-116"/>
                </a:stretch>
              </a:blipFill>
            </p:spPr>
            <p:txBody>
              <a:bodyPr/>
              <a:lstStyle/>
              <a:p>
                <a:r>
                  <a:rPr lang="en-US">
                    <a:noFill/>
                  </a:rPr>
                  <a:t> </a:t>
                </a:r>
              </a:p>
            </p:txBody>
          </p:sp>
        </mc:Fallback>
      </mc:AlternateContent>
    </p:spTree>
    <p:extLst>
      <p:ext uri="{BB962C8B-B14F-4D97-AF65-F5344CB8AC3E}">
        <p14:creationId xmlns:p14="http://schemas.microsoft.com/office/powerpoint/2010/main" val="413973661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10"/>
          <p:cNvGrpSpPr/>
          <p:nvPr/>
        </p:nvGrpSpPr>
        <p:grpSpPr>
          <a:xfrm>
            <a:off x="0" y="522513"/>
            <a:ext cx="6081486" cy="740229"/>
            <a:chOff x="0" y="522513"/>
            <a:chExt cx="6081486" cy="740229"/>
          </a:xfrm>
        </p:grpSpPr>
        <p:sp>
          <p:nvSpPr>
            <p:cNvPr id="5" name="Rectangle 11"/>
            <p:cNvSpPr/>
            <p:nvPr/>
          </p:nvSpPr>
          <p:spPr>
            <a:xfrm>
              <a:off x="0" y="522513"/>
              <a:ext cx="6081486" cy="740229"/>
            </a:xfrm>
            <a:prstGeom prst="rect">
              <a:avLst/>
            </a:prstGeom>
            <a:solidFill>
              <a:srgbClr val="811C20"/>
            </a:solidFill>
            <a:ln>
              <a:solidFill>
                <a:srgbClr val="811C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TextBox 12"/>
            <p:cNvSpPr txBox="1"/>
            <p:nvPr/>
          </p:nvSpPr>
          <p:spPr>
            <a:xfrm>
              <a:off x="0" y="631017"/>
              <a:ext cx="4905829"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2800" b="0" i="0" u="none" strike="noStrike" kern="1200" cap="none" spc="0" normalizeH="0" baseline="0" noProof="0" dirty="0">
                  <a:ln>
                    <a:noFill/>
                  </a:ln>
                  <a:solidFill>
                    <a:prstClr val="white"/>
                  </a:solidFill>
                  <a:effectLst/>
                  <a:uLnTx/>
                  <a:uFillTx/>
                  <a:latin typeface="宋体" panose="02010600030101010101" pitchFamily="2" charset="-122"/>
                  <a:ea typeface="宋体" panose="02010600030101010101" pitchFamily="2" charset="-122"/>
                  <a:cs typeface="+mn-cs"/>
                </a:rPr>
                <a:t>（二）国际贸易理论</a:t>
              </a:r>
              <a:endParaRPr kumimoji="0" lang="en-GB" sz="2800" b="0" i="0" u="none" strike="noStrike" kern="1200" cap="none" spc="0" normalizeH="0" baseline="0" noProof="0" dirty="0">
                <a:ln>
                  <a:noFill/>
                </a:ln>
                <a:solidFill>
                  <a:prstClr val="white"/>
                </a:solidFill>
                <a:effectLst/>
                <a:uLnTx/>
                <a:uFillTx/>
                <a:latin typeface="宋体" panose="02010600030101010101" pitchFamily="2" charset="-122"/>
                <a:ea typeface="宋体" panose="02010600030101010101" pitchFamily="2" charset="-122"/>
                <a:cs typeface="+mn-cs"/>
              </a:endParaRPr>
            </a:p>
          </p:txBody>
        </p:sp>
      </p:grpSp>
      <p:sp>
        <p:nvSpPr>
          <p:cNvPr id="7" name="TextBox 19"/>
          <p:cNvSpPr txBox="1"/>
          <p:nvPr/>
        </p:nvSpPr>
        <p:spPr>
          <a:xfrm>
            <a:off x="348343" y="1363960"/>
            <a:ext cx="11688982" cy="3416320"/>
          </a:xfrm>
          <a:prstGeom prst="rect">
            <a:avLst/>
          </a:prstGeom>
          <a:noFill/>
        </p:spPr>
        <p:txBody>
          <a:bodyPr wrap="square" rtlCol="0">
            <a:spAutoFit/>
          </a:bodyPr>
          <a:lstStyle/>
          <a:p>
            <a:pPr lvl="0">
              <a:defRPr/>
            </a:pPr>
            <a:r>
              <a:rPr lang="en-US" sz="2400" b="1" dirty="0">
                <a:solidFill>
                  <a:prstClr val="black"/>
                </a:solidFill>
                <a:latin typeface="Times New Roman" panose="02020603050405020304" pitchFamily="18" charset="0"/>
                <a:ea typeface="宋体" panose="02010600030101010101" pitchFamily="2" charset="-122"/>
                <a:cs typeface="Times New Roman" panose="02020603050405020304" pitchFamily="18" charset="0"/>
              </a:rPr>
              <a:t>6.</a:t>
            </a:r>
            <a:r>
              <a:rPr lang="zh-CN" altLang="en-US" sz="2400" b="1" dirty="0">
                <a:solidFill>
                  <a:prstClr val="black"/>
                </a:solidFill>
                <a:latin typeface="Times New Roman" panose="02020603050405020304" pitchFamily="18" charset="0"/>
                <a:ea typeface="宋体" panose="02010600030101010101" pitchFamily="2" charset="-122"/>
                <a:cs typeface="Times New Roman" panose="02020603050405020304" pitchFamily="18" charset="0"/>
              </a:rPr>
              <a:t>新贸易理论（</a:t>
            </a:r>
            <a:r>
              <a:rPr lang="en-US" altLang="zh-CN" sz="2400" b="1" dirty="0">
                <a:solidFill>
                  <a:prstClr val="black"/>
                </a:solidFill>
                <a:latin typeface="Times New Roman" panose="02020603050405020304" pitchFamily="18" charset="0"/>
                <a:ea typeface="宋体" panose="02010600030101010101" pitchFamily="2" charset="-122"/>
                <a:cs typeface="Times New Roman" panose="02020603050405020304" pitchFamily="18" charset="0"/>
              </a:rPr>
              <a:t>new trade theory</a:t>
            </a:r>
            <a:r>
              <a:rPr lang="zh-CN" altLang="en-US" sz="2400" b="1" dirty="0">
                <a:solidFill>
                  <a:prstClr val="black"/>
                </a:solidFill>
                <a:latin typeface="Times New Roman" panose="02020603050405020304" pitchFamily="18" charset="0"/>
                <a:ea typeface="宋体" panose="02010600030101010101" pitchFamily="2" charset="-122"/>
                <a:cs typeface="Times New Roman" panose="02020603050405020304" pitchFamily="18" charset="0"/>
              </a:rPr>
              <a:t>）</a:t>
            </a:r>
            <a:r>
              <a:rPr lang="en-US" altLang="zh-CN" sz="2400" b="1" dirty="0">
                <a:solidFill>
                  <a:prstClr val="black"/>
                </a:solidFill>
                <a:latin typeface="Times New Roman" panose="02020603050405020304" pitchFamily="18" charset="0"/>
                <a:ea typeface="宋体" panose="02010600030101010101" pitchFamily="2" charset="-122"/>
                <a:cs typeface="Times New Roman" panose="02020603050405020304" pitchFamily="18" charset="0"/>
              </a:rPr>
              <a:t>——</a:t>
            </a:r>
            <a:r>
              <a:rPr lang="zh-CN" altLang="en-US" sz="2400" b="1" dirty="0">
                <a:solidFill>
                  <a:prstClr val="black"/>
                </a:solidFill>
                <a:latin typeface="Times New Roman" panose="02020603050405020304" pitchFamily="18" charset="0"/>
                <a:ea typeface="宋体" panose="02010600030101010101" pitchFamily="2" charset="-122"/>
                <a:cs typeface="Times New Roman" panose="02020603050405020304" pitchFamily="18" charset="0"/>
              </a:rPr>
              <a:t>克鲁格曼模型</a:t>
            </a:r>
            <a:endPar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宋体" panose="02010600030101010101" pitchFamily="2" charset="-122"/>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宋体" panose="02010600030101010101" pitchFamily="2" charset="-122"/>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宋体" panose="02010600030101010101" pitchFamily="2" charset="-122"/>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宋体" panose="02010600030101010101" pitchFamily="2" charset="-122"/>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宋体" panose="02010600030101010101" pitchFamily="2" charset="-122"/>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宋体" panose="02010600030101010101" pitchFamily="2" charset="-122"/>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宋体" panose="02010600030101010101" pitchFamily="2" charset="-122"/>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宋体" panose="02010600030101010101" pitchFamily="2" charset="-122"/>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1" i="0" u="none" strike="noStrike" kern="1200" cap="none" spc="0" normalizeH="0" baseline="0" noProof="0" dirty="0">
              <a:ln>
                <a:noFill/>
              </a:ln>
              <a:solidFill>
                <a:prstClr val="black"/>
              </a:solidFill>
              <a:effectLst/>
              <a:uLnTx/>
              <a:uFillTx/>
              <a:latin typeface="Times New Roman" panose="02020603050405020304" pitchFamily="18" charset="0"/>
              <a:ea typeface="宋体" panose="02010600030101010101" pitchFamily="2" charset="-122"/>
              <a:cs typeface="Times New Roman" panose="02020603050405020304" pitchFamily="18" charset="0"/>
            </a:endParaRPr>
          </a:p>
        </p:txBody>
      </p:sp>
      <p:pic>
        <p:nvPicPr>
          <p:cNvPr id="8" name="Picture 5" descr="C:\Users\Administrator\Desktop\财大ppt模板\B9PPT模板（一）-07.jpg"/>
          <p:cNvPicPr>
            <a:picLocks noChangeAspect="1" noChangeArrowheads="1"/>
          </p:cNvPicPr>
          <p:nvPr/>
        </p:nvPicPr>
        <p:blipFill rotWithShape="1">
          <a:blip r:embed="rId2"/>
          <a:srcRect l="80973" t="3505" b="78397"/>
          <a:stretch/>
        </p:blipFill>
        <p:spPr bwMode="auto">
          <a:xfrm>
            <a:off x="10214435" y="69901"/>
            <a:ext cx="2034332" cy="1368152"/>
          </a:xfrm>
          <a:prstGeom prst="rect">
            <a:avLst/>
          </a:prstGeom>
          <a:noFill/>
        </p:spPr>
      </p:pic>
      <p:sp>
        <p:nvSpPr>
          <p:cNvPr id="2" name="内容占位符 1"/>
          <p:cNvSpPr>
            <a:spLocks noGrp="1"/>
          </p:cNvSpPr>
          <p:nvPr>
            <p:ph idx="1"/>
          </p:nvPr>
        </p:nvSpPr>
        <p:spPr>
          <a:xfrm>
            <a:off x="838200" y="1926843"/>
            <a:ext cx="10515600" cy="4692321"/>
          </a:xfrm>
        </p:spPr>
        <p:txBody>
          <a:bodyPr>
            <a:normAutofit/>
          </a:bodyPr>
          <a:lstStyle/>
          <a:p>
            <a:pPr marL="0" indent="0" algn="ctr">
              <a:lnSpc>
                <a:spcPct val="100000"/>
              </a:lnSpc>
              <a:spcBef>
                <a:spcPts val="0"/>
              </a:spcBef>
              <a:buNone/>
              <a:defRPr/>
            </a:pPr>
            <a:r>
              <a:rPr lang="zh-CN" altLang="en-US" sz="2400" dirty="0">
                <a:solidFill>
                  <a:prstClr val="black"/>
                </a:solidFill>
                <a:latin typeface="宋体" panose="02010600030101010101" pitchFamily="2" charset="-122"/>
                <a:cs typeface="Times New Roman" panose="02020603050405020304" pitchFamily="18" charset="0"/>
              </a:rPr>
              <a:t>图</a:t>
            </a:r>
            <a:r>
              <a:rPr lang="en-US" altLang="zh-CN" sz="2400" dirty="0">
                <a:solidFill>
                  <a:prstClr val="black"/>
                </a:solidFill>
                <a:latin typeface="宋体" panose="02010600030101010101" pitchFamily="2" charset="-122"/>
                <a:cs typeface="Times New Roman" panose="02020603050405020304" pitchFamily="18" charset="0"/>
              </a:rPr>
              <a:t>7</a:t>
            </a:r>
            <a:r>
              <a:rPr lang="zh-CN" altLang="en-US" sz="2400" dirty="0">
                <a:solidFill>
                  <a:prstClr val="black"/>
                </a:solidFill>
                <a:latin typeface="宋体" panose="02010600030101010101" pitchFamily="2" charset="-122"/>
                <a:cs typeface="Times New Roman" panose="02020603050405020304" pitchFamily="18" charset="0"/>
              </a:rPr>
              <a:t>：美国高尔夫球杆产业内贸易</a:t>
            </a:r>
            <a:endParaRPr lang="en-US" altLang="zh-CN" sz="2400" dirty="0">
              <a:solidFill>
                <a:prstClr val="black"/>
              </a:solidFill>
              <a:latin typeface="宋体" panose="02010600030101010101" pitchFamily="2" charset="-122"/>
              <a:cs typeface="Times New Roman" panose="02020603050405020304" pitchFamily="18" charset="0"/>
            </a:endParaRPr>
          </a:p>
          <a:p>
            <a:pPr>
              <a:lnSpc>
                <a:spcPct val="100000"/>
              </a:lnSpc>
              <a:spcBef>
                <a:spcPts val="0"/>
              </a:spcBef>
              <a:defRPr/>
            </a:pPr>
            <a:endParaRPr lang="en-US" altLang="zh-CN" sz="2400" dirty="0">
              <a:solidFill>
                <a:prstClr val="black"/>
              </a:solidFill>
              <a:latin typeface="宋体" panose="02010600030101010101" pitchFamily="2" charset="-122"/>
              <a:cs typeface="Times New Roman" panose="02020603050405020304" pitchFamily="18" charset="0"/>
            </a:endParaRPr>
          </a:p>
          <a:p>
            <a:pPr marL="342900" lvl="0" indent="-342900">
              <a:lnSpc>
                <a:spcPct val="100000"/>
              </a:lnSpc>
              <a:spcBef>
                <a:spcPts val="0"/>
              </a:spcBef>
              <a:buFont typeface="Wingdings" panose="05000000000000000000" pitchFamily="2" charset="2"/>
              <a:buChar char="v"/>
              <a:defRPr/>
            </a:pPr>
            <a:endParaRPr lang="en-US" altLang="zh-CN" sz="2400" dirty="0">
              <a:solidFill>
                <a:prstClr val="black"/>
              </a:solidFill>
              <a:latin typeface="宋体" panose="02010600030101010101" pitchFamily="2" charset="-122"/>
              <a:cs typeface="Times New Roman" panose="02020603050405020304" pitchFamily="18" charset="0"/>
            </a:endParaRPr>
          </a:p>
          <a:p>
            <a:pPr marL="0" lvl="0" indent="0">
              <a:lnSpc>
                <a:spcPct val="100000"/>
              </a:lnSpc>
              <a:spcBef>
                <a:spcPts val="0"/>
              </a:spcBef>
              <a:buNone/>
              <a:defRPr/>
            </a:pPr>
            <a:endParaRPr lang="en-US" altLang="zh-CN" sz="2400" dirty="0">
              <a:solidFill>
                <a:prstClr val="black"/>
              </a:solidFill>
              <a:latin typeface="宋体" panose="02010600030101010101" pitchFamily="2" charset="-122"/>
              <a:cs typeface="Times New Roman" panose="02020603050405020304" pitchFamily="18" charset="0"/>
            </a:endParaRPr>
          </a:p>
          <a:p>
            <a:pPr marL="0" lvl="0" indent="0">
              <a:lnSpc>
                <a:spcPct val="100000"/>
              </a:lnSpc>
              <a:spcBef>
                <a:spcPts val="0"/>
              </a:spcBef>
              <a:buNone/>
              <a:defRPr/>
            </a:pPr>
            <a:endParaRPr lang="en-US" altLang="zh-CN" sz="2400" dirty="0">
              <a:solidFill>
                <a:prstClr val="black"/>
              </a:solidFill>
              <a:latin typeface="宋体" panose="02010600030101010101" pitchFamily="2" charset="-122"/>
              <a:cs typeface="Times New Roman" panose="02020603050405020304" pitchFamily="18" charset="0"/>
            </a:endParaRPr>
          </a:p>
          <a:p>
            <a:pPr marL="0" lvl="0" indent="0">
              <a:lnSpc>
                <a:spcPct val="100000"/>
              </a:lnSpc>
              <a:spcBef>
                <a:spcPts val="0"/>
              </a:spcBef>
              <a:buNone/>
              <a:defRPr/>
            </a:pPr>
            <a:endParaRPr lang="en-US" sz="2400" dirty="0">
              <a:latin typeface="Times New Roman" panose="02020603050405020304" pitchFamily="18" charset="0"/>
              <a:cs typeface="Times New Roman" panose="02020603050405020304" pitchFamily="18" charset="0"/>
            </a:endParaRPr>
          </a:p>
        </p:txBody>
      </p:sp>
      <p:pic>
        <p:nvPicPr>
          <p:cNvPr id="9" name="图片 8"/>
          <p:cNvPicPr/>
          <p:nvPr/>
        </p:nvPicPr>
        <p:blipFill>
          <a:blip r:embed="rId3"/>
          <a:stretch>
            <a:fillRect/>
          </a:stretch>
        </p:blipFill>
        <p:spPr>
          <a:xfrm>
            <a:off x="1577725" y="2856987"/>
            <a:ext cx="9007522" cy="3217352"/>
          </a:xfrm>
          <a:prstGeom prst="rect">
            <a:avLst/>
          </a:prstGeom>
        </p:spPr>
      </p:pic>
    </p:spTree>
    <p:extLst>
      <p:ext uri="{BB962C8B-B14F-4D97-AF65-F5344CB8AC3E}">
        <p14:creationId xmlns:p14="http://schemas.microsoft.com/office/powerpoint/2010/main" val="95373158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p:cNvGrpSpPr/>
          <p:nvPr/>
        </p:nvGrpSpPr>
        <p:grpSpPr>
          <a:xfrm>
            <a:off x="0" y="522513"/>
            <a:ext cx="6081486" cy="740229"/>
            <a:chOff x="0" y="522513"/>
            <a:chExt cx="6081486" cy="740229"/>
          </a:xfrm>
        </p:grpSpPr>
        <p:sp>
          <p:nvSpPr>
            <p:cNvPr id="5" name="Rectangle 4"/>
            <p:cNvSpPr/>
            <p:nvPr/>
          </p:nvSpPr>
          <p:spPr>
            <a:xfrm>
              <a:off x="0" y="522513"/>
              <a:ext cx="6081486" cy="740229"/>
            </a:xfrm>
            <a:prstGeom prst="rect">
              <a:avLst/>
            </a:prstGeom>
            <a:solidFill>
              <a:srgbClr val="811C20"/>
            </a:solidFill>
            <a:ln>
              <a:solidFill>
                <a:srgbClr val="811C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TextBox 5"/>
            <p:cNvSpPr txBox="1"/>
            <p:nvPr/>
          </p:nvSpPr>
          <p:spPr>
            <a:xfrm>
              <a:off x="0" y="631017"/>
              <a:ext cx="4905829"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2800" b="0" i="0" u="none" strike="noStrike" kern="1200" cap="none" spc="0" normalizeH="0" baseline="0" noProof="0" dirty="0">
                  <a:ln>
                    <a:noFill/>
                  </a:ln>
                  <a:solidFill>
                    <a:prstClr val="white"/>
                  </a:solidFill>
                  <a:effectLst/>
                  <a:uLnTx/>
                  <a:uFillTx/>
                  <a:latin typeface="宋体" panose="02010600030101010101" pitchFamily="2" charset="-122"/>
                  <a:ea typeface="宋体" panose="02010600030101010101" pitchFamily="2" charset="-122"/>
                  <a:cs typeface="+mn-cs"/>
                </a:rPr>
                <a:t>（二）国际贸易理论</a:t>
              </a:r>
              <a:endParaRPr kumimoji="0" lang="en-GB" sz="2800" b="0" i="0" u="none" strike="noStrike" kern="1200" cap="none" spc="0" normalizeH="0" baseline="0" noProof="0" dirty="0">
                <a:ln>
                  <a:noFill/>
                </a:ln>
                <a:solidFill>
                  <a:prstClr val="white"/>
                </a:solidFill>
                <a:effectLst/>
                <a:uLnTx/>
                <a:uFillTx/>
                <a:latin typeface="宋体" panose="02010600030101010101" pitchFamily="2" charset="-122"/>
                <a:ea typeface="宋体" panose="02010600030101010101" pitchFamily="2" charset="-122"/>
                <a:cs typeface="+mn-cs"/>
              </a:endParaRPr>
            </a:p>
          </p:txBody>
        </p:sp>
      </p:grpSp>
      <p:sp>
        <p:nvSpPr>
          <p:cNvPr id="20" name="TextBox 19"/>
          <p:cNvSpPr txBox="1"/>
          <p:nvPr/>
        </p:nvSpPr>
        <p:spPr>
          <a:xfrm>
            <a:off x="348343" y="1438053"/>
            <a:ext cx="7567358" cy="461665"/>
          </a:xfrm>
          <a:prstGeom prst="rect">
            <a:avLst/>
          </a:prstGeom>
          <a:noFill/>
        </p:spPr>
        <p:txBody>
          <a:bodyPr wrap="square" rtlCol="0">
            <a:spAutoFit/>
          </a:bodyPr>
          <a:lstStyle/>
          <a:p>
            <a:pPr lvl="0">
              <a:defRPr/>
            </a:pPr>
            <a:r>
              <a:rPr lang="en-US" sz="2400" b="1" dirty="0">
                <a:solidFill>
                  <a:prstClr val="black"/>
                </a:solidFill>
                <a:latin typeface="Times New Roman" panose="02020603050405020304" pitchFamily="18" charset="0"/>
                <a:ea typeface="宋体" panose="02010600030101010101" pitchFamily="2" charset="-122"/>
                <a:cs typeface="Times New Roman" panose="02020603050405020304" pitchFamily="18" charset="0"/>
              </a:rPr>
              <a:t>6.</a:t>
            </a:r>
            <a:r>
              <a:rPr lang="zh-CN" altLang="en-US" sz="2400" b="1" dirty="0">
                <a:solidFill>
                  <a:prstClr val="black"/>
                </a:solidFill>
                <a:latin typeface="Times New Roman" panose="02020603050405020304" pitchFamily="18" charset="0"/>
                <a:cs typeface="Times New Roman" panose="02020603050405020304" pitchFamily="18" charset="0"/>
              </a:rPr>
              <a:t>新贸易理论（</a:t>
            </a:r>
            <a:r>
              <a:rPr lang="en-US" altLang="zh-CN" sz="2400" b="1" dirty="0">
                <a:solidFill>
                  <a:prstClr val="black"/>
                </a:solidFill>
                <a:latin typeface="Times New Roman" panose="02020603050405020304" pitchFamily="18" charset="0"/>
                <a:cs typeface="Times New Roman" panose="02020603050405020304" pitchFamily="18" charset="0"/>
              </a:rPr>
              <a:t>new trade theory</a:t>
            </a:r>
            <a:r>
              <a:rPr lang="zh-CN" altLang="en-US" sz="2400" b="1" dirty="0">
                <a:solidFill>
                  <a:prstClr val="black"/>
                </a:solidFill>
                <a:latin typeface="Times New Roman" panose="02020603050405020304" pitchFamily="18" charset="0"/>
                <a:cs typeface="Times New Roman" panose="02020603050405020304" pitchFamily="18" charset="0"/>
              </a:rPr>
              <a:t>）</a:t>
            </a:r>
            <a:r>
              <a:rPr lang="en-US" altLang="zh-CN" sz="2400" b="1" dirty="0">
                <a:solidFill>
                  <a:prstClr val="black"/>
                </a:solidFill>
                <a:latin typeface="Times New Roman" panose="02020603050405020304" pitchFamily="18" charset="0"/>
                <a:cs typeface="Times New Roman" panose="02020603050405020304" pitchFamily="18" charset="0"/>
              </a:rPr>
              <a:t>——</a:t>
            </a:r>
            <a:r>
              <a:rPr lang="zh-CN" altLang="en-US" sz="2400" b="1" dirty="0">
                <a:solidFill>
                  <a:prstClr val="black"/>
                </a:solidFill>
                <a:latin typeface="Times New Roman" panose="02020603050405020304" pitchFamily="18" charset="0"/>
                <a:cs typeface="Times New Roman" panose="02020603050405020304" pitchFamily="18" charset="0"/>
              </a:rPr>
              <a:t>克鲁格曼模型</a:t>
            </a:r>
            <a:endParaRPr lang="en-US" sz="2400" b="1" dirty="0">
              <a:solidFill>
                <a:prstClr val="black"/>
              </a:solidFill>
              <a:latin typeface="Times New Roman" panose="02020603050405020304" pitchFamily="18" charset="0"/>
              <a:ea typeface="宋体" panose="02010600030101010101" pitchFamily="2" charset="-122"/>
              <a:cs typeface="Times New Roman" panose="02020603050405020304" pitchFamily="18" charset="0"/>
            </a:endParaRPr>
          </a:p>
        </p:txBody>
      </p:sp>
      <p:grpSp>
        <p:nvGrpSpPr>
          <p:cNvPr id="26" name="Group 25"/>
          <p:cNvGrpSpPr/>
          <p:nvPr/>
        </p:nvGrpSpPr>
        <p:grpSpPr>
          <a:xfrm>
            <a:off x="275772" y="1899718"/>
            <a:ext cx="11711834" cy="4787685"/>
            <a:chOff x="275772" y="1646790"/>
            <a:chExt cx="11711834" cy="3814987"/>
          </a:xfrm>
        </p:grpSpPr>
        <p:sp>
          <p:nvSpPr>
            <p:cNvPr id="12" name="Rectangle 11"/>
            <p:cNvSpPr/>
            <p:nvPr/>
          </p:nvSpPr>
          <p:spPr>
            <a:xfrm>
              <a:off x="5513696" y="1646790"/>
              <a:ext cx="6473910" cy="3814987"/>
            </a:xfrm>
            <a:prstGeom prst="rect">
              <a:avLst/>
            </a:prstGeom>
            <a:noFill/>
            <a:ln w="28575">
              <a:solidFill>
                <a:srgbClr val="811C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25" name="Group 24"/>
            <p:cNvGrpSpPr/>
            <p:nvPr/>
          </p:nvGrpSpPr>
          <p:grpSpPr>
            <a:xfrm>
              <a:off x="275772" y="1646790"/>
              <a:ext cx="5128741" cy="3814987"/>
              <a:chOff x="348342" y="1646790"/>
              <a:chExt cx="5128741" cy="3814987"/>
            </a:xfrm>
          </p:grpSpPr>
          <p:sp>
            <p:nvSpPr>
              <p:cNvPr id="24" name="Rectangle 23"/>
              <p:cNvSpPr/>
              <p:nvPr/>
            </p:nvSpPr>
            <p:spPr>
              <a:xfrm>
                <a:off x="348343" y="1646790"/>
                <a:ext cx="5128740" cy="3814987"/>
              </a:xfrm>
              <a:prstGeom prst="rect">
                <a:avLst/>
              </a:prstGeom>
              <a:noFill/>
              <a:ln w="28575">
                <a:solidFill>
                  <a:srgbClr val="811C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3" name="TextBox 22"/>
              <p:cNvSpPr txBox="1"/>
              <p:nvPr/>
            </p:nvSpPr>
            <p:spPr>
              <a:xfrm>
                <a:off x="348342" y="1937297"/>
                <a:ext cx="5128741" cy="2035547"/>
              </a:xfrm>
              <a:prstGeom prst="rect">
                <a:avLst/>
              </a:prstGeom>
              <a:noFill/>
            </p:spPr>
            <p:txBody>
              <a:bodyPr wrap="square" rtlCol="0">
                <a:spAutoFit/>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zh-CN" altLang="en-US" sz="2000" b="1" i="0" u="none" strike="noStrike" kern="1200" cap="none" spc="0" normalizeH="0" baseline="0" noProof="0" dirty="0">
                    <a:ln>
                      <a:noFill/>
                    </a:ln>
                    <a:solidFill>
                      <a:prstClr val="black"/>
                    </a:solidFill>
                    <a:effectLst/>
                    <a:uLnTx/>
                    <a:uFillTx/>
                    <a:latin typeface="宋体" panose="02010600030101010101" pitchFamily="2" charset="-122"/>
                    <a:ea typeface="宋体" panose="02010600030101010101" pitchFamily="2" charset="-122"/>
                    <a:cs typeface="Times New Roman" panose="02020603050405020304" pitchFamily="18" charset="0"/>
                  </a:rPr>
                  <a:t>古典贸易理论：</a:t>
                </a:r>
                <a:endParaRPr kumimoji="0" lang="en-US" altLang="zh-CN" sz="2000" b="1" i="0" u="none" strike="noStrike" kern="1200" cap="none" spc="0" normalizeH="0" baseline="0" noProof="0" dirty="0">
                  <a:ln>
                    <a:noFill/>
                  </a:ln>
                  <a:solidFill>
                    <a:prstClr val="black"/>
                  </a:solidFill>
                  <a:effectLst/>
                  <a:uLnTx/>
                  <a:uFillTx/>
                  <a:latin typeface="宋体" panose="02010600030101010101" pitchFamily="2" charset="-122"/>
                  <a:ea typeface="宋体" panose="02010600030101010101" pitchFamily="2" charset="-122"/>
                  <a:cs typeface="Times New Roman" panose="02020603050405020304" pitchFamily="18" charset="0"/>
                </a:endParaRPr>
              </a:p>
              <a:p>
                <a:pPr marL="0" marR="0" lvl="0" indent="0" algn="l" defTabSz="914400" rtl="0" eaLnBrk="1" fontAlgn="auto" latinLnBrk="0" hangingPunct="1">
                  <a:lnSpc>
                    <a:spcPct val="150000"/>
                  </a:lnSpc>
                  <a:spcBef>
                    <a:spcPts val="0"/>
                  </a:spcBef>
                  <a:spcAft>
                    <a:spcPts val="0"/>
                  </a:spcAft>
                  <a:buClrTx/>
                  <a:buSzTx/>
                  <a:buFontTx/>
                  <a:buNone/>
                  <a:tabLst/>
                  <a:defRPr/>
                </a:pPr>
                <a:r>
                  <a:rPr lang="zh-CN" altLang="en-US" sz="2000" dirty="0">
                    <a:solidFill>
                      <a:prstClr val="black"/>
                    </a:solidFill>
                    <a:latin typeface="宋体" panose="02010600030101010101" pitchFamily="2" charset="-122"/>
                    <a:ea typeface="宋体" panose="02010600030101010101" pitchFamily="2" charset="-122"/>
                    <a:cs typeface="Times New Roman" panose="02020603050405020304" pitchFamily="18" charset="0"/>
                  </a:rPr>
                  <a:t>只存在产业间的贸易；</a:t>
                </a:r>
                <a:endParaRPr lang="en-US" altLang="zh-CN" sz="2000" dirty="0">
                  <a:solidFill>
                    <a:prstClr val="black"/>
                  </a:solidFill>
                  <a:latin typeface="宋体" panose="02010600030101010101" pitchFamily="2" charset="-122"/>
                  <a:ea typeface="宋体" panose="02010600030101010101" pitchFamily="2" charset="-122"/>
                  <a:cs typeface="Times New Roman" panose="02020603050405020304" pitchFamily="18" charset="0"/>
                </a:endParaRPr>
              </a:p>
              <a:p>
                <a:pPr marL="0" marR="0" lvl="0" indent="0" algn="l" defTabSz="914400" rtl="0" eaLnBrk="1" fontAlgn="auto" latinLnBrk="0" hangingPunct="1">
                  <a:lnSpc>
                    <a:spcPct val="150000"/>
                  </a:lnSpc>
                  <a:spcBef>
                    <a:spcPts val="0"/>
                  </a:spcBef>
                  <a:spcAft>
                    <a:spcPts val="0"/>
                  </a:spcAft>
                  <a:buClrTx/>
                  <a:buSzTx/>
                  <a:buFontTx/>
                  <a:buNone/>
                  <a:tabLst/>
                  <a:defRPr/>
                </a:pPr>
                <a:r>
                  <a:rPr lang="zh-CN" altLang="en-US" sz="2000" dirty="0">
                    <a:solidFill>
                      <a:prstClr val="black"/>
                    </a:solidFill>
                    <a:latin typeface="宋体" panose="02010600030101010101" pitchFamily="2" charset="-122"/>
                    <a:ea typeface="宋体" panose="02010600030101010101" pitchFamily="2" charset="-122"/>
                    <a:cs typeface="Times New Roman" panose="02020603050405020304" pitchFamily="18" charset="0"/>
                  </a:rPr>
                  <a:t>规模收益不变；</a:t>
                </a:r>
                <a:endParaRPr lang="en-US" altLang="zh-CN" sz="2000" dirty="0">
                  <a:solidFill>
                    <a:prstClr val="black"/>
                  </a:solidFill>
                  <a:latin typeface="宋体" panose="02010600030101010101" pitchFamily="2" charset="-122"/>
                  <a:ea typeface="宋体" panose="02010600030101010101" pitchFamily="2" charset="-122"/>
                  <a:cs typeface="Times New Roman" panose="02020603050405020304" pitchFamily="18" charset="0"/>
                </a:endParaRPr>
              </a:p>
              <a:p>
                <a:pPr marL="0" marR="0" lvl="0" indent="0" algn="l" defTabSz="914400" rtl="0" eaLnBrk="1" fontAlgn="auto" latinLnBrk="0" hangingPunct="1">
                  <a:lnSpc>
                    <a:spcPct val="150000"/>
                  </a:lnSpc>
                  <a:spcBef>
                    <a:spcPts val="0"/>
                  </a:spcBef>
                  <a:spcAft>
                    <a:spcPts val="0"/>
                  </a:spcAft>
                  <a:buClrTx/>
                  <a:buSzTx/>
                  <a:buFontTx/>
                  <a:buNone/>
                  <a:tabLst/>
                  <a:defRPr/>
                </a:pPr>
                <a:r>
                  <a:rPr lang="zh-CN" altLang="en-US" sz="2000" dirty="0">
                    <a:solidFill>
                      <a:prstClr val="black"/>
                    </a:solidFill>
                    <a:latin typeface="宋体" panose="02010600030101010101" pitchFamily="2" charset="-122"/>
                    <a:ea typeface="宋体" panose="02010600030101010101" pitchFamily="2" charset="-122"/>
                    <a:cs typeface="Times New Roman" panose="02020603050405020304" pitchFamily="18" charset="0"/>
                  </a:rPr>
                  <a:t>市场完全竞争</a:t>
                </a:r>
                <a:endParaRPr lang="en-US" altLang="zh-CN" sz="2000" dirty="0">
                  <a:solidFill>
                    <a:prstClr val="black"/>
                  </a:solidFill>
                  <a:latin typeface="宋体" panose="02010600030101010101" pitchFamily="2" charset="-122"/>
                  <a:ea typeface="宋体" panose="02010600030101010101" pitchFamily="2" charset="-122"/>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zh-CN" sz="2000" b="0" i="0" u="none" strike="noStrike" kern="1200" cap="none" spc="0" normalizeH="0" baseline="0" noProof="0" dirty="0">
                  <a:ln>
                    <a:noFill/>
                  </a:ln>
                  <a:solidFill>
                    <a:prstClr val="black"/>
                  </a:solidFill>
                  <a:effectLst/>
                  <a:uLnTx/>
                  <a:uFillTx/>
                  <a:latin typeface="宋体" panose="02010600030101010101" pitchFamily="2" charset="-122"/>
                  <a:ea typeface="宋体" panose="02010600030101010101" pitchFamily="2" charset="-122"/>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zh-CN" sz="2000" b="0" i="0" u="none" strike="noStrike" kern="1200" cap="none" spc="0" normalizeH="0" baseline="0" noProof="0" dirty="0">
                  <a:ln>
                    <a:noFill/>
                  </a:ln>
                  <a:solidFill>
                    <a:prstClr val="black"/>
                  </a:solidFill>
                  <a:effectLst/>
                  <a:uLnTx/>
                  <a:uFillTx/>
                  <a:latin typeface="宋体" panose="02010600030101010101" pitchFamily="2" charset="-122"/>
                  <a:ea typeface="宋体" panose="02010600030101010101" pitchFamily="2" charset="-122"/>
                  <a:cs typeface="Times New Roman" panose="02020603050405020304" pitchFamily="18" charset="0"/>
                </a:endParaRPr>
              </a:p>
            </p:txBody>
          </p:sp>
        </p:grpSp>
      </p:grpSp>
      <p:pic>
        <p:nvPicPr>
          <p:cNvPr id="13" name="Picture 5" descr="C:\Users\Administrator\Desktop\财大ppt模板\B9PPT模板（一）-07.jpg"/>
          <p:cNvPicPr>
            <a:picLocks noChangeAspect="1" noChangeArrowheads="1"/>
          </p:cNvPicPr>
          <p:nvPr/>
        </p:nvPicPr>
        <p:blipFill rotWithShape="1">
          <a:blip r:embed="rId2"/>
          <a:srcRect l="80973" t="3505" b="78397"/>
          <a:stretch/>
        </p:blipFill>
        <p:spPr bwMode="auto">
          <a:xfrm>
            <a:off x="10214435" y="69901"/>
            <a:ext cx="2034332" cy="1368152"/>
          </a:xfrm>
          <a:prstGeom prst="rect">
            <a:avLst/>
          </a:prstGeom>
          <a:noFill/>
        </p:spPr>
      </p:pic>
      <p:sp>
        <p:nvSpPr>
          <p:cNvPr id="10" name="文本框 9"/>
          <p:cNvSpPr txBox="1"/>
          <p:nvPr/>
        </p:nvSpPr>
        <p:spPr>
          <a:xfrm>
            <a:off x="5650174" y="2361063"/>
            <a:ext cx="6223378" cy="2246769"/>
          </a:xfrm>
          <a:prstGeom prst="rect">
            <a:avLst/>
          </a:prstGeom>
          <a:noFill/>
        </p:spPr>
        <p:txBody>
          <a:bodyPr wrap="square" rtlCol="0">
            <a:spAutoFit/>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zh-CN" altLang="en-US" sz="2000" b="1" i="0" u="none" strike="noStrike" kern="1200" cap="none" spc="0" normalizeH="0" baseline="0" noProof="0" dirty="0">
                <a:ln>
                  <a:noFill/>
                </a:ln>
                <a:solidFill>
                  <a:prstClr val="black"/>
                </a:solidFill>
                <a:effectLst/>
                <a:uLnTx/>
                <a:uFillTx/>
                <a:latin typeface="Calibri" panose="020F0502020204030204"/>
                <a:ea typeface="+mn-ea"/>
                <a:cs typeface="+mn-cs"/>
              </a:rPr>
              <a:t>新贸易理论：</a:t>
            </a:r>
            <a:endParaRPr kumimoji="0" lang="en-US" altLang="zh-CN" sz="20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50000"/>
              </a:lnSpc>
              <a:spcBef>
                <a:spcPts val="0"/>
              </a:spcBef>
              <a:spcAft>
                <a:spcPts val="0"/>
              </a:spcAft>
              <a:buClrTx/>
              <a:buSzTx/>
              <a:buFontTx/>
              <a:buNone/>
              <a:tabLst/>
              <a:defRPr/>
            </a:pPr>
            <a:r>
              <a:rPr lang="zh-CN" altLang="en-US" sz="2000" dirty="0">
                <a:solidFill>
                  <a:prstClr val="black"/>
                </a:solidFill>
                <a:latin typeface="Calibri" panose="020F0502020204030204"/>
              </a:rPr>
              <a:t>也存在产业内贸易；</a:t>
            </a:r>
            <a:endParaRPr lang="en-US" altLang="zh-CN" sz="2000" dirty="0">
              <a:solidFill>
                <a:prstClr val="black"/>
              </a:solidFill>
              <a:latin typeface="Calibri" panose="020F0502020204030204"/>
            </a:endParaRPr>
          </a:p>
          <a:p>
            <a:pPr marL="0" marR="0" lvl="0" indent="0" algn="l" defTabSz="914400" rtl="0" eaLnBrk="1" fontAlgn="auto" latinLnBrk="0" hangingPunct="1">
              <a:lnSpc>
                <a:spcPct val="150000"/>
              </a:lnSpc>
              <a:spcBef>
                <a:spcPts val="0"/>
              </a:spcBef>
              <a:spcAft>
                <a:spcPts val="0"/>
              </a:spcAft>
              <a:buClrTx/>
              <a:buSzTx/>
              <a:buFontTx/>
              <a:buNone/>
              <a:tabLst/>
              <a:defRPr/>
            </a:pPr>
            <a:r>
              <a:rPr kumimoji="0" lang="zh-CN" altLang="en-US" sz="2000" b="0" i="0" u="none" strike="noStrike" kern="1200" cap="none" spc="0" normalizeH="0" baseline="0" noProof="0" dirty="0">
                <a:ln>
                  <a:noFill/>
                </a:ln>
                <a:solidFill>
                  <a:prstClr val="black"/>
                </a:solidFill>
                <a:effectLst/>
                <a:uLnTx/>
                <a:uFillTx/>
                <a:latin typeface="Calibri" panose="020F0502020204030204"/>
                <a:ea typeface="+mn-ea"/>
                <a:cs typeface="+mn-cs"/>
              </a:rPr>
              <a:t>规模报酬递增；</a:t>
            </a:r>
            <a:endParaRPr kumimoji="0" lang="en-US" altLang="zh-CN" sz="20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50000"/>
              </a:lnSpc>
              <a:spcBef>
                <a:spcPts val="0"/>
              </a:spcBef>
              <a:spcAft>
                <a:spcPts val="0"/>
              </a:spcAft>
              <a:buClrTx/>
              <a:buSzTx/>
              <a:buFontTx/>
              <a:buNone/>
              <a:tabLst/>
              <a:defRPr/>
            </a:pPr>
            <a:r>
              <a:rPr lang="zh-CN" altLang="en-US" sz="2000" dirty="0">
                <a:solidFill>
                  <a:prstClr val="black"/>
                </a:solidFill>
                <a:latin typeface="Calibri" panose="020F0502020204030204"/>
              </a:rPr>
              <a:t>市场不完全竞争</a:t>
            </a:r>
            <a:endParaRPr kumimoji="0" lang="en-US" altLang="zh-CN" sz="20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3074137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10"/>
          <p:cNvGrpSpPr/>
          <p:nvPr/>
        </p:nvGrpSpPr>
        <p:grpSpPr>
          <a:xfrm>
            <a:off x="0" y="522513"/>
            <a:ext cx="6081486" cy="740229"/>
            <a:chOff x="0" y="522513"/>
            <a:chExt cx="6081486" cy="740229"/>
          </a:xfrm>
        </p:grpSpPr>
        <p:sp>
          <p:nvSpPr>
            <p:cNvPr id="5" name="Rectangle 11"/>
            <p:cNvSpPr/>
            <p:nvPr/>
          </p:nvSpPr>
          <p:spPr>
            <a:xfrm>
              <a:off x="0" y="522513"/>
              <a:ext cx="6081486" cy="740229"/>
            </a:xfrm>
            <a:prstGeom prst="rect">
              <a:avLst/>
            </a:prstGeom>
            <a:solidFill>
              <a:srgbClr val="811C20"/>
            </a:solidFill>
            <a:ln>
              <a:solidFill>
                <a:srgbClr val="811C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TextBox 12"/>
            <p:cNvSpPr txBox="1"/>
            <p:nvPr/>
          </p:nvSpPr>
          <p:spPr>
            <a:xfrm>
              <a:off x="0" y="631017"/>
              <a:ext cx="4905829"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2800" b="0" i="0" u="none" strike="noStrike" kern="1200" cap="none" spc="0" normalizeH="0" baseline="0" noProof="0" dirty="0">
                  <a:ln>
                    <a:noFill/>
                  </a:ln>
                  <a:solidFill>
                    <a:prstClr val="white"/>
                  </a:solidFill>
                  <a:effectLst/>
                  <a:uLnTx/>
                  <a:uFillTx/>
                  <a:latin typeface="宋体" panose="02010600030101010101" pitchFamily="2" charset="-122"/>
                  <a:ea typeface="宋体" panose="02010600030101010101" pitchFamily="2" charset="-122"/>
                  <a:cs typeface="+mn-cs"/>
                </a:rPr>
                <a:t>（二）国际贸易理论</a:t>
              </a:r>
              <a:endParaRPr kumimoji="0" lang="en-GB" sz="2800" b="0" i="0" u="none" strike="noStrike" kern="1200" cap="none" spc="0" normalizeH="0" baseline="0" noProof="0" dirty="0">
                <a:ln>
                  <a:noFill/>
                </a:ln>
                <a:solidFill>
                  <a:prstClr val="white"/>
                </a:solidFill>
                <a:effectLst/>
                <a:uLnTx/>
                <a:uFillTx/>
                <a:latin typeface="宋体" panose="02010600030101010101" pitchFamily="2" charset="-122"/>
                <a:ea typeface="宋体" panose="02010600030101010101" pitchFamily="2" charset="-122"/>
                <a:cs typeface="+mn-cs"/>
              </a:endParaRPr>
            </a:p>
          </p:txBody>
        </p:sp>
      </p:grpSp>
      <p:sp>
        <p:nvSpPr>
          <p:cNvPr id="7" name="TextBox 19"/>
          <p:cNvSpPr txBox="1"/>
          <p:nvPr/>
        </p:nvSpPr>
        <p:spPr>
          <a:xfrm>
            <a:off x="348343" y="1363960"/>
            <a:ext cx="11688982" cy="34163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宋体" panose="02010600030101010101" pitchFamily="2" charset="-122"/>
                <a:cs typeface="Times New Roman" panose="02020603050405020304" pitchFamily="18" charset="0"/>
              </a:rPr>
              <a:t>6.</a:t>
            </a:r>
            <a:r>
              <a:rPr kumimoji="0" lang="zh-CN" altLang="en-US" sz="2400" b="1" i="0" u="none" strike="noStrike" kern="1200" cap="none" spc="0" normalizeH="0" baseline="0" noProof="0" dirty="0">
                <a:ln>
                  <a:noFill/>
                </a:ln>
                <a:solidFill>
                  <a:prstClr val="black"/>
                </a:solidFill>
                <a:effectLst/>
                <a:uLnTx/>
                <a:uFillTx/>
                <a:latin typeface="Times New Roman" panose="02020603050405020304" pitchFamily="18" charset="0"/>
                <a:ea typeface="宋体" panose="02010600030101010101" pitchFamily="2" charset="-122"/>
                <a:cs typeface="Times New Roman" panose="02020603050405020304" pitchFamily="18" charset="0"/>
              </a:rPr>
              <a:t>新贸易理论（</a:t>
            </a:r>
            <a:r>
              <a:rPr kumimoji="0" lang="en-US" altLang="zh-CN" sz="2400" b="1" i="0" u="none" strike="noStrike" kern="1200" cap="none" spc="0" normalizeH="0" baseline="0" noProof="0" dirty="0">
                <a:ln>
                  <a:noFill/>
                </a:ln>
                <a:solidFill>
                  <a:prstClr val="black"/>
                </a:solidFill>
                <a:effectLst/>
                <a:uLnTx/>
                <a:uFillTx/>
                <a:latin typeface="Times New Roman" panose="02020603050405020304" pitchFamily="18" charset="0"/>
                <a:ea typeface="宋体" panose="02010600030101010101" pitchFamily="2" charset="-122"/>
                <a:cs typeface="Times New Roman" panose="02020603050405020304" pitchFamily="18" charset="0"/>
              </a:rPr>
              <a:t>new trade theory</a:t>
            </a:r>
            <a:r>
              <a:rPr kumimoji="0" lang="zh-CN" altLang="en-US" sz="2400" b="1" i="0" u="none" strike="noStrike" kern="1200" cap="none" spc="0" normalizeH="0" baseline="0" noProof="0" dirty="0">
                <a:ln>
                  <a:noFill/>
                </a:ln>
                <a:solidFill>
                  <a:prstClr val="black"/>
                </a:solidFill>
                <a:effectLst/>
                <a:uLnTx/>
                <a:uFillTx/>
                <a:latin typeface="Times New Roman" panose="02020603050405020304" pitchFamily="18" charset="0"/>
                <a:ea typeface="宋体" panose="02010600030101010101" pitchFamily="2" charset="-122"/>
                <a:cs typeface="Times New Roman" panose="02020603050405020304" pitchFamily="18" charset="0"/>
              </a:rPr>
              <a:t>）</a:t>
            </a:r>
            <a:r>
              <a:rPr kumimoji="0" lang="en-US" altLang="zh-CN" sz="2400" b="1" i="0" u="none" strike="noStrike" kern="1200" cap="none" spc="0" normalizeH="0" baseline="0" noProof="0" dirty="0">
                <a:ln>
                  <a:noFill/>
                </a:ln>
                <a:solidFill>
                  <a:prstClr val="black"/>
                </a:solidFill>
                <a:effectLst/>
                <a:uLnTx/>
                <a:uFillTx/>
                <a:latin typeface="Times New Roman" panose="02020603050405020304" pitchFamily="18" charset="0"/>
                <a:ea typeface="宋体" panose="02010600030101010101" pitchFamily="2" charset="-122"/>
                <a:cs typeface="Times New Roman" panose="02020603050405020304" pitchFamily="18" charset="0"/>
              </a:rPr>
              <a:t>——</a:t>
            </a:r>
            <a:r>
              <a:rPr kumimoji="0" lang="zh-CN" altLang="en-US" sz="2400" b="1" i="0" u="none" strike="noStrike" kern="1200" cap="none" spc="0" normalizeH="0" baseline="0" noProof="0" dirty="0">
                <a:ln>
                  <a:noFill/>
                </a:ln>
                <a:solidFill>
                  <a:prstClr val="black"/>
                </a:solidFill>
                <a:effectLst/>
                <a:uLnTx/>
                <a:uFillTx/>
                <a:latin typeface="Times New Roman" panose="02020603050405020304" pitchFamily="18" charset="0"/>
                <a:ea typeface="宋体" panose="02010600030101010101" pitchFamily="2" charset="-122"/>
                <a:cs typeface="Times New Roman" panose="02020603050405020304" pitchFamily="18" charset="0"/>
              </a:rPr>
              <a:t>克鲁格曼模型</a:t>
            </a:r>
            <a:endPar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宋体" panose="02010600030101010101" pitchFamily="2" charset="-122"/>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宋体" panose="02010600030101010101" pitchFamily="2" charset="-122"/>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宋体" panose="02010600030101010101" pitchFamily="2" charset="-122"/>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宋体" panose="02010600030101010101" pitchFamily="2" charset="-122"/>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宋体" panose="02010600030101010101" pitchFamily="2" charset="-122"/>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宋体" panose="02010600030101010101" pitchFamily="2" charset="-122"/>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宋体" panose="02010600030101010101" pitchFamily="2" charset="-122"/>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宋体" panose="02010600030101010101" pitchFamily="2" charset="-122"/>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1" i="0" u="none" strike="noStrike" kern="1200" cap="none" spc="0" normalizeH="0" baseline="0" noProof="0" dirty="0">
              <a:ln>
                <a:noFill/>
              </a:ln>
              <a:solidFill>
                <a:prstClr val="black"/>
              </a:solidFill>
              <a:effectLst/>
              <a:uLnTx/>
              <a:uFillTx/>
              <a:latin typeface="Times New Roman" panose="02020603050405020304" pitchFamily="18" charset="0"/>
              <a:ea typeface="宋体" panose="02010600030101010101" pitchFamily="2" charset="-122"/>
              <a:cs typeface="Times New Roman" panose="02020603050405020304" pitchFamily="18" charset="0"/>
            </a:endParaRPr>
          </a:p>
        </p:txBody>
      </p:sp>
      <p:pic>
        <p:nvPicPr>
          <p:cNvPr id="8" name="Picture 5" descr="C:\Users\Administrator\Desktop\财大ppt模板\B9PPT模板（一）-07.jpg"/>
          <p:cNvPicPr>
            <a:picLocks noChangeAspect="1" noChangeArrowheads="1"/>
          </p:cNvPicPr>
          <p:nvPr/>
        </p:nvPicPr>
        <p:blipFill rotWithShape="1">
          <a:blip r:embed="rId2"/>
          <a:srcRect l="80973" t="3505" b="78397"/>
          <a:stretch/>
        </p:blipFill>
        <p:spPr bwMode="auto">
          <a:xfrm>
            <a:off x="10214435" y="69901"/>
            <a:ext cx="2034332" cy="1368152"/>
          </a:xfrm>
          <a:prstGeom prst="rect">
            <a:avLst/>
          </a:prstGeom>
          <a:noFill/>
        </p:spPr>
      </p:pic>
      <p:sp>
        <p:nvSpPr>
          <p:cNvPr id="2" name="内容占位符 1"/>
          <p:cNvSpPr>
            <a:spLocks noGrp="1"/>
          </p:cNvSpPr>
          <p:nvPr>
            <p:ph idx="1"/>
          </p:nvPr>
        </p:nvSpPr>
        <p:spPr>
          <a:xfrm>
            <a:off x="838200" y="1926843"/>
            <a:ext cx="10515600" cy="4692321"/>
          </a:xfrm>
        </p:spPr>
        <p:txBody>
          <a:bodyPr>
            <a:normAutofit/>
          </a:bodyPr>
          <a:lstStyle/>
          <a:p>
            <a:pPr marL="0" lvl="0" indent="0">
              <a:lnSpc>
                <a:spcPct val="150000"/>
              </a:lnSpc>
              <a:spcBef>
                <a:spcPts val="0"/>
              </a:spcBef>
              <a:buNone/>
              <a:defRPr/>
            </a:pPr>
            <a:r>
              <a:rPr lang="zh-CN" altLang="en-US" sz="2400" b="1" dirty="0">
                <a:latin typeface="Times New Roman" panose="02020603050405020304" pitchFamily="18" charset="0"/>
                <a:cs typeface="Times New Roman" panose="02020603050405020304" pitchFamily="18" charset="0"/>
              </a:rPr>
              <a:t>规模经济</a:t>
            </a:r>
            <a:r>
              <a:rPr lang="zh-CN" altLang="en-US" sz="2400" dirty="0">
                <a:latin typeface="Times New Roman" panose="02020603050405020304" pitchFamily="18" charset="0"/>
                <a:cs typeface="Times New Roman" panose="02020603050405020304" pitchFamily="18" charset="0"/>
              </a:rPr>
              <a:t>：也即是规模收益递增，规模经济是指产品生产过程中，产出的增长速度快于投入的增长速度，因此企业的平均成本也会随着总产量的提升而下降</a:t>
            </a:r>
            <a:endParaRPr lang="en-US" altLang="zh-CN" sz="2400" dirty="0">
              <a:latin typeface="Times New Roman" panose="02020603050405020304" pitchFamily="18" charset="0"/>
              <a:cs typeface="Times New Roman" panose="02020603050405020304" pitchFamily="18" charset="0"/>
            </a:endParaRPr>
          </a:p>
          <a:p>
            <a:pPr marL="0" lvl="0" indent="0">
              <a:lnSpc>
                <a:spcPct val="150000"/>
              </a:lnSpc>
              <a:spcBef>
                <a:spcPts val="0"/>
              </a:spcBef>
              <a:buNone/>
              <a:defRPr/>
            </a:pPr>
            <a:r>
              <a:rPr lang="zh-CN" altLang="en-US" sz="2400" b="1" dirty="0">
                <a:latin typeface="Times New Roman" panose="02020603050405020304" pitchFamily="18" charset="0"/>
                <a:cs typeface="Times New Roman" panose="02020603050405020304" pitchFamily="18" charset="0"/>
              </a:rPr>
              <a:t>外部规模经济</a:t>
            </a:r>
            <a:r>
              <a:rPr lang="zh-CN" altLang="en-US" sz="2400" dirty="0">
                <a:latin typeface="Times New Roman" panose="02020603050405020304" pitchFamily="18" charset="0"/>
                <a:cs typeface="Times New Roman" panose="02020603050405020304" pitchFamily="18" charset="0"/>
              </a:rPr>
              <a:t>：指企业的平均成本随着整个行业的总产出量的增加而降低，如美国的硅谷，中国的中关村、华强北等。</a:t>
            </a:r>
            <a:endParaRPr lang="en-US" altLang="zh-CN" sz="2400" dirty="0">
              <a:latin typeface="Times New Roman" panose="02020603050405020304" pitchFamily="18" charset="0"/>
              <a:cs typeface="Times New Roman" panose="02020603050405020304" pitchFamily="18" charset="0"/>
            </a:endParaRPr>
          </a:p>
          <a:p>
            <a:pPr marL="0" lvl="0" indent="0">
              <a:lnSpc>
                <a:spcPct val="150000"/>
              </a:lnSpc>
              <a:spcBef>
                <a:spcPts val="0"/>
              </a:spcBef>
              <a:buNone/>
              <a:defRPr/>
            </a:pPr>
            <a:r>
              <a:rPr lang="zh-CN" altLang="en-US" sz="2400" b="1" dirty="0">
                <a:latin typeface="Times New Roman" panose="02020603050405020304" pitchFamily="18" charset="0"/>
                <a:cs typeface="Times New Roman" panose="02020603050405020304" pitchFamily="18" charset="0"/>
              </a:rPr>
              <a:t>内部规模经济</a:t>
            </a:r>
            <a:r>
              <a:rPr lang="zh-CN" altLang="en-US" sz="2400" dirty="0">
                <a:latin typeface="Times New Roman" panose="02020603050405020304" pitchFamily="18" charset="0"/>
                <a:cs typeface="Times New Roman" panose="02020603050405020304" pitchFamily="18" charset="0"/>
              </a:rPr>
              <a:t>：指企业的平均成本随着企业自身的产出增加而下降，如企业厂房的租金等。</a:t>
            </a:r>
            <a:endParaRPr lang="en-US"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34071536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10"/>
          <p:cNvGrpSpPr/>
          <p:nvPr/>
        </p:nvGrpSpPr>
        <p:grpSpPr>
          <a:xfrm>
            <a:off x="0" y="522513"/>
            <a:ext cx="6081486" cy="740229"/>
            <a:chOff x="0" y="522513"/>
            <a:chExt cx="6081486" cy="740229"/>
          </a:xfrm>
        </p:grpSpPr>
        <p:sp>
          <p:nvSpPr>
            <p:cNvPr id="5" name="Rectangle 11"/>
            <p:cNvSpPr/>
            <p:nvPr/>
          </p:nvSpPr>
          <p:spPr>
            <a:xfrm>
              <a:off x="0" y="522513"/>
              <a:ext cx="6081486" cy="740229"/>
            </a:xfrm>
            <a:prstGeom prst="rect">
              <a:avLst/>
            </a:prstGeom>
            <a:solidFill>
              <a:srgbClr val="811C20"/>
            </a:solidFill>
            <a:ln>
              <a:solidFill>
                <a:srgbClr val="811C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TextBox 12"/>
            <p:cNvSpPr txBox="1"/>
            <p:nvPr/>
          </p:nvSpPr>
          <p:spPr>
            <a:xfrm>
              <a:off x="0" y="631017"/>
              <a:ext cx="4905829"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2800" b="0" i="0" u="none" strike="noStrike" kern="1200" cap="none" spc="0" normalizeH="0" baseline="0" noProof="0" dirty="0">
                  <a:ln>
                    <a:noFill/>
                  </a:ln>
                  <a:solidFill>
                    <a:prstClr val="white"/>
                  </a:solidFill>
                  <a:effectLst/>
                  <a:uLnTx/>
                  <a:uFillTx/>
                  <a:latin typeface="宋体" panose="02010600030101010101" pitchFamily="2" charset="-122"/>
                  <a:ea typeface="宋体" panose="02010600030101010101" pitchFamily="2" charset="-122"/>
                  <a:cs typeface="+mn-cs"/>
                </a:rPr>
                <a:t>（二）国际贸易理论</a:t>
              </a:r>
              <a:endParaRPr kumimoji="0" lang="en-GB" sz="2800" b="0" i="0" u="none" strike="noStrike" kern="1200" cap="none" spc="0" normalizeH="0" baseline="0" noProof="0" dirty="0">
                <a:ln>
                  <a:noFill/>
                </a:ln>
                <a:solidFill>
                  <a:prstClr val="white"/>
                </a:solidFill>
                <a:effectLst/>
                <a:uLnTx/>
                <a:uFillTx/>
                <a:latin typeface="宋体" panose="02010600030101010101" pitchFamily="2" charset="-122"/>
                <a:ea typeface="宋体" panose="02010600030101010101" pitchFamily="2" charset="-122"/>
                <a:cs typeface="+mn-cs"/>
              </a:endParaRPr>
            </a:p>
          </p:txBody>
        </p:sp>
      </p:grpSp>
      <p:sp>
        <p:nvSpPr>
          <p:cNvPr id="7" name="TextBox 19"/>
          <p:cNvSpPr txBox="1"/>
          <p:nvPr/>
        </p:nvSpPr>
        <p:spPr>
          <a:xfrm>
            <a:off x="348343" y="1363960"/>
            <a:ext cx="11688982" cy="34163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宋体" panose="02010600030101010101" pitchFamily="2" charset="-122"/>
                <a:cs typeface="Times New Roman" panose="02020603050405020304" pitchFamily="18" charset="0"/>
              </a:rPr>
              <a:t>6.</a:t>
            </a:r>
            <a:r>
              <a:rPr kumimoji="0" lang="zh-CN" altLang="en-US" sz="2400" b="1" i="0" u="none" strike="noStrike" kern="1200" cap="none" spc="0" normalizeH="0" baseline="0" noProof="0" dirty="0">
                <a:ln>
                  <a:noFill/>
                </a:ln>
                <a:solidFill>
                  <a:prstClr val="black"/>
                </a:solidFill>
                <a:effectLst/>
                <a:uLnTx/>
                <a:uFillTx/>
                <a:latin typeface="Times New Roman" panose="02020603050405020304" pitchFamily="18" charset="0"/>
                <a:ea typeface="宋体" panose="02010600030101010101" pitchFamily="2" charset="-122"/>
                <a:cs typeface="Times New Roman" panose="02020603050405020304" pitchFamily="18" charset="0"/>
              </a:rPr>
              <a:t>新贸易理论（</a:t>
            </a:r>
            <a:r>
              <a:rPr kumimoji="0" lang="en-US" altLang="zh-CN" sz="2400" b="1" i="0" u="none" strike="noStrike" kern="1200" cap="none" spc="0" normalizeH="0" baseline="0" noProof="0" dirty="0">
                <a:ln>
                  <a:noFill/>
                </a:ln>
                <a:solidFill>
                  <a:prstClr val="black"/>
                </a:solidFill>
                <a:effectLst/>
                <a:uLnTx/>
                <a:uFillTx/>
                <a:latin typeface="Times New Roman" panose="02020603050405020304" pitchFamily="18" charset="0"/>
                <a:ea typeface="宋体" panose="02010600030101010101" pitchFamily="2" charset="-122"/>
                <a:cs typeface="Times New Roman" panose="02020603050405020304" pitchFamily="18" charset="0"/>
              </a:rPr>
              <a:t>new trade theory</a:t>
            </a:r>
            <a:r>
              <a:rPr kumimoji="0" lang="zh-CN" altLang="en-US" sz="2400" b="1" i="0" u="none" strike="noStrike" kern="1200" cap="none" spc="0" normalizeH="0" baseline="0" noProof="0" dirty="0">
                <a:ln>
                  <a:noFill/>
                </a:ln>
                <a:solidFill>
                  <a:prstClr val="black"/>
                </a:solidFill>
                <a:effectLst/>
                <a:uLnTx/>
                <a:uFillTx/>
                <a:latin typeface="Times New Roman" panose="02020603050405020304" pitchFamily="18" charset="0"/>
                <a:ea typeface="宋体" panose="02010600030101010101" pitchFamily="2" charset="-122"/>
                <a:cs typeface="Times New Roman" panose="02020603050405020304" pitchFamily="18" charset="0"/>
              </a:rPr>
              <a:t>）</a:t>
            </a:r>
            <a:r>
              <a:rPr kumimoji="0" lang="en-US" altLang="zh-CN" sz="2400" b="1" i="0" u="none" strike="noStrike" kern="1200" cap="none" spc="0" normalizeH="0" baseline="0" noProof="0" dirty="0">
                <a:ln>
                  <a:noFill/>
                </a:ln>
                <a:solidFill>
                  <a:prstClr val="black"/>
                </a:solidFill>
                <a:effectLst/>
                <a:uLnTx/>
                <a:uFillTx/>
                <a:latin typeface="Times New Roman" panose="02020603050405020304" pitchFamily="18" charset="0"/>
                <a:ea typeface="宋体" panose="02010600030101010101" pitchFamily="2" charset="-122"/>
                <a:cs typeface="Times New Roman" panose="02020603050405020304" pitchFamily="18" charset="0"/>
              </a:rPr>
              <a:t>——</a:t>
            </a:r>
            <a:r>
              <a:rPr kumimoji="0" lang="zh-CN" altLang="en-US" sz="2400" b="1" i="0" u="none" strike="noStrike" kern="1200" cap="none" spc="0" normalizeH="0" baseline="0" noProof="0" dirty="0">
                <a:ln>
                  <a:noFill/>
                </a:ln>
                <a:solidFill>
                  <a:prstClr val="black"/>
                </a:solidFill>
                <a:effectLst/>
                <a:uLnTx/>
                <a:uFillTx/>
                <a:latin typeface="Times New Roman" panose="02020603050405020304" pitchFamily="18" charset="0"/>
                <a:ea typeface="宋体" panose="02010600030101010101" pitchFamily="2" charset="-122"/>
                <a:cs typeface="Times New Roman" panose="02020603050405020304" pitchFamily="18" charset="0"/>
              </a:rPr>
              <a:t>克鲁格曼模型</a:t>
            </a:r>
            <a:endPar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宋体" panose="02010600030101010101" pitchFamily="2" charset="-122"/>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宋体" panose="02010600030101010101" pitchFamily="2" charset="-122"/>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宋体" panose="02010600030101010101" pitchFamily="2" charset="-122"/>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宋体" panose="02010600030101010101" pitchFamily="2" charset="-122"/>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宋体" panose="02010600030101010101" pitchFamily="2" charset="-122"/>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宋体" panose="02010600030101010101" pitchFamily="2" charset="-122"/>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宋体" panose="02010600030101010101" pitchFamily="2" charset="-122"/>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宋体" panose="02010600030101010101" pitchFamily="2" charset="-122"/>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1" i="0" u="none" strike="noStrike" kern="1200" cap="none" spc="0" normalizeH="0" baseline="0" noProof="0" dirty="0">
              <a:ln>
                <a:noFill/>
              </a:ln>
              <a:solidFill>
                <a:prstClr val="black"/>
              </a:solidFill>
              <a:effectLst/>
              <a:uLnTx/>
              <a:uFillTx/>
              <a:latin typeface="Times New Roman" panose="02020603050405020304" pitchFamily="18" charset="0"/>
              <a:ea typeface="宋体" panose="02010600030101010101" pitchFamily="2" charset="-122"/>
              <a:cs typeface="Times New Roman" panose="02020603050405020304" pitchFamily="18" charset="0"/>
            </a:endParaRPr>
          </a:p>
        </p:txBody>
      </p:sp>
      <p:pic>
        <p:nvPicPr>
          <p:cNvPr id="8" name="Picture 5" descr="C:\Users\Administrator\Desktop\财大ppt模板\B9PPT模板（一）-07.jpg"/>
          <p:cNvPicPr>
            <a:picLocks noChangeAspect="1" noChangeArrowheads="1"/>
          </p:cNvPicPr>
          <p:nvPr/>
        </p:nvPicPr>
        <p:blipFill rotWithShape="1">
          <a:blip r:embed="rId2"/>
          <a:srcRect l="80973" t="3505" b="78397"/>
          <a:stretch/>
        </p:blipFill>
        <p:spPr bwMode="auto">
          <a:xfrm>
            <a:off x="10214435" y="69901"/>
            <a:ext cx="2034332" cy="1368152"/>
          </a:xfrm>
          <a:prstGeom prst="rect">
            <a:avLst/>
          </a:prstGeom>
          <a:noFill/>
        </p:spPr>
      </p:pic>
      <p:sp>
        <p:nvSpPr>
          <p:cNvPr id="2" name="内容占位符 1"/>
          <p:cNvSpPr>
            <a:spLocks noGrp="1"/>
          </p:cNvSpPr>
          <p:nvPr>
            <p:ph idx="1"/>
          </p:nvPr>
        </p:nvSpPr>
        <p:spPr>
          <a:xfrm>
            <a:off x="838200" y="1926843"/>
            <a:ext cx="10515600" cy="4692321"/>
          </a:xfrm>
        </p:spPr>
        <p:txBody>
          <a:bodyPr>
            <a:normAutofit/>
          </a:bodyPr>
          <a:lstStyle/>
          <a:p>
            <a:pPr>
              <a:lnSpc>
                <a:spcPct val="150000"/>
              </a:lnSpc>
              <a:spcBef>
                <a:spcPts val="0"/>
              </a:spcBef>
              <a:defRPr/>
            </a:pPr>
            <a:r>
              <a:rPr lang="zh-CN" altLang="en-US" sz="2400" dirty="0">
                <a:latin typeface="Times New Roman" panose="02020603050405020304" pitchFamily="18" charset="0"/>
                <a:cs typeface="Times New Roman" panose="02020603050405020304" pitchFamily="18" charset="0"/>
              </a:rPr>
              <a:t>内部规模经济与产业内贸易：</a:t>
            </a:r>
            <a:endParaRPr lang="en-US" altLang="zh-CN" sz="2400" dirty="0">
              <a:latin typeface="Times New Roman" panose="02020603050405020304" pitchFamily="18" charset="0"/>
              <a:cs typeface="Times New Roman" panose="02020603050405020304" pitchFamily="18" charset="0"/>
            </a:endParaRPr>
          </a:p>
          <a:p>
            <a:pPr lvl="0">
              <a:lnSpc>
                <a:spcPct val="150000"/>
              </a:lnSpc>
              <a:spcBef>
                <a:spcPts val="0"/>
              </a:spcBef>
              <a:buFont typeface="Wingdings" panose="05000000000000000000" pitchFamily="2" charset="2"/>
              <a:buChar char="v"/>
              <a:defRPr/>
            </a:pPr>
            <a:r>
              <a:rPr lang="zh-CN" altLang="en-US" sz="2000" dirty="0">
                <a:latin typeface="Times New Roman" panose="02020603050405020304" pitchFamily="18" charset="0"/>
                <a:cs typeface="Times New Roman" panose="02020603050405020304" pitchFamily="18" charset="0"/>
              </a:rPr>
              <a:t>假设封闭经济条件下，中国有</a:t>
            </a:r>
            <a:r>
              <a:rPr lang="en-US" altLang="zh-CN" sz="2000" dirty="0">
                <a:latin typeface="Times New Roman" panose="02020603050405020304" pitchFamily="18" charset="0"/>
                <a:cs typeface="Times New Roman" panose="02020603050405020304" pitchFamily="18" charset="0"/>
              </a:rPr>
              <a:t>7</a:t>
            </a:r>
            <a:r>
              <a:rPr lang="zh-CN" altLang="en-US" sz="2000" dirty="0">
                <a:latin typeface="Times New Roman" panose="02020603050405020304" pitchFamily="18" charset="0"/>
                <a:cs typeface="Times New Roman" panose="02020603050405020304" pitchFamily="18" charset="0"/>
              </a:rPr>
              <a:t>个汽车品牌，美国有</a:t>
            </a:r>
            <a:r>
              <a:rPr lang="en-US" altLang="zh-CN" sz="2000" dirty="0">
                <a:latin typeface="Times New Roman" panose="02020603050405020304" pitchFamily="18" charset="0"/>
                <a:cs typeface="Times New Roman" panose="02020603050405020304" pitchFamily="18" charset="0"/>
              </a:rPr>
              <a:t>9</a:t>
            </a:r>
            <a:r>
              <a:rPr lang="zh-CN" altLang="en-US" sz="2000" dirty="0">
                <a:latin typeface="Times New Roman" panose="02020603050405020304" pitchFamily="18" charset="0"/>
                <a:cs typeface="Times New Roman" panose="02020603050405020304" pitchFamily="18" charset="0"/>
              </a:rPr>
              <a:t>个</a:t>
            </a:r>
            <a:endParaRPr lang="en-US" altLang="zh-CN" sz="2000" dirty="0">
              <a:latin typeface="Times New Roman" panose="02020603050405020304" pitchFamily="18" charset="0"/>
              <a:cs typeface="Times New Roman" panose="02020603050405020304" pitchFamily="18" charset="0"/>
            </a:endParaRPr>
          </a:p>
          <a:p>
            <a:pPr lvl="0">
              <a:lnSpc>
                <a:spcPct val="150000"/>
              </a:lnSpc>
              <a:spcBef>
                <a:spcPts val="0"/>
              </a:spcBef>
              <a:buFont typeface="Wingdings" panose="05000000000000000000" pitchFamily="2" charset="2"/>
              <a:buChar char="v"/>
              <a:defRPr/>
            </a:pPr>
            <a:r>
              <a:rPr lang="zh-CN" altLang="en-US" sz="2000" dirty="0">
                <a:latin typeface="Times New Roman" panose="02020603050405020304" pitchFamily="18" charset="0"/>
                <a:cs typeface="Times New Roman" panose="02020603050405020304" pitchFamily="18" charset="0"/>
              </a:rPr>
              <a:t>两国开放贸易，中国的</a:t>
            </a:r>
            <a:r>
              <a:rPr lang="en-US" altLang="zh-CN" sz="2000" dirty="0">
                <a:latin typeface="Times New Roman" panose="02020603050405020304" pitchFamily="18" charset="0"/>
                <a:cs typeface="Times New Roman" panose="02020603050405020304" pitchFamily="18" charset="0"/>
              </a:rPr>
              <a:t>7</a:t>
            </a:r>
            <a:r>
              <a:rPr lang="zh-CN" altLang="en-US" sz="2000" dirty="0">
                <a:latin typeface="Times New Roman" panose="02020603050405020304" pitchFamily="18" charset="0"/>
                <a:cs typeface="Times New Roman" panose="02020603050405020304" pitchFamily="18" charset="0"/>
              </a:rPr>
              <a:t>家企业会与美国的</a:t>
            </a:r>
            <a:r>
              <a:rPr lang="en-US" altLang="zh-CN" sz="2000" dirty="0">
                <a:latin typeface="Times New Roman" panose="02020603050405020304" pitchFamily="18" charset="0"/>
                <a:cs typeface="Times New Roman" panose="02020603050405020304" pitchFamily="18" charset="0"/>
              </a:rPr>
              <a:t>9</a:t>
            </a:r>
            <a:r>
              <a:rPr lang="zh-CN" altLang="en-US" sz="2000" dirty="0">
                <a:latin typeface="Times New Roman" panose="02020603050405020304" pitchFamily="18" charset="0"/>
                <a:cs typeface="Times New Roman" panose="02020603050405020304" pitchFamily="18" charset="0"/>
              </a:rPr>
              <a:t>家企业相互竞争，最终中国有</a:t>
            </a:r>
            <a:r>
              <a:rPr lang="en-US" altLang="zh-CN" sz="2000" dirty="0">
                <a:latin typeface="Times New Roman" panose="02020603050405020304" pitchFamily="18" charset="0"/>
                <a:cs typeface="Times New Roman" panose="02020603050405020304" pitchFamily="18" charset="0"/>
              </a:rPr>
              <a:t>2</a:t>
            </a:r>
            <a:r>
              <a:rPr lang="zh-CN" altLang="en-US" sz="2000" dirty="0">
                <a:latin typeface="Times New Roman" panose="02020603050405020304" pitchFamily="18" charset="0"/>
                <a:cs typeface="Times New Roman" panose="02020603050405020304" pitchFamily="18" charset="0"/>
              </a:rPr>
              <a:t>家企业退出市场，美国有</a:t>
            </a:r>
            <a:r>
              <a:rPr lang="en-US" altLang="zh-CN" sz="2000" dirty="0">
                <a:latin typeface="Times New Roman" panose="02020603050405020304" pitchFamily="18" charset="0"/>
                <a:cs typeface="Times New Roman" panose="02020603050405020304" pitchFamily="18" charset="0"/>
              </a:rPr>
              <a:t>1</a:t>
            </a:r>
            <a:r>
              <a:rPr lang="zh-CN" altLang="en-US" sz="2000" dirty="0">
                <a:latin typeface="Times New Roman" panose="02020603050405020304" pitchFamily="18" charset="0"/>
                <a:cs typeface="Times New Roman" panose="02020603050405020304" pitchFamily="18" charset="0"/>
              </a:rPr>
              <a:t>家企业退出市场。</a:t>
            </a:r>
            <a:endParaRPr lang="en-US" altLang="zh-CN" sz="2000" dirty="0">
              <a:latin typeface="Times New Roman" panose="02020603050405020304" pitchFamily="18" charset="0"/>
              <a:cs typeface="Times New Roman" panose="02020603050405020304" pitchFamily="18" charset="0"/>
            </a:endParaRPr>
          </a:p>
          <a:p>
            <a:pPr lvl="0">
              <a:lnSpc>
                <a:spcPct val="150000"/>
              </a:lnSpc>
              <a:spcBef>
                <a:spcPts val="0"/>
              </a:spcBef>
              <a:buFont typeface="Wingdings" panose="05000000000000000000" pitchFamily="2" charset="2"/>
              <a:buChar char="v"/>
              <a:defRPr/>
            </a:pPr>
            <a:r>
              <a:rPr lang="zh-CN" altLang="en-US" sz="2000" dirty="0">
                <a:latin typeface="Times New Roman" panose="02020603050405020304" pitchFamily="18" charset="0"/>
                <a:cs typeface="Times New Roman" panose="02020603050405020304" pitchFamily="18" charset="0"/>
              </a:rPr>
              <a:t>贸易带来的收益</a:t>
            </a:r>
            <a:r>
              <a:rPr lang="en-US" altLang="zh-CN" sz="2000" dirty="0">
                <a:latin typeface="Times New Roman" panose="02020603050405020304" pitchFamily="18" charset="0"/>
                <a:cs typeface="Times New Roman" panose="02020603050405020304" pitchFamily="18" charset="0"/>
              </a:rPr>
              <a:t>1</a:t>
            </a:r>
            <a:r>
              <a:rPr lang="zh-CN" altLang="en-US" sz="2000" dirty="0">
                <a:latin typeface="Times New Roman" panose="02020603050405020304" pitchFamily="18" charset="0"/>
                <a:cs typeface="Times New Roman" panose="02020603050405020304" pitchFamily="18" charset="0"/>
              </a:rPr>
              <a:t>：消费者可供选择的种类增加了</a:t>
            </a:r>
            <a:endParaRPr lang="en-US" altLang="zh-CN" sz="2000" dirty="0">
              <a:latin typeface="Times New Roman" panose="02020603050405020304" pitchFamily="18" charset="0"/>
              <a:cs typeface="Times New Roman" panose="02020603050405020304" pitchFamily="18" charset="0"/>
            </a:endParaRPr>
          </a:p>
          <a:p>
            <a:pPr lvl="0">
              <a:lnSpc>
                <a:spcPct val="150000"/>
              </a:lnSpc>
              <a:spcBef>
                <a:spcPts val="0"/>
              </a:spcBef>
              <a:buFont typeface="Wingdings" panose="05000000000000000000" pitchFamily="2" charset="2"/>
              <a:buChar char="v"/>
              <a:defRPr/>
            </a:pPr>
            <a:r>
              <a:rPr lang="zh-CN" altLang="en-US" sz="2000" dirty="0">
                <a:latin typeface="Times New Roman" panose="02020603050405020304" pitchFamily="18" charset="0"/>
                <a:cs typeface="Times New Roman" panose="02020603050405020304" pitchFamily="18" charset="0"/>
              </a:rPr>
              <a:t>收益</a:t>
            </a:r>
            <a:r>
              <a:rPr lang="en-US" altLang="zh-CN" sz="2000" dirty="0">
                <a:latin typeface="Times New Roman" panose="02020603050405020304" pitchFamily="18" charset="0"/>
                <a:cs typeface="Times New Roman" panose="02020603050405020304" pitchFamily="18" charset="0"/>
              </a:rPr>
              <a:t>2</a:t>
            </a:r>
            <a:r>
              <a:rPr lang="zh-CN" altLang="en-US" sz="2000" dirty="0">
                <a:latin typeface="Times New Roman" panose="02020603050405020304" pitchFamily="18" charset="0"/>
                <a:cs typeface="Times New Roman" panose="02020603050405020304" pitchFamily="18" charset="0"/>
              </a:rPr>
              <a:t>：两国的企业总数减少，因此企业的平均规模变大，由于内部规模经济，企业的平均成本降低，消费者面临的价格也会降低</a:t>
            </a:r>
            <a:endParaRPr lang="en-US" altLang="zh-CN" sz="2000" dirty="0">
              <a:latin typeface="Times New Roman" panose="02020603050405020304" pitchFamily="18" charset="0"/>
              <a:cs typeface="Times New Roman" panose="02020603050405020304" pitchFamily="18" charset="0"/>
            </a:endParaRPr>
          </a:p>
          <a:p>
            <a:pPr marL="0" lvl="0" indent="0">
              <a:lnSpc>
                <a:spcPct val="150000"/>
              </a:lnSpc>
              <a:spcBef>
                <a:spcPts val="0"/>
              </a:spcBef>
              <a:buNone/>
              <a:defRPr/>
            </a:pPr>
            <a:endParaRPr lang="en-US"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4939494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10"/>
          <p:cNvGrpSpPr/>
          <p:nvPr/>
        </p:nvGrpSpPr>
        <p:grpSpPr>
          <a:xfrm>
            <a:off x="0" y="522513"/>
            <a:ext cx="6081486" cy="740229"/>
            <a:chOff x="0" y="522513"/>
            <a:chExt cx="6081486" cy="740229"/>
          </a:xfrm>
        </p:grpSpPr>
        <p:sp>
          <p:nvSpPr>
            <p:cNvPr id="5" name="Rectangle 11"/>
            <p:cNvSpPr/>
            <p:nvPr/>
          </p:nvSpPr>
          <p:spPr>
            <a:xfrm>
              <a:off x="0" y="522513"/>
              <a:ext cx="6081486" cy="740229"/>
            </a:xfrm>
            <a:prstGeom prst="rect">
              <a:avLst/>
            </a:prstGeom>
            <a:solidFill>
              <a:srgbClr val="811C20"/>
            </a:solidFill>
            <a:ln>
              <a:solidFill>
                <a:srgbClr val="811C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TextBox 12"/>
            <p:cNvSpPr txBox="1"/>
            <p:nvPr/>
          </p:nvSpPr>
          <p:spPr>
            <a:xfrm>
              <a:off x="0" y="631017"/>
              <a:ext cx="4905829"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2800" b="0" i="0" u="none" strike="noStrike" kern="1200" cap="none" spc="0" normalizeH="0" baseline="0" noProof="0" dirty="0">
                  <a:ln>
                    <a:noFill/>
                  </a:ln>
                  <a:solidFill>
                    <a:prstClr val="white"/>
                  </a:solidFill>
                  <a:effectLst/>
                  <a:uLnTx/>
                  <a:uFillTx/>
                  <a:latin typeface="宋体" panose="02010600030101010101" pitchFamily="2" charset="-122"/>
                  <a:ea typeface="宋体" panose="02010600030101010101" pitchFamily="2" charset="-122"/>
                  <a:cs typeface="+mn-cs"/>
                </a:rPr>
                <a:t>（二）国际贸易理论</a:t>
              </a:r>
              <a:endParaRPr kumimoji="0" lang="en-GB" sz="2800" b="0" i="0" u="none" strike="noStrike" kern="1200" cap="none" spc="0" normalizeH="0" baseline="0" noProof="0" dirty="0">
                <a:ln>
                  <a:noFill/>
                </a:ln>
                <a:solidFill>
                  <a:prstClr val="white"/>
                </a:solidFill>
                <a:effectLst/>
                <a:uLnTx/>
                <a:uFillTx/>
                <a:latin typeface="宋体" panose="02010600030101010101" pitchFamily="2" charset="-122"/>
                <a:ea typeface="宋体" panose="02010600030101010101" pitchFamily="2" charset="-122"/>
                <a:cs typeface="+mn-cs"/>
              </a:endParaRPr>
            </a:p>
          </p:txBody>
        </p:sp>
      </p:grpSp>
      <p:sp>
        <p:nvSpPr>
          <p:cNvPr id="7" name="TextBox 19"/>
          <p:cNvSpPr txBox="1"/>
          <p:nvPr/>
        </p:nvSpPr>
        <p:spPr>
          <a:xfrm>
            <a:off x="348343" y="1363960"/>
            <a:ext cx="11688982" cy="3046988"/>
          </a:xfrm>
          <a:prstGeom prst="rect">
            <a:avLst/>
          </a:prstGeom>
          <a:noFill/>
        </p:spPr>
        <p:txBody>
          <a:bodyPr wrap="square" rtlCol="0">
            <a:spAutoFit/>
          </a:bodyPr>
          <a:lstStyle/>
          <a:p>
            <a:pPr lvl="0">
              <a:defRPr/>
            </a:pPr>
            <a:r>
              <a:rPr lang="en-US" sz="2400" b="1" dirty="0">
                <a:solidFill>
                  <a:prstClr val="black"/>
                </a:solidFill>
                <a:latin typeface="Times New Roman" panose="02020603050405020304" pitchFamily="18" charset="0"/>
                <a:ea typeface="宋体" panose="02010600030101010101" pitchFamily="2" charset="-122"/>
                <a:cs typeface="Times New Roman" panose="02020603050405020304" pitchFamily="18" charset="0"/>
              </a:rPr>
              <a:t>7</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宋体" panose="02010600030101010101" pitchFamily="2" charset="-122"/>
                <a:cs typeface="Times New Roman" panose="02020603050405020304" pitchFamily="18" charset="0"/>
              </a:rPr>
              <a:t>.</a:t>
            </a:r>
            <a:r>
              <a:rPr kumimoji="0" lang="zh-CN" altLang="en-US" sz="2400" b="1" i="0" u="none" strike="noStrike" kern="1200" cap="none" spc="0" normalizeH="0" baseline="0" noProof="0" dirty="0">
                <a:ln>
                  <a:noFill/>
                </a:ln>
                <a:solidFill>
                  <a:prstClr val="black"/>
                </a:solidFill>
                <a:effectLst/>
                <a:uLnTx/>
                <a:uFillTx/>
                <a:latin typeface="Times New Roman" panose="02020603050405020304" pitchFamily="18" charset="0"/>
                <a:ea typeface="宋体" panose="02010600030101010101" pitchFamily="2" charset="-122"/>
                <a:cs typeface="Times New Roman" panose="02020603050405020304" pitchFamily="18" charset="0"/>
              </a:rPr>
              <a:t>国家产业竞争优势理论（</a:t>
            </a:r>
            <a:r>
              <a:rPr lang="en-US" altLang="zh-CN" sz="2400" b="1" dirty="0">
                <a:solidFill>
                  <a:prstClr val="black"/>
                </a:solidFill>
                <a:latin typeface="Times New Roman" panose="02020603050405020304" pitchFamily="18" charset="0"/>
                <a:cs typeface="Times New Roman" panose="02020603050405020304" pitchFamily="18" charset="0"/>
              </a:rPr>
              <a:t>theory of national competitive advantage of industries</a:t>
            </a:r>
            <a:r>
              <a:rPr lang="zh-CN" altLang="en-US" sz="2400" b="1" dirty="0">
                <a:solidFill>
                  <a:prstClr val="black"/>
                </a:solidFill>
                <a:latin typeface="Times New Roman" panose="02020603050405020304" pitchFamily="18" charset="0"/>
                <a:cs typeface="Times New Roman" panose="02020603050405020304" pitchFamily="18" charset="0"/>
              </a:rPr>
              <a:t>）</a:t>
            </a:r>
            <a:endPar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宋体" panose="02010600030101010101" pitchFamily="2" charset="-122"/>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宋体" panose="02010600030101010101" pitchFamily="2" charset="-122"/>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宋体" panose="02010600030101010101" pitchFamily="2" charset="-122"/>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宋体" panose="02010600030101010101" pitchFamily="2" charset="-122"/>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宋体" panose="02010600030101010101" pitchFamily="2" charset="-122"/>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宋体" panose="02010600030101010101" pitchFamily="2" charset="-122"/>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宋体" panose="02010600030101010101" pitchFamily="2" charset="-122"/>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1" i="0" u="none" strike="noStrike" kern="1200" cap="none" spc="0" normalizeH="0" baseline="0" noProof="0" dirty="0">
              <a:ln>
                <a:noFill/>
              </a:ln>
              <a:solidFill>
                <a:prstClr val="black"/>
              </a:solidFill>
              <a:effectLst/>
              <a:uLnTx/>
              <a:uFillTx/>
              <a:latin typeface="Times New Roman" panose="02020603050405020304" pitchFamily="18" charset="0"/>
              <a:ea typeface="宋体" panose="02010600030101010101" pitchFamily="2" charset="-122"/>
              <a:cs typeface="Times New Roman" panose="02020603050405020304" pitchFamily="18" charset="0"/>
            </a:endParaRPr>
          </a:p>
        </p:txBody>
      </p:sp>
      <p:pic>
        <p:nvPicPr>
          <p:cNvPr id="8" name="Picture 5" descr="C:\Users\Administrator\Desktop\财大ppt模板\B9PPT模板（一）-07.jpg"/>
          <p:cNvPicPr>
            <a:picLocks noChangeAspect="1" noChangeArrowheads="1"/>
          </p:cNvPicPr>
          <p:nvPr/>
        </p:nvPicPr>
        <p:blipFill rotWithShape="1">
          <a:blip r:embed="rId2"/>
          <a:srcRect l="80973" t="3505" b="78397"/>
          <a:stretch/>
        </p:blipFill>
        <p:spPr bwMode="auto">
          <a:xfrm>
            <a:off x="10214435" y="69901"/>
            <a:ext cx="2034332" cy="1368152"/>
          </a:xfrm>
          <a:prstGeom prst="rect">
            <a:avLst/>
          </a:prstGeom>
          <a:noFill/>
        </p:spPr>
      </p:pic>
      <p:sp>
        <p:nvSpPr>
          <p:cNvPr id="2" name="内容占位符 1"/>
          <p:cNvSpPr>
            <a:spLocks noGrp="1"/>
          </p:cNvSpPr>
          <p:nvPr>
            <p:ph idx="1"/>
          </p:nvPr>
        </p:nvSpPr>
        <p:spPr>
          <a:xfrm>
            <a:off x="838200" y="1926843"/>
            <a:ext cx="10515600" cy="4692321"/>
          </a:xfrm>
        </p:spPr>
        <p:txBody>
          <a:bodyPr>
            <a:normAutofit/>
          </a:bodyPr>
          <a:lstStyle/>
          <a:p>
            <a:pPr>
              <a:lnSpc>
                <a:spcPct val="150000"/>
              </a:lnSpc>
              <a:spcBef>
                <a:spcPts val="0"/>
              </a:spcBef>
              <a:defRPr/>
            </a:pPr>
            <a:r>
              <a:rPr lang="zh-CN" altLang="en-US" sz="2400" dirty="0">
                <a:latin typeface="Times New Roman" panose="02020603050405020304" pitchFamily="18" charset="0"/>
                <a:cs typeface="Times New Roman" panose="02020603050405020304" pitchFamily="18" charset="0"/>
              </a:rPr>
              <a:t>提出者：迈克尔波特</a:t>
            </a:r>
            <a:endParaRPr lang="en-US" altLang="zh-CN" sz="2400" dirty="0">
              <a:latin typeface="Times New Roman" panose="02020603050405020304" pitchFamily="18" charset="0"/>
              <a:cs typeface="Times New Roman" panose="02020603050405020304" pitchFamily="18" charset="0"/>
            </a:endParaRPr>
          </a:p>
          <a:p>
            <a:pPr>
              <a:lnSpc>
                <a:spcPct val="150000"/>
              </a:lnSpc>
              <a:spcBef>
                <a:spcPts val="0"/>
              </a:spcBef>
              <a:defRPr/>
            </a:pPr>
            <a:r>
              <a:rPr lang="zh-CN" altLang="en-US" sz="2400" dirty="0">
                <a:latin typeface="Times New Roman" panose="02020603050405020304" pitchFamily="18" charset="0"/>
                <a:cs typeface="Times New Roman" panose="02020603050405020304" pitchFamily="18" charset="0"/>
              </a:rPr>
              <a:t>不同国家特定产业的竞争优势取决于形成“钻石”顶点的</a:t>
            </a:r>
            <a:r>
              <a:rPr lang="en-US" altLang="zh-CN" sz="2400" dirty="0">
                <a:latin typeface="Times New Roman" panose="02020603050405020304" pitchFamily="18" charset="0"/>
                <a:cs typeface="Times New Roman" panose="02020603050405020304" pitchFamily="18" charset="0"/>
              </a:rPr>
              <a:t>4</a:t>
            </a:r>
            <a:r>
              <a:rPr lang="zh-CN" altLang="en-US" sz="2400" dirty="0">
                <a:latin typeface="Times New Roman" panose="02020603050405020304" pitchFamily="18" charset="0"/>
                <a:cs typeface="Times New Roman" panose="02020603050405020304" pitchFamily="18" charset="0"/>
              </a:rPr>
              <a:t>个方面</a:t>
            </a:r>
            <a:endParaRPr lang="en-US" altLang="zh-CN" sz="2400" dirty="0">
              <a:latin typeface="Times New Roman" panose="02020603050405020304" pitchFamily="18" charset="0"/>
              <a:cs typeface="Times New Roman" panose="02020603050405020304" pitchFamily="18" charset="0"/>
            </a:endParaRPr>
          </a:p>
          <a:p>
            <a:pPr>
              <a:lnSpc>
                <a:spcPct val="150000"/>
              </a:lnSpc>
              <a:spcBef>
                <a:spcPts val="0"/>
              </a:spcBef>
              <a:buFont typeface="Wingdings" panose="05000000000000000000" pitchFamily="2" charset="2"/>
              <a:buChar char="v"/>
              <a:defRPr/>
            </a:pPr>
            <a:r>
              <a:rPr lang="zh-CN" altLang="en-US" sz="2000" dirty="0">
                <a:latin typeface="Times New Roman" panose="02020603050405020304" pitchFamily="18" charset="0"/>
                <a:cs typeface="Times New Roman" panose="02020603050405020304" pitchFamily="18" charset="0"/>
              </a:rPr>
              <a:t>要素禀赋：一个国家会出口在资源禀赋方面具有比较优势的产品；</a:t>
            </a:r>
            <a:endParaRPr lang="en-US" altLang="zh-CN" sz="2000" dirty="0">
              <a:latin typeface="Times New Roman" panose="02020603050405020304" pitchFamily="18" charset="0"/>
              <a:cs typeface="Times New Roman" panose="02020603050405020304" pitchFamily="18" charset="0"/>
            </a:endParaRPr>
          </a:p>
          <a:p>
            <a:pPr>
              <a:lnSpc>
                <a:spcPct val="150000"/>
              </a:lnSpc>
              <a:spcBef>
                <a:spcPts val="0"/>
              </a:spcBef>
              <a:buFont typeface="Wingdings" panose="05000000000000000000" pitchFamily="2" charset="2"/>
              <a:buChar char="v"/>
              <a:defRPr/>
            </a:pPr>
            <a:r>
              <a:rPr lang="zh-CN" altLang="en-US" sz="2000" dirty="0">
                <a:latin typeface="Times New Roman" panose="02020603050405020304" pitchFamily="18" charset="0"/>
                <a:cs typeface="Times New Roman" panose="02020603050405020304" pitchFamily="18" charset="0"/>
              </a:rPr>
              <a:t>国内需求：国内严格的需求会使企业不断地进步，如美国的</a:t>
            </a:r>
            <a:r>
              <a:rPr lang="en-US" altLang="zh-CN" sz="2000" dirty="0">
                <a:latin typeface="Times New Roman" panose="02020603050405020304" pitchFamily="18" charset="0"/>
                <a:cs typeface="Times New Roman" panose="02020603050405020304" pitchFamily="18" charset="0"/>
              </a:rPr>
              <a:t>《</a:t>
            </a:r>
            <a:r>
              <a:rPr lang="zh-CN" altLang="en-US" sz="2000" dirty="0">
                <a:latin typeface="Times New Roman" panose="02020603050405020304" pitchFamily="18" charset="0"/>
                <a:cs typeface="Times New Roman" panose="02020603050405020304" pitchFamily="18" charset="0"/>
              </a:rPr>
              <a:t>权力的游戏</a:t>
            </a:r>
            <a:r>
              <a:rPr lang="en-US" altLang="zh-CN" sz="2000" dirty="0">
                <a:latin typeface="Times New Roman" panose="02020603050405020304" pitchFamily="18" charset="0"/>
                <a:cs typeface="Times New Roman" panose="02020603050405020304" pitchFamily="18" charset="0"/>
              </a:rPr>
              <a:t>》</a:t>
            </a:r>
            <a:r>
              <a:rPr lang="zh-CN" altLang="en-US" sz="2000" dirty="0">
                <a:latin typeface="Times New Roman" panose="02020603050405020304" pitchFamily="18" charset="0"/>
                <a:cs typeface="Times New Roman" panose="02020603050405020304" pitchFamily="18" charset="0"/>
              </a:rPr>
              <a:t>和</a:t>
            </a:r>
            <a:r>
              <a:rPr lang="en-US" altLang="zh-CN" sz="2000" dirty="0">
                <a:latin typeface="Times New Roman" panose="02020603050405020304" pitchFamily="18" charset="0"/>
                <a:cs typeface="Times New Roman" panose="02020603050405020304" pitchFamily="18" charset="0"/>
              </a:rPr>
              <a:t>《</a:t>
            </a:r>
            <a:r>
              <a:rPr lang="zh-CN" altLang="en-US" sz="2000" dirty="0">
                <a:latin typeface="Times New Roman" panose="02020603050405020304" pitchFamily="18" charset="0"/>
                <a:cs typeface="Times New Roman" panose="02020603050405020304" pitchFamily="18" charset="0"/>
              </a:rPr>
              <a:t>复仇者联盟</a:t>
            </a:r>
            <a:r>
              <a:rPr lang="en-US" altLang="zh-CN" sz="2000" dirty="0">
                <a:latin typeface="Times New Roman" panose="02020603050405020304" pitchFamily="18" charset="0"/>
                <a:cs typeface="Times New Roman" panose="02020603050405020304" pitchFamily="18" charset="0"/>
              </a:rPr>
              <a:t>》</a:t>
            </a:r>
          </a:p>
          <a:p>
            <a:pPr>
              <a:lnSpc>
                <a:spcPct val="150000"/>
              </a:lnSpc>
              <a:spcBef>
                <a:spcPts val="0"/>
              </a:spcBef>
              <a:buFont typeface="Wingdings" panose="05000000000000000000" pitchFamily="2" charset="2"/>
              <a:buChar char="v"/>
              <a:defRPr/>
            </a:pPr>
            <a:r>
              <a:rPr lang="zh-CN" altLang="en-US" sz="2000" dirty="0">
                <a:latin typeface="Times New Roman" panose="02020603050405020304" pitchFamily="18" charset="0"/>
                <a:cs typeface="Times New Roman" panose="02020603050405020304" pitchFamily="18" charset="0"/>
              </a:rPr>
              <a:t>国内的企业战略、结构和竞争：如越南价格低廉的零件；</a:t>
            </a:r>
            <a:endParaRPr lang="en-US" altLang="zh-CN" sz="2000" dirty="0">
              <a:latin typeface="Times New Roman" panose="02020603050405020304" pitchFamily="18" charset="0"/>
              <a:cs typeface="Times New Roman" panose="02020603050405020304" pitchFamily="18" charset="0"/>
            </a:endParaRPr>
          </a:p>
          <a:p>
            <a:pPr>
              <a:lnSpc>
                <a:spcPct val="150000"/>
              </a:lnSpc>
              <a:spcBef>
                <a:spcPts val="0"/>
              </a:spcBef>
              <a:buFont typeface="Wingdings" panose="05000000000000000000" pitchFamily="2" charset="2"/>
              <a:buChar char="v"/>
              <a:defRPr/>
            </a:pPr>
            <a:r>
              <a:rPr lang="zh-CN" altLang="en-US" sz="2000" dirty="0">
                <a:latin typeface="Times New Roman" panose="02020603050405020304" pitchFamily="18" charset="0"/>
                <a:cs typeface="Times New Roman" panose="02020603050405020304" pitchFamily="18" charset="0"/>
              </a:rPr>
              <a:t>相关与支持产业：如欧洲的空客</a:t>
            </a:r>
            <a:endParaRPr lang="en-US"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1849956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10"/>
          <p:cNvGrpSpPr/>
          <p:nvPr/>
        </p:nvGrpSpPr>
        <p:grpSpPr>
          <a:xfrm>
            <a:off x="0" y="522513"/>
            <a:ext cx="6081486" cy="740229"/>
            <a:chOff x="0" y="522513"/>
            <a:chExt cx="6081486" cy="740229"/>
          </a:xfrm>
        </p:grpSpPr>
        <p:sp>
          <p:nvSpPr>
            <p:cNvPr id="5" name="Rectangle 11"/>
            <p:cNvSpPr/>
            <p:nvPr/>
          </p:nvSpPr>
          <p:spPr>
            <a:xfrm>
              <a:off x="0" y="522513"/>
              <a:ext cx="6081486" cy="740229"/>
            </a:xfrm>
            <a:prstGeom prst="rect">
              <a:avLst/>
            </a:prstGeom>
            <a:solidFill>
              <a:srgbClr val="811C20"/>
            </a:solidFill>
            <a:ln>
              <a:solidFill>
                <a:srgbClr val="811C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TextBox 12"/>
            <p:cNvSpPr txBox="1"/>
            <p:nvPr/>
          </p:nvSpPr>
          <p:spPr>
            <a:xfrm>
              <a:off x="0" y="631017"/>
              <a:ext cx="4905829"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2800" b="0" i="0" u="none" strike="noStrike" kern="1200" cap="none" spc="0" normalizeH="0" baseline="0" noProof="0" dirty="0">
                  <a:ln>
                    <a:noFill/>
                  </a:ln>
                  <a:solidFill>
                    <a:prstClr val="white"/>
                  </a:solidFill>
                  <a:effectLst/>
                  <a:uLnTx/>
                  <a:uFillTx/>
                  <a:latin typeface="宋体" panose="02010600030101010101" pitchFamily="2" charset="-122"/>
                  <a:ea typeface="宋体" panose="02010600030101010101" pitchFamily="2" charset="-122"/>
                  <a:cs typeface="+mn-cs"/>
                </a:rPr>
                <a:t>（三）企业生产率</a:t>
              </a:r>
              <a:endParaRPr kumimoji="0" lang="en-GB" sz="2800" b="0" i="0" u="none" strike="noStrike" kern="1200" cap="none" spc="0" normalizeH="0" baseline="0" noProof="0" dirty="0">
                <a:ln>
                  <a:noFill/>
                </a:ln>
                <a:solidFill>
                  <a:prstClr val="white"/>
                </a:solidFill>
                <a:effectLst/>
                <a:uLnTx/>
                <a:uFillTx/>
                <a:latin typeface="宋体" panose="02010600030101010101" pitchFamily="2" charset="-122"/>
                <a:ea typeface="宋体" panose="02010600030101010101" pitchFamily="2" charset="-122"/>
                <a:cs typeface="+mn-cs"/>
              </a:endParaRPr>
            </a:p>
          </p:txBody>
        </p:sp>
      </p:grpSp>
      <p:sp>
        <p:nvSpPr>
          <p:cNvPr id="7" name="TextBox 19"/>
          <p:cNvSpPr txBox="1"/>
          <p:nvPr/>
        </p:nvSpPr>
        <p:spPr>
          <a:xfrm>
            <a:off x="348343" y="1363960"/>
            <a:ext cx="11688982" cy="2677656"/>
          </a:xfrm>
          <a:prstGeom prst="rect">
            <a:avLst/>
          </a:prstGeom>
          <a:noFill/>
        </p:spPr>
        <p:txBody>
          <a:bodyPr wrap="square" rtlCol="0">
            <a:spAutoFit/>
          </a:bodyPr>
          <a:lstStyle/>
          <a:p>
            <a:pPr lvl="0">
              <a:defRPr/>
            </a:pPr>
            <a:r>
              <a:rPr lang="en-US" sz="2400" b="1" dirty="0">
                <a:solidFill>
                  <a:prstClr val="black"/>
                </a:solidFill>
                <a:latin typeface="Times New Roman" panose="02020603050405020304" pitchFamily="18" charset="0"/>
                <a:ea typeface="宋体" panose="02010600030101010101" pitchFamily="2" charset="-122"/>
                <a:cs typeface="Times New Roman" panose="02020603050405020304" pitchFamily="18" charset="0"/>
              </a:rPr>
              <a:t>1.</a:t>
            </a:r>
            <a:r>
              <a:rPr lang="zh-CN" altLang="en-US" sz="2400" b="1" dirty="0">
                <a:solidFill>
                  <a:prstClr val="black"/>
                </a:solidFill>
                <a:latin typeface="Times New Roman" panose="02020603050405020304" pitchFamily="18" charset="0"/>
                <a:ea typeface="宋体" panose="02010600030101010101" pitchFamily="2" charset="-122"/>
                <a:cs typeface="Times New Roman" panose="02020603050405020304" pitchFamily="18" charset="0"/>
              </a:rPr>
              <a:t>企业</a:t>
            </a:r>
            <a:endPar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宋体" panose="02010600030101010101" pitchFamily="2" charset="-122"/>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宋体" panose="02010600030101010101" pitchFamily="2" charset="-122"/>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宋体" panose="02010600030101010101" pitchFamily="2" charset="-122"/>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宋体" panose="02010600030101010101" pitchFamily="2" charset="-122"/>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宋体" panose="02010600030101010101" pitchFamily="2" charset="-122"/>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宋体" panose="02010600030101010101" pitchFamily="2" charset="-122"/>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1" i="0" u="none" strike="noStrike" kern="1200" cap="none" spc="0" normalizeH="0" baseline="0" noProof="0" dirty="0">
              <a:ln>
                <a:noFill/>
              </a:ln>
              <a:solidFill>
                <a:prstClr val="black"/>
              </a:solidFill>
              <a:effectLst/>
              <a:uLnTx/>
              <a:uFillTx/>
              <a:latin typeface="Times New Roman" panose="02020603050405020304" pitchFamily="18" charset="0"/>
              <a:ea typeface="宋体" panose="02010600030101010101" pitchFamily="2" charset="-122"/>
              <a:cs typeface="Times New Roman" panose="02020603050405020304" pitchFamily="18" charset="0"/>
            </a:endParaRPr>
          </a:p>
        </p:txBody>
      </p:sp>
      <p:pic>
        <p:nvPicPr>
          <p:cNvPr id="8" name="Picture 5" descr="C:\Users\Administrator\Desktop\财大ppt模板\B9PPT模板（一）-07.jpg"/>
          <p:cNvPicPr>
            <a:picLocks noChangeAspect="1" noChangeArrowheads="1"/>
          </p:cNvPicPr>
          <p:nvPr/>
        </p:nvPicPr>
        <p:blipFill rotWithShape="1">
          <a:blip r:embed="rId2"/>
          <a:srcRect l="80973" t="3505" b="78397"/>
          <a:stretch/>
        </p:blipFill>
        <p:spPr bwMode="auto">
          <a:xfrm>
            <a:off x="10214435" y="69901"/>
            <a:ext cx="2034332" cy="1368152"/>
          </a:xfrm>
          <a:prstGeom prst="rect">
            <a:avLst/>
          </a:prstGeom>
          <a:noFill/>
        </p:spPr>
      </p:pic>
      <p:sp>
        <p:nvSpPr>
          <p:cNvPr id="2" name="内容占位符 1"/>
          <p:cNvSpPr>
            <a:spLocks noGrp="1"/>
          </p:cNvSpPr>
          <p:nvPr>
            <p:ph idx="1"/>
          </p:nvPr>
        </p:nvSpPr>
        <p:spPr>
          <a:xfrm>
            <a:off x="838200" y="1926843"/>
            <a:ext cx="10515600" cy="4692321"/>
          </a:xfrm>
        </p:spPr>
        <p:txBody>
          <a:bodyPr>
            <a:normAutofit/>
          </a:bodyPr>
          <a:lstStyle/>
          <a:p>
            <a:pPr>
              <a:lnSpc>
                <a:spcPct val="150000"/>
              </a:lnSpc>
              <a:spcBef>
                <a:spcPts val="0"/>
              </a:spcBef>
              <a:defRPr/>
            </a:pPr>
            <a:r>
              <a:rPr lang="zh-CN" altLang="en-US" sz="2000" dirty="0">
                <a:latin typeface="Times New Roman" panose="02020603050405020304" pitchFamily="18" charset="0"/>
                <a:cs typeface="Times New Roman" panose="02020603050405020304" pitchFamily="18" charset="0"/>
              </a:rPr>
              <a:t>定义：一般是指以盈利为目的，运用各种生产要素（土地、劳动力、资本、技术和企业家才能等），向市场提供商品或服务，实现自主经营、自负盈亏、独立核算的法人或其他社会经济组织。如腾讯是企业，微信和</a:t>
            </a:r>
            <a:r>
              <a:rPr lang="en-US" altLang="zh-CN" sz="2000" dirty="0">
                <a:latin typeface="Times New Roman" panose="02020603050405020304" pitchFamily="18" charset="0"/>
                <a:cs typeface="Times New Roman" panose="02020603050405020304" pitchFamily="18" charset="0"/>
              </a:rPr>
              <a:t>QQ</a:t>
            </a:r>
            <a:r>
              <a:rPr lang="zh-CN" altLang="en-US" sz="2000" dirty="0">
                <a:latin typeface="Times New Roman" panose="02020603050405020304" pitchFamily="18" charset="0"/>
                <a:cs typeface="Times New Roman" panose="02020603050405020304" pitchFamily="18" charset="0"/>
              </a:rPr>
              <a:t>则不是企业；百姓大药房是企业，校医院的药房则不是</a:t>
            </a:r>
            <a:endParaRPr lang="en-US" altLang="zh-CN" sz="2000" dirty="0">
              <a:latin typeface="Times New Roman" panose="02020603050405020304" pitchFamily="18" charset="0"/>
              <a:cs typeface="Times New Roman" panose="02020603050405020304" pitchFamily="18" charset="0"/>
            </a:endParaRPr>
          </a:p>
          <a:p>
            <a:pPr>
              <a:lnSpc>
                <a:spcPct val="150000"/>
              </a:lnSpc>
              <a:spcBef>
                <a:spcPts val="0"/>
              </a:spcBef>
              <a:defRPr/>
            </a:pPr>
            <a:r>
              <a:rPr lang="zh-CN" altLang="en-US" sz="2000" dirty="0">
                <a:latin typeface="Times New Roman" panose="02020603050405020304" pitchFamily="18" charset="0"/>
                <a:cs typeface="Times New Roman" panose="02020603050405020304" pitchFamily="18" charset="0"/>
              </a:rPr>
              <a:t>分类：独资企业、合伙制企业、私人持股公司、公共持股公司、非营利组织、国有企业</a:t>
            </a:r>
            <a:endParaRPr lang="en-US"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1322261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10"/>
          <p:cNvGrpSpPr/>
          <p:nvPr/>
        </p:nvGrpSpPr>
        <p:grpSpPr>
          <a:xfrm>
            <a:off x="0" y="522513"/>
            <a:ext cx="6081486" cy="740229"/>
            <a:chOff x="0" y="522513"/>
            <a:chExt cx="6081486" cy="740229"/>
          </a:xfrm>
        </p:grpSpPr>
        <p:sp>
          <p:nvSpPr>
            <p:cNvPr id="5" name="Rectangle 11"/>
            <p:cNvSpPr/>
            <p:nvPr/>
          </p:nvSpPr>
          <p:spPr>
            <a:xfrm>
              <a:off x="0" y="522513"/>
              <a:ext cx="6081486" cy="740229"/>
            </a:xfrm>
            <a:prstGeom prst="rect">
              <a:avLst/>
            </a:prstGeom>
            <a:solidFill>
              <a:srgbClr val="811C20"/>
            </a:solidFill>
            <a:ln>
              <a:solidFill>
                <a:srgbClr val="811C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TextBox 12"/>
            <p:cNvSpPr txBox="1"/>
            <p:nvPr/>
          </p:nvSpPr>
          <p:spPr>
            <a:xfrm>
              <a:off x="0" y="631017"/>
              <a:ext cx="4905829"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2800" b="0" i="0" u="none" strike="noStrike" kern="1200" cap="none" spc="0" normalizeH="0" baseline="0" noProof="0" dirty="0">
                  <a:ln>
                    <a:noFill/>
                  </a:ln>
                  <a:solidFill>
                    <a:prstClr val="white"/>
                  </a:solidFill>
                  <a:effectLst/>
                  <a:uLnTx/>
                  <a:uFillTx/>
                  <a:latin typeface="宋体" panose="02010600030101010101" pitchFamily="2" charset="-122"/>
                  <a:ea typeface="宋体" panose="02010600030101010101" pitchFamily="2" charset="-122"/>
                  <a:cs typeface="+mn-cs"/>
                </a:rPr>
                <a:t>（三）企业生产率</a:t>
              </a:r>
              <a:endParaRPr kumimoji="0" lang="en-GB" sz="2800" b="0" i="0" u="none" strike="noStrike" kern="1200" cap="none" spc="0" normalizeH="0" baseline="0" noProof="0" dirty="0">
                <a:ln>
                  <a:noFill/>
                </a:ln>
                <a:solidFill>
                  <a:prstClr val="white"/>
                </a:solidFill>
                <a:effectLst/>
                <a:uLnTx/>
                <a:uFillTx/>
                <a:latin typeface="宋体" panose="02010600030101010101" pitchFamily="2" charset="-122"/>
                <a:ea typeface="宋体" panose="02010600030101010101" pitchFamily="2" charset="-122"/>
                <a:cs typeface="+mn-cs"/>
              </a:endParaRPr>
            </a:p>
          </p:txBody>
        </p:sp>
      </p:grpSp>
      <p:sp>
        <p:nvSpPr>
          <p:cNvPr id="7" name="TextBox 19"/>
          <p:cNvSpPr txBox="1"/>
          <p:nvPr/>
        </p:nvSpPr>
        <p:spPr>
          <a:xfrm>
            <a:off x="348343" y="1363960"/>
            <a:ext cx="11688982" cy="2677656"/>
          </a:xfrm>
          <a:prstGeom prst="rect">
            <a:avLst/>
          </a:prstGeom>
          <a:noFill/>
        </p:spPr>
        <p:txBody>
          <a:bodyPr wrap="square" rtlCol="0">
            <a:spAutoFit/>
          </a:bodyPr>
          <a:lstStyle/>
          <a:p>
            <a:pPr lvl="0">
              <a:defRPr/>
            </a:pPr>
            <a:r>
              <a:rPr lang="en-US" sz="2400" b="1" noProof="0" dirty="0">
                <a:solidFill>
                  <a:prstClr val="black"/>
                </a:solidFill>
                <a:latin typeface="Times New Roman" panose="02020603050405020304" pitchFamily="18" charset="0"/>
                <a:ea typeface="宋体" panose="02010600030101010101" pitchFamily="2" charset="-122"/>
                <a:cs typeface="Times New Roman" panose="02020603050405020304" pitchFamily="18" charset="0"/>
              </a:rPr>
              <a:t>2.</a:t>
            </a:r>
            <a:r>
              <a:rPr lang="zh-CN" altLang="en-US" sz="2400" b="1" dirty="0">
                <a:solidFill>
                  <a:prstClr val="black"/>
                </a:solidFill>
                <a:latin typeface="Times New Roman" panose="02020603050405020304" pitchFamily="18" charset="0"/>
                <a:ea typeface="宋体" panose="02010600030101010101" pitchFamily="2" charset="-122"/>
                <a:cs typeface="Times New Roman" panose="02020603050405020304" pitchFamily="18" charset="0"/>
              </a:rPr>
              <a:t>企业的生产率</a:t>
            </a:r>
            <a:endPar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宋体" panose="02010600030101010101" pitchFamily="2" charset="-122"/>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宋体" panose="02010600030101010101" pitchFamily="2" charset="-122"/>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宋体" panose="02010600030101010101" pitchFamily="2" charset="-122"/>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宋体" panose="02010600030101010101" pitchFamily="2" charset="-122"/>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宋体" panose="02010600030101010101" pitchFamily="2" charset="-122"/>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宋体" panose="02010600030101010101" pitchFamily="2" charset="-122"/>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1" i="0" u="none" strike="noStrike" kern="1200" cap="none" spc="0" normalizeH="0" baseline="0" noProof="0" dirty="0">
              <a:ln>
                <a:noFill/>
              </a:ln>
              <a:solidFill>
                <a:prstClr val="black"/>
              </a:solidFill>
              <a:effectLst/>
              <a:uLnTx/>
              <a:uFillTx/>
              <a:latin typeface="Times New Roman" panose="02020603050405020304" pitchFamily="18" charset="0"/>
              <a:ea typeface="宋体" panose="02010600030101010101" pitchFamily="2" charset="-122"/>
              <a:cs typeface="Times New Roman" panose="02020603050405020304" pitchFamily="18" charset="0"/>
            </a:endParaRPr>
          </a:p>
        </p:txBody>
      </p:sp>
      <p:pic>
        <p:nvPicPr>
          <p:cNvPr id="8" name="Picture 5" descr="C:\Users\Administrator\Desktop\财大ppt模板\B9PPT模板（一）-07.jpg"/>
          <p:cNvPicPr>
            <a:picLocks noChangeAspect="1" noChangeArrowheads="1"/>
          </p:cNvPicPr>
          <p:nvPr/>
        </p:nvPicPr>
        <p:blipFill rotWithShape="1">
          <a:blip r:embed="rId2"/>
          <a:srcRect l="80973" t="3505" b="78397"/>
          <a:stretch/>
        </p:blipFill>
        <p:spPr bwMode="auto">
          <a:xfrm>
            <a:off x="10214435" y="69901"/>
            <a:ext cx="2034332" cy="1368152"/>
          </a:xfrm>
          <a:prstGeom prst="rect">
            <a:avLst/>
          </a:prstGeom>
          <a:noFill/>
        </p:spPr>
      </p:pic>
      <mc:AlternateContent xmlns:mc="http://schemas.openxmlformats.org/markup-compatibility/2006" xmlns:a14="http://schemas.microsoft.com/office/drawing/2010/main">
        <mc:Choice Requires="a14">
          <p:sp>
            <p:nvSpPr>
              <p:cNvPr id="2" name="内容占位符 1"/>
              <p:cNvSpPr>
                <a:spLocks noGrp="1"/>
              </p:cNvSpPr>
              <p:nvPr>
                <p:ph idx="1"/>
              </p:nvPr>
            </p:nvSpPr>
            <p:spPr>
              <a:xfrm>
                <a:off x="838200" y="1926843"/>
                <a:ext cx="10515600" cy="4692321"/>
              </a:xfrm>
            </p:spPr>
            <p:txBody>
              <a:bodyPr>
                <a:normAutofit/>
              </a:bodyPr>
              <a:lstStyle/>
              <a:p>
                <a:pPr>
                  <a:lnSpc>
                    <a:spcPct val="150000"/>
                  </a:lnSpc>
                  <a:spcBef>
                    <a:spcPts val="0"/>
                  </a:spcBef>
                  <a:defRPr/>
                </a:pPr>
                <a:r>
                  <a:rPr lang="zh-CN" altLang="en-US" sz="2000" dirty="0">
                    <a:latin typeface="Times New Roman" panose="02020603050405020304" pitchFamily="18" charset="0"/>
                    <a:cs typeface="Times New Roman" panose="02020603050405020304" pitchFamily="18" charset="0"/>
                  </a:rPr>
                  <a:t>全要素生产率（</a:t>
                </a:r>
                <a:r>
                  <a:rPr lang="en-US" altLang="zh-CN" sz="2000" dirty="0">
                    <a:latin typeface="Times New Roman" panose="02020603050405020304" pitchFamily="18" charset="0"/>
                    <a:cs typeface="Times New Roman" panose="02020603050405020304" pitchFamily="18" charset="0"/>
                  </a:rPr>
                  <a:t> Total Factor Productivity </a:t>
                </a:r>
                <a:r>
                  <a:rPr lang="zh-CN" altLang="en-US" sz="2000" dirty="0">
                    <a:latin typeface="Times New Roman" panose="02020603050405020304" pitchFamily="18" charset="0"/>
                    <a:cs typeface="Times New Roman" panose="02020603050405020304" pitchFamily="18" charset="0"/>
                  </a:rPr>
                  <a:t>）：企业的产出总量除以全部资源投入量</a:t>
                </a:r>
                <a:endParaRPr lang="en-US" altLang="zh-CN" sz="2000" dirty="0">
                  <a:latin typeface="Times New Roman" panose="02020603050405020304" pitchFamily="18" charset="0"/>
                  <a:cs typeface="Times New Roman" panose="02020603050405020304" pitchFamily="18" charset="0"/>
                </a:endParaRPr>
              </a:p>
              <a:p>
                <a:pPr>
                  <a:lnSpc>
                    <a:spcPct val="150000"/>
                  </a:lnSpc>
                  <a:spcBef>
                    <a:spcPts val="0"/>
                  </a:spcBef>
                  <a:defRPr/>
                </a:pPr>
                <a:r>
                  <a:rPr lang="zh-CN" altLang="en-US" sz="2000" dirty="0">
                    <a:latin typeface="Times New Roman" panose="02020603050405020304" pitchFamily="18" charset="0"/>
                    <a:cs typeface="Times New Roman" panose="02020603050405020304" pitchFamily="18" charset="0"/>
                  </a:rPr>
                  <a:t>企业生产函数：</a:t>
                </a:r>
                <a:r>
                  <a:rPr lang="en-US" dirty="0"/>
                  <a:t> </a:t>
                </a:r>
                <a14:m>
                  <m:oMath xmlns:m="http://schemas.openxmlformats.org/officeDocument/2006/math">
                    <m:sSub>
                      <m:sSubPr>
                        <m:ctrlPr>
                          <a:rPr lang="en-US" sz="2400" i="1">
                            <a:latin typeface="Cambria Math" panose="02040503050406030204" pitchFamily="18" charset="0"/>
                          </a:rPr>
                        </m:ctrlPr>
                      </m:sSubPr>
                      <m:e>
                        <m:r>
                          <a:rPr lang="en-US" sz="2400" i="1">
                            <a:latin typeface="Cambria Math" panose="02040503050406030204" pitchFamily="18" charset="0"/>
                          </a:rPr>
                          <m:t>𝑦</m:t>
                        </m:r>
                      </m:e>
                      <m:sub>
                        <m:r>
                          <a:rPr lang="en-US" sz="2400" i="1">
                            <a:latin typeface="Cambria Math" panose="02040503050406030204" pitchFamily="18" charset="0"/>
                          </a:rPr>
                          <m:t>𝑖𝑡</m:t>
                        </m:r>
                      </m:sub>
                    </m:sSub>
                    <m:r>
                      <a:rPr lang="en-US" sz="2400" i="1">
                        <a:latin typeface="Cambria Math" panose="02040503050406030204" pitchFamily="18" charset="0"/>
                      </a:rPr>
                      <m:t>=</m:t>
                    </m:r>
                    <m:r>
                      <a:rPr lang="en-US" sz="2400" i="1">
                        <a:latin typeface="Cambria Math" panose="02040503050406030204" pitchFamily="18" charset="0"/>
                      </a:rPr>
                      <m:t>𝑓</m:t>
                    </m:r>
                    <m:d>
                      <m:dPr>
                        <m:ctrlPr>
                          <a:rPr lang="en-US" sz="2400" i="1">
                            <a:latin typeface="Cambria Math" panose="02040503050406030204" pitchFamily="18" charset="0"/>
                          </a:rPr>
                        </m:ctrlPr>
                      </m:dPr>
                      <m:e>
                        <m:sSub>
                          <m:sSubPr>
                            <m:ctrlPr>
                              <a:rPr lang="en-US" sz="2400" i="1">
                                <a:latin typeface="Cambria Math" panose="02040503050406030204" pitchFamily="18" charset="0"/>
                              </a:rPr>
                            </m:ctrlPr>
                          </m:sSubPr>
                          <m:e>
                            <m:r>
                              <a:rPr lang="en-US" sz="2400" i="1">
                                <a:latin typeface="Cambria Math" panose="02040503050406030204" pitchFamily="18" charset="0"/>
                              </a:rPr>
                              <m:t>𝑙</m:t>
                            </m:r>
                          </m:e>
                          <m:sub>
                            <m:r>
                              <a:rPr lang="en-US" sz="2400" i="1">
                                <a:latin typeface="Cambria Math" panose="02040503050406030204" pitchFamily="18" charset="0"/>
                              </a:rPr>
                              <m:t>𝑖𝑡</m:t>
                            </m:r>
                          </m:sub>
                        </m:sSub>
                        <m:r>
                          <a:rPr lang="en-US" sz="2400" i="1">
                            <a:latin typeface="Cambria Math" panose="02040503050406030204" pitchFamily="18" charset="0"/>
                          </a:rPr>
                          <m:t>,</m:t>
                        </m:r>
                        <m:sSub>
                          <m:sSubPr>
                            <m:ctrlPr>
                              <a:rPr lang="en-US" sz="2400" i="1">
                                <a:latin typeface="Cambria Math" panose="02040503050406030204" pitchFamily="18" charset="0"/>
                              </a:rPr>
                            </m:ctrlPr>
                          </m:sSubPr>
                          <m:e>
                            <m:r>
                              <a:rPr lang="en-US" sz="2400" i="1">
                                <a:latin typeface="Cambria Math" panose="02040503050406030204" pitchFamily="18" charset="0"/>
                              </a:rPr>
                              <m:t>𝑘</m:t>
                            </m:r>
                          </m:e>
                          <m:sub>
                            <m:r>
                              <a:rPr lang="en-US" sz="2400" i="1">
                                <a:latin typeface="Cambria Math" panose="02040503050406030204" pitchFamily="18" charset="0"/>
                              </a:rPr>
                              <m:t>𝑖𝑡</m:t>
                            </m:r>
                          </m:sub>
                        </m:sSub>
                        <m:r>
                          <a:rPr lang="en-US" sz="2400" i="1">
                            <a:latin typeface="Cambria Math" panose="02040503050406030204" pitchFamily="18" charset="0"/>
                          </a:rPr>
                          <m:t>,</m:t>
                        </m:r>
                        <m:sSub>
                          <m:sSubPr>
                            <m:ctrlPr>
                              <a:rPr lang="en-US" sz="2400" i="1">
                                <a:latin typeface="Cambria Math" panose="02040503050406030204" pitchFamily="18" charset="0"/>
                              </a:rPr>
                            </m:ctrlPr>
                          </m:sSubPr>
                          <m:e>
                            <m:r>
                              <a:rPr lang="en-US" sz="2400" i="1">
                                <a:latin typeface="Cambria Math" panose="02040503050406030204" pitchFamily="18" charset="0"/>
                              </a:rPr>
                              <m:t>𝑚</m:t>
                            </m:r>
                          </m:e>
                          <m:sub>
                            <m:r>
                              <a:rPr lang="en-US" sz="2400" i="1">
                                <a:latin typeface="Cambria Math" panose="02040503050406030204" pitchFamily="18" charset="0"/>
                              </a:rPr>
                              <m:t>𝑖𝑡</m:t>
                            </m:r>
                          </m:sub>
                        </m:sSub>
                      </m:e>
                    </m:d>
                    <m:r>
                      <a:rPr lang="en-US" sz="2400" i="1">
                        <a:latin typeface="Cambria Math" panose="02040503050406030204" pitchFamily="18" charset="0"/>
                      </a:rPr>
                      <m:t>+</m:t>
                    </m:r>
                    <m:sSub>
                      <m:sSubPr>
                        <m:ctrlPr>
                          <a:rPr lang="en-US" sz="2400" i="1">
                            <a:latin typeface="Cambria Math" panose="02040503050406030204" pitchFamily="18" charset="0"/>
                          </a:rPr>
                        </m:ctrlPr>
                      </m:sSubPr>
                      <m:e>
                        <m:r>
                          <a:rPr lang="en-US" sz="2400" i="1">
                            <a:latin typeface="Cambria Math" panose="02040503050406030204" pitchFamily="18" charset="0"/>
                          </a:rPr>
                          <m:t>𝜔</m:t>
                        </m:r>
                      </m:e>
                      <m:sub>
                        <m:r>
                          <a:rPr lang="en-US" sz="2400" i="1">
                            <a:latin typeface="Cambria Math" panose="02040503050406030204" pitchFamily="18" charset="0"/>
                          </a:rPr>
                          <m:t>𝑖𝑡</m:t>
                        </m:r>
                      </m:sub>
                    </m:sSub>
                    <m:r>
                      <a:rPr lang="en-US" sz="2400" i="1">
                        <a:latin typeface="Cambria Math" panose="02040503050406030204" pitchFamily="18" charset="0"/>
                      </a:rPr>
                      <m:t>+</m:t>
                    </m:r>
                    <m:sSub>
                      <m:sSubPr>
                        <m:ctrlPr>
                          <a:rPr lang="en-US" sz="2400" i="1">
                            <a:latin typeface="Cambria Math" panose="02040503050406030204" pitchFamily="18" charset="0"/>
                          </a:rPr>
                        </m:ctrlPr>
                      </m:sSubPr>
                      <m:e>
                        <m:r>
                          <a:rPr lang="en-US" sz="2400" i="1">
                            <a:latin typeface="Cambria Math" panose="02040503050406030204" pitchFamily="18" charset="0"/>
                          </a:rPr>
                          <m:t>𝜀</m:t>
                        </m:r>
                      </m:e>
                      <m:sub>
                        <m:r>
                          <a:rPr lang="en-US" sz="2400" i="1">
                            <a:latin typeface="Cambria Math" panose="02040503050406030204" pitchFamily="18" charset="0"/>
                          </a:rPr>
                          <m:t>𝑖𝑡</m:t>
                        </m:r>
                      </m:sub>
                    </m:sSub>
                  </m:oMath>
                </a14:m>
                <a:endParaRPr lang="en-US" dirty="0"/>
              </a:p>
              <a:p>
                <a:pPr marL="0" indent="0">
                  <a:lnSpc>
                    <a:spcPct val="150000"/>
                  </a:lnSpc>
                  <a:spcBef>
                    <a:spcPts val="0"/>
                  </a:spcBef>
                  <a:buNone/>
                  <a:defRPr/>
                </a:pPr>
                <a14:m>
                  <m:oMath xmlns:m="http://schemas.openxmlformats.org/officeDocument/2006/math">
                    <m:sSub>
                      <m:sSubPr>
                        <m:ctrlPr>
                          <a:rPr lang="en-US" sz="2000" i="1">
                            <a:latin typeface="Cambria Math" panose="02040503050406030204" pitchFamily="18" charset="0"/>
                            <a:ea typeface="宋体" panose="02010600030101010101" pitchFamily="2" charset="-122"/>
                            <a:cs typeface="Times New Roman" panose="02020603050405020304" pitchFamily="18" charset="0"/>
                          </a:rPr>
                        </m:ctrlPr>
                      </m:sSubPr>
                      <m:e>
                        <m:r>
                          <a:rPr lang="en-US" sz="2000" i="1">
                            <a:effectLst/>
                            <a:latin typeface="Cambria Math" panose="02040503050406030204" pitchFamily="18" charset="0"/>
                            <a:ea typeface="宋体" panose="02010600030101010101" pitchFamily="2" charset="-122"/>
                            <a:cs typeface="Times New Roman" panose="02020603050405020304" pitchFamily="18" charset="0"/>
                          </a:rPr>
                          <m:t>𝑦</m:t>
                        </m:r>
                      </m:e>
                      <m:sub>
                        <m:r>
                          <a:rPr lang="en-US" sz="2000" i="1">
                            <a:effectLst/>
                            <a:latin typeface="Cambria Math" panose="02040503050406030204" pitchFamily="18" charset="0"/>
                            <a:ea typeface="宋体" panose="02010600030101010101" pitchFamily="2" charset="-122"/>
                            <a:cs typeface="Times New Roman" panose="02020603050405020304" pitchFamily="18" charset="0"/>
                          </a:rPr>
                          <m:t>𝑖𝑡</m:t>
                        </m:r>
                      </m:sub>
                    </m:sSub>
                    <m:r>
                      <a:rPr lang="en-US" sz="2000" i="1">
                        <a:effectLst/>
                        <a:latin typeface="Cambria Math" panose="02040503050406030204" pitchFamily="18" charset="0"/>
                        <a:ea typeface="宋体" panose="02010600030101010101" pitchFamily="2" charset="-122"/>
                        <a:cs typeface="Times New Roman" panose="02020603050405020304" pitchFamily="18" charset="0"/>
                      </a:rPr>
                      <m:t> </m:t>
                    </m:r>
                  </m:oMath>
                </a14:m>
                <a:r>
                  <a:rPr lang="en-US" sz="2000" dirty="0">
                    <a:effectLst/>
                    <a:latin typeface="Times New Roman" panose="02020603050405020304" pitchFamily="18" charset="0"/>
                    <a:ea typeface="宋体" panose="02010600030101010101" pitchFamily="2" charset="-122"/>
                  </a:rPr>
                  <a:t> </a:t>
                </a:r>
                <a:r>
                  <a:rPr lang="zh-CN" altLang="en-US" sz="2000" dirty="0">
                    <a:effectLst/>
                    <a:latin typeface="Times New Roman" panose="02020603050405020304" pitchFamily="18" charset="0"/>
                    <a:ea typeface="宋体" panose="02010600030101010101" pitchFamily="2" charset="-122"/>
                  </a:rPr>
                  <a:t>：</a:t>
                </a:r>
                <a:r>
                  <a:rPr lang="zh-CN" altLang="en-US" sz="2000" dirty="0">
                    <a:latin typeface="Times New Roman" panose="02020603050405020304" pitchFamily="18" charset="0"/>
                    <a:cs typeface="Times New Roman" panose="02020603050405020304" pitchFamily="18" charset="0"/>
                  </a:rPr>
                  <a:t>企业总产出的对数形式；</a:t>
                </a:r>
                <a:r>
                  <a:rPr lang="zh-CN" sz="2000" dirty="0">
                    <a:effectLst/>
                    <a:ea typeface="Times New Roman" panose="02020603050405020304" pitchFamily="18" charset="0"/>
                  </a:rPr>
                  <a:t> </a:t>
                </a:r>
                <a14:m>
                  <m:oMath xmlns:m="http://schemas.openxmlformats.org/officeDocument/2006/math">
                    <m:sSub>
                      <m:sSubPr>
                        <m:ctrlPr>
                          <a:rPr lang="en-US" sz="2000" i="1">
                            <a:effectLst/>
                            <a:latin typeface="Cambria Math" panose="02040503050406030204" pitchFamily="18" charset="0"/>
                            <a:ea typeface="宋体" panose="02010600030101010101" pitchFamily="2" charset="-122"/>
                            <a:cs typeface="Times New Roman" panose="02020603050405020304" pitchFamily="18" charset="0"/>
                          </a:rPr>
                        </m:ctrlPr>
                      </m:sSubPr>
                      <m:e>
                        <m:r>
                          <a:rPr lang="en-US" sz="2000" i="1">
                            <a:effectLst/>
                            <a:latin typeface="Cambria Math" panose="02040503050406030204" pitchFamily="18" charset="0"/>
                            <a:ea typeface="宋体" panose="02010600030101010101" pitchFamily="2" charset="-122"/>
                            <a:cs typeface="Times New Roman" panose="02020603050405020304" pitchFamily="18" charset="0"/>
                          </a:rPr>
                          <m:t>𝑙</m:t>
                        </m:r>
                      </m:e>
                      <m:sub>
                        <m:r>
                          <a:rPr lang="en-US" sz="2000" i="1">
                            <a:effectLst/>
                            <a:latin typeface="Cambria Math" panose="02040503050406030204" pitchFamily="18" charset="0"/>
                            <a:ea typeface="宋体" panose="02010600030101010101" pitchFamily="2" charset="-122"/>
                            <a:cs typeface="Times New Roman" panose="02020603050405020304" pitchFamily="18" charset="0"/>
                          </a:rPr>
                          <m:t>𝑖𝑡</m:t>
                        </m:r>
                      </m:sub>
                    </m:sSub>
                  </m:oMath>
                </a14:m>
                <a:r>
                  <a:rPr lang="en-US" sz="2000" dirty="0">
                    <a:effectLst/>
                    <a:latin typeface="Times New Roman" panose="02020603050405020304" pitchFamily="18" charset="0"/>
                    <a:ea typeface="宋体" panose="02010600030101010101" pitchFamily="2" charset="-122"/>
                  </a:rPr>
                  <a:t>,</a:t>
                </a:r>
                <a14:m>
                  <m:oMath xmlns:m="http://schemas.openxmlformats.org/officeDocument/2006/math">
                    <m:sSub>
                      <m:sSubPr>
                        <m:ctrlPr>
                          <a:rPr lang="en-US" sz="2000" i="1">
                            <a:effectLst/>
                            <a:latin typeface="Cambria Math" panose="02040503050406030204" pitchFamily="18" charset="0"/>
                            <a:ea typeface="宋体" panose="02010600030101010101" pitchFamily="2" charset="-122"/>
                            <a:cs typeface="Times New Roman" panose="02020603050405020304" pitchFamily="18" charset="0"/>
                          </a:rPr>
                        </m:ctrlPr>
                      </m:sSubPr>
                      <m:e>
                        <m:r>
                          <a:rPr lang="en-US" sz="2000" i="1">
                            <a:effectLst/>
                            <a:latin typeface="Cambria Math" panose="02040503050406030204" pitchFamily="18" charset="0"/>
                            <a:ea typeface="宋体" panose="02010600030101010101" pitchFamily="2" charset="-122"/>
                            <a:cs typeface="Times New Roman" panose="02020603050405020304" pitchFamily="18" charset="0"/>
                          </a:rPr>
                          <m:t>𝑘</m:t>
                        </m:r>
                      </m:e>
                      <m:sub>
                        <m:r>
                          <a:rPr lang="en-US" sz="2000" i="1">
                            <a:effectLst/>
                            <a:latin typeface="Cambria Math" panose="02040503050406030204" pitchFamily="18" charset="0"/>
                            <a:ea typeface="宋体" panose="02010600030101010101" pitchFamily="2" charset="-122"/>
                            <a:cs typeface="Times New Roman" panose="02020603050405020304" pitchFamily="18" charset="0"/>
                          </a:rPr>
                          <m:t>𝑖𝑡</m:t>
                        </m:r>
                      </m:sub>
                    </m:sSub>
                  </m:oMath>
                </a14:m>
                <a:r>
                  <a:rPr lang="en-US" sz="2000" dirty="0">
                    <a:effectLst/>
                    <a:latin typeface="Times New Roman" panose="02020603050405020304" pitchFamily="18" charset="0"/>
                    <a:ea typeface="宋体" panose="02010600030101010101" pitchFamily="2" charset="-122"/>
                  </a:rPr>
                  <a:t>,</a:t>
                </a:r>
                <a14:m>
                  <m:oMath xmlns:m="http://schemas.openxmlformats.org/officeDocument/2006/math">
                    <m:sSub>
                      <m:sSubPr>
                        <m:ctrlPr>
                          <a:rPr lang="en-US" sz="2000" i="1">
                            <a:effectLst/>
                            <a:latin typeface="Cambria Math" panose="02040503050406030204" pitchFamily="18" charset="0"/>
                            <a:ea typeface="宋体" panose="02010600030101010101" pitchFamily="2" charset="-122"/>
                            <a:cs typeface="Times New Roman" panose="02020603050405020304" pitchFamily="18" charset="0"/>
                          </a:rPr>
                        </m:ctrlPr>
                      </m:sSubPr>
                      <m:e>
                        <m:r>
                          <a:rPr lang="en-US" sz="2000" i="1">
                            <a:effectLst/>
                            <a:latin typeface="Cambria Math" panose="02040503050406030204" pitchFamily="18" charset="0"/>
                            <a:ea typeface="宋体" panose="02010600030101010101" pitchFamily="2" charset="-122"/>
                            <a:cs typeface="Times New Roman" panose="02020603050405020304" pitchFamily="18" charset="0"/>
                          </a:rPr>
                          <m:t>𝑚</m:t>
                        </m:r>
                      </m:e>
                      <m:sub>
                        <m:r>
                          <a:rPr lang="en-US" sz="2000" i="1">
                            <a:effectLst/>
                            <a:latin typeface="Cambria Math" panose="02040503050406030204" pitchFamily="18" charset="0"/>
                            <a:ea typeface="宋体" panose="02010600030101010101" pitchFamily="2" charset="-122"/>
                            <a:cs typeface="Times New Roman" panose="02020603050405020304" pitchFamily="18" charset="0"/>
                          </a:rPr>
                          <m:t>𝑖𝑡</m:t>
                        </m:r>
                      </m:sub>
                    </m:sSub>
                  </m:oMath>
                </a14:m>
                <a:r>
                  <a:rPr lang="zh-CN" altLang="en-US" sz="2000" dirty="0">
                    <a:latin typeface="Times New Roman" panose="02020603050405020304" pitchFamily="18" charset="0"/>
                    <a:cs typeface="Times New Roman" panose="02020603050405020304" pitchFamily="18" charset="0"/>
                  </a:rPr>
                  <a:t>：企业劳动、资本、能源原材料等中间投入量的对数形式；</a:t>
                </a:r>
                <a14:m>
                  <m:oMath xmlns:m="http://schemas.openxmlformats.org/officeDocument/2006/math">
                    <m:sSub>
                      <m:sSubPr>
                        <m:ctrlPr>
                          <a:rPr lang="en-US" sz="2000" i="1">
                            <a:effectLst/>
                            <a:latin typeface="Cambria Math" panose="02040503050406030204" pitchFamily="18" charset="0"/>
                            <a:ea typeface="宋体" panose="02010600030101010101" pitchFamily="2" charset="-122"/>
                            <a:cs typeface="Times New Roman" panose="02020603050405020304" pitchFamily="18" charset="0"/>
                          </a:rPr>
                        </m:ctrlPr>
                      </m:sSubPr>
                      <m:e>
                        <m:r>
                          <a:rPr lang="en-US" sz="2000" i="1">
                            <a:effectLst/>
                            <a:latin typeface="Cambria Math" panose="02040503050406030204" pitchFamily="18" charset="0"/>
                            <a:ea typeface="宋体" panose="02010600030101010101" pitchFamily="2" charset="-122"/>
                            <a:cs typeface="Times New Roman" panose="02020603050405020304" pitchFamily="18" charset="0"/>
                          </a:rPr>
                          <m:t>𝜔</m:t>
                        </m:r>
                      </m:e>
                      <m:sub>
                        <m:r>
                          <a:rPr lang="en-US" sz="2000" i="1">
                            <a:effectLst/>
                            <a:latin typeface="Cambria Math" panose="02040503050406030204" pitchFamily="18" charset="0"/>
                            <a:ea typeface="宋体" panose="02010600030101010101" pitchFamily="2" charset="-122"/>
                            <a:cs typeface="Times New Roman" panose="02020603050405020304" pitchFamily="18" charset="0"/>
                          </a:rPr>
                          <m:t>𝑖𝑡</m:t>
                        </m:r>
                      </m:sub>
                    </m:sSub>
                  </m:oMath>
                </a14:m>
                <a:r>
                  <a:rPr lang="zh-CN" altLang="en-US" sz="2000" dirty="0">
                    <a:latin typeface="Times New Roman" panose="02020603050405020304" pitchFamily="18" charset="0"/>
                    <a:cs typeface="Times New Roman" panose="02020603050405020304" pitchFamily="18" charset="0"/>
                  </a:rPr>
                  <a:t>是全要素生产率，</a:t>
                </a:r>
                <a14:m>
                  <m:oMath xmlns:m="http://schemas.openxmlformats.org/officeDocument/2006/math">
                    <m:sSub>
                      <m:sSubPr>
                        <m:ctrlPr>
                          <a:rPr lang="en-US" sz="2000" i="1">
                            <a:effectLst/>
                            <a:latin typeface="Cambria Math" panose="02040503050406030204" pitchFamily="18" charset="0"/>
                            <a:ea typeface="宋体" panose="02010600030101010101" pitchFamily="2" charset="-122"/>
                            <a:cs typeface="Times New Roman" panose="02020603050405020304" pitchFamily="18" charset="0"/>
                          </a:rPr>
                        </m:ctrlPr>
                      </m:sSubPr>
                      <m:e>
                        <m:r>
                          <a:rPr lang="en-US" sz="2000" i="1">
                            <a:effectLst/>
                            <a:latin typeface="Cambria Math" panose="02040503050406030204" pitchFamily="18" charset="0"/>
                            <a:ea typeface="宋体" panose="02010600030101010101" pitchFamily="2" charset="-122"/>
                            <a:cs typeface="Times New Roman" panose="02020603050405020304" pitchFamily="18" charset="0"/>
                          </a:rPr>
                          <m:t>𝜀</m:t>
                        </m:r>
                      </m:e>
                      <m:sub>
                        <m:r>
                          <a:rPr lang="en-US" sz="2000" i="1">
                            <a:effectLst/>
                            <a:latin typeface="Cambria Math" panose="02040503050406030204" pitchFamily="18" charset="0"/>
                            <a:ea typeface="宋体" panose="02010600030101010101" pitchFamily="2" charset="-122"/>
                            <a:cs typeface="Times New Roman" panose="02020603050405020304" pitchFamily="18" charset="0"/>
                          </a:rPr>
                          <m:t>𝑖𝑡</m:t>
                        </m:r>
                      </m:sub>
                    </m:sSub>
                  </m:oMath>
                </a14:m>
                <a:r>
                  <a:rPr lang="zh-CN" altLang="en-US" sz="2000" dirty="0">
                    <a:latin typeface="Times New Roman" panose="02020603050405020304" pitchFamily="18" charset="0"/>
                    <a:cs typeface="Times New Roman" panose="02020603050405020304" pitchFamily="18" charset="0"/>
                  </a:rPr>
                  <a:t>是随机误差项</a:t>
                </a:r>
                <a:endParaRPr lang="en-US" altLang="zh-CN" sz="2000" dirty="0">
                  <a:latin typeface="Times New Roman" panose="02020603050405020304" pitchFamily="18" charset="0"/>
                  <a:cs typeface="Times New Roman" panose="02020603050405020304" pitchFamily="18" charset="0"/>
                </a:endParaRPr>
              </a:p>
              <a:p>
                <a:pPr>
                  <a:lnSpc>
                    <a:spcPct val="150000"/>
                  </a:lnSpc>
                  <a:spcBef>
                    <a:spcPts val="0"/>
                  </a:spcBef>
                  <a:defRPr/>
                </a:pPr>
                <a:r>
                  <a:rPr lang="zh-CN" altLang="en-US" sz="2000" dirty="0">
                    <a:latin typeface="Times New Roman" panose="02020603050405020304" pitchFamily="18" charset="0"/>
                    <a:cs typeface="Times New Roman" panose="02020603050405020304" pitchFamily="18" charset="0"/>
                  </a:rPr>
                  <a:t>全要素生产率的测量方法：</a:t>
                </a:r>
                <a:endParaRPr lang="en-US" altLang="zh-CN" sz="2000" dirty="0">
                  <a:latin typeface="Times New Roman" panose="02020603050405020304" pitchFamily="18" charset="0"/>
                  <a:cs typeface="Times New Roman" panose="02020603050405020304" pitchFamily="18" charset="0"/>
                </a:endParaRPr>
              </a:p>
              <a:p>
                <a:pPr>
                  <a:lnSpc>
                    <a:spcPct val="150000"/>
                  </a:lnSpc>
                  <a:spcBef>
                    <a:spcPts val="0"/>
                  </a:spcBef>
                  <a:buFont typeface="Wingdings" panose="05000000000000000000" pitchFamily="2" charset="2"/>
                  <a:buChar char="v"/>
                  <a:defRPr/>
                </a:pPr>
                <a14:m>
                  <m:oMath xmlns:m="http://schemas.openxmlformats.org/officeDocument/2006/math">
                    <m:sSub>
                      <m:sSubPr>
                        <m:ctrlPr>
                          <a:rPr lang="en-US" sz="2000" i="1">
                            <a:latin typeface="Cambria Math" panose="02040503050406030204" pitchFamily="18" charset="0"/>
                            <a:ea typeface="宋体" panose="02010600030101010101" pitchFamily="2" charset="-122"/>
                            <a:cs typeface="Times New Roman" panose="02020603050405020304" pitchFamily="18" charset="0"/>
                          </a:rPr>
                        </m:ctrlPr>
                      </m:sSubPr>
                      <m:e>
                        <m:r>
                          <a:rPr lang="en-US" sz="2000" i="1">
                            <a:effectLst/>
                            <a:latin typeface="Cambria Math" panose="02040503050406030204" pitchFamily="18" charset="0"/>
                            <a:ea typeface="宋体" panose="02010600030101010101" pitchFamily="2" charset="-122"/>
                            <a:cs typeface="Times New Roman" panose="02020603050405020304" pitchFamily="18" charset="0"/>
                          </a:rPr>
                          <m:t>𝐿𝑃</m:t>
                        </m:r>
                      </m:e>
                      <m:sub>
                        <m:r>
                          <a:rPr lang="en-US" sz="2000" i="1">
                            <a:effectLst/>
                            <a:latin typeface="Cambria Math" panose="02040503050406030204" pitchFamily="18" charset="0"/>
                            <a:ea typeface="宋体" panose="02010600030101010101" pitchFamily="2" charset="-122"/>
                            <a:cs typeface="Times New Roman" panose="02020603050405020304" pitchFamily="18" charset="0"/>
                          </a:rPr>
                          <m:t>𝑖</m:t>
                        </m:r>
                        <m:r>
                          <a:rPr lang="en-US" sz="2000" i="1">
                            <a:effectLst/>
                            <a:latin typeface="Cambria Math" panose="02040503050406030204" pitchFamily="18" charset="0"/>
                            <a:ea typeface="宋体" panose="02010600030101010101" pitchFamily="2" charset="-122"/>
                            <a:cs typeface="Times New Roman" panose="02020603050405020304" pitchFamily="18" charset="0"/>
                          </a:rPr>
                          <m:t>,</m:t>
                        </m:r>
                        <m:r>
                          <a:rPr lang="en-US" sz="2000" i="1">
                            <a:effectLst/>
                            <a:latin typeface="Cambria Math" panose="02040503050406030204" pitchFamily="18" charset="0"/>
                            <a:ea typeface="宋体" panose="02010600030101010101" pitchFamily="2" charset="-122"/>
                            <a:cs typeface="Times New Roman" panose="02020603050405020304" pitchFamily="18" charset="0"/>
                          </a:rPr>
                          <m:t>𝑡</m:t>
                        </m:r>
                      </m:sub>
                    </m:sSub>
                    <m:r>
                      <a:rPr lang="en-US" sz="2000" i="1">
                        <a:effectLst/>
                        <a:latin typeface="Cambria Math" panose="02040503050406030204" pitchFamily="18" charset="0"/>
                        <a:ea typeface="宋体" panose="02010600030101010101" pitchFamily="2" charset="-122"/>
                        <a:cs typeface="Times New Roman" panose="02020603050405020304" pitchFamily="18" charset="0"/>
                      </a:rPr>
                      <m:t>=</m:t>
                    </m:r>
                    <m:sSub>
                      <m:sSubPr>
                        <m:ctrlPr>
                          <a:rPr lang="en-US" sz="2000" i="1">
                            <a:effectLst/>
                            <a:latin typeface="Cambria Math" panose="02040503050406030204" pitchFamily="18" charset="0"/>
                            <a:ea typeface="宋体" panose="02010600030101010101" pitchFamily="2" charset="-122"/>
                            <a:cs typeface="Times New Roman" panose="02020603050405020304" pitchFamily="18" charset="0"/>
                          </a:rPr>
                        </m:ctrlPr>
                      </m:sSubPr>
                      <m:e>
                        <m:r>
                          <a:rPr lang="en-US" sz="2000" i="1">
                            <a:effectLst/>
                            <a:latin typeface="Cambria Math" panose="02040503050406030204" pitchFamily="18" charset="0"/>
                            <a:ea typeface="宋体" panose="02010600030101010101" pitchFamily="2" charset="-122"/>
                            <a:cs typeface="Times New Roman" panose="02020603050405020304" pitchFamily="18" charset="0"/>
                          </a:rPr>
                          <m:t>𝑣𝑎</m:t>
                        </m:r>
                      </m:e>
                      <m:sub>
                        <m:r>
                          <a:rPr lang="en-US" sz="2000" i="1">
                            <a:effectLst/>
                            <a:latin typeface="Cambria Math" panose="02040503050406030204" pitchFamily="18" charset="0"/>
                            <a:ea typeface="宋体" panose="02010600030101010101" pitchFamily="2" charset="-122"/>
                            <a:cs typeface="Times New Roman" panose="02020603050405020304" pitchFamily="18" charset="0"/>
                          </a:rPr>
                          <m:t>𝑖</m:t>
                        </m:r>
                        <m:r>
                          <a:rPr lang="en-US" sz="2000" i="1">
                            <a:effectLst/>
                            <a:latin typeface="Cambria Math" panose="02040503050406030204" pitchFamily="18" charset="0"/>
                            <a:ea typeface="宋体" panose="02010600030101010101" pitchFamily="2" charset="-122"/>
                            <a:cs typeface="Times New Roman" panose="02020603050405020304" pitchFamily="18" charset="0"/>
                          </a:rPr>
                          <m:t>,</m:t>
                        </m:r>
                        <m:r>
                          <a:rPr lang="en-US" sz="2000" i="1">
                            <a:effectLst/>
                            <a:latin typeface="Cambria Math" panose="02040503050406030204" pitchFamily="18" charset="0"/>
                            <a:ea typeface="宋体" panose="02010600030101010101" pitchFamily="2" charset="-122"/>
                            <a:cs typeface="Times New Roman" panose="02020603050405020304" pitchFamily="18" charset="0"/>
                          </a:rPr>
                          <m:t>𝑡</m:t>
                        </m:r>
                      </m:sub>
                    </m:sSub>
                    <m:r>
                      <a:rPr lang="en-US" sz="2000" i="1">
                        <a:effectLst/>
                        <a:latin typeface="Cambria Math" panose="02040503050406030204" pitchFamily="18" charset="0"/>
                        <a:ea typeface="宋体" panose="02010600030101010101" pitchFamily="2" charset="-122"/>
                        <a:cs typeface="Times New Roman" panose="02020603050405020304" pitchFamily="18" charset="0"/>
                      </a:rPr>
                      <m:t>−</m:t>
                    </m:r>
                    <m:sSub>
                      <m:sSubPr>
                        <m:ctrlPr>
                          <a:rPr lang="en-US" sz="2000" i="1">
                            <a:effectLst/>
                            <a:latin typeface="Cambria Math" panose="02040503050406030204" pitchFamily="18" charset="0"/>
                            <a:ea typeface="宋体" panose="02010600030101010101" pitchFamily="2" charset="-122"/>
                            <a:cs typeface="Times New Roman" panose="02020603050405020304" pitchFamily="18" charset="0"/>
                          </a:rPr>
                        </m:ctrlPr>
                      </m:sSubPr>
                      <m:e>
                        <m:r>
                          <a:rPr lang="en-US" sz="2000" i="1">
                            <a:effectLst/>
                            <a:latin typeface="Cambria Math" panose="02040503050406030204" pitchFamily="18" charset="0"/>
                            <a:ea typeface="宋体" panose="02010600030101010101" pitchFamily="2" charset="-122"/>
                            <a:cs typeface="Times New Roman" panose="02020603050405020304" pitchFamily="18" charset="0"/>
                          </a:rPr>
                          <m:t>𝑙</m:t>
                        </m:r>
                      </m:e>
                      <m:sub>
                        <m:r>
                          <a:rPr lang="en-US" sz="2000" i="1">
                            <a:effectLst/>
                            <a:latin typeface="Cambria Math" panose="02040503050406030204" pitchFamily="18" charset="0"/>
                            <a:ea typeface="宋体" panose="02010600030101010101" pitchFamily="2" charset="-122"/>
                            <a:cs typeface="Times New Roman" panose="02020603050405020304" pitchFamily="18" charset="0"/>
                          </a:rPr>
                          <m:t>𝑖</m:t>
                        </m:r>
                        <m:r>
                          <a:rPr lang="en-US" sz="2000" i="1">
                            <a:effectLst/>
                            <a:latin typeface="Cambria Math" panose="02040503050406030204" pitchFamily="18" charset="0"/>
                            <a:ea typeface="宋体" panose="02010600030101010101" pitchFamily="2" charset="-122"/>
                            <a:cs typeface="Times New Roman" panose="02020603050405020304" pitchFamily="18" charset="0"/>
                          </a:rPr>
                          <m:t>,</m:t>
                        </m:r>
                        <m:r>
                          <a:rPr lang="en-US" sz="2000" i="1">
                            <a:effectLst/>
                            <a:latin typeface="Cambria Math" panose="02040503050406030204" pitchFamily="18" charset="0"/>
                            <a:ea typeface="宋体" panose="02010600030101010101" pitchFamily="2" charset="-122"/>
                            <a:cs typeface="Times New Roman" panose="02020603050405020304" pitchFamily="18" charset="0"/>
                          </a:rPr>
                          <m:t>𝑡</m:t>
                        </m:r>
                      </m:sub>
                    </m:sSub>
                  </m:oMath>
                </a14:m>
                <a:endParaRPr lang="en-US" altLang="zh-CN" sz="2000" dirty="0">
                  <a:latin typeface="Times New Roman" panose="02020603050405020304" pitchFamily="18" charset="0"/>
                  <a:cs typeface="Times New Roman" panose="02020603050405020304" pitchFamily="18" charset="0"/>
                </a:endParaRPr>
              </a:p>
              <a:p>
                <a:pPr>
                  <a:lnSpc>
                    <a:spcPct val="150000"/>
                  </a:lnSpc>
                  <a:spcAft>
                    <a:spcPts val="800"/>
                  </a:spcAft>
                  <a:buFont typeface="Wingdings" panose="05000000000000000000" pitchFamily="2" charset="2"/>
                  <a:buChar char="v"/>
                </a:pPr>
                <a14:m>
                  <m:oMath xmlns:m="http://schemas.openxmlformats.org/officeDocument/2006/math">
                    <m:sSubSup>
                      <m:sSubSupPr>
                        <m:ctrlPr>
                          <a:rPr lang="en-US" sz="2000" i="1">
                            <a:latin typeface="Cambria Math" panose="02040503050406030204" pitchFamily="18" charset="0"/>
                            <a:ea typeface="宋体" panose="02010600030101010101" pitchFamily="2" charset="-122"/>
                            <a:cs typeface="Times New Roman" panose="02020603050405020304" pitchFamily="18" charset="0"/>
                          </a:rPr>
                        </m:ctrlPr>
                      </m:sSubSupPr>
                      <m:e>
                        <m:r>
                          <a:rPr lang="en-US" sz="2000" i="1">
                            <a:effectLst/>
                            <a:latin typeface="Cambria Math" panose="02040503050406030204" pitchFamily="18" charset="0"/>
                            <a:ea typeface="宋体" panose="02010600030101010101" pitchFamily="2" charset="-122"/>
                            <a:cs typeface="Times New Roman" panose="02020603050405020304" pitchFamily="18" charset="0"/>
                          </a:rPr>
                          <m:t>𝑇𝐹𝑃</m:t>
                        </m:r>
                      </m:e>
                      <m:sub>
                        <m:r>
                          <a:rPr lang="en-US" sz="2000" i="1">
                            <a:effectLst/>
                            <a:latin typeface="Cambria Math" panose="02040503050406030204" pitchFamily="18" charset="0"/>
                            <a:ea typeface="宋体" panose="02010600030101010101" pitchFamily="2" charset="-122"/>
                            <a:cs typeface="Times New Roman" panose="02020603050405020304" pitchFamily="18" charset="0"/>
                          </a:rPr>
                          <m:t>𝑖</m:t>
                        </m:r>
                        <m:r>
                          <a:rPr lang="en-US" sz="2000" i="1">
                            <a:effectLst/>
                            <a:latin typeface="Cambria Math" panose="02040503050406030204" pitchFamily="18" charset="0"/>
                            <a:ea typeface="宋体" panose="02010600030101010101" pitchFamily="2" charset="-122"/>
                            <a:cs typeface="Times New Roman" panose="02020603050405020304" pitchFamily="18" charset="0"/>
                          </a:rPr>
                          <m:t>,</m:t>
                        </m:r>
                        <m:r>
                          <a:rPr lang="en-US" sz="2000" i="1">
                            <a:effectLst/>
                            <a:latin typeface="Cambria Math" panose="02040503050406030204" pitchFamily="18" charset="0"/>
                            <a:ea typeface="宋体" panose="02010600030101010101" pitchFamily="2" charset="-122"/>
                            <a:cs typeface="Times New Roman" panose="02020603050405020304" pitchFamily="18" charset="0"/>
                          </a:rPr>
                          <m:t>𝑡</m:t>
                        </m:r>
                      </m:sub>
                      <m:sup>
                        <m:r>
                          <a:rPr lang="en-US" sz="2000" i="1">
                            <a:effectLst/>
                            <a:latin typeface="Cambria Math" panose="02040503050406030204" pitchFamily="18" charset="0"/>
                            <a:ea typeface="宋体" panose="02010600030101010101" pitchFamily="2" charset="-122"/>
                            <a:cs typeface="Times New Roman" panose="02020603050405020304" pitchFamily="18" charset="0"/>
                          </a:rPr>
                          <m:t>3</m:t>
                        </m:r>
                      </m:sup>
                    </m:sSubSup>
                    <m:r>
                      <a:rPr lang="en-US" sz="2000" i="1">
                        <a:effectLst/>
                        <a:latin typeface="Cambria Math" panose="02040503050406030204" pitchFamily="18" charset="0"/>
                        <a:ea typeface="宋体" panose="02010600030101010101" pitchFamily="2" charset="-122"/>
                        <a:cs typeface="Times New Roman" panose="02020603050405020304" pitchFamily="18" charset="0"/>
                      </a:rPr>
                      <m:t>=</m:t>
                    </m:r>
                    <m:sSub>
                      <m:sSubPr>
                        <m:ctrlPr>
                          <a:rPr lang="en-US" sz="2000" i="1">
                            <a:effectLst/>
                            <a:latin typeface="Cambria Math" panose="02040503050406030204" pitchFamily="18" charset="0"/>
                            <a:ea typeface="宋体" panose="02010600030101010101" pitchFamily="2" charset="-122"/>
                            <a:cs typeface="Times New Roman" panose="02020603050405020304" pitchFamily="18" charset="0"/>
                          </a:rPr>
                        </m:ctrlPr>
                      </m:sSubPr>
                      <m:e>
                        <m:r>
                          <a:rPr lang="en-US" sz="2000" i="1">
                            <a:effectLst/>
                            <a:latin typeface="Cambria Math" panose="02040503050406030204" pitchFamily="18" charset="0"/>
                            <a:ea typeface="宋体" panose="02010600030101010101" pitchFamily="2" charset="-122"/>
                            <a:cs typeface="Times New Roman" panose="02020603050405020304" pitchFamily="18" charset="0"/>
                          </a:rPr>
                          <m:t>𝑦</m:t>
                        </m:r>
                      </m:e>
                      <m:sub>
                        <m:r>
                          <a:rPr lang="en-US" sz="2000" i="1">
                            <a:effectLst/>
                            <a:latin typeface="Cambria Math" panose="02040503050406030204" pitchFamily="18" charset="0"/>
                            <a:ea typeface="宋体" panose="02010600030101010101" pitchFamily="2" charset="-122"/>
                            <a:cs typeface="Times New Roman" panose="02020603050405020304" pitchFamily="18" charset="0"/>
                          </a:rPr>
                          <m:t>𝑖</m:t>
                        </m:r>
                        <m:r>
                          <a:rPr lang="en-US" sz="2000" i="1">
                            <a:effectLst/>
                            <a:latin typeface="Cambria Math" panose="02040503050406030204" pitchFamily="18" charset="0"/>
                            <a:ea typeface="宋体" panose="02010600030101010101" pitchFamily="2" charset="-122"/>
                            <a:cs typeface="Times New Roman" panose="02020603050405020304" pitchFamily="18" charset="0"/>
                          </a:rPr>
                          <m:t>,</m:t>
                        </m:r>
                        <m:r>
                          <a:rPr lang="en-US" sz="2000" i="1">
                            <a:effectLst/>
                            <a:latin typeface="Cambria Math" panose="02040503050406030204" pitchFamily="18" charset="0"/>
                            <a:ea typeface="宋体" panose="02010600030101010101" pitchFamily="2" charset="-122"/>
                            <a:cs typeface="Times New Roman" panose="02020603050405020304" pitchFamily="18" charset="0"/>
                          </a:rPr>
                          <m:t>𝑡</m:t>
                        </m:r>
                      </m:sub>
                    </m:sSub>
                    <m:r>
                      <a:rPr lang="en-US" sz="2000" i="1">
                        <a:effectLst/>
                        <a:latin typeface="Cambria Math" panose="02040503050406030204" pitchFamily="18" charset="0"/>
                        <a:ea typeface="宋体" panose="02010600030101010101" pitchFamily="2" charset="-122"/>
                        <a:cs typeface="Times New Roman" panose="02020603050405020304" pitchFamily="18" charset="0"/>
                      </a:rPr>
                      <m:t>−</m:t>
                    </m:r>
                    <m:sSub>
                      <m:sSubPr>
                        <m:ctrlPr>
                          <a:rPr lang="en-US" sz="2000" i="1">
                            <a:effectLst/>
                            <a:latin typeface="Cambria Math" panose="02040503050406030204" pitchFamily="18" charset="0"/>
                            <a:ea typeface="宋体" panose="02010600030101010101" pitchFamily="2" charset="-122"/>
                            <a:cs typeface="Times New Roman" panose="02020603050405020304" pitchFamily="18" charset="0"/>
                          </a:rPr>
                        </m:ctrlPr>
                      </m:sSubPr>
                      <m:e>
                        <m:r>
                          <a:rPr lang="en-US" sz="2000" i="1">
                            <a:effectLst/>
                            <a:latin typeface="Cambria Math" panose="02040503050406030204" pitchFamily="18" charset="0"/>
                            <a:ea typeface="宋体" panose="02010600030101010101" pitchFamily="2" charset="-122"/>
                            <a:cs typeface="Times New Roman" panose="02020603050405020304" pitchFamily="18" charset="0"/>
                          </a:rPr>
                          <m:t>𝛼</m:t>
                        </m:r>
                      </m:e>
                      <m:sub>
                        <m:r>
                          <a:rPr lang="en-US" sz="2000" i="1">
                            <a:effectLst/>
                            <a:latin typeface="Cambria Math" panose="02040503050406030204" pitchFamily="18" charset="0"/>
                            <a:ea typeface="宋体" panose="02010600030101010101" pitchFamily="2" charset="-122"/>
                            <a:cs typeface="Times New Roman" panose="02020603050405020304" pitchFamily="18" charset="0"/>
                          </a:rPr>
                          <m:t>𝑙</m:t>
                        </m:r>
                      </m:sub>
                    </m:sSub>
                    <m:sSub>
                      <m:sSubPr>
                        <m:ctrlPr>
                          <a:rPr lang="en-US" sz="2000" i="1">
                            <a:effectLst/>
                            <a:latin typeface="Cambria Math" panose="02040503050406030204" pitchFamily="18" charset="0"/>
                            <a:ea typeface="宋体" panose="02010600030101010101" pitchFamily="2" charset="-122"/>
                            <a:cs typeface="Times New Roman" panose="02020603050405020304" pitchFamily="18" charset="0"/>
                          </a:rPr>
                        </m:ctrlPr>
                      </m:sSubPr>
                      <m:e>
                        <m:r>
                          <a:rPr lang="en-US" sz="2000" i="1">
                            <a:effectLst/>
                            <a:latin typeface="Cambria Math" panose="02040503050406030204" pitchFamily="18" charset="0"/>
                            <a:ea typeface="宋体" panose="02010600030101010101" pitchFamily="2" charset="-122"/>
                            <a:cs typeface="Times New Roman" panose="02020603050405020304" pitchFamily="18" charset="0"/>
                          </a:rPr>
                          <m:t>𝑙</m:t>
                        </m:r>
                      </m:e>
                      <m:sub>
                        <m:r>
                          <a:rPr lang="en-US" sz="2000" i="1">
                            <a:effectLst/>
                            <a:latin typeface="Cambria Math" panose="02040503050406030204" pitchFamily="18" charset="0"/>
                            <a:ea typeface="宋体" panose="02010600030101010101" pitchFamily="2" charset="-122"/>
                            <a:cs typeface="Times New Roman" panose="02020603050405020304" pitchFamily="18" charset="0"/>
                          </a:rPr>
                          <m:t>𝑖</m:t>
                        </m:r>
                        <m:r>
                          <a:rPr lang="en-US" sz="2000" i="1">
                            <a:effectLst/>
                            <a:latin typeface="Cambria Math" panose="02040503050406030204" pitchFamily="18" charset="0"/>
                            <a:ea typeface="宋体" panose="02010600030101010101" pitchFamily="2" charset="-122"/>
                            <a:cs typeface="Times New Roman" panose="02020603050405020304" pitchFamily="18" charset="0"/>
                          </a:rPr>
                          <m:t>,</m:t>
                        </m:r>
                        <m:r>
                          <a:rPr lang="en-US" sz="2000" i="1">
                            <a:effectLst/>
                            <a:latin typeface="Cambria Math" panose="02040503050406030204" pitchFamily="18" charset="0"/>
                            <a:ea typeface="宋体" panose="02010600030101010101" pitchFamily="2" charset="-122"/>
                            <a:cs typeface="Times New Roman" panose="02020603050405020304" pitchFamily="18" charset="0"/>
                          </a:rPr>
                          <m:t>𝑡</m:t>
                        </m:r>
                      </m:sub>
                    </m:sSub>
                    <m:r>
                      <a:rPr lang="en-US" sz="2000" i="1">
                        <a:effectLst/>
                        <a:latin typeface="Cambria Math" panose="02040503050406030204" pitchFamily="18" charset="0"/>
                        <a:ea typeface="宋体" panose="02010600030101010101" pitchFamily="2" charset="-122"/>
                        <a:cs typeface="Times New Roman" panose="02020603050405020304" pitchFamily="18" charset="0"/>
                      </a:rPr>
                      <m:t>−</m:t>
                    </m:r>
                    <m:sSub>
                      <m:sSubPr>
                        <m:ctrlPr>
                          <a:rPr lang="en-US" sz="2000" i="1">
                            <a:effectLst/>
                            <a:latin typeface="Cambria Math" panose="02040503050406030204" pitchFamily="18" charset="0"/>
                            <a:ea typeface="宋体" panose="02010600030101010101" pitchFamily="2" charset="-122"/>
                            <a:cs typeface="Times New Roman" panose="02020603050405020304" pitchFamily="18" charset="0"/>
                          </a:rPr>
                        </m:ctrlPr>
                      </m:sSubPr>
                      <m:e>
                        <m:r>
                          <a:rPr lang="en-US" sz="2000" i="1">
                            <a:effectLst/>
                            <a:latin typeface="Cambria Math" panose="02040503050406030204" pitchFamily="18" charset="0"/>
                            <a:ea typeface="宋体" panose="02010600030101010101" pitchFamily="2" charset="-122"/>
                            <a:cs typeface="Times New Roman" panose="02020603050405020304" pitchFamily="18" charset="0"/>
                          </a:rPr>
                          <m:t>𝛼</m:t>
                        </m:r>
                      </m:e>
                      <m:sub>
                        <m:r>
                          <a:rPr lang="en-US" sz="2000" i="1">
                            <a:effectLst/>
                            <a:latin typeface="Cambria Math" panose="02040503050406030204" pitchFamily="18" charset="0"/>
                            <a:ea typeface="宋体" panose="02010600030101010101" pitchFamily="2" charset="-122"/>
                            <a:cs typeface="Times New Roman" panose="02020603050405020304" pitchFamily="18" charset="0"/>
                          </a:rPr>
                          <m:t>𝑘</m:t>
                        </m:r>
                      </m:sub>
                    </m:sSub>
                    <m:sSub>
                      <m:sSubPr>
                        <m:ctrlPr>
                          <a:rPr lang="en-US" sz="2000" i="1">
                            <a:effectLst/>
                            <a:latin typeface="Cambria Math" panose="02040503050406030204" pitchFamily="18" charset="0"/>
                            <a:ea typeface="宋体" panose="02010600030101010101" pitchFamily="2" charset="-122"/>
                            <a:cs typeface="Times New Roman" panose="02020603050405020304" pitchFamily="18" charset="0"/>
                          </a:rPr>
                        </m:ctrlPr>
                      </m:sSubPr>
                      <m:e>
                        <m:r>
                          <a:rPr lang="en-US" sz="2000" i="1">
                            <a:effectLst/>
                            <a:latin typeface="Cambria Math" panose="02040503050406030204" pitchFamily="18" charset="0"/>
                            <a:ea typeface="宋体" panose="02010600030101010101" pitchFamily="2" charset="-122"/>
                            <a:cs typeface="Times New Roman" panose="02020603050405020304" pitchFamily="18" charset="0"/>
                          </a:rPr>
                          <m:t>𝑘</m:t>
                        </m:r>
                      </m:e>
                      <m:sub>
                        <m:r>
                          <a:rPr lang="en-US" sz="2000" i="1">
                            <a:effectLst/>
                            <a:latin typeface="Cambria Math" panose="02040503050406030204" pitchFamily="18" charset="0"/>
                            <a:ea typeface="宋体" panose="02010600030101010101" pitchFamily="2" charset="-122"/>
                            <a:cs typeface="Times New Roman" panose="02020603050405020304" pitchFamily="18" charset="0"/>
                          </a:rPr>
                          <m:t>𝑖</m:t>
                        </m:r>
                        <m:r>
                          <a:rPr lang="en-US" sz="2000" i="1">
                            <a:effectLst/>
                            <a:latin typeface="Cambria Math" panose="02040503050406030204" pitchFamily="18" charset="0"/>
                            <a:ea typeface="宋体" panose="02010600030101010101" pitchFamily="2" charset="-122"/>
                            <a:cs typeface="Times New Roman" panose="02020603050405020304" pitchFamily="18" charset="0"/>
                          </a:rPr>
                          <m:t>,</m:t>
                        </m:r>
                        <m:r>
                          <a:rPr lang="en-US" sz="2000" i="1">
                            <a:effectLst/>
                            <a:latin typeface="Cambria Math" panose="02040503050406030204" pitchFamily="18" charset="0"/>
                            <a:ea typeface="宋体" panose="02010600030101010101" pitchFamily="2" charset="-122"/>
                            <a:cs typeface="Times New Roman" panose="02020603050405020304" pitchFamily="18" charset="0"/>
                          </a:rPr>
                          <m:t>𝑡</m:t>
                        </m:r>
                        <m:r>
                          <a:rPr lang="en-US" sz="2000" i="1">
                            <a:effectLst/>
                            <a:latin typeface="Cambria Math" panose="02040503050406030204" pitchFamily="18" charset="0"/>
                            <a:ea typeface="宋体" panose="02010600030101010101" pitchFamily="2" charset="-122"/>
                            <a:cs typeface="Times New Roman" panose="02020603050405020304" pitchFamily="18" charset="0"/>
                          </a:rPr>
                          <m:t> </m:t>
                        </m:r>
                      </m:sub>
                    </m:sSub>
                    <m:r>
                      <a:rPr lang="en-US" sz="2000" i="1">
                        <a:effectLst/>
                        <a:latin typeface="Cambria Math" panose="02040503050406030204" pitchFamily="18" charset="0"/>
                        <a:ea typeface="宋体" panose="02010600030101010101" pitchFamily="2" charset="-122"/>
                        <a:cs typeface="Times New Roman" panose="02020603050405020304" pitchFamily="18" charset="0"/>
                      </a:rPr>
                      <m:t>−</m:t>
                    </m:r>
                    <m:sSub>
                      <m:sSubPr>
                        <m:ctrlPr>
                          <a:rPr lang="en-US" sz="2000" i="1">
                            <a:effectLst/>
                            <a:latin typeface="Cambria Math" panose="02040503050406030204" pitchFamily="18" charset="0"/>
                            <a:ea typeface="宋体" panose="02010600030101010101" pitchFamily="2" charset="-122"/>
                            <a:cs typeface="Times New Roman" panose="02020603050405020304" pitchFamily="18" charset="0"/>
                          </a:rPr>
                        </m:ctrlPr>
                      </m:sSubPr>
                      <m:e>
                        <m:r>
                          <a:rPr lang="en-US" sz="2000" i="1">
                            <a:effectLst/>
                            <a:latin typeface="Cambria Math" panose="02040503050406030204" pitchFamily="18" charset="0"/>
                            <a:ea typeface="宋体" panose="02010600030101010101" pitchFamily="2" charset="-122"/>
                            <a:cs typeface="Times New Roman" panose="02020603050405020304" pitchFamily="18" charset="0"/>
                          </a:rPr>
                          <m:t>𝛼</m:t>
                        </m:r>
                      </m:e>
                      <m:sub>
                        <m:r>
                          <a:rPr lang="en-US" sz="2000" i="1">
                            <a:effectLst/>
                            <a:latin typeface="Cambria Math" panose="02040503050406030204" pitchFamily="18" charset="0"/>
                            <a:ea typeface="宋体" panose="02010600030101010101" pitchFamily="2" charset="-122"/>
                            <a:cs typeface="Times New Roman" panose="02020603050405020304" pitchFamily="18" charset="0"/>
                          </a:rPr>
                          <m:t>𝑚</m:t>
                        </m:r>
                      </m:sub>
                    </m:sSub>
                    <m:sSub>
                      <m:sSubPr>
                        <m:ctrlPr>
                          <a:rPr lang="en-US" sz="2000" i="1">
                            <a:effectLst/>
                            <a:latin typeface="Cambria Math" panose="02040503050406030204" pitchFamily="18" charset="0"/>
                            <a:ea typeface="宋体" panose="02010600030101010101" pitchFamily="2" charset="-122"/>
                            <a:cs typeface="Times New Roman" panose="02020603050405020304" pitchFamily="18" charset="0"/>
                          </a:rPr>
                        </m:ctrlPr>
                      </m:sSubPr>
                      <m:e>
                        <m:r>
                          <a:rPr lang="en-US" sz="2000" i="1">
                            <a:effectLst/>
                            <a:latin typeface="Cambria Math" panose="02040503050406030204" pitchFamily="18" charset="0"/>
                            <a:ea typeface="宋体" panose="02010600030101010101" pitchFamily="2" charset="-122"/>
                            <a:cs typeface="Times New Roman" panose="02020603050405020304" pitchFamily="18" charset="0"/>
                          </a:rPr>
                          <m:t>𝑚</m:t>
                        </m:r>
                      </m:e>
                      <m:sub>
                        <m:r>
                          <a:rPr lang="en-US" sz="2000" i="1">
                            <a:effectLst/>
                            <a:latin typeface="Cambria Math" panose="02040503050406030204" pitchFamily="18" charset="0"/>
                            <a:ea typeface="宋体" panose="02010600030101010101" pitchFamily="2" charset="-122"/>
                            <a:cs typeface="Times New Roman" panose="02020603050405020304" pitchFamily="18" charset="0"/>
                          </a:rPr>
                          <m:t>𝑖</m:t>
                        </m:r>
                        <m:r>
                          <a:rPr lang="en-US" sz="2000" i="1">
                            <a:effectLst/>
                            <a:latin typeface="Cambria Math" panose="02040503050406030204" pitchFamily="18" charset="0"/>
                            <a:ea typeface="宋体" panose="02010600030101010101" pitchFamily="2" charset="-122"/>
                            <a:cs typeface="Times New Roman" panose="02020603050405020304" pitchFamily="18" charset="0"/>
                          </a:rPr>
                          <m:t>,</m:t>
                        </m:r>
                        <m:r>
                          <a:rPr lang="en-US" sz="2000" i="1">
                            <a:effectLst/>
                            <a:latin typeface="Cambria Math" panose="02040503050406030204" pitchFamily="18" charset="0"/>
                            <a:ea typeface="宋体" panose="02010600030101010101" pitchFamily="2" charset="-122"/>
                            <a:cs typeface="Times New Roman" panose="02020603050405020304" pitchFamily="18" charset="0"/>
                          </a:rPr>
                          <m:t>𝑡</m:t>
                        </m:r>
                      </m:sub>
                    </m:sSub>
                  </m:oMath>
                </a14:m>
                <a:endParaRPr lang="en-US" sz="1800" dirty="0">
                  <a:effectLst/>
                  <a:latin typeface="Calibri" panose="020F0502020204030204" pitchFamily="34" charset="0"/>
                  <a:ea typeface="等线" panose="02010600030101010101" pitchFamily="2" charset="-122"/>
                  <a:cs typeface="Times New Roman" panose="02020603050405020304" pitchFamily="18" charset="0"/>
                </a:endParaRPr>
              </a:p>
              <a:p>
                <a:pPr>
                  <a:lnSpc>
                    <a:spcPct val="150000"/>
                  </a:lnSpc>
                  <a:spcAft>
                    <a:spcPts val="800"/>
                  </a:spcAft>
                  <a:buFont typeface="Wingdings" panose="05000000000000000000" pitchFamily="2" charset="2"/>
                  <a:buChar char="v"/>
                </a:pPr>
                <a14:m>
                  <m:oMath xmlns:m="http://schemas.openxmlformats.org/officeDocument/2006/math">
                    <m:sSubSup>
                      <m:sSubSupPr>
                        <m:ctrlPr>
                          <a:rPr lang="en-US" sz="2000" i="1">
                            <a:latin typeface="Cambria Math" panose="02040503050406030204" pitchFamily="18" charset="0"/>
                            <a:ea typeface="宋体" panose="02010600030101010101" pitchFamily="2" charset="-122"/>
                            <a:cs typeface="Times New Roman" panose="02020603050405020304" pitchFamily="18" charset="0"/>
                          </a:rPr>
                        </m:ctrlPr>
                      </m:sSubSupPr>
                      <m:e>
                        <m:r>
                          <a:rPr lang="en-US" sz="2000" i="1">
                            <a:latin typeface="Cambria Math" panose="02040503050406030204" pitchFamily="18" charset="0"/>
                            <a:ea typeface="宋体" panose="02010600030101010101" pitchFamily="2" charset="-122"/>
                            <a:cs typeface="Times New Roman" panose="02020603050405020304" pitchFamily="18" charset="0"/>
                          </a:rPr>
                          <m:t>𝑇𝐹𝑃</m:t>
                        </m:r>
                      </m:e>
                      <m:sub>
                        <m:r>
                          <a:rPr lang="en-US" sz="2000" i="1">
                            <a:latin typeface="Cambria Math" panose="02040503050406030204" pitchFamily="18" charset="0"/>
                            <a:ea typeface="宋体" panose="02010600030101010101" pitchFamily="2" charset="-122"/>
                            <a:cs typeface="Times New Roman" panose="02020603050405020304" pitchFamily="18" charset="0"/>
                          </a:rPr>
                          <m:t>𝑖</m:t>
                        </m:r>
                        <m:r>
                          <a:rPr lang="en-US" sz="2000" i="1">
                            <a:latin typeface="Cambria Math" panose="02040503050406030204" pitchFamily="18" charset="0"/>
                            <a:ea typeface="宋体" panose="02010600030101010101" pitchFamily="2" charset="-122"/>
                            <a:cs typeface="Times New Roman" panose="02020603050405020304" pitchFamily="18" charset="0"/>
                          </a:rPr>
                          <m:t>,</m:t>
                        </m:r>
                        <m:r>
                          <a:rPr lang="en-US" sz="2000" i="1">
                            <a:latin typeface="Cambria Math" panose="02040503050406030204" pitchFamily="18" charset="0"/>
                            <a:ea typeface="宋体" panose="02010600030101010101" pitchFamily="2" charset="-122"/>
                            <a:cs typeface="Times New Roman" panose="02020603050405020304" pitchFamily="18" charset="0"/>
                          </a:rPr>
                          <m:t>𝑡</m:t>
                        </m:r>
                      </m:sub>
                      <m:sup>
                        <m:r>
                          <a:rPr lang="en-US" sz="2000" b="0" i="1" smtClean="0">
                            <a:latin typeface="Cambria Math" panose="02040503050406030204" pitchFamily="18" charset="0"/>
                            <a:ea typeface="宋体" panose="02010600030101010101" pitchFamily="2" charset="-122"/>
                            <a:cs typeface="Times New Roman" panose="02020603050405020304" pitchFamily="18" charset="0"/>
                          </a:rPr>
                          <m:t>5</m:t>
                        </m:r>
                      </m:sup>
                    </m:sSubSup>
                    <m:r>
                      <a:rPr lang="en-US" sz="2000" i="1">
                        <a:effectLst/>
                        <a:latin typeface="Cambria Math" panose="02040503050406030204" pitchFamily="18" charset="0"/>
                        <a:ea typeface="宋体" panose="02010600030101010101" pitchFamily="2" charset="-122"/>
                        <a:cs typeface="Times New Roman" panose="02020603050405020304" pitchFamily="18" charset="0"/>
                      </a:rPr>
                      <m:t>=</m:t>
                    </m:r>
                    <m:sSub>
                      <m:sSubPr>
                        <m:ctrlPr>
                          <a:rPr lang="en-US" sz="2000" i="1">
                            <a:effectLst/>
                            <a:latin typeface="Cambria Math" panose="02040503050406030204" pitchFamily="18" charset="0"/>
                            <a:ea typeface="宋体" panose="02010600030101010101" pitchFamily="2" charset="-122"/>
                            <a:cs typeface="Times New Roman" panose="02020603050405020304" pitchFamily="18" charset="0"/>
                          </a:rPr>
                        </m:ctrlPr>
                      </m:sSubPr>
                      <m:e>
                        <m:r>
                          <a:rPr lang="en-US" sz="2000" i="1">
                            <a:effectLst/>
                            <a:latin typeface="Cambria Math" panose="02040503050406030204" pitchFamily="18" charset="0"/>
                            <a:ea typeface="宋体" panose="02010600030101010101" pitchFamily="2" charset="-122"/>
                            <a:cs typeface="Times New Roman" panose="02020603050405020304" pitchFamily="18" charset="0"/>
                          </a:rPr>
                          <m:t>𝑦</m:t>
                        </m:r>
                      </m:e>
                      <m:sub>
                        <m:r>
                          <a:rPr lang="en-US" sz="2000" i="1">
                            <a:effectLst/>
                            <a:latin typeface="Cambria Math" panose="02040503050406030204" pitchFamily="18" charset="0"/>
                            <a:ea typeface="宋体" panose="02010600030101010101" pitchFamily="2" charset="-122"/>
                            <a:cs typeface="Times New Roman" panose="02020603050405020304" pitchFamily="18" charset="0"/>
                          </a:rPr>
                          <m:t>𝑖</m:t>
                        </m:r>
                        <m:r>
                          <a:rPr lang="en-US" sz="2000" i="1">
                            <a:effectLst/>
                            <a:latin typeface="Cambria Math" panose="02040503050406030204" pitchFamily="18" charset="0"/>
                            <a:ea typeface="宋体" panose="02010600030101010101" pitchFamily="2" charset="-122"/>
                            <a:cs typeface="Times New Roman" panose="02020603050405020304" pitchFamily="18" charset="0"/>
                          </a:rPr>
                          <m:t>,</m:t>
                        </m:r>
                        <m:r>
                          <a:rPr lang="en-US" sz="2000" i="1">
                            <a:effectLst/>
                            <a:latin typeface="Cambria Math" panose="02040503050406030204" pitchFamily="18" charset="0"/>
                            <a:ea typeface="宋体" panose="02010600030101010101" pitchFamily="2" charset="-122"/>
                            <a:cs typeface="Times New Roman" panose="02020603050405020304" pitchFamily="18" charset="0"/>
                          </a:rPr>
                          <m:t>𝑡</m:t>
                        </m:r>
                      </m:sub>
                    </m:sSub>
                    <m:r>
                      <a:rPr lang="en-US" sz="2000" i="1">
                        <a:effectLst/>
                        <a:latin typeface="Cambria Math" panose="02040503050406030204" pitchFamily="18" charset="0"/>
                        <a:ea typeface="宋体" panose="02010600030101010101" pitchFamily="2" charset="-122"/>
                        <a:cs typeface="Times New Roman" panose="02020603050405020304" pitchFamily="18" charset="0"/>
                      </a:rPr>
                      <m:t>−</m:t>
                    </m:r>
                    <m:sSub>
                      <m:sSubPr>
                        <m:ctrlPr>
                          <a:rPr lang="en-US" sz="2000" i="1">
                            <a:effectLst/>
                            <a:latin typeface="Cambria Math" panose="02040503050406030204" pitchFamily="18" charset="0"/>
                            <a:ea typeface="宋体" panose="02010600030101010101" pitchFamily="2" charset="-122"/>
                            <a:cs typeface="Times New Roman" panose="02020603050405020304" pitchFamily="18" charset="0"/>
                          </a:rPr>
                        </m:ctrlPr>
                      </m:sSubPr>
                      <m:e>
                        <m:r>
                          <a:rPr lang="en-US" sz="2000" i="1">
                            <a:effectLst/>
                            <a:latin typeface="Cambria Math" panose="02040503050406030204" pitchFamily="18" charset="0"/>
                            <a:ea typeface="宋体" panose="02010600030101010101" pitchFamily="2" charset="-122"/>
                            <a:cs typeface="Times New Roman" panose="02020603050405020304" pitchFamily="18" charset="0"/>
                          </a:rPr>
                          <m:t>𝛼</m:t>
                        </m:r>
                      </m:e>
                      <m:sub>
                        <m:r>
                          <a:rPr lang="en-US" sz="2000" i="1">
                            <a:effectLst/>
                            <a:latin typeface="Cambria Math" panose="02040503050406030204" pitchFamily="18" charset="0"/>
                            <a:ea typeface="宋体" panose="02010600030101010101" pitchFamily="2" charset="-122"/>
                            <a:cs typeface="Times New Roman" panose="02020603050405020304" pitchFamily="18" charset="0"/>
                          </a:rPr>
                          <m:t>𝑙</m:t>
                        </m:r>
                      </m:sub>
                    </m:sSub>
                    <m:sSub>
                      <m:sSubPr>
                        <m:ctrlPr>
                          <a:rPr lang="en-US" sz="2000" i="1">
                            <a:effectLst/>
                            <a:latin typeface="Cambria Math" panose="02040503050406030204" pitchFamily="18" charset="0"/>
                            <a:ea typeface="宋体" panose="02010600030101010101" pitchFamily="2" charset="-122"/>
                            <a:cs typeface="Times New Roman" panose="02020603050405020304" pitchFamily="18" charset="0"/>
                          </a:rPr>
                        </m:ctrlPr>
                      </m:sSubPr>
                      <m:e>
                        <m:r>
                          <a:rPr lang="en-US" sz="2000" i="1">
                            <a:effectLst/>
                            <a:latin typeface="Cambria Math" panose="02040503050406030204" pitchFamily="18" charset="0"/>
                            <a:ea typeface="宋体" panose="02010600030101010101" pitchFamily="2" charset="-122"/>
                            <a:cs typeface="Times New Roman" panose="02020603050405020304" pitchFamily="18" charset="0"/>
                          </a:rPr>
                          <m:t>𝑙</m:t>
                        </m:r>
                      </m:e>
                      <m:sub>
                        <m:r>
                          <a:rPr lang="en-US" sz="2000" i="1">
                            <a:effectLst/>
                            <a:latin typeface="Cambria Math" panose="02040503050406030204" pitchFamily="18" charset="0"/>
                            <a:ea typeface="宋体" panose="02010600030101010101" pitchFamily="2" charset="-122"/>
                            <a:cs typeface="Times New Roman" panose="02020603050405020304" pitchFamily="18" charset="0"/>
                          </a:rPr>
                          <m:t>𝑖</m:t>
                        </m:r>
                        <m:r>
                          <a:rPr lang="en-US" sz="2000" i="1">
                            <a:effectLst/>
                            <a:latin typeface="Cambria Math" panose="02040503050406030204" pitchFamily="18" charset="0"/>
                            <a:ea typeface="宋体" panose="02010600030101010101" pitchFamily="2" charset="-122"/>
                            <a:cs typeface="Times New Roman" panose="02020603050405020304" pitchFamily="18" charset="0"/>
                          </a:rPr>
                          <m:t>,</m:t>
                        </m:r>
                        <m:r>
                          <a:rPr lang="en-US" sz="2000" i="1">
                            <a:effectLst/>
                            <a:latin typeface="Cambria Math" panose="02040503050406030204" pitchFamily="18" charset="0"/>
                            <a:ea typeface="宋体" panose="02010600030101010101" pitchFamily="2" charset="-122"/>
                            <a:cs typeface="Times New Roman" panose="02020603050405020304" pitchFamily="18" charset="0"/>
                          </a:rPr>
                          <m:t>𝑡</m:t>
                        </m:r>
                      </m:sub>
                    </m:sSub>
                    <m:r>
                      <a:rPr lang="en-US" sz="2000" i="1">
                        <a:effectLst/>
                        <a:latin typeface="Cambria Math" panose="02040503050406030204" pitchFamily="18" charset="0"/>
                        <a:ea typeface="宋体" panose="02010600030101010101" pitchFamily="2" charset="-122"/>
                        <a:cs typeface="Times New Roman" panose="02020603050405020304" pitchFamily="18" charset="0"/>
                      </a:rPr>
                      <m:t>−</m:t>
                    </m:r>
                    <m:sSub>
                      <m:sSubPr>
                        <m:ctrlPr>
                          <a:rPr lang="en-US" sz="2000" i="1">
                            <a:effectLst/>
                            <a:latin typeface="Cambria Math" panose="02040503050406030204" pitchFamily="18" charset="0"/>
                            <a:ea typeface="宋体" panose="02010600030101010101" pitchFamily="2" charset="-122"/>
                            <a:cs typeface="Times New Roman" panose="02020603050405020304" pitchFamily="18" charset="0"/>
                          </a:rPr>
                        </m:ctrlPr>
                      </m:sSubPr>
                      <m:e>
                        <m:r>
                          <a:rPr lang="en-US" sz="2000" i="1">
                            <a:effectLst/>
                            <a:latin typeface="Cambria Math" panose="02040503050406030204" pitchFamily="18" charset="0"/>
                            <a:ea typeface="宋体" panose="02010600030101010101" pitchFamily="2" charset="-122"/>
                            <a:cs typeface="Times New Roman" panose="02020603050405020304" pitchFamily="18" charset="0"/>
                          </a:rPr>
                          <m:t>𝛼</m:t>
                        </m:r>
                      </m:e>
                      <m:sub>
                        <m:r>
                          <a:rPr lang="en-US" sz="2000" i="1">
                            <a:effectLst/>
                            <a:latin typeface="Cambria Math" panose="02040503050406030204" pitchFamily="18" charset="0"/>
                            <a:ea typeface="宋体" panose="02010600030101010101" pitchFamily="2" charset="-122"/>
                            <a:cs typeface="Times New Roman" panose="02020603050405020304" pitchFamily="18" charset="0"/>
                          </a:rPr>
                          <m:t>𝑘</m:t>
                        </m:r>
                      </m:sub>
                    </m:sSub>
                    <m:sSub>
                      <m:sSubPr>
                        <m:ctrlPr>
                          <a:rPr lang="en-US" sz="2000" i="1">
                            <a:effectLst/>
                            <a:latin typeface="Cambria Math" panose="02040503050406030204" pitchFamily="18" charset="0"/>
                            <a:ea typeface="宋体" panose="02010600030101010101" pitchFamily="2" charset="-122"/>
                            <a:cs typeface="Times New Roman" panose="02020603050405020304" pitchFamily="18" charset="0"/>
                          </a:rPr>
                        </m:ctrlPr>
                      </m:sSubPr>
                      <m:e>
                        <m:r>
                          <a:rPr lang="en-US" sz="2000" i="1">
                            <a:effectLst/>
                            <a:latin typeface="Cambria Math" panose="02040503050406030204" pitchFamily="18" charset="0"/>
                            <a:ea typeface="宋体" panose="02010600030101010101" pitchFamily="2" charset="-122"/>
                            <a:cs typeface="Times New Roman" panose="02020603050405020304" pitchFamily="18" charset="0"/>
                          </a:rPr>
                          <m:t>𝑘</m:t>
                        </m:r>
                      </m:e>
                      <m:sub>
                        <m:r>
                          <a:rPr lang="en-US" sz="2000" i="1">
                            <a:effectLst/>
                            <a:latin typeface="Cambria Math" panose="02040503050406030204" pitchFamily="18" charset="0"/>
                            <a:ea typeface="宋体" panose="02010600030101010101" pitchFamily="2" charset="-122"/>
                            <a:cs typeface="Times New Roman" panose="02020603050405020304" pitchFamily="18" charset="0"/>
                          </a:rPr>
                          <m:t>𝑖</m:t>
                        </m:r>
                        <m:r>
                          <a:rPr lang="en-US" sz="2000" i="1">
                            <a:effectLst/>
                            <a:latin typeface="Cambria Math" panose="02040503050406030204" pitchFamily="18" charset="0"/>
                            <a:ea typeface="宋体" panose="02010600030101010101" pitchFamily="2" charset="-122"/>
                            <a:cs typeface="Times New Roman" panose="02020603050405020304" pitchFamily="18" charset="0"/>
                          </a:rPr>
                          <m:t>,</m:t>
                        </m:r>
                        <m:r>
                          <a:rPr lang="en-US" sz="2000" i="1">
                            <a:effectLst/>
                            <a:latin typeface="Cambria Math" panose="02040503050406030204" pitchFamily="18" charset="0"/>
                            <a:ea typeface="宋体" panose="02010600030101010101" pitchFamily="2" charset="-122"/>
                            <a:cs typeface="Times New Roman" panose="02020603050405020304" pitchFamily="18" charset="0"/>
                          </a:rPr>
                          <m:t>𝑡</m:t>
                        </m:r>
                      </m:sub>
                    </m:sSub>
                    <m:r>
                      <a:rPr lang="en-US" sz="2000" i="1">
                        <a:effectLst/>
                        <a:latin typeface="Cambria Math" panose="02040503050406030204" pitchFamily="18" charset="0"/>
                        <a:ea typeface="宋体" panose="02010600030101010101" pitchFamily="2" charset="-122"/>
                        <a:cs typeface="Times New Roman" panose="02020603050405020304" pitchFamily="18" charset="0"/>
                      </a:rPr>
                      <m:t>−</m:t>
                    </m:r>
                    <m:sSub>
                      <m:sSubPr>
                        <m:ctrlPr>
                          <a:rPr lang="en-US" sz="2000" i="1">
                            <a:effectLst/>
                            <a:latin typeface="Cambria Math" panose="02040503050406030204" pitchFamily="18" charset="0"/>
                            <a:ea typeface="宋体" panose="02010600030101010101" pitchFamily="2" charset="-122"/>
                            <a:cs typeface="Times New Roman" panose="02020603050405020304" pitchFamily="18" charset="0"/>
                          </a:rPr>
                        </m:ctrlPr>
                      </m:sSubPr>
                      <m:e>
                        <m:r>
                          <a:rPr lang="en-US" sz="2000" i="1">
                            <a:effectLst/>
                            <a:latin typeface="Cambria Math" panose="02040503050406030204" pitchFamily="18" charset="0"/>
                            <a:ea typeface="宋体" panose="02010600030101010101" pitchFamily="2" charset="-122"/>
                            <a:cs typeface="Times New Roman" panose="02020603050405020304" pitchFamily="18" charset="0"/>
                          </a:rPr>
                          <m:t>𝛼</m:t>
                        </m:r>
                      </m:e>
                      <m:sub>
                        <m:r>
                          <a:rPr lang="en-US" sz="2000" i="1">
                            <a:effectLst/>
                            <a:latin typeface="Cambria Math" panose="02040503050406030204" pitchFamily="18" charset="0"/>
                            <a:ea typeface="宋体" panose="02010600030101010101" pitchFamily="2" charset="-122"/>
                            <a:cs typeface="Times New Roman" panose="02020603050405020304" pitchFamily="18" charset="0"/>
                          </a:rPr>
                          <m:t>𝑚</m:t>
                        </m:r>
                      </m:sub>
                    </m:sSub>
                    <m:sSub>
                      <m:sSubPr>
                        <m:ctrlPr>
                          <a:rPr lang="en-US" sz="2000" i="1">
                            <a:effectLst/>
                            <a:latin typeface="Cambria Math" panose="02040503050406030204" pitchFamily="18" charset="0"/>
                            <a:ea typeface="宋体" panose="02010600030101010101" pitchFamily="2" charset="-122"/>
                            <a:cs typeface="Times New Roman" panose="02020603050405020304" pitchFamily="18" charset="0"/>
                          </a:rPr>
                        </m:ctrlPr>
                      </m:sSubPr>
                      <m:e>
                        <m:r>
                          <a:rPr lang="en-US" sz="2000" i="1">
                            <a:effectLst/>
                            <a:latin typeface="Cambria Math" panose="02040503050406030204" pitchFamily="18" charset="0"/>
                            <a:ea typeface="宋体" panose="02010600030101010101" pitchFamily="2" charset="-122"/>
                            <a:cs typeface="Times New Roman" panose="02020603050405020304" pitchFamily="18" charset="0"/>
                          </a:rPr>
                          <m:t>𝑚</m:t>
                        </m:r>
                      </m:e>
                      <m:sub>
                        <m:r>
                          <a:rPr lang="en-US" sz="2000" i="1">
                            <a:effectLst/>
                            <a:latin typeface="Cambria Math" panose="02040503050406030204" pitchFamily="18" charset="0"/>
                            <a:ea typeface="宋体" panose="02010600030101010101" pitchFamily="2" charset="-122"/>
                            <a:cs typeface="Times New Roman" panose="02020603050405020304" pitchFamily="18" charset="0"/>
                          </a:rPr>
                          <m:t>𝑖</m:t>
                        </m:r>
                        <m:r>
                          <a:rPr lang="en-US" sz="2000" i="1">
                            <a:effectLst/>
                            <a:latin typeface="Cambria Math" panose="02040503050406030204" pitchFamily="18" charset="0"/>
                            <a:ea typeface="宋体" panose="02010600030101010101" pitchFamily="2" charset="-122"/>
                            <a:cs typeface="Times New Roman" panose="02020603050405020304" pitchFamily="18" charset="0"/>
                          </a:rPr>
                          <m:t>,</m:t>
                        </m:r>
                        <m:r>
                          <a:rPr lang="en-US" sz="2000" i="1">
                            <a:effectLst/>
                            <a:latin typeface="Cambria Math" panose="02040503050406030204" pitchFamily="18" charset="0"/>
                            <a:ea typeface="宋体" panose="02010600030101010101" pitchFamily="2" charset="-122"/>
                            <a:cs typeface="Times New Roman" panose="02020603050405020304" pitchFamily="18" charset="0"/>
                          </a:rPr>
                          <m:t>𝑡</m:t>
                        </m:r>
                      </m:sub>
                    </m:sSub>
                    <m:r>
                      <a:rPr lang="en-US" sz="2000" i="1">
                        <a:effectLst/>
                        <a:latin typeface="Cambria Math" panose="02040503050406030204" pitchFamily="18" charset="0"/>
                        <a:ea typeface="宋体" panose="02010600030101010101" pitchFamily="2" charset="-122"/>
                        <a:cs typeface="Times New Roman" panose="02020603050405020304" pitchFamily="18" charset="0"/>
                      </a:rPr>
                      <m:t>−</m:t>
                    </m:r>
                    <m:sSub>
                      <m:sSubPr>
                        <m:ctrlPr>
                          <a:rPr lang="en-US" sz="2000" i="1">
                            <a:effectLst/>
                            <a:latin typeface="Cambria Math" panose="02040503050406030204" pitchFamily="18" charset="0"/>
                            <a:ea typeface="宋体" panose="02010600030101010101" pitchFamily="2" charset="-122"/>
                            <a:cs typeface="Times New Roman" panose="02020603050405020304" pitchFamily="18" charset="0"/>
                          </a:rPr>
                        </m:ctrlPr>
                      </m:sSubPr>
                      <m:e>
                        <m:r>
                          <a:rPr lang="en-US" sz="2000" i="1">
                            <a:effectLst/>
                            <a:latin typeface="Cambria Math" panose="02040503050406030204" pitchFamily="18" charset="0"/>
                            <a:ea typeface="宋体" panose="02010600030101010101" pitchFamily="2" charset="-122"/>
                            <a:cs typeface="Times New Roman" panose="02020603050405020304" pitchFamily="18" charset="0"/>
                          </a:rPr>
                          <m:t>𝛼</m:t>
                        </m:r>
                      </m:e>
                      <m:sub>
                        <m:r>
                          <a:rPr lang="en-US" sz="2000" i="1">
                            <a:effectLst/>
                            <a:latin typeface="Cambria Math" panose="02040503050406030204" pitchFamily="18" charset="0"/>
                            <a:ea typeface="宋体" panose="02010600030101010101" pitchFamily="2" charset="-122"/>
                            <a:cs typeface="Times New Roman" panose="02020603050405020304" pitchFamily="18" charset="0"/>
                          </a:rPr>
                          <m:t>𝑒</m:t>
                        </m:r>
                      </m:sub>
                    </m:sSub>
                    <m:sSub>
                      <m:sSubPr>
                        <m:ctrlPr>
                          <a:rPr lang="en-US" sz="2000" i="1">
                            <a:effectLst/>
                            <a:latin typeface="Cambria Math" panose="02040503050406030204" pitchFamily="18" charset="0"/>
                            <a:ea typeface="宋体" panose="02010600030101010101" pitchFamily="2" charset="-122"/>
                            <a:cs typeface="Times New Roman" panose="02020603050405020304" pitchFamily="18" charset="0"/>
                          </a:rPr>
                        </m:ctrlPr>
                      </m:sSubPr>
                      <m:e>
                        <m:r>
                          <a:rPr lang="en-US" sz="2000" i="1">
                            <a:effectLst/>
                            <a:latin typeface="Cambria Math" panose="02040503050406030204" pitchFamily="18" charset="0"/>
                            <a:ea typeface="宋体" panose="02010600030101010101" pitchFamily="2" charset="-122"/>
                            <a:cs typeface="Times New Roman" panose="02020603050405020304" pitchFamily="18" charset="0"/>
                          </a:rPr>
                          <m:t>𝑒</m:t>
                        </m:r>
                      </m:e>
                      <m:sub>
                        <m:r>
                          <a:rPr lang="en-US" sz="2000" i="1">
                            <a:effectLst/>
                            <a:latin typeface="Cambria Math" panose="02040503050406030204" pitchFamily="18" charset="0"/>
                            <a:ea typeface="宋体" panose="02010600030101010101" pitchFamily="2" charset="-122"/>
                            <a:cs typeface="Times New Roman" panose="02020603050405020304" pitchFamily="18" charset="0"/>
                          </a:rPr>
                          <m:t>𝑖𝑡</m:t>
                        </m:r>
                      </m:sub>
                    </m:sSub>
                    <m:r>
                      <a:rPr lang="en-US" sz="2000" i="1">
                        <a:effectLst/>
                        <a:latin typeface="Cambria Math" panose="02040503050406030204" pitchFamily="18" charset="0"/>
                        <a:ea typeface="宋体" panose="02010600030101010101" pitchFamily="2" charset="-122"/>
                        <a:cs typeface="Times New Roman" panose="02020603050405020304" pitchFamily="18" charset="0"/>
                      </a:rPr>
                      <m:t>−</m:t>
                    </m:r>
                    <m:sSub>
                      <m:sSubPr>
                        <m:ctrlPr>
                          <a:rPr lang="en-US" sz="2000" i="1">
                            <a:effectLst/>
                            <a:latin typeface="Cambria Math" panose="02040503050406030204" pitchFamily="18" charset="0"/>
                            <a:ea typeface="宋体" panose="02010600030101010101" pitchFamily="2" charset="-122"/>
                            <a:cs typeface="Times New Roman" panose="02020603050405020304" pitchFamily="18" charset="0"/>
                          </a:rPr>
                        </m:ctrlPr>
                      </m:sSubPr>
                      <m:e>
                        <m:r>
                          <a:rPr lang="en-US" sz="2000" i="1">
                            <a:effectLst/>
                            <a:latin typeface="Cambria Math" panose="02040503050406030204" pitchFamily="18" charset="0"/>
                            <a:ea typeface="宋体" panose="02010600030101010101" pitchFamily="2" charset="-122"/>
                            <a:cs typeface="Times New Roman" panose="02020603050405020304" pitchFamily="18" charset="0"/>
                          </a:rPr>
                          <m:t>𝛼</m:t>
                        </m:r>
                      </m:e>
                      <m:sub>
                        <m:r>
                          <a:rPr lang="en-US" sz="2000" i="1">
                            <a:effectLst/>
                            <a:latin typeface="Cambria Math" panose="02040503050406030204" pitchFamily="18" charset="0"/>
                            <a:ea typeface="宋体" panose="02010600030101010101" pitchFamily="2" charset="-122"/>
                            <a:cs typeface="Times New Roman" panose="02020603050405020304" pitchFamily="18" charset="0"/>
                          </a:rPr>
                          <m:t>𝑐</m:t>
                        </m:r>
                      </m:sub>
                    </m:sSub>
                    <m:sSub>
                      <m:sSubPr>
                        <m:ctrlPr>
                          <a:rPr lang="en-US" sz="2000" i="1">
                            <a:effectLst/>
                            <a:latin typeface="Cambria Math" panose="02040503050406030204" pitchFamily="18" charset="0"/>
                            <a:ea typeface="宋体" panose="02010600030101010101" pitchFamily="2" charset="-122"/>
                            <a:cs typeface="Times New Roman" panose="02020603050405020304" pitchFamily="18" charset="0"/>
                          </a:rPr>
                        </m:ctrlPr>
                      </m:sSubPr>
                      <m:e>
                        <m:r>
                          <a:rPr lang="en-US" sz="2000" i="1">
                            <a:effectLst/>
                            <a:latin typeface="Cambria Math" panose="02040503050406030204" pitchFamily="18" charset="0"/>
                            <a:ea typeface="宋体" panose="02010600030101010101" pitchFamily="2" charset="-122"/>
                            <a:cs typeface="Times New Roman" panose="02020603050405020304" pitchFamily="18" charset="0"/>
                          </a:rPr>
                          <m:t>𝑐</m:t>
                        </m:r>
                      </m:e>
                      <m:sub>
                        <m:r>
                          <a:rPr lang="en-US" sz="2000" i="1">
                            <a:effectLst/>
                            <a:latin typeface="Cambria Math" panose="02040503050406030204" pitchFamily="18" charset="0"/>
                            <a:ea typeface="宋体" panose="02010600030101010101" pitchFamily="2" charset="-122"/>
                            <a:cs typeface="Times New Roman" panose="02020603050405020304" pitchFamily="18" charset="0"/>
                          </a:rPr>
                          <m:t>𝑖</m:t>
                        </m:r>
                        <m:r>
                          <a:rPr lang="en-US" sz="2000" i="1">
                            <a:effectLst/>
                            <a:latin typeface="Cambria Math" panose="02040503050406030204" pitchFamily="18" charset="0"/>
                            <a:ea typeface="宋体" panose="02010600030101010101" pitchFamily="2" charset="-122"/>
                            <a:cs typeface="Times New Roman" panose="02020603050405020304" pitchFamily="18" charset="0"/>
                          </a:rPr>
                          <m:t>,</m:t>
                        </m:r>
                        <m:r>
                          <a:rPr lang="en-US" sz="2000" i="1">
                            <a:effectLst/>
                            <a:latin typeface="Cambria Math" panose="02040503050406030204" pitchFamily="18" charset="0"/>
                            <a:ea typeface="宋体" panose="02010600030101010101" pitchFamily="2" charset="-122"/>
                            <a:cs typeface="Times New Roman" panose="02020603050405020304" pitchFamily="18" charset="0"/>
                          </a:rPr>
                          <m:t>𝑡</m:t>
                        </m:r>
                      </m:sub>
                    </m:sSub>
                  </m:oMath>
                </a14:m>
                <a:endParaRPr lang="en-US" sz="1800" dirty="0">
                  <a:effectLst/>
                  <a:latin typeface="Calibri" panose="020F0502020204030204" pitchFamily="34" charset="0"/>
                  <a:ea typeface="等线" panose="02010600030101010101" pitchFamily="2" charset="-122"/>
                  <a:cs typeface="Times New Roman" panose="02020603050405020304" pitchFamily="18" charset="0"/>
                </a:endParaRPr>
              </a:p>
              <a:p>
                <a:pPr>
                  <a:lnSpc>
                    <a:spcPct val="150000"/>
                  </a:lnSpc>
                  <a:spcBef>
                    <a:spcPts val="0"/>
                  </a:spcBef>
                  <a:buFont typeface="Wingdings" panose="05000000000000000000" pitchFamily="2" charset="2"/>
                  <a:buChar char="v"/>
                  <a:defRPr/>
                </a:pPr>
                <a:endParaRPr lang="zh-CN" altLang="en-US" sz="2000" dirty="0">
                  <a:latin typeface="Times New Roman" panose="02020603050405020304" pitchFamily="18" charset="0"/>
                  <a:cs typeface="Times New Roman" panose="02020603050405020304" pitchFamily="18" charset="0"/>
                </a:endParaRPr>
              </a:p>
            </p:txBody>
          </p:sp>
        </mc:Choice>
        <mc:Fallback xmlns="">
          <p:sp>
            <p:nvSpPr>
              <p:cNvPr id="2" name="内容占位符 1"/>
              <p:cNvSpPr>
                <a:spLocks noGrp="1" noRot="1" noChangeAspect="1" noMove="1" noResize="1" noEditPoints="1" noAdjustHandles="1" noChangeArrowheads="1" noChangeShapeType="1" noTextEdit="1"/>
              </p:cNvSpPr>
              <p:nvPr>
                <p:ph idx="1"/>
              </p:nvPr>
            </p:nvSpPr>
            <p:spPr>
              <a:xfrm>
                <a:off x="838200" y="1926843"/>
                <a:ext cx="10515600" cy="4692321"/>
              </a:xfrm>
              <a:blipFill>
                <a:blip r:embed="rId3"/>
                <a:stretch>
                  <a:fillRect l="-638"/>
                </a:stretch>
              </a:blipFill>
            </p:spPr>
            <p:txBody>
              <a:bodyPr/>
              <a:lstStyle/>
              <a:p>
                <a:r>
                  <a:rPr lang="en-US">
                    <a:noFill/>
                  </a:rPr>
                  <a:t> </a:t>
                </a:r>
              </a:p>
            </p:txBody>
          </p:sp>
        </mc:Fallback>
      </mc:AlternateContent>
    </p:spTree>
    <p:extLst>
      <p:ext uri="{BB962C8B-B14F-4D97-AF65-F5344CB8AC3E}">
        <p14:creationId xmlns:p14="http://schemas.microsoft.com/office/powerpoint/2010/main" val="212443653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10"/>
          <p:cNvGrpSpPr/>
          <p:nvPr/>
        </p:nvGrpSpPr>
        <p:grpSpPr>
          <a:xfrm>
            <a:off x="0" y="522513"/>
            <a:ext cx="6081486" cy="740229"/>
            <a:chOff x="0" y="522513"/>
            <a:chExt cx="6081486" cy="740229"/>
          </a:xfrm>
        </p:grpSpPr>
        <p:sp>
          <p:nvSpPr>
            <p:cNvPr id="5" name="Rectangle 11"/>
            <p:cNvSpPr/>
            <p:nvPr/>
          </p:nvSpPr>
          <p:spPr>
            <a:xfrm>
              <a:off x="0" y="522513"/>
              <a:ext cx="6081486" cy="740229"/>
            </a:xfrm>
            <a:prstGeom prst="rect">
              <a:avLst/>
            </a:prstGeom>
            <a:solidFill>
              <a:srgbClr val="811C20"/>
            </a:solidFill>
            <a:ln>
              <a:solidFill>
                <a:srgbClr val="811C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TextBox 12"/>
            <p:cNvSpPr txBox="1"/>
            <p:nvPr/>
          </p:nvSpPr>
          <p:spPr>
            <a:xfrm>
              <a:off x="0" y="631017"/>
              <a:ext cx="4905829"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2800" b="0" i="0" u="none" strike="noStrike" kern="1200" cap="none" spc="0" normalizeH="0" baseline="0" noProof="0" dirty="0">
                  <a:ln>
                    <a:noFill/>
                  </a:ln>
                  <a:solidFill>
                    <a:prstClr val="white"/>
                  </a:solidFill>
                  <a:effectLst/>
                  <a:uLnTx/>
                  <a:uFillTx/>
                  <a:latin typeface="宋体" panose="02010600030101010101" pitchFamily="2" charset="-122"/>
                  <a:ea typeface="宋体" panose="02010600030101010101" pitchFamily="2" charset="-122"/>
                  <a:cs typeface="+mn-cs"/>
                </a:rPr>
                <a:t>（三）企业生产率</a:t>
              </a:r>
              <a:endParaRPr kumimoji="0" lang="en-GB" sz="2800" b="0" i="0" u="none" strike="noStrike" kern="1200" cap="none" spc="0" normalizeH="0" baseline="0" noProof="0" dirty="0">
                <a:ln>
                  <a:noFill/>
                </a:ln>
                <a:solidFill>
                  <a:prstClr val="white"/>
                </a:solidFill>
                <a:effectLst/>
                <a:uLnTx/>
                <a:uFillTx/>
                <a:latin typeface="宋体" panose="02010600030101010101" pitchFamily="2" charset="-122"/>
                <a:ea typeface="宋体" panose="02010600030101010101" pitchFamily="2" charset="-122"/>
                <a:cs typeface="+mn-cs"/>
              </a:endParaRPr>
            </a:p>
          </p:txBody>
        </p:sp>
      </p:grpSp>
      <p:sp>
        <p:nvSpPr>
          <p:cNvPr id="7" name="TextBox 19"/>
          <p:cNvSpPr txBox="1"/>
          <p:nvPr/>
        </p:nvSpPr>
        <p:spPr>
          <a:xfrm>
            <a:off x="348343" y="1363960"/>
            <a:ext cx="11688982" cy="2677656"/>
          </a:xfrm>
          <a:prstGeom prst="rect">
            <a:avLst/>
          </a:prstGeom>
          <a:noFill/>
        </p:spPr>
        <p:txBody>
          <a:bodyPr wrap="square" rtlCol="0">
            <a:spAutoFit/>
          </a:bodyPr>
          <a:lstStyle/>
          <a:p>
            <a:pPr lvl="0">
              <a:defRPr/>
            </a:pPr>
            <a:r>
              <a:rPr lang="en-US" altLang="zh-CN" sz="2400" b="1" dirty="0">
                <a:solidFill>
                  <a:prstClr val="black"/>
                </a:solidFill>
                <a:latin typeface="Times New Roman" panose="02020603050405020304" pitchFamily="18" charset="0"/>
                <a:ea typeface="宋体" panose="02010600030101010101" pitchFamily="2" charset="-122"/>
                <a:cs typeface="Times New Roman" panose="02020603050405020304" pitchFamily="18" charset="0"/>
              </a:rPr>
              <a:t>2.</a:t>
            </a:r>
            <a:r>
              <a:rPr lang="zh-CN" altLang="en-US" sz="2400" b="1" dirty="0">
                <a:solidFill>
                  <a:prstClr val="black"/>
                </a:solidFill>
                <a:latin typeface="Times New Roman" panose="02020603050405020304" pitchFamily="18" charset="0"/>
                <a:ea typeface="宋体" panose="02010600030101010101" pitchFamily="2" charset="-122"/>
                <a:cs typeface="Times New Roman" panose="02020603050405020304" pitchFamily="18" charset="0"/>
              </a:rPr>
              <a:t>企业的生产率</a:t>
            </a:r>
            <a:endPar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宋体" panose="02010600030101010101" pitchFamily="2" charset="-122"/>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宋体" panose="02010600030101010101" pitchFamily="2" charset="-122"/>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宋体" panose="02010600030101010101" pitchFamily="2" charset="-122"/>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宋体" panose="02010600030101010101" pitchFamily="2" charset="-122"/>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宋体" panose="02010600030101010101" pitchFamily="2" charset="-122"/>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宋体" panose="02010600030101010101" pitchFamily="2" charset="-122"/>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1" i="0" u="none" strike="noStrike" kern="1200" cap="none" spc="0" normalizeH="0" baseline="0" noProof="0" dirty="0">
              <a:ln>
                <a:noFill/>
              </a:ln>
              <a:solidFill>
                <a:prstClr val="black"/>
              </a:solidFill>
              <a:effectLst/>
              <a:uLnTx/>
              <a:uFillTx/>
              <a:latin typeface="Times New Roman" panose="02020603050405020304" pitchFamily="18" charset="0"/>
              <a:ea typeface="宋体" panose="02010600030101010101" pitchFamily="2" charset="-122"/>
              <a:cs typeface="Times New Roman" panose="02020603050405020304" pitchFamily="18" charset="0"/>
            </a:endParaRPr>
          </a:p>
        </p:txBody>
      </p:sp>
      <p:pic>
        <p:nvPicPr>
          <p:cNvPr id="8" name="Picture 5" descr="C:\Users\Administrator\Desktop\财大ppt模板\B9PPT模板（一）-07.jpg"/>
          <p:cNvPicPr>
            <a:picLocks noChangeAspect="1" noChangeArrowheads="1"/>
          </p:cNvPicPr>
          <p:nvPr/>
        </p:nvPicPr>
        <p:blipFill rotWithShape="1">
          <a:blip r:embed="rId2"/>
          <a:srcRect l="80973" t="3505" b="78397"/>
          <a:stretch/>
        </p:blipFill>
        <p:spPr bwMode="auto">
          <a:xfrm>
            <a:off x="10214435" y="69901"/>
            <a:ext cx="2034332" cy="1368152"/>
          </a:xfrm>
          <a:prstGeom prst="rect">
            <a:avLst/>
          </a:prstGeom>
          <a:noFill/>
        </p:spPr>
      </p:pic>
      <p:sp>
        <p:nvSpPr>
          <p:cNvPr id="2" name="内容占位符 1"/>
          <p:cNvSpPr>
            <a:spLocks noGrp="1"/>
          </p:cNvSpPr>
          <p:nvPr>
            <p:ph idx="1"/>
          </p:nvPr>
        </p:nvSpPr>
        <p:spPr>
          <a:xfrm>
            <a:off x="838200" y="1926843"/>
            <a:ext cx="10515600" cy="4692321"/>
          </a:xfrm>
        </p:spPr>
        <p:txBody>
          <a:bodyPr>
            <a:normAutofit/>
          </a:bodyPr>
          <a:lstStyle/>
          <a:p>
            <a:pPr marL="0" indent="0" algn="ctr">
              <a:lnSpc>
                <a:spcPct val="150000"/>
              </a:lnSpc>
              <a:spcBef>
                <a:spcPts val="0"/>
              </a:spcBef>
              <a:buNone/>
              <a:defRPr/>
            </a:pPr>
            <a:r>
              <a:rPr lang="zh-CN" altLang="en-US" sz="2000" dirty="0"/>
              <a:t>图</a:t>
            </a:r>
            <a:r>
              <a:rPr lang="en-US" altLang="zh-CN" sz="2000" dirty="0"/>
              <a:t>8</a:t>
            </a:r>
            <a:r>
              <a:rPr lang="zh-CN" altLang="en-US" sz="2000" dirty="0"/>
              <a:t>：印度、中国和美国的企业</a:t>
            </a:r>
            <a:r>
              <a:rPr lang="en-US" sz="2000" dirty="0"/>
              <a:t>TFP</a:t>
            </a:r>
            <a:r>
              <a:rPr lang="zh-CN" altLang="en-US" sz="2000" dirty="0"/>
              <a:t>分布图</a:t>
            </a:r>
            <a:endParaRPr lang="en-US" sz="2000" dirty="0"/>
          </a:p>
          <a:p>
            <a:pPr>
              <a:lnSpc>
                <a:spcPct val="150000"/>
              </a:lnSpc>
              <a:spcBef>
                <a:spcPts val="0"/>
              </a:spcBef>
              <a:defRPr/>
            </a:pPr>
            <a:endParaRPr lang="en-US" sz="1800" dirty="0">
              <a:effectLst/>
              <a:latin typeface="Calibri" panose="020F0502020204030204" pitchFamily="34" charset="0"/>
              <a:ea typeface="等线" panose="02010600030101010101" pitchFamily="2" charset="-122"/>
              <a:cs typeface="Times New Roman" panose="02020603050405020304" pitchFamily="18" charset="0"/>
            </a:endParaRPr>
          </a:p>
          <a:p>
            <a:pPr marL="0" indent="0">
              <a:lnSpc>
                <a:spcPct val="150000"/>
              </a:lnSpc>
              <a:spcBef>
                <a:spcPts val="0"/>
              </a:spcBef>
              <a:buNone/>
              <a:defRPr/>
            </a:pPr>
            <a:endParaRPr lang="zh-CN" altLang="en-US" sz="2000" dirty="0">
              <a:latin typeface="Times New Roman" panose="02020603050405020304" pitchFamily="18" charset="0"/>
              <a:cs typeface="Times New Roman" panose="02020603050405020304" pitchFamily="18" charset="0"/>
            </a:endParaRPr>
          </a:p>
        </p:txBody>
      </p:sp>
      <p:pic>
        <p:nvPicPr>
          <p:cNvPr id="9" name="图片 8"/>
          <p:cNvPicPr/>
          <p:nvPr/>
        </p:nvPicPr>
        <p:blipFill>
          <a:blip r:embed="rId3"/>
          <a:stretch>
            <a:fillRect/>
          </a:stretch>
        </p:blipFill>
        <p:spPr>
          <a:xfrm>
            <a:off x="3357562" y="2448295"/>
            <a:ext cx="5936563" cy="4170869"/>
          </a:xfrm>
          <a:prstGeom prst="rect">
            <a:avLst/>
          </a:prstGeom>
        </p:spPr>
      </p:pic>
    </p:spTree>
    <p:extLst>
      <p:ext uri="{BB962C8B-B14F-4D97-AF65-F5344CB8AC3E}">
        <p14:creationId xmlns:p14="http://schemas.microsoft.com/office/powerpoint/2010/main" val="289961133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10"/>
          <p:cNvGrpSpPr/>
          <p:nvPr/>
        </p:nvGrpSpPr>
        <p:grpSpPr>
          <a:xfrm>
            <a:off x="0" y="522513"/>
            <a:ext cx="6081486" cy="740229"/>
            <a:chOff x="0" y="522513"/>
            <a:chExt cx="6081486" cy="740229"/>
          </a:xfrm>
        </p:grpSpPr>
        <p:sp>
          <p:nvSpPr>
            <p:cNvPr id="5" name="Rectangle 11"/>
            <p:cNvSpPr/>
            <p:nvPr/>
          </p:nvSpPr>
          <p:spPr>
            <a:xfrm>
              <a:off x="0" y="522513"/>
              <a:ext cx="6081486" cy="740229"/>
            </a:xfrm>
            <a:prstGeom prst="rect">
              <a:avLst/>
            </a:prstGeom>
            <a:solidFill>
              <a:srgbClr val="811C20"/>
            </a:solidFill>
            <a:ln>
              <a:solidFill>
                <a:srgbClr val="811C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TextBox 12"/>
            <p:cNvSpPr txBox="1"/>
            <p:nvPr/>
          </p:nvSpPr>
          <p:spPr>
            <a:xfrm>
              <a:off x="0" y="631017"/>
              <a:ext cx="4905829"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2800" b="0" i="0" u="none" strike="noStrike" kern="1200" cap="none" spc="0" normalizeH="0" baseline="0" noProof="0" dirty="0">
                  <a:ln>
                    <a:noFill/>
                  </a:ln>
                  <a:solidFill>
                    <a:prstClr val="white"/>
                  </a:solidFill>
                  <a:effectLst/>
                  <a:uLnTx/>
                  <a:uFillTx/>
                  <a:latin typeface="宋体" panose="02010600030101010101" pitchFamily="2" charset="-122"/>
                  <a:ea typeface="宋体" panose="02010600030101010101" pitchFamily="2" charset="-122"/>
                  <a:cs typeface="+mn-cs"/>
                </a:rPr>
                <a:t>（一）一些国际贸易的事实</a:t>
              </a:r>
              <a:endParaRPr kumimoji="0" lang="en-GB" sz="2800" b="0" i="0" u="none" strike="noStrike" kern="1200" cap="none" spc="0" normalizeH="0" baseline="0" noProof="0" dirty="0">
                <a:ln>
                  <a:noFill/>
                </a:ln>
                <a:solidFill>
                  <a:prstClr val="white"/>
                </a:solidFill>
                <a:effectLst/>
                <a:uLnTx/>
                <a:uFillTx/>
                <a:latin typeface="宋体" panose="02010600030101010101" pitchFamily="2" charset="-122"/>
                <a:ea typeface="宋体" panose="02010600030101010101" pitchFamily="2" charset="-122"/>
                <a:cs typeface="+mn-cs"/>
              </a:endParaRPr>
            </a:p>
          </p:txBody>
        </p:sp>
      </p:grpSp>
      <p:sp>
        <p:nvSpPr>
          <p:cNvPr id="7" name="TextBox 19"/>
          <p:cNvSpPr txBox="1"/>
          <p:nvPr/>
        </p:nvSpPr>
        <p:spPr>
          <a:xfrm>
            <a:off x="348343" y="1363960"/>
            <a:ext cx="12009912"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prstClr val="black"/>
                </a:solidFill>
                <a:effectLst/>
                <a:uLnTx/>
                <a:uFillTx/>
                <a:latin typeface="宋体" panose="02010600030101010101" pitchFamily="2" charset="-122"/>
                <a:ea typeface="宋体" panose="02010600030101010101" pitchFamily="2" charset="-122"/>
                <a:cs typeface="+mn-cs"/>
              </a:rPr>
              <a:t>1.</a:t>
            </a:r>
            <a:r>
              <a:rPr kumimoji="0" lang="zh-CN" altLang="en-US" sz="2400" b="1" i="0" u="none" strike="noStrike" kern="1200" cap="none" spc="0" normalizeH="0" baseline="0" noProof="0" dirty="0">
                <a:ln>
                  <a:noFill/>
                </a:ln>
                <a:solidFill>
                  <a:prstClr val="black"/>
                </a:solidFill>
                <a:effectLst/>
                <a:uLnTx/>
                <a:uFillTx/>
                <a:latin typeface="宋体" panose="02010600030101010101" pitchFamily="2" charset="-122"/>
                <a:ea typeface="宋体" panose="02010600030101010101" pitchFamily="2" charset="-122"/>
                <a:cs typeface="+mn-cs"/>
              </a:rPr>
              <a:t>全球</a:t>
            </a:r>
            <a:endParaRPr kumimoji="0" lang="en-GB" sz="2400" b="1" i="0" u="none" strike="noStrike" kern="1200" cap="none" spc="0" normalizeH="0" baseline="0" noProof="0" dirty="0">
              <a:ln>
                <a:noFill/>
              </a:ln>
              <a:solidFill>
                <a:prstClr val="black"/>
              </a:solidFill>
              <a:effectLst/>
              <a:uLnTx/>
              <a:uFillTx/>
              <a:latin typeface="宋体" panose="02010600030101010101" pitchFamily="2" charset="-122"/>
              <a:ea typeface="宋体" panose="02010600030101010101" pitchFamily="2" charset="-122"/>
              <a:cs typeface="+mn-cs"/>
            </a:endParaRPr>
          </a:p>
        </p:txBody>
      </p:sp>
      <p:pic>
        <p:nvPicPr>
          <p:cNvPr id="8" name="Picture 5" descr="C:\Users\Administrator\Desktop\财大ppt模板\B9PPT模板（一）-07.jpg"/>
          <p:cNvPicPr>
            <a:picLocks noChangeAspect="1" noChangeArrowheads="1"/>
          </p:cNvPicPr>
          <p:nvPr/>
        </p:nvPicPr>
        <p:blipFill rotWithShape="1">
          <a:blip r:embed="rId2"/>
          <a:srcRect l="80973" t="3505" b="78397"/>
          <a:stretch/>
        </p:blipFill>
        <p:spPr bwMode="auto">
          <a:xfrm>
            <a:off x="10214435" y="69901"/>
            <a:ext cx="2034332" cy="1368152"/>
          </a:xfrm>
          <a:prstGeom prst="rect">
            <a:avLst/>
          </a:prstGeom>
          <a:noFill/>
        </p:spPr>
      </p:pic>
      <p:graphicFrame>
        <p:nvGraphicFramePr>
          <p:cNvPr id="3" name="内容占位符 2"/>
          <p:cNvGraphicFramePr>
            <a:graphicFrameLocks noGrp="1"/>
          </p:cNvGraphicFramePr>
          <p:nvPr>
            <p:ph idx="1"/>
            <p:extLst>
              <p:ext uri="{D42A27DB-BD31-4B8C-83A1-F6EECF244321}">
                <p14:modId xmlns:p14="http://schemas.microsoft.com/office/powerpoint/2010/main" val="1958388008"/>
              </p:ext>
            </p:extLst>
          </p:nvPr>
        </p:nvGraphicFramePr>
        <p:xfrm>
          <a:off x="535576" y="2180714"/>
          <a:ext cx="10933613" cy="4237749"/>
        </p:xfrm>
        <a:graphic>
          <a:graphicData uri="http://schemas.openxmlformats.org/drawingml/2006/table">
            <a:tbl>
              <a:tblPr firstRow="1" firstCol="1" bandRow="1">
                <a:tableStyleId>{5C22544A-7EE6-4342-B048-85BDC9FD1C3A}</a:tableStyleId>
              </a:tblPr>
              <a:tblGrid>
                <a:gridCol w="2232279">
                  <a:extLst>
                    <a:ext uri="{9D8B030D-6E8A-4147-A177-3AD203B41FA5}">
                      <a16:colId xmlns:a16="http://schemas.microsoft.com/office/drawing/2014/main" val="4122609618"/>
                    </a:ext>
                  </a:extLst>
                </a:gridCol>
                <a:gridCol w="2821508">
                  <a:extLst>
                    <a:ext uri="{9D8B030D-6E8A-4147-A177-3AD203B41FA5}">
                      <a16:colId xmlns:a16="http://schemas.microsoft.com/office/drawing/2014/main" val="3914450333"/>
                    </a:ext>
                  </a:extLst>
                </a:gridCol>
                <a:gridCol w="1921934">
                  <a:extLst>
                    <a:ext uri="{9D8B030D-6E8A-4147-A177-3AD203B41FA5}">
                      <a16:colId xmlns:a16="http://schemas.microsoft.com/office/drawing/2014/main" val="1510456039"/>
                    </a:ext>
                  </a:extLst>
                </a:gridCol>
                <a:gridCol w="1921934">
                  <a:extLst>
                    <a:ext uri="{9D8B030D-6E8A-4147-A177-3AD203B41FA5}">
                      <a16:colId xmlns:a16="http://schemas.microsoft.com/office/drawing/2014/main" val="951882634"/>
                    </a:ext>
                  </a:extLst>
                </a:gridCol>
                <a:gridCol w="2035958">
                  <a:extLst>
                    <a:ext uri="{9D8B030D-6E8A-4147-A177-3AD203B41FA5}">
                      <a16:colId xmlns:a16="http://schemas.microsoft.com/office/drawing/2014/main" val="441158849"/>
                    </a:ext>
                  </a:extLst>
                </a:gridCol>
              </a:tblGrid>
              <a:tr h="892627">
                <a:tc>
                  <a:txBody>
                    <a:bodyPr/>
                    <a:lstStyle/>
                    <a:p>
                      <a:pPr algn="ctr">
                        <a:lnSpc>
                          <a:spcPct val="107000"/>
                        </a:lnSpc>
                        <a:spcAft>
                          <a:spcPts val="0"/>
                        </a:spcAft>
                      </a:pPr>
                      <a:r>
                        <a:rPr lang="zh-CN" sz="2000" dirty="0">
                          <a:effectLst/>
                          <a:latin typeface="Times New Roman" panose="02020603050405020304" pitchFamily="18" charset="0"/>
                          <a:cs typeface="Times New Roman" panose="02020603050405020304" pitchFamily="18" charset="0"/>
                        </a:rPr>
                        <a:t>国家</a:t>
                      </a:r>
                      <a:endParaRPr lang="en-US" sz="1800" dirty="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tc>
                <a:tc>
                  <a:txBody>
                    <a:bodyPr/>
                    <a:lstStyle/>
                    <a:p>
                      <a:pPr algn="ctr">
                        <a:lnSpc>
                          <a:spcPct val="107000"/>
                        </a:lnSpc>
                        <a:spcAft>
                          <a:spcPts val="0"/>
                        </a:spcAft>
                      </a:pPr>
                      <a:r>
                        <a:rPr lang="zh-CN" sz="2000" dirty="0">
                          <a:effectLst/>
                          <a:latin typeface="Times New Roman" panose="02020603050405020304" pitchFamily="18" charset="0"/>
                          <a:cs typeface="Times New Roman" panose="02020603050405020304" pitchFamily="18" charset="0"/>
                        </a:rPr>
                        <a:t>出口值（百万美元）</a:t>
                      </a:r>
                      <a:endParaRPr lang="en-US" sz="1800" dirty="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tc>
                <a:tc>
                  <a:txBody>
                    <a:bodyPr/>
                    <a:lstStyle/>
                    <a:p>
                      <a:pPr algn="ctr">
                        <a:lnSpc>
                          <a:spcPct val="107000"/>
                        </a:lnSpc>
                        <a:spcAft>
                          <a:spcPts val="0"/>
                        </a:spcAft>
                      </a:pPr>
                      <a:r>
                        <a:rPr lang="en-US" sz="2000" dirty="0">
                          <a:effectLst/>
                          <a:latin typeface="Times New Roman" panose="02020603050405020304" pitchFamily="18" charset="0"/>
                          <a:cs typeface="Times New Roman" panose="02020603050405020304" pitchFamily="18" charset="0"/>
                        </a:rPr>
                        <a:t>2017</a:t>
                      </a:r>
                      <a:r>
                        <a:rPr lang="zh-CN" sz="2000" dirty="0">
                          <a:effectLst/>
                          <a:latin typeface="Times New Roman" panose="02020603050405020304" pitchFamily="18" charset="0"/>
                          <a:cs typeface="Times New Roman" panose="02020603050405020304" pitchFamily="18" charset="0"/>
                        </a:rPr>
                        <a:t>出口值（百万美元）</a:t>
                      </a:r>
                      <a:endParaRPr lang="en-US" sz="1800" dirty="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tc>
                <a:tc>
                  <a:txBody>
                    <a:bodyPr/>
                    <a:lstStyle/>
                    <a:p>
                      <a:pPr algn="ctr">
                        <a:lnSpc>
                          <a:spcPct val="107000"/>
                        </a:lnSpc>
                        <a:spcAft>
                          <a:spcPts val="0"/>
                        </a:spcAft>
                      </a:pPr>
                      <a:r>
                        <a:rPr lang="zh-CN" sz="2000">
                          <a:effectLst/>
                          <a:latin typeface="Times New Roman" panose="02020603050405020304" pitchFamily="18" charset="0"/>
                          <a:cs typeface="Times New Roman" panose="02020603050405020304" pitchFamily="18" charset="0"/>
                        </a:rPr>
                        <a:t>年变化率</a:t>
                      </a:r>
                      <a:endParaRPr lang="en-US" sz="180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tc>
                <a:tc>
                  <a:txBody>
                    <a:bodyPr/>
                    <a:lstStyle/>
                    <a:p>
                      <a:pPr algn="ctr">
                        <a:lnSpc>
                          <a:spcPct val="107000"/>
                        </a:lnSpc>
                        <a:spcAft>
                          <a:spcPts val="0"/>
                        </a:spcAft>
                      </a:pPr>
                      <a:r>
                        <a:rPr lang="zh-CN" sz="2000">
                          <a:effectLst/>
                          <a:latin typeface="Times New Roman" panose="02020603050405020304" pitchFamily="18" charset="0"/>
                          <a:cs typeface="Times New Roman" panose="02020603050405020304" pitchFamily="18" charset="0"/>
                        </a:rPr>
                        <a:t>占全球货物出口总值比重</a:t>
                      </a:r>
                      <a:endParaRPr lang="en-US" sz="180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tc>
                <a:extLst>
                  <a:ext uri="{0D108BD9-81ED-4DB2-BD59-A6C34878D82A}">
                    <a16:rowId xmlns:a16="http://schemas.microsoft.com/office/drawing/2014/main" val="437307378"/>
                  </a:ext>
                </a:extLst>
              </a:tr>
              <a:tr h="279862">
                <a:tc>
                  <a:txBody>
                    <a:bodyPr/>
                    <a:lstStyle/>
                    <a:p>
                      <a:pPr algn="ctr">
                        <a:lnSpc>
                          <a:spcPct val="107000"/>
                        </a:lnSpc>
                        <a:spcAft>
                          <a:spcPts val="0"/>
                        </a:spcAft>
                      </a:pPr>
                      <a:r>
                        <a:rPr lang="zh-CN" sz="2000" dirty="0">
                          <a:effectLst/>
                          <a:latin typeface="Times New Roman" panose="02020603050405020304" pitchFamily="18" charset="0"/>
                          <a:cs typeface="Times New Roman" panose="02020603050405020304" pitchFamily="18" charset="0"/>
                        </a:rPr>
                        <a:t>全球</a:t>
                      </a:r>
                      <a:endParaRPr lang="en-US" sz="1800" dirty="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tc>
                <a:tc>
                  <a:txBody>
                    <a:bodyPr/>
                    <a:lstStyle/>
                    <a:p>
                      <a:pPr algn="ctr">
                        <a:lnSpc>
                          <a:spcPct val="107000"/>
                        </a:lnSpc>
                        <a:spcAft>
                          <a:spcPts val="0"/>
                        </a:spcAft>
                      </a:pPr>
                      <a:r>
                        <a:rPr lang="en-US" sz="2000" dirty="0">
                          <a:effectLst/>
                          <a:latin typeface="Times New Roman" panose="02020603050405020304" pitchFamily="18" charset="0"/>
                          <a:cs typeface="Times New Roman" panose="02020603050405020304" pitchFamily="18" charset="0"/>
                        </a:rPr>
                        <a:t>19287000</a:t>
                      </a:r>
                      <a:endParaRPr lang="en-US" sz="1800" dirty="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tc>
                <a:tc>
                  <a:txBody>
                    <a:bodyPr/>
                    <a:lstStyle/>
                    <a:p>
                      <a:pPr algn="ctr">
                        <a:lnSpc>
                          <a:spcPct val="107000"/>
                        </a:lnSpc>
                        <a:spcAft>
                          <a:spcPts val="0"/>
                        </a:spcAft>
                      </a:pPr>
                      <a:r>
                        <a:rPr lang="en-US" sz="2000" dirty="0">
                          <a:effectLst/>
                          <a:latin typeface="Times New Roman" panose="02020603050405020304" pitchFamily="18" charset="0"/>
                          <a:cs typeface="Times New Roman" panose="02020603050405020304" pitchFamily="18" charset="0"/>
                        </a:rPr>
                        <a:t>17543000</a:t>
                      </a:r>
                      <a:endParaRPr lang="en-US" sz="1800" dirty="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tc>
                <a:tc>
                  <a:txBody>
                    <a:bodyPr/>
                    <a:lstStyle/>
                    <a:p>
                      <a:pPr algn="ctr">
                        <a:lnSpc>
                          <a:spcPct val="107000"/>
                        </a:lnSpc>
                        <a:spcAft>
                          <a:spcPts val="0"/>
                        </a:spcAft>
                      </a:pPr>
                      <a:r>
                        <a:rPr lang="en-US" sz="2000" dirty="0">
                          <a:effectLst/>
                          <a:latin typeface="Times New Roman" panose="02020603050405020304" pitchFamily="18" charset="0"/>
                          <a:cs typeface="Times New Roman" panose="02020603050405020304" pitchFamily="18" charset="0"/>
                        </a:rPr>
                        <a:t>9.94%</a:t>
                      </a:r>
                      <a:endParaRPr lang="en-US" sz="1800" dirty="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tc>
                <a:tc>
                  <a:txBody>
                    <a:bodyPr/>
                    <a:lstStyle/>
                    <a:p>
                      <a:pPr algn="ctr">
                        <a:lnSpc>
                          <a:spcPct val="107000"/>
                        </a:lnSpc>
                        <a:spcAft>
                          <a:spcPts val="0"/>
                        </a:spcAft>
                      </a:pPr>
                      <a:r>
                        <a:rPr lang="en-US" sz="2000">
                          <a:effectLst/>
                          <a:latin typeface="Times New Roman" panose="02020603050405020304" pitchFamily="18" charset="0"/>
                          <a:cs typeface="Times New Roman" panose="02020603050405020304" pitchFamily="18" charset="0"/>
                        </a:rPr>
                        <a:t>100%</a:t>
                      </a:r>
                      <a:endParaRPr lang="en-US" sz="180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tc>
                <a:extLst>
                  <a:ext uri="{0D108BD9-81ED-4DB2-BD59-A6C34878D82A}">
                    <a16:rowId xmlns:a16="http://schemas.microsoft.com/office/drawing/2014/main" val="2326229267"/>
                  </a:ext>
                </a:extLst>
              </a:tr>
              <a:tr h="279862">
                <a:tc>
                  <a:txBody>
                    <a:bodyPr/>
                    <a:lstStyle/>
                    <a:p>
                      <a:pPr algn="ctr">
                        <a:lnSpc>
                          <a:spcPct val="107000"/>
                        </a:lnSpc>
                        <a:spcAft>
                          <a:spcPts val="0"/>
                        </a:spcAft>
                      </a:pPr>
                      <a:r>
                        <a:rPr lang="en-US" sz="2000">
                          <a:effectLst/>
                          <a:latin typeface="Times New Roman" panose="02020603050405020304" pitchFamily="18" charset="0"/>
                          <a:cs typeface="Times New Roman" panose="02020603050405020304" pitchFamily="18" charset="0"/>
                        </a:rPr>
                        <a:t>1.</a:t>
                      </a:r>
                      <a:r>
                        <a:rPr lang="zh-CN" sz="2000">
                          <a:effectLst/>
                          <a:latin typeface="Times New Roman" panose="02020603050405020304" pitchFamily="18" charset="0"/>
                          <a:cs typeface="Times New Roman" panose="02020603050405020304" pitchFamily="18" charset="0"/>
                        </a:rPr>
                        <a:t>中国</a:t>
                      </a:r>
                      <a:endParaRPr lang="en-US" sz="180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tc>
                <a:tc>
                  <a:txBody>
                    <a:bodyPr/>
                    <a:lstStyle/>
                    <a:p>
                      <a:pPr algn="ctr">
                        <a:lnSpc>
                          <a:spcPct val="107000"/>
                        </a:lnSpc>
                        <a:spcAft>
                          <a:spcPts val="0"/>
                        </a:spcAft>
                      </a:pPr>
                      <a:r>
                        <a:rPr lang="en-US" sz="2000" dirty="0">
                          <a:effectLst/>
                          <a:latin typeface="Times New Roman" panose="02020603050405020304" pitchFamily="18" charset="0"/>
                          <a:cs typeface="Times New Roman" panose="02020603050405020304" pitchFamily="18" charset="0"/>
                        </a:rPr>
                        <a:t>2487045</a:t>
                      </a:r>
                      <a:endParaRPr lang="en-US" sz="1800" dirty="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tc>
                <a:tc>
                  <a:txBody>
                    <a:bodyPr/>
                    <a:lstStyle/>
                    <a:p>
                      <a:pPr algn="ctr">
                        <a:lnSpc>
                          <a:spcPct val="107000"/>
                        </a:lnSpc>
                        <a:spcAft>
                          <a:spcPts val="0"/>
                        </a:spcAft>
                      </a:pPr>
                      <a:r>
                        <a:rPr lang="en-US" sz="2000" dirty="0">
                          <a:effectLst/>
                          <a:latin typeface="Times New Roman" panose="02020603050405020304" pitchFamily="18" charset="0"/>
                          <a:cs typeface="Times New Roman" panose="02020603050405020304" pitchFamily="18" charset="0"/>
                        </a:rPr>
                        <a:t>2263346</a:t>
                      </a:r>
                      <a:endParaRPr lang="en-US" sz="1800" dirty="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tc>
                <a:tc>
                  <a:txBody>
                    <a:bodyPr/>
                    <a:lstStyle/>
                    <a:p>
                      <a:pPr algn="ctr">
                        <a:lnSpc>
                          <a:spcPct val="107000"/>
                        </a:lnSpc>
                        <a:spcAft>
                          <a:spcPts val="0"/>
                        </a:spcAft>
                      </a:pPr>
                      <a:r>
                        <a:rPr lang="en-US" sz="2000" dirty="0">
                          <a:effectLst/>
                          <a:latin typeface="Times New Roman" panose="02020603050405020304" pitchFamily="18" charset="0"/>
                          <a:cs typeface="Times New Roman" panose="02020603050405020304" pitchFamily="18" charset="0"/>
                        </a:rPr>
                        <a:t>9.88%</a:t>
                      </a:r>
                      <a:endParaRPr lang="en-US" sz="1800" dirty="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tc>
                <a:tc>
                  <a:txBody>
                    <a:bodyPr/>
                    <a:lstStyle/>
                    <a:p>
                      <a:pPr algn="ctr">
                        <a:lnSpc>
                          <a:spcPct val="107000"/>
                        </a:lnSpc>
                        <a:spcAft>
                          <a:spcPts val="0"/>
                        </a:spcAft>
                      </a:pPr>
                      <a:r>
                        <a:rPr lang="en-US" sz="2000">
                          <a:effectLst/>
                          <a:latin typeface="Times New Roman" panose="02020603050405020304" pitchFamily="18" charset="0"/>
                          <a:cs typeface="Times New Roman" panose="02020603050405020304" pitchFamily="18" charset="0"/>
                        </a:rPr>
                        <a:t>12.89%</a:t>
                      </a:r>
                      <a:endParaRPr lang="en-US" sz="180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tc>
                <a:extLst>
                  <a:ext uri="{0D108BD9-81ED-4DB2-BD59-A6C34878D82A}">
                    <a16:rowId xmlns:a16="http://schemas.microsoft.com/office/drawing/2014/main" val="990659319"/>
                  </a:ext>
                </a:extLst>
              </a:tr>
              <a:tr h="279862">
                <a:tc>
                  <a:txBody>
                    <a:bodyPr/>
                    <a:lstStyle/>
                    <a:p>
                      <a:pPr algn="ctr">
                        <a:lnSpc>
                          <a:spcPct val="107000"/>
                        </a:lnSpc>
                        <a:spcAft>
                          <a:spcPts val="0"/>
                        </a:spcAft>
                      </a:pPr>
                      <a:r>
                        <a:rPr lang="en-US" sz="2000">
                          <a:effectLst/>
                          <a:latin typeface="Times New Roman" panose="02020603050405020304" pitchFamily="18" charset="0"/>
                          <a:cs typeface="Times New Roman" panose="02020603050405020304" pitchFamily="18" charset="0"/>
                        </a:rPr>
                        <a:t>2.</a:t>
                      </a:r>
                      <a:r>
                        <a:rPr lang="zh-CN" sz="2000">
                          <a:effectLst/>
                          <a:latin typeface="Times New Roman" panose="02020603050405020304" pitchFamily="18" charset="0"/>
                          <a:cs typeface="Times New Roman" panose="02020603050405020304" pitchFamily="18" charset="0"/>
                        </a:rPr>
                        <a:t>美国</a:t>
                      </a:r>
                      <a:endParaRPr lang="en-US" sz="180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tc>
                <a:tc>
                  <a:txBody>
                    <a:bodyPr/>
                    <a:lstStyle/>
                    <a:p>
                      <a:pPr algn="ctr">
                        <a:lnSpc>
                          <a:spcPct val="107000"/>
                        </a:lnSpc>
                        <a:spcAft>
                          <a:spcPts val="0"/>
                        </a:spcAft>
                      </a:pPr>
                      <a:r>
                        <a:rPr lang="en-US" sz="2000" dirty="0">
                          <a:effectLst/>
                          <a:latin typeface="Times New Roman" panose="02020603050405020304" pitchFamily="18" charset="0"/>
                          <a:cs typeface="Times New Roman" panose="02020603050405020304" pitchFamily="18" charset="0"/>
                        </a:rPr>
                        <a:t>1664085</a:t>
                      </a:r>
                      <a:endParaRPr lang="en-US" sz="1800" dirty="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tc>
                <a:tc>
                  <a:txBody>
                    <a:bodyPr/>
                    <a:lstStyle/>
                    <a:p>
                      <a:pPr algn="ctr">
                        <a:lnSpc>
                          <a:spcPct val="107000"/>
                        </a:lnSpc>
                        <a:spcAft>
                          <a:spcPts val="0"/>
                        </a:spcAft>
                      </a:pPr>
                      <a:r>
                        <a:rPr lang="en-US" sz="2000" dirty="0">
                          <a:effectLst/>
                          <a:latin typeface="Times New Roman" panose="02020603050405020304" pitchFamily="18" charset="0"/>
                          <a:cs typeface="Times New Roman" panose="02020603050405020304" pitchFamily="18" charset="0"/>
                        </a:rPr>
                        <a:t>1546274</a:t>
                      </a:r>
                      <a:endParaRPr lang="en-US" sz="1800" dirty="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tc>
                <a:tc>
                  <a:txBody>
                    <a:bodyPr/>
                    <a:lstStyle/>
                    <a:p>
                      <a:pPr algn="ctr">
                        <a:lnSpc>
                          <a:spcPct val="107000"/>
                        </a:lnSpc>
                        <a:spcAft>
                          <a:spcPts val="0"/>
                        </a:spcAft>
                      </a:pPr>
                      <a:r>
                        <a:rPr lang="en-US" sz="2000" dirty="0">
                          <a:effectLst/>
                          <a:latin typeface="Times New Roman" panose="02020603050405020304" pitchFamily="18" charset="0"/>
                          <a:cs typeface="Times New Roman" panose="02020603050405020304" pitchFamily="18" charset="0"/>
                        </a:rPr>
                        <a:t>7.62%</a:t>
                      </a:r>
                      <a:endParaRPr lang="en-US" sz="1800" dirty="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tc>
                <a:tc>
                  <a:txBody>
                    <a:bodyPr/>
                    <a:lstStyle/>
                    <a:p>
                      <a:pPr algn="ctr">
                        <a:lnSpc>
                          <a:spcPct val="107000"/>
                        </a:lnSpc>
                        <a:spcAft>
                          <a:spcPts val="0"/>
                        </a:spcAft>
                      </a:pPr>
                      <a:r>
                        <a:rPr lang="en-US" sz="2000">
                          <a:effectLst/>
                          <a:latin typeface="Times New Roman" panose="02020603050405020304" pitchFamily="18" charset="0"/>
                          <a:cs typeface="Times New Roman" panose="02020603050405020304" pitchFamily="18" charset="0"/>
                        </a:rPr>
                        <a:t>8.63%</a:t>
                      </a:r>
                      <a:endParaRPr lang="en-US" sz="180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tc>
                <a:extLst>
                  <a:ext uri="{0D108BD9-81ED-4DB2-BD59-A6C34878D82A}">
                    <a16:rowId xmlns:a16="http://schemas.microsoft.com/office/drawing/2014/main" val="1760180972"/>
                  </a:ext>
                </a:extLst>
              </a:tr>
              <a:tr h="279862">
                <a:tc>
                  <a:txBody>
                    <a:bodyPr/>
                    <a:lstStyle/>
                    <a:p>
                      <a:pPr algn="ctr">
                        <a:lnSpc>
                          <a:spcPct val="107000"/>
                        </a:lnSpc>
                        <a:spcAft>
                          <a:spcPts val="0"/>
                        </a:spcAft>
                      </a:pPr>
                      <a:r>
                        <a:rPr lang="en-US" sz="2000">
                          <a:effectLst/>
                          <a:latin typeface="Times New Roman" panose="02020603050405020304" pitchFamily="18" charset="0"/>
                          <a:cs typeface="Times New Roman" panose="02020603050405020304" pitchFamily="18" charset="0"/>
                        </a:rPr>
                        <a:t>3.</a:t>
                      </a:r>
                      <a:r>
                        <a:rPr lang="zh-CN" sz="2000">
                          <a:effectLst/>
                          <a:latin typeface="Times New Roman" panose="02020603050405020304" pitchFamily="18" charset="0"/>
                          <a:cs typeface="Times New Roman" panose="02020603050405020304" pitchFamily="18" charset="0"/>
                        </a:rPr>
                        <a:t>德国</a:t>
                      </a:r>
                      <a:endParaRPr lang="en-US" sz="180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tc>
                <a:tc>
                  <a:txBody>
                    <a:bodyPr/>
                    <a:lstStyle/>
                    <a:p>
                      <a:pPr algn="ctr">
                        <a:lnSpc>
                          <a:spcPct val="107000"/>
                        </a:lnSpc>
                        <a:spcAft>
                          <a:spcPts val="0"/>
                        </a:spcAft>
                      </a:pPr>
                      <a:r>
                        <a:rPr lang="en-US" sz="2000">
                          <a:effectLst/>
                          <a:latin typeface="Times New Roman" panose="02020603050405020304" pitchFamily="18" charset="0"/>
                          <a:cs typeface="Times New Roman" panose="02020603050405020304" pitchFamily="18" charset="0"/>
                        </a:rPr>
                        <a:t>1560816</a:t>
                      </a:r>
                      <a:endParaRPr lang="en-US" sz="180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tc>
                <a:tc>
                  <a:txBody>
                    <a:bodyPr/>
                    <a:lstStyle/>
                    <a:p>
                      <a:pPr algn="ctr">
                        <a:lnSpc>
                          <a:spcPct val="107000"/>
                        </a:lnSpc>
                        <a:spcAft>
                          <a:spcPts val="0"/>
                        </a:spcAft>
                      </a:pPr>
                      <a:r>
                        <a:rPr lang="en-US" sz="2000" dirty="0">
                          <a:effectLst/>
                          <a:latin typeface="Times New Roman" panose="02020603050405020304" pitchFamily="18" charset="0"/>
                          <a:cs typeface="Times New Roman" panose="02020603050405020304" pitchFamily="18" charset="0"/>
                        </a:rPr>
                        <a:t>1448191</a:t>
                      </a:r>
                      <a:endParaRPr lang="en-US" sz="1800" dirty="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tc>
                <a:tc>
                  <a:txBody>
                    <a:bodyPr/>
                    <a:lstStyle/>
                    <a:p>
                      <a:pPr algn="ctr">
                        <a:lnSpc>
                          <a:spcPct val="107000"/>
                        </a:lnSpc>
                        <a:spcAft>
                          <a:spcPts val="0"/>
                        </a:spcAft>
                      </a:pPr>
                      <a:r>
                        <a:rPr lang="en-US" sz="2000" dirty="0">
                          <a:effectLst/>
                          <a:latin typeface="Times New Roman" panose="02020603050405020304" pitchFamily="18" charset="0"/>
                          <a:cs typeface="Times New Roman" panose="02020603050405020304" pitchFamily="18" charset="0"/>
                        </a:rPr>
                        <a:t>7.78%</a:t>
                      </a:r>
                      <a:endParaRPr lang="en-US" sz="1800" dirty="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tc>
                <a:tc>
                  <a:txBody>
                    <a:bodyPr/>
                    <a:lstStyle/>
                    <a:p>
                      <a:pPr algn="ctr">
                        <a:lnSpc>
                          <a:spcPct val="107000"/>
                        </a:lnSpc>
                        <a:spcAft>
                          <a:spcPts val="0"/>
                        </a:spcAft>
                      </a:pPr>
                      <a:r>
                        <a:rPr lang="en-US" sz="2000" dirty="0">
                          <a:effectLst/>
                          <a:latin typeface="Times New Roman" panose="02020603050405020304" pitchFamily="18" charset="0"/>
                          <a:cs typeface="Times New Roman" panose="02020603050405020304" pitchFamily="18" charset="0"/>
                        </a:rPr>
                        <a:t>8.09%</a:t>
                      </a:r>
                      <a:endParaRPr lang="en-US" sz="1800" dirty="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tc>
                <a:extLst>
                  <a:ext uri="{0D108BD9-81ED-4DB2-BD59-A6C34878D82A}">
                    <a16:rowId xmlns:a16="http://schemas.microsoft.com/office/drawing/2014/main" val="1823035870"/>
                  </a:ext>
                </a:extLst>
              </a:tr>
              <a:tr h="279862">
                <a:tc>
                  <a:txBody>
                    <a:bodyPr/>
                    <a:lstStyle/>
                    <a:p>
                      <a:pPr algn="ctr">
                        <a:lnSpc>
                          <a:spcPct val="107000"/>
                        </a:lnSpc>
                        <a:spcAft>
                          <a:spcPts val="0"/>
                        </a:spcAft>
                      </a:pPr>
                      <a:r>
                        <a:rPr lang="en-US" sz="2000">
                          <a:effectLst/>
                          <a:latin typeface="Times New Roman" panose="02020603050405020304" pitchFamily="18" charset="0"/>
                          <a:cs typeface="Times New Roman" panose="02020603050405020304" pitchFamily="18" charset="0"/>
                        </a:rPr>
                        <a:t>4.</a:t>
                      </a:r>
                      <a:r>
                        <a:rPr lang="zh-CN" sz="2000">
                          <a:effectLst/>
                          <a:latin typeface="Times New Roman" panose="02020603050405020304" pitchFamily="18" charset="0"/>
                          <a:cs typeface="Times New Roman" panose="02020603050405020304" pitchFamily="18" charset="0"/>
                        </a:rPr>
                        <a:t>日本</a:t>
                      </a:r>
                      <a:endParaRPr lang="en-US" sz="180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tc>
                <a:tc>
                  <a:txBody>
                    <a:bodyPr/>
                    <a:lstStyle/>
                    <a:p>
                      <a:pPr algn="ctr">
                        <a:lnSpc>
                          <a:spcPct val="107000"/>
                        </a:lnSpc>
                        <a:spcAft>
                          <a:spcPts val="0"/>
                        </a:spcAft>
                      </a:pPr>
                      <a:r>
                        <a:rPr lang="en-US" sz="2000">
                          <a:effectLst/>
                          <a:latin typeface="Times New Roman" panose="02020603050405020304" pitchFamily="18" charset="0"/>
                          <a:cs typeface="Times New Roman" panose="02020603050405020304" pitchFamily="18" charset="0"/>
                        </a:rPr>
                        <a:t>738403</a:t>
                      </a:r>
                      <a:endParaRPr lang="en-US" sz="180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tc>
                <a:tc>
                  <a:txBody>
                    <a:bodyPr/>
                    <a:lstStyle/>
                    <a:p>
                      <a:pPr algn="ctr">
                        <a:lnSpc>
                          <a:spcPct val="107000"/>
                        </a:lnSpc>
                        <a:spcAft>
                          <a:spcPts val="0"/>
                        </a:spcAft>
                      </a:pPr>
                      <a:r>
                        <a:rPr lang="en-US" sz="2000" dirty="0">
                          <a:effectLst/>
                          <a:latin typeface="Times New Roman" panose="02020603050405020304" pitchFamily="18" charset="0"/>
                          <a:cs typeface="Times New Roman" panose="02020603050405020304" pitchFamily="18" charset="0"/>
                        </a:rPr>
                        <a:t>698130</a:t>
                      </a:r>
                      <a:endParaRPr lang="en-US" sz="1800" dirty="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tc>
                <a:tc>
                  <a:txBody>
                    <a:bodyPr/>
                    <a:lstStyle/>
                    <a:p>
                      <a:pPr algn="ctr">
                        <a:lnSpc>
                          <a:spcPct val="107000"/>
                        </a:lnSpc>
                        <a:spcAft>
                          <a:spcPts val="0"/>
                        </a:spcAft>
                      </a:pPr>
                      <a:r>
                        <a:rPr lang="en-US" sz="2000" dirty="0">
                          <a:effectLst/>
                          <a:latin typeface="Times New Roman" panose="02020603050405020304" pitchFamily="18" charset="0"/>
                          <a:cs typeface="Times New Roman" panose="02020603050405020304" pitchFamily="18" charset="0"/>
                        </a:rPr>
                        <a:t>5.77%</a:t>
                      </a:r>
                      <a:endParaRPr lang="en-US" sz="1800" dirty="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tc>
                <a:tc>
                  <a:txBody>
                    <a:bodyPr/>
                    <a:lstStyle/>
                    <a:p>
                      <a:pPr algn="ctr">
                        <a:lnSpc>
                          <a:spcPct val="107000"/>
                        </a:lnSpc>
                        <a:spcAft>
                          <a:spcPts val="0"/>
                        </a:spcAft>
                      </a:pPr>
                      <a:r>
                        <a:rPr lang="en-US" sz="2000" dirty="0">
                          <a:effectLst/>
                          <a:latin typeface="Times New Roman" panose="02020603050405020304" pitchFamily="18" charset="0"/>
                          <a:cs typeface="Times New Roman" panose="02020603050405020304" pitchFamily="18" charset="0"/>
                        </a:rPr>
                        <a:t>3.83%</a:t>
                      </a:r>
                      <a:endParaRPr lang="en-US" sz="1800" dirty="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tc>
                <a:extLst>
                  <a:ext uri="{0D108BD9-81ED-4DB2-BD59-A6C34878D82A}">
                    <a16:rowId xmlns:a16="http://schemas.microsoft.com/office/drawing/2014/main" val="2961149916"/>
                  </a:ext>
                </a:extLst>
              </a:tr>
              <a:tr h="279862">
                <a:tc>
                  <a:txBody>
                    <a:bodyPr/>
                    <a:lstStyle/>
                    <a:p>
                      <a:pPr algn="ctr">
                        <a:lnSpc>
                          <a:spcPct val="107000"/>
                        </a:lnSpc>
                        <a:spcAft>
                          <a:spcPts val="0"/>
                        </a:spcAft>
                      </a:pPr>
                      <a:r>
                        <a:rPr lang="en-US" sz="2000">
                          <a:effectLst/>
                          <a:latin typeface="Times New Roman" panose="02020603050405020304" pitchFamily="18" charset="0"/>
                          <a:cs typeface="Times New Roman" panose="02020603050405020304" pitchFamily="18" charset="0"/>
                        </a:rPr>
                        <a:t>5.</a:t>
                      </a:r>
                      <a:r>
                        <a:rPr lang="zh-CN" sz="2000">
                          <a:effectLst/>
                          <a:latin typeface="Times New Roman" panose="02020603050405020304" pitchFamily="18" charset="0"/>
                          <a:cs typeface="Times New Roman" panose="02020603050405020304" pitchFamily="18" charset="0"/>
                        </a:rPr>
                        <a:t>荷兰</a:t>
                      </a:r>
                      <a:endParaRPr lang="en-US" sz="180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tc>
                <a:tc>
                  <a:txBody>
                    <a:bodyPr/>
                    <a:lstStyle/>
                    <a:p>
                      <a:pPr algn="ctr">
                        <a:lnSpc>
                          <a:spcPct val="107000"/>
                        </a:lnSpc>
                        <a:spcAft>
                          <a:spcPts val="0"/>
                        </a:spcAft>
                      </a:pPr>
                      <a:r>
                        <a:rPr lang="en-US" sz="2000">
                          <a:effectLst/>
                          <a:latin typeface="Times New Roman" panose="02020603050405020304" pitchFamily="18" charset="0"/>
                          <a:cs typeface="Times New Roman" panose="02020603050405020304" pitchFamily="18" charset="0"/>
                        </a:rPr>
                        <a:t>722669</a:t>
                      </a:r>
                      <a:endParaRPr lang="en-US" sz="180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tc>
                <a:tc>
                  <a:txBody>
                    <a:bodyPr/>
                    <a:lstStyle/>
                    <a:p>
                      <a:pPr algn="ctr">
                        <a:lnSpc>
                          <a:spcPct val="107000"/>
                        </a:lnSpc>
                        <a:spcAft>
                          <a:spcPts val="0"/>
                        </a:spcAft>
                      </a:pPr>
                      <a:r>
                        <a:rPr lang="en-US" sz="2000" dirty="0">
                          <a:effectLst/>
                          <a:latin typeface="Times New Roman" panose="02020603050405020304" pitchFamily="18" charset="0"/>
                          <a:cs typeface="Times New Roman" panose="02020603050405020304" pitchFamily="18" charset="0"/>
                        </a:rPr>
                        <a:t>652065</a:t>
                      </a:r>
                      <a:endParaRPr lang="en-US" sz="1800" dirty="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tc>
                <a:tc>
                  <a:txBody>
                    <a:bodyPr/>
                    <a:lstStyle/>
                    <a:p>
                      <a:pPr algn="ctr">
                        <a:lnSpc>
                          <a:spcPct val="107000"/>
                        </a:lnSpc>
                        <a:spcAft>
                          <a:spcPts val="0"/>
                        </a:spcAft>
                      </a:pPr>
                      <a:r>
                        <a:rPr lang="en-US" sz="2000" dirty="0">
                          <a:effectLst/>
                          <a:latin typeface="Times New Roman" panose="02020603050405020304" pitchFamily="18" charset="0"/>
                          <a:cs typeface="Times New Roman" panose="02020603050405020304" pitchFamily="18" charset="0"/>
                        </a:rPr>
                        <a:t>10.83%</a:t>
                      </a:r>
                      <a:endParaRPr lang="en-US" sz="1800" dirty="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tc>
                <a:tc>
                  <a:txBody>
                    <a:bodyPr/>
                    <a:lstStyle/>
                    <a:p>
                      <a:pPr algn="ctr">
                        <a:lnSpc>
                          <a:spcPct val="107000"/>
                        </a:lnSpc>
                        <a:spcAft>
                          <a:spcPts val="0"/>
                        </a:spcAft>
                      </a:pPr>
                      <a:r>
                        <a:rPr lang="en-US" sz="2000" dirty="0">
                          <a:effectLst/>
                          <a:latin typeface="Times New Roman" panose="02020603050405020304" pitchFamily="18" charset="0"/>
                          <a:cs typeface="Times New Roman" panose="02020603050405020304" pitchFamily="18" charset="0"/>
                        </a:rPr>
                        <a:t>3.75%</a:t>
                      </a:r>
                      <a:endParaRPr lang="en-US" sz="1800" dirty="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tc>
                <a:extLst>
                  <a:ext uri="{0D108BD9-81ED-4DB2-BD59-A6C34878D82A}">
                    <a16:rowId xmlns:a16="http://schemas.microsoft.com/office/drawing/2014/main" val="31841002"/>
                  </a:ext>
                </a:extLst>
              </a:tr>
              <a:tr h="279862">
                <a:tc>
                  <a:txBody>
                    <a:bodyPr/>
                    <a:lstStyle/>
                    <a:p>
                      <a:pPr algn="ctr">
                        <a:lnSpc>
                          <a:spcPct val="107000"/>
                        </a:lnSpc>
                        <a:spcAft>
                          <a:spcPts val="0"/>
                        </a:spcAft>
                      </a:pPr>
                      <a:r>
                        <a:rPr lang="en-US" sz="2000">
                          <a:effectLst/>
                          <a:latin typeface="Times New Roman" panose="02020603050405020304" pitchFamily="18" charset="0"/>
                          <a:cs typeface="Times New Roman" panose="02020603050405020304" pitchFamily="18" charset="0"/>
                        </a:rPr>
                        <a:t>6.</a:t>
                      </a:r>
                      <a:r>
                        <a:rPr lang="zh-CN" sz="2000">
                          <a:effectLst/>
                          <a:latin typeface="Times New Roman" panose="02020603050405020304" pitchFamily="18" charset="0"/>
                          <a:cs typeface="Times New Roman" panose="02020603050405020304" pitchFamily="18" charset="0"/>
                        </a:rPr>
                        <a:t>韩国</a:t>
                      </a:r>
                      <a:endParaRPr lang="en-US" sz="180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tc>
                <a:tc>
                  <a:txBody>
                    <a:bodyPr/>
                    <a:lstStyle/>
                    <a:p>
                      <a:pPr algn="ctr">
                        <a:lnSpc>
                          <a:spcPct val="107000"/>
                        </a:lnSpc>
                        <a:spcAft>
                          <a:spcPts val="0"/>
                        </a:spcAft>
                      </a:pPr>
                      <a:r>
                        <a:rPr lang="en-US" sz="2000">
                          <a:effectLst/>
                          <a:latin typeface="Times New Roman" panose="02020603050405020304" pitchFamily="18" charset="0"/>
                          <a:cs typeface="Times New Roman" panose="02020603050405020304" pitchFamily="18" charset="0"/>
                        </a:rPr>
                        <a:t>604860</a:t>
                      </a:r>
                      <a:endParaRPr lang="en-US" sz="180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tc>
                <a:tc>
                  <a:txBody>
                    <a:bodyPr/>
                    <a:lstStyle/>
                    <a:p>
                      <a:pPr algn="ctr">
                        <a:lnSpc>
                          <a:spcPct val="107000"/>
                        </a:lnSpc>
                        <a:spcAft>
                          <a:spcPts val="0"/>
                        </a:spcAft>
                      </a:pPr>
                      <a:r>
                        <a:rPr lang="en-US" sz="2000" dirty="0">
                          <a:effectLst/>
                          <a:latin typeface="Times New Roman" panose="02020603050405020304" pitchFamily="18" charset="0"/>
                          <a:cs typeface="Times New Roman" panose="02020603050405020304" pitchFamily="18" charset="0"/>
                        </a:rPr>
                        <a:t>573694</a:t>
                      </a:r>
                      <a:endParaRPr lang="en-US" sz="1800" dirty="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tc>
                <a:tc>
                  <a:txBody>
                    <a:bodyPr/>
                    <a:lstStyle/>
                    <a:p>
                      <a:pPr algn="ctr">
                        <a:lnSpc>
                          <a:spcPct val="107000"/>
                        </a:lnSpc>
                        <a:spcAft>
                          <a:spcPts val="0"/>
                        </a:spcAft>
                      </a:pPr>
                      <a:r>
                        <a:rPr lang="en-US" sz="2000" dirty="0">
                          <a:effectLst/>
                          <a:latin typeface="Times New Roman" panose="02020603050405020304" pitchFamily="18" charset="0"/>
                          <a:cs typeface="Times New Roman" panose="02020603050405020304" pitchFamily="18" charset="0"/>
                        </a:rPr>
                        <a:t>5.43%</a:t>
                      </a:r>
                      <a:endParaRPr lang="en-US" sz="1800" dirty="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tc>
                <a:tc>
                  <a:txBody>
                    <a:bodyPr/>
                    <a:lstStyle/>
                    <a:p>
                      <a:pPr algn="ctr">
                        <a:lnSpc>
                          <a:spcPct val="107000"/>
                        </a:lnSpc>
                        <a:spcAft>
                          <a:spcPts val="0"/>
                        </a:spcAft>
                      </a:pPr>
                      <a:r>
                        <a:rPr lang="en-US" sz="2000" dirty="0">
                          <a:effectLst/>
                          <a:latin typeface="Times New Roman" panose="02020603050405020304" pitchFamily="18" charset="0"/>
                          <a:cs typeface="Times New Roman" panose="02020603050405020304" pitchFamily="18" charset="0"/>
                        </a:rPr>
                        <a:t>3.14%</a:t>
                      </a:r>
                      <a:endParaRPr lang="en-US" sz="1800" dirty="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tc>
                <a:extLst>
                  <a:ext uri="{0D108BD9-81ED-4DB2-BD59-A6C34878D82A}">
                    <a16:rowId xmlns:a16="http://schemas.microsoft.com/office/drawing/2014/main" val="206170532"/>
                  </a:ext>
                </a:extLst>
              </a:tr>
              <a:tr h="279862">
                <a:tc>
                  <a:txBody>
                    <a:bodyPr/>
                    <a:lstStyle/>
                    <a:p>
                      <a:pPr algn="ctr">
                        <a:lnSpc>
                          <a:spcPct val="107000"/>
                        </a:lnSpc>
                        <a:spcAft>
                          <a:spcPts val="0"/>
                        </a:spcAft>
                      </a:pPr>
                      <a:r>
                        <a:rPr lang="en-US" sz="2000">
                          <a:effectLst/>
                          <a:latin typeface="Times New Roman" panose="02020603050405020304" pitchFamily="18" charset="0"/>
                          <a:cs typeface="Times New Roman" panose="02020603050405020304" pitchFamily="18" charset="0"/>
                        </a:rPr>
                        <a:t>7.</a:t>
                      </a:r>
                      <a:r>
                        <a:rPr lang="zh-CN" sz="2000">
                          <a:effectLst/>
                          <a:latin typeface="Times New Roman" panose="02020603050405020304" pitchFamily="18" charset="0"/>
                          <a:cs typeface="Times New Roman" panose="02020603050405020304" pitchFamily="18" charset="0"/>
                        </a:rPr>
                        <a:t>法国</a:t>
                      </a:r>
                      <a:endParaRPr lang="en-US" sz="180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tc>
                <a:tc>
                  <a:txBody>
                    <a:bodyPr/>
                    <a:lstStyle/>
                    <a:p>
                      <a:pPr algn="ctr">
                        <a:lnSpc>
                          <a:spcPct val="107000"/>
                        </a:lnSpc>
                        <a:spcAft>
                          <a:spcPts val="0"/>
                        </a:spcAft>
                      </a:pPr>
                      <a:r>
                        <a:rPr lang="en-US" sz="2000">
                          <a:effectLst/>
                          <a:latin typeface="Times New Roman" panose="02020603050405020304" pitchFamily="18" charset="0"/>
                          <a:cs typeface="Times New Roman" panose="02020603050405020304" pitchFamily="18" charset="0"/>
                        </a:rPr>
                        <a:t>581815</a:t>
                      </a:r>
                      <a:endParaRPr lang="en-US" sz="180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tc>
                <a:tc>
                  <a:txBody>
                    <a:bodyPr/>
                    <a:lstStyle/>
                    <a:p>
                      <a:pPr algn="ctr">
                        <a:lnSpc>
                          <a:spcPct val="107000"/>
                        </a:lnSpc>
                        <a:spcAft>
                          <a:spcPts val="0"/>
                        </a:spcAft>
                      </a:pPr>
                      <a:r>
                        <a:rPr lang="en-US" sz="2000" dirty="0">
                          <a:effectLst/>
                          <a:latin typeface="Times New Roman" panose="02020603050405020304" pitchFamily="18" charset="0"/>
                          <a:cs typeface="Times New Roman" panose="02020603050405020304" pitchFamily="18" charset="0"/>
                        </a:rPr>
                        <a:t>535189</a:t>
                      </a:r>
                      <a:endParaRPr lang="en-US" sz="1800" dirty="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tc>
                <a:tc>
                  <a:txBody>
                    <a:bodyPr/>
                    <a:lstStyle/>
                    <a:p>
                      <a:pPr algn="ctr">
                        <a:lnSpc>
                          <a:spcPct val="107000"/>
                        </a:lnSpc>
                        <a:spcAft>
                          <a:spcPts val="0"/>
                        </a:spcAft>
                      </a:pPr>
                      <a:r>
                        <a:rPr lang="en-US" sz="2000">
                          <a:effectLst/>
                          <a:latin typeface="Times New Roman" panose="02020603050405020304" pitchFamily="18" charset="0"/>
                          <a:cs typeface="Times New Roman" panose="02020603050405020304" pitchFamily="18" charset="0"/>
                        </a:rPr>
                        <a:t>8.71%</a:t>
                      </a:r>
                      <a:endParaRPr lang="en-US" sz="180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tc>
                <a:tc>
                  <a:txBody>
                    <a:bodyPr/>
                    <a:lstStyle/>
                    <a:p>
                      <a:pPr algn="ctr">
                        <a:lnSpc>
                          <a:spcPct val="107000"/>
                        </a:lnSpc>
                        <a:spcAft>
                          <a:spcPts val="0"/>
                        </a:spcAft>
                      </a:pPr>
                      <a:r>
                        <a:rPr lang="en-US" sz="2000" dirty="0">
                          <a:effectLst/>
                          <a:latin typeface="Times New Roman" panose="02020603050405020304" pitchFamily="18" charset="0"/>
                          <a:cs typeface="Times New Roman" panose="02020603050405020304" pitchFamily="18" charset="0"/>
                        </a:rPr>
                        <a:t>3.02%</a:t>
                      </a:r>
                      <a:endParaRPr lang="en-US" sz="1800" dirty="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tc>
                <a:extLst>
                  <a:ext uri="{0D108BD9-81ED-4DB2-BD59-A6C34878D82A}">
                    <a16:rowId xmlns:a16="http://schemas.microsoft.com/office/drawing/2014/main" val="2607844543"/>
                  </a:ext>
                </a:extLst>
              </a:tr>
              <a:tr h="279862">
                <a:tc>
                  <a:txBody>
                    <a:bodyPr/>
                    <a:lstStyle/>
                    <a:p>
                      <a:pPr algn="ctr">
                        <a:lnSpc>
                          <a:spcPct val="107000"/>
                        </a:lnSpc>
                        <a:spcAft>
                          <a:spcPts val="0"/>
                        </a:spcAft>
                      </a:pPr>
                      <a:r>
                        <a:rPr lang="en-US" sz="2000">
                          <a:effectLst/>
                          <a:latin typeface="Times New Roman" panose="02020603050405020304" pitchFamily="18" charset="0"/>
                          <a:cs typeface="Times New Roman" panose="02020603050405020304" pitchFamily="18" charset="0"/>
                        </a:rPr>
                        <a:t>8.</a:t>
                      </a:r>
                      <a:r>
                        <a:rPr lang="zh-CN" sz="2000">
                          <a:effectLst/>
                          <a:latin typeface="Times New Roman" panose="02020603050405020304" pitchFamily="18" charset="0"/>
                          <a:cs typeface="Times New Roman" panose="02020603050405020304" pitchFamily="18" charset="0"/>
                        </a:rPr>
                        <a:t>中国香港</a:t>
                      </a:r>
                      <a:endParaRPr lang="en-US" sz="180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tc>
                <a:tc>
                  <a:txBody>
                    <a:bodyPr/>
                    <a:lstStyle/>
                    <a:p>
                      <a:pPr algn="ctr">
                        <a:lnSpc>
                          <a:spcPct val="107000"/>
                        </a:lnSpc>
                        <a:spcAft>
                          <a:spcPts val="0"/>
                        </a:spcAft>
                      </a:pPr>
                      <a:r>
                        <a:rPr lang="en-US" sz="2000">
                          <a:effectLst/>
                          <a:latin typeface="Times New Roman" panose="02020603050405020304" pitchFamily="18" charset="0"/>
                          <a:cs typeface="Times New Roman" panose="02020603050405020304" pitchFamily="18" charset="0"/>
                        </a:rPr>
                        <a:t>569241</a:t>
                      </a:r>
                      <a:endParaRPr lang="en-US" sz="180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tc>
                <a:tc>
                  <a:txBody>
                    <a:bodyPr/>
                    <a:lstStyle/>
                    <a:p>
                      <a:pPr algn="ctr">
                        <a:lnSpc>
                          <a:spcPct val="107000"/>
                        </a:lnSpc>
                        <a:spcAft>
                          <a:spcPts val="0"/>
                        </a:spcAft>
                      </a:pPr>
                      <a:r>
                        <a:rPr lang="en-US" sz="2000" dirty="0">
                          <a:effectLst/>
                          <a:latin typeface="Times New Roman" panose="02020603050405020304" pitchFamily="18" charset="0"/>
                          <a:cs typeface="Times New Roman" panose="02020603050405020304" pitchFamily="18" charset="0"/>
                        </a:rPr>
                        <a:t>550272</a:t>
                      </a:r>
                      <a:endParaRPr lang="en-US" sz="1800" dirty="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tc>
                <a:tc>
                  <a:txBody>
                    <a:bodyPr/>
                    <a:lstStyle/>
                    <a:p>
                      <a:pPr algn="ctr">
                        <a:lnSpc>
                          <a:spcPct val="107000"/>
                        </a:lnSpc>
                        <a:spcAft>
                          <a:spcPts val="0"/>
                        </a:spcAft>
                      </a:pPr>
                      <a:r>
                        <a:rPr lang="en-US" sz="2000">
                          <a:effectLst/>
                          <a:latin typeface="Times New Roman" panose="02020603050405020304" pitchFamily="18" charset="0"/>
                          <a:cs typeface="Times New Roman" panose="02020603050405020304" pitchFamily="18" charset="0"/>
                        </a:rPr>
                        <a:t>3.35%</a:t>
                      </a:r>
                      <a:endParaRPr lang="en-US" sz="180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tc>
                <a:tc>
                  <a:txBody>
                    <a:bodyPr/>
                    <a:lstStyle/>
                    <a:p>
                      <a:pPr algn="ctr">
                        <a:lnSpc>
                          <a:spcPct val="107000"/>
                        </a:lnSpc>
                        <a:spcAft>
                          <a:spcPts val="0"/>
                        </a:spcAft>
                      </a:pPr>
                      <a:r>
                        <a:rPr lang="en-US" sz="2000" dirty="0">
                          <a:effectLst/>
                          <a:latin typeface="Times New Roman" panose="02020603050405020304" pitchFamily="18" charset="0"/>
                          <a:cs typeface="Times New Roman" panose="02020603050405020304" pitchFamily="18" charset="0"/>
                        </a:rPr>
                        <a:t>2.95%</a:t>
                      </a:r>
                      <a:endParaRPr lang="en-US" sz="1800" dirty="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tc>
                <a:extLst>
                  <a:ext uri="{0D108BD9-81ED-4DB2-BD59-A6C34878D82A}">
                    <a16:rowId xmlns:a16="http://schemas.microsoft.com/office/drawing/2014/main" val="3088779955"/>
                  </a:ext>
                </a:extLst>
              </a:tr>
              <a:tr h="279862">
                <a:tc>
                  <a:txBody>
                    <a:bodyPr/>
                    <a:lstStyle/>
                    <a:p>
                      <a:pPr algn="ctr">
                        <a:lnSpc>
                          <a:spcPct val="107000"/>
                        </a:lnSpc>
                        <a:spcAft>
                          <a:spcPts val="0"/>
                        </a:spcAft>
                      </a:pPr>
                      <a:r>
                        <a:rPr lang="en-US" sz="2000">
                          <a:effectLst/>
                          <a:latin typeface="Times New Roman" panose="02020603050405020304" pitchFamily="18" charset="0"/>
                          <a:cs typeface="Times New Roman" panose="02020603050405020304" pitchFamily="18" charset="0"/>
                        </a:rPr>
                        <a:t>9.</a:t>
                      </a:r>
                      <a:r>
                        <a:rPr lang="zh-CN" sz="2000">
                          <a:effectLst/>
                          <a:latin typeface="Times New Roman" panose="02020603050405020304" pitchFamily="18" charset="0"/>
                          <a:cs typeface="Times New Roman" panose="02020603050405020304" pitchFamily="18" charset="0"/>
                        </a:rPr>
                        <a:t>意大利</a:t>
                      </a:r>
                      <a:endParaRPr lang="en-US" sz="180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tc>
                <a:tc>
                  <a:txBody>
                    <a:bodyPr/>
                    <a:lstStyle/>
                    <a:p>
                      <a:pPr algn="ctr">
                        <a:lnSpc>
                          <a:spcPct val="107000"/>
                        </a:lnSpc>
                        <a:spcAft>
                          <a:spcPts val="0"/>
                        </a:spcAft>
                      </a:pPr>
                      <a:r>
                        <a:rPr lang="en-US" sz="2000">
                          <a:effectLst/>
                          <a:latin typeface="Times New Roman" panose="02020603050405020304" pitchFamily="18" charset="0"/>
                          <a:cs typeface="Times New Roman" panose="02020603050405020304" pitchFamily="18" charset="0"/>
                        </a:rPr>
                        <a:t>546642</a:t>
                      </a:r>
                      <a:endParaRPr lang="en-US" sz="180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tc>
                <a:tc>
                  <a:txBody>
                    <a:bodyPr/>
                    <a:lstStyle/>
                    <a:p>
                      <a:pPr algn="ctr">
                        <a:lnSpc>
                          <a:spcPct val="107000"/>
                        </a:lnSpc>
                        <a:spcAft>
                          <a:spcPts val="0"/>
                        </a:spcAft>
                      </a:pPr>
                      <a:r>
                        <a:rPr lang="en-US" sz="2000" dirty="0">
                          <a:effectLst/>
                          <a:latin typeface="Times New Roman" panose="02020603050405020304" pitchFamily="18" charset="0"/>
                          <a:cs typeface="Times New Roman" panose="02020603050405020304" pitchFamily="18" charset="0"/>
                        </a:rPr>
                        <a:t>507418</a:t>
                      </a:r>
                      <a:endParaRPr lang="en-US" sz="1800" dirty="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tc>
                <a:tc>
                  <a:txBody>
                    <a:bodyPr/>
                    <a:lstStyle/>
                    <a:p>
                      <a:pPr algn="ctr">
                        <a:lnSpc>
                          <a:spcPct val="107000"/>
                        </a:lnSpc>
                        <a:spcAft>
                          <a:spcPts val="0"/>
                        </a:spcAft>
                      </a:pPr>
                      <a:r>
                        <a:rPr lang="en-US" sz="2000">
                          <a:effectLst/>
                          <a:latin typeface="Times New Roman" panose="02020603050405020304" pitchFamily="18" charset="0"/>
                          <a:cs typeface="Times New Roman" panose="02020603050405020304" pitchFamily="18" charset="0"/>
                        </a:rPr>
                        <a:t>7.73%</a:t>
                      </a:r>
                      <a:endParaRPr lang="en-US" sz="180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tc>
                <a:tc>
                  <a:txBody>
                    <a:bodyPr/>
                    <a:lstStyle/>
                    <a:p>
                      <a:pPr algn="ctr">
                        <a:lnSpc>
                          <a:spcPct val="107000"/>
                        </a:lnSpc>
                        <a:spcAft>
                          <a:spcPts val="0"/>
                        </a:spcAft>
                      </a:pPr>
                      <a:r>
                        <a:rPr lang="en-US" sz="2000" dirty="0">
                          <a:effectLst/>
                          <a:latin typeface="Times New Roman" panose="02020603050405020304" pitchFamily="18" charset="0"/>
                          <a:cs typeface="Times New Roman" panose="02020603050405020304" pitchFamily="18" charset="0"/>
                        </a:rPr>
                        <a:t>2.83%</a:t>
                      </a:r>
                      <a:endParaRPr lang="en-US" sz="1800" dirty="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tc>
                <a:extLst>
                  <a:ext uri="{0D108BD9-81ED-4DB2-BD59-A6C34878D82A}">
                    <a16:rowId xmlns:a16="http://schemas.microsoft.com/office/drawing/2014/main" val="3612367237"/>
                  </a:ext>
                </a:extLst>
              </a:tr>
              <a:tr h="279862">
                <a:tc>
                  <a:txBody>
                    <a:bodyPr/>
                    <a:lstStyle/>
                    <a:p>
                      <a:pPr algn="ctr">
                        <a:lnSpc>
                          <a:spcPct val="107000"/>
                        </a:lnSpc>
                        <a:spcAft>
                          <a:spcPts val="0"/>
                        </a:spcAft>
                      </a:pPr>
                      <a:r>
                        <a:rPr lang="en-US" sz="2000">
                          <a:effectLst/>
                          <a:latin typeface="Times New Roman" panose="02020603050405020304" pitchFamily="18" charset="0"/>
                          <a:cs typeface="Times New Roman" panose="02020603050405020304" pitchFamily="18" charset="0"/>
                        </a:rPr>
                        <a:t>10.</a:t>
                      </a:r>
                      <a:r>
                        <a:rPr lang="zh-CN" sz="2000">
                          <a:effectLst/>
                          <a:latin typeface="Times New Roman" panose="02020603050405020304" pitchFamily="18" charset="0"/>
                          <a:cs typeface="Times New Roman" panose="02020603050405020304" pitchFamily="18" charset="0"/>
                        </a:rPr>
                        <a:t>英国</a:t>
                      </a:r>
                      <a:endParaRPr lang="en-US" sz="180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tc>
                <a:tc>
                  <a:txBody>
                    <a:bodyPr/>
                    <a:lstStyle/>
                    <a:p>
                      <a:pPr algn="ctr">
                        <a:lnSpc>
                          <a:spcPct val="107000"/>
                        </a:lnSpc>
                        <a:spcAft>
                          <a:spcPts val="0"/>
                        </a:spcAft>
                      </a:pPr>
                      <a:r>
                        <a:rPr lang="en-US" sz="2000">
                          <a:effectLst/>
                          <a:latin typeface="Times New Roman" panose="02020603050405020304" pitchFamily="18" charset="0"/>
                          <a:cs typeface="Times New Roman" panose="02020603050405020304" pitchFamily="18" charset="0"/>
                        </a:rPr>
                        <a:t>485711</a:t>
                      </a:r>
                      <a:endParaRPr lang="en-US" sz="180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tc>
                <a:tc>
                  <a:txBody>
                    <a:bodyPr/>
                    <a:lstStyle/>
                    <a:p>
                      <a:pPr algn="ctr">
                        <a:lnSpc>
                          <a:spcPct val="107000"/>
                        </a:lnSpc>
                        <a:spcAft>
                          <a:spcPts val="0"/>
                        </a:spcAft>
                      </a:pPr>
                      <a:r>
                        <a:rPr lang="en-US" sz="2000" dirty="0">
                          <a:effectLst/>
                          <a:latin typeface="Times New Roman" panose="02020603050405020304" pitchFamily="18" charset="0"/>
                          <a:cs typeface="Times New Roman" panose="02020603050405020304" pitchFamily="18" charset="0"/>
                        </a:rPr>
                        <a:t>441107</a:t>
                      </a:r>
                      <a:endParaRPr lang="en-US" sz="1800" dirty="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tc>
                <a:tc>
                  <a:txBody>
                    <a:bodyPr/>
                    <a:lstStyle/>
                    <a:p>
                      <a:pPr algn="ctr">
                        <a:lnSpc>
                          <a:spcPct val="107000"/>
                        </a:lnSpc>
                        <a:spcAft>
                          <a:spcPts val="0"/>
                        </a:spcAft>
                      </a:pPr>
                      <a:r>
                        <a:rPr lang="en-US" sz="2000">
                          <a:effectLst/>
                          <a:latin typeface="Times New Roman" panose="02020603050405020304" pitchFamily="18" charset="0"/>
                          <a:cs typeface="Times New Roman" panose="02020603050405020304" pitchFamily="18" charset="0"/>
                        </a:rPr>
                        <a:t>10.11%</a:t>
                      </a:r>
                      <a:endParaRPr lang="en-US" sz="180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tc>
                <a:tc>
                  <a:txBody>
                    <a:bodyPr/>
                    <a:lstStyle/>
                    <a:p>
                      <a:pPr algn="ctr">
                        <a:lnSpc>
                          <a:spcPct val="107000"/>
                        </a:lnSpc>
                        <a:spcAft>
                          <a:spcPts val="0"/>
                        </a:spcAft>
                      </a:pPr>
                      <a:r>
                        <a:rPr lang="en-US" sz="2000" dirty="0">
                          <a:effectLst/>
                          <a:latin typeface="Times New Roman" panose="02020603050405020304" pitchFamily="18" charset="0"/>
                          <a:cs typeface="Times New Roman" panose="02020603050405020304" pitchFamily="18" charset="0"/>
                        </a:rPr>
                        <a:t>2.52%</a:t>
                      </a:r>
                      <a:endParaRPr lang="en-US" sz="1800" dirty="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tc>
                <a:extLst>
                  <a:ext uri="{0D108BD9-81ED-4DB2-BD59-A6C34878D82A}">
                    <a16:rowId xmlns:a16="http://schemas.microsoft.com/office/drawing/2014/main" val="2185343498"/>
                  </a:ext>
                </a:extLst>
              </a:tr>
            </a:tbl>
          </a:graphicData>
        </a:graphic>
      </p:graphicFrame>
      <p:sp>
        <p:nvSpPr>
          <p:cNvPr id="9" name="Rectangle 1"/>
          <p:cNvSpPr>
            <a:spLocks noChangeArrowheads="1"/>
          </p:cNvSpPr>
          <p:nvPr/>
        </p:nvSpPr>
        <p:spPr bwMode="auto">
          <a:xfrm>
            <a:off x="4169298" y="1777429"/>
            <a:ext cx="4102405"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r>
              <a:rPr lang="zh-CN" altLang="en-US" sz="2000" dirty="0">
                <a:latin typeface="Times New Roman" panose="02020603050405020304" pitchFamily="18" charset="0"/>
                <a:cs typeface="Times New Roman" panose="02020603050405020304" pitchFamily="18" charset="0"/>
              </a:rPr>
              <a:t>表</a:t>
            </a:r>
            <a:r>
              <a:rPr lang="en-US" altLang="zh-CN" sz="2000" dirty="0">
                <a:latin typeface="Times New Roman" panose="02020603050405020304" pitchFamily="18" charset="0"/>
                <a:cs typeface="Times New Roman" panose="02020603050405020304" pitchFamily="18" charset="0"/>
              </a:rPr>
              <a:t>1</a:t>
            </a:r>
            <a:r>
              <a:rPr lang="zh-CN" altLang="en-US" sz="2000" dirty="0">
                <a:latin typeface="Times New Roman" panose="02020603050405020304" pitchFamily="18" charset="0"/>
                <a:cs typeface="Times New Roman" panose="02020603050405020304" pitchFamily="18" charset="0"/>
              </a:rPr>
              <a:t>：</a:t>
            </a:r>
            <a:r>
              <a:rPr lang="en-US" sz="2000" dirty="0">
                <a:latin typeface="Times New Roman" panose="02020603050405020304" pitchFamily="18" charset="0"/>
                <a:cs typeface="Times New Roman" panose="02020603050405020304" pitchFamily="18" charset="0"/>
              </a:rPr>
              <a:t>  2018</a:t>
            </a:r>
            <a:r>
              <a:rPr lang="zh-CN" altLang="en-US" sz="2000" dirty="0">
                <a:latin typeface="Times New Roman" panose="02020603050405020304" pitchFamily="18" charset="0"/>
                <a:cs typeface="Times New Roman" panose="02020603050405020304" pitchFamily="18" charset="0"/>
              </a:rPr>
              <a:t>前</a:t>
            </a:r>
            <a:r>
              <a:rPr lang="en-US" sz="2000" dirty="0">
                <a:latin typeface="Times New Roman" panose="02020603050405020304" pitchFamily="18" charset="0"/>
                <a:cs typeface="Times New Roman" panose="02020603050405020304" pitchFamily="18" charset="0"/>
              </a:rPr>
              <a:t>10</a:t>
            </a:r>
            <a:r>
              <a:rPr lang="zh-CN" altLang="en-US" sz="2000" dirty="0">
                <a:latin typeface="Times New Roman" panose="02020603050405020304" pitchFamily="18" charset="0"/>
                <a:cs typeface="Times New Roman" panose="02020603050405020304" pitchFamily="18" charset="0"/>
              </a:rPr>
              <a:t>货物出口国家</a:t>
            </a:r>
            <a:r>
              <a:rPr lang="en-US" altLang="zh-CN" sz="2000" dirty="0">
                <a:latin typeface="Times New Roman" panose="02020603050405020304" pitchFamily="18" charset="0"/>
                <a:cs typeface="Times New Roman" panose="02020603050405020304" pitchFamily="18" charset="0"/>
              </a:rPr>
              <a:t>/</a:t>
            </a:r>
            <a:r>
              <a:rPr lang="zh-CN" altLang="en-US" sz="2000" dirty="0">
                <a:latin typeface="Times New Roman" panose="02020603050405020304" pitchFamily="18" charset="0"/>
                <a:cs typeface="Times New Roman" panose="02020603050405020304" pitchFamily="18" charset="0"/>
              </a:rPr>
              <a:t>地区</a:t>
            </a:r>
            <a:endParaRPr lang="en-US"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5786668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Group 10"/>
          <p:cNvGrpSpPr/>
          <p:nvPr/>
        </p:nvGrpSpPr>
        <p:grpSpPr>
          <a:xfrm>
            <a:off x="0" y="522513"/>
            <a:ext cx="6081486" cy="740229"/>
            <a:chOff x="0" y="522513"/>
            <a:chExt cx="6081486" cy="740229"/>
          </a:xfrm>
        </p:grpSpPr>
        <p:sp>
          <p:nvSpPr>
            <p:cNvPr id="12" name="Rectangle 11"/>
            <p:cNvSpPr/>
            <p:nvPr/>
          </p:nvSpPr>
          <p:spPr>
            <a:xfrm>
              <a:off x="0" y="522513"/>
              <a:ext cx="6081486" cy="740229"/>
            </a:xfrm>
            <a:prstGeom prst="rect">
              <a:avLst/>
            </a:prstGeom>
            <a:solidFill>
              <a:srgbClr val="811C20"/>
            </a:solidFill>
            <a:ln>
              <a:solidFill>
                <a:srgbClr val="811C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TextBox 12"/>
            <p:cNvSpPr txBox="1"/>
            <p:nvPr/>
          </p:nvSpPr>
          <p:spPr>
            <a:xfrm>
              <a:off x="0" y="631017"/>
              <a:ext cx="4905829" cy="523220"/>
            </a:xfrm>
            <a:prstGeom prst="rect">
              <a:avLst/>
            </a:prstGeom>
            <a:noFill/>
          </p:spPr>
          <p:txBody>
            <a:bodyPr wrap="square" rtlCol="0">
              <a:spAutoFit/>
            </a:bodyPr>
            <a:lstStyle/>
            <a:p>
              <a:pPr lvl="0">
                <a:defRPr/>
              </a:pPr>
              <a:r>
                <a:rPr lang="zh-CN" altLang="en-US" sz="2800" dirty="0">
                  <a:solidFill>
                    <a:prstClr val="white"/>
                  </a:solidFill>
                  <a:latin typeface="宋体" panose="02010600030101010101" pitchFamily="2" charset="-122"/>
                </a:rPr>
                <a:t>（三）企业生产率</a:t>
              </a:r>
              <a:endParaRPr lang="en-GB" sz="2800" dirty="0">
                <a:solidFill>
                  <a:prstClr val="white"/>
                </a:solidFill>
                <a:latin typeface="宋体" panose="02010600030101010101" pitchFamily="2" charset="-122"/>
                <a:ea typeface="宋体" panose="02010600030101010101" pitchFamily="2" charset="-122"/>
              </a:endParaRPr>
            </a:p>
          </p:txBody>
        </p:sp>
      </p:grpSp>
      <p:sp>
        <p:nvSpPr>
          <p:cNvPr id="20" name="TextBox 19"/>
          <p:cNvSpPr txBox="1"/>
          <p:nvPr/>
        </p:nvSpPr>
        <p:spPr>
          <a:xfrm>
            <a:off x="348343" y="1438053"/>
            <a:ext cx="3404389"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b="1" noProof="0" dirty="0">
                <a:solidFill>
                  <a:prstClr val="black"/>
                </a:solidFill>
                <a:latin typeface="Times New Roman" panose="02020603050405020304" pitchFamily="18" charset="0"/>
                <a:ea typeface="宋体" panose="02010600030101010101" pitchFamily="2" charset="-122"/>
                <a:cs typeface="Times New Roman" panose="02020603050405020304" pitchFamily="18" charset="0"/>
              </a:rPr>
              <a:t>3</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宋体" panose="02010600030101010101" pitchFamily="2" charset="-122"/>
                <a:cs typeface="Times New Roman" panose="02020603050405020304" pitchFamily="18" charset="0"/>
              </a:rPr>
              <a:t>.</a:t>
            </a:r>
            <a:r>
              <a:rPr kumimoji="0" lang="zh-CN" altLang="en-US" sz="2400" b="1" i="0" u="none" strike="noStrike" kern="1200" cap="none" spc="0" normalizeH="0" baseline="0" noProof="0" dirty="0">
                <a:ln>
                  <a:noFill/>
                </a:ln>
                <a:solidFill>
                  <a:prstClr val="black"/>
                </a:solidFill>
                <a:effectLst/>
                <a:uLnTx/>
                <a:uFillTx/>
                <a:latin typeface="Times New Roman" panose="02020603050405020304" pitchFamily="18" charset="0"/>
                <a:ea typeface="宋体" panose="02010600030101010101" pitchFamily="2" charset="-122"/>
                <a:cs typeface="Times New Roman" panose="02020603050405020304" pitchFamily="18" charset="0"/>
              </a:rPr>
              <a:t>影响</a:t>
            </a:r>
            <a:r>
              <a:rPr kumimoji="0" lang="en-US" altLang="zh-CN" sz="2400" b="1" i="0" u="none" strike="noStrike" kern="1200" cap="none" spc="0" normalizeH="0" baseline="0" noProof="0" dirty="0">
                <a:ln>
                  <a:noFill/>
                </a:ln>
                <a:solidFill>
                  <a:prstClr val="black"/>
                </a:solidFill>
                <a:effectLst/>
                <a:uLnTx/>
                <a:uFillTx/>
                <a:latin typeface="Times New Roman" panose="02020603050405020304" pitchFamily="18" charset="0"/>
                <a:ea typeface="宋体" panose="02010600030101010101" pitchFamily="2" charset="-122"/>
                <a:cs typeface="Times New Roman" panose="02020603050405020304" pitchFamily="18" charset="0"/>
              </a:rPr>
              <a:t>TFP</a:t>
            </a:r>
            <a:r>
              <a:rPr kumimoji="0" lang="zh-CN" altLang="en-US" sz="2400" b="1" i="0" u="none" strike="noStrike" kern="1200" cap="none" spc="0" normalizeH="0" baseline="0" noProof="0" dirty="0">
                <a:ln>
                  <a:noFill/>
                </a:ln>
                <a:solidFill>
                  <a:prstClr val="black"/>
                </a:solidFill>
                <a:effectLst/>
                <a:uLnTx/>
                <a:uFillTx/>
                <a:latin typeface="Times New Roman" panose="02020603050405020304" pitchFamily="18" charset="0"/>
                <a:ea typeface="宋体" panose="02010600030101010101" pitchFamily="2" charset="-122"/>
                <a:cs typeface="Times New Roman" panose="02020603050405020304" pitchFamily="18" charset="0"/>
              </a:rPr>
              <a:t>的因素</a:t>
            </a:r>
            <a:endParaRPr kumimoji="0" lang="en-GB" sz="2400" b="1" i="0" u="none" strike="noStrike" kern="1200" cap="none" spc="0" normalizeH="0" baseline="0" noProof="0" dirty="0">
              <a:ln>
                <a:noFill/>
              </a:ln>
              <a:solidFill>
                <a:prstClr val="black"/>
              </a:solidFill>
              <a:effectLst/>
              <a:uLnTx/>
              <a:uFillTx/>
              <a:latin typeface="Times New Roman" panose="02020603050405020304" pitchFamily="18" charset="0"/>
              <a:ea typeface="宋体" panose="02010600030101010101" pitchFamily="2" charset="-122"/>
              <a:cs typeface="Times New Roman" panose="02020603050405020304" pitchFamily="18" charset="0"/>
            </a:endParaRPr>
          </a:p>
        </p:txBody>
      </p:sp>
      <p:grpSp>
        <p:nvGrpSpPr>
          <p:cNvPr id="31" name="Group 30"/>
          <p:cNvGrpSpPr/>
          <p:nvPr/>
        </p:nvGrpSpPr>
        <p:grpSpPr>
          <a:xfrm>
            <a:off x="348342" y="1922147"/>
            <a:ext cx="11553371" cy="4673316"/>
            <a:chOff x="348342" y="1994717"/>
            <a:chExt cx="11553371" cy="3837038"/>
          </a:xfrm>
        </p:grpSpPr>
        <p:grpSp>
          <p:nvGrpSpPr>
            <p:cNvPr id="30" name="Group 29"/>
            <p:cNvGrpSpPr/>
            <p:nvPr/>
          </p:nvGrpSpPr>
          <p:grpSpPr>
            <a:xfrm>
              <a:off x="3995798" y="1994718"/>
              <a:ext cx="7905915" cy="3837037"/>
              <a:chOff x="4082882" y="1994718"/>
              <a:chExt cx="7905915" cy="3837037"/>
            </a:xfrm>
          </p:grpSpPr>
          <p:sp>
            <p:nvSpPr>
              <p:cNvPr id="4" name="Rectangle 3"/>
              <p:cNvSpPr/>
              <p:nvPr/>
            </p:nvSpPr>
            <p:spPr>
              <a:xfrm>
                <a:off x="4082883" y="1994718"/>
                <a:ext cx="7905914" cy="1015663"/>
              </a:xfrm>
              <a:prstGeom prst="rect">
                <a:avLst/>
              </a:prstGeom>
              <a:noFill/>
              <a:ln w="28575">
                <a:solidFill>
                  <a:srgbClr val="811C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Rectangle 4"/>
              <p:cNvSpPr/>
              <p:nvPr/>
            </p:nvSpPr>
            <p:spPr>
              <a:xfrm>
                <a:off x="4082882" y="3142612"/>
                <a:ext cx="7905914" cy="1323439"/>
              </a:xfrm>
              <a:prstGeom prst="rect">
                <a:avLst/>
              </a:prstGeom>
              <a:noFill/>
              <a:ln w="28575">
                <a:solidFill>
                  <a:srgbClr val="811C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Rectangle 14"/>
              <p:cNvSpPr/>
              <p:nvPr/>
            </p:nvSpPr>
            <p:spPr>
              <a:xfrm>
                <a:off x="4082883" y="4546892"/>
                <a:ext cx="7905914" cy="1284863"/>
              </a:xfrm>
              <a:prstGeom prst="rect">
                <a:avLst/>
              </a:prstGeom>
              <a:noFill/>
              <a:ln w="28575">
                <a:solidFill>
                  <a:srgbClr val="811C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23" name="TextBox 22"/>
            <p:cNvSpPr txBox="1"/>
            <p:nvPr/>
          </p:nvSpPr>
          <p:spPr>
            <a:xfrm>
              <a:off x="348343" y="1994717"/>
              <a:ext cx="3574887" cy="1015663"/>
            </a:xfrm>
            <a:prstGeom prst="rect">
              <a:avLst/>
            </a:prstGeom>
            <a:noFill/>
            <a:ln w="28575">
              <a:solidFill>
                <a:srgbClr val="811C20"/>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2000" b="0" i="0" u="none" strike="noStrike" kern="1200" cap="none" spc="0" normalizeH="0" baseline="0" noProof="0" dirty="0">
                  <a:ln>
                    <a:noFill/>
                  </a:ln>
                  <a:solidFill>
                    <a:prstClr val="black"/>
                  </a:solidFill>
                  <a:effectLst/>
                  <a:uLnTx/>
                  <a:uFillTx/>
                  <a:latin typeface="宋体" panose="02010600030101010101" pitchFamily="2" charset="-122"/>
                  <a:ea typeface="宋体" panose="02010600030101010101" pitchFamily="2" charset="-122"/>
                </a:rPr>
                <a:t>研发投入</a:t>
              </a:r>
              <a:r>
                <a:rPr kumimoji="0" lang="en-US" altLang="zh-CN" sz="2000" b="0" i="0" u="none" strike="noStrike" kern="1200" cap="none" spc="0" normalizeH="0" baseline="0" noProof="0" dirty="0">
                  <a:ln>
                    <a:noFill/>
                  </a:ln>
                  <a:solidFill>
                    <a:prstClr val="black"/>
                  </a:solidFill>
                  <a:effectLst/>
                  <a:uLnTx/>
                  <a:uFillTx/>
                  <a:latin typeface="Times New Roman" panose="02020603050405020304" pitchFamily="18" charset="0"/>
                  <a:ea typeface="宋体" panose="02010600030101010101" pitchFamily="2" charset="-122"/>
                  <a:cs typeface="Times New Roman" panose="02020603050405020304" pitchFamily="18" charset="0"/>
                </a:rPr>
                <a:t>R&amp;D</a:t>
              </a:r>
              <a:r>
                <a:rPr kumimoji="0" lang="zh-CN" altLang="en-US" sz="2000" b="0" i="0" u="none" strike="noStrike" kern="1200" cap="none" spc="0" normalizeH="0" baseline="0" noProof="0" dirty="0">
                  <a:ln>
                    <a:noFill/>
                  </a:ln>
                  <a:solidFill>
                    <a:prstClr val="black"/>
                  </a:solidFill>
                  <a:effectLst/>
                  <a:uLnTx/>
                  <a:uFillTx/>
                  <a:latin typeface="宋体" panose="02010600030101010101" pitchFamily="2" charset="-122"/>
                  <a:ea typeface="宋体" panose="02010600030101010101" pitchFamily="2" charset="-122"/>
                </a:rPr>
                <a:t>：</a:t>
              </a:r>
              <a:endParaRPr kumimoji="0" lang="en-US" altLang="zh-CN" sz="2000" b="0" i="0" u="none" strike="noStrike" kern="1200" cap="none" spc="0" normalizeH="0" baseline="0" noProof="0" dirty="0">
                <a:ln>
                  <a:noFill/>
                </a:ln>
                <a:solidFill>
                  <a:prstClr val="black"/>
                </a:solidFill>
                <a:effectLst/>
                <a:uLnTx/>
                <a:uFillTx/>
                <a:latin typeface="宋体" panose="02010600030101010101" pitchFamily="2" charset="-122"/>
                <a:ea typeface="宋体" panose="02010600030101010101" pitchFamily="2" charset="-122"/>
              </a:endParaRPr>
            </a:p>
            <a:p>
              <a:pPr lvl="0"/>
              <a:r>
                <a:rPr lang="zh-CN" altLang="en-US" sz="2000" dirty="0">
                  <a:solidFill>
                    <a:prstClr val="black"/>
                  </a:solidFill>
                  <a:latin typeface="宋体" panose="02010600030101010101" pitchFamily="2" charset="-122"/>
                  <a:ea typeface="宋体" panose="02010600030101010101" pitchFamily="2" charset="-122"/>
                </a:rPr>
                <a:t>研发投入可以带来技术进步，进而提高企业的</a:t>
              </a:r>
              <a:r>
                <a:rPr lang="en-US" altLang="zh-CN" sz="2000" dirty="0">
                  <a:solidFill>
                    <a:prstClr val="black"/>
                  </a:solidFill>
                  <a:latin typeface="宋体" panose="02010600030101010101" pitchFamily="2" charset="-122"/>
                  <a:ea typeface="宋体" panose="02010600030101010101" pitchFamily="2" charset="-122"/>
                </a:rPr>
                <a:t>TFP</a:t>
              </a:r>
              <a:endParaRPr kumimoji="0" lang="en-GB" sz="2000" b="0" i="0" u="none" strike="noStrike" kern="1200" cap="none" spc="0" normalizeH="0" baseline="0" noProof="0" dirty="0">
                <a:ln>
                  <a:noFill/>
                </a:ln>
                <a:solidFill>
                  <a:prstClr val="black"/>
                </a:solidFill>
                <a:effectLst/>
                <a:uLnTx/>
                <a:uFillTx/>
                <a:latin typeface="宋体" panose="02010600030101010101" pitchFamily="2" charset="-122"/>
                <a:ea typeface="宋体" panose="02010600030101010101" pitchFamily="2" charset="-122"/>
              </a:endParaRPr>
            </a:p>
          </p:txBody>
        </p:sp>
        <p:sp>
          <p:nvSpPr>
            <p:cNvPr id="25" name="TextBox 24"/>
            <p:cNvSpPr txBox="1"/>
            <p:nvPr/>
          </p:nvSpPr>
          <p:spPr>
            <a:xfrm>
              <a:off x="348342" y="3142612"/>
              <a:ext cx="3574887" cy="1323439"/>
            </a:xfrm>
            <a:prstGeom prst="rect">
              <a:avLst/>
            </a:prstGeom>
            <a:noFill/>
            <a:ln w="28575">
              <a:solidFill>
                <a:srgbClr val="811C20"/>
              </a:solidFill>
            </a:ln>
          </p:spPr>
          <p:txBody>
            <a:bodyPr wrap="square" rtlCol="0">
              <a:spAutoFit/>
            </a:bodyPr>
            <a:lstStyle/>
            <a:p>
              <a:pPr lvl="0"/>
              <a:r>
                <a:rPr lang="zh-CN" altLang="en-US" sz="2000" dirty="0">
                  <a:solidFill>
                    <a:prstClr val="black"/>
                  </a:solidFill>
                  <a:latin typeface="宋体" panose="02010600030101010101" pitchFamily="2" charset="-122"/>
                  <a:ea typeface="宋体" panose="02010600030101010101" pitchFamily="2" charset="-122"/>
                </a:rPr>
                <a:t>人力资本：</a:t>
              </a:r>
              <a:endParaRPr lang="en-US" altLang="zh-CN" sz="2000" dirty="0">
                <a:solidFill>
                  <a:prstClr val="black"/>
                </a:solidFill>
                <a:latin typeface="宋体" panose="02010600030101010101" pitchFamily="2" charset="-122"/>
                <a:ea typeface="宋体" panose="02010600030101010101" pitchFamily="2" charset="-122"/>
              </a:endParaRPr>
            </a:p>
            <a:p>
              <a:pPr lvl="0"/>
              <a:r>
                <a:rPr lang="zh-CN" altLang="en-US" sz="2000" dirty="0">
                  <a:solidFill>
                    <a:prstClr val="black"/>
                  </a:solidFill>
                  <a:latin typeface="宋体" panose="02010600030101010101" pitchFamily="2" charset="-122"/>
                  <a:ea typeface="宋体" panose="02010600030101010101" pitchFamily="2" charset="-122"/>
                </a:rPr>
                <a:t>人力资本可以提高企业技术吸收能力，继而提高企业生产水平，促进企业</a:t>
              </a:r>
              <a:r>
                <a:rPr lang="en-US" altLang="zh-CN" sz="2000" dirty="0">
                  <a:solidFill>
                    <a:prstClr val="black"/>
                  </a:solidFill>
                  <a:latin typeface="宋体" panose="02010600030101010101" pitchFamily="2" charset="-122"/>
                  <a:ea typeface="宋体" panose="02010600030101010101" pitchFamily="2" charset="-122"/>
                </a:rPr>
                <a:t>TFP</a:t>
              </a:r>
              <a:r>
                <a:rPr lang="zh-CN" altLang="en-US" sz="2000" dirty="0">
                  <a:solidFill>
                    <a:prstClr val="black"/>
                  </a:solidFill>
                  <a:latin typeface="宋体" panose="02010600030101010101" pitchFamily="2" charset="-122"/>
                  <a:ea typeface="宋体" panose="02010600030101010101" pitchFamily="2" charset="-122"/>
                </a:rPr>
                <a:t>的上升</a:t>
              </a:r>
              <a:endParaRPr kumimoji="0" lang="en-GB" sz="2000" b="0" i="0" u="none" strike="noStrike" kern="1200" cap="none" spc="0" normalizeH="0" baseline="0" noProof="0" dirty="0">
                <a:ln>
                  <a:noFill/>
                </a:ln>
                <a:solidFill>
                  <a:prstClr val="black"/>
                </a:solidFill>
                <a:effectLst/>
                <a:uLnTx/>
                <a:uFillTx/>
                <a:latin typeface="宋体" panose="02010600030101010101" pitchFamily="2" charset="-122"/>
                <a:ea typeface="宋体" panose="02010600030101010101" pitchFamily="2" charset="-122"/>
              </a:endParaRPr>
            </a:p>
          </p:txBody>
        </p:sp>
        <p:sp>
          <p:nvSpPr>
            <p:cNvPr id="26" name="TextBox 25"/>
            <p:cNvSpPr txBox="1"/>
            <p:nvPr/>
          </p:nvSpPr>
          <p:spPr>
            <a:xfrm>
              <a:off x="348343" y="4542981"/>
              <a:ext cx="3574887" cy="1288773"/>
            </a:xfrm>
            <a:prstGeom prst="rect">
              <a:avLst/>
            </a:prstGeom>
            <a:noFill/>
            <a:ln w="28575">
              <a:solidFill>
                <a:srgbClr val="811C20"/>
              </a:solidFill>
            </a:ln>
          </p:spPr>
          <p:txBody>
            <a:bodyPr wrap="square" rtlCol="0">
              <a:spAutoFit/>
            </a:bodyPr>
            <a:lstStyle/>
            <a:p>
              <a:pPr lvl="0"/>
              <a:r>
                <a:rPr lang="zh-CN" altLang="en-US" sz="2000" dirty="0">
                  <a:latin typeface="+mn-ea"/>
                </a:rPr>
                <a:t>企业的管理水平：</a:t>
              </a:r>
              <a:endParaRPr lang="en-US" altLang="zh-CN" sz="2000" dirty="0">
                <a:latin typeface="+mn-ea"/>
              </a:endParaRPr>
            </a:p>
            <a:p>
              <a:pPr marL="285750" lvl="0" indent="-285750">
                <a:buFont typeface="Arial" panose="020B0604020202020204" pitchFamily="34" charset="0"/>
                <a:buChar char="•"/>
              </a:pPr>
              <a:r>
                <a:rPr kumimoji="0" lang="zh-CN" altLang="en-US" sz="2000" b="0" i="0" u="none" strike="noStrike" kern="1200" cap="none" spc="0" normalizeH="0" baseline="0" noProof="0" dirty="0">
                  <a:ln>
                    <a:noFill/>
                  </a:ln>
                  <a:solidFill>
                    <a:prstClr val="black"/>
                  </a:solidFill>
                  <a:effectLst/>
                  <a:uLnTx/>
                  <a:uFillTx/>
                  <a:latin typeface="+mn-ea"/>
                </a:rPr>
                <a:t>提升企业生产效率；</a:t>
              </a:r>
              <a:endParaRPr kumimoji="0" lang="en-US" altLang="zh-CN" sz="2000" b="0" i="0" u="none" strike="noStrike" kern="1200" cap="none" spc="0" normalizeH="0" baseline="0" noProof="0" dirty="0">
                <a:ln>
                  <a:noFill/>
                </a:ln>
                <a:solidFill>
                  <a:prstClr val="black"/>
                </a:solidFill>
                <a:effectLst/>
                <a:uLnTx/>
                <a:uFillTx/>
                <a:latin typeface="+mn-ea"/>
              </a:endParaRPr>
            </a:p>
            <a:p>
              <a:pPr marL="285750" lvl="0" indent="-285750">
                <a:buFont typeface="Arial" panose="020B0604020202020204" pitchFamily="34" charset="0"/>
                <a:buChar char="•"/>
              </a:pPr>
              <a:r>
                <a:rPr lang="zh-CN" altLang="en-US" sz="2000" dirty="0">
                  <a:solidFill>
                    <a:prstClr val="black"/>
                  </a:solidFill>
                  <a:latin typeface="+mn-ea"/>
                </a:rPr>
                <a:t>降低企业生产成本</a:t>
              </a:r>
              <a:endParaRPr lang="en-US" altLang="zh-CN" sz="2000" dirty="0">
                <a:solidFill>
                  <a:prstClr val="black"/>
                </a:solidFill>
                <a:latin typeface="+mn-ea"/>
              </a:endParaRPr>
            </a:p>
            <a:p>
              <a:pPr marL="285750" lvl="0" indent="-285750">
                <a:buFont typeface="Arial" panose="020B0604020202020204" pitchFamily="34" charset="0"/>
                <a:buChar char="•"/>
              </a:pPr>
              <a:endParaRPr kumimoji="0" lang="en-US" sz="18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endParaRPr>
            </a:p>
            <a:p>
              <a:pPr marL="285750" lvl="0" indent="-285750">
                <a:buFont typeface="Arial" panose="020B0604020202020204" pitchFamily="34" charset="0"/>
                <a:buChar char="•"/>
              </a:pPr>
              <a:endParaRPr kumimoji="0" lang="en-GB" sz="18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grpSp>
      <p:pic>
        <p:nvPicPr>
          <p:cNvPr id="21" name="Picture 5" descr="C:\Users\Administrator\Desktop\财大ppt模板\B9PPT模板（一）-07.jpg"/>
          <p:cNvPicPr>
            <a:picLocks noChangeAspect="1" noChangeArrowheads="1"/>
          </p:cNvPicPr>
          <p:nvPr/>
        </p:nvPicPr>
        <p:blipFill rotWithShape="1">
          <a:blip r:embed="rId2"/>
          <a:srcRect l="80973" t="3505" b="78397"/>
          <a:stretch/>
        </p:blipFill>
        <p:spPr bwMode="auto">
          <a:xfrm>
            <a:off x="10214435" y="69901"/>
            <a:ext cx="2034332" cy="1368152"/>
          </a:xfrm>
          <a:prstGeom prst="rect">
            <a:avLst/>
          </a:prstGeom>
          <a:noFill/>
        </p:spPr>
      </p:pic>
      <p:sp>
        <p:nvSpPr>
          <p:cNvPr id="2" name="矩形 1"/>
          <p:cNvSpPr/>
          <p:nvPr/>
        </p:nvSpPr>
        <p:spPr>
          <a:xfrm>
            <a:off x="4018518" y="1968313"/>
            <a:ext cx="7783277" cy="923330"/>
          </a:xfrm>
          <a:prstGeom prst="rect">
            <a:avLst/>
          </a:prstGeom>
        </p:spPr>
        <p:txBody>
          <a:bodyPr wrap="square">
            <a:spAutoFit/>
          </a:bodyPr>
          <a:lstStyle/>
          <a:p>
            <a:r>
              <a:rPr lang="en-US" dirty="0">
                <a:latin typeface="Times New Roman" panose="02020603050405020304" pitchFamily="18" charset="0"/>
                <a:ea typeface="宋体" panose="02010600030101010101" pitchFamily="2" charset="-122"/>
              </a:rPr>
              <a:t>Hu</a:t>
            </a:r>
            <a:r>
              <a:rPr lang="zh-CN" altLang="en-US" dirty="0">
                <a:latin typeface="Times New Roman" panose="02020603050405020304" pitchFamily="18" charset="0"/>
                <a:cs typeface="Times New Roman" panose="02020603050405020304" pitchFamily="18" charset="0"/>
              </a:rPr>
              <a:t>（</a:t>
            </a:r>
            <a:r>
              <a:rPr lang="en-US" dirty="0">
                <a:latin typeface="Times New Roman" panose="02020603050405020304" pitchFamily="18" charset="0"/>
                <a:ea typeface="宋体" panose="02010600030101010101" pitchFamily="2" charset="-122"/>
              </a:rPr>
              <a:t>2005</a:t>
            </a:r>
            <a:r>
              <a:rPr lang="zh-CN" altLang="en-US" dirty="0">
                <a:latin typeface="Times New Roman" panose="02020603050405020304" pitchFamily="18" charset="0"/>
                <a:cs typeface="Times New Roman" panose="02020603050405020304" pitchFamily="18" charset="0"/>
              </a:rPr>
              <a:t>）将所有样本中的企业划分为高科技企业和非高科技企业两个样本之后，结果表明高科技企业的的研发投入可以显著提高企业的生产率，而非高科技企业的研发投入则对企业的生产率没有显著的影响。</a:t>
            </a:r>
            <a:endParaRPr lang="en-US" dirty="0"/>
          </a:p>
        </p:txBody>
      </p:sp>
      <p:sp>
        <p:nvSpPr>
          <p:cNvPr id="3" name="矩形 2"/>
          <p:cNvSpPr/>
          <p:nvPr/>
        </p:nvSpPr>
        <p:spPr>
          <a:xfrm>
            <a:off x="3995798" y="3448538"/>
            <a:ext cx="7905914" cy="707886"/>
          </a:xfrm>
          <a:prstGeom prst="rect">
            <a:avLst/>
          </a:prstGeom>
        </p:spPr>
        <p:txBody>
          <a:bodyPr wrap="square">
            <a:spAutoFit/>
          </a:bodyPr>
          <a:lstStyle/>
          <a:p>
            <a:r>
              <a:rPr lang="zh-CN" altLang="en-US" sz="2000" dirty="0">
                <a:latin typeface="Times New Roman" panose="02020603050405020304" pitchFamily="18" charset="0"/>
                <a:cs typeface="Times New Roman" panose="02020603050405020304" pitchFamily="18" charset="0"/>
              </a:rPr>
              <a:t>人力资本的度量方式有企业员工平均受教育年限、研发人员占员工总数的比重等等。</a:t>
            </a:r>
            <a:endParaRPr lang="en-US" sz="2000" dirty="0"/>
          </a:p>
        </p:txBody>
      </p:sp>
      <p:sp>
        <p:nvSpPr>
          <p:cNvPr id="8" name="文本框 7"/>
          <p:cNvSpPr txBox="1"/>
          <p:nvPr/>
        </p:nvSpPr>
        <p:spPr>
          <a:xfrm>
            <a:off x="4018518" y="5093155"/>
            <a:ext cx="5828840" cy="1323439"/>
          </a:xfrm>
          <a:prstGeom prst="rect">
            <a:avLst/>
          </a:prstGeom>
          <a:noFill/>
        </p:spPr>
        <p:txBody>
          <a:bodyPr wrap="none" rtlCol="0">
            <a:spAutoFit/>
          </a:bodyPr>
          <a:lstStyle/>
          <a:p>
            <a:r>
              <a:rPr lang="zh-CN" altLang="en-US" sz="2000" dirty="0"/>
              <a:t>美国</a:t>
            </a:r>
            <a:r>
              <a:rPr lang="en-US" altLang="zh-CN" sz="2000" dirty="0"/>
              <a:t>MOPS</a:t>
            </a:r>
            <a:r>
              <a:rPr lang="zh-CN" altLang="en-US" sz="2000" dirty="0"/>
              <a:t>数据库中关于企业生产能力的</a:t>
            </a:r>
            <a:r>
              <a:rPr lang="en-US" altLang="zh-CN" sz="2000" dirty="0"/>
              <a:t>3</a:t>
            </a:r>
            <a:r>
              <a:rPr lang="zh-CN" altLang="en-US" sz="2000" dirty="0"/>
              <a:t>个指标：</a:t>
            </a:r>
            <a:endParaRPr lang="en-US" altLang="zh-CN" sz="2000" dirty="0"/>
          </a:p>
          <a:p>
            <a:r>
              <a:rPr lang="en-US" sz="2000" dirty="0"/>
              <a:t>1.</a:t>
            </a:r>
            <a:r>
              <a:rPr lang="zh-CN" altLang="en-US" sz="2000" dirty="0"/>
              <a:t>企业的监控程度的评估；</a:t>
            </a:r>
            <a:endParaRPr lang="en-US" altLang="zh-CN" sz="2000" dirty="0"/>
          </a:p>
          <a:p>
            <a:r>
              <a:rPr lang="en-US" sz="2000" dirty="0"/>
              <a:t>2.</a:t>
            </a:r>
            <a:r>
              <a:rPr lang="zh-CN" altLang="en-US" sz="2000" dirty="0">
                <a:latin typeface="Times New Roman" panose="02020603050405020304" pitchFamily="18" charset="0"/>
                <a:cs typeface="Times New Roman" panose="02020603050405020304" pitchFamily="18" charset="0"/>
              </a:rPr>
              <a:t>企业生产过程的评估</a:t>
            </a:r>
            <a:endParaRPr lang="en-US" altLang="zh-CN" sz="2000" dirty="0">
              <a:latin typeface="Times New Roman" panose="02020603050405020304" pitchFamily="18" charset="0"/>
              <a:cs typeface="Times New Roman" panose="02020603050405020304" pitchFamily="18" charset="0"/>
            </a:endParaRPr>
          </a:p>
          <a:p>
            <a:r>
              <a:rPr lang="en-US" sz="2000" dirty="0">
                <a:latin typeface="Times New Roman" panose="02020603050405020304" pitchFamily="18" charset="0"/>
                <a:cs typeface="Times New Roman" panose="02020603050405020304" pitchFamily="18" charset="0"/>
              </a:rPr>
              <a:t>3.</a:t>
            </a:r>
            <a:r>
              <a:rPr lang="zh-CN" altLang="en-US" sz="2000" dirty="0"/>
              <a:t>企业的激励机制</a:t>
            </a:r>
            <a:endParaRPr lang="en-US" sz="2000" dirty="0"/>
          </a:p>
        </p:txBody>
      </p:sp>
    </p:spTree>
    <p:extLst>
      <p:ext uri="{BB962C8B-B14F-4D97-AF65-F5344CB8AC3E}">
        <p14:creationId xmlns:p14="http://schemas.microsoft.com/office/powerpoint/2010/main" val="426934235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Group 10"/>
          <p:cNvGrpSpPr/>
          <p:nvPr/>
        </p:nvGrpSpPr>
        <p:grpSpPr>
          <a:xfrm>
            <a:off x="0" y="522513"/>
            <a:ext cx="6081486" cy="740229"/>
            <a:chOff x="0" y="522513"/>
            <a:chExt cx="6081486" cy="740229"/>
          </a:xfrm>
        </p:grpSpPr>
        <p:sp>
          <p:nvSpPr>
            <p:cNvPr id="12" name="Rectangle 11"/>
            <p:cNvSpPr/>
            <p:nvPr/>
          </p:nvSpPr>
          <p:spPr>
            <a:xfrm>
              <a:off x="0" y="522513"/>
              <a:ext cx="6081486" cy="740229"/>
            </a:xfrm>
            <a:prstGeom prst="rect">
              <a:avLst/>
            </a:prstGeom>
            <a:solidFill>
              <a:srgbClr val="811C20"/>
            </a:solidFill>
            <a:ln>
              <a:solidFill>
                <a:srgbClr val="811C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TextBox 12"/>
            <p:cNvSpPr txBox="1"/>
            <p:nvPr/>
          </p:nvSpPr>
          <p:spPr>
            <a:xfrm>
              <a:off x="0" y="631017"/>
              <a:ext cx="4905829" cy="523220"/>
            </a:xfrm>
            <a:prstGeom prst="rect">
              <a:avLst/>
            </a:prstGeom>
            <a:noFill/>
          </p:spPr>
          <p:txBody>
            <a:bodyPr wrap="square" rtlCol="0">
              <a:spAutoFit/>
            </a:bodyPr>
            <a:lstStyle/>
            <a:p>
              <a:pPr lvl="0">
                <a:defRPr/>
              </a:pPr>
              <a:r>
                <a:rPr lang="zh-CN" altLang="en-US" sz="2800" dirty="0">
                  <a:solidFill>
                    <a:prstClr val="white"/>
                  </a:solidFill>
                  <a:latin typeface="宋体" panose="02010600030101010101" pitchFamily="2" charset="-122"/>
                </a:rPr>
                <a:t>（三）企业生产率</a:t>
              </a:r>
              <a:endParaRPr lang="en-GB" sz="2800" dirty="0">
                <a:solidFill>
                  <a:prstClr val="white"/>
                </a:solidFill>
                <a:latin typeface="宋体" panose="02010600030101010101" pitchFamily="2" charset="-122"/>
                <a:ea typeface="宋体" panose="02010600030101010101" pitchFamily="2" charset="-122"/>
              </a:endParaRPr>
            </a:p>
          </p:txBody>
        </p:sp>
      </p:grpSp>
      <p:sp>
        <p:nvSpPr>
          <p:cNvPr id="20" name="TextBox 19"/>
          <p:cNvSpPr txBox="1"/>
          <p:nvPr/>
        </p:nvSpPr>
        <p:spPr>
          <a:xfrm>
            <a:off x="348343" y="1438053"/>
            <a:ext cx="3404389"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b="1" noProof="0" dirty="0">
                <a:solidFill>
                  <a:prstClr val="black"/>
                </a:solidFill>
                <a:latin typeface="Times New Roman" panose="02020603050405020304" pitchFamily="18" charset="0"/>
                <a:ea typeface="宋体" panose="02010600030101010101" pitchFamily="2" charset="-122"/>
                <a:cs typeface="Times New Roman" panose="02020603050405020304" pitchFamily="18" charset="0"/>
              </a:rPr>
              <a:t>3</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宋体" panose="02010600030101010101" pitchFamily="2" charset="-122"/>
                <a:cs typeface="Times New Roman" panose="02020603050405020304" pitchFamily="18" charset="0"/>
              </a:rPr>
              <a:t>.</a:t>
            </a:r>
            <a:r>
              <a:rPr kumimoji="0" lang="zh-CN" altLang="en-US" sz="2400" b="1" i="0" u="none" strike="noStrike" kern="1200" cap="none" spc="0" normalizeH="0" baseline="0" noProof="0" dirty="0">
                <a:ln>
                  <a:noFill/>
                </a:ln>
                <a:solidFill>
                  <a:prstClr val="black"/>
                </a:solidFill>
                <a:effectLst/>
                <a:uLnTx/>
                <a:uFillTx/>
                <a:latin typeface="Times New Roman" panose="02020603050405020304" pitchFamily="18" charset="0"/>
                <a:ea typeface="宋体" panose="02010600030101010101" pitchFamily="2" charset="-122"/>
                <a:cs typeface="Times New Roman" panose="02020603050405020304" pitchFamily="18" charset="0"/>
              </a:rPr>
              <a:t>影响</a:t>
            </a:r>
            <a:r>
              <a:rPr kumimoji="0" lang="en-US" altLang="zh-CN" sz="2400" b="1" i="0" u="none" strike="noStrike" kern="1200" cap="none" spc="0" normalizeH="0" baseline="0" noProof="0" dirty="0">
                <a:ln>
                  <a:noFill/>
                </a:ln>
                <a:solidFill>
                  <a:prstClr val="black"/>
                </a:solidFill>
                <a:effectLst/>
                <a:uLnTx/>
                <a:uFillTx/>
                <a:latin typeface="Times New Roman" panose="02020603050405020304" pitchFamily="18" charset="0"/>
                <a:ea typeface="宋体" panose="02010600030101010101" pitchFamily="2" charset="-122"/>
                <a:cs typeface="Times New Roman" panose="02020603050405020304" pitchFamily="18" charset="0"/>
              </a:rPr>
              <a:t>TFP</a:t>
            </a:r>
            <a:r>
              <a:rPr kumimoji="0" lang="zh-CN" altLang="en-US" sz="2400" b="1" i="0" u="none" strike="noStrike" kern="1200" cap="none" spc="0" normalizeH="0" baseline="0" noProof="0" dirty="0">
                <a:ln>
                  <a:noFill/>
                </a:ln>
                <a:solidFill>
                  <a:prstClr val="black"/>
                </a:solidFill>
                <a:effectLst/>
                <a:uLnTx/>
                <a:uFillTx/>
                <a:latin typeface="Times New Roman" panose="02020603050405020304" pitchFamily="18" charset="0"/>
                <a:ea typeface="宋体" panose="02010600030101010101" pitchFamily="2" charset="-122"/>
                <a:cs typeface="Times New Roman" panose="02020603050405020304" pitchFamily="18" charset="0"/>
              </a:rPr>
              <a:t>的因素</a:t>
            </a:r>
            <a:endParaRPr kumimoji="0" lang="en-GB" sz="2400" b="1" i="0" u="none" strike="noStrike" kern="1200" cap="none" spc="0" normalizeH="0" baseline="0" noProof="0" dirty="0">
              <a:ln>
                <a:noFill/>
              </a:ln>
              <a:solidFill>
                <a:prstClr val="black"/>
              </a:solidFill>
              <a:effectLst/>
              <a:uLnTx/>
              <a:uFillTx/>
              <a:latin typeface="Times New Roman" panose="02020603050405020304" pitchFamily="18" charset="0"/>
              <a:ea typeface="宋体" panose="02010600030101010101" pitchFamily="2" charset="-122"/>
              <a:cs typeface="Times New Roman" panose="02020603050405020304" pitchFamily="18" charset="0"/>
            </a:endParaRPr>
          </a:p>
        </p:txBody>
      </p:sp>
      <p:grpSp>
        <p:nvGrpSpPr>
          <p:cNvPr id="31" name="Group 30"/>
          <p:cNvGrpSpPr/>
          <p:nvPr/>
        </p:nvGrpSpPr>
        <p:grpSpPr>
          <a:xfrm>
            <a:off x="348342" y="1922147"/>
            <a:ext cx="11553371" cy="4704094"/>
            <a:chOff x="348342" y="1994717"/>
            <a:chExt cx="11553371" cy="3862308"/>
          </a:xfrm>
        </p:grpSpPr>
        <p:grpSp>
          <p:nvGrpSpPr>
            <p:cNvPr id="30" name="Group 29"/>
            <p:cNvGrpSpPr/>
            <p:nvPr/>
          </p:nvGrpSpPr>
          <p:grpSpPr>
            <a:xfrm>
              <a:off x="3995798" y="1994717"/>
              <a:ext cx="7905915" cy="3837038"/>
              <a:chOff x="4082882" y="1994717"/>
              <a:chExt cx="7905915" cy="3837038"/>
            </a:xfrm>
          </p:grpSpPr>
          <p:sp>
            <p:nvSpPr>
              <p:cNvPr id="4" name="Rectangle 3"/>
              <p:cNvSpPr/>
              <p:nvPr/>
            </p:nvSpPr>
            <p:spPr>
              <a:xfrm>
                <a:off x="4082883" y="1994717"/>
                <a:ext cx="7905914" cy="1058806"/>
              </a:xfrm>
              <a:prstGeom prst="rect">
                <a:avLst/>
              </a:prstGeom>
              <a:noFill/>
              <a:ln w="28575">
                <a:solidFill>
                  <a:srgbClr val="811C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Rectangle 4"/>
              <p:cNvSpPr/>
              <p:nvPr/>
            </p:nvSpPr>
            <p:spPr>
              <a:xfrm>
                <a:off x="4082882" y="3142612"/>
                <a:ext cx="7905914" cy="1323439"/>
              </a:xfrm>
              <a:prstGeom prst="rect">
                <a:avLst/>
              </a:prstGeom>
              <a:noFill/>
              <a:ln w="28575">
                <a:solidFill>
                  <a:srgbClr val="811C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Rectangle 14"/>
              <p:cNvSpPr/>
              <p:nvPr/>
            </p:nvSpPr>
            <p:spPr>
              <a:xfrm>
                <a:off x="4082883" y="4546892"/>
                <a:ext cx="7905914" cy="1284863"/>
              </a:xfrm>
              <a:prstGeom prst="rect">
                <a:avLst/>
              </a:prstGeom>
              <a:noFill/>
              <a:ln w="28575">
                <a:solidFill>
                  <a:srgbClr val="811C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23" name="TextBox 22"/>
            <p:cNvSpPr txBox="1"/>
            <p:nvPr/>
          </p:nvSpPr>
          <p:spPr>
            <a:xfrm>
              <a:off x="348343" y="1994717"/>
              <a:ext cx="3574887" cy="1086613"/>
            </a:xfrm>
            <a:prstGeom prst="rect">
              <a:avLst/>
            </a:prstGeom>
            <a:noFill/>
            <a:ln w="28575">
              <a:solidFill>
                <a:srgbClr val="811C20"/>
              </a:solidFill>
            </a:ln>
          </p:spPr>
          <p:txBody>
            <a:bodyPr wrap="square" rtlCol="0">
              <a:spAutoFit/>
            </a:bodyPr>
            <a:lstStyle/>
            <a:p>
              <a:pPr lvl="0"/>
              <a:r>
                <a:rPr lang="zh-CN" altLang="en-US" sz="2000" dirty="0"/>
                <a:t>企业的监控程度的评估：</a:t>
              </a:r>
              <a:endParaRPr lang="en-US" altLang="zh-CN" sz="2000" dirty="0"/>
            </a:p>
            <a:p>
              <a:pPr lvl="0"/>
              <a:r>
                <a:rPr lang="zh-CN" altLang="en-US" sz="2000" dirty="0">
                  <a:solidFill>
                    <a:prstClr val="black"/>
                  </a:solidFill>
                  <a:latin typeface="宋体" panose="02010600030101010101" pitchFamily="2" charset="-122"/>
                </a:rPr>
                <a:t>企业是否频繁地、从多维度的监控企业的绩效</a:t>
              </a:r>
              <a:endParaRPr lang="en-US" altLang="zh-CN" sz="2000" dirty="0">
                <a:solidFill>
                  <a:prstClr val="black"/>
                </a:solidFill>
                <a:latin typeface="宋体" panose="02010600030101010101" pitchFamily="2" charset="-122"/>
              </a:endParaRPr>
            </a:p>
            <a:p>
              <a:pPr lvl="0"/>
              <a:endParaRPr kumimoji="0" lang="en-GB" sz="2000" b="0" i="0" u="none" strike="noStrike" kern="1200" cap="none" spc="0" normalizeH="0" baseline="0" noProof="0" dirty="0">
                <a:ln>
                  <a:noFill/>
                </a:ln>
                <a:solidFill>
                  <a:prstClr val="black"/>
                </a:solidFill>
                <a:effectLst/>
                <a:uLnTx/>
                <a:uFillTx/>
                <a:latin typeface="宋体" panose="02010600030101010101" pitchFamily="2" charset="-122"/>
                <a:ea typeface="宋体" panose="02010600030101010101" pitchFamily="2" charset="-122"/>
              </a:endParaRPr>
            </a:p>
          </p:txBody>
        </p:sp>
        <p:sp>
          <p:nvSpPr>
            <p:cNvPr id="25" name="TextBox 24"/>
            <p:cNvSpPr txBox="1"/>
            <p:nvPr/>
          </p:nvSpPr>
          <p:spPr>
            <a:xfrm>
              <a:off x="348342" y="3142612"/>
              <a:ext cx="3574887" cy="1339314"/>
            </a:xfrm>
            <a:prstGeom prst="rect">
              <a:avLst/>
            </a:prstGeom>
            <a:noFill/>
            <a:ln w="28575">
              <a:solidFill>
                <a:srgbClr val="811C20"/>
              </a:solidFill>
            </a:ln>
          </p:spPr>
          <p:txBody>
            <a:bodyPr wrap="square" rtlCol="0">
              <a:spAutoFit/>
            </a:bodyPr>
            <a:lstStyle/>
            <a:p>
              <a:r>
                <a:rPr lang="zh-CN" altLang="en-US" sz="2000" dirty="0">
                  <a:latin typeface="Times New Roman" panose="02020603050405020304" pitchFamily="18" charset="0"/>
                  <a:cs typeface="Times New Roman" panose="02020603050405020304" pitchFamily="18" charset="0"/>
                </a:rPr>
                <a:t>企业生产过程的评估：</a:t>
              </a:r>
              <a:endParaRPr lang="en-US" altLang="zh-CN" sz="2000" dirty="0">
                <a:latin typeface="Times New Roman" panose="02020603050405020304" pitchFamily="18" charset="0"/>
                <a:cs typeface="Times New Roman" panose="02020603050405020304" pitchFamily="18" charset="0"/>
              </a:endParaRPr>
            </a:p>
            <a:p>
              <a:pPr lvl="0"/>
              <a:r>
                <a:rPr lang="zh-CN" altLang="en-US" sz="2000" dirty="0">
                  <a:solidFill>
                    <a:prstClr val="black"/>
                  </a:solidFill>
                  <a:latin typeface="宋体" panose="02010600030101010101" pitchFamily="2" charset="-122"/>
                </a:rPr>
                <a:t>包含对企业生产设计、一体化以及实现等的评估</a:t>
              </a:r>
              <a:endParaRPr lang="en-US" altLang="zh-CN" sz="2000" dirty="0">
                <a:solidFill>
                  <a:prstClr val="black"/>
                </a:solidFill>
                <a:latin typeface="宋体" panose="02010600030101010101" pitchFamily="2" charset="-122"/>
              </a:endParaRPr>
            </a:p>
            <a:p>
              <a:pPr lvl="0"/>
              <a:endParaRPr kumimoji="0" lang="en-US" sz="2000" b="0" i="0" u="none" strike="noStrike" kern="1200" cap="none" spc="0" normalizeH="0" baseline="0" noProof="0" dirty="0">
                <a:ln>
                  <a:noFill/>
                </a:ln>
                <a:solidFill>
                  <a:prstClr val="black"/>
                </a:solidFill>
                <a:effectLst/>
                <a:uLnTx/>
                <a:uFillTx/>
                <a:latin typeface="宋体" panose="02010600030101010101" pitchFamily="2" charset="-122"/>
                <a:ea typeface="宋体" panose="02010600030101010101" pitchFamily="2" charset="-122"/>
              </a:endParaRPr>
            </a:p>
            <a:p>
              <a:pPr lvl="0"/>
              <a:endParaRPr kumimoji="0" lang="en-GB" sz="2000" b="0" i="0" u="none" strike="noStrike" kern="1200" cap="none" spc="0" normalizeH="0" baseline="0" noProof="0" dirty="0">
                <a:ln>
                  <a:noFill/>
                </a:ln>
                <a:solidFill>
                  <a:prstClr val="black"/>
                </a:solidFill>
                <a:effectLst/>
                <a:uLnTx/>
                <a:uFillTx/>
                <a:latin typeface="宋体" panose="02010600030101010101" pitchFamily="2" charset="-122"/>
                <a:ea typeface="宋体" panose="02010600030101010101" pitchFamily="2" charset="-122"/>
              </a:endParaRPr>
            </a:p>
          </p:txBody>
        </p:sp>
        <p:sp>
          <p:nvSpPr>
            <p:cNvPr id="26" name="TextBox 25"/>
            <p:cNvSpPr txBox="1"/>
            <p:nvPr/>
          </p:nvSpPr>
          <p:spPr>
            <a:xfrm>
              <a:off x="348343" y="4542981"/>
              <a:ext cx="3574887" cy="1314044"/>
            </a:xfrm>
            <a:prstGeom prst="rect">
              <a:avLst/>
            </a:prstGeom>
            <a:noFill/>
            <a:ln w="28575">
              <a:solidFill>
                <a:srgbClr val="811C20"/>
              </a:solidFill>
            </a:ln>
          </p:spPr>
          <p:txBody>
            <a:bodyPr wrap="square" rtlCol="0">
              <a:spAutoFit/>
            </a:bodyPr>
            <a:lstStyle/>
            <a:p>
              <a:r>
                <a:rPr lang="zh-CN" altLang="en-US" sz="2000" dirty="0"/>
                <a:t>企业的激励机制</a:t>
              </a:r>
              <a:r>
                <a:rPr lang="zh-CN" altLang="en-US" sz="2000" dirty="0">
                  <a:latin typeface="+mn-ea"/>
                </a:rPr>
                <a:t>：</a:t>
              </a:r>
              <a:endParaRPr lang="en-US" altLang="zh-CN" sz="2000" dirty="0">
                <a:latin typeface="+mn-ea"/>
              </a:endParaRPr>
            </a:p>
            <a:p>
              <a:pPr lvl="0"/>
              <a:r>
                <a:rPr lang="zh-CN" altLang="en-US" sz="2000" dirty="0">
                  <a:solidFill>
                    <a:prstClr val="black"/>
                  </a:solidFill>
                  <a:latin typeface="+mn-ea"/>
                </a:rPr>
                <a:t>企业是如何识别并奖励表现优异的员工以及企业如何识别并处罚表现欠佳的员工</a:t>
              </a:r>
              <a:endParaRPr kumimoji="0" lang="en-US" sz="18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endParaRPr>
            </a:p>
            <a:p>
              <a:pPr marL="285750" lvl="0" indent="-285750">
                <a:buFont typeface="Arial" panose="020B0604020202020204" pitchFamily="34" charset="0"/>
                <a:buChar char="•"/>
              </a:pPr>
              <a:endParaRPr kumimoji="0" lang="en-GB" sz="18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grpSp>
      <p:pic>
        <p:nvPicPr>
          <p:cNvPr id="21" name="Picture 5" descr="C:\Users\Administrator\Desktop\财大ppt模板\B9PPT模板（一）-07.jpg"/>
          <p:cNvPicPr>
            <a:picLocks noChangeAspect="1" noChangeArrowheads="1"/>
          </p:cNvPicPr>
          <p:nvPr/>
        </p:nvPicPr>
        <p:blipFill rotWithShape="1">
          <a:blip r:embed="rId2"/>
          <a:srcRect l="80973" t="3505" b="78397"/>
          <a:stretch/>
        </p:blipFill>
        <p:spPr bwMode="auto">
          <a:xfrm>
            <a:off x="10214435" y="69901"/>
            <a:ext cx="2034332" cy="1368152"/>
          </a:xfrm>
          <a:prstGeom prst="rect">
            <a:avLst/>
          </a:prstGeom>
          <a:noFill/>
        </p:spPr>
      </p:pic>
      <p:pic>
        <p:nvPicPr>
          <p:cNvPr id="18" name="图片 17"/>
          <p:cNvPicPr/>
          <p:nvPr/>
        </p:nvPicPr>
        <p:blipFill>
          <a:blip r:embed="rId3"/>
          <a:stretch>
            <a:fillRect/>
          </a:stretch>
        </p:blipFill>
        <p:spPr>
          <a:xfrm>
            <a:off x="4905829" y="1922147"/>
            <a:ext cx="5486400" cy="1289572"/>
          </a:xfrm>
          <a:prstGeom prst="rect">
            <a:avLst/>
          </a:prstGeom>
        </p:spPr>
      </p:pic>
      <p:pic>
        <p:nvPicPr>
          <p:cNvPr id="19" name="图片 18"/>
          <p:cNvPicPr/>
          <p:nvPr/>
        </p:nvPicPr>
        <p:blipFill>
          <a:blip r:embed="rId4"/>
          <a:stretch>
            <a:fillRect/>
          </a:stretch>
        </p:blipFill>
        <p:spPr>
          <a:xfrm>
            <a:off x="4905829" y="3401311"/>
            <a:ext cx="5486400" cy="1449705"/>
          </a:xfrm>
          <a:prstGeom prst="rect">
            <a:avLst/>
          </a:prstGeom>
        </p:spPr>
      </p:pic>
      <p:pic>
        <p:nvPicPr>
          <p:cNvPr id="22" name="图片 21"/>
          <p:cNvPicPr/>
          <p:nvPr/>
        </p:nvPicPr>
        <p:blipFill>
          <a:blip r:embed="rId5"/>
          <a:stretch>
            <a:fillRect/>
          </a:stretch>
        </p:blipFill>
        <p:spPr>
          <a:xfrm>
            <a:off x="4905829" y="5078001"/>
            <a:ext cx="5486400" cy="1470025"/>
          </a:xfrm>
          <a:prstGeom prst="rect">
            <a:avLst/>
          </a:prstGeom>
        </p:spPr>
      </p:pic>
    </p:spTree>
    <p:extLst>
      <p:ext uri="{BB962C8B-B14F-4D97-AF65-F5344CB8AC3E}">
        <p14:creationId xmlns:p14="http://schemas.microsoft.com/office/powerpoint/2010/main" val="337381694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10"/>
          <p:cNvGrpSpPr/>
          <p:nvPr/>
        </p:nvGrpSpPr>
        <p:grpSpPr>
          <a:xfrm>
            <a:off x="0" y="522513"/>
            <a:ext cx="6081486" cy="740229"/>
            <a:chOff x="0" y="522513"/>
            <a:chExt cx="6081486" cy="740229"/>
          </a:xfrm>
        </p:grpSpPr>
        <p:sp>
          <p:nvSpPr>
            <p:cNvPr id="5" name="Rectangle 11"/>
            <p:cNvSpPr/>
            <p:nvPr/>
          </p:nvSpPr>
          <p:spPr>
            <a:xfrm>
              <a:off x="0" y="522513"/>
              <a:ext cx="6081486" cy="740229"/>
            </a:xfrm>
            <a:prstGeom prst="rect">
              <a:avLst/>
            </a:prstGeom>
            <a:solidFill>
              <a:srgbClr val="811C20"/>
            </a:solidFill>
            <a:ln>
              <a:solidFill>
                <a:srgbClr val="811C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TextBox 12"/>
            <p:cNvSpPr txBox="1"/>
            <p:nvPr/>
          </p:nvSpPr>
          <p:spPr>
            <a:xfrm>
              <a:off x="0" y="631017"/>
              <a:ext cx="4905829"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2800" b="0" i="0" u="none" strike="noStrike" kern="1200" cap="none" spc="0" normalizeH="0" baseline="0" noProof="0" dirty="0">
                  <a:ln>
                    <a:noFill/>
                  </a:ln>
                  <a:solidFill>
                    <a:prstClr val="white"/>
                  </a:solidFill>
                  <a:effectLst/>
                  <a:uLnTx/>
                  <a:uFillTx/>
                  <a:latin typeface="宋体" panose="02010600030101010101" pitchFamily="2" charset="-122"/>
                  <a:ea typeface="宋体" panose="02010600030101010101" pitchFamily="2" charset="-122"/>
                  <a:cs typeface="+mn-cs"/>
                </a:rPr>
                <a:t>（四）一个简单的数理模型</a:t>
              </a:r>
              <a:endParaRPr kumimoji="0" lang="en-GB" sz="2800" b="0" i="0" u="none" strike="noStrike" kern="1200" cap="none" spc="0" normalizeH="0" baseline="0" noProof="0" dirty="0">
                <a:ln>
                  <a:noFill/>
                </a:ln>
                <a:solidFill>
                  <a:prstClr val="white"/>
                </a:solidFill>
                <a:effectLst/>
                <a:uLnTx/>
                <a:uFillTx/>
                <a:latin typeface="宋体" panose="02010600030101010101" pitchFamily="2" charset="-122"/>
                <a:ea typeface="宋体" panose="02010600030101010101" pitchFamily="2" charset="-122"/>
                <a:cs typeface="+mn-cs"/>
              </a:endParaRPr>
            </a:p>
          </p:txBody>
        </p:sp>
      </p:grpSp>
      <p:sp>
        <p:nvSpPr>
          <p:cNvPr id="7" name="TextBox 19"/>
          <p:cNvSpPr txBox="1"/>
          <p:nvPr/>
        </p:nvSpPr>
        <p:spPr>
          <a:xfrm>
            <a:off x="236995" y="1262741"/>
            <a:ext cx="11688982" cy="267765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b="1" dirty="0">
                <a:solidFill>
                  <a:prstClr val="black"/>
                </a:solidFill>
                <a:latin typeface="Times New Roman" panose="02020603050405020304" pitchFamily="18" charset="0"/>
                <a:ea typeface="宋体" panose="02010600030101010101" pitchFamily="2" charset="-122"/>
                <a:cs typeface="Times New Roman" panose="02020603050405020304" pitchFamily="18" charset="0"/>
              </a:rPr>
              <a:t>1.</a:t>
            </a:r>
            <a:r>
              <a:rPr lang="zh-CN" altLang="en-US" sz="2400" b="1" dirty="0">
                <a:solidFill>
                  <a:prstClr val="black"/>
                </a:solidFill>
                <a:latin typeface="Times New Roman" panose="02020603050405020304" pitchFamily="18" charset="0"/>
                <a:ea typeface="宋体" panose="02010600030101010101" pitchFamily="2" charset="-122"/>
                <a:cs typeface="Times New Roman" panose="02020603050405020304" pitchFamily="18" charset="0"/>
              </a:rPr>
              <a:t>模型设定</a:t>
            </a:r>
            <a:endPar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宋体" panose="02010600030101010101" pitchFamily="2" charset="-122"/>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宋体" panose="02010600030101010101" pitchFamily="2" charset="-122"/>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宋体" panose="02010600030101010101" pitchFamily="2" charset="-122"/>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宋体" panose="02010600030101010101" pitchFamily="2" charset="-122"/>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宋体" panose="02010600030101010101" pitchFamily="2" charset="-122"/>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宋体" panose="02010600030101010101" pitchFamily="2" charset="-122"/>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1" i="0" u="none" strike="noStrike" kern="1200" cap="none" spc="0" normalizeH="0" baseline="0" noProof="0" dirty="0">
              <a:ln>
                <a:noFill/>
              </a:ln>
              <a:solidFill>
                <a:prstClr val="black"/>
              </a:solidFill>
              <a:effectLst/>
              <a:uLnTx/>
              <a:uFillTx/>
              <a:latin typeface="Times New Roman" panose="02020603050405020304" pitchFamily="18" charset="0"/>
              <a:ea typeface="宋体" panose="02010600030101010101" pitchFamily="2" charset="-122"/>
              <a:cs typeface="Times New Roman" panose="02020603050405020304" pitchFamily="18" charset="0"/>
            </a:endParaRPr>
          </a:p>
        </p:txBody>
      </p:sp>
      <p:pic>
        <p:nvPicPr>
          <p:cNvPr id="8" name="Picture 5" descr="C:\Users\Administrator\Desktop\财大ppt模板\B9PPT模板（一）-07.jpg"/>
          <p:cNvPicPr>
            <a:picLocks noChangeAspect="1" noChangeArrowheads="1"/>
          </p:cNvPicPr>
          <p:nvPr/>
        </p:nvPicPr>
        <p:blipFill rotWithShape="1">
          <a:blip r:embed="rId2"/>
          <a:srcRect l="80973" t="3505" b="78397"/>
          <a:stretch/>
        </p:blipFill>
        <p:spPr bwMode="auto">
          <a:xfrm>
            <a:off x="10214435" y="69901"/>
            <a:ext cx="2034332" cy="1368152"/>
          </a:xfrm>
          <a:prstGeom prst="rect">
            <a:avLst/>
          </a:prstGeom>
          <a:noFill/>
        </p:spPr>
      </p:pic>
      <mc:AlternateContent xmlns:mc="http://schemas.openxmlformats.org/markup-compatibility/2006" xmlns:a14="http://schemas.microsoft.com/office/drawing/2010/main">
        <mc:Choice Requires="a14">
          <p:sp>
            <p:nvSpPr>
              <p:cNvPr id="2" name="内容占位符 1"/>
              <p:cNvSpPr>
                <a:spLocks noGrp="1"/>
              </p:cNvSpPr>
              <p:nvPr>
                <p:ph idx="1"/>
              </p:nvPr>
            </p:nvSpPr>
            <p:spPr>
              <a:xfrm>
                <a:off x="838200" y="1926843"/>
                <a:ext cx="10515600" cy="4692321"/>
              </a:xfrm>
            </p:spPr>
            <p:txBody>
              <a:bodyPr>
                <a:normAutofit/>
              </a:bodyPr>
              <a:lstStyle/>
              <a:p>
                <a:pPr marL="0" indent="0">
                  <a:lnSpc>
                    <a:spcPct val="150000"/>
                  </a:lnSpc>
                  <a:spcBef>
                    <a:spcPts val="0"/>
                  </a:spcBef>
                  <a:buNone/>
                  <a:defRPr/>
                </a:pPr>
                <a:r>
                  <a:rPr lang="zh-CN" altLang="en-US" sz="2000" dirty="0">
                    <a:latin typeface="Times New Roman" panose="02020603050405020304" pitchFamily="18" charset="0"/>
                    <a:cs typeface="Times New Roman" panose="02020603050405020304" pitchFamily="18" charset="0"/>
                  </a:rPr>
                  <a:t>假定：</a:t>
                </a:r>
                <a:endParaRPr lang="en-US" altLang="zh-CN" sz="2000" dirty="0">
                  <a:latin typeface="Times New Roman" panose="02020603050405020304" pitchFamily="18" charset="0"/>
                  <a:cs typeface="Times New Roman" panose="02020603050405020304" pitchFamily="18" charset="0"/>
                </a:endParaRPr>
              </a:p>
              <a:p>
                <a:pPr>
                  <a:lnSpc>
                    <a:spcPct val="150000"/>
                  </a:lnSpc>
                  <a:spcBef>
                    <a:spcPts val="0"/>
                  </a:spcBef>
                  <a:defRPr/>
                </a:pPr>
                <a:r>
                  <a:rPr lang="zh-CN" altLang="en-US" sz="2000" dirty="0">
                    <a:latin typeface="Times New Roman" panose="02020603050405020304" pitchFamily="18" charset="0"/>
                    <a:cs typeface="Times New Roman" panose="02020603050405020304" pitchFamily="18" charset="0"/>
                  </a:rPr>
                  <a:t>只考虑某一特定行业，如制鞋行业等；</a:t>
                </a:r>
                <a:endParaRPr lang="en-US" altLang="zh-CN" sz="2000" dirty="0">
                  <a:latin typeface="Times New Roman" panose="02020603050405020304" pitchFamily="18" charset="0"/>
                  <a:cs typeface="Times New Roman" panose="02020603050405020304" pitchFamily="18" charset="0"/>
                </a:endParaRPr>
              </a:p>
              <a:p>
                <a:pPr>
                  <a:lnSpc>
                    <a:spcPct val="150000"/>
                  </a:lnSpc>
                  <a:spcBef>
                    <a:spcPts val="0"/>
                  </a:spcBef>
                  <a:defRPr/>
                </a:pPr>
                <a:r>
                  <a:rPr lang="zh-CN" altLang="en-US" sz="2000" dirty="0">
                    <a:latin typeface="Times New Roman" panose="02020603050405020304" pitchFamily="18" charset="0"/>
                    <a:cs typeface="Times New Roman" panose="02020603050405020304" pitchFamily="18" charset="0"/>
                  </a:rPr>
                  <a:t>只有有两个国家，</a:t>
                </a:r>
                <a:r>
                  <a:rPr lang="en-US" altLang="zh-CN" sz="2000" dirty="0">
                    <a:latin typeface="Times New Roman" panose="02020603050405020304" pitchFamily="18" charset="0"/>
                    <a:cs typeface="Times New Roman" panose="02020603050405020304" pitchFamily="18" charset="0"/>
                  </a:rPr>
                  <a:t>A</a:t>
                </a:r>
                <a:r>
                  <a:rPr lang="zh-CN" altLang="en-US" sz="2000" dirty="0">
                    <a:latin typeface="Times New Roman" panose="02020603050405020304" pitchFamily="18" charset="0"/>
                    <a:cs typeface="Times New Roman" panose="02020603050405020304" pitchFamily="18" charset="0"/>
                  </a:rPr>
                  <a:t>国和</a:t>
                </a:r>
                <a:r>
                  <a:rPr lang="en-US" altLang="zh-CN" sz="2000" dirty="0">
                    <a:latin typeface="Times New Roman" panose="02020603050405020304" pitchFamily="18" charset="0"/>
                    <a:cs typeface="Times New Roman" panose="02020603050405020304" pitchFamily="18" charset="0"/>
                  </a:rPr>
                  <a:t>B</a:t>
                </a:r>
                <a:r>
                  <a:rPr lang="zh-CN" altLang="en-US" sz="2000" dirty="0">
                    <a:latin typeface="Times New Roman" panose="02020603050405020304" pitchFamily="18" charset="0"/>
                    <a:cs typeface="Times New Roman" panose="02020603050405020304" pitchFamily="18" charset="0"/>
                  </a:rPr>
                  <a:t>国；</a:t>
                </a:r>
                <a:endParaRPr lang="en-US" altLang="zh-CN" sz="2000" dirty="0">
                  <a:latin typeface="Times New Roman" panose="02020603050405020304" pitchFamily="18" charset="0"/>
                  <a:cs typeface="Times New Roman" panose="02020603050405020304" pitchFamily="18" charset="0"/>
                </a:endParaRPr>
              </a:p>
              <a:p>
                <a:pPr>
                  <a:lnSpc>
                    <a:spcPct val="150000"/>
                  </a:lnSpc>
                  <a:spcBef>
                    <a:spcPts val="0"/>
                  </a:spcBef>
                  <a:defRPr/>
                </a:pPr>
                <a:r>
                  <a:rPr lang="zh-CN" altLang="en-US" sz="2000" dirty="0">
                    <a:latin typeface="Times New Roman" panose="02020603050405020304" pitchFamily="18" charset="0"/>
                    <a:cs typeface="Times New Roman" panose="02020603050405020304" pitchFamily="18" charset="0"/>
                  </a:rPr>
                  <a:t>国家</a:t>
                </a:r>
                <a:r>
                  <a:rPr lang="en-US" altLang="zh-CN" sz="2000" dirty="0" err="1">
                    <a:latin typeface="Times New Roman" panose="02020603050405020304" pitchFamily="18" charset="0"/>
                    <a:cs typeface="Times New Roman" panose="02020603050405020304" pitchFamily="18" charset="0"/>
                  </a:rPr>
                  <a:t>i</a:t>
                </a:r>
                <a:r>
                  <a:rPr lang="zh-CN" altLang="en-US" sz="2000" dirty="0">
                    <a:latin typeface="Times New Roman" panose="02020603050405020304" pitchFamily="18" charset="0"/>
                    <a:cs typeface="Times New Roman" panose="02020603050405020304" pitchFamily="18" charset="0"/>
                  </a:rPr>
                  <a:t>在特定行业上的支出为</a:t>
                </a:r>
                <a14:m>
                  <m:oMath xmlns:m="http://schemas.openxmlformats.org/officeDocument/2006/math">
                    <m:sSub>
                      <m:sSubPr>
                        <m:ctrlPr>
                          <a:rPr lang="en-US" sz="2000" i="1">
                            <a:effectLst/>
                            <a:latin typeface="Cambria Math" panose="02040503050406030204" pitchFamily="18" charset="0"/>
                            <a:ea typeface="宋体" panose="02010600030101010101" pitchFamily="2" charset="-122"/>
                            <a:cs typeface="Times New Roman" panose="02020603050405020304" pitchFamily="18" charset="0"/>
                          </a:rPr>
                        </m:ctrlPr>
                      </m:sSubPr>
                      <m:e>
                        <m:r>
                          <a:rPr lang="en-US" sz="2000" i="1">
                            <a:effectLst/>
                            <a:latin typeface="Cambria Math" panose="02040503050406030204" pitchFamily="18" charset="0"/>
                            <a:ea typeface="宋体" panose="02010600030101010101" pitchFamily="2" charset="-122"/>
                            <a:cs typeface="Times New Roman" panose="02020603050405020304" pitchFamily="18" charset="0"/>
                          </a:rPr>
                          <m:t>𝐸</m:t>
                        </m:r>
                      </m:e>
                      <m:sub>
                        <m:r>
                          <a:rPr lang="en-US" sz="2000" i="1">
                            <a:effectLst/>
                            <a:latin typeface="Cambria Math" panose="02040503050406030204" pitchFamily="18" charset="0"/>
                            <a:ea typeface="宋体" panose="02010600030101010101" pitchFamily="2" charset="-122"/>
                            <a:cs typeface="Times New Roman" panose="02020603050405020304" pitchFamily="18" charset="0"/>
                          </a:rPr>
                          <m:t>𝑖</m:t>
                        </m:r>
                      </m:sub>
                    </m:sSub>
                  </m:oMath>
                </a14:m>
                <a:r>
                  <a:rPr lang="zh-CN" altLang="en-US" sz="2000" dirty="0">
                    <a:latin typeface="Times New Roman" panose="02020603050405020304" pitchFamily="18" charset="0"/>
                    <a:cs typeface="Times New Roman" panose="02020603050405020304" pitchFamily="18" charset="0"/>
                  </a:rPr>
                  <a:t>，这个支出是固定的；</a:t>
                </a:r>
                <a:endParaRPr lang="en-US" altLang="zh-CN" sz="2000" dirty="0">
                  <a:latin typeface="Times New Roman" panose="02020603050405020304" pitchFamily="18" charset="0"/>
                  <a:cs typeface="Times New Roman" panose="02020603050405020304" pitchFamily="18" charset="0"/>
                </a:endParaRPr>
              </a:p>
              <a:p>
                <a:pPr>
                  <a:lnSpc>
                    <a:spcPct val="150000"/>
                  </a:lnSpc>
                  <a:spcBef>
                    <a:spcPts val="0"/>
                  </a:spcBef>
                  <a:defRPr/>
                </a:pPr>
                <a:r>
                  <a:rPr lang="zh-CN" altLang="en-US" sz="2000" dirty="0">
                    <a:latin typeface="Times New Roman" panose="02020603050405020304" pitchFamily="18" charset="0"/>
                    <a:cs typeface="Times New Roman" panose="02020603050405020304" pitchFamily="18" charset="0"/>
                  </a:rPr>
                  <a:t>市场是垄断竞争的，也就是说：</a:t>
                </a:r>
                <a:endParaRPr lang="en-US" altLang="zh-CN" sz="2000" dirty="0">
                  <a:latin typeface="Times New Roman" panose="02020603050405020304" pitchFamily="18" charset="0"/>
                  <a:cs typeface="Times New Roman" panose="02020603050405020304" pitchFamily="18" charset="0"/>
                </a:endParaRPr>
              </a:p>
              <a:p>
                <a:pPr>
                  <a:lnSpc>
                    <a:spcPct val="150000"/>
                  </a:lnSpc>
                  <a:spcBef>
                    <a:spcPts val="0"/>
                  </a:spcBef>
                  <a:buFont typeface="Wingdings" panose="05000000000000000000" pitchFamily="2" charset="2"/>
                  <a:buChar char="v"/>
                  <a:defRPr/>
                </a:pPr>
                <a:r>
                  <a:rPr lang="zh-CN" altLang="en-US" sz="1800" dirty="0">
                    <a:latin typeface="Times New Roman" panose="02020603050405020304" pitchFamily="18" charset="0"/>
                    <a:cs typeface="Times New Roman" panose="02020603050405020304" pitchFamily="18" charset="0"/>
                  </a:rPr>
                  <a:t>行业里的每家企业出售的产品都是有差别的；</a:t>
                </a:r>
                <a:endParaRPr lang="en-US" altLang="zh-CN" sz="1800" dirty="0">
                  <a:latin typeface="Times New Roman" panose="02020603050405020304" pitchFamily="18" charset="0"/>
                  <a:cs typeface="Times New Roman" panose="02020603050405020304" pitchFamily="18" charset="0"/>
                </a:endParaRPr>
              </a:p>
              <a:p>
                <a:pPr>
                  <a:lnSpc>
                    <a:spcPct val="150000"/>
                  </a:lnSpc>
                  <a:spcBef>
                    <a:spcPts val="0"/>
                  </a:spcBef>
                  <a:buFont typeface="Wingdings" panose="05000000000000000000" pitchFamily="2" charset="2"/>
                  <a:buChar char="v"/>
                  <a:defRPr/>
                </a:pPr>
                <a:r>
                  <a:rPr lang="zh-CN" altLang="en-US" sz="1800" dirty="0">
                    <a:latin typeface="Times New Roman" panose="02020603050405020304" pitchFamily="18" charset="0"/>
                    <a:cs typeface="Times New Roman" panose="02020603050405020304" pitchFamily="18" charset="0"/>
                  </a:rPr>
                  <a:t>每家企业在在市场上都有一定的垄断能力，企业可以设定自己的价格；</a:t>
                </a:r>
                <a:endParaRPr lang="en-US" altLang="zh-CN" sz="1800" dirty="0">
                  <a:latin typeface="Times New Roman" panose="02020603050405020304" pitchFamily="18" charset="0"/>
                  <a:cs typeface="Times New Roman" panose="02020603050405020304" pitchFamily="18" charset="0"/>
                </a:endParaRPr>
              </a:p>
              <a:p>
                <a:pPr>
                  <a:lnSpc>
                    <a:spcPct val="150000"/>
                  </a:lnSpc>
                  <a:spcBef>
                    <a:spcPts val="0"/>
                  </a:spcBef>
                  <a:buFont typeface="Wingdings" panose="05000000000000000000" pitchFamily="2" charset="2"/>
                  <a:buChar char="v"/>
                  <a:defRPr/>
                </a:pPr>
                <a:r>
                  <a:rPr lang="zh-CN" altLang="en-US" sz="1800" dirty="0">
                    <a:latin typeface="Times New Roman" panose="02020603050405020304" pitchFamily="18" charset="0"/>
                    <a:cs typeface="Times New Roman" panose="02020603050405020304" pitchFamily="18" charset="0"/>
                  </a:rPr>
                  <a:t>每家企业的产品是不完全替代的，因此每家企业的市场势力是有限的，如糖果、汽车修理；</a:t>
                </a:r>
                <a:endParaRPr lang="en-US" altLang="zh-CN" sz="1800" dirty="0">
                  <a:latin typeface="Times New Roman" panose="02020603050405020304" pitchFamily="18" charset="0"/>
                  <a:cs typeface="Times New Roman" panose="02020603050405020304" pitchFamily="18" charset="0"/>
                </a:endParaRPr>
              </a:p>
              <a:p>
                <a:pPr>
                  <a:lnSpc>
                    <a:spcPct val="150000"/>
                  </a:lnSpc>
                  <a:spcBef>
                    <a:spcPts val="0"/>
                  </a:spcBef>
                  <a:buFont typeface="Wingdings" panose="05000000000000000000" pitchFamily="2" charset="2"/>
                  <a:buChar char="v"/>
                  <a:defRPr/>
                </a:pPr>
                <a:r>
                  <a:rPr lang="zh-CN" altLang="en-US" sz="1800" dirty="0">
                    <a:latin typeface="Times New Roman" panose="02020603050405020304" pitchFamily="18" charset="0"/>
                    <a:cs typeface="Times New Roman" panose="02020603050405020304" pitchFamily="18" charset="0"/>
                  </a:rPr>
                  <a:t>市场规模固定。</a:t>
                </a:r>
              </a:p>
            </p:txBody>
          </p:sp>
        </mc:Choice>
        <mc:Fallback xmlns="">
          <p:sp>
            <p:nvSpPr>
              <p:cNvPr id="2" name="内容占位符 1"/>
              <p:cNvSpPr>
                <a:spLocks noGrp="1" noRot="1" noChangeAspect="1" noMove="1" noResize="1" noEditPoints="1" noAdjustHandles="1" noChangeArrowheads="1" noChangeShapeType="1" noTextEdit="1"/>
              </p:cNvSpPr>
              <p:nvPr>
                <p:ph idx="1"/>
              </p:nvPr>
            </p:nvSpPr>
            <p:spPr>
              <a:xfrm>
                <a:off x="838200" y="1926843"/>
                <a:ext cx="10515600" cy="4692321"/>
              </a:xfrm>
              <a:blipFill>
                <a:blip r:embed="rId3"/>
                <a:stretch>
                  <a:fillRect l="-638"/>
                </a:stretch>
              </a:blipFill>
            </p:spPr>
            <p:txBody>
              <a:bodyPr/>
              <a:lstStyle/>
              <a:p>
                <a:r>
                  <a:rPr lang="en-US">
                    <a:noFill/>
                  </a:rPr>
                  <a:t> </a:t>
                </a:r>
              </a:p>
            </p:txBody>
          </p:sp>
        </mc:Fallback>
      </mc:AlternateContent>
    </p:spTree>
    <p:extLst>
      <p:ext uri="{BB962C8B-B14F-4D97-AF65-F5344CB8AC3E}">
        <p14:creationId xmlns:p14="http://schemas.microsoft.com/office/powerpoint/2010/main" val="266386502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10"/>
          <p:cNvGrpSpPr/>
          <p:nvPr/>
        </p:nvGrpSpPr>
        <p:grpSpPr>
          <a:xfrm>
            <a:off x="0" y="522513"/>
            <a:ext cx="6081486" cy="740229"/>
            <a:chOff x="0" y="522513"/>
            <a:chExt cx="6081486" cy="740229"/>
          </a:xfrm>
        </p:grpSpPr>
        <p:sp>
          <p:nvSpPr>
            <p:cNvPr id="5" name="Rectangle 11"/>
            <p:cNvSpPr/>
            <p:nvPr/>
          </p:nvSpPr>
          <p:spPr>
            <a:xfrm>
              <a:off x="0" y="522513"/>
              <a:ext cx="6081486" cy="740229"/>
            </a:xfrm>
            <a:prstGeom prst="rect">
              <a:avLst/>
            </a:prstGeom>
            <a:solidFill>
              <a:srgbClr val="811C20"/>
            </a:solidFill>
            <a:ln>
              <a:solidFill>
                <a:srgbClr val="811C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TextBox 12"/>
            <p:cNvSpPr txBox="1"/>
            <p:nvPr/>
          </p:nvSpPr>
          <p:spPr>
            <a:xfrm>
              <a:off x="0" y="631017"/>
              <a:ext cx="4905829"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2800" b="0" i="0" u="none" strike="noStrike" kern="1200" cap="none" spc="0" normalizeH="0" baseline="0" noProof="0" dirty="0">
                  <a:ln>
                    <a:noFill/>
                  </a:ln>
                  <a:solidFill>
                    <a:prstClr val="white"/>
                  </a:solidFill>
                  <a:effectLst/>
                  <a:uLnTx/>
                  <a:uFillTx/>
                  <a:latin typeface="宋体" panose="02010600030101010101" pitchFamily="2" charset="-122"/>
                  <a:ea typeface="宋体" panose="02010600030101010101" pitchFamily="2" charset="-122"/>
                  <a:cs typeface="+mn-cs"/>
                </a:rPr>
                <a:t>（四）一个简单的数理模型</a:t>
              </a:r>
              <a:endParaRPr kumimoji="0" lang="en-GB" sz="2800" b="0" i="0" u="none" strike="noStrike" kern="1200" cap="none" spc="0" normalizeH="0" baseline="0" noProof="0" dirty="0">
                <a:ln>
                  <a:noFill/>
                </a:ln>
                <a:solidFill>
                  <a:prstClr val="white"/>
                </a:solidFill>
                <a:effectLst/>
                <a:uLnTx/>
                <a:uFillTx/>
                <a:latin typeface="宋体" panose="02010600030101010101" pitchFamily="2" charset="-122"/>
                <a:ea typeface="宋体" panose="02010600030101010101" pitchFamily="2" charset="-122"/>
                <a:cs typeface="+mn-cs"/>
              </a:endParaRPr>
            </a:p>
          </p:txBody>
        </p:sp>
      </p:grpSp>
      <p:sp>
        <p:nvSpPr>
          <p:cNvPr id="7" name="TextBox 19"/>
          <p:cNvSpPr txBox="1"/>
          <p:nvPr/>
        </p:nvSpPr>
        <p:spPr>
          <a:xfrm>
            <a:off x="236995" y="1262741"/>
            <a:ext cx="11688982" cy="267765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b="1" dirty="0">
                <a:solidFill>
                  <a:prstClr val="black"/>
                </a:solidFill>
                <a:latin typeface="Times New Roman" panose="02020603050405020304" pitchFamily="18" charset="0"/>
                <a:ea typeface="宋体" panose="02010600030101010101" pitchFamily="2" charset="-122"/>
                <a:cs typeface="Times New Roman" panose="02020603050405020304" pitchFamily="18" charset="0"/>
              </a:rPr>
              <a:t>1.</a:t>
            </a:r>
            <a:r>
              <a:rPr lang="zh-CN" altLang="en-US" sz="2400" b="1" dirty="0">
                <a:solidFill>
                  <a:prstClr val="black"/>
                </a:solidFill>
                <a:latin typeface="Times New Roman" panose="02020603050405020304" pitchFamily="18" charset="0"/>
                <a:ea typeface="宋体" panose="02010600030101010101" pitchFamily="2" charset="-122"/>
                <a:cs typeface="Times New Roman" panose="02020603050405020304" pitchFamily="18" charset="0"/>
              </a:rPr>
              <a:t>模型设定</a:t>
            </a:r>
            <a:endPar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宋体" panose="02010600030101010101" pitchFamily="2" charset="-122"/>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宋体" panose="02010600030101010101" pitchFamily="2" charset="-122"/>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宋体" panose="02010600030101010101" pitchFamily="2" charset="-122"/>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宋体" panose="02010600030101010101" pitchFamily="2" charset="-122"/>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宋体" panose="02010600030101010101" pitchFamily="2" charset="-122"/>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宋体" panose="02010600030101010101" pitchFamily="2" charset="-122"/>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1" i="0" u="none" strike="noStrike" kern="1200" cap="none" spc="0" normalizeH="0" baseline="0" noProof="0" dirty="0">
              <a:ln>
                <a:noFill/>
              </a:ln>
              <a:solidFill>
                <a:prstClr val="black"/>
              </a:solidFill>
              <a:effectLst/>
              <a:uLnTx/>
              <a:uFillTx/>
              <a:latin typeface="Times New Roman" panose="02020603050405020304" pitchFamily="18" charset="0"/>
              <a:ea typeface="宋体" panose="02010600030101010101" pitchFamily="2" charset="-122"/>
              <a:cs typeface="Times New Roman" panose="02020603050405020304" pitchFamily="18" charset="0"/>
            </a:endParaRPr>
          </a:p>
        </p:txBody>
      </p:sp>
      <p:pic>
        <p:nvPicPr>
          <p:cNvPr id="8" name="Picture 5" descr="C:\Users\Administrator\Desktop\财大ppt模板\B9PPT模板（一）-07.jpg"/>
          <p:cNvPicPr>
            <a:picLocks noChangeAspect="1" noChangeArrowheads="1"/>
          </p:cNvPicPr>
          <p:nvPr/>
        </p:nvPicPr>
        <p:blipFill rotWithShape="1">
          <a:blip r:embed="rId2"/>
          <a:srcRect l="80973" t="3505" b="78397"/>
          <a:stretch/>
        </p:blipFill>
        <p:spPr bwMode="auto">
          <a:xfrm>
            <a:off x="10214435" y="69901"/>
            <a:ext cx="2034332" cy="1368152"/>
          </a:xfrm>
          <a:prstGeom prst="rect">
            <a:avLst/>
          </a:prstGeom>
          <a:noFill/>
        </p:spPr>
      </p:pic>
      <mc:AlternateContent xmlns:mc="http://schemas.openxmlformats.org/markup-compatibility/2006" xmlns:a14="http://schemas.microsoft.com/office/drawing/2010/main">
        <mc:Choice Requires="a14">
          <p:sp>
            <p:nvSpPr>
              <p:cNvPr id="2" name="内容占位符 1"/>
              <p:cNvSpPr>
                <a:spLocks noGrp="1"/>
              </p:cNvSpPr>
              <p:nvPr>
                <p:ph idx="1"/>
              </p:nvPr>
            </p:nvSpPr>
            <p:spPr>
              <a:xfrm>
                <a:off x="838200" y="1926843"/>
                <a:ext cx="10515600" cy="4692321"/>
              </a:xfrm>
            </p:spPr>
            <p:txBody>
              <a:bodyPr>
                <a:normAutofit/>
              </a:bodyPr>
              <a:lstStyle/>
              <a:p>
                <a:pPr>
                  <a:lnSpc>
                    <a:spcPct val="150000"/>
                  </a:lnSpc>
                  <a:spcAft>
                    <a:spcPts val="800"/>
                  </a:spcAft>
                </a:pPr>
                <a:r>
                  <a:rPr lang="zh-CN" altLang="en-US" sz="1800" dirty="0">
                    <a:latin typeface="Times New Roman" panose="02020603050405020304" pitchFamily="18" charset="0"/>
                    <a:cs typeface="Times New Roman" panose="02020603050405020304" pitchFamily="18" charset="0"/>
                  </a:rPr>
                  <a:t>需求函数：</a:t>
                </a:r>
                <a14:m>
                  <m:oMath xmlns:m="http://schemas.openxmlformats.org/officeDocument/2006/math">
                    <m:r>
                      <m:rPr>
                        <m:sty m:val="p"/>
                      </m:rPr>
                      <a:rPr lang="en-US" sz="1800">
                        <a:latin typeface="Cambria Math" panose="02040503050406030204" pitchFamily="18" charset="0"/>
                        <a:ea typeface="宋体" panose="02010600030101010101" pitchFamily="2" charset="-122"/>
                        <a:cs typeface="Times New Roman" panose="02020603050405020304" pitchFamily="18" charset="0"/>
                      </a:rPr>
                      <m:t>X</m:t>
                    </m:r>
                    <m:d>
                      <m:dPr>
                        <m:ctrlPr>
                          <a:rPr lang="en-US" sz="1800" i="1">
                            <a:effectLst/>
                            <a:latin typeface="Cambria Math" panose="02040503050406030204" pitchFamily="18" charset="0"/>
                            <a:ea typeface="宋体" panose="02010600030101010101" pitchFamily="2" charset="-122"/>
                            <a:cs typeface="Times New Roman" panose="02020603050405020304" pitchFamily="18" charset="0"/>
                          </a:rPr>
                        </m:ctrlPr>
                      </m:dPr>
                      <m:e>
                        <m:r>
                          <a:rPr lang="en-US" sz="1800" i="1">
                            <a:effectLst/>
                            <a:latin typeface="Cambria Math" panose="02040503050406030204" pitchFamily="18" charset="0"/>
                            <a:ea typeface="宋体" panose="02010600030101010101" pitchFamily="2" charset="-122"/>
                            <a:cs typeface="Times New Roman" panose="02020603050405020304" pitchFamily="18" charset="0"/>
                          </a:rPr>
                          <m:t>𝑝</m:t>
                        </m:r>
                      </m:e>
                    </m:d>
                    <m:r>
                      <a:rPr lang="en-US" sz="1800">
                        <a:effectLst/>
                        <a:latin typeface="Cambria Math" panose="02040503050406030204" pitchFamily="18" charset="0"/>
                        <a:ea typeface="宋体" panose="02010600030101010101" pitchFamily="2" charset="-122"/>
                        <a:cs typeface="Times New Roman" panose="02020603050405020304" pitchFamily="18" charset="0"/>
                      </a:rPr>
                      <m:t>=</m:t>
                    </m:r>
                    <m:sSub>
                      <m:sSubPr>
                        <m:ctrlPr>
                          <a:rPr lang="en-US" sz="1800" i="1">
                            <a:effectLst/>
                            <a:latin typeface="Cambria Math" panose="02040503050406030204" pitchFamily="18" charset="0"/>
                            <a:ea typeface="宋体" panose="02010600030101010101" pitchFamily="2" charset="-122"/>
                            <a:cs typeface="Times New Roman" panose="02020603050405020304" pitchFamily="18" charset="0"/>
                          </a:rPr>
                        </m:ctrlPr>
                      </m:sSubPr>
                      <m:e>
                        <m:r>
                          <a:rPr lang="en-US" sz="1800" i="1">
                            <a:effectLst/>
                            <a:latin typeface="Cambria Math" panose="02040503050406030204" pitchFamily="18" charset="0"/>
                            <a:ea typeface="宋体" panose="02010600030101010101" pitchFamily="2" charset="-122"/>
                            <a:cs typeface="Times New Roman" panose="02020603050405020304" pitchFamily="18" charset="0"/>
                          </a:rPr>
                          <m:t>𝐸</m:t>
                        </m:r>
                      </m:e>
                      <m:sub>
                        <m:r>
                          <a:rPr lang="en-US" sz="1800" i="1">
                            <a:effectLst/>
                            <a:latin typeface="Cambria Math" panose="02040503050406030204" pitchFamily="18" charset="0"/>
                            <a:ea typeface="宋体" panose="02010600030101010101" pitchFamily="2" charset="-122"/>
                            <a:cs typeface="Times New Roman" panose="02020603050405020304" pitchFamily="18" charset="0"/>
                          </a:rPr>
                          <m:t>𝑖</m:t>
                        </m:r>
                      </m:sub>
                    </m:sSub>
                    <m:r>
                      <a:rPr lang="en-US" sz="1800" i="1">
                        <a:effectLst/>
                        <a:latin typeface="Cambria Math" panose="02040503050406030204" pitchFamily="18" charset="0"/>
                        <a:ea typeface="宋体" panose="02010600030101010101" pitchFamily="2" charset="-122"/>
                        <a:cs typeface="Times New Roman" panose="02020603050405020304" pitchFamily="18" charset="0"/>
                      </a:rPr>
                      <m:t>×</m:t>
                    </m:r>
                    <m:sSup>
                      <m:sSupPr>
                        <m:ctrlPr>
                          <a:rPr lang="en-US" sz="1800" i="1">
                            <a:effectLst/>
                            <a:latin typeface="Cambria Math" panose="02040503050406030204" pitchFamily="18" charset="0"/>
                            <a:ea typeface="宋体" panose="02010600030101010101" pitchFamily="2" charset="-122"/>
                            <a:cs typeface="Times New Roman" panose="02020603050405020304" pitchFamily="18" charset="0"/>
                          </a:rPr>
                        </m:ctrlPr>
                      </m:sSupPr>
                      <m:e>
                        <m:r>
                          <a:rPr lang="en-US" sz="1800" i="1">
                            <a:effectLst/>
                            <a:latin typeface="Cambria Math" panose="02040503050406030204" pitchFamily="18" charset="0"/>
                            <a:ea typeface="宋体" panose="02010600030101010101" pitchFamily="2" charset="-122"/>
                            <a:cs typeface="Times New Roman" panose="02020603050405020304" pitchFamily="18" charset="0"/>
                          </a:rPr>
                          <m:t>𝑝</m:t>
                        </m:r>
                      </m:e>
                      <m:sup>
                        <m:r>
                          <a:rPr lang="en-US" sz="1800" i="1">
                            <a:effectLst/>
                            <a:latin typeface="Cambria Math" panose="02040503050406030204" pitchFamily="18" charset="0"/>
                            <a:ea typeface="宋体" panose="02010600030101010101" pitchFamily="2" charset="-122"/>
                            <a:cs typeface="Times New Roman" panose="02020603050405020304" pitchFamily="18" charset="0"/>
                          </a:rPr>
                          <m:t>−</m:t>
                        </m:r>
                        <m:r>
                          <a:rPr lang="en-US" sz="1800" i="1">
                            <a:effectLst/>
                            <a:latin typeface="Cambria Math" panose="02040503050406030204" pitchFamily="18" charset="0"/>
                            <a:ea typeface="宋体" panose="02010600030101010101" pitchFamily="2" charset="-122"/>
                            <a:cs typeface="Times New Roman" panose="02020603050405020304" pitchFamily="18" charset="0"/>
                          </a:rPr>
                          <m:t>𝜀</m:t>
                        </m:r>
                      </m:sup>
                    </m:sSup>
                  </m:oMath>
                </a14:m>
                <a:endParaRPr lang="en-US" sz="1600" dirty="0">
                  <a:effectLst/>
                  <a:latin typeface="Calibri" panose="020F0502020204030204" pitchFamily="34" charset="0"/>
                  <a:ea typeface="等线" panose="02010600030101010101" pitchFamily="2" charset="-122"/>
                  <a:cs typeface="Times New Roman" panose="02020603050405020304" pitchFamily="18" charset="0"/>
                </a:endParaRPr>
              </a:p>
              <a:p>
                <a:pPr marL="0" indent="0">
                  <a:lnSpc>
                    <a:spcPct val="150000"/>
                  </a:lnSpc>
                  <a:spcBef>
                    <a:spcPts val="0"/>
                  </a:spcBef>
                  <a:buNone/>
                  <a:defRPr/>
                </a:pPr>
                <a14:m>
                  <m:oMath xmlns:m="http://schemas.openxmlformats.org/officeDocument/2006/math">
                    <m:r>
                      <m:rPr>
                        <m:sty m:val="p"/>
                      </m:rPr>
                      <a:rPr lang="en-US" sz="1800" smtClean="0">
                        <a:effectLst/>
                        <a:latin typeface="Cambria Math" panose="02040503050406030204" pitchFamily="18" charset="0"/>
                        <a:ea typeface="宋体" panose="02010600030101010101" pitchFamily="2" charset="-122"/>
                        <a:cs typeface="Times New Roman" panose="02020603050405020304" pitchFamily="18" charset="0"/>
                      </a:rPr>
                      <m:t>ε</m:t>
                    </m:r>
                  </m:oMath>
                </a14:m>
                <a:r>
                  <a:rPr lang="zh-CN" altLang="en-US" sz="1800" dirty="0">
                    <a:latin typeface="Times New Roman" panose="02020603050405020304" pitchFamily="18" charset="0"/>
                    <a:cs typeface="Times New Roman" panose="02020603050405020304" pitchFamily="18" charset="0"/>
                  </a:rPr>
                  <a:t>：产品间替代弹性；   </a:t>
                </a:r>
                <a:r>
                  <a:rPr lang="en-US" sz="1800" i="1" dirty="0" err="1">
                    <a:effectLst/>
                    <a:latin typeface="Times New Roman" panose="02020603050405020304" pitchFamily="18" charset="0"/>
                    <a:ea typeface="宋体" panose="02010600030101010101" pitchFamily="2" charset="-122"/>
                  </a:rPr>
                  <a:t>i</a:t>
                </a:r>
                <a:r>
                  <a:rPr lang="zh-CN" altLang="en-US" sz="1800" dirty="0">
                    <a:effectLst/>
                    <a:latin typeface="Times New Roman" panose="02020603050405020304" pitchFamily="18" charset="0"/>
                    <a:ea typeface="宋体" panose="02010600030101010101" pitchFamily="2" charset="-122"/>
                  </a:rPr>
                  <a:t>：</a:t>
                </a:r>
                <a:r>
                  <a:rPr lang="zh-CN" altLang="en-US" sz="1800" dirty="0">
                    <a:latin typeface="Times New Roman" panose="02020603050405020304" pitchFamily="18" charset="0"/>
                    <a:ea typeface="宋体" panose="02010600030101010101" pitchFamily="2" charset="-122"/>
                  </a:rPr>
                  <a:t>国家</a:t>
                </a:r>
                <a:r>
                  <a:rPr lang="zh-CN" altLang="en-US" sz="1800" dirty="0">
                    <a:effectLst/>
                    <a:latin typeface="Times New Roman" panose="02020603050405020304" pitchFamily="18" charset="0"/>
                    <a:ea typeface="宋体" panose="02010600030101010101" pitchFamily="2" charset="-122"/>
                  </a:rPr>
                  <a:t>；   </a:t>
                </a:r>
                <a:r>
                  <a:rPr lang="en-US" sz="1800" i="1" dirty="0">
                    <a:effectLst/>
                    <a:latin typeface="Times New Roman" panose="02020603050405020304" pitchFamily="18" charset="0"/>
                    <a:ea typeface="宋体" panose="02010600030101010101" pitchFamily="2" charset="-122"/>
                  </a:rPr>
                  <a:t>p</a:t>
                </a:r>
                <a:r>
                  <a:rPr lang="zh-CN" altLang="en-US" sz="1800" dirty="0">
                    <a:effectLst/>
                    <a:latin typeface="Times New Roman" panose="02020603050405020304" pitchFamily="18" charset="0"/>
                    <a:ea typeface="宋体" panose="02010600030101010101" pitchFamily="2" charset="-122"/>
                  </a:rPr>
                  <a:t>：价格</a:t>
                </a:r>
                <a:endParaRPr lang="en-US" altLang="zh-CN" sz="1800" dirty="0">
                  <a:effectLst/>
                  <a:latin typeface="Times New Roman" panose="02020603050405020304" pitchFamily="18" charset="0"/>
                  <a:ea typeface="宋体" panose="02010600030101010101" pitchFamily="2" charset="-122"/>
                </a:endParaRPr>
              </a:p>
              <a:p>
                <a:pPr>
                  <a:lnSpc>
                    <a:spcPct val="150000"/>
                  </a:lnSpc>
                  <a:spcBef>
                    <a:spcPts val="0"/>
                  </a:spcBef>
                  <a:defRPr/>
                </a:pPr>
                <a:r>
                  <a:rPr lang="zh-CN" altLang="en-US" sz="1800" dirty="0">
                    <a:latin typeface="Times New Roman" panose="02020603050405020304" pitchFamily="18" charset="0"/>
                    <a:ea typeface="宋体" panose="02010600030101010101" pitchFamily="2" charset="-122"/>
                    <a:cs typeface="Times New Roman" panose="02020603050405020304" pitchFamily="18" charset="0"/>
                  </a:rPr>
                  <a:t>企业的生产函数：</a:t>
                </a:r>
                <a14:m>
                  <m:oMath xmlns:m="http://schemas.openxmlformats.org/officeDocument/2006/math">
                    <m:r>
                      <m:rPr>
                        <m:sty m:val="p"/>
                      </m:rPr>
                      <a:rPr lang="en-US" sz="2000">
                        <a:latin typeface="Cambria Math" panose="02040503050406030204" pitchFamily="18" charset="0"/>
                      </a:rPr>
                      <m:t>X</m:t>
                    </m:r>
                    <m:r>
                      <a:rPr lang="en-US" sz="2000">
                        <a:latin typeface="Cambria Math" panose="02040503050406030204" pitchFamily="18" charset="0"/>
                      </a:rPr>
                      <m:t>=</m:t>
                    </m:r>
                    <m:r>
                      <a:rPr lang="en-US" sz="2000" i="1">
                        <a:latin typeface="Cambria Math" panose="02040503050406030204" pitchFamily="18" charset="0"/>
                      </a:rPr>
                      <m:t>𝜑</m:t>
                    </m:r>
                    <m:r>
                      <a:rPr lang="en-US" sz="2000" i="1">
                        <a:latin typeface="Cambria Math" panose="02040503050406030204" pitchFamily="18" charset="0"/>
                      </a:rPr>
                      <m:t>𝑙</m:t>
                    </m:r>
                  </m:oMath>
                </a14:m>
                <a:endParaRPr lang="en-US" sz="2000" dirty="0"/>
              </a:p>
              <a:p>
                <a:pPr marL="0" indent="0">
                  <a:lnSpc>
                    <a:spcPct val="150000"/>
                  </a:lnSpc>
                  <a:spcBef>
                    <a:spcPts val="0"/>
                  </a:spcBef>
                  <a:buNone/>
                  <a:defRPr/>
                </a:pPr>
                <a:r>
                  <a:rPr lang="en-US" altLang="zh-CN" sz="2000" i="1" dirty="0">
                    <a:latin typeface="Times New Roman" panose="02020603050405020304" pitchFamily="18" charset="0"/>
                    <a:ea typeface="宋体" panose="02010600030101010101" pitchFamily="2" charset="-122"/>
                  </a:rPr>
                  <a:t>l</a:t>
                </a:r>
                <a:r>
                  <a:rPr lang="zh-CN" altLang="en-US" sz="2000" i="1" dirty="0">
                    <a:latin typeface="Times New Roman" panose="02020603050405020304" pitchFamily="18" charset="0"/>
                    <a:ea typeface="宋体" panose="02010600030101010101" pitchFamily="2" charset="-122"/>
                  </a:rPr>
                  <a:t>：</a:t>
                </a:r>
                <a:r>
                  <a:rPr lang="zh-CN" altLang="en-US" sz="2000" dirty="0">
                    <a:latin typeface="Times New Roman" panose="02020603050405020304" pitchFamily="18" charset="0"/>
                    <a:cs typeface="Times New Roman" panose="02020603050405020304" pitchFamily="18" charset="0"/>
                  </a:rPr>
                  <a:t>劳动力工作的小时数；  </a:t>
                </a:r>
                <a14:m>
                  <m:oMath xmlns:m="http://schemas.openxmlformats.org/officeDocument/2006/math">
                    <m:r>
                      <a:rPr lang="en-US" sz="2000" i="1">
                        <a:effectLst/>
                        <a:latin typeface="Cambria Math" panose="02040503050406030204" pitchFamily="18" charset="0"/>
                        <a:ea typeface="宋体" panose="02010600030101010101" pitchFamily="2" charset="-122"/>
                        <a:cs typeface="Times New Roman" panose="02020603050405020304" pitchFamily="18" charset="0"/>
                      </a:rPr>
                      <m:t>𝜔</m:t>
                    </m:r>
                  </m:oMath>
                </a14:m>
                <a:r>
                  <a:rPr lang="zh-CN" altLang="en-US" sz="2000" dirty="0">
                    <a:latin typeface="Times New Roman" panose="02020603050405020304" pitchFamily="18" charset="0"/>
                    <a:cs typeface="Times New Roman" panose="02020603050405020304" pitchFamily="18" charset="0"/>
                  </a:rPr>
                  <a:t>：每小时支付的工资；  </a:t>
                </a:r>
                <a14:m>
                  <m:oMath xmlns:m="http://schemas.openxmlformats.org/officeDocument/2006/math">
                    <m:r>
                      <a:rPr lang="en-US" sz="2000" i="1">
                        <a:effectLst/>
                        <a:latin typeface="Cambria Math" panose="02040503050406030204" pitchFamily="18" charset="0"/>
                        <a:ea typeface="宋体" panose="02010600030101010101" pitchFamily="2" charset="-122"/>
                        <a:cs typeface="Times New Roman" panose="02020603050405020304" pitchFamily="18" charset="0"/>
                      </a:rPr>
                      <m:t>𝜑</m:t>
                    </m:r>
                  </m:oMath>
                </a14:m>
                <a:r>
                  <a:rPr lang="zh-CN" altLang="en-US" sz="2000" dirty="0">
                    <a:latin typeface="Times New Roman" panose="02020603050405020304" pitchFamily="18" charset="0"/>
                    <a:cs typeface="Times New Roman" panose="02020603050405020304" pitchFamily="18" charset="0"/>
                  </a:rPr>
                  <a:t>：企业的生产率</a:t>
                </a:r>
                <a:endParaRPr lang="en-US" altLang="zh-CN" sz="2000" dirty="0">
                  <a:latin typeface="Times New Roman" panose="02020603050405020304" pitchFamily="18" charset="0"/>
                  <a:cs typeface="Times New Roman" panose="02020603050405020304" pitchFamily="18" charset="0"/>
                </a:endParaRPr>
              </a:p>
              <a:p>
                <a:pPr>
                  <a:lnSpc>
                    <a:spcPct val="150000"/>
                  </a:lnSpc>
                  <a:spcBef>
                    <a:spcPts val="0"/>
                  </a:spcBef>
                  <a:defRPr/>
                </a:pPr>
                <a:r>
                  <a:rPr lang="zh-CN" altLang="en-US" sz="1800" dirty="0">
                    <a:latin typeface="Times New Roman" panose="02020603050405020304" pitchFamily="18" charset="0"/>
                    <a:cs typeface="Times New Roman" panose="02020603050405020304" pitchFamily="18" charset="0"/>
                  </a:rPr>
                  <a:t>边际成本：</a:t>
                </a:r>
                <a:r>
                  <a:rPr lang="en-US" sz="1800" dirty="0">
                    <a:ea typeface="宋体" panose="02010600030101010101" pitchFamily="2" charset="-122"/>
                    <a:cs typeface="Times New Roman" panose="02020603050405020304" pitchFamily="18" charset="0"/>
                  </a:rPr>
                  <a:t> </a:t>
                </a:r>
                <a14:m>
                  <m:oMath xmlns:m="http://schemas.openxmlformats.org/officeDocument/2006/math">
                    <m:f>
                      <m:fPr>
                        <m:ctrlPr>
                          <a:rPr lang="en-US" sz="1800" i="1">
                            <a:effectLst/>
                            <a:latin typeface="Cambria Math" panose="02040503050406030204" pitchFamily="18" charset="0"/>
                            <a:ea typeface="宋体" panose="02010600030101010101" pitchFamily="2" charset="-122"/>
                            <a:cs typeface="Times New Roman" panose="02020603050405020304" pitchFamily="18" charset="0"/>
                          </a:rPr>
                        </m:ctrlPr>
                      </m:fPr>
                      <m:num>
                        <m:r>
                          <a:rPr lang="en-US" sz="1800" i="1">
                            <a:effectLst/>
                            <a:latin typeface="Cambria Math" panose="02040503050406030204" pitchFamily="18" charset="0"/>
                            <a:ea typeface="宋体" panose="02010600030101010101" pitchFamily="2" charset="-122"/>
                            <a:cs typeface="Times New Roman" panose="02020603050405020304" pitchFamily="18" charset="0"/>
                          </a:rPr>
                          <m:t>𝜔</m:t>
                        </m:r>
                      </m:num>
                      <m:den>
                        <m:r>
                          <a:rPr lang="en-US" sz="1800" i="1">
                            <a:effectLst/>
                            <a:latin typeface="Cambria Math" panose="02040503050406030204" pitchFamily="18" charset="0"/>
                            <a:ea typeface="宋体" panose="02010600030101010101" pitchFamily="2" charset="-122"/>
                            <a:cs typeface="Times New Roman" panose="02020603050405020304" pitchFamily="18" charset="0"/>
                          </a:rPr>
                          <m:t>𝜑</m:t>
                        </m:r>
                      </m:den>
                    </m:f>
                  </m:oMath>
                </a14:m>
                <a:endParaRPr lang="en-US" altLang="zh-CN" sz="1800" dirty="0">
                  <a:latin typeface="Times New Roman" panose="02020603050405020304" pitchFamily="18" charset="0"/>
                  <a:cs typeface="Times New Roman" panose="02020603050405020304" pitchFamily="18" charset="0"/>
                </a:endParaRPr>
              </a:p>
              <a:p>
                <a:pPr>
                  <a:lnSpc>
                    <a:spcPct val="150000"/>
                  </a:lnSpc>
                  <a:spcBef>
                    <a:spcPts val="0"/>
                  </a:spcBef>
                  <a:defRPr/>
                </a:pPr>
                <a:r>
                  <a:rPr lang="zh-CN" altLang="en-US" sz="1800" dirty="0">
                    <a:latin typeface="Times New Roman" panose="02020603050405020304" pitchFamily="18" charset="0"/>
                    <a:cs typeface="Times New Roman" panose="02020603050405020304" pitchFamily="18" charset="0"/>
                  </a:rPr>
                  <a:t>生产</a:t>
                </a:r>
                <a:r>
                  <a:rPr lang="en-US" sz="1800" dirty="0">
                    <a:effectLst/>
                    <a:latin typeface="Times New Roman" panose="02020603050405020304" pitchFamily="18" charset="0"/>
                    <a:ea typeface="宋体" panose="02010600030101010101" pitchFamily="2" charset="-122"/>
                  </a:rPr>
                  <a:t>X</a:t>
                </a:r>
                <a:r>
                  <a:rPr lang="zh-CN" altLang="en-US" sz="1800" dirty="0">
                    <a:latin typeface="Times New Roman" panose="02020603050405020304" pitchFamily="18" charset="0"/>
                    <a:cs typeface="Times New Roman" panose="02020603050405020304" pitchFamily="18" charset="0"/>
                  </a:rPr>
                  <a:t>单位产出的可变成本：</a:t>
                </a:r>
                <a14:m>
                  <m:oMath xmlns:m="http://schemas.openxmlformats.org/officeDocument/2006/math">
                    <m:r>
                      <m:rPr>
                        <m:sty m:val="p"/>
                      </m:rPr>
                      <a:rPr lang="en-US" sz="1800">
                        <a:effectLst/>
                        <a:latin typeface="Cambria Math" panose="02040503050406030204" pitchFamily="18" charset="0"/>
                        <a:ea typeface="宋体" panose="02010600030101010101" pitchFamily="2" charset="-122"/>
                        <a:cs typeface="Times New Roman" panose="02020603050405020304" pitchFamily="18" charset="0"/>
                      </a:rPr>
                      <m:t>X</m:t>
                    </m:r>
                    <m:f>
                      <m:fPr>
                        <m:ctrlPr>
                          <a:rPr lang="en-US" sz="1800" i="1">
                            <a:effectLst/>
                            <a:latin typeface="Cambria Math" panose="02040503050406030204" pitchFamily="18" charset="0"/>
                            <a:ea typeface="宋体" panose="02010600030101010101" pitchFamily="2" charset="-122"/>
                            <a:cs typeface="Times New Roman" panose="02020603050405020304" pitchFamily="18" charset="0"/>
                          </a:rPr>
                        </m:ctrlPr>
                      </m:fPr>
                      <m:num>
                        <m:r>
                          <a:rPr lang="en-US" sz="1800" i="1">
                            <a:effectLst/>
                            <a:latin typeface="Cambria Math" panose="02040503050406030204" pitchFamily="18" charset="0"/>
                            <a:ea typeface="宋体" panose="02010600030101010101" pitchFamily="2" charset="-122"/>
                            <a:cs typeface="Times New Roman" panose="02020603050405020304" pitchFamily="18" charset="0"/>
                          </a:rPr>
                          <m:t>𝜔</m:t>
                        </m:r>
                      </m:num>
                      <m:den>
                        <m:r>
                          <a:rPr lang="en-US" sz="1800" i="1">
                            <a:effectLst/>
                            <a:latin typeface="Cambria Math" panose="02040503050406030204" pitchFamily="18" charset="0"/>
                            <a:ea typeface="宋体" panose="02010600030101010101" pitchFamily="2" charset="-122"/>
                            <a:cs typeface="Times New Roman" panose="02020603050405020304" pitchFamily="18" charset="0"/>
                          </a:rPr>
                          <m:t>𝜑</m:t>
                        </m:r>
                      </m:den>
                    </m:f>
                  </m:oMath>
                </a14:m>
                <a:endParaRPr lang="en-US" altLang="zh-CN" sz="1800" dirty="0">
                  <a:latin typeface="Times New Roman" panose="02020603050405020304" pitchFamily="18" charset="0"/>
                  <a:cs typeface="Times New Roman" panose="02020603050405020304" pitchFamily="18" charset="0"/>
                </a:endParaRPr>
              </a:p>
              <a:p>
                <a:pPr>
                  <a:lnSpc>
                    <a:spcPct val="150000"/>
                  </a:lnSpc>
                  <a:spcBef>
                    <a:spcPts val="0"/>
                  </a:spcBef>
                  <a:defRPr/>
                </a:pPr>
                <a:r>
                  <a:rPr lang="zh-CN" altLang="en-US" sz="1800" dirty="0">
                    <a:latin typeface="Times New Roman" panose="02020603050405020304" pitchFamily="18" charset="0"/>
                    <a:cs typeface="Times New Roman" panose="02020603050405020304" pitchFamily="18" charset="0"/>
                  </a:rPr>
                  <a:t>固定成本：</a:t>
                </a:r>
                <a:r>
                  <a:rPr lang="en-US" sz="1800" dirty="0">
                    <a:ea typeface="宋体" panose="02010600030101010101" pitchFamily="2" charset="-122"/>
                    <a:cs typeface="Times New Roman" panose="02020603050405020304" pitchFamily="18" charset="0"/>
                  </a:rPr>
                  <a:t> </a:t>
                </a:r>
                <a14:m>
                  <m:oMath xmlns:m="http://schemas.openxmlformats.org/officeDocument/2006/math">
                    <m:sSup>
                      <m:sSupPr>
                        <m:ctrlPr>
                          <a:rPr lang="en-US" sz="1800" i="1">
                            <a:effectLst/>
                            <a:latin typeface="Cambria Math" panose="02040503050406030204" pitchFamily="18" charset="0"/>
                            <a:ea typeface="宋体" panose="02010600030101010101" pitchFamily="2" charset="-122"/>
                            <a:cs typeface="Times New Roman" panose="02020603050405020304" pitchFamily="18" charset="0"/>
                          </a:rPr>
                        </m:ctrlPr>
                      </m:sSupPr>
                      <m:e>
                        <m:r>
                          <a:rPr lang="en-US" sz="1800" i="1">
                            <a:effectLst/>
                            <a:latin typeface="Cambria Math" panose="02040503050406030204" pitchFamily="18" charset="0"/>
                            <a:ea typeface="宋体" panose="02010600030101010101" pitchFamily="2" charset="-122"/>
                            <a:cs typeface="Times New Roman" panose="02020603050405020304" pitchFamily="18" charset="0"/>
                          </a:rPr>
                          <m:t>𝑓</m:t>
                        </m:r>
                      </m:e>
                      <m:sup>
                        <m:r>
                          <a:rPr lang="en-US" sz="1800" i="1">
                            <a:effectLst/>
                            <a:latin typeface="Cambria Math" panose="02040503050406030204" pitchFamily="18" charset="0"/>
                            <a:ea typeface="宋体" panose="02010600030101010101" pitchFamily="2" charset="-122"/>
                            <a:cs typeface="Times New Roman" panose="02020603050405020304" pitchFamily="18" charset="0"/>
                          </a:rPr>
                          <m:t>𝑝</m:t>
                        </m:r>
                      </m:sup>
                    </m:sSup>
                  </m:oMath>
                </a14:m>
                <a:endParaRPr lang="en-US" altLang="zh-CN" sz="1800" dirty="0">
                  <a:latin typeface="Times New Roman" panose="02020603050405020304" pitchFamily="18" charset="0"/>
                  <a:cs typeface="Times New Roman" panose="02020603050405020304" pitchFamily="18" charset="0"/>
                </a:endParaRPr>
              </a:p>
              <a:p>
                <a:pPr>
                  <a:lnSpc>
                    <a:spcPct val="150000"/>
                  </a:lnSpc>
                  <a:spcAft>
                    <a:spcPts val="800"/>
                  </a:spcAft>
                </a:pPr>
                <a:r>
                  <a:rPr lang="zh-CN" altLang="en-US" sz="1800" dirty="0">
                    <a:latin typeface="Times New Roman" panose="02020603050405020304" pitchFamily="18" charset="0"/>
                    <a:cs typeface="Times New Roman" panose="02020603050405020304" pitchFamily="18" charset="0"/>
                  </a:rPr>
                  <a:t>生产</a:t>
                </a:r>
                <a:r>
                  <a:rPr lang="en-US" sz="1800" dirty="0">
                    <a:effectLst/>
                    <a:latin typeface="Times New Roman" panose="02020603050405020304" pitchFamily="18" charset="0"/>
                    <a:ea typeface="宋体" panose="02010600030101010101" pitchFamily="2" charset="-122"/>
                    <a:cs typeface="Times New Roman" panose="02020603050405020304" pitchFamily="18" charset="0"/>
                  </a:rPr>
                  <a:t>X</a:t>
                </a:r>
                <a:r>
                  <a:rPr lang="zh-CN" altLang="en-US" sz="1800" dirty="0">
                    <a:latin typeface="Times New Roman" panose="02020603050405020304" pitchFamily="18" charset="0"/>
                    <a:cs typeface="Times New Roman" panose="02020603050405020304" pitchFamily="18" charset="0"/>
                  </a:rPr>
                  <a:t>单位产出的总成本为：</a:t>
                </a:r>
                <a14:m>
                  <m:oMath xmlns:m="http://schemas.openxmlformats.org/officeDocument/2006/math">
                    <m:r>
                      <m:rPr>
                        <m:sty m:val="p"/>
                      </m:rPr>
                      <a:rPr lang="en-US" sz="1800">
                        <a:effectLst/>
                        <a:latin typeface="Cambria Math" panose="02040503050406030204" pitchFamily="18" charset="0"/>
                        <a:ea typeface="宋体" panose="02010600030101010101" pitchFamily="2" charset="-122"/>
                        <a:cs typeface="Times New Roman" panose="02020603050405020304" pitchFamily="18" charset="0"/>
                      </a:rPr>
                      <m:t>X</m:t>
                    </m:r>
                    <m:f>
                      <m:fPr>
                        <m:ctrlPr>
                          <a:rPr lang="en-US" sz="1800" i="1">
                            <a:effectLst/>
                            <a:latin typeface="Cambria Math" panose="02040503050406030204" pitchFamily="18" charset="0"/>
                            <a:ea typeface="宋体" panose="02010600030101010101" pitchFamily="2" charset="-122"/>
                            <a:cs typeface="Times New Roman" panose="02020603050405020304" pitchFamily="18" charset="0"/>
                          </a:rPr>
                        </m:ctrlPr>
                      </m:fPr>
                      <m:num>
                        <m:r>
                          <a:rPr lang="en-US" sz="1800" i="1">
                            <a:effectLst/>
                            <a:latin typeface="Cambria Math" panose="02040503050406030204" pitchFamily="18" charset="0"/>
                            <a:ea typeface="宋体" panose="02010600030101010101" pitchFamily="2" charset="-122"/>
                            <a:cs typeface="Times New Roman" panose="02020603050405020304" pitchFamily="18" charset="0"/>
                          </a:rPr>
                          <m:t>𝜔</m:t>
                        </m:r>
                      </m:num>
                      <m:den>
                        <m:r>
                          <a:rPr lang="en-US" sz="1800" i="1">
                            <a:effectLst/>
                            <a:latin typeface="Cambria Math" panose="02040503050406030204" pitchFamily="18" charset="0"/>
                            <a:ea typeface="宋体" panose="02010600030101010101" pitchFamily="2" charset="-122"/>
                            <a:cs typeface="Times New Roman" panose="02020603050405020304" pitchFamily="18" charset="0"/>
                          </a:rPr>
                          <m:t>𝜑</m:t>
                        </m:r>
                      </m:den>
                    </m:f>
                    <m:r>
                      <a:rPr lang="en-US" sz="1800" i="1">
                        <a:effectLst/>
                        <a:latin typeface="Cambria Math" panose="02040503050406030204" pitchFamily="18" charset="0"/>
                        <a:ea typeface="宋体" panose="02010600030101010101" pitchFamily="2" charset="-122"/>
                        <a:cs typeface="Times New Roman" panose="02020603050405020304" pitchFamily="18" charset="0"/>
                      </a:rPr>
                      <m:t>+</m:t>
                    </m:r>
                    <m:sSup>
                      <m:sSupPr>
                        <m:ctrlPr>
                          <a:rPr lang="en-US" sz="1800" i="1">
                            <a:effectLst/>
                            <a:latin typeface="Cambria Math" panose="02040503050406030204" pitchFamily="18" charset="0"/>
                            <a:ea typeface="宋体" panose="02010600030101010101" pitchFamily="2" charset="-122"/>
                            <a:cs typeface="Times New Roman" panose="02020603050405020304" pitchFamily="18" charset="0"/>
                          </a:rPr>
                        </m:ctrlPr>
                      </m:sSupPr>
                      <m:e>
                        <m:r>
                          <a:rPr lang="en-US" sz="1800" i="1">
                            <a:effectLst/>
                            <a:latin typeface="Cambria Math" panose="02040503050406030204" pitchFamily="18" charset="0"/>
                            <a:ea typeface="宋体" panose="02010600030101010101" pitchFamily="2" charset="-122"/>
                            <a:cs typeface="Times New Roman" panose="02020603050405020304" pitchFamily="18" charset="0"/>
                          </a:rPr>
                          <m:t>𝑓</m:t>
                        </m:r>
                      </m:e>
                      <m:sup>
                        <m:r>
                          <a:rPr lang="en-US" sz="1800" i="1">
                            <a:effectLst/>
                            <a:latin typeface="Cambria Math" panose="02040503050406030204" pitchFamily="18" charset="0"/>
                            <a:ea typeface="宋体" panose="02010600030101010101" pitchFamily="2" charset="-122"/>
                            <a:cs typeface="Times New Roman" panose="02020603050405020304" pitchFamily="18" charset="0"/>
                          </a:rPr>
                          <m:t>𝑝</m:t>
                        </m:r>
                      </m:sup>
                    </m:sSup>
                  </m:oMath>
                </a14:m>
                <a:endParaRPr lang="en-US" sz="1600" dirty="0">
                  <a:effectLst/>
                  <a:latin typeface="Calibri" panose="020F0502020204030204" pitchFamily="34" charset="0"/>
                  <a:ea typeface="等线" panose="02010600030101010101" pitchFamily="2" charset="-122"/>
                  <a:cs typeface="Times New Roman" panose="02020603050405020304" pitchFamily="18" charset="0"/>
                </a:endParaRPr>
              </a:p>
              <a:p>
                <a:pPr>
                  <a:lnSpc>
                    <a:spcPct val="150000"/>
                  </a:lnSpc>
                  <a:spcBef>
                    <a:spcPts val="0"/>
                  </a:spcBef>
                  <a:defRPr/>
                </a:pPr>
                <a:endParaRPr lang="zh-CN" altLang="en-US" sz="1800" dirty="0">
                  <a:latin typeface="Times New Roman" panose="02020603050405020304" pitchFamily="18" charset="0"/>
                  <a:cs typeface="Times New Roman" panose="02020603050405020304" pitchFamily="18" charset="0"/>
                </a:endParaRPr>
              </a:p>
            </p:txBody>
          </p:sp>
        </mc:Choice>
        <mc:Fallback xmlns="">
          <p:sp>
            <p:nvSpPr>
              <p:cNvPr id="2" name="内容占位符 1"/>
              <p:cNvSpPr>
                <a:spLocks noGrp="1" noRot="1" noChangeAspect="1" noMove="1" noResize="1" noEditPoints="1" noAdjustHandles="1" noChangeArrowheads="1" noChangeShapeType="1" noTextEdit="1"/>
              </p:cNvSpPr>
              <p:nvPr>
                <p:ph idx="1"/>
              </p:nvPr>
            </p:nvSpPr>
            <p:spPr>
              <a:xfrm>
                <a:off x="838200" y="1926843"/>
                <a:ext cx="10515600" cy="4692321"/>
              </a:xfrm>
              <a:blipFill>
                <a:blip r:embed="rId3"/>
                <a:stretch>
                  <a:fillRect l="-638"/>
                </a:stretch>
              </a:blipFill>
            </p:spPr>
            <p:txBody>
              <a:bodyPr/>
              <a:lstStyle/>
              <a:p>
                <a:r>
                  <a:rPr lang="en-US">
                    <a:noFill/>
                  </a:rPr>
                  <a:t> </a:t>
                </a:r>
              </a:p>
            </p:txBody>
          </p:sp>
        </mc:Fallback>
      </mc:AlternateContent>
    </p:spTree>
    <p:extLst>
      <p:ext uri="{BB962C8B-B14F-4D97-AF65-F5344CB8AC3E}">
        <p14:creationId xmlns:p14="http://schemas.microsoft.com/office/powerpoint/2010/main" val="174287947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10"/>
          <p:cNvGrpSpPr/>
          <p:nvPr/>
        </p:nvGrpSpPr>
        <p:grpSpPr>
          <a:xfrm>
            <a:off x="0" y="522513"/>
            <a:ext cx="6081486" cy="740229"/>
            <a:chOff x="0" y="522513"/>
            <a:chExt cx="6081486" cy="740229"/>
          </a:xfrm>
        </p:grpSpPr>
        <p:sp>
          <p:nvSpPr>
            <p:cNvPr id="5" name="Rectangle 11"/>
            <p:cNvSpPr/>
            <p:nvPr/>
          </p:nvSpPr>
          <p:spPr>
            <a:xfrm>
              <a:off x="0" y="522513"/>
              <a:ext cx="6081486" cy="740229"/>
            </a:xfrm>
            <a:prstGeom prst="rect">
              <a:avLst/>
            </a:prstGeom>
            <a:solidFill>
              <a:srgbClr val="811C20"/>
            </a:solidFill>
            <a:ln>
              <a:solidFill>
                <a:srgbClr val="811C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TextBox 12"/>
            <p:cNvSpPr txBox="1"/>
            <p:nvPr/>
          </p:nvSpPr>
          <p:spPr>
            <a:xfrm>
              <a:off x="0" y="631017"/>
              <a:ext cx="4905829"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2800" b="0" i="0" u="none" strike="noStrike" kern="1200" cap="none" spc="0" normalizeH="0" baseline="0" noProof="0" dirty="0">
                  <a:ln>
                    <a:noFill/>
                  </a:ln>
                  <a:solidFill>
                    <a:prstClr val="white"/>
                  </a:solidFill>
                  <a:effectLst/>
                  <a:uLnTx/>
                  <a:uFillTx/>
                  <a:latin typeface="宋体" panose="02010600030101010101" pitchFamily="2" charset="-122"/>
                  <a:ea typeface="宋体" panose="02010600030101010101" pitchFamily="2" charset="-122"/>
                  <a:cs typeface="+mn-cs"/>
                </a:rPr>
                <a:t>（四）一个简单的数理模型</a:t>
              </a:r>
              <a:endParaRPr kumimoji="0" lang="en-GB" sz="2800" b="0" i="0" u="none" strike="noStrike" kern="1200" cap="none" spc="0" normalizeH="0" baseline="0" noProof="0" dirty="0">
                <a:ln>
                  <a:noFill/>
                </a:ln>
                <a:solidFill>
                  <a:prstClr val="white"/>
                </a:solidFill>
                <a:effectLst/>
                <a:uLnTx/>
                <a:uFillTx/>
                <a:latin typeface="宋体" panose="02010600030101010101" pitchFamily="2" charset="-122"/>
                <a:ea typeface="宋体" panose="02010600030101010101" pitchFamily="2" charset="-122"/>
                <a:cs typeface="+mn-cs"/>
              </a:endParaRPr>
            </a:p>
          </p:txBody>
        </p:sp>
      </p:grpSp>
      <p:sp>
        <p:nvSpPr>
          <p:cNvPr id="7" name="TextBox 19"/>
          <p:cNvSpPr txBox="1"/>
          <p:nvPr/>
        </p:nvSpPr>
        <p:spPr>
          <a:xfrm>
            <a:off x="236995" y="1262741"/>
            <a:ext cx="11688982" cy="267765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b="1" dirty="0">
                <a:solidFill>
                  <a:prstClr val="black"/>
                </a:solidFill>
                <a:latin typeface="Times New Roman" panose="02020603050405020304" pitchFamily="18" charset="0"/>
                <a:ea typeface="宋体" panose="02010600030101010101" pitchFamily="2" charset="-122"/>
                <a:cs typeface="Times New Roman" panose="02020603050405020304" pitchFamily="18" charset="0"/>
              </a:rPr>
              <a:t>2.</a:t>
            </a:r>
            <a:r>
              <a:rPr lang="zh-CN" altLang="en-US" sz="2400" b="1" dirty="0">
                <a:solidFill>
                  <a:prstClr val="black"/>
                </a:solidFill>
                <a:latin typeface="Times New Roman" panose="02020603050405020304" pitchFamily="18" charset="0"/>
                <a:ea typeface="宋体" panose="02010600030101010101" pitchFamily="2" charset="-122"/>
                <a:cs typeface="Times New Roman" panose="02020603050405020304" pitchFamily="18" charset="0"/>
              </a:rPr>
              <a:t>国内企业</a:t>
            </a:r>
            <a:endPar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宋体" panose="02010600030101010101" pitchFamily="2" charset="-122"/>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宋体" panose="02010600030101010101" pitchFamily="2" charset="-122"/>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宋体" panose="02010600030101010101" pitchFamily="2" charset="-122"/>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宋体" panose="02010600030101010101" pitchFamily="2" charset="-122"/>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宋体" panose="02010600030101010101" pitchFamily="2" charset="-122"/>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宋体" panose="02010600030101010101" pitchFamily="2" charset="-122"/>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1" i="0" u="none" strike="noStrike" kern="1200" cap="none" spc="0" normalizeH="0" baseline="0" noProof="0" dirty="0">
              <a:ln>
                <a:noFill/>
              </a:ln>
              <a:solidFill>
                <a:prstClr val="black"/>
              </a:solidFill>
              <a:effectLst/>
              <a:uLnTx/>
              <a:uFillTx/>
              <a:latin typeface="Times New Roman" panose="02020603050405020304" pitchFamily="18" charset="0"/>
              <a:ea typeface="宋体" panose="02010600030101010101" pitchFamily="2" charset="-122"/>
              <a:cs typeface="Times New Roman" panose="02020603050405020304" pitchFamily="18" charset="0"/>
            </a:endParaRPr>
          </a:p>
        </p:txBody>
      </p:sp>
      <p:pic>
        <p:nvPicPr>
          <p:cNvPr id="8" name="Picture 5" descr="C:\Users\Administrator\Desktop\财大ppt模板\B9PPT模板（一）-07.jpg"/>
          <p:cNvPicPr>
            <a:picLocks noChangeAspect="1" noChangeArrowheads="1"/>
          </p:cNvPicPr>
          <p:nvPr/>
        </p:nvPicPr>
        <p:blipFill rotWithShape="1">
          <a:blip r:embed="rId2"/>
          <a:srcRect l="80973" t="3505" b="78397"/>
          <a:stretch/>
        </p:blipFill>
        <p:spPr bwMode="auto">
          <a:xfrm>
            <a:off x="10214435" y="69901"/>
            <a:ext cx="2034332" cy="1368152"/>
          </a:xfrm>
          <a:prstGeom prst="rect">
            <a:avLst/>
          </a:prstGeom>
          <a:noFill/>
        </p:spPr>
      </p:pic>
      <mc:AlternateContent xmlns:mc="http://schemas.openxmlformats.org/markup-compatibility/2006" xmlns:a14="http://schemas.microsoft.com/office/drawing/2010/main">
        <mc:Choice Requires="a14">
          <p:sp>
            <p:nvSpPr>
              <p:cNvPr id="2" name="内容占位符 1"/>
              <p:cNvSpPr>
                <a:spLocks noGrp="1"/>
              </p:cNvSpPr>
              <p:nvPr>
                <p:ph idx="1"/>
              </p:nvPr>
            </p:nvSpPr>
            <p:spPr>
              <a:xfrm>
                <a:off x="838200" y="1926843"/>
                <a:ext cx="10515600" cy="4692321"/>
              </a:xfrm>
            </p:spPr>
            <p:txBody>
              <a:bodyPr>
                <a:normAutofit/>
              </a:bodyPr>
              <a:lstStyle/>
              <a:p>
                <a:pPr>
                  <a:lnSpc>
                    <a:spcPct val="100000"/>
                  </a:lnSpc>
                  <a:spcAft>
                    <a:spcPts val="800"/>
                  </a:spcAft>
                </a:pPr>
                <a:r>
                  <a:rPr lang="zh-CN" altLang="en-US" sz="1800" dirty="0">
                    <a:latin typeface="宋体" panose="02010600030101010101" pitchFamily="2" charset="-122"/>
                    <a:ea typeface="宋体" panose="02010600030101010101" pitchFamily="2" charset="-122"/>
                    <a:cs typeface="Times New Roman" panose="02020603050405020304" pitchFamily="18" charset="0"/>
                  </a:rPr>
                  <a:t>只考虑</a:t>
                </a:r>
                <a:r>
                  <a:rPr lang="en-US" altLang="zh-CN" sz="1800" dirty="0">
                    <a:latin typeface="Times New Roman" panose="02020603050405020304" pitchFamily="18" charset="0"/>
                    <a:ea typeface="宋体" panose="02010600030101010101" pitchFamily="2" charset="-122"/>
                    <a:cs typeface="Times New Roman" panose="02020603050405020304" pitchFamily="18" charset="0"/>
                  </a:rPr>
                  <a:t>A</a:t>
                </a:r>
                <a:r>
                  <a:rPr lang="zh-CN" altLang="en-US" sz="1800" dirty="0">
                    <a:latin typeface="宋体" panose="02010600030101010101" pitchFamily="2" charset="-122"/>
                    <a:ea typeface="宋体" panose="02010600030101010101" pitchFamily="2" charset="-122"/>
                    <a:cs typeface="Times New Roman" panose="02020603050405020304" pitchFamily="18" charset="0"/>
                  </a:rPr>
                  <a:t>国，</a:t>
                </a:r>
                <a:r>
                  <a:rPr lang="en-US" altLang="zh-CN" sz="1800" dirty="0">
                    <a:latin typeface="Times New Roman" panose="02020603050405020304" pitchFamily="18" charset="0"/>
                    <a:ea typeface="宋体" panose="02010600030101010101" pitchFamily="2" charset="-122"/>
                    <a:cs typeface="Times New Roman" panose="02020603050405020304" pitchFamily="18" charset="0"/>
                  </a:rPr>
                  <a:t>B</a:t>
                </a:r>
                <a:r>
                  <a:rPr lang="zh-CN" altLang="en-US" sz="1800" dirty="0">
                    <a:latin typeface="宋体" panose="02010600030101010101" pitchFamily="2" charset="-122"/>
                    <a:ea typeface="宋体" panose="02010600030101010101" pitchFamily="2" charset="-122"/>
                    <a:cs typeface="Times New Roman" panose="02020603050405020304" pitchFamily="18" charset="0"/>
                  </a:rPr>
                  <a:t>国也是类似</a:t>
                </a:r>
                <a:endParaRPr lang="en-US" altLang="zh-CN" sz="1800" dirty="0">
                  <a:effectLst/>
                  <a:latin typeface="宋体" panose="02010600030101010101" pitchFamily="2" charset="-122"/>
                  <a:ea typeface="宋体" panose="02010600030101010101" pitchFamily="2" charset="-122"/>
                  <a:cs typeface="Times New Roman" panose="02020603050405020304" pitchFamily="18" charset="0"/>
                </a:endParaRPr>
              </a:p>
              <a:p>
                <a:pPr>
                  <a:lnSpc>
                    <a:spcPct val="100000"/>
                  </a:lnSpc>
                  <a:spcAft>
                    <a:spcPts val="800"/>
                  </a:spcAft>
                </a:pPr>
                <a:r>
                  <a:rPr lang="zh-CN" altLang="en-US" sz="1800" dirty="0">
                    <a:effectLst/>
                    <a:latin typeface="宋体" panose="02010600030101010101" pitchFamily="2" charset="-122"/>
                    <a:ea typeface="宋体" panose="02010600030101010101" pitchFamily="2" charset="-122"/>
                    <a:cs typeface="Times New Roman" panose="02020603050405020304" pitchFamily="18" charset="0"/>
                  </a:rPr>
                  <a:t>国内</a:t>
                </a:r>
                <a:r>
                  <a:rPr lang="zh-CN" altLang="en-US" sz="1800" dirty="0">
                    <a:latin typeface="宋体" panose="02010600030101010101" pitchFamily="2" charset="-122"/>
                    <a:cs typeface="Times New Roman" panose="02020603050405020304" pitchFamily="18" charset="0"/>
                  </a:rPr>
                  <a:t>企业：只在国内生产并且只在国内销售</a:t>
                </a:r>
                <a:endParaRPr lang="en-US" altLang="zh-CN" sz="1800" dirty="0">
                  <a:latin typeface="宋体" panose="02010600030101010101" pitchFamily="2" charset="-122"/>
                  <a:cs typeface="Times New Roman" panose="02020603050405020304" pitchFamily="18" charset="0"/>
                </a:endParaRPr>
              </a:p>
              <a:p>
                <a:pPr>
                  <a:lnSpc>
                    <a:spcPct val="100000"/>
                  </a:lnSpc>
                  <a:spcAft>
                    <a:spcPts val="800"/>
                  </a:spcAft>
                </a:pPr>
                <a:r>
                  <a:rPr lang="zh-CN" altLang="en-US" sz="1800" dirty="0">
                    <a:effectLst/>
                    <a:latin typeface="宋体" panose="02010600030101010101" pitchFamily="2" charset="-122"/>
                    <a:ea typeface="宋体" panose="02010600030101010101" pitchFamily="2" charset="-122"/>
                    <a:cs typeface="Times New Roman" panose="02020603050405020304" pitchFamily="18" charset="0"/>
                  </a:rPr>
                  <a:t>收入：</a:t>
                </a:r>
                <a:r>
                  <a:rPr lang="en-US" sz="1800" dirty="0">
                    <a:ea typeface="宋体" panose="02010600030101010101" pitchFamily="2" charset="-122"/>
                    <a:cs typeface="Times New Roman" panose="02020603050405020304" pitchFamily="18" charset="0"/>
                  </a:rPr>
                  <a:t> </a:t>
                </a:r>
                <a14:m>
                  <m:oMath xmlns:m="http://schemas.openxmlformats.org/officeDocument/2006/math">
                    <m:r>
                      <a:rPr lang="en-US" sz="1800" i="1">
                        <a:effectLst/>
                        <a:latin typeface="Cambria Math" panose="02040503050406030204" pitchFamily="18" charset="0"/>
                        <a:ea typeface="宋体" panose="02010600030101010101" pitchFamily="2" charset="-122"/>
                        <a:cs typeface="Times New Roman" panose="02020603050405020304" pitchFamily="18" charset="0"/>
                      </a:rPr>
                      <m:t>𝑝</m:t>
                    </m:r>
                    <m:r>
                      <m:rPr>
                        <m:sty m:val="p"/>
                      </m:rPr>
                      <a:rPr lang="en-US" sz="1800">
                        <a:effectLst/>
                        <a:latin typeface="Cambria Math" panose="02040503050406030204" pitchFamily="18" charset="0"/>
                        <a:ea typeface="宋体" panose="02010600030101010101" pitchFamily="2" charset="-122"/>
                        <a:cs typeface="Times New Roman" panose="02020603050405020304" pitchFamily="18" charset="0"/>
                      </a:rPr>
                      <m:t>X</m:t>
                    </m:r>
                    <m:r>
                      <a:rPr lang="en-US" sz="1800">
                        <a:effectLst/>
                        <a:latin typeface="Cambria Math" panose="02040503050406030204" pitchFamily="18" charset="0"/>
                        <a:ea typeface="宋体" panose="02010600030101010101" pitchFamily="2" charset="-122"/>
                        <a:cs typeface="Times New Roman" panose="02020603050405020304" pitchFamily="18" charset="0"/>
                      </a:rPr>
                      <m:t>(</m:t>
                    </m:r>
                    <m:r>
                      <a:rPr lang="en-US" sz="1800" i="1">
                        <a:effectLst/>
                        <a:latin typeface="Cambria Math" panose="02040503050406030204" pitchFamily="18" charset="0"/>
                        <a:ea typeface="宋体" panose="02010600030101010101" pitchFamily="2" charset="-122"/>
                        <a:cs typeface="Times New Roman" panose="02020603050405020304" pitchFamily="18" charset="0"/>
                      </a:rPr>
                      <m:t>𝑝</m:t>
                    </m:r>
                    <m:r>
                      <a:rPr lang="en-US" sz="1800">
                        <a:effectLst/>
                        <a:latin typeface="Cambria Math" panose="02040503050406030204" pitchFamily="18" charset="0"/>
                        <a:ea typeface="宋体" panose="02010600030101010101" pitchFamily="2" charset="-122"/>
                        <a:cs typeface="Times New Roman" panose="02020603050405020304" pitchFamily="18" charset="0"/>
                      </a:rPr>
                      <m:t>)</m:t>
                    </m:r>
                  </m:oMath>
                </a14:m>
                <a:endParaRPr lang="en-US" sz="1800" dirty="0">
                  <a:effectLst/>
                  <a:latin typeface="宋体" panose="02010600030101010101" pitchFamily="2" charset="-122"/>
                  <a:ea typeface="宋体" panose="02010600030101010101" pitchFamily="2" charset="-122"/>
                  <a:cs typeface="Times New Roman" panose="02020603050405020304" pitchFamily="18" charset="0"/>
                </a:endParaRPr>
              </a:p>
              <a:p>
                <a:pPr>
                  <a:lnSpc>
                    <a:spcPct val="100000"/>
                  </a:lnSpc>
                  <a:spcAft>
                    <a:spcPts val="800"/>
                  </a:spcAft>
                </a:pPr>
                <a:r>
                  <a:rPr lang="zh-CN" altLang="en-US" sz="1800" dirty="0">
                    <a:latin typeface="宋体" panose="02010600030101010101" pitchFamily="2" charset="-122"/>
                    <a:ea typeface="宋体" panose="02010600030101010101" pitchFamily="2" charset="-122"/>
                    <a:cs typeface="Times New Roman" panose="02020603050405020304" pitchFamily="18" charset="0"/>
                  </a:rPr>
                  <a:t>成本：</a:t>
                </a:r>
                <a:r>
                  <a:rPr lang="en-US" sz="1800" dirty="0">
                    <a:ea typeface="宋体" panose="02010600030101010101" pitchFamily="2" charset="-122"/>
                    <a:cs typeface="Times New Roman" panose="02020603050405020304" pitchFamily="18" charset="0"/>
                  </a:rPr>
                  <a:t> </a:t>
                </a:r>
                <a14:m>
                  <m:oMath xmlns:m="http://schemas.openxmlformats.org/officeDocument/2006/math">
                    <m:r>
                      <a:rPr lang="en-US" sz="1800" i="1">
                        <a:effectLst/>
                        <a:latin typeface="Cambria Math" panose="02040503050406030204" pitchFamily="18" charset="0"/>
                        <a:ea typeface="宋体" panose="02010600030101010101" pitchFamily="2" charset="-122"/>
                        <a:cs typeface="Times New Roman" panose="02020603050405020304" pitchFamily="18" charset="0"/>
                      </a:rPr>
                      <m:t>𝑋</m:t>
                    </m:r>
                    <m:r>
                      <a:rPr lang="en-US" sz="1800" i="1">
                        <a:effectLst/>
                        <a:latin typeface="Cambria Math" panose="02040503050406030204" pitchFamily="18" charset="0"/>
                        <a:ea typeface="宋体" panose="02010600030101010101" pitchFamily="2" charset="-122"/>
                        <a:cs typeface="Times New Roman" panose="02020603050405020304" pitchFamily="18" charset="0"/>
                      </a:rPr>
                      <m:t>(</m:t>
                    </m:r>
                    <m:r>
                      <a:rPr lang="en-US" sz="1800" i="1">
                        <a:effectLst/>
                        <a:latin typeface="Cambria Math" panose="02040503050406030204" pitchFamily="18" charset="0"/>
                        <a:ea typeface="宋体" panose="02010600030101010101" pitchFamily="2" charset="-122"/>
                        <a:cs typeface="Times New Roman" panose="02020603050405020304" pitchFamily="18" charset="0"/>
                      </a:rPr>
                      <m:t>𝑝</m:t>
                    </m:r>
                    <m:r>
                      <a:rPr lang="en-US" sz="1800" i="1">
                        <a:effectLst/>
                        <a:latin typeface="Cambria Math" panose="02040503050406030204" pitchFamily="18" charset="0"/>
                        <a:ea typeface="宋体" panose="02010600030101010101" pitchFamily="2" charset="-122"/>
                        <a:cs typeface="Times New Roman" panose="02020603050405020304" pitchFamily="18" charset="0"/>
                      </a:rPr>
                      <m:t>)</m:t>
                    </m:r>
                    <m:f>
                      <m:fPr>
                        <m:ctrlPr>
                          <a:rPr lang="en-US" sz="1800" i="1">
                            <a:latin typeface="Cambria Math" panose="02040503050406030204" pitchFamily="18" charset="0"/>
                            <a:ea typeface="宋体" panose="02010600030101010101" pitchFamily="2" charset="-122"/>
                            <a:cs typeface="Times New Roman" panose="02020603050405020304" pitchFamily="18" charset="0"/>
                          </a:rPr>
                        </m:ctrlPr>
                      </m:fPr>
                      <m:num>
                        <m:sSub>
                          <m:sSubPr>
                            <m:ctrlPr>
                              <a:rPr lang="en-US" sz="1800" i="1">
                                <a:effectLst/>
                                <a:latin typeface="Cambria Math" panose="02040503050406030204" pitchFamily="18" charset="0"/>
                                <a:ea typeface="宋体" panose="02010600030101010101" pitchFamily="2" charset="-122"/>
                                <a:cs typeface="Times New Roman" panose="02020603050405020304" pitchFamily="18" charset="0"/>
                              </a:rPr>
                            </m:ctrlPr>
                          </m:sSubPr>
                          <m:e>
                            <m:r>
                              <a:rPr lang="en-US" sz="1800" i="1">
                                <a:effectLst/>
                                <a:latin typeface="Cambria Math" panose="02040503050406030204" pitchFamily="18" charset="0"/>
                                <a:ea typeface="宋体" panose="02010600030101010101" pitchFamily="2" charset="-122"/>
                                <a:cs typeface="Times New Roman" panose="02020603050405020304" pitchFamily="18" charset="0"/>
                              </a:rPr>
                              <m:t>𝜔</m:t>
                            </m:r>
                          </m:e>
                          <m:sub>
                            <m:r>
                              <a:rPr lang="en-US" sz="1800" i="1">
                                <a:effectLst/>
                                <a:latin typeface="Cambria Math" panose="02040503050406030204" pitchFamily="18" charset="0"/>
                                <a:ea typeface="宋体" panose="02010600030101010101" pitchFamily="2" charset="-122"/>
                                <a:cs typeface="Times New Roman" panose="02020603050405020304" pitchFamily="18" charset="0"/>
                              </a:rPr>
                              <m:t>𝐴</m:t>
                            </m:r>
                          </m:sub>
                        </m:sSub>
                      </m:num>
                      <m:den>
                        <m:r>
                          <a:rPr lang="en-US" sz="1800" i="1">
                            <a:effectLst/>
                            <a:latin typeface="Cambria Math" panose="02040503050406030204" pitchFamily="18" charset="0"/>
                            <a:ea typeface="宋体" panose="02010600030101010101" pitchFamily="2" charset="-122"/>
                            <a:cs typeface="Times New Roman" panose="02020603050405020304" pitchFamily="18" charset="0"/>
                          </a:rPr>
                          <m:t>𝜑</m:t>
                        </m:r>
                      </m:den>
                    </m:f>
                    <m:r>
                      <a:rPr lang="en-US" sz="1800" i="1">
                        <a:effectLst/>
                        <a:latin typeface="Cambria Math" panose="02040503050406030204" pitchFamily="18" charset="0"/>
                        <a:ea typeface="宋体" panose="02010600030101010101" pitchFamily="2" charset="-122"/>
                        <a:cs typeface="Times New Roman" panose="02020603050405020304" pitchFamily="18" charset="0"/>
                      </a:rPr>
                      <m:t>+</m:t>
                    </m:r>
                    <m:sSup>
                      <m:sSupPr>
                        <m:ctrlPr>
                          <a:rPr lang="en-US" sz="1800" i="1">
                            <a:effectLst/>
                            <a:latin typeface="Cambria Math" panose="02040503050406030204" pitchFamily="18" charset="0"/>
                            <a:ea typeface="宋体" panose="02010600030101010101" pitchFamily="2" charset="-122"/>
                            <a:cs typeface="Times New Roman" panose="02020603050405020304" pitchFamily="18" charset="0"/>
                          </a:rPr>
                        </m:ctrlPr>
                      </m:sSupPr>
                      <m:e>
                        <m:r>
                          <a:rPr lang="en-US" sz="1800" i="1">
                            <a:effectLst/>
                            <a:latin typeface="Cambria Math" panose="02040503050406030204" pitchFamily="18" charset="0"/>
                            <a:ea typeface="宋体" panose="02010600030101010101" pitchFamily="2" charset="-122"/>
                            <a:cs typeface="Times New Roman" panose="02020603050405020304" pitchFamily="18" charset="0"/>
                          </a:rPr>
                          <m:t>𝑓</m:t>
                        </m:r>
                      </m:e>
                      <m:sup>
                        <m:r>
                          <a:rPr lang="en-US" sz="1800" i="1">
                            <a:effectLst/>
                            <a:latin typeface="Cambria Math" panose="02040503050406030204" pitchFamily="18" charset="0"/>
                            <a:ea typeface="宋体" panose="02010600030101010101" pitchFamily="2" charset="-122"/>
                            <a:cs typeface="Times New Roman" panose="02020603050405020304" pitchFamily="18" charset="0"/>
                          </a:rPr>
                          <m:t>𝑝</m:t>
                        </m:r>
                      </m:sup>
                    </m:sSup>
                  </m:oMath>
                </a14:m>
                <a:endParaRPr lang="en-US" sz="1800" i="1" dirty="0">
                  <a:effectLst/>
                  <a:latin typeface="宋体" panose="02010600030101010101" pitchFamily="2" charset="-122"/>
                  <a:ea typeface="宋体" panose="02010600030101010101" pitchFamily="2" charset="-122"/>
                  <a:cs typeface="Times New Roman" panose="02020603050405020304" pitchFamily="18" charset="0"/>
                </a:endParaRPr>
              </a:p>
              <a:p>
                <a:pPr>
                  <a:lnSpc>
                    <a:spcPct val="100000"/>
                  </a:lnSpc>
                  <a:spcAft>
                    <a:spcPts val="800"/>
                  </a:spcAft>
                </a:pPr>
                <a:r>
                  <a:rPr lang="zh-CN" altLang="en-US" sz="1800" dirty="0">
                    <a:latin typeface="宋体" panose="02010600030101010101" pitchFamily="2" charset="-122"/>
                    <a:ea typeface="宋体" panose="02010600030101010101" pitchFamily="2" charset="-122"/>
                    <a:cs typeface="Times New Roman" panose="02020603050405020304" pitchFamily="18" charset="0"/>
                  </a:rPr>
                  <a:t>利润：</a:t>
                </a:r>
                <a:r>
                  <a:rPr lang="en-US" sz="1800" dirty="0">
                    <a:ea typeface="宋体" panose="02010600030101010101" pitchFamily="2" charset="-122"/>
                    <a:cs typeface="Times New Roman" panose="02020603050405020304" pitchFamily="18" charset="0"/>
                  </a:rPr>
                  <a:t> </a:t>
                </a:r>
                <a14:m>
                  <m:oMath xmlns:m="http://schemas.openxmlformats.org/officeDocument/2006/math">
                    <m:sSub>
                      <m:sSubPr>
                        <m:ctrlPr>
                          <a:rPr lang="en-US" sz="1600" i="1">
                            <a:effectLst/>
                            <a:latin typeface="Cambria Math" panose="02040503050406030204" pitchFamily="18" charset="0"/>
                            <a:ea typeface="宋体" panose="02010600030101010101" pitchFamily="2" charset="-122"/>
                            <a:cs typeface="Times New Roman" panose="02020603050405020304" pitchFamily="18" charset="0"/>
                          </a:rPr>
                        </m:ctrlPr>
                      </m:sSubPr>
                      <m:e>
                        <m:r>
                          <a:rPr lang="en-US" sz="1600" i="1">
                            <a:effectLst/>
                            <a:latin typeface="Cambria Math" panose="02040503050406030204" pitchFamily="18" charset="0"/>
                            <a:ea typeface="宋体" panose="02010600030101010101" pitchFamily="2" charset="-122"/>
                            <a:cs typeface="Times New Roman" panose="02020603050405020304" pitchFamily="18" charset="0"/>
                          </a:rPr>
                          <m:t>𝜋</m:t>
                        </m:r>
                      </m:e>
                      <m:sub>
                        <m:r>
                          <a:rPr lang="en-US" sz="1600" i="1">
                            <a:effectLst/>
                            <a:latin typeface="Cambria Math" panose="02040503050406030204" pitchFamily="18" charset="0"/>
                            <a:ea typeface="宋体" panose="02010600030101010101" pitchFamily="2" charset="-122"/>
                            <a:cs typeface="Times New Roman" panose="02020603050405020304" pitchFamily="18" charset="0"/>
                          </a:rPr>
                          <m:t>𝐴</m:t>
                        </m:r>
                      </m:sub>
                    </m:sSub>
                    <m:d>
                      <m:dPr>
                        <m:ctrlPr>
                          <a:rPr lang="en-US" sz="1600" i="1">
                            <a:effectLst/>
                            <a:latin typeface="Cambria Math" panose="02040503050406030204" pitchFamily="18" charset="0"/>
                            <a:ea typeface="宋体" panose="02010600030101010101" pitchFamily="2" charset="-122"/>
                            <a:cs typeface="Times New Roman" panose="02020603050405020304" pitchFamily="18" charset="0"/>
                          </a:rPr>
                        </m:ctrlPr>
                      </m:dPr>
                      <m:e>
                        <m:r>
                          <a:rPr lang="en-US" sz="1600" i="1">
                            <a:effectLst/>
                            <a:latin typeface="Cambria Math" panose="02040503050406030204" pitchFamily="18" charset="0"/>
                            <a:ea typeface="宋体" panose="02010600030101010101" pitchFamily="2" charset="-122"/>
                            <a:cs typeface="Times New Roman" panose="02020603050405020304" pitchFamily="18" charset="0"/>
                          </a:rPr>
                          <m:t>𝜑</m:t>
                        </m:r>
                      </m:e>
                    </m:d>
                    <m:r>
                      <a:rPr lang="en-US" sz="1600" i="1">
                        <a:effectLst/>
                        <a:latin typeface="Cambria Math" panose="02040503050406030204" pitchFamily="18" charset="0"/>
                        <a:ea typeface="宋体" panose="02010600030101010101" pitchFamily="2" charset="-122"/>
                        <a:cs typeface="Times New Roman" panose="02020603050405020304" pitchFamily="18" charset="0"/>
                      </a:rPr>
                      <m:t>=</m:t>
                    </m:r>
                    <m:r>
                      <a:rPr lang="en-US" sz="1600" i="1">
                        <a:effectLst/>
                        <a:latin typeface="Cambria Math" panose="02040503050406030204" pitchFamily="18" charset="0"/>
                        <a:ea typeface="宋体" panose="02010600030101010101" pitchFamily="2" charset="-122"/>
                        <a:cs typeface="Times New Roman" panose="02020603050405020304" pitchFamily="18" charset="0"/>
                      </a:rPr>
                      <m:t>𝑝𝑋</m:t>
                    </m:r>
                    <m:d>
                      <m:dPr>
                        <m:ctrlPr>
                          <a:rPr lang="en-US" sz="1600" i="1">
                            <a:effectLst/>
                            <a:latin typeface="Cambria Math" panose="02040503050406030204" pitchFamily="18" charset="0"/>
                            <a:ea typeface="宋体" panose="02010600030101010101" pitchFamily="2" charset="-122"/>
                            <a:cs typeface="Times New Roman" panose="02020603050405020304" pitchFamily="18" charset="0"/>
                          </a:rPr>
                        </m:ctrlPr>
                      </m:dPr>
                      <m:e>
                        <m:r>
                          <a:rPr lang="en-US" sz="1600" i="1">
                            <a:effectLst/>
                            <a:latin typeface="Cambria Math" panose="02040503050406030204" pitchFamily="18" charset="0"/>
                            <a:ea typeface="宋体" panose="02010600030101010101" pitchFamily="2" charset="-122"/>
                            <a:cs typeface="Times New Roman" panose="02020603050405020304" pitchFamily="18" charset="0"/>
                          </a:rPr>
                          <m:t>𝑝</m:t>
                        </m:r>
                      </m:e>
                    </m:d>
                    <m:r>
                      <a:rPr lang="en-US" sz="1600" i="1">
                        <a:effectLst/>
                        <a:latin typeface="Cambria Math" panose="02040503050406030204" pitchFamily="18" charset="0"/>
                        <a:ea typeface="宋体" panose="02010600030101010101" pitchFamily="2" charset="-122"/>
                        <a:cs typeface="Times New Roman" panose="02020603050405020304" pitchFamily="18" charset="0"/>
                      </a:rPr>
                      <m:t>−</m:t>
                    </m:r>
                    <m:r>
                      <a:rPr lang="en-US" sz="1600" i="1">
                        <a:effectLst/>
                        <a:latin typeface="Cambria Math" panose="02040503050406030204" pitchFamily="18" charset="0"/>
                        <a:ea typeface="宋体" panose="02010600030101010101" pitchFamily="2" charset="-122"/>
                        <a:cs typeface="Times New Roman" panose="02020603050405020304" pitchFamily="18" charset="0"/>
                      </a:rPr>
                      <m:t>𝑋</m:t>
                    </m:r>
                    <m:d>
                      <m:dPr>
                        <m:ctrlPr>
                          <a:rPr lang="en-US" sz="1600" i="1">
                            <a:effectLst/>
                            <a:latin typeface="Cambria Math" panose="02040503050406030204" pitchFamily="18" charset="0"/>
                            <a:ea typeface="宋体" panose="02010600030101010101" pitchFamily="2" charset="-122"/>
                            <a:cs typeface="Times New Roman" panose="02020603050405020304" pitchFamily="18" charset="0"/>
                          </a:rPr>
                        </m:ctrlPr>
                      </m:dPr>
                      <m:e>
                        <m:r>
                          <a:rPr lang="en-US" sz="1600" i="1">
                            <a:effectLst/>
                            <a:latin typeface="Cambria Math" panose="02040503050406030204" pitchFamily="18" charset="0"/>
                            <a:ea typeface="宋体" panose="02010600030101010101" pitchFamily="2" charset="-122"/>
                            <a:cs typeface="Times New Roman" panose="02020603050405020304" pitchFamily="18" charset="0"/>
                          </a:rPr>
                          <m:t>𝑝</m:t>
                        </m:r>
                      </m:e>
                    </m:d>
                    <m:f>
                      <m:fPr>
                        <m:ctrlPr>
                          <a:rPr lang="en-US" sz="2400" i="1">
                            <a:latin typeface="Cambria Math" panose="02040503050406030204" pitchFamily="18" charset="0"/>
                            <a:ea typeface="宋体" panose="02010600030101010101" pitchFamily="2" charset="-122"/>
                            <a:cs typeface="Times New Roman" panose="02020603050405020304" pitchFamily="18" charset="0"/>
                          </a:rPr>
                        </m:ctrlPr>
                      </m:fPr>
                      <m:num>
                        <m:sSub>
                          <m:sSubPr>
                            <m:ctrlPr>
                              <a:rPr lang="en-US" sz="2400" i="1">
                                <a:latin typeface="Cambria Math" panose="02040503050406030204" pitchFamily="18" charset="0"/>
                                <a:ea typeface="宋体" panose="02010600030101010101" pitchFamily="2" charset="-122"/>
                                <a:cs typeface="Times New Roman" panose="02020603050405020304" pitchFamily="18" charset="0"/>
                              </a:rPr>
                            </m:ctrlPr>
                          </m:sSubPr>
                          <m:e>
                            <m:r>
                              <a:rPr lang="en-US" sz="2400" i="1">
                                <a:latin typeface="Cambria Math" panose="02040503050406030204" pitchFamily="18" charset="0"/>
                                <a:ea typeface="宋体" panose="02010600030101010101" pitchFamily="2" charset="-122"/>
                                <a:cs typeface="Times New Roman" panose="02020603050405020304" pitchFamily="18" charset="0"/>
                              </a:rPr>
                              <m:t>𝜔</m:t>
                            </m:r>
                          </m:e>
                          <m:sub>
                            <m:r>
                              <a:rPr lang="en-US" sz="2400" i="1">
                                <a:latin typeface="Cambria Math" panose="02040503050406030204" pitchFamily="18" charset="0"/>
                                <a:ea typeface="宋体" panose="02010600030101010101" pitchFamily="2" charset="-122"/>
                                <a:cs typeface="Times New Roman" panose="02020603050405020304" pitchFamily="18" charset="0"/>
                              </a:rPr>
                              <m:t>𝐴</m:t>
                            </m:r>
                          </m:sub>
                        </m:sSub>
                      </m:num>
                      <m:den>
                        <m:r>
                          <a:rPr lang="en-US" sz="2400" i="1">
                            <a:latin typeface="Cambria Math" panose="02040503050406030204" pitchFamily="18" charset="0"/>
                            <a:ea typeface="宋体" panose="02010600030101010101" pitchFamily="2" charset="-122"/>
                            <a:cs typeface="Times New Roman" panose="02020603050405020304" pitchFamily="18" charset="0"/>
                          </a:rPr>
                          <m:t>𝜑</m:t>
                        </m:r>
                      </m:den>
                    </m:f>
                    <m:r>
                      <a:rPr lang="en-US" sz="1600" i="1">
                        <a:effectLst/>
                        <a:latin typeface="Cambria Math" panose="02040503050406030204" pitchFamily="18" charset="0"/>
                        <a:ea typeface="宋体" panose="02010600030101010101" pitchFamily="2" charset="-122"/>
                        <a:cs typeface="Times New Roman" panose="02020603050405020304" pitchFamily="18" charset="0"/>
                      </a:rPr>
                      <m:t>−</m:t>
                    </m:r>
                    <m:sSup>
                      <m:sSupPr>
                        <m:ctrlPr>
                          <a:rPr lang="en-US" sz="1600" i="1">
                            <a:effectLst/>
                            <a:latin typeface="Cambria Math" panose="02040503050406030204" pitchFamily="18" charset="0"/>
                            <a:ea typeface="宋体" panose="02010600030101010101" pitchFamily="2" charset="-122"/>
                            <a:cs typeface="Times New Roman" panose="02020603050405020304" pitchFamily="18" charset="0"/>
                          </a:rPr>
                        </m:ctrlPr>
                      </m:sSupPr>
                      <m:e>
                        <m:r>
                          <a:rPr lang="en-US" sz="1600" i="1">
                            <a:effectLst/>
                            <a:latin typeface="Cambria Math" panose="02040503050406030204" pitchFamily="18" charset="0"/>
                            <a:ea typeface="宋体" panose="02010600030101010101" pitchFamily="2" charset="-122"/>
                            <a:cs typeface="Times New Roman" panose="02020603050405020304" pitchFamily="18" charset="0"/>
                          </a:rPr>
                          <m:t>𝑓</m:t>
                        </m:r>
                      </m:e>
                      <m:sup>
                        <m:r>
                          <a:rPr lang="en-US" sz="1600" i="1">
                            <a:effectLst/>
                            <a:latin typeface="Cambria Math" panose="02040503050406030204" pitchFamily="18" charset="0"/>
                            <a:ea typeface="宋体" panose="02010600030101010101" pitchFamily="2" charset="-122"/>
                            <a:cs typeface="Times New Roman" panose="02020603050405020304" pitchFamily="18" charset="0"/>
                          </a:rPr>
                          <m:t>𝑝</m:t>
                        </m:r>
                      </m:sup>
                    </m:sSup>
                  </m:oMath>
                </a14:m>
                <a:endParaRPr lang="en-US" sz="1800" dirty="0">
                  <a:effectLst/>
                  <a:ea typeface="宋体" panose="02010600030101010101" pitchFamily="2" charset="-122"/>
                  <a:cs typeface="Times New Roman" panose="02020603050405020304" pitchFamily="18" charset="0"/>
                </a:endParaRPr>
              </a:p>
              <a:p>
                <a:pPr>
                  <a:lnSpc>
                    <a:spcPct val="100000"/>
                  </a:lnSpc>
                  <a:spcAft>
                    <a:spcPts val="800"/>
                  </a:spcAft>
                </a:pPr>
                <a:r>
                  <a:rPr lang="zh-CN" altLang="en-US" sz="1800" dirty="0">
                    <a:effectLst/>
                    <a:latin typeface="+mn-ea"/>
                    <a:cs typeface="Times New Roman" panose="02020603050405020304" pitchFamily="18" charset="0"/>
                  </a:rPr>
                  <a:t>即：</a:t>
                </a:r>
                <a:r>
                  <a:rPr lang="en-US" sz="1800" dirty="0">
                    <a:ea typeface="宋体" panose="02010600030101010101" pitchFamily="2" charset="-122"/>
                    <a:cs typeface="Times New Roman" panose="02020603050405020304" pitchFamily="18" charset="0"/>
                  </a:rPr>
                  <a:t> </a:t>
                </a:r>
                <a14:m>
                  <m:oMath xmlns:m="http://schemas.openxmlformats.org/officeDocument/2006/math">
                    <m:sSub>
                      <m:sSubPr>
                        <m:ctrlPr>
                          <a:rPr lang="en-US" sz="1600" i="1">
                            <a:effectLst/>
                            <a:latin typeface="Cambria Math" panose="02040503050406030204" pitchFamily="18" charset="0"/>
                            <a:ea typeface="宋体" panose="02010600030101010101" pitchFamily="2" charset="-122"/>
                            <a:cs typeface="Times New Roman" panose="02020603050405020304" pitchFamily="18" charset="0"/>
                          </a:rPr>
                        </m:ctrlPr>
                      </m:sSubPr>
                      <m:e>
                        <m:r>
                          <a:rPr lang="en-US" sz="1600" i="1">
                            <a:effectLst/>
                            <a:latin typeface="Cambria Math" panose="02040503050406030204" pitchFamily="18" charset="0"/>
                            <a:ea typeface="宋体" panose="02010600030101010101" pitchFamily="2" charset="-122"/>
                            <a:cs typeface="Times New Roman" panose="02020603050405020304" pitchFamily="18" charset="0"/>
                          </a:rPr>
                          <m:t>𝜋</m:t>
                        </m:r>
                      </m:e>
                      <m:sub>
                        <m:r>
                          <a:rPr lang="en-US" sz="1600" i="1">
                            <a:effectLst/>
                            <a:latin typeface="Cambria Math" panose="02040503050406030204" pitchFamily="18" charset="0"/>
                            <a:ea typeface="宋体" panose="02010600030101010101" pitchFamily="2" charset="-122"/>
                            <a:cs typeface="Times New Roman" panose="02020603050405020304" pitchFamily="18" charset="0"/>
                          </a:rPr>
                          <m:t>𝐴</m:t>
                        </m:r>
                      </m:sub>
                    </m:sSub>
                    <m:d>
                      <m:dPr>
                        <m:ctrlPr>
                          <a:rPr lang="en-US" sz="1600" i="1">
                            <a:effectLst/>
                            <a:latin typeface="Cambria Math" panose="02040503050406030204" pitchFamily="18" charset="0"/>
                            <a:ea typeface="宋体" panose="02010600030101010101" pitchFamily="2" charset="-122"/>
                            <a:cs typeface="Times New Roman" panose="02020603050405020304" pitchFamily="18" charset="0"/>
                          </a:rPr>
                        </m:ctrlPr>
                      </m:dPr>
                      <m:e>
                        <m:r>
                          <a:rPr lang="en-US" sz="1600" i="1">
                            <a:effectLst/>
                            <a:latin typeface="Cambria Math" panose="02040503050406030204" pitchFamily="18" charset="0"/>
                            <a:ea typeface="宋体" panose="02010600030101010101" pitchFamily="2" charset="-122"/>
                            <a:cs typeface="Times New Roman" panose="02020603050405020304" pitchFamily="18" charset="0"/>
                          </a:rPr>
                          <m:t>𝜑</m:t>
                        </m:r>
                      </m:e>
                    </m:d>
                    <m:r>
                      <a:rPr lang="en-US" sz="1600" i="1">
                        <a:effectLst/>
                        <a:latin typeface="Cambria Math" panose="02040503050406030204" pitchFamily="18" charset="0"/>
                        <a:ea typeface="宋体" panose="02010600030101010101" pitchFamily="2" charset="-122"/>
                        <a:cs typeface="Times New Roman" panose="02020603050405020304" pitchFamily="18" charset="0"/>
                      </a:rPr>
                      <m:t>=</m:t>
                    </m:r>
                    <m:d>
                      <m:dPr>
                        <m:ctrlPr>
                          <a:rPr lang="en-US" sz="1600" i="1">
                            <a:effectLst/>
                            <a:latin typeface="Cambria Math" panose="02040503050406030204" pitchFamily="18" charset="0"/>
                            <a:ea typeface="宋体" panose="02010600030101010101" pitchFamily="2" charset="-122"/>
                            <a:cs typeface="Times New Roman" panose="02020603050405020304" pitchFamily="18" charset="0"/>
                          </a:rPr>
                        </m:ctrlPr>
                      </m:dPr>
                      <m:e>
                        <m:r>
                          <a:rPr lang="en-US" sz="1600" i="1">
                            <a:effectLst/>
                            <a:latin typeface="Cambria Math" panose="02040503050406030204" pitchFamily="18" charset="0"/>
                            <a:ea typeface="宋体" panose="02010600030101010101" pitchFamily="2" charset="-122"/>
                            <a:cs typeface="Times New Roman" panose="02020603050405020304" pitchFamily="18" charset="0"/>
                          </a:rPr>
                          <m:t>𝑝</m:t>
                        </m:r>
                        <m:r>
                          <a:rPr lang="en-US" sz="1600" i="1">
                            <a:effectLst/>
                            <a:latin typeface="Cambria Math" panose="02040503050406030204" pitchFamily="18" charset="0"/>
                            <a:ea typeface="宋体" panose="02010600030101010101" pitchFamily="2" charset="-122"/>
                            <a:cs typeface="Times New Roman" panose="02020603050405020304" pitchFamily="18" charset="0"/>
                          </a:rPr>
                          <m:t>−</m:t>
                        </m:r>
                        <m:f>
                          <m:fPr>
                            <m:ctrlPr>
                              <a:rPr lang="en-US" sz="2400" i="1">
                                <a:latin typeface="Cambria Math" panose="02040503050406030204" pitchFamily="18" charset="0"/>
                              </a:rPr>
                            </m:ctrlPr>
                          </m:fPr>
                          <m:num>
                            <m:sSub>
                              <m:sSubPr>
                                <m:ctrlPr>
                                  <a:rPr lang="en-US" sz="2400" i="1">
                                    <a:latin typeface="Cambria Math" panose="02040503050406030204" pitchFamily="18" charset="0"/>
                                  </a:rPr>
                                </m:ctrlPr>
                              </m:sSubPr>
                              <m:e>
                                <m:r>
                                  <a:rPr lang="en-US" sz="2400" i="1">
                                    <a:latin typeface="Cambria Math" panose="02040503050406030204" pitchFamily="18" charset="0"/>
                                  </a:rPr>
                                  <m:t>𝜔</m:t>
                                </m:r>
                              </m:e>
                              <m:sub>
                                <m:r>
                                  <a:rPr lang="en-US" sz="2400" i="1">
                                    <a:latin typeface="Cambria Math" panose="02040503050406030204" pitchFamily="18" charset="0"/>
                                  </a:rPr>
                                  <m:t>𝐴</m:t>
                                </m:r>
                              </m:sub>
                            </m:sSub>
                          </m:num>
                          <m:den>
                            <m:r>
                              <a:rPr lang="en-US" sz="2400" i="1">
                                <a:latin typeface="Cambria Math" panose="02040503050406030204" pitchFamily="18" charset="0"/>
                              </a:rPr>
                              <m:t>𝜑</m:t>
                            </m:r>
                          </m:den>
                        </m:f>
                      </m:e>
                    </m:d>
                    <m:r>
                      <a:rPr lang="en-US" sz="1600" i="1">
                        <a:effectLst/>
                        <a:latin typeface="Cambria Math" panose="02040503050406030204" pitchFamily="18" charset="0"/>
                        <a:ea typeface="宋体" panose="02010600030101010101" pitchFamily="2" charset="-122"/>
                        <a:cs typeface="Times New Roman" panose="02020603050405020304" pitchFamily="18" charset="0"/>
                      </a:rPr>
                      <m:t>𝑋</m:t>
                    </m:r>
                    <m:d>
                      <m:dPr>
                        <m:ctrlPr>
                          <a:rPr lang="en-US" sz="1600" i="1">
                            <a:effectLst/>
                            <a:latin typeface="Cambria Math" panose="02040503050406030204" pitchFamily="18" charset="0"/>
                            <a:ea typeface="宋体" panose="02010600030101010101" pitchFamily="2" charset="-122"/>
                            <a:cs typeface="Times New Roman" panose="02020603050405020304" pitchFamily="18" charset="0"/>
                          </a:rPr>
                        </m:ctrlPr>
                      </m:dPr>
                      <m:e>
                        <m:r>
                          <a:rPr lang="en-US" sz="1600" i="1">
                            <a:effectLst/>
                            <a:latin typeface="Cambria Math" panose="02040503050406030204" pitchFamily="18" charset="0"/>
                            <a:ea typeface="宋体" panose="02010600030101010101" pitchFamily="2" charset="-122"/>
                            <a:cs typeface="Times New Roman" panose="02020603050405020304" pitchFamily="18" charset="0"/>
                          </a:rPr>
                          <m:t>𝑝</m:t>
                        </m:r>
                      </m:e>
                    </m:d>
                    <m:r>
                      <a:rPr lang="en-US" sz="1600" i="1">
                        <a:effectLst/>
                        <a:latin typeface="Cambria Math" panose="02040503050406030204" pitchFamily="18" charset="0"/>
                        <a:ea typeface="宋体" panose="02010600030101010101" pitchFamily="2" charset="-122"/>
                        <a:cs typeface="Times New Roman" panose="02020603050405020304" pitchFamily="18" charset="0"/>
                      </a:rPr>
                      <m:t>−</m:t>
                    </m:r>
                    <m:sSup>
                      <m:sSupPr>
                        <m:ctrlPr>
                          <a:rPr lang="en-US" sz="1600" i="1">
                            <a:effectLst/>
                            <a:latin typeface="Cambria Math" panose="02040503050406030204" pitchFamily="18" charset="0"/>
                            <a:ea typeface="宋体" panose="02010600030101010101" pitchFamily="2" charset="-122"/>
                            <a:cs typeface="Times New Roman" panose="02020603050405020304" pitchFamily="18" charset="0"/>
                          </a:rPr>
                        </m:ctrlPr>
                      </m:sSupPr>
                      <m:e>
                        <m:r>
                          <a:rPr lang="en-US" sz="1600" i="1">
                            <a:effectLst/>
                            <a:latin typeface="Cambria Math" panose="02040503050406030204" pitchFamily="18" charset="0"/>
                            <a:ea typeface="宋体" panose="02010600030101010101" pitchFamily="2" charset="-122"/>
                            <a:cs typeface="Times New Roman" panose="02020603050405020304" pitchFamily="18" charset="0"/>
                          </a:rPr>
                          <m:t>𝑓</m:t>
                        </m:r>
                      </m:e>
                      <m:sup>
                        <m:r>
                          <a:rPr lang="en-US" sz="1600" i="1">
                            <a:effectLst/>
                            <a:latin typeface="Cambria Math" panose="02040503050406030204" pitchFamily="18" charset="0"/>
                            <a:ea typeface="宋体" panose="02010600030101010101" pitchFamily="2" charset="-122"/>
                            <a:cs typeface="Times New Roman" panose="02020603050405020304" pitchFamily="18" charset="0"/>
                          </a:rPr>
                          <m:t>𝑝</m:t>
                        </m:r>
                      </m:sup>
                    </m:sSup>
                  </m:oMath>
                </a14:m>
                <a:endParaRPr lang="en-US" sz="1600" dirty="0">
                  <a:effectLst/>
                  <a:latin typeface="Calibri" panose="020F0502020204030204" pitchFamily="34" charset="0"/>
                  <a:ea typeface="等线" panose="02010600030101010101" pitchFamily="2" charset="-122"/>
                  <a:cs typeface="Times New Roman" panose="02020603050405020304" pitchFamily="18" charset="0"/>
                </a:endParaRPr>
              </a:p>
              <a:p>
                <a:pPr>
                  <a:lnSpc>
                    <a:spcPct val="150000"/>
                  </a:lnSpc>
                  <a:spcAft>
                    <a:spcPts val="800"/>
                  </a:spcAft>
                </a:pPr>
                <a:r>
                  <a:rPr lang="zh-CN" altLang="en-US" sz="1800" dirty="0">
                    <a:effectLst/>
                    <a:latin typeface="+mn-ea"/>
                    <a:cs typeface="Times New Roman" panose="02020603050405020304" pitchFamily="18" charset="0"/>
                  </a:rPr>
                  <a:t>代入需求函数：</a:t>
                </a:r>
                <a:r>
                  <a:rPr lang="en-US" sz="1800" dirty="0">
                    <a:ea typeface="宋体" panose="02010600030101010101" pitchFamily="2" charset="-122"/>
                    <a:cs typeface="Times New Roman" panose="02020603050405020304" pitchFamily="18" charset="0"/>
                  </a:rPr>
                  <a:t> </a:t>
                </a:r>
                <a14:m>
                  <m:oMath xmlns:m="http://schemas.openxmlformats.org/officeDocument/2006/math">
                    <m:sSub>
                      <m:sSubPr>
                        <m:ctrlPr>
                          <a:rPr lang="en-US" sz="1800" i="1">
                            <a:effectLst/>
                            <a:latin typeface="Cambria Math" panose="02040503050406030204" pitchFamily="18" charset="0"/>
                            <a:ea typeface="宋体" panose="02010600030101010101" pitchFamily="2" charset="-122"/>
                            <a:cs typeface="Times New Roman" panose="02020603050405020304" pitchFamily="18" charset="0"/>
                          </a:rPr>
                        </m:ctrlPr>
                      </m:sSubPr>
                      <m:e>
                        <m:r>
                          <a:rPr lang="en-US" sz="1800" i="1">
                            <a:effectLst/>
                            <a:latin typeface="Cambria Math" panose="02040503050406030204" pitchFamily="18" charset="0"/>
                            <a:ea typeface="宋体" panose="02010600030101010101" pitchFamily="2" charset="-122"/>
                            <a:cs typeface="Times New Roman" panose="02020603050405020304" pitchFamily="18" charset="0"/>
                          </a:rPr>
                          <m:t>𝜋</m:t>
                        </m:r>
                      </m:e>
                      <m:sub>
                        <m:r>
                          <a:rPr lang="en-US" sz="1800" i="1">
                            <a:effectLst/>
                            <a:latin typeface="Cambria Math" panose="02040503050406030204" pitchFamily="18" charset="0"/>
                            <a:ea typeface="宋体" panose="02010600030101010101" pitchFamily="2" charset="-122"/>
                            <a:cs typeface="Times New Roman" panose="02020603050405020304" pitchFamily="18" charset="0"/>
                          </a:rPr>
                          <m:t>𝐴</m:t>
                        </m:r>
                      </m:sub>
                    </m:sSub>
                    <m:d>
                      <m:dPr>
                        <m:ctrlPr>
                          <a:rPr lang="en-US" sz="1800" i="1">
                            <a:effectLst/>
                            <a:latin typeface="Cambria Math" panose="02040503050406030204" pitchFamily="18" charset="0"/>
                            <a:ea typeface="宋体" panose="02010600030101010101" pitchFamily="2" charset="-122"/>
                            <a:cs typeface="Times New Roman" panose="02020603050405020304" pitchFamily="18" charset="0"/>
                          </a:rPr>
                        </m:ctrlPr>
                      </m:dPr>
                      <m:e>
                        <m:r>
                          <a:rPr lang="en-US" sz="1800" i="1">
                            <a:effectLst/>
                            <a:latin typeface="Cambria Math" panose="02040503050406030204" pitchFamily="18" charset="0"/>
                            <a:ea typeface="宋体" panose="02010600030101010101" pitchFamily="2" charset="-122"/>
                            <a:cs typeface="Times New Roman" panose="02020603050405020304" pitchFamily="18" charset="0"/>
                          </a:rPr>
                          <m:t>𝜑</m:t>
                        </m:r>
                      </m:e>
                    </m:d>
                    <m:r>
                      <a:rPr lang="en-US" sz="1800" i="1">
                        <a:effectLst/>
                        <a:latin typeface="Cambria Math" panose="02040503050406030204" pitchFamily="18" charset="0"/>
                        <a:ea typeface="宋体" panose="02010600030101010101" pitchFamily="2" charset="-122"/>
                        <a:cs typeface="Times New Roman" panose="02020603050405020304" pitchFamily="18" charset="0"/>
                      </a:rPr>
                      <m:t>=</m:t>
                    </m:r>
                    <m:d>
                      <m:dPr>
                        <m:ctrlPr>
                          <a:rPr lang="en-US" sz="1800" i="1">
                            <a:effectLst/>
                            <a:latin typeface="Cambria Math" panose="02040503050406030204" pitchFamily="18" charset="0"/>
                            <a:ea typeface="宋体" panose="02010600030101010101" pitchFamily="2" charset="-122"/>
                            <a:cs typeface="Times New Roman" panose="02020603050405020304" pitchFamily="18" charset="0"/>
                          </a:rPr>
                        </m:ctrlPr>
                      </m:dPr>
                      <m:e>
                        <m:r>
                          <a:rPr lang="en-US" sz="1800" i="1">
                            <a:effectLst/>
                            <a:latin typeface="Cambria Math" panose="02040503050406030204" pitchFamily="18" charset="0"/>
                            <a:ea typeface="宋体" panose="02010600030101010101" pitchFamily="2" charset="-122"/>
                            <a:cs typeface="Times New Roman" panose="02020603050405020304" pitchFamily="18" charset="0"/>
                          </a:rPr>
                          <m:t>𝑝</m:t>
                        </m:r>
                        <m:r>
                          <a:rPr lang="en-US" sz="1800" i="1">
                            <a:effectLst/>
                            <a:latin typeface="Cambria Math" panose="02040503050406030204" pitchFamily="18" charset="0"/>
                            <a:ea typeface="宋体" panose="02010600030101010101" pitchFamily="2" charset="-122"/>
                            <a:cs typeface="Times New Roman" panose="02020603050405020304" pitchFamily="18" charset="0"/>
                          </a:rPr>
                          <m:t>−</m:t>
                        </m:r>
                        <m:f>
                          <m:fPr>
                            <m:ctrlPr>
                              <a:rPr lang="en-US" sz="1800" i="1">
                                <a:latin typeface="Cambria Math" panose="02040503050406030204" pitchFamily="18" charset="0"/>
                                <a:ea typeface="宋体" panose="02010600030101010101" pitchFamily="2" charset="-122"/>
                                <a:cs typeface="Times New Roman" panose="02020603050405020304" pitchFamily="18" charset="0"/>
                              </a:rPr>
                            </m:ctrlPr>
                          </m:fPr>
                          <m:num>
                            <m:sSub>
                              <m:sSubPr>
                                <m:ctrlPr>
                                  <a:rPr lang="en-US" sz="1800" i="1">
                                    <a:latin typeface="Cambria Math" panose="02040503050406030204" pitchFamily="18" charset="0"/>
                                    <a:ea typeface="宋体" panose="02010600030101010101" pitchFamily="2" charset="-122"/>
                                    <a:cs typeface="Times New Roman" panose="02020603050405020304" pitchFamily="18" charset="0"/>
                                  </a:rPr>
                                </m:ctrlPr>
                              </m:sSubPr>
                              <m:e>
                                <m:r>
                                  <a:rPr lang="en-US" sz="1800" i="1">
                                    <a:latin typeface="Cambria Math" panose="02040503050406030204" pitchFamily="18" charset="0"/>
                                    <a:ea typeface="宋体" panose="02010600030101010101" pitchFamily="2" charset="-122"/>
                                    <a:cs typeface="Times New Roman" panose="02020603050405020304" pitchFamily="18" charset="0"/>
                                  </a:rPr>
                                  <m:t>𝜔</m:t>
                                </m:r>
                              </m:e>
                              <m:sub>
                                <m:r>
                                  <a:rPr lang="en-US" sz="1800" i="1">
                                    <a:latin typeface="Cambria Math" panose="02040503050406030204" pitchFamily="18" charset="0"/>
                                    <a:ea typeface="宋体" panose="02010600030101010101" pitchFamily="2" charset="-122"/>
                                    <a:cs typeface="Times New Roman" panose="02020603050405020304" pitchFamily="18" charset="0"/>
                                  </a:rPr>
                                  <m:t>𝐴</m:t>
                                </m:r>
                              </m:sub>
                            </m:sSub>
                          </m:num>
                          <m:den>
                            <m:r>
                              <a:rPr lang="en-US" sz="1800" i="1">
                                <a:latin typeface="Cambria Math" panose="02040503050406030204" pitchFamily="18" charset="0"/>
                                <a:ea typeface="宋体" panose="02010600030101010101" pitchFamily="2" charset="-122"/>
                                <a:cs typeface="Times New Roman" panose="02020603050405020304" pitchFamily="18" charset="0"/>
                              </a:rPr>
                              <m:t>𝜑</m:t>
                            </m:r>
                          </m:den>
                        </m:f>
                      </m:e>
                    </m:d>
                    <m:sSub>
                      <m:sSubPr>
                        <m:ctrlPr>
                          <a:rPr lang="en-US" sz="1800" i="1">
                            <a:effectLst/>
                            <a:latin typeface="Cambria Math" panose="02040503050406030204" pitchFamily="18" charset="0"/>
                            <a:ea typeface="宋体" panose="02010600030101010101" pitchFamily="2" charset="-122"/>
                            <a:cs typeface="Times New Roman" panose="02020603050405020304" pitchFamily="18" charset="0"/>
                          </a:rPr>
                        </m:ctrlPr>
                      </m:sSubPr>
                      <m:e>
                        <m:r>
                          <a:rPr lang="en-US" sz="1800" i="1">
                            <a:effectLst/>
                            <a:latin typeface="Cambria Math" panose="02040503050406030204" pitchFamily="18" charset="0"/>
                            <a:ea typeface="宋体" panose="02010600030101010101" pitchFamily="2" charset="-122"/>
                            <a:cs typeface="Times New Roman" panose="02020603050405020304" pitchFamily="18" charset="0"/>
                          </a:rPr>
                          <m:t>𝐸</m:t>
                        </m:r>
                      </m:e>
                      <m:sub>
                        <m:r>
                          <a:rPr lang="en-US" altLang="zh-CN" sz="1800" b="0" i="1" smtClean="0">
                            <a:effectLst/>
                            <a:latin typeface="Cambria Math" panose="02040503050406030204" pitchFamily="18" charset="0"/>
                            <a:ea typeface="宋体" panose="02010600030101010101" pitchFamily="2" charset="-122"/>
                            <a:cs typeface="Times New Roman" panose="02020603050405020304" pitchFamily="18" charset="0"/>
                          </a:rPr>
                          <m:t>𝐴</m:t>
                        </m:r>
                      </m:sub>
                    </m:sSub>
                    <m:sSup>
                      <m:sSupPr>
                        <m:ctrlPr>
                          <a:rPr lang="en-US" sz="1800" i="1">
                            <a:effectLst/>
                            <a:latin typeface="Cambria Math" panose="02040503050406030204" pitchFamily="18" charset="0"/>
                            <a:ea typeface="宋体" panose="02010600030101010101" pitchFamily="2" charset="-122"/>
                            <a:cs typeface="Times New Roman" panose="02020603050405020304" pitchFamily="18" charset="0"/>
                          </a:rPr>
                        </m:ctrlPr>
                      </m:sSupPr>
                      <m:e>
                        <m:r>
                          <a:rPr lang="en-US" sz="1800" i="1">
                            <a:effectLst/>
                            <a:latin typeface="Cambria Math" panose="02040503050406030204" pitchFamily="18" charset="0"/>
                            <a:ea typeface="宋体" panose="02010600030101010101" pitchFamily="2" charset="-122"/>
                            <a:cs typeface="Times New Roman" panose="02020603050405020304" pitchFamily="18" charset="0"/>
                          </a:rPr>
                          <m:t>𝑝</m:t>
                        </m:r>
                      </m:e>
                      <m:sup>
                        <m:r>
                          <a:rPr lang="en-US" sz="1800" i="1">
                            <a:effectLst/>
                            <a:latin typeface="Cambria Math" panose="02040503050406030204" pitchFamily="18" charset="0"/>
                            <a:ea typeface="宋体" panose="02010600030101010101" pitchFamily="2" charset="-122"/>
                            <a:cs typeface="Times New Roman" panose="02020603050405020304" pitchFamily="18" charset="0"/>
                          </a:rPr>
                          <m:t>−</m:t>
                        </m:r>
                        <m:r>
                          <a:rPr lang="en-US" sz="1800" i="1">
                            <a:effectLst/>
                            <a:latin typeface="Cambria Math" panose="02040503050406030204" pitchFamily="18" charset="0"/>
                            <a:ea typeface="宋体" panose="02010600030101010101" pitchFamily="2" charset="-122"/>
                            <a:cs typeface="Times New Roman" panose="02020603050405020304" pitchFamily="18" charset="0"/>
                          </a:rPr>
                          <m:t>𝜀</m:t>
                        </m:r>
                      </m:sup>
                    </m:sSup>
                    <m:r>
                      <a:rPr lang="en-US" sz="1800" i="1">
                        <a:effectLst/>
                        <a:latin typeface="Cambria Math" panose="02040503050406030204" pitchFamily="18" charset="0"/>
                        <a:ea typeface="宋体" panose="02010600030101010101" pitchFamily="2" charset="-122"/>
                        <a:cs typeface="Times New Roman" panose="02020603050405020304" pitchFamily="18" charset="0"/>
                      </a:rPr>
                      <m:t>−</m:t>
                    </m:r>
                    <m:sSup>
                      <m:sSupPr>
                        <m:ctrlPr>
                          <a:rPr lang="en-US" sz="1800" i="1">
                            <a:effectLst/>
                            <a:latin typeface="Cambria Math" panose="02040503050406030204" pitchFamily="18" charset="0"/>
                            <a:ea typeface="宋体" panose="02010600030101010101" pitchFamily="2" charset="-122"/>
                            <a:cs typeface="Times New Roman" panose="02020603050405020304" pitchFamily="18" charset="0"/>
                          </a:rPr>
                        </m:ctrlPr>
                      </m:sSupPr>
                      <m:e>
                        <m:r>
                          <a:rPr lang="en-US" sz="1800" i="1">
                            <a:effectLst/>
                            <a:latin typeface="Cambria Math" panose="02040503050406030204" pitchFamily="18" charset="0"/>
                            <a:ea typeface="宋体" panose="02010600030101010101" pitchFamily="2" charset="-122"/>
                            <a:cs typeface="Times New Roman" panose="02020603050405020304" pitchFamily="18" charset="0"/>
                          </a:rPr>
                          <m:t>𝑓</m:t>
                        </m:r>
                      </m:e>
                      <m:sup>
                        <m:r>
                          <a:rPr lang="en-US" sz="1800" i="1">
                            <a:effectLst/>
                            <a:latin typeface="Cambria Math" panose="02040503050406030204" pitchFamily="18" charset="0"/>
                            <a:ea typeface="宋体" panose="02010600030101010101" pitchFamily="2" charset="-122"/>
                            <a:cs typeface="Times New Roman" panose="02020603050405020304" pitchFamily="18" charset="0"/>
                          </a:rPr>
                          <m:t>𝑝</m:t>
                        </m:r>
                      </m:sup>
                    </m:sSup>
                  </m:oMath>
                </a14:m>
                <a:endParaRPr lang="en-US" sz="1600" dirty="0">
                  <a:effectLst/>
                  <a:latin typeface="Calibri" panose="020F0502020204030204" pitchFamily="34" charset="0"/>
                  <a:ea typeface="等线" panose="02010600030101010101" pitchFamily="2" charset="-122"/>
                  <a:cs typeface="Times New Roman" panose="02020603050405020304" pitchFamily="18" charset="0"/>
                </a:endParaRPr>
              </a:p>
              <a:p>
                <a:pPr>
                  <a:lnSpc>
                    <a:spcPct val="100000"/>
                  </a:lnSpc>
                  <a:spcAft>
                    <a:spcPts val="800"/>
                  </a:spcAft>
                </a:pPr>
                <a:endParaRPr lang="en-US" sz="1800" dirty="0">
                  <a:effectLst/>
                  <a:latin typeface="+mn-ea"/>
                  <a:cs typeface="Times New Roman" panose="02020603050405020304" pitchFamily="18" charset="0"/>
                </a:endParaRPr>
              </a:p>
              <a:p>
                <a:pPr>
                  <a:lnSpc>
                    <a:spcPct val="150000"/>
                  </a:lnSpc>
                  <a:spcAft>
                    <a:spcPts val="800"/>
                  </a:spcAft>
                </a:pPr>
                <a:endParaRPr lang="en-US" sz="1800" dirty="0">
                  <a:effectLst/>
                  <a:latin typeface="宋体" panose="02010600030101010101" pitchFamily="2" charset="-122"/>
                  <a:ea typeface="宋体" panose="02010600030101010101" pitchFamily="2" charset="-122"/>
                  <a:cs typeface="Times New Roman" panose="02020603050405020304" pitchFamily="18" charset="0"/>
                </a:endParaRPr>
              </a:p>
              <a:p>
                <a:pPr>
                  <a:lnSpc>
                    <a:spcPct val="150000"/>
                  </a:lnSpc>
                  <a:spcBef>
                    <a:spcPts val="0"/>
                  </a:spcBef>
                  <a:defRPr/>
                </a:pPr>
                <a:endParaRPr lang="zh-CN" altLang="en-US" sz="1800" dirty="0">
                  <a:latin typeface="Times New Roman" panose="02020603050405020304" pitchFamily="18" charset="0"/>
                  <a:cs typeface="Times New Roman" panose="02020603050405020304" pitchFamily="18" charset="0"/>
                </a:endParaRPr>
              </a:p>
            </p:txBody>
          </p:sp>
        </mc:Choice>
        <mc:Fallback xmlns="">
          <p:sp>
            <p:nvSpPr>
              <p:cNvPr id="2" name="内容占位符 1"/>
              <p:cNvSpPr>
                <a:spLocks noGrp="1" noRot="1" noChangeAspect="1" noMove="1" noResize="1" noEditPoints="1" noAdjustHandles="1" noChangeArrowheads="1" noChangeShapeType="1" noTextEdit="1"/>
              </p:cNvSpPr>
              <p:nvPr>
                <p:ph idx="1"/>
              </p:nvPr>
            </p:nvSpPr>
            <p:spPr>
              <a:xfrm>
                <a:off x="838200" y="1926843"/>
                <a:ext cx="10515600" cy="4692321"/>
              </a:xfrm>
              <a:blipFill>
                <a:blip r:embed="rId3"/>
                <a:stretch>
                  <a:fillRect l="-406" t="-909"/>
                </a:stretch>
              </a:blipFill>
            </p:spPr>
            <p:txBody>
              <a:bodyPr/>
              <a:lstStyle/>
              <a:p>
                <a:r>
                  <a:rPr lang="en-US">
                    <a:noFill/>
                  </a:rPr>
                  <a:t> </a:t>
                </a:r>
              </a:p>
            </p:txBody>
          </p:sp>
        </mc:Fallback>
      </mc:AlternateContent>
    </p:spTree>
    <p:extLst>
      <p:ext uri="{BB962C8B-B14F-4D97-AF65-F5344CB8AC3E}">
        <p14:creationId xmlns:p14="http://schemas.microsoft.com/office/powerpoint/2010/main" val="197112033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10"/>
          <p:cNvGrpSpPr/>
          <p:nvPr/>
        </p:nvGrpSpPr>
        <p:grpSpPr>
          <a:xfrm>
            <a:off x="0" y="522513"/>
            <a:ext cx="6081486" cy="740229"/>
            <a:chOff x="0" y="522513"/>
            <a:chExt cx="6081486" cy="740229"/>
          </a:xfrm>
        </p:grpSpPr>
        <p:sp>
          <p:nvSpPr>
            <p:cNvPr id="5" name="Rectangle 11"/>
            <p:cNvSpPr/>
            <p:nvPr/>
          </p:nvSpPr>
          <p:spPr>
            <a:xfrm>
              <a:off x="0" y="522513"/>
              <a:ext cx="6081486" cy="740229"/>
            </a:xfrm>
            <a:prstGeom prst="rect">
              <a:avLst/>
            </a:prstGeom>
            <a:solidFill>
              <a:srgbClr val="811C20"/>
            </a:solidFill>
            <a:ln>
              <a:solidFill>
                <a:srgbClr val="811C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TextBox 12"/>
            <p:cNvSpPr txBox="1"/>
            <p:nvPr/>
          </p:nvSpPr>
          <p:spPr>
            <a:xfrm>
              <a:off x="0" y="631017"/>
              <a:ext cx="4905829"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2800" b="0" i="0" u="none" strike="noStrike" kern="1200" cap="none" spc="0" normalizeH="0" baseline="0" noProof="0" dirty="0">
                  <a:ln>
                    <a:noFill/>
                  </a:ln>
                  <a:solidFill>
                    <a:prstClr val="white"/>
                  </a:solidFill>
                  <a:effectLst/>
                  <a:uLnTx/>
                  <a:uFillTx/>
                  <a:latin typeface="宋体" panose="02010600030101010101" pitchFamily="2" charset="-122"/>
                  <a:ea typeface="宋体" panose="02010600030101010101" pitchFamily="2" charset="-122"/>
                  <a:cs typeface="+mn-cs"/>
                </a:rPr>
                <a:t>（四）一个简单的数理模型</a:t>
              </a:r>
              <a:endParaRPr kumimoji="0" lang="en-GB" sz="2800" b="0" i="0" u="none" strike="noStrike" kern="1200" cap="none" spc="0" normalizeH="0" baseline="0" noProof="0" dirty="0">
                <a:ln>
                  <a:noFill/>
                </a:ln>
                <a:solidFill>
                  <a:prstClr val="white"/>
                </a:solidFill>
                <a:effectLst/>
                <a:uLnTx/>
                <a:uFillTx/>
                <a:latin typeface="宋体" panose="02010600030101010101" pitchFamily="2" charset="-122"/>
                <a:ea typeface="宋体" panose="02010600030101010101" pitchFamily="2" charset="-122"/>
                <a:cs typeface="+mn-cs"/>
              </a:endParaRPr>
            </a:p>
          </p:txBody>
        </p:sp>
      </p:grpSp>
      <p:sp>
        <p:nvSpPr>
          <p:cNvPr id="7" name="TextBox 19"/>
          <p:cNvSpPr txBox="1"/>
          <p:nvPr/>
        </p:nvSpPr>
        <p:spPr>
          <a:xfrm>
            <a:off x="236995" y="1262741"/>
            <a:ext cx="11688982" cy="267765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b="1" dirty="0">
                <a:solidFill>
                  <a:prstClr val="black"/>
                </a:solidFill>
                <a:latin typeface="Times New Roman" panose="02020603050405020304" pitchFamily="18" charset="0"/>
                <a:ea typeface="宋体" panose="02010600030101010101" pitchFamily="2" charset="-122"/>
                <a:cs typeface="Times New Roman" panose="02020603050405020304" pitchFamily="18" charset="0"/>
              </a:rPr>
              <a:t>2.</a:t>
            </a:r>
            <a:r>
              <a:rPr lang="zh-CN" altLang="en-US" sz="2400" b="1" dirty="0">
                <a:solidFill>
                  <a:prstClr val="black"/>
                </a:solidFill>
                <a:latin typeface="Times New Roman" panose="02020603050405020304" pitchFamily="18" charset="0"/>
                <a:ea typeface="宋体" panose="02010600030101010101" pitchFamily="2" charset="-122"/>
                <a:cs typeface="Times New Roman" panose="02020603050405020304" pitchFamily="18" charset="0"/>
              </a:rPr>
              <a:t>国内企业</a:t>
            </a:r>
            <a:endPar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宋体" panose="02010600030101010101" pitchFamily="2" charset="-122"/>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宋体" panose="02010600030101010101" pitchFamily="2" charset="-122"/>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宋体" panose="02010600030101010101" pitchFamily="2" charset="-122"/>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宋体" panose="02010600030101010101" pitchFamily="2" charset="-122"/>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宋体" panose="02010600030101010101" pitchFamily="2" charset="-122"/>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宋体" panose="02010600030101010101" pitchFamily="2" charset="-122"/>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1" i="0" u="none" strike="noStrike" kern="1200" cap="none" spc="0" normalizeH="0" baseline="0" noProof="0" dirty="0">
              <a:ln>
                <a:noFill/>
              </a:ln>
              <a:solidFill>
                <a:prstClr val="black"/>
              </a:solidFill>
              <a:effectLst/>
              <a:uLnTx/>
              <a:uFillTx/>
              <a:latin typeface="Times New Roman" panose="02020603050405020304" pitchFamily="18" charset="0"/>
              <a:ea typeface="宋体" panose="02010600030101010101" pitchFamily="2" charset="-122"/>
              <a:cs typeface="Times New Roman" panose="02020603050405020304" pitchFamily="18" charset="0"/>
            </a:endParaRPr>
          </a:p>
        </p:txBody>
      </p:sp>
      <p:pic>
        <p:nvPicPr>
          <p:cNvPr id="8" name="Picture 5" descr="C:\Users\Administrator\Desktop\财大ppt模板\B9PPT模板（一）-07.jpg"/>
          <p:cNvPicPr>
            <a:picLocks noChangeAspect="1" noChangeArrowheads="1"/>
          </p:cNvPicPr>
          <p:nvPr/>
        </p:nvPicPr>
        <p:blipFill rotWithShape="1">
          <a:blip r:embed="rId2"/>
          <a:srcRect l="80973" t="3505" b="78397"/>
          <a:stretch/>
        </p:blipFill>
        <p:spPr bwMode="auto">
          <a:xfrm>
            <a:off x="10214435" y="69901"/>
            <a:ext cx="2034332" cy="1368152"/>
          </a:xfrm>
          <a:prstGeom prst="rect">
            <a:avLst/>
          </a:prstGeom>
          <a:noFill/>
        </p:spPr>
      </p:pic>
      <mc:AlternateContent xmlns:mc="http://schemas.openxmlformats.org/markup-compatibility/2006" xmlns:a14="http://schemas.microsoft.com/office/drawing/2010/main">
        <mc:Choice Requires="a14">
          <p:sp>
            <p:nvSpPr>
              <p:cNvPr id="2" name="内容占位符 1"/>
              <p:cNvSpPr>
                <a:spLocks noGrp="1"/>
              </p:cNvSpPr>
              <p:nvPr>
                <p:ph idx="1"/>
              </p:nvPr>
            </p:nvSpPr>
            <p:spPr>
              <a:xfrm>
                <a:off x="838200" y="1926843"/>
                <a:ext cx="10515600" cy="4692321"/>
              </a:xfrm>
            </p:spPr>
            <p:txBody>
              <a:bodyPr>
                <a:normAutofit/>
              </a:bodyPr>
              <a:lstStyle/>
              <a:p>
                <a:pPr>
                  <a:lnSpc>
                    <a:spcPct val="150000"/>
                  </a:lnSpc>
                  <a:spcAft>
                    <a:spcPts val="800"/>
                  </a:spcAft>
                </a:pPr>
                <a:r>
                  <a:rPr lang="zh-CN" altLang="en-US" sz="1800" dirty="0">
                    <a:effectLst/>
                    <a:latin typeface="+mn-ea"/>
                    <a:cs typeface="Times New Roman" panose="02020603050405020304" pitchFamily="18" charset="0"/>
                  </a:rPr>
                  <a:t>利润最大化问题：</a:t>
                </a:r>
                <a:r>
                  <a:rPr lang="en-US" sz="1800" dirty="0">
                    <a:ea typeface="宋体" panose="02010600030101010101" pitchFamily="2" charset="-122"/>
                    <a:cs typeface="Times New Roman" panose="02020603050405020304" pitchFamily="18" charset="0"/>
                  </a:rPr>
                  <a:t> </a:t>
                </a:r>
                <a14:m>
                  <m:oMath xmlns:m="http://schemas.openxmlformats.org/officeDocument/2006/math">
                    <m:sSub>
                      <m:sSubPr>
                        <m:ctrlPr>
                          <a:rPr lang="en-US" sz="1800" i="1">
                            <a:effectLst/>
                            <a:latin typeface="Cambria Math" panose="02040503050406030204" pitchFamily="18" charset="0"/>
                            <a:ea typeface="宋体" panose="02010600030101010101" pitchFamily="2" charset="-122"/>
                            <a:cs typeface="Times New Roman" panose="02020603050405020304" pitchFamily="18" charset="0"/>
                          </a:rPr>
                        </m:ctrlPr>
                      </m:sSubPr>
                      <m:e>
                        <m:r>
                          <a:rPr lang="en-US" sz="1800" i="1">
                            <a:effectLst/>
                            <a:latin typeface="Cambria Math" panose="02040503050406030204" pitchFamily="18" charset="0"/>
                            <a:ea typeface="宋体" panose="02010600030101010101" pitchFamily="2" charset="-122"/>
                            <a:cs typeface="Times New Roman" panose="02020603050405020304" pitchFamily="18" charset="0"/>
                          </a:rPr>
                          <m:t>𝜋</m:t>
                        </m:r>
                      </m:e>
                      <m:sub>
                        <m:r>
                          <a:rPr lang="en-US" sz="1800" i="1">
                            <a:effectLst/>
                            <a:latin typeface="Cambria Math" panose="02040503050406030204" pitchFamily="18" charset="0"/>
                            <a:ea typeface="宋体" panose="02010600030101010101" pitchFamily="2" charset="-122"/>
                            <a:cs typeface="Times New Roman" panose="02020603050405020304" pitchFamily="18" charset="0"/>
                          </a:rPr>
                          <m:t>𝐴</m:t>
                        </m:r>
                      </m:sub>
                    </m:sSub>
                    <m:d>
                      <m:dPr>
                        <m:ctrlPr>
                          <a:rPr lang="en-US" sz="1800" i="1">
                            <a:effectLst/>
                            <a:latin typeface="Cambria Math" panose="02040503050406030204" pitchFamily="18" charset="0"/>
                            <a:ea typeface="宋体" panose="02010600030101010101" pitchFamily="2" charset="-122"/>
                            <a:cs typeface="Times New Roman" panose="02020603050405020304" pitchFamily="18" charset="0"/>
                          </a:rPr>
                        </m:ctrlPr>
                      </m:dPr>
                      <m:e>
                        <m:r>
                          <a:rPr lang="en-US" sz="1800" i="1">
                            <a:effectLst/>
                            <a:latin typeface="Cambria Math" panose="02040503050406030204" pitchFamily="18" charset="0"/>
                            <a:ea typeface="宋体" panose="02010600030101010101" pitchFamily="2" charset="-122"/>
                            <a:cs typeface="Times New Roman" panose="02020603050405020304" pitchFamily="18" charset="0"/>
                          </a:rPr>
                          <m:t>𝜑</m:t>
                        </m:r>
                      </m:e>
                    </m:d>
                    <m:r>
                      <a:rPr lang="en-US" sz="1800" i="1">
                        <a:effectLst/>
                        <a:latin typeface="Cambria Math" panose="02040503050406030204" pitchFamily="18" charset="0"/>
                        <a:ea typeface="宋体" panose="02010600030101010101" pitchFamily="2" charset="-122"/>
                        <a:cs typeface="Times New Roman" panose="02020603050405020304" pitchFamily="18" charset="0"/>
                      </a:rPr>
                      <m:t>=</m:t>
                    </m:r>
                    <m:func>
                      <m:funcPr>
                        <m:ctrlPr>
                          <a:rPr lang="en-US" sz="1800" i="1">
                            <a:effectLst/>
                            <a:latin typeface="Cambria Math" panose="02040503050406030204" pitchFamily="18" charset="0"/>
                            <a:ea typeface="宋体" panose="02010600030101010101" pitchFamily="2" charset="-122"/>
                            <a:cs typeface="Times New Roman" panose="02020603050405020304" pitchFamily="18" charset="0"/>
                          </a:rPr>
                        </m:ctrlPr>
                      </m:funcPr>
                      <m:fName>
                        <m:limLow>
                          <m:limLowPr>
                            <m:ctrlPr>
                              <a:rPr lang="en-US" sz="1800" i="1">
                                <a:effectLst/>
                                <a:latin typeface="Cambria Math" panose="02040503050406030204" pitchFamily="18" charset="0"/>
                                <a:ea typeface="宋体" panose="02010600030101010101" pitchFamily="2" charset="-122"/>
                                <a:cs typeface="Times New Roman" panose="02020603050405020304" pitchFamily="18" charset="0"/>
                              </a:rPr>
                            </m:ctrlPr>
                          </m:limLowPr>
                          <m:e>
                            <m:r>
                              <m:rPr>
                                <m:sty m:val="p"/>
                              </m:rPr>
                              <a:rPr lang="en-US" sz="1800">
                                <a:effectLst/>
                                <a:latin typeface="Cambria Math" panose="02040503050406030204" pitchFamily="18" charset="0"/>
                                <a:ea typeface="宋体" panose="02010600030101010101" pitchFamily="2" charset="-122"/>
                                <a:cs typeface="Times New Roman" panose="02020603050405020304" pitchFamily="18" charset="0"/>
                              </a:rPr>
                              <m:t>max</m:t>
                            </m:r>
                          </m:e>
                          <m:lim>
                            <m:r>
                              <a:rPr lang="en-US" sz="1800" i="1">
                                <a:effectLst/>
                                <a:latin typeface="Cambria Math" panose="02040503050406030204" pitchFamily="18" charset="0"/>
                                <a:ea typeface="宋体" panose="02010600030101010101" pitchFamily="2" charset="-122"/>
                                <a:cs typeface="Times New Roman" panose="02020603050405020304" pitchFamily="18" charset="0"/>
                              </a:rPr>
                              <m:t>𝑝</m:t>
                            </m:r>
                          </m:lim>
                        </m:limLow>
                      </m:fName>
                      <m:e>
                        <m:d>
                          <m:dPr>
                            <m:ctrlPr>
                              <a:rPr lang="en-US" sz="1800" i="1">
                                <a:effectLst/>
                                <a:latin typeface="Cambria Math" panose="02040503050406030204" pitchFamily="18" charset="0"/>
                                <a:ea typeface="宋体" panose="02010600030101010101" pitchFamily="2" charset="-122"/>
                                <a:cs typeface="Times New Roman" panose="02020603050405020304" pitchFamily="18" charset="0"/>
                              </a:rPr>
                            </m:ctrlPr>
                          </m:dPr>
                          <m:e>
                            <m:r>
                              <a:rPr lang="en-US" sz="1800" i="1">
                                <a:effectLst/>
                                <a:latin typeface="Cambria Math" panose="02040503050406030204" pitchFamily="18" charset="0"/>
                                <a:ea typeface="宋体" panose="02010600030101010101" pitchFamily="2" charset="-122"/>
                                <a:cs typeface="Times New Roman" panose="02020603050405020304" pitchFamily="18" charset="0"/>
                              </a:rPr>
                              <m:t>𝑝</m:t>
                            </m:r>
                            <m:r>
                              <a:rPr lang="en-US" sz="1800" i="1">
                                <a:effectLst/>
                                <a:latin typeface="Cambria Math" panose="02040503050406030204" pitchFamily="18" charset="0"/>
                                <a:ea typeface="宋体" panose="02010600030101010101" pitchFamily="2" charset="-122"/>
                                <a:cs typeface="Times New Roman" panose="02020603050405020304" pitchFamily="18" charset="0"/>
                              </a:rPr>
                              <m:t>−</m:t>
                            </m:r>
                            <m:f>
                              <m:fPr>
                                <m:ctrlPr>
                                  <a:rPr lang="en-US" sz="1800" i="1">
                                    <a:effectLst/>
                                    <a:latin typeface="Cambria Math" panose="02040503050406030204" pitchFamily="18" charset="0"/>
                                    <a:ea typeface="宋体" panose="02010600030101010101" pitchFamily="2" charset="-122"/>
                                    <a:cs typeface="Times New Roman" panose="02020603050405020304" pitchFamily="18" charset="0"/>
                                  </a:rPr>
                                </m:ctrlPr>
                              </m:fPr>
                              <m:num>
                                <m:sSub>
                                  <m:sSubPr>
                                    <m:ctrlPr>
                                      <a:rPr lang="en-US" sz="1800" i="1">
                                        <a:effectLst/>
                                        <a:latin typeface="Cambria Math" panose="02040503050406030204" pitchFamily="18" charset="0"/>
                                        <a:ea typeface="宋体" panose="02010600030101010101" pitchFamily="2" charset="-122"/>
                                        <a:cs typeface="Times New Roman" panose="02020603050405020304" pitchFamily="18" charset="0"/>
                                      </a:rPr>
                                    </m:ctrlPr>
                                  </m:sSubPr>
                                  <m:e>
                                    <m:r>
                                      <a:rPr lang="en-US" sz="1800" i="1">
                                        <a:effectLst/>
                                        <a:latin typeface="Cambria Math" panose="02040503050406030204" pitchFamily="18" charset="0"/>
                                        <a:ea typeface="宋体" panose="02010600030101010101" pitchFamily="2" charset="-122"/>
                                        <a:cs typeface="Times New Roman" panose="02020603050405020304" pitchFamily="18" charset="0"/>
                                      </a:rPr>
                                      <m:t>𝜔</m:t>
                                    </m:r>
                                  </m:e>
                                  <m:sub>
                                    <m:r>
                                      <a:rPr lang="en-US" sz="1800" i="1">
                                        <a:effectLst/>
                                        <a:latin typeface="Cambria Math" panose="02040503050406030204" pitchFamily="18" charset="0"/>
                                        <a:ea typeface="宋体" panose="02010600030101010101" pitchFamily="2" charset="-122"/>
                                        <a:cs typeface="Times New Roman" panose="02020603050405020304" pitchFamily="18" charset="0"/>
                                      </a:rPr>
                                      <m:t>𝐴</m:t>
                                    </m:r>
                                  </m:sub>
                                </m:sSub>
                              </m:num>
                              <m:den>
                                <m:r>
                                  <a:rPr lang="en-US" sz="1800" i="1">
                                    <a:effectLst/>
                                    <a:latin typeface="Cambria Math" panose="02040503050406030204" pitchFamily="18" charset="0"/>
                                    <a:ea typeface="宋体" panose="02010600030101010101" pitchFamily="2" charset="-122"/>
                                    <a:cs typeface="Times New Roman" panose="02020603050405020304" pitchFamily="18" charset="0"/>
                                  </a:rPr>
                                  <m:t>𝜑</m:t>
                                </m:r>
                              </m:den>
                            </m:f>
                          </m:e>
                        </m:d>
                        <m:sSub>
                          <m:sSubPr>
                            <m:ctrlPr>
                              <a:rPr lang="en-US" sz="1800" i="1">
                                <a:effectLst/>
                                <a:latin typeface="Cambria Math" panose="02040503050406030204" pitchFamily="18" charset="0"/>
                                <a:ea typeface="宋体" panose="02010600030101010101" pitchFamily="2" charset="-122"/>
                                <a:cs typeface="Times New Roman" panose="02020603050405020304" pitchFamily="18" charset="0"/>
                              </a:rPr>
                            </m:ctrlPr>
                          </m:sSubPr>
                          <m:e>
                            <m:r>
                              <a:rPr lang="en-US" sz="1800" i="1">
                                <a:effectLst/>
                                <a:latin typeface="Cambria Math" panose="02040503050406030204" pitchFamily="18" charset="0"/>
                                <a:ea typeface="宋体" panose="02010600030101010101" pitchFamily="2" charset="-122"/>
                                <a:cs typeface="Times New Roman" panose="02020603050405020304" pitchFamily="18" charset="0"/>
                              </a:rPr>
                              <m:t>𝐸</m:t>
                            </m:r>
                          </m:e>
                          <m:sub>
                            <m:r>
                              <a:rPr lang="en-US" altLang="zh-CN" sz="1800" b="0" i="1" smtClean="0">
                                <a:effectLst/>
                                <a:latin typeface="Cambria Math" panose="02040503050406030204" pitchFamily="18" charset="0"/>
                                <a:ea typeface="宋体" panose="02010600030101010101" pitchFamily="2" charset="-122"/>
                                <a:cs typeface="Times New Roman" panose="02020603050405020304" pitchFamily="18" charset="0"/>
                              </a:rPr>
                              <m:t>𝐴</m:t>
                            </m:r>
                          </m:sub>
                        </m:sSub>
                        <m:sSup>
                          <m:sSupPr>
                            <m:ctrlPr>
                              <a:rPr lang="en-US" sz="1800" i="1">
                                <a:effectLst/>
                                <a:latin typeface="Cambria Math" panose="02040503050406030204" pitchFamily="18" charset="0"/>
                                <a:ea typeface="宋体" panose="02010600030101010101" pitchFamily="2" charset="-122"/>
                                <a:cs typeface="Times New Roman" panose="02020603050405020304" pitchFamily="18" charset="0"/>
                              </a:rPr>
                            </m:ctrlPr>
                          </m:sSupPr>
                          <m:e>
                            <m:r>
                              <a:rPr lang="en-US" sz="1800" i="1">
                                <a:effectLst/>
                                <a:latin typeface="Cambria Math" panose="02040503050406030204" pitchFamily="18" charset="0"/>
                                <a:ea typeface="宋体" panose="02010600030101010101" pitchFamily="2" charset="-122"/>
                                <a:cs typeface="Times New Roman" panose="02020603050405020304" pitchFamily="18" charset="0"/>
                              </a:rPr>
                              <m:t>𝑝</m:t>
                            </m:r>
                          </m:e>
                          <m:sup>
                            <m:r>
                              <a:rPr lang="en-US" sz="1800" i="1">
                                <a:effectLst/>
                                <a:latin typeface="Cambria Math" panose="02040503050406030204" pitchFamily="18" charset="0"/>
                                <a:ea typeface="宋体" panose="02010600030101010101" pitchFamily="2" charset="-122"/>
                                <a:cs typeface="Times New Roman" panose="02020603050405020304" pitchFamily="18" charset="0"/>
                              </a:rPr>
                              <m:t>−</m:t>
                            </m:r>
                            <m:r>
                              <a:rPr lang="en-US" sz="1800" i="1">
                                <a:effectLst/>
                                <a:latin typeface="Cambria Math" panose="02040503050406030204" pitchFamily="18" charset="0"/>
                                <a:ea typeface="宋体" panose="02010600030101010101" pitchFamily="2" charset="-122"/>
                                <a:cs typeface="Times New Roman" panose="02020603050405020304" pitchFamily="18" charset="0"/>
                              </a:rPr>
                              <m:t>𝜀</m:t>
                            </m:r>
                          </m:sup>
                        </m:sSup>
                      </m:e>
                    </m:func>
                    <m:r>
                      <a:rPr lang="en-US" sz="1800" i="1">
                        <a:effectLst/>
                        <a:latin typeface="Cambria Math" panose="02040503050406030204" pitchFamily="18" charset="0"/>
                        <a:ea typeface="宋体" panose="02010600030101010101" pitchFamily="2" charset="-122"/>
                        <a:cs typeface="Times New Roman" panose="02020603050405020304" pitchFamily="18" charset="0"/>
                      </a:rPr>
                      <m:t>−</m:t>
                    </m:r>
                    <m:sSup>
                      <m:sSupPr>
                        <m:ctrlPr>
                          <a:rPr lang="en-US" sz="1800" i="1">
                            <a:effectLst/>
                            <a:latin typeface="Cambria Math" panose="02040503050406030204" pitchFamily="18" charset="0"/>
                            <a:ea typeface="宋体" panose="02010600030101010101" pitchFamily="2" charset="-122"/>
                            <a:cs typeface="Times New Roman" panose="02020603050405020304" pitchFamily="18" charset="0"/>
                          </a:rPr>
                        </m:ctrlPr>
                      </m:sSupPr>
                      <m:e>
                        <m:r>
                          <a:rPr lang="en-US" sz="1800" i="1">
                            <a:effectLst/>
                            <a:latin typeface="Cambria Math" panose="02040503050406030204" pitchFamily="18" charset="0"/>
                            <a:ea typeface="宋体" panose="02010600030101010101" pitchFamily="2" charset="-122"/>
                            <a:cs typeface="Times New Roman" panose="02020603050405020304" pitchFamily="18" charset="0"/>
                          </a:rPr>
                          <m:t>𝑓</m:t>
                        </m:r>
                      </m:e>
                      <m:sup>
                        <m:r>
                          <a:rPr lang="en-US" sz="1800" i="1">
                            <a:effectLst/>
                            <a:latin typeface="Cambria Math" panose="02040503050406030204" pitchFamily="18" charset="0"/>
                            <a:ea typeface="宋体" panose="02010600030101010101" pitchFamily="2" charset="-122"/>
                            <a:cs typeface="Times New Roman" panose="02020603050405020304" pitchFamily="18" charset="0"/>
                          </a:rPr>
                          <m:t>𝑝</m:t>
                        </m:r>
                      </m:sup>
                    </m:sSup>
                  </m:oMath>
                </a14:m>
                <a:endParaRPr lang="en-US" sz="1600" dirty="0">
                  <a:effectLst/>
                  <a:latin typeface="Calibri" panose="020F0502020204030204" pitchFamily="34" charset="0"/>
                  <a:ea typeface="等线" panose="02010600030101010101" pitchFamily="2" charset="-122"/>
                  <a:cs typeface="Times New Roman" panose="02020603050405020304" pitchFamily="18" charset="0"/>
                </a:endParaRPr>
              </a:p>
              <a:p>
                <a:pPr>
                  <a:lnSpc>
                    <a:spcPct val="100000"/>
                  </a:lnSpc>
                  <a:spcAft>
                    <a:spcPts val="800"/>
                  </a:spcAft>
                </a:pPr>
                <a:r>
                  <a:rPr lang="zh-CN" altLang="en-US" sz="1800" dirty="0">
                    <a:effectLst/>
                    <a:latin typeface="+mn-ea"/>
                    <a:cs typeface="Times New Roman" panose="02020603050405020304" pitchFamily="18" charset="0"/>
                  </a:rPr>
                  <a:t>利润最大化条件：边际收益</a:t>
                </a:r>
                <a:r>
                  <a:rPr lang="en-US" altLang="zh-CN" sz="1800" dirty="0">
                    <a:latin typeface="+mn-ea"/>
                    <a:cs typeface="Times New Roman" panose="02020603050405020304" pitchFamily="18" charset="0"/>
                  </a:rPr>
                  <a:t>=</a:t>
                </a:r>
                <a:r>
                  <a:rPr lang="zh-CN" altLang="en-US" sz="1800" dirty="0">
                    <a:latin typeface="+mn-ea"/>
                    <a:cs typeface="Times New Roman" panose="02020603050405020304" pitchFamily="18" charset="0"/>
                  </a:rPr>
                  <a:t>边际成本</a:t>
                </a:r>
                <a:endParaRPr lang="en-US" altLang="zh-CN" sz="1800" dirty="0">
                  <a:latin typeface="+mn-ea"/>
                  <a:cs typeface="Times New Roman" panose="02020603050405020304" pitchFamily="18" charset="0"/>
                </a:endParaRPr>
              </a:p>
              <a:p>
                <a:pPr>
                  <a:lnSpc>
                    <a:spcPct val="100000"/>
                  </a:lnSpc>
                  <a:spcAft>
                    <a:spcPts val="800"/>
                  </a:spcAft>
                </a:pPr>
                <a:r>
                  <a:rPr lang="zh-CN" altLang="en-US" sz="1800" dirty="0">
                    <a:effectLst/>
                    <a:latin typeface="+mn-ea"/>
                    <a:cs typeface="Times New Roman" panose="02020603050405020304" pitchFamily="18" charset="0"/>
                  </a:rPr>
                  <a:t>边际收益：</a:t>
                </a:r>
                <a:r>
                  <a:rPr lang="en-US" sz="1800" dirty="0">
                    <a:ea typeface="宋体" panose="02010600030101010101" pitchFamily="2" charset="-122"/>
                    <a:cs typeface="Times New Roman" panose="02020603050405020304" pitchFamily="18" charset="0"/>
                  </a:rPr>
                  <a:t> </a:t>
                </a:r>
                <a14:m>
                  <m:oMath xmlns:m="http://schemas.openxmlformats.org/officeDocument/2006/math">
                    <m:sSub>
                      <m:sSubPr>
                        <m:ctrlPr>
                          <a:rPr lang="en-US" sz="1800" i="1">
                            <a:effectLst/>
                            <a:latin typeface="Cambria Math" panose="02040503050406030204" pitchFamily="18" charset="0"/>
                            <a:ea typeface="宋体" panose="02010600030101010101" pitchFamily="2" charset="-122"/>
                            <a:cs typeface="Times New Roman" panose="02020603050405020304" pitchFamily="18" charset="0"/>
                          </a:rPr>
                        </m:ctrlPr>
                      </m:sSubPr>
                      <m:e>
                        <m:r>
                          <a:rPr lang="en-US" sz="1800" i="1">
                            <a:effectLst/>
                            <a:latin typeface="Cambria Math" panose="02040503050406030204" pitchFamily="18" charset="0"/>
                            <a:ea typeface="宋体" panose="02010600030101010101" pitchFamily="2" charset="-122"/>
                            <a:cs typeface="Times New Roman" panose="02020603050405020304" pitchFamily="18" charset="0"/>
                          </a:rPr>
                          <m:t>𝑀𝑅</m:t>
                        </m:r>
                      </m:e>
                      <m:sub>
                        <m:r>
                          <a:rPr lang="en-US" sz="1800" i="1">
                            <a:effectLst/>
                            <a:latin typeface="Cambria Math" panose="02040503050406030204" pitchFamily="18" charset="0"/>
                            <a:ea typeface="宋体" panose="02010600030101010101" pitchFamily="2" charset="-122"/>
                            <a:cs typeface="Times New Roman" panose="02020603050405020304" pitchFamily="18" charset="0"/>
                          </a:rPr>
                          <m:t>𝐴</m:t>
                        </m:r>
                      </m:sub>
                    </m:sSub>
                    <m:r>
                      <a:rPr lang="en-US" sz="1800" i="1">
                        <a:effectLst/>
                        <a:latin typeface="Cambria Math" panose="02040503050406030204" pitchFamily="18" charset="0"/>
                        <a:ea typeface="宋体" panose="02010600030101010101" pitchFamily="2" charset="-122"/>
                        <a:cs typeface="Times New Roman" panose="02020603050405020304" pitchFamily="18" charset="0"/>
                      </a:rPr>
                      <m:t>=</m:t>
                    </m:r>
                    <m:f>
                      <m:fPr>
                        <m:ctrlPr>
                          <a:rPr lang="en-US" sz="1800" i="1">
                            <a:effectLst/>
                            <a:latin typeface="Cambria Math" panose="02040503050406030204" pitchFamily="18" charset="0"/>
                            <a:ea typeface="宋体" panose="02010600030101010101" pitchFamily="2" charset="-122"/>
                            <a:cs typeface="Times New Roman" panose="02020603050405020304" pitchFamily="18" charset="0"/>
                          </a:rPr>
                        </m:ctrlPr>
                      </m:fPr>
                      <m:num>
                        <m:r>
                          <a:rPr lang="en-US" sz="1800" i="1">
                            <a:effectLst/>
                            <a:latin typeface="Cambria Math" panose="02040503050406030204" pitchFamily="18" charset="0"/>
                            <a:ea typeface="宋体" panose="02010600030101010101" pitchFamily="2" charset="-122"/>
                            <a:cs typeface="Times New Roman" panose="02020603050405020304" pitchFamily="18" charset="0"/>
                          </a:rPr>
                          <m:t>𝑑𝑅</m:t>
                        </m:r>
                      </m:num>
                      <m:den>
                        <m:r>
                          <a:rPr lang="en-US" sz="1800" i="1">
                            <a:effectLst/>
                            <a:latin typeface="Cambria Math" panose="02040503050406030204" pitchFamily="18" charset="0"/>
                            <a:ea typeface="宋体" panose="02010600030101010101" pitchFamily="2" charset="-122"/>
                            <a:cs typeface="Times New Roman" panose="02020603050405020304" pitchFamily="18" charset="0"/>
                          </a:rPr>
                          <m:t>𝑑</m:t>
                        </m:r>
                        <m:r>
                          <a:rPr lang="en-US" sz="1800" i="1">
                            <a:effectLst/>
                            <a:latin typeface="Cambria Math" panose="02040503050406030204" pitchFamily="18" charset="0"/>
                            <a:ea typeface="宋体" panose="02010600030101010101" pitchFamily="2" charset="-122"/>
                            <a:cs typeface="Times New Roman" panose="02020603050405020304" pitchFamily="18" charset="0"/>
                          </a:rPr>
                          <m:t>(</m:t>
                        </m:r>
                        <m:r>
                          <a:rPr lang="en-US" sz="1800" i="1">
                            <a:effectLst/>
                            <a:latin typeface="Cambria Math" panose="02040503050406030204" pitchFamily="18" charset="0"/>
                            <a:ea typeface="宋体" panose="02010600030101010101" pitchFamily="2" charset="-122"/>
                            <a:cs typeface="Times New Roman" panose="02020603050405020304" pitchFamily="18" charset="0"/>
                          </a:rPr>
                          <m:t>𝑋</m:t>
                        </m:r>
                        <m:d>
                          <m:dPr>
                            <m:ctrlPr>
                              <a:rPr lang="en-US" sz="1800" i="1">
                                <a:effectLst/>
                                <a:latin typeface="Cambria Math" panose="02040503050406030204" pitchFamily="18" charset="0"/>
                                <a:ea typeface="宋体" panose="02010600030101010101" pitchFamily="2" charset="-122"/>
                                <a:cs typeface="Times New Roman" panose="02020603050405020304" pitchFamily="18" charset="0"/>
                              </a:rPr>
                            </m:ctrlPr>
                          </m:dPr>
                          <m:e>
                            <m:r>
                              <a:rPr lang="en-US" sz="1800" i="1">
                                <a:effectLst/>
                                <a:latin typeface="Cambria Math" panose="02040503050406030204" pitchFamily="18" charset="0"/>
                                <a:ea typeface="宋体" panose="02010600030101010101" pitchFamily="2" charset="-122"/>
                                <a:cs typeface="Times New Roman" panose="02020603050405020304" pitchFamily="18" charset="0"/>
                              </a:rPr>
                              <m:t>𝑝</m:t>
                            </m:r>
                          </m:e>
                        </m:d>
                        <m:r>
                          <a:rPr lang="en-US" sz="1800" b="0" i="1" smtClean="0">
                            <a:effectLst/>
                            <a:latin typeface="Cambria Math" panose="02040503050406030204" pitchFamily="18" charset="0"/>
                            <a:ea typeface="宋体" panose="02010600030101010101" pitchFamily="2" charset="-122"/>
                            <a:cs typeface="Times New Roman" panose="02020603050405020304" pitchFamily="18" charset="0"/>
                          </a:rPr>
                          <m:t>)</m:t>
                        </m:r>
                      </m:den>
                    </m:f>
                    <m:r>
                      <a:rPr lang="en-US" sz="1800" i="1">
                        <a:effectLst/>
                        <a:latin typeface="Cambria Math" panose="02040503050406030204" pitchFamily="18" charset="0"/>
                        <a:ea typeface="宋体" panose="02010600030101010101" pitchFamily="2" charset="-122"/>
                        <a:cs typeface="Times New Roman" panose="02020603050405020304" pitchFamily="18" charset="0"/>
                      </a:rPr>
                      <m:t>=</m:t>
                    </m:r>
                    <m:f>
                      <m:fPr>
                        <m:ctrlPr>
                          <a:rPr lang="en-US" sz="1800" i="1">
                            <a:effectLst/>
                            <a:latin typeface="Cambria Math" panose="02040503050406030204" pitchFamily="18" charset="0"/>
                            <a:ea typeface="宋体" panose="02010600030101010101" pitchFamily="2" charset="-122"/>
                            <a:cs typeface="Times New Roman" panose="02020603050405020304" pitchFamily="18" charset="0"/>
                          </a:rPr>
                        </m:ctrlPr>
                      </m:fPr>
                      <m:num>
                        <m:r>
                          <a:rPr lang="en-US" sz="1800" i="1">
                            <a:effectLst/>
                            <a:latin typeface="Cambria Math" panose="02040503050406030204" pitchFamily="18" charset="0"/>
                            <a:ea typeface="宋体" panose="02010600030101010101" pitchFamily="2" charset="-122"/>
                            <a:cs typeface="Times New Roman" panose="02020603050405020304" pitchFamily="18" charset="0"/>
                          </a:rPr>
                          <m:t>𝑑𝑅</m:t>
                        </m:r>
                      </m:num>
                      <m:den>
                        <m:r>
                          <a:rPr lang="en-US" sz="1800" i="1">
                            <a:effectLst/>
                            <a:latin typeface="Cambria Math" panose="02040503050406030204" pitchFamily="18" charset="0"/>
                            <a:ea typeface="宋体" panose="02010600030101010101" pitchFamily="2" charset="-122"/>
                            <a:cs typeface="Times New Roman" panose="02020603050405020304" pitchFamily="18" charset="0"/>
                          </a:rPr>
                          <m:t>𝑑𝑝</m:t>
                        </m:r>
                      </m:den>
                    </m:f>
                    <m:r>
                      <a:rPr lang="en-US" sz="1800" i="1">
                        <a:effectLst/>
                        <a:latin typeface="Cambria Math" panose="02040503050406030204" pitchFamily="18" charset="0"/>
                        <a:ea typeface="宋体" panose="02010600030101010101" pitchFamily="2" charset="-122"/>
                        <a:cs typeface="Times New Roman" panose="02020603050405020304" pitchFamily="18" charset="0"/>
                      </a:rPr>
                      <m:t>×</m:t>
                    </m:r>
                    <m:f>
                      <m:fPr>
                        <m:ctrlPr>
                          <a:rPr lang="en-US" sz="1800" i="1">
                            <a:effectLst/>
                            <a:latin typeface="Cambria Math" panose="02040503050406030204" pitchFamily="18" charset="0"/>
                            <a:ea typeface="宋体" panose="02010600030101010101" pitchFamily="2" charset="-122"/>
                            <a:cs typeface="Times New Roman" panose="02020603050405020304" pitchFamily="18" charset="0"/>
                          </a:rPr>
                        </m:ctrlPr>
                      </m:fPr>
                      <m:num>
                        <m:r>
                          <a:rPr lang="en-US" sz="1800" i="1">
                            <a:effectLst/>
                            <a:latin typeface="Cambria Math" panose="02040503050406030204" pitchFamily="18" charset="0"/>
                            <a:ea typeface="宋体" panose="02010600030101010101" pitchFamily="2" charset="-122"/>
                            <a:cs typeface="Times New Roman" panose="02020603050405020304" pitchFamily="18" charset="0"/>
                          </a:rPr>
                          <m:t>𝑑𝑝</m:t>
                        </m:r>
                      </m:num>
                      <m:den>
                        <m:r>
                          <a:rPr lang="en-US" sz="1800" i="1">
                            <a:effectLst/>
                            <a:latin typeface="Cambria Math" panose="02040503050406030204" pitchFamily="18" charset="0"/>
                            <a:ea typeface="宋体" panose="02010600030101010101" pitchFamily="2" charset="-122"/>
                            <a:cs typeface="Times New Roman" panose="02020603050405020304" pitchFamily="18" charset="0"/>
                          </a:rPr>
                          <m:t>𝑑</m:t>
                        </m:r>
                        <m:r>
                          <a:rPr lang="en-US" sz="1800" i="1">
                            <a:effectLst/>
                            <a:latin typeface="Cambria Math" panose="02040503050406030204" pitchFamily="18" charset="0"/>
                            <a:ea typeface="宋体" panose="02010600030101010101" pitchFamily="2" charset="-122"/>
                            <a:cs typeface="Times New Roman" panose="02020603050405020304" pitchFamily="18" charset="0"/>
                          </a:rPr>
                          <m:t>(</m:t>
                        </m:r>
                        <m:r>
                          <a:rPr lang="en-US" sz="1800" i="1">
                            <a:effectLst/>
                            <a:latin typeface="Cambria Math" panose="02040503050406030204" pitchFamily="18" charset="0"/>
                            <a:ea typeface="宋体" panose="02010600030101010101" pitchFamily="2" charset="-122"/>
                            <a:cs typeface="Times New Roman" panose="02020603050405020304" pitchFamily="18" charset="0"/>
                          </a:rPr>
                          <m:t>𝑋</m:t>
                        </m:r>
                        <m:d>
                          <m:dPr>
                            <m:ctrlPr>
                              <a:rPr lang="en-US" sz="1800" i="1">
                                <a:effectLst/>
                                <a:latin typeface="Cambria Math" panose="02040503050406030204" pitchFamily="18" charset="0"/>
                                <a:ea typeface="宋体" panose="02010600030101010101" pitchFamily="2" charset="-122"/>
                                <a:cs typeface="Times New Roman" panose="02020603050405020304" pitchFamily="18" charset="0"/>
                              </a:rPr>
                            </m:ctrlPr>
                          </m:dPr>
                          <m:e>
                            <m:r>
                              <a:rPr lang="en-US" sz="1800" i="1">
                                <a:effectLst/>
                                <a:latin typeface="Cambria Math" panose="02040503050406030204" pitchFamily="18" charset="0"/>
                                <a:ea typeface="宋体" panose="02010600030101010101" pitchFamily="2" charset="-122"/>
                                <a:cs typeface="Times New Roman" panose="02020603050405020304" pitchFamily="18" charset="0"/>
                              </a:rPr>
                              <m:t>𝑝</m:t>
                            </m:r>
                          </m:e>
                        </m:d>
                        <m:r>
                          <a:rPr lang="en-US" sz="1800" b="0" i="1" smtClean="0">
                            <a:effectLst/>
                            <a:latin typeface="Cambria Math" panose="02040503050406030204" pitchFamily="18" charset="0"/>
                            <a:ea typeface="宋体" panose="02010600030101010101" pitchFamily="2" charset="-122"/>
                            <a:cs typeface="Times New Roman" panose="02020603050405020304" pitchFamily="18" charset="0"/>
                          </a:rPr>
                          <m:t>)</m:t>
                        </m:r>
                      </m:den>
                    </m:f>
                    <m:r>
                      <a:rPr lang="en-US" sz="1800" i="1">
                        <a:effectLst/>
                        <a:latin typeface="Cambria Math" panose="02040503050406030204" pitchFamily="18" charset="0"/>
                        <a:ea typeface="宋体" panose="02010600030101010101" pitchFamily="2" charset="-122"/>
                        <a:cs typeface="Times New Roman" panose="02020603050405020304" pitchFamily="18" charset="0"/>
                      </a:rPr>
                      <m:t>=</m:t>
                    </m:r>
                    <m:d>
                      <m:dPr>
                        <m:ctrlPr>
                          <a:rPr lang="en-US" sz="1800" i="1">
                            <a:effectLst/>
                            <a:latin typeface="Cambria Math" panose="02040503050406030204" pitchFamily="18" charset="0"/>
                            <a:ea typeface="宋体" panose="02010600030101010101" pitchFamily="2" charset="-122"/>
                            <a:cs typeface="Times New Roman" panose="02020603050405020304" pitchFamily="18" charset="0"/>
                          </a:rPr>
                        </m:ctrlPr>
                      </m:dPr>
                      <m:e>
                        <m:r>
                          <a:rPr lang="en-US" sz="1800" i="1">
                            <a:effectLst/>
                            <a:latin typeface="Cambria Math" panose="02040503050406030204" pitchFamily="18" charset="0"/>
                            <a:ea typeface="宋体" panose="02010600030101010101" pitchFamily="2" charset="-122"/>
                            <a:cs typeface="Times New Roman" panose="02020603050405020304" pitchFamily="18" charset="0"/>
                          </a:rPr>
                          <m:t>1−</m:t>
                        </m:r>
                        <m:r>
                          <a:rPr lang="en-US" sz="1800" i="1">
                            <a:effectLst/>
                            <a:latin typeface="Cambria Math" panose="02040503050406030204" pitchFamily="18" charset="0"/>
                            <a:ea typeface="宋体" panose="02010600030101010101" pitchFamily="2" charset="-122"/>
                            <a:cs typeface="Times New Roman" panose="02020603050405020304" pitchFamily="18" charset="0"/>
                          </a:rPr>
                          <m:t>𝜀</m:t>
                        </m:r>
                      </m:e>
                    </m:d>
                    <m:sSub>
                      <m:sSubPr>
                        <m:ctrlPr>
                          <a:rPr lang="en-US" sz="1800" i="1">
                            <a:effectLst/>
                            <a:latin typeface="Cambria Math" panose="02040503050406030204" pitchFamily="18" charset="0"/>
                            <a:ea typeface="宋体" panose="02010600030101010101" pitchFamily="2" charset="-122"/>
                            <a:cs typeface="Times New Roman" panose="02020603050405020304" pitchFamily="18" charset="0"/>
                          </a:rPr>
                        </m:ctrlPr>
                      </m:sSubPr>
                      <m:e>
                        <m:r>
                          <a:rPr lang="en-US" sz="1800" i="1">
                            <a:effectLst/>
                            <a:latin typeface="Cambria Math" panose="02040503050406030204" pitchFamily="18" charset="0"/>
                            <a:ea typeface="宋体" panose="02010600030101010101" pitchFamily="2" charset="-122"/>
                            <a:cs typeface="Times New Roman" panose="02020603050405020304" pitchFamily="18" charset="0"/>
                          </a:rPr>
                          <m:t>𝐸</m:t>
                        </m:r>
                      </m:e>
                      <m:sub>
                        <m:r>
                          <a:rPr lang="en-US" sz="1800" i="1">
                            <a:effectLst/>
                            <a:latin typeface="Cambria Math" panose="02040503050406030204" pitchFamily="18" charset="0"/>
                            <a:ea typeface="宋体" panose="02010600030101010101" pitchFamily="2" charset="-122"/>
                            <a:cs typeface="Times New Roman" panose="02020603050405020304" pitchFamily="18" charset="0"/>
                          </a:rPr>
                          <m:t>𝐴</m:t>
                        </m:r>
                      </m:sub>
                    </m:sSub>
                    <m:sSup>
                      <m:sSupPr>
                        <m:ctrlPr>
                          <a:rPr lang="en-US" sz="1800" i="1">
                            <a:effectLst/>
                            <a:latin typeface="Cambria Math" panose="02040503050406030204" pitchFamily="18" charset="0"/>
                            <a:ea typeface="宋体" panose="02010600030101010101" pitchFamily="2" charset="-122"/>
                            <a:cs typeface="Times New Roman" panose="02020603050405020304" pitchFamily="18" charset="0"/>
                          </a:rPr>
                        </m:ctrlPr>
                      </m:sSupPr>
                      <m:e>
                        <m:r>
                          <a:rPr lang="en-US" sz="1800" i="1">
                            <a:effectLst/>
                            <a:latin typeface="Cambria Math" panose="02040503050406030204" pitchFamily="18" charset="0"/>
                            <a:ea typeface="宋体" panose="02010600030101010101" pitchFamily="2" charset="-122"/>
                            <a:cs typeface="Times New Roman" panose="02020603050405020304" pitchFamily="18" charset="0"/>
                          </a:rPr>
                          <m:t>𝑝</m:t>
                        </m:r>
                      </m:e>
                      <m:sup>
                        <m:r>
                          <a:rPr lang="en-US" sz="1800" i="1">
                            <a:effectLst/>
                            <a:latin typeface="Cambria Math" panose="02040503050406030204" pitchFamily="18" charset="0"/>
                            <a:ea typeface="宋体" panose="02010600030101010101" pitchFamily="2" charset="-122"/>
                            <a:cs typeface="Times New Roman" panose="02020603050405020304" pitchFamily="18" charset="0"/>
                          </a:rPr>
                          <m:t>−</m:t>
                        </m:r>
                        <m:r>
                          <a:rPr lang="en-US" sz="1800" i="1">
                            <a:effectLst/>
                            <a:latin typeface="Cambria Math" panose="02040503050406030204" pitchFamily="18" charset="0"/>
                            <a:ea typeface="宋体" panose="02010600030101010101" pitchFamily="2" charset="-122"/>
                            <a:cs typeface="Times New Roman" panose="02020603050405020304" pitchFamily="18" charset="0"/>
                          </a:rPr>
                          <m:t>𝜀</m:t>
                        </m:r>
                      </m:sup>
                    </m:sSup>
                    <m:r>
                      <a:rPr lang="en-US" sz="1800" i="1">
                        <a:effectLst/>
                        <a:latin typeface="Cambria Math" panose="02040503050406030204" pitchFamily="18" charset="0"/>
                        <a:ea typeface="宋体" panose="02010600030101010101" pitchFamily="2" charset="-122"/>
                        <a:cs typeface="Times New Roman" panose="02020603050405020304" pitchFamily="18" charset="0"/>
                      </a:rPr>
                      <m:t>×</m:t>
                    </m:r>
                    <m:d>
                      <m:dPr>
                        <m:ctrlPr>
                          <a:rPr lang="en-US" sz="1800" i="1">
                            <a:effectLst/>
                            <a:latin typeface="Cambria Math" panose="02040503050406030204" pitchFamily="18" charset="0"/>
                            <a:ea typeface="宋体" panose="02010600030101010101" pitchFamily="2" charset="-122"/>
                            <a:cs typeface="Times New Roman" panose="02020603050405020304" pitchFamily="18" charset="0"/>
                          </a:rPr>
                        </m:ctrlPr>
                      </m:dPr>
                      <m:e>
                        <m:r>
                          <a:rPr lang="en-US" sz="1800" i="1">
                            <a:effectLst/>
                            <a:latin typeface="Cambria Math" panose="02040503050406030204" pitchFamily="18" charset="0"/>
                            <a:ea typeface="宋体" panose="02010600030101010101" pitchFamily="2" charset="-122"/>
                            <a:cs typeface="Times New Roman" panose="02020603050405020304" pitchFamily="18" charset="0"/>
                          </a:rPr>
                          <m:t>−</m:t>
                        </m:r>
                        <m:f>
                          <m:fPr>
                            <m:ctrlPr>
                              <a:rPr lang="en-US" sz="1800" i="1">
                                <a:effectLst/>
                                <a:latin typeface="Cambria Math" panose="02040503050406030204" pitchFamily="18" charset="0"/>
                                <a:ea typeface="宋体" panose="02010600030101010101" pitchFamily="2" charset="-122"/>
                                <a:cs typeface="Times New Roman" panose="02020603050405020304" pitchFamily="18" charset="0"/>
                              </a:rPr>
                            </m:ctrlPr>
                          </m:fPr>
                          <m:num>
                            <m:sSup>
                              <m:sSupPr>
                                <m:ctrlPr>
                                  <a:rPr lang="en-US" sz="1800" i="1">
                                    <a:effectLst/>
                                    <a:latin typeface="Cambria Math" panose="02040503050406030204" pitchFamily="18" charset="0"/>
                                    <a:ea typeface="宋体" panose="02010600030101010101" pitchFamily="2" charset="-122"/>
                                    <a:cs typeface="Times New Roman" panose="02020603050405020304" pitchFamily="18" charset="0"/>
                                  </a:rPr>
                                </m:ctrlPr>
                              </m:sSupPr>
                              <m:e>
                                <m:r>
                                  <a:rPr lang="en-US" sz="1800" i="1">
                                    <a:effectLst/>
                                    <a:latin typeface="Cambria Math" panose="02040503050406030204" pitchFamily="18" charset="0"/>
                                    <a:ea typeface="宋体" panose="02010600030101010101" pitchFamily="2" charset="-122"/>
                                    <a:cs typeface="Times New Roman" panose="02020603050405020304" pitchFamily="18" charset="0"/>
                                  </a:rPr>
                                  <m:t>𝑝</m:t>
                                </m:r>
                              </m:e>
                              <m:sup>
                                <m:r>
                                  <a:rPr lang="en-US" sz="1800" i="1">
                                    <a:effectLst/>
                                    <a:latin typeface="Cambria Math" panose="02040503050406030204" pitchFamily="18" charset="0"/>
                                    <a:ea typeface="宋体" panose="02010600030101010101" pitchFamily="2" charset="-122"/>
                                    <a:cs typeface="Times New Roman" panose="02020603050405020304" pitchFamily="18" charset="0"/>
                                  </a:rPr>
                                  <m:t>𝜀</m:t>
                                </m:r>
                                <m:r>
                                  <a:rPr lang="en-US" sz="1800" i="1">
                                    <a:effectLst/>
                                    <a:latin typeface="Cambria Math" panose="02040503050406030204" pitchFamily="18" charset="0"/>
                                    <a:ea typeface="宋体" panose="02010600030101010101" pitchFamily="2" charset="-122"/>
                                    <a:cs typeface="Times New Roman" panose="02020603050405020304" pitchFamily="18" charset="0"/>
                                  </a:rPr>
                                  <m:t>+1</m:t>
                                </m:r>
                              </m:sup>
                            </m:sSup>
                          </m:num>
                          <m:den>
                            <m:sSub>
                              <m:sSubPr>
                                <m:ctrlPr>
                                  <a:rPr lang="en-US" sz="1800" i="1">
                                    <a:effectLst/>
                                    <a:latin typeface="Cambria Math" panose="02040503050406030204" pitchFamily="18" charset="0"/>
                                    <a:ea typeface="宋体" panose="02010600030101010101" pitchFamily="2" charset="-122"/>
                                    <a:cs typeface="Times New Roman" panose="02020603050405020304" pitchFamily="18" charset="0"/>
                                  </a:rPr>
                                </m:ctrlPr>
                              </m:sSubPr>
                              <m:e>
                                <m:r>
                                  <a:rPr lang="en-US" sz="1800" i="1">
                                    <a:effectLst/>
                                    <a:latin typeface="Cambria Math" panose="02040503050406030204" pitchFamily="18" charset="0"/>
                                    <a:ea typeface="宋体" panose="02010600030101010101" pitchFamily="2" charset="-122"/>
                                    <a:cs typeface="Times New Roman" panose="02020603050405020304" pitchFamily="18" charset="0"/>
                                  </a:rPr>
                                  <m:t>𝐸</m:t>
                                </m:r>
                              </m:e>
                              <m:sub>
                                <m:r>
                                  <a:rPr lang="en-US" sz="1800" i="1">
                                    <a:effectLst/>
                                    <a:latin typeface="Cambria Math" panose="02040503050406030204" pitchFamily="18" charset="0"/>
                                    <a:ea typeface="宋体" panose="02010600030101010101" pitchFamily="2" charset="-122"/>
                                    <a:cs typeface="Times New Roman" panose="02020603050405020304" pitchFamily="18" charset="0"/>
                                  </a:rPr>
                                  <m:t>𝐴</m:t>
                                </m:r>
                              </m:sub>
                            </m:sSub>
                            <m:r>
                              <a:rPr lang="en-US" sz="1800" i="1">
                                <a:effectLst/>
                                <a:latin typeface="Cambria Math" panose="02040503050406030204" pitchFamily="18" charset="0"/>
                                <a:ea typeface="宋体" panose="02010600030101010101" pitchFamily="2" charset="-122"/>
                                <a:cs typeface="Times New Roman" panose="02020603050405020304" pitchFamily="18" charset="0"/>
                              </a:rPr>
                              <m:t>𝜀</m:t>
                            </m:r>
                          </m:den>
                        </m:f>
                      </m:e>
                    </m:d>
                    <m:r>
                      <a:rPr lang="en-US" sz="1800" i="1">
                        <a:effectLst/>
                        <a:latin typeface="Cambria Math" panose="02040503050406030204" pitchFamily="18" charset="0"/>
                        <a:ea typeface="宋体" panose="02010600030101010101" pitchFamily="2" charset="-122"/>
                        <a:cs typeface="Times New Roman" panose="02020603050405020304" pitchFamily="18" charset="0"/>
                      </a:rPr>
                      <m:t>=</m:t>
                    </m:r>
                    <m:r>
                      <a:rPr lang="en-US" sz="1800" i="1">
                        <a:effectLst/>
                        <a:latin typeface="Cambria Math" panose="02040503050406030204" pitchFamily="18" charset="0"/>
                        <a:ea typeface="宋体" panose="02010600030101010101" pitchFamily="2" charset="-122"/>
                        <a:cs typeface="Times New Roman" panose="02020603050405020304" pitchFamily="18" charset="0"/>
                      </a:rPr>
                      <m:t>𝑝</m:t>
                    </m:r>
                    <m:f>
                      <m:fPr>
                        <m:ctrlPr>
                          <a:rPr lang="en-US" sz="1800" i="1">
                            <a:effectLst/>
                            <a:latin typeface="Cambria Math" panose="02040503050406030204" pitchFamily="18" charset="0"/>
                            <a:ea typeface="宋体" panose="02010600030101010101" pitchFamily="2" charset="-122"/>
                            <a:cs typeface="Times New Roman" panose="02020603050405020304" pitchFamily="18" charset="0"/>
                          </a:rPr>
                        </m:ctrlPr>
                      </m:fPr>
                      <m:num>
                        <m:r>
                          <a:rPr lang="en-US" sz="1800" i="1">
                            <a:effectLst/>
                            <a:latin typeface="Cambria Math" panose="02040503050406030204" pitchFamily="18" charset="0"/>
                            <a:ea typeface="宋体" panose="02010600030101010101" pitchFamily="2" charset="-122"/>
                            <a:cs typeface="Times New Roman" panose="02020603050405020304" pitchFamily="18" charset="0"/>
                          </a:rPr>
                          <m:t>𝜀</m:t>
                        </m:r>
                        <m:r>
                          <a:rPr lang="en-US" sz="1800" i="1">
                            <a:effectLst/>
                            <a:latin typeface="Cambria Math" panose="02040503050406030204" pitchFamily="18" charset="0"/>
                            <a:ea typeface="宋体" panose="02010600030101010101" pitchFamily="2" charset="-122"/>
                            <a:cs typeface="Times New Roman" panose="02020603050405020304" pitchFamily="18" charset="0"/>
                          </a:rPr>
                          <m:t>−1</m:t>
                        </m:r>
                      </m:num>
                      <m:den>
                        <m:r>
                          <a:rPr lang="en-US" sz="1800" i="1">
                            <a:effectLst/>
                            <a:latin typeface="Cambria Math" panose="02040503050406030204" pitchFamily="18" charset="0"/>
                            <a:ea typeface="宋体" panose="02010600030101010101" pitchFamily="2" charset="-122"/>
                            <a:cs typeface="Times New Roman" panose="02020603050405020304" pitchFamily="18" charset="0"/>
                          </a:rPr>
                          <m:t>𝜀</m:t>
                        </m:r>
                      </m:den>
                    </m:f>
                  </m:oMath>
                </a14:m>
                <a:endParaRPr lang="en-US" sz="1600" dirty="0">
                  <a:effectLst/>
                  <a:latin typeface="Calibri" panose="020F0502020204030204" pitchFamily="34" charset="0"/>
                  <a:ea typeface="等线" panose="02010600030101010101" pitchFamily="2" charset="-122"/>
                  <a:cs typeface="Times New Roman" panose="02020603050405020304" pitchFamily="18" charset="0"/>
                </a:endParaRPr>
              </a:p>
              <a:p>
                <a:pPr>
                  <a:lnSpc>
                    <a:spcPct val="100000"/>
                  </a:lnSpc>
                  <a:spcAft>
                    <a:spcPts val="800"/>
                  </a:spcAft>
                </a:pPr>
                <a:r>
                  <a:rPr lang="zh-CN" altLang="en-US" sz="1800" dirty="0">
                    <a:latin typeface="宋体" panose="02010600030101010101" pitchFamily="2" charset="-122"/>
                    <a:ea typeface="宋体" panose="02010600030101010101" pitchFamily="2" charset="-122"/>
                    <a:cs typeface="Times New Roman" panose="02020603050405020304" pitchFamily="18" charset="0"/>
                  </a:rPr>
                  <a:t>边际成本：</a:t>
                </a:r>
                <a:r>
                  <a:rPr lang="en-US" sz="1800" dirty="0">
                    <a:ea typeface="宋体" panose="02010600030101010101" pitchFamily="2" charset="-122"/>
                    <a:cs typeface="Times New Roman" panose="02020603050405020304" pitchFamily="18" charset="0"/>
                  </a:rPr>
                  <a:t> </a:t>
                </a:r>
                <a14:m>
                  <m:oMath xmlns:m="http://schemas.openxmlformats.org/officeDocument/2006/math">
                    <m:f>
                      <m:fPr>
                        <m:ctrlPr>
                          <a:rPr lang="en-US" sz="1800" i="1">
                            <a:effectLst/>
                            <a:latin typeface="Cambria Math" panose="02040503050406030204" pitchFamily="18" charset="0"/>
                            <a:ea typeface="宋体" panose="02010600030101010101" pitchFamily="2" charset="-122"/>
                            <a:cs typeface="Times New Roman" panose="02020603050405020304" pitchFamily="18" charset="0"/>
                          </a:rPr>
                        </m:ctrlPr>
                      </m:fPr>
                      <m:num>
                        <m:sSub>
                          <m:sSubPr>
                            <m:ctrlPr>
                              <a:rPr lang="en-US" sz="1800" i="1">
                                <a:effectLst/>
                                <a:latin typeface="Cambria Math" panose="02040503050406030204" pitchFamily="18" charset="0"/>
                                <a:ea typeface="宋体" panose="02010600030101010101" pitchFamily="2" charset="-122"/>
                                <a:cs typeface="Times New Roman" panose="02020603050405020304" pitchFamily="18" charset="0"/>
                              </a:rPr>
                            </m:ctrlPr>
                          </m:sSubPr>
                          <m:e>
                            <m:r>
                              <a:rPr lang="en-US" sz="1800" i="1">
                                <a:effectLst/>
                                <a:latin typeface="Cambria Math" panose="02040503050406030204" pitchFamily="18" charset="0"/>
                                <a:ea typeface="宋体" panose="02010600030101010101" pitchFamily="2" charset="-122"/>
                                <a:cs typeface="Times New Roman" panose="02020603050405020304" pitchFamily="18" charset="0"/>
                              </a:rPr>
                              <m:t>𝜔</m:t>
                            </m:r>
                          </m:e>
                          <m:sub>
                            <m:r>
                              <a:rPr lang="en-US" sz="1800" i="1">
                                <a:effectLst/>
                                <a:latin typeface="Cambria Math" panose="02040503050406030204" pitchFamily="18" charset="0"/>
                                <a:ea typeface="宋体" panose="02010600030101010101" pitchFamily="2" charset="-122"/>
                                <a:cs typeface="Times New Roman" panose="02020603050405020304" pitchFamily="18" charset="0"/>
                              </a:rPr>
                              <m:t>𝐴</m:t>
                            </m:r>
                          </m:sub>
                        </m:sSub>
                      </m:num>
                      <m:den>
                        <m:r>
                          <a:rPr lang="en-US" sz="1800" i="1">
                            <a:effectLst/>
                            <a:latin typeface="Cambria Math" panose="02040503050406030204" pitchFamily="18" charset="0"/>
                            <a:ea typeface="宋体" panose="02010600030101010101" pitchFamily="2" charset="-122"/>
                            <a:cs typeface="Times New Roman" panose="02020603050405020304" pitchFamily="18" charset="0"/>
                          </a:rPr>
                          <m:t>𝜑</m:t>
                        </m:r>
                      </m:den>
                    </m:f>
                  </m:oMath>
                </a14:m>
                <a:endParaRPr lang="en-US" sz="1800" dirty="0">
                  <a:effectLst/>
                  <a:latin typeface="宋体" panose="02010600030101010101" pitchFamily="2" charset="-122"/>
                  <a:ea typeface="宋体" panose="02010600030101010101" pitchFamily="2" charset="-122"/>
                  <a:cs typeface="Times New Roman" panose="02020603050405020304" pitchFamily="18" charset="0"/>
                </a:endParaRPr>
              </a:p>
              <a:p>
                <a:pPr>
                  <a:lnSpc>
                    <a:spcPct val="150000"/>
                  </a:lnSpc>
                  <a:spcAft>
                    <a:spcPts val="800"/>
                  </a:spcAft>
                </a:pPr>
                <a:r>
                  <a:rPr lang="zh-CN" altLang="en-US" sz="1800" dirty="0">
                    <a:latin typeface="宋体" panose="02010600030101010101" pitchFamily="2" charset="-122"/>
                    <a:ea typeface="宋体" panose="02010600030101010101" pitchFamily="2" charset="-122"/>
                    <a:cs typeface="Times New Roman" panose="02020603050405020304" pitchFamily="18" charset="0"/>
                  </a:rPr>
                  <a:t>因此有：</a:t>
                </a:r>
                <a:r>
                  <a:rPr lang="en-US" sz="1800" dirty="0">
                    <a:ea typeface="宋体" panose="02010600030101010101" pitchFamily="2" charset="-122"/>
                    <a:cs typeface="Times New Roman" panose="02020603050405020304" pitchFamily="18" charset="0"/>
                  </a:rPr>
                  <a:t> </a:t>
                </a:r>
                <a14:m>
                  <m:oMath xmlns:m="http://schemas.openxmlformats.org/officeDocument/2006/math">
                    <m:r>
                      <a:rPr lang="en-US" sz="1800" i="1">
                        <a:effectLst/>
                        <a:latin typeface="Cambria Math" panose="02040503050406030204" pitchFamily="18" charset="0"/>
                        <a:ea typeface="宋体" panose="02010600030101010101" pitchFamily="2" charset="-122"/>
                        <a:cs typeface="Times New Roman" panose="02020603050405020304" pitchFamily="18" charset="0"/>
                      </a:rPr>
                      <m:t>𝑝</m:t>
                    </m:r>
                    <m:f>
                      <m:fPr>
                        <m:ctrlPr>
                          <a:rPr lang="en-US" sz="1800" i="1">
                            <a:effectLst/>
                            <a:latin typeface="Cambria Math" panose="02040503050406030204" pitchFamily="18" charset="0"/>
                            <a:ea typeface="宋体" panose="02010600030101010101" pitchFamily="2" charset="-122"/>
                            <a:cs typeface="Times New Roman" panose="02020603050405020304" pitchFamily="18" charset="0"/>
                          </a:rPr>
                        </m:ctrlPr>
                      </m:fPr>
                      <m:num>
                        <m:r>
                          <a:rPr lang="en-US" sz="1800" i="1">
                            <a:effectLst/>
                            <a:latin typeface="Cambria Math" panose="02040503050406030204" pitchFamily="18" charset="0"/>
                            <a:ea typeface="宋体" panose="02010600030101010101" pitchFamily="2" charset="-122"/>
                            <a:cs typeface="Times New Roman" panose="02020603050405020304" pitchFamily="18" charset="0"/>
                          </a:rPr>
                          <m:t>𝜀</m:t>
                        </m:r>
                        <m:r>
                          <a:rPr lang="en-US" sz="1800" i="1">
                            <a:effectLst/>
                            <a:latin typeface="Cambria Math" panose="02040503050406030204" pitchFamily="18" charset="0"/>
                            <a:ea typeface="宋体" panose="02010600030101010101" pitchFamily="2" charset="-122"/>
                            <a:cs typeface="Times New Roman" panose="02020603050405020304" pitchFamily="18" charset="0"/>
                          </a:rPr>
                          <m:t>−1</m:t>
                        </m:r>
                      </m:num>
                      <m:den>
                        <m:r>
                          <a:rPr lang="en-US" sz="1800" i="1">
                            <a:effectLst/>
                            <a:latin typeface="Cambria Math" panose="02040503050406030204" pitchFamily="18" charset="0"/>
                            <a:ea typeface="宋体" panose="02010600030101010101" pitchFamily="2" charset="-122"/>
                            <a:cs typeface="Times New Roman" panose="02020603050405020304" pitchFamily="18" charset="0"/>
                          </a:rPr>
                          <m:t>𝜀</m:t>
                        </m:r>
                      </m:den>
                    </m:f>
                    <m:r>
                      <a:rPr lang="en-US" sz="1800" i="1">
                        <a:effectLst/>
                        <a:latin typeface="Cambria Math" panose="02040503050406030204" pitchFamily="18" charset="0"/>
                        <a:ea typeface="宋体" panose="02010600030101010101" pitchFamily="2" charset="-122"/>
                        <a:cs typeface="Times New Roman" panose="02020603050405020304" pitchFamily="18" charset="0"/>
                      </a:rPr>
                      <m:t>=</m:t>
                    </m:r>
                    <m:f>
                      <m:fPr>
                        <m:ctrlPr>
                          <a:rPr lang="en-US" sz="1800" i="1">
                            <a:effectLst/>
                            <a:latin typeface="Cambria Math" panose="02040503050406030204" pitchFamily="18" charset="0"/>
                            <a:ea typeface="宋体" panose="02010600030101010101" pitchFamily="2" charset="-122"/>
                            <a:cs typeface="Times New Roman" panose="02020603050405020304" pitchFamily="18" charset="0"/>
                          </a:rPr>
                        </m:ctrlPr>
                      </m:fPr>
                      <m:num>
                        <m:sSub>
                          <m:sSubPr>
                            <m:ctrlPr>
                              <a:rPr lang="en-US" sz="1800" i="1">
                                <a:effectLst/>
                                <a:latin typeface="Cambria Math" panose="02040503050406030204" pitchFamily="18" charset="0"/>
                                <a:ea typeface="宋体" panose="02010600030101010101" pitchFamily="2" charset="-122"/>
                                <a:cs typeface="Times New Roman" panose="02020603050405020304" pitchFamily="18" charset="0"/>
                              </a:rPr>
                            </m:ctrlPr>
                          </m:sSubPr>
                          <m:e>
                            <m:r>
                              <a:rPr lang="en-US" sz="1800" i="1">
                                <a:effectLst/>
                                <a:latin typeface="Cambria Math" panose="02040503050406030204" pitchFamily="18" charset="0"/>
                                <a:ea typeface="宋体" panose="02010600030101010101" pitchFamily="2" charset="-122"/>
                                <a:cs typeface="Times New Roman" panose="02020603050405020304" pitchFamily="18" charset="0"/>
                              </a:rPr>
                              <m:t>𝜔</m:t>
                            </m:r>
                          </m:e>
                          <m:sub>
                            <m:r>
                              <a:rPr lang="en-US" sz="1800" i="1">
                                <a:effectLst/>
                                <a:latin typeface="Cambria Math" panose="02040503050406030204" pitchFamily="18" charset="0"/>
                                <a:ea typeface="宋体" panose="02010600030101010101" pitchFamily="2" charset="-122"/>
                                <a:cs typeface="Times New Roman" panose="02020603050405020304" pitchFamily="18" charset="0"/>
                              </a:rPr>
                              <m:t>𝐴</m:t>
                            </m:r>
                          </m:sub>
                        </m:sSub>
                      </m:num>
                      <m:den>
                        <m:r>
                          <a:rPr lang="en-US" sz="1800" i="1">
                            <a:effectLst/>
                            <a:latin typeface="Cambria Math" panose="02040503050406030204" pitchFamily="18" charset="0"/>
                            <a:ea typeface="宋体" panose="02010600030101010101" pitchFamily="2" charset="-122"/>
                            <a:cs typeface="Times New Roman" panose="02020603050405020304" pitchFamily="18" charset="0"/>
                          </a:rPr>
                          <m:t>𝜑</m:t>
                        </m:r>
                      </m:den>
                    </m:f>
                  </m:oMath>
                </a14:m>
                <a:endParaRPr lang="en-US" sz="1600" dirty="0">
                  <a:effectLst/>
                  <a:latin typeface="Calibri" panose="020F0502020204030204" pitchFamily="34" charset="0"/>
                  <a:ea typeface="等线" panose="02010600030101010101" pitchFamily="2" charset="-122"/>
                  <a:cs typeface="Times New Roman" panose="02020603050405020304" pitchFamily="18" charset="0"/>
                </a:endParaRPr>
              </a:p>
              <a:p>
                <a:pPr>
                  <a:lnSpc>
                    <a:spcPct val="150000"/>
                  </a:lnSpc>
                  <a:spcAft>
                    <a:spcPts val="800"/>
                  </a:spcAft>
                </a:pPr>
                <a:r>
                  <a:rPr lang="zh-CN" altLang="en-US" sz="1800" dirty="0">
                    <a:effectLst/>
                    <a:latin typeface="宋体" panose="02010600030101010101" pitchFamily="2" charset="-122"/>
                    <a:ea typeface="宋体" panose="02010600030101010101" pitchFamily="2" charset="-122"/>
                    <a:cs typeface="Times New Roman" panose="02020603050405020304" pitchFamily="18" charset="0"/>
                  </a:rPr>
                  <a:t>得到：</a:t>
                </a:r>
                <a:r>
                  <a:rPr lang="en-US" sz="1800" dirty="0">
                    <a:ea typeface="宋体" panose="02010600030101010101" pitchFamily="2" charset="-122"/>
                    <a:cs typeface="Times New Roman" panose="02020603050405020304" pitchFamily="18" charset="0"/>
                  </a:rPr>
                  <a:t> </a:t>
                </a:r>
                <a14:m>
                  <m:oMath xmlns:m="http://schemas.openxmlformats.org/officeDocument/2006/math">
                    <m:r>
                      <a:rPr lang="en-US" sz="1800" i="1">
                        <a:effectLst/>
                        <a:latin typeface="Cambria Math" panose="02040503050406030204" pitchFamily="18" charset="0"/>
                        <a:ea typeface="宋体" panose="02010600030101010101" pitchFamily="2" charset="-122"/>
                        <a:cs typeface="Times New Roman" panose="02020603050405020304" pitchFamily="18" charset="0"/>
                      </a:rPr>
                      <m:t>𝑝</m:t>
                    </m:r>
                    <m:r>
                      <a:rPr lang="en-US" sz="1800">
                        <a:effectLst/>
                        <a:latin typeface="Cambria Math" panose="02040503050406030204" pitchFamily="18" charset="0"/>
                        <a:ea typeface="宋体" panose="02010600030101010101" pitchFamily="2" charset="-122"/>
                        <a:cs typeface="Times New Roman" panose="02020603050405020304" pitchFamily="18" charset="0"/>
                      </a:rPr>
                      <m:t>=</m:t>
                    </m:r>
                    <m:f>
                      <m:fPr>
                        <m:ctrlPr>
                          <a:rPr lang="en-US" sz="1800" i="1">
                            <a:effectLst/>
                            <a:latin typeface="Cambria Math" panose="02040503050406030204" pitchFamily="18" charset="0"/>
                            <a:ea typeface="宋体" panose="02010600030101010101" pitchFamily="2" charset="-122"/>
                            <a:cs typeface="Times New Roman" panose="02020603050405020304" pitchFamily="18" charset="0"/>
                          </a:rPr>
                        </m:ctrlPr>
                      </m:fPr>
                      <m:num>
                        <m:r>
                          <a:rPr lang="en-US" sz="1800" i="1">
                            <a:effectLst/>
                            <a:latin typeface="Cambria Math" panose="02040503050406030204" pitchFamily="18" charset="0"/>
                            <a:ea typeface="宋体" panose="02010600030101010101" pitchFamily="2" charset="-122"/>
                            <a:cs typeface="Times New Roman" panose="02020603050405020304" pitchFamily="18" charset="0"/>
                          </a:rPr>
                          <m:t>𝜀</m:t>
                        </m:r>
                      </m:num>
                      <m:den>
                        <m:r>
                          <a:rPr lang="en-US" sz="1800" i="1">
                            <a:effectLst/>
                            <a:latin typeface="Cambria Math" panose="02040503050406030204" pitchFamily="18" charset="0"/>
                            <a:ea typeface="宋体" panose="02010600030101010101" pitchFamily="2" charset="-122"/>
                            <a:cs typeface="Times New Roman" panose="02020603050405020304" pitchFamily="18" charset="0"/>
                          </a:rPr>
                          <m:t>𝜀</m:t>
                        </m:r>
                        <m:r>
                          <a:rPr lang="en-US" sz="1800" i="1">
                            <a:effectLst/>
                            <a:latin typeface="Cambria Math" panose="02040503050406030204" pitchFamily="18" charset="0"/>
                            <a:ea typeface="宋体" panose="02010600030101010101" pitchFamily="2" charset="-122"/>
                            <a:cs typeface="Times New Roman" panose="02020603050405020304" pitchFamily="18" charset="0"/>
                          </a:rPr>
                          <m:t>−1</m:t>
                        </m:r>
                      </m:den>
                    </m:f>
                    <m:f>
                      <m:fPr>
                        <m:ctrlPr>
                          <a:rPr lang="en-US" sz="1800" i="1">
                            <a:effectLst/>
                            <a:latin typeface="Cambria Math" panose="02040503050406030204" pitchFamily="18" charset="0"/>
                            <a:ea typeface="宋体" panose="02010600030101010101" pitchFamily="2" charset="-122"/>
                            <a:cs typeface="Times New Roman" panose="02020603050405020304" pitchFamily="18" charset="0"/>
                          </a:rPr>
                        </m:ctrlPr>
                      </m:fPr>
                      <m:num>
                        <m:sSub>
                          <m:sSubPr>
                            <m:ctrlPr>
                              <a:rPr lang="en-US" sz="1800" i="1">
                                <a:effectLst/>
                                <a:latin typeface="Cambria Math" panose="02040503050406030204" pitchFamily="18" charset="0"/>
                                <a:ea typeface="宋体" panose="02010600030101010101" pitchFamily="2" charset="-122"/>
                                <a:cs typeface="Times New Roman" panose="02020603050405020304" pitchFamily="18" charset="0"/>
                              </a:rPr>
                            </m:ctrlPr>
                          </m:sSubPr>
                          <m:e>
                            <m:r>
                              <a:rPr lang="en-US" sz="1800" i="1">
                                <a:effectLst/>
                                <a:latin typeface="Cambria Math" panose="02040503050406030204" pitchFamily="18" charset="0"/>
                                <a:ea typeface="宋体" panose="02010600030101010101" pitchFamily="2" charset="-122"/>
                                <a:cs typeface="Times New Roman" panose="02020603050405020304" pitchFamily="18" charset="0"/>
                              </a:rPr>
                              <m:t>𝜔</m:t>
                            </m:r>
                          </m:e>
                          <m:sub>
                            <m:r>
                              <a:rPr lang="en-US" sz="1800" i="1">
                                <a:effectLst/>
                                <a:latin typeface="Cambria Math" panose="02040503050406030204" pitchFamily="18" charset="0"/>
                                <a:ea typeface="宋体" panose="02010600030101010101" pitchFamily="2" charset="-122"/>
                                <a:cs typeface="Times New Roman" panose="02020603050405020304" pitchFamily="18" charset="0"/>
                              </a:rPr>
                              <m:t>𝐴</m:t>
                            </m:r>
                          </m:sub>
                        </m:sSub>
                      </m:num>
                      <m:den>
                        <m:r>
                          <a:rPr lang="en-US" sz="1800" i="1">
                            <a:effectLst/>
                            <a:latin typeface="Cambria Math" panose="02040503050406030204" pitchFamily="18" charset="0"/>
                            <a:ea typeface="宋体" panose="02010600030101010101" pitchFamily="2" charset="-122"/>
                            <a:cs typeface="Times New Roman" panose="02020603050405020304" pitchFamily="18" charset="0"/>
                          </a:rPr>
                          <m:t>𝜑</m:t>
                        </m:r>
                      </m:den>
                    </m:f>
                  </m:oMath>
                </a14:m>
                <a:endParaRPr lang="en-US" sz="1600" dirty="0">
                  <a:effectLst/>
                  <a:latin typeface="Calibri" panose="020F0502020204030204" pitchFamily="34" charset="0"/>
                  <a:ea typeface="等线" panose="02010600030101010101" pitchFamily="2" charset="-122"/>
                  <a:cs typeface="Times New Roman" panose="02020603050405020304" pitchFamily="18" charset="0"/>
                </a:endParaRPr>
              </a:p>
              <a:p>
                <a:pPr>
                  <a:lnSpc>
                    <a:spcPct val="150000"/>
                  </a:lnSpc>
                  <a:spcAft>
                    <a:spcPts val="800"/>
                  </a:spcAft>
                </a:pPr>
                <a:endParaRPr lang="en-US" sz="1800" dirty="0">
                  <a:effectLst/>
                  <a:latin typeface="宋体" panose="02010600030101010101" pitchFamily="2" charset="-122"/>
                  <a:ea typeface="宋体" panose="02010600030101010101" pitchFamily="2" charset="-122"/>
                  <a:cs typeface="Times New Roman" panose="02020603050405020304" pitchFamily="18" charset="0"/>
                </a:endParaRPr>
              </a:p>
              <a:p>
                <a:pPr>
                  <a:lnSpc>
                    <a:spcPct val="100000"/>
                  </a:lnSpc>
                  <a:spcAft>
                    <a:spcPts val="800"/>
                  </a:spcAft>
                </a:pPr>
                <a:endParaRPr lang="en-US" sz="1800" dirty="0">
                  <a:effectLst/>
                  <a:latin typeface="宋体" panose="02010600030101010101" pitchFamily="2" charset="-122"/>
                  <a:ea typeface="宋体" panose="02010600030101010101" pitchFamily="2" charset="-122"/>
                  <a:cs typeface="Times New Roman" panose="02020603050405020304" pitchFamily="18" charset="0"/>
                </a:endParaRPr>
              </a:p>
              <a:p>
                <a:pPr>
                  <a:lnSpc>
                    <a:spcPct val="100000"/>
                  </a:lnSpc>
                  <a:spcAft>
                    <a:spcPts val="800"/>
                  </a:spcAft>
                </a:pPr>
                <a:endParaRPr lang="en-US" altLang="zh-CN" sz="1800" dirty="0">
                  <a:effectLst/>
                  <a:latin typeface="+mn-ea"/>
                  <a:cs typeface="Times New Roman" panose="02020603050405020304" pitchFamily="18" charset="0"/>
                </a:endParaRPr>
              </a:p>
              <a:p>
                <a:pPr>
                  <a:lnSpc>
                    <a:spcPct val="100000"/>
                  </a:lnSpc>
                  <a:spcAft>
                    <a:spcPts val="800"/>
                  </a:spcAft>
                </a:pPr>
                <a:endParaRPr lang="en-US" sz="1600" dirty="0">
                  <a:effectLst/>
                  <a:latin typeface="Calibri" panose="020F0502020204030204" pitchFamily="34" charset="0"/>
                  <a:ea typeface="等线" panose="02010600030101010101" pitchFamily="2" charset="-122"/>
                  <a:cs typeface="Times New Roman" panose="02020603050405020304" pitchFamily="18" charset="0"/>
                </a:endParaRPr>
              </a:p>
              <a:p>
                <a:pPr>
                  <a:lnSpc>
                    <a:spcPct val="100000"/>
                  </a:lnSpc>
                  <a:spcAft>
                    <a:spcPts val="800"/>
                  </a:spcAft>
                </a:pPr>
                <a:endParaRPr lang="en-US" sz="1800" dirty="0">
                  <a:effectLst/>
                  <a:latin typeface="+mn-ea"/>
                  <a:cs typeface="Times New Roman" panose="02020603050405020304" pitchFamily="18" charset="0"/>
                </a:endParaRPr>
              </a:p>
              <a:p>
                <a:pPr>
                  <a:lnSpc>
                    <a:spcPct val="150000"/>
                  </a:lnSpc>
                  <a:spcAft>
                    <a:spcPts val="800"/>
                  </a:spcAft>
                </a:pPr>
                <a:endParaRPr lang="en-US" sz="1800" dirty="0">
                  <a:effectLst/>
                  <a:latin typeface="宋体" panose="02010600030101010101" pitchFamily="2" charset="-122"/>
                  <a:ea typeface="宋体" panose="02010600030101010101" pitchFamily="2" charset="-122"/>
                  <a:cs typeface="Times New Roman" panose="02020603050405020304" pitchFamily="18" charset="0"/>
                </a:endParaRPr>
              </a:p>
              <a:p>
                <a:pPr>
                  <a:lnSpc>
                    <a:spcPct val="150000"/>
                  </a:lnSpc>
                  <a:spcBef>
                    <a:spcPts val="0"/>
                  </a:spcBef>
                  <a:defRPr/>
                </a:pPr>
                <a:endParaRPr lang="zh-CN" altLang="en-US" sz="1800" dirty="0">
                  <a:latin typeface="Times New Roman" panose="02020603050405020304" pitchFamily="18" charset="0"/>
                  <a:cs typeface="Times New Roman" panose="02020603050405020304" pitchFamily="18" charset="0"/>
                </a:endParaRPr>
              </a:p>
            </p:txBody>
          </p:sp>
        </mc:Choice>
        <mc:Fallback xmlns="">
          <p:sp>
            <p:nvSpPr>
              <p:cNvPr id="2" name="内容占位符 1"/>
              <p:cNvSpPr>
                <a:spLocks noGrp="1" noRot="1" noChangeAspect="1" noMove="1" noResize="1" noEditPoints="1" noAdjustHandles="1" noChangeArrowheads="1" noChangeShapeType="1" noTextEdit="1"/>
              </p:cNvSpPr>
              <p:nvPr>
                <p:ph idx="1"/>
              </p:nvPr>
            </p:nvSpPr>
            <p:spPr>
              <a:xfrm>
                <a:off x="838200" y="1926843"/>
                <a:ext cx="10515600" cy="4692321"/>
              </a:xfrm>
              <a:blipFill>
                <a:blip r:embed="rId3"/>
                <a:stretch>
                  <a:fillRect l="-406"/>
                </a:stretch>
              </a:blipFill>
            </p:spPr>
            <p:txBody>
              <a:bodyPr/>
              <a:lstStyle/>
              <a:p>
                <a:r>
                  <a:rPr lang="en-US">
                    <a:noFill/>
                  </a:rPr>
                  <a:t> </a:t>
                </a:r>
              </a:p>
            </p:txBody>
          </p:sp>
        </mc:Fallback>
      </mc:AlternateContent>
    </p:spTree>
    <p:extLst>
      <p:ext uri="{BB962C8B-B14F-4D97-AF65-F5344CB8AC3E}">
        <p14:creationId xmlns:p14="http://schemas.microsoft.com/office/powerpoint/2010/main" val="379287359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10"/>
          <p:cNvGrpSpPr/>
          <p:nvPr/>
        </p:nvGrpSpPr>
        <p:grpSpPr>
          <a:xfrm>
            <a:off x="0" y="522513"/>
            <a:ext cx="6081486" cy="740229"/>
            <a:chOff x="0" y="522513"/>
            <a:chExt cx="6081486" cy="740229"/>
          </a:xfrm>
        </p:grpSpPr>
        <p:sp>
          <p:nvSpPr>
            <p:cNvPr id="5" name="Rectangle 11"/>
            <p:cNvSpPr/>
            <p:nvPr/>
          </p:nvSpPr>
          <p:spPr>
            <a:xfrm>
              <a:off x="0" y="522513"/>
              <a:ext cx="6081486" cy="740229"/>
            </a:xfrm>
            <a:prstGeom prst="rect">
              <a:avLst/>
            </a:prstGeom>
            <a:solidFill>
              <a:srgbClr val="811C20"/>
            </a:solidFill>
            <a:ln>
              <a:solidFill>
                <a:srgbClr val="811C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TextBox 12"/>
            <p:cNvSpPr txBox="1"/>
            <p:nvPr/>
          </p:nvSpPr>
          <p:spPr>
            <a:xfrm>
              <a:off x="0" y="631017"/>
              <a:ext cx="4905829"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2800" b="0" i="0" u="none" strike="noStrike" kern="1200" cap="none" spc="0" normalizeH="0" baseline="0" noProof="0" dirty="0">
                  <a:ln>
                    <a:noFill/>
                  </a:ln>
                  <a:solidFill>
                    <a:prstClr val="white"/>
                  </a:solidFill>
                  <a:effectLst/>
                  <a:uLnTx/>
                  <a:uFillTx/>
                  <a:latin typeface="宋体" panose="02010600030101010101" pitchFamily="2" charset="-122"/>
                  <a:ea typeface="宋体" panose="02010600030101010101" pitchFamily="2" charset="-122"/>
                  <a:cs typeface="+mn-cs"/>
                </a:rPr>
                <a:t>（四）一个简单的数理模型</a:t>
              </a:r>
              <a:endParaRPr kumimoji="0" lang="en-GB" sz="2800" b="0" i="0" u="none" strike="noStrike" kern="1200" cap="none" spc="0" normalizeH="0" baseline="0" noProof="0" dirty="0">
                <a:ln>
                  <a:noFill/>
                </a:ln>
                <a:solidFill>
                  <a:prstClr val="white"/>
                </a:solidFill>
                <a:effectLst/>
                <a:uLnTx/>
                <a:uFillTx/>
                <a:latin typeface="宋体" panose="02010600030101010101" pitchFamily="2" charset="-122"/>
                <a:ea typeface="宋体" panose="02010600030101010101" pitchFamily="2" charset="-122"/>
                <a:cs typeface="+mn-cs"/>
              </a:endParaRPr>
            </a:p>
          </p:txBody>
        </p:sp>
      </p:grpSp>
      <p:sp>
        <p:nvSpPr>
          <p:cNvPr id="7" name="TextBox 19"/>
          <p:cNvSpPr txBox="1"/>
          <p:nvPr/>
        </p:nvSpPr>
        <p:spPr>
          <a:xfrm>
            <a:off x="236995" y="1262741"/>
            <a:ext cx="11688982" cy="267765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b="1" dirty="0">
                <a:solidFill>
                  <a:prstClr val="black"/>
                </a:solidFill>
                <a:latin typeface="Times New Roman" panose="02020603050405020304" pitchFamily="18" charset="0"/>
                <a:ea typeface="宋体" panose="02010600030101010101" pitchFamily="2" charset="-122"/>
                <a:cs typeface="Times New Roman" panose="02020603050405020304" pitchFamily="18" charset="0"/>
              </a:rPr>
              <a:t>2.</a:t>
            </a:r>
            <a:r>
              <a:rPr lang="zh-CN" altLang="en-US" sz="2400" b="1" dirty="0">
                <a:solidFill>
                  <a:prstClr val="black"/>
                </a:solidFill>
                <a:latin typeface="Times New Roman" panose="02020603050405020304" pitchFamily="18" charset="0"/>
                <a:ea typeface="宋体" panose="02010600030101010101" pitchFamily="2" charset="-122"/>
                <a:cs typeface="Times New Roman" panose="02020603050405020304" pitchFamily="18" charset="0"/>
              </a:rPr>
              <a:t>国内企业</a:t>
            </a:r>
            <a:endPar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宋体" panose="02010600030101010101" pitchFamily="2" charset="-122"/>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宋体" panose="02010600030101010101" pitchFamily="2" charset="-122"/>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宋体" panose="02010600030101010101" pitchFamily="2" charset="-122"/>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宋体" panose="02010600030101010101" pitchFamily="2" charset="-122"/>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宋体" panose="02010600030101010101" pitchFamily="2" charset="-122"/>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宋体" panose="02010600030101010101" pitchFamily="2" charset="-122"/>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1" i="0" u="none" strike="noStrike" kern="1200" cap="none" spc="0" normalizeH="0" baseline="0" noProof="0" dirty="0">
              <a:ln>
                <a:noFill/>
              </a:ln>
              <a:solidFill>
                <a:prstClr val="black"/>
              </a:solidFill>
              <a:effectLst/>
              <a:uLnTx/>
              <a:uFillTx/>
              <a:latin typeface="Times New Roman" panose="02020603050405020304" pitchFamily="18" charset="0"/>
              <a:ea typeface="宋体" panose="02010600030101010101" pitchFamily="2" charset="-122"/>
              <a:cs typeface="Times New Roman" panose="02020603050405020304" pitchFamily="18" charset="0"/>
            </a:endParaRPr>
          </a:p>
        </p:txBody>
      </p:sp>
      <p:pic>
        <p:nvPicPr>
          <p:cNvPr id="8" name="Picture 5" descr="C:\Users\Administrator\Desktop\财大ppt模板\B9PPT模板（一）-07.jpg"/>
          <p:cNvPicPr>
            <a:picLocks noChangeAspect="1" noChangeArrowheads="1"/>
          </p:cNvPicPr>
          <p:nvPr/>
        </p:nvPicPr>
        <p:blipFill rotWithShape="1">
          <a:blip r:embed="rId2"/>
          <a:srcRect l="80973" t="3505" b="78397"/>
          <a:stretch/>
        </p:blipFill>
        <p:spPr bwMode="auto">
          <a:xfrm>
            <a:off x="10214435" y="69901"/>
            <a:ext cx="2034332" cy="1368152"/>
          </a:xfrm>
          <a:prstGeom prst="rect">
            <a:avLst/>
          </a:prstGeom>
          <a:noFill/>
        </p:spPr>
      </p:pic>
      <mc:AlternateContent xmlns:mc="http://schemas.openxmlformats.org/markup-compatibility/2006" xmlns:a14="http://schemas.microsoft.com/office/drawing/2010/main">
        <mc:Choice Requires="a14">
          <p:sp>
            <p:nvSpPr>
              <p:cNvPr id="2" name="内容占位符 1"/>
              <p:cNvSpPr>
                <a:spLocks noGrp="1"/>
              </p:cNvSpPr>
              <p:nvPr>
                <p:ph idx="1"/>
              </p:nvPr>
            </p:nvSpPr>
            <p:spPr>
              <a:xfrm>
                <a:off x="838200" y="1926843"/>
                <a:ext cx="10515600" cy="4692321"/>
              </a:xfrm>
            </p:spPr>
            <p:txBody>
              <a:bodyPr>
                <a:normAutofit fontScale="92500" lnSpcReduction="20000"/>
              </a:bodyPr>
              <a:lstStyle/>
              <a:p>
                <a:pPr>
                  <a:lnSpc>
                    <a:spcPct val="150000"/>
                  </a:lnSpc>
                  <a:spcAft>
                    <a:spcPts val="800"/>
                  </a:spcAft>
                </a:pPr>
                <a:r>
                  <a:rPr lang="zh-CN" altLang="en-US" sz="1800" dirty="0">
                    <a:latin typeface="+mn-ea"/>
                    <a:cs typeface="Times New Roman" panose="02020603050405020304" pitchFamily="18" charset="0"/>
                  </a:rPr>
                  <a:t>企业利润：</a:t>
                </a:r>
                <a:r>
                  <a:rPr lang="en-US" sz="1800" dirty="0">
                    <a:latin typeface="+mn-ea"/>
                    <a:cs typeface="Times New Roman" panose="02020603050405020304" pitchFamily="18" charset="0"/>
                  </a:rPr>
                  <a:t> </a:t>
                </a:r>
                <a14:m>
                  <m:oMath xmlns:m="http://schemas.openxmlformats.org/officeDocument/2006/math">
                    <m:sSub>
                      <m:sSubPr>
                        <m:ctrlPr>
                          <a:rPr lang="en-US" sz="1800" i="1">
                            <a:effectLst/>
                            <a:latin typeface="Cambria Math" panose="02040503050406030204" pitchFamily="18" charset="0"/>
                            <a:ea typeface="宋体" panose="02010600030101010101" pitchFamily="2" charset="-122"/>
                            <a:cs typeface="Times New Roman" panose="02020603050405020304" pitchFamily="18" charset="0"/>
                          </a:rPr>
                        </m:ctrlPr>
                      </m:sSubPr>
                      <m:e>
                        <m:r>
                          <a:rPr lang="en-US" sz="1800" i="1">
                            <a:effectLst/>
                            <a:latin typeface="Cambria Math" panose="02040503050406030204" pitchFamily="18" charset="0"/>
                            <a:ea typeface="宋体" panose="02010600030101010101" pitchFamily="2" charset="-122"/>
                            <a:cs typeface="Times New Roman" panose="02020603050405020304" pitchFamily="18" charset="0"/>
                          </a:rPr>
                          <m:t>𝜋</m:t>
                        </m:r>
                      </m:e>
                      <m:sub>
                        <m:r>
                          <a:rPr lang="en-US" sz="1800" i="1">
                            <a:effectLst/>
                            <a:latin typeface="Cambria Math" panose="02040503050406030204" pitchFamily="18" charset="0"/>
                            <a:ea typeface="宋体" panose="02010600030101010101" pitchFamily="2" charset="-122"/>
                            <a:cs typeface="Times New Roman" panose="02020603050405020304" pitchFamily="18" charset="0"/>
                          </a:rPr>
                          <m:t>𝐴</m:t>
                        </m:r>
                      </m:sub>
                    </m:sSub>
                    <m:d>
                      <m:dPr>
                        <m:ctrlPr>
                          <a:rPr lang="en-US" sz="1800" i="1">
                            <a:effectLst/>
                            <a:latin typeface="Cambria Math" panose="02040503050406030204" pitchFamily="18" charset="0"/>
                            <a:ea typeface="宋体" panose="02010600030101010101" pitchFamily="2" charset="-122"/>
                            <a:cs typeface="Times New Roman" panose="02020603050405020304" pitchFamily="18" charset="0"/>
                          </a:rPr>
                        </m:ctrlPr>
                      </m:dPr>
                      <m:e>
                        <m:r>
                          <a:rPr lang="en-US" sz="1800" i="1">
                            <a:effectLst/>
                            <a:latin typeface="Cambria Math" panose="02040503050406030204" pitchFamily="18" charset="0"/>
                            <a:ea typeface="宋体" panose="02010600030101010101" pitchFamily="2" charset="-122"/>
                            <a:cs typeface="Times New Roman" panose="02020603050405020304" pitchFamily="18" charset="0"/>
                          </a:rPr>
                          <m:t>𝜑</m:t>
                        </m:r>
                      </m:e>
                    </m:d>
                    <m:r>
                      <a:rPr lang="en-US" sz="1800" i="1">
                        <a:effectLst/>
                        <a:latin typeface="Cambria Math" panose="02040503050406030204" pitchFamily="18" charset="0"/>
                        <a:ea typeface="宋体" panose="02010600030101010101" pitchFamily="2" charset="-122"/>
                        <a:cs typeface="Times New Roman" panose="02020603050405020304" pitchFamily="18" charset="0"/>
                      </a:rPr>
                      <m:t>=</m:t>
                    </m:r>
                    <m:d>
                      <m:dPr>
                        <m:ctrlPr>
                          <a:rPr lang="en-US" sz="1800" i="1">
                            <a:effectLst/>
                            <a:latin typeface="Cambria Math" panose="02040503050406030204" pitchFamily="18" charset="0"/>
                            <a:ea typeface="宋体" panose="02010600030101010101" pitchFamily="2" charset="-122"/>
                            <a:cs typeface="Times New Roman" panose="02020603050405020304" pitchFamily="18" charset="0"/>
                          </a:rPr>
                        </m:ctrlPr>
                      </m:dPr>
                      <m:e>
                        <m:f>
                          <m:fPr>
                            <m:ctrlPr>
                              <a:rPr lang="en-US" sz="1800" i="1">
                                <a:effectLst/>
                                <a:latin typeface="Cambria Math" panose="02040503050406030204" pitchFamily="18" charset="0"/>
                                <a:ea typeface="宋体" panose="02010600030101010101" pitchFamily="2" charset="-122"/>
                                <a:cs typeface="Times New Roman" panose="02020603050405020304" pitchFamily="18" charset="0"/>
                              </a:rPr>
                            </m:ctrlPr>
                          </m:fPr>
                          <m:num>
                            <m:r>
                              <a:rPr lang="en-US" sz="1800" i="1">
                                <a:effectLst/>
                                <a:latin typeface="Cambria Math" panose="02040503050406030204" pitchFamily="18" charset="0"/>
                                <a:ea typeface="宋体" panose="02010600030101010101" pitchFamily="2" charset="-122"/>
                                <a:cs typeface="Times New Roman" panose="02020603050405020304" pitchFamily="18" charset="0"/>
                              </a:rPr>
                              <m:t>𝜀</m:t>
                            </m:r>
                          </m:num>
                          <m:den>
                            <m:r>
                              <a:rPr lang="en-US" sz="1800" i="1">
                                <a:effectLst/>
                                <a:latin typeface="Cambria Math" panose="02040503050406030204" pitchFamily="18" charset="0"/>
                                <a:ea typeface="宋体" panose="02010600030101010101" pitchFamily="2" charset="-122"/>
                                <a:cs typeface="Times New Roman" panose="02020603050405020304" pitchFamily="18" charset="0"/>
                              </a:rPr>
                              <m:t>𝜀</m:t>
                            </m:r>
                            <m:r>
                              <a:rPr lang="en-US" sz="1800" i="1">
                                <a:effectLst/>
                                <a:latin typeface="Cambria Math" panose="02040503050406030204" pitchFamily="18" charset="0"/>
                                <a:ea typeface="宋体" panose="02010600030101010101" pitchFamily="2" charset="-122"/>
                                <a:cs typeface="Times New Roman" panose="02020603050405020304" pitchFamily="18" charset="0"/>
                              </a:rPr>
                              <m:t>−1</m:t>
                            </m:r>
                          </m:den>
                        </m:f>
                        <m:f>
                          <m:fPr>
                            <m:ctrlPr>
                              <a:rPr lang="en-US" sz="1800" i="1">
                                <a:effectLst/>
                                <a:latin typeface="Cambria Math" panose="02040503050406030204" pitchFamily="18" charset="0"/>
                                <a:ea typeface="宋体" panose="02010600030101010101" pitchFamily="2" charset="-122"/>
                                <a:cs typeface="Times New Roman" panose="02020603050405020304" pitchFamily="18" charset="0"/>
                              </a:rPr>
                            </m:ctrlPr>
                          </m:fPr>
                          <m:num>
                            <m:sSub>
                              <m:sSubPr>
                                <m:ctrlPr>
                                  <a:rPr lang="en-US" sz="1800" i="1">
                                    <a:effectLst/>
                                    <a:latin typeface="Cambria Math" panose="02040503050406030204" pitchFamily="18" charset="0"/>
                                    <a:ea typeface="宋体" panose="02010600030101010101" pitchFamily="2" charset="-122"/>
                                    <a:cs typeface="Times New Roman" panose="02020603050405020304" pitchFamily="18" charset="0"/>
                                  </a:rPr>
                                </m:ctrlPr>
                              </m:sSubPr>
                              <m:e>
                                <m:r>
                                  <a:rPr lang="en-US" sz="1800" i="1">
                                    <a:effectLst/>
                                    <a:latin typeface="Cambria Math" panose="02040503050406030204" pitchFamily="18" charset="0"/>
                                    <a:ea typeface="宋体" panose="02010600030101010101" pitchFamily="2" charset="-122"/>
                                    <a:cs typeface="Times New Roman" panose="02020603050405020304" pitchFamily="18" charset="0"/>
                                  </a:rPr>
                                  <m:t>𝜔</m:t>
                                </m:r>
                              </m:e>
                              <m:sub>
                                <m:r>
                                  <a:rPr lang="en-US" sz="1800" i="1">
                                    <a:effectLst/>
                                    <a:latin typeface="Cambria Math" panose="02040503050406030204" pitchFamily="18" charset="0"/>
                                    <a:ea typeface="宋体" panose="02010600030101010101" pitchFamily="2" charset="-122"/>
                                    <a:cs typeface="Times New Roman" panose="02020603050405020304" pitchFamily="18" charset="0"/>
                                  </a:rPr>
                                  <m:t>𝐴</m:t>
                                </m:r>
                              </m:sub>
                            </m:sSub>
                          </m:num>
                          <m:den>
                            <m:r>
                              <a:rPr lang="en-US" sz="1800" i="1">
                                <a:effectLst/>
                                <a:latin typeface="Cambria Math" panose="02040503050406030204" pitchFamily="18" charset="0"/>
                                <a:ea typeface="宋体" panose="02010600030101010101" pitchFamily="2" charset="-122"/>
                                <a:cs typeface="Times New Roman" panose="02020603050405020304" pitchFamily="18" charset="0"/>
                              </a:rPr>
                              <m:t>𝜑</m:t>
                            </m:r>
                          </m:den>
                        </m:f>
                        <m:r>
                          <a:rPr lang="en-US" sz="1800" i="1">
                            <a:effectLst/>
                            <a:latin typeface="Cambria Math" panose="02040503050406030204" pitchFamily="18" charset="0"/>
                            <a:ea typeface="宋体" panose="02010600030101010101" pitchFamily="2" charset="-122"/>
                            <a:cs typeface="Times New Roman" panose="02020603050405020304" pitchFamily="18" charset="0"/>
                          </a:rPr>
                          <m:t>−</m:t>
                        </m:r>
                        <m:f>
                          <m:fPr>
                            <m:ctrlPr>
                              <a:rPr lang="en-US" sz="1800" i="1">
                                <a:effectLst/>
                                <a:latin typeface="Cambria Math" panose="02040503050406030204" pitchFamily="18" charset="0"/>
                                <a:ea typeface="宋体" panose="02010600030101010101" pitchFamily="2" charset="-122"/>
                                <a:cs typeface="Times New Roman" panose="02020603050405020304" pitchFamily="18" charset="0"/>
                              </a:rPr>
                            </m:ctrlPr>
                          </m:fPr>
                          <m:num>
                            <m:sSub>
                              <m:sSubPr>
                                <m:ctrlPr>
                                  <a:rPr lang="en-US" sz="1800" i="1">
                                    <a:effectLst/>
                                    <a:latin typeface="Cambria Math" panose="02040503050406030204" pitchFamily="18" charset="0"/>
                                    <a:ea typeface="宋体" panose="02010600030101010101" pitchFamily="2" charset="-122"/>
                                    <a:cs typeface="Times New Roman" panose="02020603050405020304" pitchFamily="18" charset="0"/>
                                  </a:rPr>
                                </m:ctrlPr>
                              </m:sSubPr>
                              <m:e>
                                <m:r>
                                  <a:rPr lang="en-US" sz="1800" i="1">
                                    <a:effectLst/>
                                    <a:latin typeface="Cambria Math" panose="02040503050406030204" pitchFamily="18" charset="0"/>
                                    <a:ea typeface="宋体" panose="02010600030101010101" pitchFamily="2" charset="-122"/>
                                    <a:cs typeface="Times New Roman" panose="02020603050405020304" pitchFamily="18" charset="0"/>
                                  </a:rPr>
                                  <m:t>𝜔</m:t>
                                </m:r>
                              </m:e>
                              <m:sub>
                                <m:r>
                                  <a:rPr lang="en-US" sz="1800" i="1">
                                    <a:effectLst/>
                                    <a:latin typeface="Cambria Math" panose="02040503050406030204" pitchFamily="18" charset="0"/>
                                    <a:ea typeface="宋体" panose="02010600030101010101" pitchFamily="2" charset="-122"/>
                                    <a:cs typeface="Times New Roman" panose="02020603050405020304" pitchFamily="18" charset="0"/>
                                  </a:rPr>
                                  <m:t>𝐴</m:t>
                                </m:r>
                              </m:sub>
                            </m:sSub>
                          </m:num>
                          <m:den>
                            <m:r>
                              <a:rPr lang="en-US" sz="1800" i="1">
                                <a:effectLst/>
                                <a:latin typeface="Cambria Math" panose="02040503050406030204" pitchFamily="18" charset="0"/>
                                <a:ea typeface="宋体" panose="02010600030101010101" pitchFamily="2" charset="-122"/>
                                <a:cs typeface="Times New Roman" panose="02020603050405020304" pitchFamily="18" charset="0"/>
                              </a:rPr>
                              <m:t>𝜑</m:t>
                            </m:r>
                          </m:den>
                        </m:f>
                      </m:e>
                    </m:d>
                    <m:sSub>
                      <m:sSubPr>
                        <m:ctrlPr>
                          <a:rPr lang="en-US" sz="1800" i="1">
                            <a:effectLst/>
                            <a:latin typeface="Cambria Math" panose="02040503050406030204" pitchFamily="18" charset="0"/>
                            <a:ea typeface="宋体" panose="02010600030101010101" pitchFamily="2" charset="-122"/>
                            <a:cs typeface="Times New Roman" panose="02020603050405020304" pitchFamily="18" charset="0"/>
                          </a:rPr>
                        </m:ctrlPr>
                      </m:sSubPr>
                      <m:e>
                        <m:r>
                          <a:rPr lang="en-US" sz="1800" i="1">
                            <a:effectLst/>
                            <a:latin typeface="Cambria Math" panose="02040503050406030204" pitchFamily="18" charset="0"/>
                            <a:ea typeface="宋体" panose="02010600030101010101" pitchFamily="2" charset="-122"/>
                            <a:cs typeface="Times New Roman" panose="02020603050405020304" pitchFamily="18" charset="0"/>
                          </a:rPr>
                          <m:t>𝐸</m:t>
                        </m:r>
                      </m:e>
                      <m:sub>
                        <m:r>
                          <a:rPr lang="en-US" sz="1800" i="1">
                            <a:effectLst/>
                            <a:latin typeface="Cambria Math" panose="02040503050406030204" pitchFamily="18" charset="0"/>
                            <a:ea typeface="宋体" panose="02010600030101010101" pitchFamily="2" charset="-122"/>
                            <a:cs typeface="Times New Roman" panose="02020603050405020304" pitchFamily="18" charset="0"/>
                          </a:rPr>
                          <m:t>𝐴</m:t>
                        </m:r>
                      </m:sub>
                    </m:sSub>
                    <m:sSup>
                      <m:sSupPr>
                        <m:ctrlPr>
                          <a:rPr lang="en-US" sz="1800" i="1">
                            <a:effectLst/>
                            <a:latin typeface="Cambria Math" panose="02040503050406030204" pitchFamily="18" charset="0"/>
                            <a:ea typeface="宋体" panose="02010600030101010101" pitchFamily="2" charset="-122"/>
                            <a:cs typeface="Times New Roman" panose="02020603050405020304" pitchFamily="18" charset="0"/>
                          </a:rPr>
                        </m:ctrlPr>
                      </m:sSupPr>
                      <m:e>
                        <m:d>
                          <m:dPr>
                            <m:ctrlPr>
                              <a:rPr lang="en-US" sz="1800" i="1">
                                <a:effectLst/>
                                <a:latin typeface="Cambria Math" panose="02040503050406030204" pitchFamily="18" charset="0"/>
                                <a:ea typeface="宋体" panose="02010600030101010101" pitchFamily="2" charset="-122"/>
                                <a:cs typeface="Times New Roman" panose="02020603050405020304" pitchFamily="18" charset="0"/>
                              </a:rPr>
                            </m:ctrlPr>
                          </m:dPr>
                          <m:e>
                            <m:f>
                              <m:fPr>
                                <m:ctrlPr>
                                  <a:rPr lang="en-US" sz="1800" i="1">
                                    <a:effectLst/>
                                    <a:latin typeface="Cambria Math" panose="02040503050406030204" pitchFamily="18" charset="0"/>
                                    <a:ea typeface="宋体" panose="02010600030101010101" pitchFamily="2" charset="-122"/>
                                    <a:cs typeface="Times New Roman" panose="02020603050405020304" pitchFamily="18" charset="0"/>
                                  </a:rPr>
                                </m:ctrlPr>
                              </m:fPr>
                              <m:num>
                                <m:r>
                                  <a:rPr lang="en-US" sz="1800" i="1">
                                    <a:effectLst/>
                                    <a:latin typeface="Cambria Math" panose="02040503050406030204" pitchFamily="18" charset="0"/>
                                    <a:ea typeface="宋体" panose="02010600030101010101" pitchFamily="2" charset="-122"/>
                                    <a:cs typeface="Times New Roman" panose="02020603050405020304" pitchFamily="18" charset="0"/>
                                  </a:rPr>
                                  <m:t>𝜀</m:t>
                                </m:r>
                              </m:num>
                              <m:den>
                                <m:r>
                                  <a:rPr lang="en-US" sz="1800" i="1">
                                    <a:effectLst/>
                                    <a:latin typeface="Cambria Math" panose="02040503050406030204" pitchFamily="18" charset="0"/>
                                    <a:ea typeface="宋体" panose="02010600030101010101" pitchFamily="2" charset="-122"/>
                                    <a:cs typeface="Times New Roman" panose="02020603050405020304" pitchFamily="18" charset="0"/>
                                  </a:rPr>
                                  <m:t>𝜀</m:t>
                                </m:r>
                                <m:r>
                                  <a:rPr lang="en-US" sz="1800" i="1">
                                    <a:effectLst/>
                                    <a:latin typeface="Cambria Math" panose="02040503050406030204" pitchFamily="18" charset="0"/>
                                    <a:ea typeface="宋体" panose="02010600030101010101" pitchFamily="2" charset="-122"/>
                                    <a:cs typeface="Times New Roman" panose="02020603050405020304" pitchFamily="18" charset="0"/>
                                  </a:rPr>
                                  <m:t>−1</m:t>
                                </m:r>
                              </m:den>
                            </m:f>
                            <m:f>
                              <m:fPr>
                                <m:ctrlPr>
                                  <a:rPr lang="en-US" sz="1800" i="1">
                                    <a:effectLst/>
                                    <a:latin typeface="Cambria Math" panose="02040503050406030204" pitchFamily="18" charset="0"/>
                                    <a:ea typeface="宋体" panose="02010600030101010101" pitchFamily="2" charset="-122"/>
                                    <a:cs typeface="Times New Roman" panose="02020603050405020304" pitchFamily="18" charset="0"/>
                                  </a:rPr>
                                </m:ctrlPr>
                              </m:fPr>
                              <m:num>
                                <m:sSub>
                                  <m:sSubPr>
                                    <m:ctrlPr>
                                      <a:rPr lang="en-US" sz="1800" i="1">
                                        <a:effectLst/>
                                        <a:latin typeface="Cambria Math" panose="02040503050406030204" pitchFamily="18" charset="0"/>
                                        <a:ea typeface="宋体" panose="02010600030101010101" pitchFamily="2" charset="-122"/>
                                        <a:cs typeface="Times New Roman" panose="02020603050405020304" pitchFamily="18" charset="0"/>
                                      </a:rPr>
                                    </m:ctrlPr>
                                  </m:sSubPr>
                                  <m:e>
                                    <m:r>
                                      <a:rPr lang="en-US" sz="1800" i="1">
                                        <a:effectLst/>
                                        <a:latin typeface="Cambria Math" panose="02040503050406030204" pitchFamily="18" charset="0"/>
                                        <a:ea typeface="宋体" panose="02010600030101010101" pitchFamily="2" charset="-122"/>
                                        <a:cs typeface="Times New Roman" panose="02020603050405020304" pitchFamily="18" charset="0"/>
                                      </a:rPr>
                                      <m:t>𝜔</m:t>
                                    </m:r>
                                  </m:e>
                                  <m:sub>
                                    <m:r>
                                      <a:rPr lang="en-US" sz="1800" i="1">
                                        <a:effectLst/>
                                        <a:latin typeface="Cambria Math" panose="02040503050406030204" pitchFamily="18" charset="0"/>
                                        <a:ea typeface="宋体" panose="02010600030101010101" pitchFamily="2" charset="-122"/>
                                        <a:cs typeface="Times New Roman" panose="02020603050405020304" pitchFamily="18" charset="0"/>
                                      </a:rPr>
                                      <m:t>𝐴</m:t>
                                    </m:r>
                                  </m:sub>
                                </m:sSub>
                              </m:num>
                              <m:den>
                                <m:r>
                                  <a:rPr lang="en-US" sz="1800" i="1">
                                    <a:effectLst/>
                                    <a:latin typeface="Cambria Math" panose="02040503050406030204" pitchFamily="18" charset="0"/>
                                    <a:ea typeface="宋体" panose="02010600030101010101" pitchFamily="2" charset="-122"/>
                                    <a:cs typeface="Times New Roman" panose="02020603050405020304" pitchFamily="18" charset="0"/>
                                  </a:rPr>
                                  <m:t>𝜑</m:t>
                                </m:r>
                              </m:den>
                            </m:f>
                          </m:e>
                        </m:d>
                      </m:e>
                      <m:sup>
                        <m:r>
                          <a:rPr lang="en-US" sz="1800" i="1">
                            <a:effectLst/>
                            <a:latin typeface="Cambria Math" panose="02040503050406030204" pitchFamily="18" charset="0"/>
                            <a:ea typeface="宋体" panose="02010600030101010101" pitchFamily="2" charset="-122"/>
                            <a:cs typeface="Times New Roman" panose="02020603050405020304" pitchFamily="18" charset="0"/>
                          </a:rPr>
                          <m:t>−</m:t>
                        </m:r>
                        <m:r>
                          <a:rPr lang="en-US" sz="1800" i="1">
                            <a:effectLst/>
                            <a:latin typeface="Cambria Math" panose="02040503050406030204" pitchFamily="18" charset="0"/>
                            <a:ea typeface="宋体" panose="02010600030101010101" pitchFamily="2" charset="-122"/>
                            <a:cs typeface="Times New Roman" panose="02020603050405020304" pitchFamily="18" charset="0"/>
                          </a:rPr>
                          <m:t>𝜀</m:t>
                        </m:r>
                      </m:sup>
                    </m:sSup>
                    <m:r>
                      <a:rPr lang="en-US" sz="1800" i="1">
                        <a:effectLst/>
                        <a:latin typeface="Cambria Math" panose="02040503050406030204" pitchFamily="18" charset="0"/>
                        <a:ea typeface="宋体" panose="02010600030101010101" pitchFamily="2" charset="-122"/>
                        <a:cs typeface="Times New Roman" panose="02020603050405020304" pitchFamily="18" charset="0"/>
                      </a:rPr>
                      <m:t>−</m:t>
                    </m:r>
                    <m:sSup>
                      <m:sSupPr>
                        <m:ctrlPr>
                          <a:rPr lang="en-US" sz="1800" i="1">
                            <a:effectLst/>
                            <a:latin typeface="Cambria Math" panose="02040503050406030204" pitchFamily="18" charset="0"/>
                            <a:ea typeface="宋体" panose="02010600030101010101" pitchFamily="2" charset="-122"/>
                            <a:cs typeface="Times New Roman" panose="02020603050405020304" pitchFamily="18" charset="0"/>
                          </a:rPr>
                        </m:ctrlPr>
                      </m:sSupPr>
                      <m:e>
                        <m:r>
                          <a:rPr lang="en-US" sz="1800" i="1">
                            <a:effectLst/>
                            <a:latin typeface="Cambria Math" panose="02040503050406030204" pitchFamily="18" charset="0"/>
                            <a:ea typeface="宋体" panose="02010600030101010101" pitchFamily="2" charset="-122"/>
                            <a:cs typeface="Times New Roman" panose="02020603050405020304" pitchFamily="18" charset="0"/>
                          </a:rPr>
                          <m:t>𝑓</m:t>
                        </m:r>
                      </m:e>
                      <m:sup>
                        <m:r>
                          <a:rPr lang="en-US" sz="1800" i="1">
                            <a:effectLst/>
                            <a:latin typeface="Cambria Math" panose="02040503050406030204" pitchFamily="18" charset="0"/>
                            <a:ea typeface="宋体" panose="02010600030101010101" pitchFamily="2" charset="-122"/>
                            <a:cs typeface="Times New Roman" panose="02020603050405020304" pitchFamily="18" charset="0"/>
                          </a:rPr>
                          <m:t>𝑝</m:t>
                        </m:r>
                      </m:sup>
                    </m:sSup>
                  </m:oMath>
                </a14:m>
                <a:endParaRPr lang="en-US" sz="1400" dirty="0">
                  <a:effectLst/>
                  <a:latin typeface="Calibri" panose="020F0502020204030204" pitchFamily="34" charset="0"/>
                  <a:ea typeface="等线" panose="02010600030101010101" pitchFamily="2" charset="-122"/>
                  <a:cs typeface="Times New Roman" panose="02020603050405020304" pitchFamily="18" charset="0"/>
                </a:endParaRPr>
              </a:p>
              <a:p>
                <a:pPr>
                  <a:lnSpc>
                    <a:spcPct val="150000"/>
                  </a:lnSpc>
                  <a:spcAft>
                    <a:spcPts val="800"/>
                  </a:spcAft>
                </a:pPr>
                <a:r>
                  <a:rPr lang="zh-CN" altLang="en-US" sz="1800" dirty="0">
                    <a:latin typeface="宋体" panose="02010600030101010101" pitchFamily="2" charset="-122"/>
                    <a:ea typeface="宋体" panose="02010600030101010101" pitchFamily="2" charset="-122"/>
                    <a:cs typeface="Times New Roman" panose="02020603050405020304" pitchFamily="18" charset="0"/>
                  </a:rPr>
                  <a:t>即：</a:t>
                </a:r>
                <a:r>
                  <a:rPr lang="en-US" sz="1800" dirty="0">
                    <a:ea typeface="宋体" panose="02010600030101010101" pitchFamily="2" charset="-122"/>
                    <a:cs typeface="Times New Roman" panose="02020603050405020304" pitchFamily="18" charset="0"/>
                  </a:rPr>
                  <a:t> </a:t>
                </a:r>
                <a14:m>
                  <m:oMath xmlns:m="http://schemas.openxmlformats.org/officeDocument/2006/math">
                    <m:sSub>
                      <m:sSubPr>
                        <m:ctrlPr>
                          <a:rPr lang="en-US" sz="1800" i="1">
                            <a:effectLst/>
                            <a:latin typeface="Cambria Math" panose="02040503050406030204" pitchFamily="18" charset="0"/>
                            <a:ea typeface="宋体" panose="02010600030101010101" pitchFamily="2" charset="-122"/>
                            <a:cs typeface="Times New Roman" panose="02020603050405020304" pitchFamily="18" charset="0"/>
                          </a:rPr>
                        </m:ctrlPr>
                      </m:sSubPr>
                      <m:e>
                        <m:r>
                          <a:rPr lang="en-US" sz="1800" i="1">
                            <a:effectLst/>
                            <a:latin typeface="Cambria Math" panose="02040503050406030204" pitchFamily="18" charset="0"/>
                            <a:ea typeface="宋体" panose="02010600030101010101" pitchFamily="2" charset="-122"/>
                            <a:cs typeface="Times New Roman" panose="02020603050405020304" pitchFamily="18" charset="0"/>
                          </a:rPr>
                          <m:t>𝜋</m:t>
                        </m:r>
                      </m:e>
                      <m:sub>
                        <m:r>
                          <a:rPr lang="en-US" sz="1800" i="1">
                            <a:effectLst/>
                            <a:latin typeface="Cambria Math" panose="02040503050406030204" pitchFamily="18" charset="0"/>
                            <a:ea typeface="宋体" panose="02010600030101010101" pitchFamily="2" charset="-122"/>
                            <a:cs typeface="Times New Roman" panose="02020603050405020304" pitchFamily="18" charset="0"/>
                          </a:rPr>
                          <m:t>𝐴</m:t>
                        </m:r>
                      </m:sub>
                    </m:sSub>
                    <m:d>
                      <m:dPr>
                        <m:ctrlPr>
                          <a:rPr lang="en-US" sz="1800" i="1">
                            <a:effectLst/>
                            <a:latin typeface="Cambria Math" panose="02040503050406030204" pitchFamily="18" charset="0"/>
                            <a:ea typeface="宋体" panose="02010600030101010101" pitchFamily="2" charset="-122"/>
                            <a:cs typeface="Times New Roman" panose="02020603050405020304" pitchFamily="18" charset="0"/>
                          </a:rPr>
                        </m:ctrlPr>
                      </m:dPr>
                      <m:e>
                        <m:r>
                          <a:rPr lang="en-US" sz="1800" i="1">
                            <a:effectLst/>
                            <a:latin typeface="Cambria Math" panose="02040503050406030204" pitchFamily="18" charset="0"/>
                            <a:ea typeface="宋体" panose="02010600030101010101" pitchFamily="2" charset="-122"/>
                            <a:cs typeface="Times New Roman" panose="02020603050405020304" pitchFamily="18" charset="0"/>
                          </a:rPr>
                          <m:t>𝜑</m:t>
                        </m:r>
                      </m:e>
                    </m:d>
                    <m:r>
                      <a:rPr lang="en-US" sz="1800" i="1">
                        <a:effectLst/>
                        <a:latin typeface="Cambria Math" panose="02040503050406030204" pitchFamily="18" charset="0"/>
                        <a:ea typeface="宋体" panose="02010600030101010101" pitchFamily="2" charset="-122"/>
                        <a:cs typeface="Times New Roman" panose="02020603050405020304" pitchFamily="18" charset="0"/>
                      </a:rPr>
                      <m:t>=</m:t>
                    </m:r>
                    <m:f>
                      <m:fPr>
                        <m:ctrlPr>
                          <a:rPr lang="en-US" sz="1800" i="1">
                            <a:effectLst/>
                            <a:latin typeface="Cambria Math" panose="02040503050406030204" pitchFamily="18" charset="0"/>
                            <a:ea typeface="宋体" panose="02010600030101010101" pitchFamily="2" charset="-122"/>
                            <a:cs typeface="Times New Roman" panose="02020603050405020304" pitchFamily="18" charset="0"/>
                          </a:rPr>
                        </m:ctrlPr>
                      </m:fPr>
                      <m:num>
                        <m:r>
                          <a:rPr lang="en-US" sz="1800" i="1">
                            <a:effectLst/>
                            <a:latin typeface="Cambria Math" panose="02040503050406030204" pitchFamily="18" charset="0"/>
                            <a:ea typeface="宋体" panose="02010600030101010101" pitchFamily="2" charset="-122"/>
                            <a:cs typeface="Times New Roman" panose="02020603050405020304" pitchFamily="18" charset="0"/>
                          </a:rPr>
                          <m:t>1</m:t>
                        </m:r>
                      </m:num>
                      <m:den>
                        <m:r>
                          <a:rPr lang="en-US" sz="1800" i="1">
                            <a:effectLst/>
                            <a:latin typeface="Cambria Math" panose="02040503050406030204" pitchFamily="18" charset="0"/>
                            <a:ea typeface="宋体" panose="02010600030101010101" pitchFamily="2" charset="-122"/>
                            <a:cs typeface="Times New Roman" panose="02020603050405020304" pitchFamily="18" charset="0"/>
                          </a:rPr>
                          <m:t>𝜀</m:t>
                        </m:r>
                      </m:den>
                    </m:f>
                    <m:sSup>
                      <m:sSupPr>
                        <m:ctrlPr>
                          <a:rPr lang="en-US" sz="1800" i="1">
                            <a:effectLst/>
                            <a:latin typeface="Cambria Math" panose="02040503050406030204" pitchFamily="18" charset="0"/>
                            <a:ea typeface="宋体" panose="02010600030101010101" pitchFamily="2" charset="-122"/>
                            <a:cs typeface="Times New Roman" panose="02020603050405020304" pitchFamily="18" charset="0"/>
                          </a:rPr>
                        </m:ctrlPr>
                      </m:sSupPr>
                      <m:e>
                        <m:d>
                          <m:dPr>
                            <m:ctrlPr>
                              <a:rPr lang="en-US" sz="1800" i="1">
                                <a:effectLst/>
                                <a:latin typeface="Cambria Math" panose="02040503050406030204" pitchFamily="18" charset="0"/>
                                <a:ea typeface="宋体" panose="02010600030101010101" pitchFamily="2" charset="-122"/>
                                <a:cs typeface="Times New Roman" panose="02020603050405020304" pitchFamily="18" charset="0"/>
                              </a:rPr>
                            </m:ctrlPr>
                          </m:dPr>
                          <m:e>
                            <m:f>
                              <m:fPr>
                                <m:ctrlPr>
                                  <a:rPr lang="en-US" sz="1800" i="1">
                                    <a:effectLst/>
                                    <a:latin typeface="Cambria Math" panose="02040503050406030204" pitchFamily="18" charset="0"/>
                                    <a:ea typeface="宋体" panose="02010600030101010101" pitchFamily="2" charset="-122"/>
                                    <a:cs typeface="Times New Roman" panose="02020603050405020304" pitchFamily="18" charset="0"/>
                                  </a:rPr>
                                </m:ctrlPr>
                              </m:fPr>
                              <m:num>
                                <m:r>
                                  <a:rPr lang="en-US" sz="1800" i="1">
                                    <a:effectLst/>
                                    <a:latin typeface="Cambria Math" panose="02040503050406030204" pitchFamily="18" charset="0"/>
                                    <a:ea typeface="宋体" panose="02010600030101010101" pitchFamily="2" charset="-122"/>
                                    <a:cs typeface="Times New Roman" panose="02020603050405020304" pitchFamily="18" charset="0"/>
                                  </a:rPr>
                                  <m:t>𝜀</m:t>
                                </m:r>
                              </m:num>
                              <m:den>
                                <m:r>
                                  <a:rPr lang="en-US" sz="1800" i="1">
                                    <a:effectLst/>
                                    <a:latin typeface="Cambria Math" panose="02040503050406030204" pitchFamily="18" charset="0"/>
                                    <a:ea typeface="宋体" panose="02010600030101010101" pitchFamily="2" charset="-122"/>
                                    <a:cs typeface="Times New Roman" panose="02020603050405020304" pitchFamily="18" charset="0"/>
                                  </a:rPr>
                                  <m:t>𝜀</m:t>
                                </m:r>
                                <m:r>
                                  <a:rPr lang="en-US" sz="1800" i="1">
                                    <a:effectLst/>
                                    <a:latin typeface="Cambria Math" panose="02040503050406030204" pitchFamily="18" charset="0"/>
                                    <a:ea typeface="宋体" panose="02010600030101010101" pitchFamily="2" charset="-122"/>
                                    <a:cs typeface="Times New Roman" panose="02020603050405020304" pitchFamily="18" charset="0"/>
                                  </a:rPr>
                                  <m:t>−1</m:t>
                                </m:r>
                              </m:den>
                            </m:f>
                            <m:f>
                              <m:fPr>
                                <m:ctrlPr>
                                  <a:rPr lang="en-US" sz="1800" i="1">
                                    <a:effectLst/>
                                    <a:latin typeface="Cambria Math" panose="02040503050406030204" pitchFamily="18" charset="0"/>
                                    <a:ea typeface="宋体" panose="02010600030101010101" pitchFamily="2" charset="-122"/>
                                    <a:cs typeface="Times New Roman" panose="02020603050405020304" pitchFamily="18" charset="0"/>
                                  </a:rPr>
                                </m:ctrlPr>
                              </m:fPr>
                              <m:num>
                                <m:sSub>
                                  <m:sSubPr>
                                    <m:ctrlPr>
                                      <a:rPr lang="en-US" sz="1800" i="1">
                                        <a:effectLst/>
                                        <a:latin typeface="Cambria Math" panose="02040503050406030204" pitchFamily="18" charset="0"/>
                                        <a:ea typeface="宋体" panose="02010600030101010101" pitchFamily="2" charset="-122"/>
                                        <a:cs typeface="Times New Roman" panose="02020603050405020304" pitchFamily="18" charset="0"/>
                                      </a:rPr>
                                    </m:ctrlPr>
                                  </m:sSubPr>
                                  <m:e>
                                    <m:r>
                                      <a:rPr lang="en-US" sz="1800" i="1">
                                        <a:effectLst/>
                                        <a:latin typeface="Cambria Math" panose="02040503050406030204" pitchFamily="18" charset="0"/>
                                        <a:ea typeface="宋体" panose="02010600030101010101" pitchFamily="2" charset="-122"/>
                                        <a:cs typeface="Times New Roman" panose="02020603050405020304" pitchFamily="18" charset="0"/>
                                      </a:rPr>
                                      <m:t>𝜔</m:t>
                                    </m:r>
                                  </m:e>
                                  <m:sub>
                                    <m:r>
                                      <a:rPr lang="en-US" sz="1800" i="1">
                                        <a:effectLst/>
                                        <a:latin typeface="Cambria Math" panose="02040503050406030204" pitchFamily="18" charset="0"/>
                                        <a:ea typeface="宋体" panose="02010600030101010101" pitchFamily="2" charset="-122"/>
                                        <a:cs typeface="Times New Roman" panose="02020603050405020304" pitchFamily="18" charset="0"/>
                                      </a:rPr>
                                      <m:t>𝐴</m:t>
                                    </m:r>
                                  </m:sub>
                                </m:sSub>
                              </m:num>
                              <m:den>
                                <m:r>
                                  <a:rPr lang="en-US" sz="1800" i="1">
                                    <a:effectLst/>
                                    <a:latin typeface="Cambria Math" panose="02040503050406030204" pitchFamily="18" charset="0"/>
                                    <a:ea typeface="宋体" panose="02010600030101010101" pitchFamily="2" charset="-122"/>
                                    <a:cs typeface="Times New Roman" panose="02020603050405020304" pitchFamily="18" charset="0"/>
                                  </a:rPr>
                                  <m:t>𝜑</m:t>
                                </m:r>
                              </m:den>
                            </m:f>
                          </m:e>
                        </m:d>
                      </m:e>
                      <m:sup>
                        <m:r>
                          <a:rPr lang="en-US" sz="1800" i="1">
                            <a:effectLst/>
                            <a:latin typeface="Cambria Math" panose="02040503050406030204" pitchFamily="18" charset="0"/>
                            <a:ea typeface="宋体" panose="02010600030101010101" pitchFamily="2" charset="-122"/>
                            <a:cs typeface="Times New Roman" panose="02020603050405020304" pitchFamily="18" charset="0"/>
                          </a:rPr>
                          <m:t>1−</m:t>
                        </m:r>
                        <m:r>
                          <a:rPr lang="en-US" sz="1800" i="1">
                            <a:effectLst/>
                            <a:latin typeface="Cambria Math" panose="02040503050406030204" pitchFamily="18" charset="0"/>
                            <a:ea typeface="宋体" panose="02010600030101010101" pitchFamily="2" charset="-122"/>
                            <a:cs typeface="Times New Roman" panose="02020603050405020304" pitchFamily="18" charset="0"/>
                          </a:rPr>
                          <m:t>𝜀</m:t>
                        </m:r>
                      </m:sup>
                    </m:sSup>
                    <m:sSub>
                      <m:sSubPr>
                        <m:ctrlPr>
                          <a:rPr lang="en-US" sz="1800" i="1">
                            <a:effectLst/>
                            <a:latin typeface="Cambria Math" panose="02040503050406030204" pitchFamily="18" charset="0"/>
                            <a:ea typeface="宋体" panose="02010600030101010101" pitchFamily="2" charset="-122"/>
                            <a:cs typeface="Times New Roman" panose="02020603050405020304" pitchFamily="18" charset="0"/>
                          </a:rPr>
                        </m:ctrlPr>
                      </m:sSubPr>
                      <m:e>
                        <m:r>
                          <a:rPr lang="en-US" sz="1800" i="1">
                            <a:effectLst/>
                            <a:latin typeface="Cambria Math" panose="02040503050406030204" pitchFamily="18" charset="0"/>
                            <a:ea typeface="宋体" panose="02010600030101010101" pitchFamily="2" charset="-122"/>
                            <a:cs typeface="Times New Roman" panose="02020603050405020304" pitchFamily="18" charset="0"/>
                          </a:rPr>
                          <m:t>𝐸</m:t>
                        </m:r>
                      </m:e>
                      <m:sub>
                        <m:r>
                          <a:rPr lang="en-US" sz="1800" i="1">
                            <a:effectLst/>
                            <a:latin typeface="Cambria Math" panose="02040503050406030204" pitchFamily="18" charset="0"/>
                            <a:ea typeface="宋体" panose="02010600030101010101" pitchFamily="2" charset="-122"/>
                            <a:cs typeface="Times New Roman" panose="02020603050405020304" pitchFamily="18" charset="0"/>
                          </a:rPr>
                          <m:t>𝐴</m:t>
                        </m:r>
                      </m:sub>
                    </m:sSub>
                    <m:r>
                      <a:rPr lang="en-US" sz="1800" i="1">
                        <a:effectLst/>
                        <a:latin typeface="Cambria Math" panose="02040503050406030204" pitchFamily="18" charset="0"/>
                        <a:ea typeface="宋体" panose="02010600030101010101" pitchFamily="2" charset="-122"/>
                        <a:cs typeface="Times New Roman" panose="02020603050405020304" pitchFamily="18" charset="0"/>
                      </a:rPr>
                      <m:t>−</m:t>
                    </m:r>
                    <m:sSup>
                      <m:sSupPr>
                        <m:ctrlPr>
                          <a:rPr lang="en-US" sz="1800" i="1">
                            <a:effectLst/>
                            <a:latin typeface="Cambria Math" panose="02040503050406030204" pitchFamily="18" charset="0"/>
                            <a:ea typeface="宋体" panose="02010600030101010101" pitchFamily="2" charset="-122"/>
                            <a:cs typeface="Times New Roman" panose="02020603050405020304" pitchFamily="18" charset="0"/>
                          </a:rPr>
                        </m:ctrlPr>
                      </m:sSupPr>
                      <m:e>
                        <m:r>
                          <a:rPr lang="en-US" sz="1800" i="1">
                            <a:effectLst/>
                            <a:latin typeface="Cambria Math" panose="02040503050406030204" pitchFamily="18" charset="0"/>
                            <a:ea typeface="宋体" panose="02010600030101010101" pitchFamily="2" charset="-122"/>
                            <a:cs typeface="Times New Roman" panose="02020603050405020304" pitchFamily="18" charset="0"/>
                          </a:rPr>
                          <m:t>𝑓</m:t>
                        </m:r>
                      </m:e>
                      <m:sup>
                        <m:r>
                          <a:rPr lang="en-US" sz="1800" i="1">
                            <a:effectLst/>
                            <a:latin typeface="Cambria Math" panose="02040503050406030204" pitchFamily="18" charset="0"/>
                            <a:ea typeface="宋体" panose="02010600030101010101" pitchFamily="2" charset="-122"/>
                            <a:cs typeface="Times New Roman" panose="02020603050405020304" pitchFamily="18" charset="0"/>
                          </a:rPr>
                          <m:t>𝑝</m:t>
                        </m:r>
                      </m:sup>
                    </m:sSup>
                  </m:oMath>
                </a14:m>
                <a:endParaRPr lang="en-US" sz="1600" dirty="0">
                  <a:effectLst/>
                  <a:latin typeface="Calibri" panose="020F0502020204030204" pitchFamily="34" charset="0"/>
                  <a:ea typeface="等线" panose="02010600030101010101" pitchFamily="2" charset="-122"/>
                  <a:cs typeface="Times New Roman" panose="02020603050405020304" pitchFamily="18" charset="0"/>
                </a:endParaRPr>
              </a:p>
              <a:p>
                <a:pPr>
                  <a:lnSpc>
                    <a:spcPct val="150000"/>
                  </a:lnSpc>
                  <a:spcAft>
                    <a:spcPts val="800"/>
                  </a:spcAft>
                </a:pPr>
                <a:r>
                  <a:rPr lang="zh-CN" altLang="en-US" sz="1800" dirty="0">
                    <a:effectLst/>
                    <a:latin typeface="宋体" panose="02010600030101010101" pitchFamily="2" charset="-122"/>
                    <a:ea typeface="宋体" panose="02010600030101010101" pitchFamily="2" charset="-122"/>
                    <a:cs typeface="Times New Roman" panose="02020603050405020304" pitchFamily="18" charset="0"/>
                  </a:rPr>
                  <a:t>结论：</a:t>
                </a:r>
                <a:r>
                  <a:rPr lang="zh-CN" altLang="en-US" sz="1800" dirty="0">
                    <a:latin typeface="Times New Roman" panose="02020603050405020304" pitchFamily="18" charset="0"/>
                    <a:cs typeface="Times New Roman" panose="02020603050405020304" pitchFamily="18" charset="0"/>
                  </a:rPr>
                  <a:t>国内企业生产率的提高将会带来：</a:t>
                </a:r>
                <a:endParaRPr lang="en-US" altLang="zh-CN" sz="1800" dirty="0">
                  <a:latin typeface="Times New Roman" panose="02020603050405020304" pitchFamily="18" charset="0"/>
                  <a:cs typeface="Times New Roman" panose="02020603050405020304" pitchFamily="18" charset="0"/>
                </a:endParaRPr>
              </a:p>
              <a:p>
                <a:pPr>
                  <a:lnSpc>
                    <a:spcPct val="110000"/>
                  </a:lnSpc>
                  <a:spcAft>
                    <a:spcPts val="800"/>
                  </a:spcAft>
                  <a:buFont typeface="Wingdings" panose="05000000000000000000" pitchFamily="2" charset="2"/>
                  <a:buChar char="v"/>
                </a:pPr>
                <a:r>
                  <a:rPr lang="en-US" sz="1800" dirty="0">
                    <a:latin typeface="Times New Roman" panose="02020603050405020304" pitchFamily="18" charset="0"/>
                    <a:ea typeface="宋体" panose="02010600030101010101" pitchFamily="2" charset="-122"/>
                    <a:cs typeface="Times New Roman" panose="02020603050405020304" pitchFamily="18" charset="0"/>
                  </a:rPr>
                  <a:t>1</a:t>
                </a:r>
                <a:r>
                  <a:rPr lang="zh-CN" altLang="en-US" sz="1800" dirty="0">
                    <a:latin typeface="Times New Roman" panose="02020603050405020304" pitchFamily="18" charset="0"/>
                    <a:cs typeface="Times New Roman" panose="02020603050405020304" pitchFamily="18" charset="0"/>
                  </a:rPr>
                  <a:t>价格的下降；</a:t>
                </a:r>
                <a:endParaRPr lang="en-US" altLang="zh-CN" sz="1800" dirty="0">
                  <a:latin typeface="Times New Roman" panose="02020603050405020304" pitchFamily="18" charset="0"/>
                  <a:cs typeface="Times New Roman" panose="02020603050405020304" pitchFamily="18" charset="0"/>
                </a:endParaRPr>
              </a:p>
              <a:p>
                <a:pPr>
                  <a:lnSpc>
                    <a:spcPct val="110000"/>
                  </a:lnSpc>
                  <a:spcAft>
                    <a:spcPts val="800"/>
                  </a:spcAft>
                  <a:buFont typeface="Wingdings" panose="05000000000000000000" pitchFamily="2" charset="2"/>
                  <a:buChar char="v"/>
                </a:pPr>
                <a:r>
                  <a:rPr lang="en-US" sz="1800" dirty="0">
                    <a:latin typeface="Times New Roman" panose="02020603050405020304" pitchFamily="18" charset="0"/>
                    <a:ea typeface="宋体" panose="02010600030101010101" pitchFamily="2" charset="-122"/>
                    <a:cs typeface="Times New Roman" panose="02020603050405020304" pitchFamily="18" charset="0"/>
                  </a:rPr>
                  <a:t>2</a:t>
                </a:r>
                <a:r>
                  <a:rPr lang="zh-CN" altLang="en-US" sz="1800" dirty="0">
                    <a:latin typeface="Times New Roman" panose="02020603050405020304" pitchFamily="18" charset="0"/>
                    <a:cs typeface="Times New Roman" panose="02020603050405020304" pitchFamily="18" charset="0"/>
                  </a:rPr>
                  <a:t>销售量的增加；</a:t>
                </a:r>
                <a:endParaRPr lang="en-US" altLang="zh-CN" sz="1800" dirty="0">
                  <a:latin typeface="Times New Roman" panose="02020603050405020304" pitchFamily="18" charset="0"/>
                  <a:cs typeface="Times New Roman" panose="02020603050405020304" pitchFamily="18" charset="0"/>
                </a:endParaRPr>
              </a:p>
              <a:p>
                <a:pPr>
                  <a:lnSpc>
                    <a:spcPct val="110000"/>
                  </a:lnSpc>
                  <a:spcAft>
                    <a:spcPts val="800"/>
                  </a:spcAft>
                  <a:buFont typeface="Wingdings" panose="05000000000000000000" pitchFamily="2" charset="2"/>
                  <a:buChar char="v"/>
                </a:pPr>
                <a:r>
                  <a:rPr lang="en-US" sz="1800" dirty="0">
                    <a:latin typeface="Times New Roman" panose="02020603050405020304" pitchFamily="18" charset="0"/>
                    <a:ea typeface="宋体" panose="02010600030101010101" pitchFamily="2" charset="-122"/>
                    <a:cs typeface="Times New Roman" panose="02020603050405020304" pitchFamily="18" charset="0"/>
                  </a:rPr>
                  <a:t>3</a:t>
                </a:r>
                <a:r>
                  <a:rPr lang="zh-CN" altLang="en-US" sz="1800" dirty="0">
                    <a:latin typeface="Times New Roman" panose="02020603050405020304" pitchFamily="18" charset="0"/>
                    <a:cs typeface="Times New Roman" panose="02020603050405020304" pitchFamily="18" charset="0"/>
                  </a:rPr>
                  <a:t>劳动力的增加；</a:t>
                </a:r>
                <a:endParaRPr lang="en-US" altLang="zh-CN" sz="1800" dirty="0">
                  <a:latin typeface="Times New Roman" panose="02020603050405020304" pitchFamily="18" charset="0"/>
                  <a:cs typeface="Times New Roman" panose="02020603050405020304" pitchFamily="18" charset="0"/>
                </a:endParaRPr>
              </a:p>
              <a:p>
                <a:pPr>
                  <a:lnSpc>
                    <a:spcPct val="110000"/>
                  </a:lnSpc>
                  <a:spcAft>
                    <a:spcPts val="800"/>
                  </a:spcAft>
                  <a:buFont typeface="Wingdings" panose="05000000000000000000" pitchFamily="2" charset="2"/>
                  <a:buChar char="v"/>
                </a:pPr>
                <a:r>
                  <a:rPr lang="en-US" sz="1800" dirty="0">
                    <a:latin typeface="Times New Roman" panose="02020603050405020304" pitchFamily="18" charset="0"/>
                    <a:ea typeface="宋体" panose="02010600030101010101" pitchFamily="2" charset="-122"/>
                    <a:cs typeface="Times New Roman" panose="02020603050405020304" pitchFamily="18" charset="0"/>
                  </a:rPr>
                  <a:t>4</a:t>
                </a:r>
                <a:r>
                  <a:rPr lang="zh-CN" altLang="en-US" sz="1800" dirty="0">
                    <a:latin typeface="Times New Roman" panose="02020603050405020304" pitchFamily="18" charset="0"/>
                    <a:cs typeface="Times New Roman" panose="02020603050405020304" pitchFamily="18" charset="0"/>
                  </a:rPr>
                  <a:t>平均成本的下降；</a:t>
                </a:r>
                <a:endParaRPr lang="en-US" altLang="zh-CN" sz="1800" dirty="0">
                  <a:latin typeface="Times New Roman" panose="02020603050405020304" pitchFamily="18" charset="0"/>
                  <a:cs typeface="Times New Roman" panose="02020603050405020304" pitchFamily="18" charset="0"/>
                </a:endParaRPr>
              </a:p>
              <a:p>
                <a:pPr>
                  <a:lnSpc>
                    <a:spcPct val="110000"/>
                  </a:lnSpc>
                  <a:spcAft>
                    <a:spcPts val="800"/>
                  </a:spcAft>
                  <a:buFont typeface="Wingdings" panose="05000000000000000000" pitchFamily="2" charset="2"/>
                  <a:buChar char="v"/>
                </a:pPr>
                <a:r>
                  <a:rPr lang="en-US" altLang="zh-CN" sz="1800" dirty="0">
                    <a:latin typeface="Times New Roman" panose="02020603050405020304" pitchFamily="18" charset="0"/>
                    <a:cs typeface="Times New Roman" panose="02020603050405020304" pitchFamily="18" charset="0"/>
                  </a:rPr>
                  <a:t>5.</a:t>
                </a:r>
                <a:r>
                  <a:rPr lang="zh-CN" altLang="en-US" sz="1800" dirty="0">
                    <a:latin typeface="Times New Roman" panose="02020603050405020304" pitchFamily="18" charset="0"/>
                    <a:cs typeface="Times New Roman" panose="02020603050405020304" pitchFamily="18" charset="0"/>
                  </a:rPr>
                  <a:t>利润的增加。</a:t>
                </a:r>
                <a:endParaRPr lang="en-US" sz="1600" dirty="0">
                  <a:latin typeface="Calibri" panose="020F0502020204030204" pitchFamily="34" charset="0"/>
                  <a:ea typeface="等线" panose="02010600030101010101" pitchFamily="2" charset="-122"/>
                  <a:cs typeface="Times New Roman" panose="02020603050405020304" pitchFamily="18" charset="0"/>
                </a:endParaRPr>
              </a:p>
              <a:p>
                <a:pPr>
                  <a:lnSpc>
                    <a:spcPct val="150000"/>
                  </a:lnSpc>
                  <a:spcAft>
                    <a:spcPts val="800"/>
                  </a:spcAft>
                </a:pPr>
                <a:endParaRPr lang="en-US" altLang="zh-CN" sz="1800" dirty="0">
                  <a:effectLst/>
                  <a:latin typeface="宋体" panose="02010600030101010101" pitchFamily="2" charset="-122"/>
                  <a:ea typeface="宋体" panose="02010600030101010101" pitchFamily="2" charset="-122"/>
                  <a:cs typeface="Times New Roman" panose="02020603050405020304" pitchFamily="18" charset="0"/>
                </a:endParaRPr>
              </a:p>
              <a:p>
                <a:pPr>
                  <a:lnSpc>
                    <a:spcPct val="150000"/>
                  </a:lnSpc>
                  <a:spcAft>
                    <a:spcPts val="800"/>
                  </a:spcAft>
                </a:pPr>
                <a:endParaRPr lang="en-US" sz="1800" dirty="0">
                  <a:effectLst/>
                  <a:latin typeface="宋体" panose="02010600030101010101" pitchFamily="2" charset="-122"/>
                  <a:ea typeface="宋体" panose="02010600030101010101" pitchFamily="2" charset="-122"/>
                  <a:cs typeface="Times New Roman" panose="02020603050405020304" pitchFamily="18" charset="0"/>
                </a:endParaRPr>
              </a:p>
              <a:p>
                <a:pPr>
                  <a:lnSpc>
                    <a:spcPct val="150000"/>
                  </a:lnSpc>
                  <a:spcAft>
                    <a:spcPts val="800"/>
                  </a:spcAft>
                </a:pPr>
                <a:endParaRPr lang="en-US" sz="1600" dirty="0">
                  <a:effectLst/>
                  <a:latin typeface="Calibri" panose="020F0502020204030204" pitchFamily="34" charset="0"/>
                  <a:ea typeface="等线" panose="02010600030101010101" pitchFamily="2" charset="-122"/>
                  <a:cs typeface="Times New Roman" panose="02020603050405020304" pitchFamily="18" charset="0"/>
                </a:endParaRPr>
              </a:p>
              <a:p>
                <a:pPr>
                  <a:lnSpc>
                    <a:spcPct val="150000"/>
                  </a:lnSpc>
                  <a:spcAft>
                    <a:spcPts val="800"/>
                  </a:spcAft>
                </a:pPr>
                <a:endParaRPr lang="en-US" sz="1800" dirty="0">
                  <a:effectLst/>
                  <a:latin typeface="宋体" panose="02010600030101010101" pitchFamily="2" charset="-122"/>
                  <a:ea typeface="宋体" panose="02010600030101010101" pitchFamily="2" charset="-122"/>
                  <a:cs typeface="Times New Roman" panose="02020603050405020304" pitchFamily="18" charset="0"/>
                </a:endParaRPr>
              </a:p>
              <a:p>
                <a:pPr>
                  <a:lnSpc>
                    <a:spcPct val="100000"/>
                  </a:lnSpc>
                  <a:spcAft>
                    <a:spcPts val="800"/>
                  </a:spcAft>
                </a:pPr>
                <a:endParaRPr lang="en-US" sz="1800" dirty="0">
                  <a:effectLst/>
                  <a:latin typeface="宋体" panose="02010600030101010101" pitchFamily="2" charset="-122"/>
                  <a:ea typeface="宋体" panose="02010600030101010101" pitchFamily="2" charset="-122"/>
                  <a:cs typeface="Times New Roman" panose="02020603050405020304" pitchFamily="18" charset="0"/>
                </a:endParaRPr>
              </a:p>
              <a:p>
                <a:pPr>
                  <a:lnSpc>
                    <a:spcPct val="100000"/>
                  </a:lnSpc>
                  <a:spcAft>
                    <a:spcPts val="800"/>
                  </a:spcAft>
                </a:pPr>
                <a:endParaRPr lang="en-US" altLang="zh-CN" sz="1800" dirty="0">
                  <a:effectLst/>
                  <a:latin typeface="+mn-ea"/>
                  <a:cs typeface="Times New Roman" panose="02020603050405020304" pitchFamily="18" charset="0"/>
                </a:endParaRPr>
              </a:p>
              <a:p>
                <a:pPr>
                  <a:lnSpc>
                    <a:spcPct val="100000"/>
                  </a:lnSpc>
                  <a:spcAft>
                    <a:spcPts val="800"/>
                  </a:spcAft>
                </a:pPr>
                <a:endParaRPr lang="en-US" sz="1600" dirty="0">
                  <a:effectLst/>
                  <a:latin typeface="Calibri" panose="020F0502020204030204" pitchFamily="34" charset="0"/>
                  <a:ea typeface="等线" panose="02010600030101010101" pitchFamily="2" charset="-122"/>
                  <a:cs typeface="Times New Roman" panose="02020603050405020304" pitchFamily="18" charset="0"/>
                </a:endParaRPr>
              </a:p>
              <a:p>
                <a:pPr>
                  <a:lnSpc>
                    <a:spcPct val="100000"/>
                  </a:lnSpc>
                  <a:spcAft>
                    <a:spcPts val="800"/>
                  </a:spcAft>
                </a:pPr>
                <a:endParaRPr lang="en-US" sz="1800" dirty="0">
                  <a:effectLst/>
                  <a:latin typeface="+mn-ea"/>
                  <a:cs typeface="Times New Roman" panose="02020603050405020304" pitchFamily="18" charset="0"/>
                </a:endParaRPr>
              </a:p>
              <a:p>
                <a:pPr>
                  <a:lnSpc>
                    <a:spcPct val="150000"/>
                  </a:lnSpc>
                  <a:spcAft>
                    <a:spcPts val="800"/>
                  </a:spcAft>
                </a:pPr>
                <a:endParaRPr lang="en-US" sz="1800" dirty="0">
                  <a:effectLst/>
                  <a:latin typeface="宋体" panose="02010600030101010101" pitchFamily="2" charset="-122"/>
                  <a:ea typeface="宋体" panose="02010600030101010101" pitchFamily="2" charset="-122"/>
                  <a:cs typeface="Times New Roman" panose="02020603050405020304" pitchFamily="18" charset="0"/>
                </a:endParaRPr>
              </a:p>
              <a:p>
                <a:pPr>
                  <a:lnSpc>
                    <a:spcPct val="150000"/>
                  </a:lnSpc>
                  <a:spcBef>
                    <a:spcPts val="0"/>
                  </a:spcBef>
                  <a:defRPr/>
                </a:pPr>
                <a:endParaRPr lang="zh-CN" altLang="en-US" sz="1800" dirty="0">
                  <a:latin typeface="Times New Roman" panose="02020603050405020304" pitchFamily="18" charset="0"/>
                  <a:cs typeface="Times New Roman" panose="02020603050405020304" pitchFamily="18" charset="0"/>
                </a:endParaRPr>
              </a:p>
            </p:txBody>
          </p:sp>
        </mc:Choice>
        <mc:Fallback xmlns="">
          <p:sp>
            <p:nvSpPr>
              <p:cNvPr id="2" name="内容占位符 1"/>
              <p:cNvSpPr>
                <a:spLocks noGrp="1" noRot="1" noChangeAspect="1" noMove="1" noResize="1" noEditPoints="1" noAdjustHandles="1" noChangeArrowheads="1" noChangeShapeType="1" noTextEdit="1"/>
              </p:cNvSpPr>
              <p:nvPr>
                <p:ph idx="1"/>
              </p:nvPr>
            </p:nvSpPr>
            <p:spPr>
              <a:xfrm>
                <a:off x="838200" y="1926843"/>
                <a:ext cx="10515600" cy="4692321"/>
              </a:xfrm>
              <a:blipFill>
                <a:blip r:embed="rId3"/>
                <a:stretch>
                  <a:fillRect l="-290"/>
                </a:stretch>
              </a:blipFill>
            </p:spPr>
            <p:txBody>
              <a:bodyPr/>
              <a:lstStyle/>
              <a:p>
                <a:r>
                  <a:rPr lang="en-US">
                    <a:noFill/>
                  </a:rPr>
                  <a:t> </a:t>
                </a:r>
              </a:p>
            </p:txBody>
          </p:sp>
        </mc:Fallback>
      </mc:AlternateContent>
    </p:spTree>
    <p:extLst>
      <p:ext uri="{BB962C8B-B14F-4D97-AF65-F5344CB8AC3E}">
        <p14:creationId xmlns:p14="http://schemas.microsoft.com/office/powerpoint/2010/main" val="221289415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10"/>
          <p:cNvGrpSpPr/>
          <p:nvPr/>
        </p:nvGrpSpPr>
        <p:grpSpPr>
          <a:xfrm>
            <a:off x="0" y="522513"/>
            <a:ext cx="6081486" cy="740229"/>
            <a:chOff x="0" y="522513"/>
            <a:chExt cx="6081486" cy="740229"/>
          </a:xfrm>
        </p:grpSpPr>
        <p:sp>
          <p:nvSpPr>
            <p:cNvPr id="5" name="Rectangle 11"/>
            <p:cNvSpPr/>
            <p:nvPr/>
          </p:nvSpPr>
          <p:spPr>
            <a:xfrm>
              <a:off x="0" y="522513"/>
              <a:ext cx="6081486" cy="740229"/>
            </a:xfrm>
            <a:prstGeom prst="rect">
              <a:avLst/>
            </a:prstGeom>
            <a:solidFill>
              <a:srgbClr val="811C20"/>
            </a:solidFill>
            <a:ln>
              <a:solidFill>
                <a:srgbClr val="811C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TextBox 12"/>
            <p:cNvSpPr txBox="1"/>
            <p:nvPr/>
          </p:nvSpPr>
          <p:spPr>
            <a:xfrm>
              <a:off x="0" y="631017"/>
              <a:ext cx="4905829"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2800" b="0" i="0" u="none" strike="noStrike" kern="1200" cap="none" spc="0" normalizeH="0" baseline="0" noProof="0" dirty="0">
                  <a:ln>
                    <a:noFill/>
                  </a:ln>
                  <a:solidFill>
                    <a:prstClr val="white"/>
                  </a:solidFill>
                  <a:effectLst/>
                  <a:uLnTx/>
                  <a:uFillTx/>
                  <a:latin typeface="宋体" panose="02010600030101010101" pitchFamily="2" charset="-122"/>
                  <a:ea typeface="宋体" panose="02010600030101010101" pitchFamily="2" charset="-122"/>
                  <a:cs typeface="+mn-cs"/>
                </a:rPr>
                <a:t>（四）一个简单的数理模型</a:t>
              </a:r>
              <a:endParaRPr kumimoji="0" lang="en-GB" sz="2800" b="0" i="0" u="none" strike="noStrike" kern="1200" cap="none" spc="0" normalizeH="0" baseline="0" noProof="0" dirty="0">
                <a:ln>
                  <a:noFill/>
                </a:ln>
                <a:solidFill>
                  <a:prstClr val="white"/>
                </a:solidFill>
                <a:effectLst/>
                <a:uLnTx/>
                <a:uFillTx/>
                <a:latin typeface="宋体" panose="02010600030101010101" pitchFamily="2" charset="-122"/>
                <a:ea typeface="宋体" panose="02010600030101010101" pitchFamily="2" charset="-122"/>
                <a:cs typeface="+mn-cs"/>
              </a:endParaRPr>
            </a:p>
          </p:txBody>
        </p:sp>
      </p:grpSp>
      <p:sp>
        <p:nvSpPr>
          <p:cNvPr id="7" name="TextBox 19"/>
          <p:cNvSpPr txBox="1"/>
          <p:nvPr/>
        </p:nvSpPr>
        <p:spPr>
          <a:xfrm>
            <a:off x="236995" y="1262741"/>
            <a:ext cx="11688982" cy="267765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b="1" dirty="0">
                <a:solidFill>
                  <a:prstClr val="black"/>
                </a:solidFill>
                <a:latin typeface="Times New Roman" panose="02020603050405020304" pitchFamily="18" charset="0"/>
                <a:ea typeface="宋体" panose="02010600030101010101" pitchFamily="2" charset="-122"/>
                <a:cs typeface="Times New Roman" panose="02020603050405020304" pitchFamily="18" charset="0"/>
              </a:rPr>
              <a:t>3.</a:t>
            </a:r>
            <a:r>
              <a:rPr lang="zh-CN" altLang="en-US" sz="2400" b="1" dirty="0">
                <a:solidFill>
                  <a:prstClr val="black"/>
                </a:solidFill>
                <a:latin typeface="Times New Roman" panose="02020603050405020304" pitchFamily="18" charset="0"/>
                <a:ea typeface="宋体" panose="02010600030101010101" pitchFamily="2" charset="-122"/>
                <a:cs typeface="Times New Roman" panose="02020603050405020304" pitchFamily="18" charset="0"/>
              </a:rPr>
              <a:t>出口企业</a:t>
            </a:r>
            <a:endPar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宋体" panose="02010600030101010101" pitchFamily="2" charset="-122"/>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宋体" panose="02010600030101010101" pitchFamily="2" charset="-122"/>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宋体" panose="02010600030101010101" pitchFamily="2" charset="-122"/>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宋体" panose="02010600030101010101" pitchFamily="2" charset="-122"/>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宋体" panose="02010600030101010101" pitchFamily="2" charset="-122"/>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宋体" panose="02010600030101010101" pitchFamily="2" charset="-122"/>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1" i="0" u="none" strike="noStrike" kern="1200" cap="none" spc="0" normalizeH="0" baseline="0" noProof="0" dirty="0">
              <a:ln>
                <a:noFill/>
              </a:ln>
              <a:solidFill>
                <a:prstClr val="black"/>
              </a:solidFill>
              <a:effectLst/>
              <a:uLnTx/>
              <a:uFillTx/>
              <a:latin typeface="Times New Roman" panose="02020603050405020304" pitchFamily="18" charset="0"/>
              <a:ea typeface="宋体" panose="02010600030101010101" pitchFamily="2" charset="-122"/>
              <a:cs typeface="Times New Roman" panose="02020603050405020304" pitchFamily="18" charset="0"/>
            </a:endParaRPr>
          </a:p>
        </p:txBody>
      </p:sp>
      <p:pic>
        <p:nvPicPr>
          <p:cNvPr id="8" name="Picture 5" descr="C:\Users\Administrator\Desktop\财大ppt模板\B9PPT模板（一）-07.jpg"/>
          <p:cNvPicPr>
            <a:picLocks noChangeAspect="1" noChangeArrowheads="1"/>
          </p:cNvPicPr>
          <p:nvPr/>
        </p:nvPicPr>
        <p:blipFill rotWithShape="1">
          <a:blip r:embed="rId2"/>
          <a:srcRect l="80973" t="3505" b="78397"/>
          <a:stretch/>
        </p:blipFill>
        <p:spPr bwMode="auto">
          <a:xfrm>
            <a:off x="10214435" y="69901"/>
            <a:ext cx="2034332" cy="1368152"/>
          </a:xfrm>
          <a:prstGeom prst="rect">
            <a:avLst/>
          </a:prstGeom>
          <a:noFill/>
        </p:spPr>
      </p:pic>
      <mc:AlternateContent xmlns:mc="http://schemas.openxmlformats.org/markup-compatibility/2006" xmlns:a14="http://schemas.microsoft.com/office/drawing/2010/main">
        <mc:Choice Requires="a14">
          <p:sp>
            <p:nvSpPr>
              <p:cNvPr id="2" name="内容占位符 1"/>
              <p:cNvSpPr>
                <a:spLocks noGrp="1"/>
              </p:cNvSpPr>
              <p:nvPr>
                <p:ph idx="1"/>
              </p:nvPr>
            </p:nvSpPr>
            <p:spPr>
              <a:xfrm>
                <a:off x="838200" y="1926843"/>
                <a:ext cx="10515600" cy="4692321"/>
              </a:xfrm>
            </p:spPr>
            <p:txBody>
              <a:bodyPr>
                <a:normAutofit fontScale="92500" lnSpcReduction="20000"/>
              </a:bodyPr>
              <a:lstStyle/>
              <a:p>
                <a:pPr>
                  <a:lnSpc>
                    <a:spcPct val="150000"/>
                  </a:lnSpc>
                  <a:spcAft>
                    <a:spcPts val="800"/>
                  </a:spcAft>
                </a:pPr>
                <a:r>
                  <a:rPr lang="zh-CN" altLang="en-US" sz="1800" dirty="0">
                    <a:latin typeface="Times New Roman" panose="02020603050405020304" pitchFamily="18" charset="0"/>
                    <a:cs typeface="Times New Roman" panose="02020603050405020304" pitchFamily="18" charset="0"/>
                  </a:rPr>
                  <a:t>在国内生产，同时在国内和国外市场销售</a:t>
                </a:r>
                <a:endParaRPr lang="en-US" altLang="zh-CN" sz="1800" dirty="0">
                  <a:latin typeface="Times New Roman" panose="02020603050405020304" pitchFamily="18" charset="0"/>
                  <a:cs typeface="Times New Roman" panose="02020603050405020304" pitchFamily="18" charset="0"/>
                </a:endParaRPr>
              </a:p>
              <a:p>
                <a:pPr>
                  <a:lnSpc>
                    <a:spcPct val="150000"/>
                  </a:lnSpc>
                  <a:spcAft>
                    <a:spcPts val="800"/>
                  </a:spcAft>
                </a:pPr>
                <a:r>
                  <a:rPr lang="zh-CN" altLang="en-US" sz="1800" dirty="0">
                    <a:effectLst/>
                    <a:latin typeface="宋体" panose="02010600030101010101" pitchFamily="2" charset="-122"/>
                    <a:ea typeface="宋体" panose="02010600030101010101" pitchFamily="2" charset="-122"/>
                    <a:cs typeface="Times New Roman" panose="02020603050405020304" pitchFamily="18" charset="0"/>
                  </a:rPr>
                  <a:t>出口所需额外的固定成本：</a:t>
                </a:r>
                <a:r>
                  <a:rPr lang="en-US" sz="1800" dirty="0">
                    <a:ea typeface="宋体" panose="02010600030101010101" pitchFamily="2" charset="-122"/>
                    <a:cs typeface="Times New Roman" panose="02020603050405020304" pitchFamily="18" charset="0"/>
                  </a:rPr>
                  <a:t> </a:t>
                </a:r>
                <a14:m>
                  <m:oMath xmlns:m="http://schemas.openxmlformats.org/officeDocument/2006/math">
                    <m:sSup>
                      <m:sSupPr>
                        <m:ctrlPr>
                          <a:rPr lang="en-US" sz="1800" i="1">
                            <a:effectLst/>
                            <a:latin typeface="Cambria Math" panose="02040503050406030204" pitchFamily="18" charset="0"/>
                            <a:ea typeface="宋体" panose="02010600030101010101" pitchFamily="2" charset="-122"/>
                            <a:cs typeface="Times New Roman" panose="02020603050405020304" pitchFamily="18" charset="0"/>
                          </a:rPr>
                        </m:ctrlPr>
                      </m:sSupPr>
                      <m:e>
                        <m:r>
                          <a:rPr lang="en-US" sz="1800" i="1">
                            <a:effectLst/>
                            <a:latin typeface="Cambria Math" panose="02040503050406030204" pitchFamily="18" charset="0"/>
                            <a:ea typeface="宋体" panose="02010600030101010101" pitchFamily="2" charset="-122"/>
                            <a:cs typeface="Times New Roman" panose="02020603050405020304" pitchFamily="18" charset="0"/>
                          </a:rPr>
                          <m:t>𝑓</m:t>
                        </m:r>
                      </m:e>
                      <m:sup>
                        <m:r>
                          <a:rPr lang="en-US" sz="1800" i="1">
                            <a:effectLst/>
                            <a:latin typeface="Cambria Math" panose="02040503050406030204" pitchFamily="18" charset="0"/>
                            <a:ea typeface="宋体" panose="02010600030101010101" pitchFamily="2" charset="-122"/>
                            <a:cs typeface="Times New Roman" panose="02020603050405020304" pitchFamily="18" charset="0"/>
                          </a:rPr>
                          <m:t>𝑒</m:t>
                        </m:r>
                      </m:sup>
                    </m:sSup>
                  </m:oMath>
                </a14:m>
                <a:endParaRPr lang="en-US" altLang="zh-CN" sz="1800" dirty="0">
                  <a:effectLst/>
                  <a:latin typeface="宋体" panose="02010600030101010101" pitchFamily="2" charset="-122"/>
                  <a:ea typeface="宋体" panose="02010600030101010101" pitchFamily="2" charset="-122"/>
                  <a:cs typeface="Times New Roman" panose="02020603050405020304" pitchFamily="18" charset="0"/>
                </a:endParaRPr>
              </a:p>
              <a:p>
                <a:pPr>
                  <a:lnSpc>
                    <a:spcPct val="150000"/>
                  </a:lnSpc>
                  <a:spcAft>
                    <a:spcPts val="800"/>
                  </a:spcAft>
                </a:pPr>
                <a:r>
                  <a:rPr lang="zh-CN" altLang="en-US" sz="1800" dirty="0">
                    <a:latin typeface="宋体" panose="02010600030101010101" pitchFamily="2" charset="-122"/>
                    <a:ea typeface="宋体" panose="02010600030101010101" pitchFamily="2" charset="-122"/>
                    <a:cs typeface="Times New Roman" panose="02020603050405020304" pitchFamily="18" charset="0"/>
                  </a:rPr>
                  <a:t>出口所需额外的可变成本：</a:t>
                </a:r>
                <a:r>
                  <a:rPr lang="en-US" sz="1800" dirty="0">
                    <a:ea typeface="宋体" panose="02010600030101010101" pitchFamily="2" charset="-122"/>
                    <a:cs typeface="Times New Roman" panose="02020603050405020304" pitchFamily="18" charset="0"/>
                  </a:rPr>
                  <a:t> </a:t>
                </a:r>
                <a14:m>
                  <m:oMath xmlns:m="http://schemas.openxmlformats.org/officeDocument/2006/math">
                    <m:r>
                      <a:rPr lang="en-US" sz="1800" i="1">
                        <a:effectLst/>
                        <a:latin typeface="Cambria Math" panose="02040503050406030204" pitchFamily="18" charset="0"/>
                        <a:ea typeface="宋体" panose="02010600030101010101" pitchFamily="2" charset="-122"/>
                        <a:cs typeface="Times New Roman" panose="02020603050405020304" pitchFamily="18" charset="0"/>
                      </a:rPr>
                      <m:t>𝜏</m:t>
                    </m:r>
                  </m:oMath>
                </a14:m>
                <a:endParaRPr lang="en-US" sz="1800" dirty="0">
                  <a:effectLst/>
                  <a:ea typeface="宋体" panose="02010600030101010101" pitchFamily="2" charset="-122"/>
                  <a:cs typeface="Times New Roman" panose="02020603050405020304" pitchFamily="18" charset="0"/>
                </a:endParaRPr>
              </a:p>
              <a:p>
                <a:pPr>
                  <a:lnSpc>
                    <a:spcPct val="150000"/>
                  </a:lnSpc>
                  <a:spcAft>
                    <a:spcPts val="800"/>
                  </a:spcAft>
                </a:pPr>
                <a:r>
                  <a:rPr lang="zh-CN" altLang="en-US" sz="1800" dirty="0">
                    <a:latin typeface="宋体" panose="02010600030101010101" pitchFamily="2" charset="-122"/>
                    <a:ea typeface="宋体" panose="02010600030101010101" pitchFamily="2" charset="-122"/>
                    <a:cs typeface="Times New Roman" panose="02020603050405020304" pitchFamily="18" charset="0"/>
                  </a:rPr>
                  <a:t>出口企业利润最大化问题：</a:t>
                </a:r>
                <a:r>
                  <a:rPr lang="en-US" sz="1800" dirty="0">
                    <a:ea typeface="宋体" panose="02010600030101010101" pitchFamily="2" charset="-122"/>
                    <a:cs typeface="Times New Roman" panose="02020603050405020304" pitchFamily="18" charset="0"/>
                  </a:rPr>
                  <a:t> </a:t>
                </a:r>
                <a14:m>
                  <m:oMath xmlns:m="http://schemas.openxmlformats.org/officeDocument/2006/math">
                    <m:sSubSup>
                      <m:sSubSupPr>
                        <m:ctrlPr>
                          <a:rPr lang="en-US" sz="1800" i="1">
                            <a:effectLst/>
                            <a:latin typeface="Cambria Math" panose="02040503050406030204" pitchFamily="18" charset="0"/>
                            <a:ea typeface="宋体" panose="02010600030101010101" pitchFamily="2" charset="-122"/>
                            <a:cs typeface="Times New Roman" panose="02020603050405020304" pitchFamily="18" charset="0"/>
                          </a:rPr>
                        </m:ctrlPr>
                      </m:sSubSupPr>
                      <m:e>
                        <m:r>
                          <a:rPr lang="en-US" sz="1800" i="1">
                            <a:effectLst/>
                            <a:latin typeface="Cambria Math" panose="02040503050406030204" pitchFamily="18" charset="0"/>
                            <a:ea typeface="宋体" panose="02010600030101010101" pitchFamily="2" charset="-122"/>
                            <a:cs typeface="Times New Roman" panose="02020603050405020304" pitchFamily="18" charset="0"/>
                          </a:rPr>
                          <m:t>𝜋</m:t>
                        </m:r>
                      </m:e>
                      <m:sub>
                        <m:r>
                          <a:rPr lang="en-US" sz="1800" i="1">
                            <a:effectLst/>
                            <a:latin typeface="Cambria Math" panose="02040503050406030204" pitchFamily="18" charset="0"/>
                            <a:ea typeface="宋体" panose="02010600030101010101" pitchFamily="2" charset="-122"/>
                            <a:cs typeface="Times New Roman" panose="02020603050405020304" pitchFamily="18" charset="0"/>
                          </a:rPr>
                          <m:t>𝐴</m:t>
                        </m:r>
                      </m:sub>
                      <m:sup>
                        <m:r>
                          <a:rPr lang="en-US" sz="1800" i="1">
                            <a:effectLst/>
                            <a:latin typeface="Cambria Math" panose="02040503050406030204" pitchFamily="18" charset="0"/>
                            <a:ea typeface="宋体" panose="02010600030101010101" pitchFamily="2" charset="-122"/>
                            <a:cs typeface="Times New Roman" panose="02020603050405020304" pitchFamily="18" charset="0"/>
                          </a:rPr>
                          <m:t>𝑒</m:t>
                        </m:r>
                      </m:sup>
                    </m:sSubSup>
                    <m:d>
                      <m:dPr>
                        <m:ctrlPr>
                          <a:rPr lang="en-US" sz="1800" i="1">
                            <a:effectLst/>
                            <a:latin typeface="Cambria Math" panose="02040503050406030204" pitchFamily="18" charset="0"/>
                            <a:ea typeface="宋体" panose="02010600030101010101" pitchFamily="2" charset="-122"/>
                            <a:cs typeface="Times New Roman" panose="02020603050405020304" pitchFamily="18" charset="0"/>
                          </a:rPr>
                        </m:ctrlPr>
                      </m:dPr>
                      <m:e>
                        <m:r>
                          <a:rPr lang="en-US" sz="1800" i="1">
                            <a:effectLst/>
                            <a:latin typeface="Cambria Math" panose="02040503050406030204" pitchFamily="18" charset="0"/>
                            <a:ea typeface="宋体" panose="02010600030101010101" pitchFamily="2" charset="-122"/>
                            <a:cs typeface="Times New Roman" panose="02020603050405020304" pitchFamily="18" charset="0"/>
                          </a:rPr>
                          <m:t>𝜑</m:t>
                        </m:r>
                      </m:e>
                    </m:d>
                    <m:r>
                      <a:rPr lang="en-US" sz="1800" i="1">
                        <a:effectLst/>
                        <a:latin typeface="Cambria Math" panose="02040503050406030204" pitchFamily="18" charset="0"/>
                        <a:ea typeface="宋体" panose="02010600030101010101" pitchFamily="2" charset="-122"/>
                        <a:cs typeface="Times New Roman" panose="02020603050405020304" pitchFamily="18" charset="0"/>
                      </a:rPr>
                      <m:t>=</m:t>
                    </m:r>
                    <m:d>
                      <m:dPr>
                        <m:begChr m:val="["/>
                        <m:endChr m:val="]"/>
                        <m:ctrlPr>
                          <a:rPr lang="en-US" sz="1800" i="1">
                            <a:effectLst/>
                            <a:latin typeface="Cambria Math" panose="02040503050406030204" pitchFamily="18" charset="0"/>
                            <a:ea typeface="宋体" panose="02010600030101010101" pitchFamily="2" charset="-122"/>
                            <a:cs typeface="Times New Roman" panose="02020603050405020304" pitchFamily="18" charset="0"/>
                          </a:rPr>
                        </m:ctrlPr>
                      </m:dPr>
                      <m:e>
                        <m:d>
                          <m:dPr>
                            <m:ctrlPr>
                              <a:rPr lang="en-US" sz="1800" i="1">
                                <a:effectLst/>
                                <a:latin typeface="Cambria Math" panose="02040503050406030204" pitchFamily="18" charset="0"/>
                                <a:ea typeface="宋体" panose="02010600030101010101" pitchFamily="2" charset="-122"/>
                                <a:cs typeface="Times New Roman" panose="02020603050405020304" pitchFamily="18" charset="0"/>
                              </a:rPr>
                            </m:ctrlPr>
                          </m:dPr>
                          <m:e>
                            <m:r>
                              <a:rPr lang="en-US" sz="1800" i="1">
                                <a:effectLst/>
                                <a:latin typeface="Cambria Math" panose="02040503050406030204" pitchFamily="18" charset="0"/>
                                <a:ea typeface="宋体" panose="02010600030101010101" pitchFamily="2" charset="-122"/>
                                <a:cs typeface="Times New Roman" panose="02020603050405020304" pitchFamily="18" charset="0"/>
                              </a:rPr>
                              <m:t>𝑝</m:t>
                            </m:r>
                            <m:r>
                              <a:rPr lang="en-US" sz="1800" i="1">
                                <a:effectLst/>
                                <a:latin typeface="Cambria Math" panose="02040503050406030204" pitchFamily="18" charset="0"/>
                                <a:ea typeface="宋体" panose="02010600030101010101" pitchFamily="2" charset="-122"/>
                                <a:cs typeface="Times New Roman" panose="02020603050405020304" pitchFamily="18" charset="0"/>
                              </a:rPr>
                              <m:t>−</m:t>
                            </m:r>
                            <m:f>
                              <m:fPr>
                                <m:ctrlPr>
                                  <a:rPr lang="en-US" sz="1800" i="1">
                                    <a:effectLst/>
                                    <a:latin typeface="Cambria Math" panose="02040503050406030204" pitchFamily="18" charset="0"/>
                                    <a:ea typeface="宋体" panose="02010600030101010101" pitchFamily="2" charset="-122"/>
                                    <a:cs typeface="Times New Roman" panose="02020603050405020304" pitchFamily="18" charset="0"/>
                                  </a:rPr>
                                </m:ctrlPr>
                              </m:fPr>
                              <m:num>
                                <m:sSub>
                                  <m:sSubPr>
                                    <m:ctrlPr>
                                      <a:rPr lang="en-US" sz="1800" i="1">
                                        <a:effectLst/>
                                        <a:latin typeface="Cambria Math" panose="02040503050406030204" pitchFamily="18" charset="0"/>
                                        <a:ea typeface="宋体" panose="02010600030101010101" pitchFamily="2" charset="-122"/>
                                        <a:cs typeface="Times New Roman" panose="02020603050405020304" pitchFamily="18" charset="0"/>
                                      </a:rPr>
                                    </m:ctrlPr>
                                  </m:sSubPr>
                                  <m:e>
                                    <m:r>
                                      <a:rPr lang="en-US" sz="1800" i="1">
                                        <a:effectLst/>
                                        <a:latin typeface="Cambria Math" panose="02040503050406030204" pitchFamily="18" charset="0"/>
                                        <a:ea typeface="宋体" panose="02010600030101010101" pitchFamily="2" charset="-122"/>
                                        <a:cs typeface="Times New Roman" panose="02020603050405020304" pitchFamily="18" charset="0"/>
                                      </a:rPr>
                                      <m:t>𝜔</m:t>
                                    </m:r>
                                  </m:e>
                                  <m:sub>
                                    <m:r>
                                      <a:rPr lang="en-US" sz="1800" i="1">
                                        <a:effectLst/>
                                        <a:latin typeface="Cambria Math" panose="02040503050406030204" pitchFamily="18" charset="0"/>
                                        <a:ea typeface="宋体" panose="02010600030101010101" pitchFamily="2" charset="-122"/>
                                        <a:cs typeface="Times New Roman" panose="02020603050405020304" pitchFamily="18" charset="0"/>
                                      </a:rPr>
                                      <m:t>𝐴</m:t>
                                    </m:r>
                                  </m:sub>
                                </m:sSub>
                              </m:num>
                              <m:den>
                                <m:r>
                                  <a:rPr lang="en-US" sz="1800" i="1">
                                    <a:effectLst/>
                                    <a:latin typeface="Cambria Math" panose="02040503050406030204" pitchFamily="18" charset="0"/>
                                    <a:ea typeface="宋体" panose="02010600030101010101" pitchFamily="2" charset="-122"/>
                                    <a:cs typeface="Times New Roman" panose="02020603050405020304" pitchFamily="18" charset="0"/>
                                  </a:rPr>
                                  <m:t>𝜑</m:t>
                                </m:r>
                              </m:den>
                            </m:f>
                          </m:e>
                        </m:d>
                        <m:sSub>
                          <m:sSubPr>
                            <m:ctrlPr>
                              <a:rPr lang="en-US" sz="1800" i="1">
                                <a:effectLst/>
                                <a:latin typeface="Cambria Math" panose="02040503050406030204" pitchFamily="18" charset="0"/>
                                <a:ea typeface="宋体" panose="02010600030101010101" pitchFamily="2" charset="-122"/>
                                <a:cs typeface="Times New Roman" panose="02020603050405020304" pitchFamily="18" charset="0"/>
                              </a:rPr>
                            </m:ctrlPr>
                          </m:sSubPr>
                          <m:e>
                            <m:r>
                              <a:rPr lang="en-US" sz="1800" i="1">
                                <a:effectLst/>
                                <a:latin typeface="Cambria Math" panose="02040503050406030204" pitchFamily="18" charset="0"/>
                                <a:ea typeface="宋体" panose="02010600030101010101" pitchFamily="2" charset="-122"/>
                                <a:cs typeface="Times New Roman" panose="02020603050405020304" pitchFamily="18" charset="0"/>
                              </a:rPr>
                              <m:t>𝐸</m:t>
                            </m:r>
                          </m:e>
                          <m:sub>
                            <m:r>
                              <a:rPr lang="en-US" sz="1800" i="1">
                                <a:effectLst/>
                                <a:latin typeface="Cambria Math" panose="02040503050406030204" pitchFamily="18" charset="0"/>
                                <a:ea typeface="宋体" panose="02010600030101010101" pitchFamily="2" charset="-122"/>
                                <a:cs typeface="Times New Roman" panose="02020603050405020304" pitchFamily="18" charset="0"/>
                              </a:rPr>
                              <m:t>𝐴</m:t>
                            </m:r>
                          </m:sub>
                        </m:sSub>
                        <m:sSup>
                          <m:sSupPr>
                            <m:ctrlPr>
                              <a:rPr lang="en-US" sz="1800" i="1">
                                <a:effectLst/>
                                <a:latin typeface="Cambria Math" panose="02040503050406030204" pitchFamily="18" charset="0"/>
                                <a:ea typeface="宋体" panose="02010600030101010101" pitchFamily="2" charset="-122"/>
                                <a:cs typeface="Times New Roman" panose="02020603050405020304" pitchFamily="18" charset="0"/>
                              </a:rPr>
                            </m:ctrlPr>
                          </m:sSupPr>
                          <m:e>
                            <m:r>
                              <a:rPr lang="en-US" sz="1800" i="1">
                                <a:effectLst/>
                                <a:latin typeface="Cambria Math" panose="02040503050406030204" pitchFamily="18" charset="0"/>
                                <a:ea typeface="宋体" panose="02010600030101010101" pitchFamily="2" charset="-122"/>
                                <a:cs typeface="Times New Roman" panose="02020603050405020304" pitchFamily="18" charset="0"/>
                              </a:rPr>
                              <m:t>𝑝</m:t>
                            </m:r>
                          </m:e>
                          <m:sup>
                            <m:r>
                              <a:rPr lang="en-US" sz="1800" i="1">
                                <a:effectLst/>
                                <a:latin typeface="Cambria Math" panose="02040503050406030204" pitchFamily="18" charset="0"/>
                                <a:ea typeface="宋体" panose="02010600030101010101" pitchFamily="2" charset="-122"/>
                                <a:cs typeface="Times New Roman" panose="02020603050405020304" pitchFamily="18" charset="0"/>
                              </a:rPr>
                              <m:t>−</m:t>
                            </m:r>
                            <m:r>
                              <a:rPr lang="en-US" sz="1800" i="1">
                                <a:effectLst/>
                                <a:latin typeface="Cambria Math" panose="02040503050406030204" pitchFamily="18" charset="0"/>
                                <a:ea typeface="宋体" panose="02010600030101010101" pitchFamily="2" charset="-122"/>
                                <a:cs typeface="Times New Roman" panose="02020603050405020304" pitchFamily="18" charset="0"/>
                              </a:rPr>
                              <m:t>𝜀</m:t>
                            </m:r>
                          </m:sup>
                        </m:sSup>
                        <m:r>
                          <a:rPr lang="en-US" sz="1800" i="1">
                            <a:effectLst/>
                            <a:latin typeface="Cambria Math" panose="02040503050406030204" pitchFamily="18" charset="0"/>
                            <a:ea typeface="宋体" panose="02010600030101010101" pitchFamily="2" charset="-122"/>
                            <a:cs typeface="Times New Roman" panose="02020603050405020304" pitchFamily="18" charset="0"/>
                          </a:rPr>
                          <m:t>−</m:t>
                        </m:r>
                        <m:sSup>
                          <m:sSupPr>
                            <m:ctrlPr>
                              <a:rPr lang="en-US" sz="1800" i="1">
                                <a:effectLst/>
                                <a:latin typeface="Cambria Math" panose="02040503050406030204" pitchFamily="18" charset="0"/>
                                <a:ea typeface="宋体" panose="02010600030101010101" pitchFamily="2" charset="-122"/>
                                <a:cs typeface="Times New Roman" panose="02020603050405020304" pitchFamily="18" charset="0"/>
                              </a:rPr>
                            </m:ctrlPr>
                          </m:sSupPr>
                          <m:e>
                            <m:r>
                              <a:rPr lang="en-US" sz="1800" i="1">
                                <a:effectLst/>
                                <a:latin typeface="Cambria Math" panose="02040503050406030204" pitchFamily="18" charset="0"/>
                                <a:ea typeface="宋体" panose="02010600030101010101" pitchFamily="2" charset="-122"/>
                                <a:cs typeface="Times New Roman" panose="02020603050405020304" pitchFamily="18" charset="0"/>
                              </a:rPr>
                              <m:t>𝑓</m:t>
                            </m:r>
                          </m:e>
                          <m:sup>
                            <m:r>
                              <a:rPr lang="en-US" sz="1800" i="1">
                                <a:effectLst/>
                                <a:latin typeface="Cambria Math" panose="02040503050406030204" pitchFamily="18" charset="0"/>
                                <a:ea typeface="宋体" panose="02010600030101010101" pitchFamily="2" charset="-122"/>
                                <a:cs typeface="Times New Roman" panose="02020603050405020304" pitchFamily="18" charset="0"/>
                              </a:rPr>
                              <m:t>𝑑</m:t>
                            </m:r>
                          </m:sup>
                        </m:sSup>
                      </m:e>
                    </m:d>
                    <m:r>
                      <a:rPr lang="en-US" sz="1800" i="1">
                        <a:effectLst/>
                        <a:latin typeface="Cambria Math" panose="02040503050406030204" pitchFamily="18" charset="0"/>
                        <a:ea typeface="宋体" panose="02010600030101010101" pitchFamily="2" charset="-122"/>
                        <a:cs typeface="Times New Roman" panose="02020603050405020304" pitchFamily="18" charset="0"/>
                      </a:rPr>
                      <m:t>+</m:t>
                    </m:r>
                    <m:d>
                      <m:dPr>
                        <m:begChr m:val="["/>
                        <m:endChr m:val="]"/>
                        <m:ctrlPr>
                          <a:rPr lang="en-US" sz="1800" i="1">
                            <a:effectLst/>
                            <a:latin typeface="Cambria Math" panose="02040503050406030204" pitchFamily="18" charset="0"/>
                            <a:ea typeface="宋体" panose="02010600030101010101" pitchFamily="2" charset="-122"/>
                            <a:cs typeface="Times New Roman" panose="02020603050405020304" pitchFamily="18" charset="0"/>
                          </a:rPr>
                        </m:ctrlPr>
                      </m:dPr>
                      <m:e>
                        <m:d>
                          <m:dPr>
                            <m:ctrlPr>
                              <a:rPr lang="en-US" sz="1800" i="1">
                                <a:effectLst/>
                                <a:latin typeface="Cambria Math" panose="02040503050406030204" pitchFamily="18" charset="0"/>
                                <a:ea typeface="宋体" panose="02010600030101010101" pitchFamily="2" charset="-122"/>
                                <a:cs typeface="Times New Roman" panose="02020603050405020304" pitchFamily="18" charset="0"/>
                              </a:rPr>
                            </m:ctrlPr>
                          </m:dPr>
                          <m:e>
                            <m:sSub>
                              <m:sSubPr>
                                <m:ctrlPr>
                                  <a:rPr lang="en-US" sz="1800" i="1">
                                    <a:effectLst/>
                                    <a:latin typeface="Cambria Math" panose="02040503050406030204" pitchFamily="18" charset="0"/>
                                    <a:ea typeface="宋体" panose="02010600030101010101" pitchFamily="2" charset="-122"/>
                                    <a:cs typeface="Times New Roman" panose="02020603050405020304" pitchFamily="18" charset="0"/>
                                  </a:rPr>
                                </m:ctrlPr>
                              </m:sSubPr>
                              <m:e>
                                <m:r>
                                  <a:rPr lang="en-US" sz="1800" i="1">
                                    <a:effectLst/>
                                    <a:latin typeface="Cambria Math" panose="02040503050406030204" pitchFamily="18" charset="0"/>
                                    <a:ea typeface="宋体" panose="02010600030101010101" pitchFamily="2" charset="-122"/>
                                    <a:cs typeface="Times New Roman" panose="02020603050405020304" pitchFamily="18" charset="0"/>
                                  </a:rPr>
                                  <m:t>𝑝</m:t>
                                </m:r>
                              </m:e>
                              <m:sub>
                                <m:r>
                                  <a:rPr lang="en-US" sz="1800" i="1">
                                    <a:effectLst/>
                                    <a:latin typeface="Cambria Math" panose="02040503050406030204" pitchFamily="18" charset="0"/>
                                    <a:ea typeface="宋体" panose="02010600030101010101" pitchFamily="2" charset="-122"/>
                                    <a:cs typeface="Times New Roman" panose="02020603050405020304" pitchFamily="18" charset="0"/>
                                  </a:rPr>
                                  <m:t>𝑒</m:t>
                                </m:r>
                              </m:sub>
                            </m:sSub>
                            <m:r>
                              <a:rPr lang="en-US" sz="1800" i="1">
                                <a:effectLst/>
                                <a:latin typeface="Cambria Math" panose="02040503050406030204" pitchFamily="18" charset="0"/>
                                <a:ea typeface="宋体" panose="02010600030101010101" pitchFamily="2" charset="-122"/>
                                <a:cs typeface="Times New Roman" panose="02020603050405020304" pitchFamily="18" charset="0"/>
                              </a:rPr>
                              <m:t>−</m:t>
                            </m:r>
                            <m:f>
                              <m:fPr>
                                <m:ctrlPr>
                                  <a:rPr lang="en-US" sz="1800" i="1">
                                    <a:effectLst/>
                                    <a:latin typeface="Cambria Math" panose="02040503050406030204" pitchFamily="18" charset="0"/>
                                    <a:ea typeface="宋体" panose="02010600030101010101" pitchFamily="2" charset="-122"/>
                                    <a:cs typeface="Times New Roman" panose="02020603050405020304" pitchFamily="18" charset="0"/>
                                  </a:rPr>
                                </m:ctrlPr>
                              </m:fPr>
                              <m:num>
                                <m:sSub>
                                  <m:sSubPr>
                                    <m:ctrlPr>
                                      <a:rPr lang="en-US" sz="1800" i="1">
                                        <a:effectLst/>
                                        <a:latin typeface="Cambria Math" panose="02040503050406030204" pitchFamily="18" charset="0"/>
                                        <a:ea typeface="宋体" panose="02010600030101010101" pitchFamily="2" charset="-122"/>
                                        <a:cs typeface="Times New Roman" panose="02020603050405020304" pitchFamily="18" charset="0"/>
                                      </a:rPr>
                                    </m:ctrlPr>
                                  </m:sSubPr>
                                  <m:e>
                                    <m:r>
                                      <a:rPr lang="en-US" sz="1800" i="1">
                                        <a:effectLst/>
                                        <a:latin typeface="Cambria Math" panose="02040503050406030204" pitchFamily="18" charset="0"/>
                                        <a:ea typeface="宋体" panose="02010600030101010101" pitchFamily="2" charset="-122"/>
                                        <a:cs typeface="Times New Roman" panose="02020603050405020304" pitchFamily="18" charset="0"/>
                                      </a:rPr>
                                      <m:t>𝜔</m:t>
                                    </m:r>
                                  </m:e>
                                  <m:sub>
                                    <m:r>
                                      <a:rPr lang="en-US" sz="1800" i="1">
                                        <a:effectLst/>
                                        <a:latin typeface="Cambria Math" panose="02040503050406030204" pitchFamily="18" charset="0"/>
                                        <a:ea typeface="宋体" panose="02010600030101010101" pitchFamily="2" charset="-122"/>
                                        <a:cs typeface="Times New Roman" panose="02020603050405020304" pitchFamily="18" charset="0"/>
                                      </a:rPr>
                                      <m:t>𝐴</m:t>
                                    </m:r>
                                  </m:sub>
                                </m:sSub>
                              </m:num>
                              <m:den>
                                <m:r>
                                  <a:rPr lang="en-US" sz="1800" i="1">
                                    <a:effectLst/>
                                    <a:latin typeface="Cambria Math" panose="02040503050406030204" pitchFamily="18" charset="0"/>
                                    <a:ea typeface="宋体" panose="02010600030101010101" pitchFamily="2" charset="-122"/>
                                    <a:cs typeface="Times New Roman" panose="02020603050405020304" pitchFamily="18" charset="0"/>
                                  </a:rPr>
                                  <m:t>𝜑</m:t>
                                </m:r>
                              </m:den>
                            </m:f>
                            <m:d>
                              <m:dPr>
                                <m:ctrlPr>
                                  <a:rPr lang="en-US" sz="1800" i="1">
                                    <a:effectLst/>
                                    <a:latin typeface="Cambria Math" panose="02040503050406030204" pitchFamily="18" charset="0"/>
                                    <a:ea typeface="宋体" panose="02010600030101010101" pitchFamily="2" charset="-122"/>
                                    <a:cs typeface="Times New Roman" panose="02020603050405020304" pitchFamily="18" charset="0"/>
                                  </a:rPr>
                                </m:ctrlPr>
                              </m:dPr>
                              <m:e>
                                <m:r>
                                  <a:rPr lang="en-US" sz="1800" i="1">
                                    <a:effectLst/>
                                    <a:latin typeface="Cambria Math" panose="02040503050406030204" pitchFamily="18" charset="0"/>
                                    <a:ea typeface="宋体" panose="02010600030101010101" pitchFamily="2" charset="-122"/>
                                    <a:cs typeface="Times New Roman" panose="02020603050405020304" pitchFamily="18" charset="0"/>
                                  </a:rPr>
                                  <m:t>1+</m:t>
                                </m:r>
                                <m:r>
                                  <a:rPr lang="en-US" sz="1800" i="1">
                                    <a:effectLst/>
                                    <a:latin typeface="Cambria Math" panose="02040503050406030204" pitchFamily="18" charset="0"/>
                                    <a:ea typeface="宋体" panose="02010600030101010101" pitchFamily="2" charset="-122"/>
                                    <a:cs typeface="Times New Roman" panose="02020603050405020304" pitchFamily="18" charset="0"/>
                                  </a:rPr>
                                  <m:t>𝜏</m:t>
                                </m:r>
                              </m:e>
                            </m:d>
                          </m:e>
                        </m:d>
                        <m:sSub>
                          <m:sSubPr>
                            <m:ctrlPr>
                              <a:rPr lang="en-US" sz="1800" i="1">
                                <a:effectLst/>
                                <a:latin typeface="Cambria Math" panose="02040503050406030204" pitchFamily="18" charset="0"/>
                                <a:ea typeface="宋体" panose="02010600030101010101" pitchFamily="2" charset="-122"/>
                                <a:cs typeface="Times New Roman" panose="02020603050405020304" pitchFamily="18" charset="0"/>
                              </a:rPr>
                            </m:ctrlPr>
                          </m:sSubPr>
                          <m:e>
                            <m:r>
                              <a:rPr lang="en-US" sz="1800" i="1">
                                <a:effectLst/>
                                <a:latin typeface="Cambria Math" panose="02040503050406030204" pitchFamily="18" charset="0"/>
                                <a:ea typeface="宋体" panose="02010600030101010101" pitchFamily="2" charset="-122"/>
                                <a:cs typeface="Times New Roman" panose="02020603050405020304" pitchFamily="18" charset="0"/>
                              </a:rPr>
                              <m:t>𝐸</m:t>
                            </m:r>
                          </m:e>
                          <m:sub>
                            <m:r>
                              <a:rPr lang="en-US" sz="1800" i="1">
                                <a:effectLst/>
                                <a:latin typeface="Cambria Math" panose="02040503050406030204" pitchFamily="18" charset="0"/>
                                <a:ea typeface="宋体" panose="02010600030101010101" pitchFamily="2" charset="-122"/>
                                <a:cs typeface="Times New Roman" panose="02020603050405020304" pitchFamily="18" charset="0"/>
                              </a:rPr>
                              <m:t>𝐵</m:t>
                            </m:r>
                          </m:sub>
                        </m:sSub>
                        <m:sSubSup>
                          <m:sSubSupPr>
                            <m:ctrlPr>
                              <a:rPr lang="en-US" sz="1800" i="1">
                                <a:effectLst/>
                                <a:latin typeface="Cambria Math" panose="02040503050406030204" pitchFamily="18" charset="0"/>
                                <a:ea typeface="宋体" panose="02010600030101010101" pitchFamily="2" charset="-122"/>
                                <a:cs typeface="Times New Roman" panose="02020603050405020304" pitchFamily="18" charset="0"/>
                              </a:rPr>
                            </m:ctrlPr>
                          </m:sSubSupPr>
                          <m:e>
                            <m:r>
                              <a:rPr lang="en-US" sz="1800" i="1">
                                <a:effectLst/>
                                <a:latin typeface="Cambria Math" panose="02040503050406030204" pitchFamily="18" charset="0"/>
                                <a:ea typeface="宋体" panose="02010600030101010101" pitchFamily="2" charset="-122"/>
                                <a:cs typeface="Times New Roman" panose="02020603050405020304" pitchFamily="18" charset="0"/>
                              </a:rPr>
                              <m:t>𝑝</m:t>
                            </m:r>
                          </m:e>
                          <m:sub>
                            <m:r>
                              <a:rPr lang="en-US" sz="1800" i="1">
                                <a:effectLst/>
                                <a:latin typeface="Cambria Math" panose="02040503050406030204" pitchFamily="18" charset="0"/>
                                <a:ea typeface="宋体" panose="02010600030101010101" pitchFamily="2" charset="-122"/>
                                <a:cs typeface="Times New Roman" panose="02020603050405020304" pitchFamily="18" charset="0"/>
                              </a:rPr>
                              <m:t>𝑒</m:t>
                            </m:r>
                          </m:sub>
                          <m:sup>
                            <m:r>
                              <a:rPr lang="en-US" sz="1800" i="1">
                                <a:effectLst/>
                                <a:latin typeface="Cambria Math" panose="02040503050406030204" pitchFamily="18" charset="0"/>
                                <a:ea typeface="宋体" panose="02010600030101010101" pitchFamily="2" charset="-122"/>
                                <a:cs typeface="Times New Roman" panose="02020603050405020304" pitchFamily="18" charset="0"/>
                              </a:rPr>
                              <m:t>−</m:t>
                            </m:r>
                            <m:r>
                              <a:rPr lang="en-US" sz="1800" i="1">
                                <a:effectLst/>
                                <a:latin typeface="Cambria Math" panose="02040503050406030204" pitchFamily="18" charset="0"/>
                                <a:ea typeface="宋体" panose="02010600030101010101" pitchFamily="2" charset="-122"/>
                                <a:cs typeface="Times New Roman" panose="02020603050405020304" pitchFamily="18" charset="0"/>
                              </a:rPr>
                              <m:t>𝜀</m:t>
                            </m:r>
                          </m:sup>
                        </m:sSubSup>
                        <m:r>
                          <a:rPr lang="en-US" sz="1800" i="1">
                            <a:effectLst/>
                            <a:latin typeface="Cambria Math" panose="02040503050406030204" pitchFamily="18" charset="0"/>
                            <a:ea typeface="宋体" panose="02010600030101010101" pitchFamily="2" charset="-122"/>
                            <a:cs typeface="Times New Roman" panose="02020603050405020304" pitchFamily="18" charset="0"/>
                          </a:rPr>
                          <m:t>−</m:t>
                        </m:r>
                        <m:sSup>
                          <m:sSupPr>
                            <m:ctrlPr>
                              <a:rPr lang="en-US" sz="1800" i="1">
                                <a:effectLst/>
                                <a:latin typeface="Cambria Math" panose="02040503050406030204" pitchFamily="18" charset="0"/>
                                <a:ea typeface="宋体" panose="02010600030101010101" pitchFamily="2" charset="-122"/>
                                <a:cs typeface="Times New Roman" panose="02020603050405020304" pitchFamily="18" charset="0"/>
                              </a:rPr>
                            </m:ctrlPr>
                          </m:sSupPr>
                          <m:e>
                            <m:r>
                              <a:rPr lang="en-US" sz="1800" i="1">
                                <a:effectLst/>
                                <a:latin typeface="Cambria Math" panose="02040503050406030204" pitchFamily="18" charset="0"/>
                                <a:ea typeface="宋体" panose="02010600030101010101" pitchFamily="2" charset="-122"/>
                                <a:cs typeface="Times New Roman" panose="02020603050405020304" pitchFamily="18" charset="0"/>
                              </a:rPr>
                              <m:t>𝑓</m:t>
                            </m:r>
                          </m:e>
                          <m:sup>
                            <m:r>
                              <a:rPr lang="en-US" sz="1800" i="1">
                                <a:effectLst/>
                                <a:latin typeface="Cambria Math" panose="02040503050406030204" pitchFamily="18" charset="0"/>
                                <a:ea typeface="宋体" panose="02010600030101010101" pitchFamily="2" charset="-122"/>
                                <a:cs typeface="Times New Roman" panose="02020603050405020304" pitchFamily="18" charset="0"/>
                              </a:rPr>
                              <m:t>𝑒</m:t>
                            </m:r>
                          </m:sup>
                        </m:sSup>
                      </m:e>
                    </m:d>
                  </m:oMath>
                </a14:m>
                <a:endParaRPr lang="en-US" sz="1600" dirty="0">
                  <a:effectLst/>
                  <a:latin typeface="Calibri" panose="020F0502020204030204" pitchFamily="34" charset="0"/>
                  <a:ea typeface="等线" panose="02010600030101010101" pitchFamily="2" charset="-122"/>
                  <a:cs typeface="Times New Roman" panose="02020603050405020304" pitchFamily="18" charset="0"/>
                </a:endParaRPr>
              </a:p>
              <a:p>
                <a:pPr>
                  <a:lnSpc>
                    <a:spcPct val="150000"/>
                  </a:lnSpc>
                  <a:spcAft>
                    <a:spcPts val="800"/>
                  </a:spcAft>
                </a:pPr>
                <a:r>
                  <a:rPr lang="zh-CN" altLang="en-US" sz="1800" dirty="0">
                    <a:latin typeface="+mn-ea"/>
                    <a:cs typeface="Times New Roman" panose="02020603050405020304" pitchFamily="18" charset="0"/>
                  </a:rPr>
                  <a:t>利润最大化：</a:t>
                </a:r>
                <a:r>
                  <a:rPr lang="en-US" dirty="0"/>
                  <a:t> </a:t>
                </a:r>
                <a14:m>
                  <m:oMath xmlns:m="http://schemas.openxmlformats.org/officeDocument/2006/math">
                    <m:sSub>
                      <m:sSubPr>
                        <m:ctrlPr>
                          <a:rPr lang="en-US" sz="1800" i="1">
                            <a:latin typeface="Cambria Math" panose="02040503050406030204" pitchFamily="18" charset="0"/>
                          </a:rPr>
                        </m:ctrlPr>
                      </m:sSubPr>
                      <m:e>
                        <m:r>
                          <a:rPr lang="en-US" sz="1800" i="1">
                            <a:latin typeface="Cambria Math" panose="02040503050406030204" pitchFamily="18" charset="0"/>
                          </a:rPr>
                          <m:t>𝑝</m:t>
                        </m:r>
                      </m:e>
                      <m:sub>
                        <m:r>
                          <a:rPr lang="en-US" sz="1800" i="1">
                            <a:latin typeface="Cambria Math" panose="02040503050406030204" pitchFamily="18" charset="0"/>
                          </a:rPr>
                          <m:t>𝑒</m:t>
                        </m:r>
                      </m:sub>
                    </m:sSub>
                    <m:r>
                      <a:rPr lang="en-US" sz="1800" i="1">
                        <a:latin typeface="Cambria Math" panose="02040503050406030204" pitchFamily="18" charset="0"/>
                      </a:rPr>
                      <m:t>=</m:t>
                    </m:r>
                    <m:f>
                      <m:fPr>
                        <m:ctrlPr>
                          <a:rPr lang="en-US" sz="1800" i="1">
                            <a:latin typeface="Cambria Math" panose="02040503050406030204" pitchFamily="18" charset="0"/>
                          </a:rPr>
                        </m:ctrlPr>
                      </m:fPr>
                      <m:num>
                        <m:sSub>
                          <m:sSubPr>
                            <m:ctrlPr>
                              <a:rPr lang="en-US" sz="1800" i="1">
                                <a:latin typeface="Cambria Math" panose="02040503050406030204" pitchFamily="18" charset="0"/>
                              </a:rPr>
                            </m:ctrlPr>
                          </m:sSubPr>
                          <m:e>
                            <m:r>
                              <a:rPr lang="en-US" sz="1800" i="1">
                                <a:latin typeface="Cambria Math" panose="02040503050406030204" pitchFamily="18" charset="0"/>
                              </a:rPr>
                              <m:t>𝜔</m:t>
                            </m:r>
                          </m:e>
                          <m:sub>
                            <m:r>
                              <a:rPr lang="en-US" sz="1800" i="1">
                                <a:latin typeface="Cambria Math" panose="02040503050406030204" pitchFamily="18" charset="0"/>
                              </a:rPr>
                              <m:t>𝐴</m:t>
                            </m:r>
                          </m:sub>
                        </m:sSub>
                      </m:num>
                      <m:den>
                        <m:r>
                          <a:rPr lang="en-US" sz="1800" i="1">
                            <a:latin typeface="Cambria Math" panose="02040503050406030204" pitchFamily="18" charset="0"/>
                          </a:rPr>
                          <m:t>𝜑</m:t>
                        </m:r>
                      </m:den>
                    </m:f>
                    <m:f>
                      <m:fPr>
                        <m:ctrlPr>
                          <a:rPr lang="en-US" sz="1800" i="1">
                            <a:latin typeface="Cambria Math" panose="02040503050406030204" pitchFamily="18" charset="0"/>
                          </a:rPr>
                        </m:ctrlPr>
                      </m:fPr>
                      <m:num>
                        <m:r>
                          <a:rPr lang="en-US" sz="1800" i="1">
                            <a:latin typeface="Cambria Math" panose="02040503050406030204" pitchFamily="18" charset="0"/>
                          </a:rPr>
                          <m:t>𝜀</m:t>
                        </m:r>
                      </m:num>
                      <m:den>
                        <m:r>
                          <a:rPr lang="en-US" sz="1800" i="1">
                            <a:latin typeface="Cambria Math" panose="02040503050406030204" pitchFamily="18" charset="0"/>
                          </a:rPr>
                          <m:t>𝜀</m:t>
                        </m:r>
                        <m:r>
                          <a:rPr lang="en-US" sz="1800" i="1">
                            <a:latin typeface="Cambria Math" panose="02040503050406030204" pitchFamily="18" charset="0"/>
                          </a:rPr>
                          <m:t>−1</m:t>
                        </m:r>
                      </m:den>
                    </m:f>
                    <m:r>
                      <a:rPr lang="en-US" sz="1800" i="1">
                        <a:latin typeface="Cambria Math" panose="02040503050406030204" pitchFamily="18" charset="0"/>
                      </a:rPr>
                      <m:t>(1+</m:t>
                    </m:r>
                    <m:r>
                      <a:rPr lang="en-US" sz="1800" i="1">
                        <a:latin typeface="Cambria Math" panose="02040503050406030204" pitchFamily="18" charset="0"/>
                      </a:rPr>
                      <m:t>𝜏</m:t>
                    </m:r>
                    <m:r>
                      <a:rPr lang="en-US" sz="1800" i="1">
                        <a:latin typeface="Cambria Math" panose="02040503050406030204" pitchFamily="18" charset="0"/>
                      </a:rPr>
                      <m:t>)</m:t>
                    </m:r>
                  </m:oMath>
                </a14:m>
                <a:endParaRPr lang="en-US" sz="1800" dirty="0"/>
              </a:p>
              <a:p>
                <a:pPr>
                  <a:lnSpc>
                    <a:spcPct val="150000"/>
                  </a:lnSpc>
                  <a:spcAft>
                    <a:spcPts val="800"/>
                  </a:spcAft>
                </a:pPr>
                <a:r>
                  <a:rPr lang="zh-CN" altLang="en-US" sz="1800" dirty="0"/>
                  <a:t>出口企业利润：</a:t>
                </a:r>
                <a:r>
                  <a:rPr lang="en-US" dirty="0"/>
                  <a:t> </a:t>
                </a:r>
                <a14:m>
                  <m:oMath xmlns:m="http://schemas.openxmlformats.org/officeDocument/2006/math">
                    <m:sSubSup>
                      <m:sSubSupPr>
                        <m:ctrlPr>
                          <a:rPr lang="en-US" sz="2100" i="1">
                            <a:latin typeface="Cambria Math" panose="02040503050406030204" pitchFamily="18" charset="0"/>
                          </a:rPr>
                        </m:ctrlPr>
                      </m:sSubSupPr>
                      <m:e>
                        <m:r>
                          <a:rPr lang="en-US" sz="2100" i="1">
                            <a:latin typeface="Cambria Math" panose="02040503050406030204" pitchFamily="18" charset="0"/>
                          </a:rPr>
                          <m:t>𝜋</m:t>
                        </m:r>
                      </m:e>
                      <m:sub>
                        <m:r>
                          <a:rPr lang="en-US" sz="2100" i="1">
                            <a:latin typeface="Cambria Math" panose="02040503050406030204" pitchFamily="18" charset="0"/>
                          </a:rPr>
                          <m:t>𝐴</m:t>
                        </m:r>
                      </m:sub>
                      <m:sup>
                        <m:r>
                          <a:rPr lang="en-US" sz="2100" i="1">
                            <a:latin typeface="Cambria Math" panose="02040503050406030204" pitchFamily="18" charset="0"/>
                          </a:rPr>
                          <m:t>𝑒</m:t>
                        </m:r>
                      </m:sup>
                    </m:sSubSup>
                    <m:d>
                      <m:dPr>
                        <m:ctrlPr>
                          <a:rPr lang="en-US" sz="2100" i="1">
                            <a:latin typeface="Cambria Math" panose="02040503050406030204" pitchFamily="18" charset="0"/>
                          </a:rPr>
                        </m:ctrlPr>
                      </m:dPr>
                      <m:e>
                        <m:r>
                          <a:rPr lang="en-US" sz="2100" i="1">
                            <a:latin typeface="Cambria Math" panose="02040503050406030204" pitchFamily="18" charset="0"/>
                          </a:rPr>
                          <m:t>𝜑</m:t>
                        </m:r>
                      </m:e>
                    </m:d>
                    <m:r>
                      <a:rPr lang="en-US" sz="2100" i="1">
                        <a:latin typeface="Cambria Math" panose="02040503050406030204" pitchFamily="18" charset="0"/>
                      </a:rPr>
                      <m:t>=</m:t>
                    </m:r>
                    <m:d>
                      <m:dPr>
                        <m:begChr m:val="["/>
                        <m:endChr m:val="]"/>
                        <m:ctrlPr>
                          <a:rPr lang="en-US" sz="2100" i="1">
                            <a:latin typeface="Cambria Math" panose="02040503050406030204" pitchFamily="18" charset="0"/>
                          </a:rPr>
                        </m:ctrlPr>
                      </m:dPr>
                      <m:e>
                        <m:f>
                          <m:fPr>
                            <m:ctrlPr>
                              <a:rPr lang="en-US" sz="2100" i="1">
                                <a:latin typeface="Cambria Math" panose="02040503050406030204" pitchFamily="18" charset="0"/>
                              </a:rPr>
                            </m:ctrlPr>
                          </m:fPr>
                          <m:num>
                            <m:r>
                              <a:rPr lang="en-US" sz="2100" i="1">
                                <a:latin typeface="Cambria Math" panose="02040503050406030204" pitchFamily="18" charset="0"/>
                              </a:rPr>
                              <m:t>1</m:t>
                            </m:r>
                          </m:num>
                          <m:den>
                            <m:r>
                              <a:rPr lang="en-US" sz="2100" i="1">
                                <a:latin typeface="Cambria Math" panose="02040503050406030204" pitchFamily="18" charset="0"/>
                              </a:rPr>
                              <m:t>𝜀</m:t>
                            </m:r>
                          </m:den>
                        </m:f>
                        <m:sSup>
                          <m:sSupPr>
                            <m:ctrlPr>
                              <a:rPr lang="en-US" sz="2100" i="1">
                                <a:latin typeface="Cambria Math" panose="02040503050406030204" pitchFamily="18" charset="0"/>
                              </a:rPr>
                            </m:ctrlPr>
                          </m:sSupPr>
                          <m:e>
                            <m:d>
                              <m:dPr>
                                <m:ctrlPr>
                                  <a:rPr lang="en-US" sz="2100" i="1">
                                    <a:latin typeface="Cambria Math" panose="02040503050406030204" pitchFamily="18" charset="0"/>
                                  </a:rPr>
                                </m:ctrlPr>
                              </m:dPr>
                              <m:e>
                                <m:f>
                                  <m:fPr>
                                    <m:ctrlPr>
                                      <a:rPr lang="en-US" sz="2100" i="1">
                                        <a:latin typeface="Cambria Math" panose="02040503050406030204" pitchFamily="18" charset="0"/>
                                      </a:rPr>
                                    </m:ctrlPr>
                                  </m:fPr>
                                  <m:num>
                                    <m:sSub>
                                      <m:sSubPr>
                                        <m:ctrlPr>
                                          <a:rPr lang="en-US" sz="2100" i="1">
                                            <a:latin typeface="Cambria Math" panose="02040503050406030204" pitchFamily="18" charset="0"/>
                                          </a:rPr>
                                        </m:ctrlPr>
                                      </m:sSubPr>
                                      <m:e>
                                        <m:r>
                                          <a:rPr lang="en-US" sz="2100" i="1">
                                            <a:latin typeface="Cambria Math" panose="02040503050406030204" pitchFamily="18" charset="0"/>
                                          </a:rPr>
                                          <m:t>𝜔</m:t>
                                        </m:r>
                                      </m:e>
                                      <m:sub>
                                        <m:r>
                                          <a:rPr lang="en-US" sz="2100" i="1">
                                            <a:latin typeface="Cambria Math" panose="02040503050406030204" pitchFamily="18" charset="0"/>
                                          </a:rPr>
                                          <m:t>𝐴</m:t>
                                        </m:r>
                                      </m:sub>
                                    </m:sSub>
                                  </m:num>
                                  <m:den>
                                    <m:r>
                                      <a:rPr lang="en-US" sz="2100" i="1">
                                        <a:latin typeface="Cambria Math" panose="02040503050406030204" pitchFamily="18" charset="0"/>
                                      </a:rPr>
                                      <m:t>𝜑</m:t>
                                    </m:r>
                                  </m:den>
                                </m:f>
                                <m:f>
                                  <m:fPr>
                                    <m:ctrlPr>
                                      <a:rPr lang="en-US" sz="2100" i="1">
                                        <a:latin typeface="Cambria Math" panose="02040503050406030204" pitchFamily="18" charset="0"/>
                                      </a:rPr>
                                    </m:ctrlPr>
                                  </m:fPr>
                                  <m:num>
                                    <m:r>
                                      <a:rPr lang="en-US" sz="2100" i="1">
                                        <a:latin typeface="Cambria Math" panose="02040503050406030204" pitchFamily="18" charset="0"/>
                                      </a:rPr>
                                      <m:t>𝜀</m:t>
                                    </m:r>
                                  </m:num>
                                  <m:den>
                                    <m:r>
                                      <a:rPr lang="en-US" sz="2100" i="1">
                                        <a:latin typeface="Cambria Math" panose="02040503050406030204" pitchFamily="18" charset="0"/>
                                      </a:rPr>
                                      <m:t>𝜀</m:t>
                                    </m:r>
                                    <m:r>
                                      <a:rPr lang="en-US" sz="2100" i="1">
                                        <a:latin typeface="Cambria Math" panose="02040503050406030204" pitchFamily="18" charset="0"/>
                                      </a:rPr>
                                      <m:t>−1</m:t>
                                    </m:r>
                                  </m:den>
                                </m:f>
                              </m:e>
                            </m:d>
                          </m:e>
                          <m:sup>
                            <m:r>
                              <a:rPr lang="en-US" sz="2100" i="1">
                                <a:latin typeface="Cambria Math" panose="02040503050406030204" pitchFamily="18" charset="0"/>
                              </a:rPr>
                              <m:t>1−</m:t>
                            </m:r>
                            <m:r>
                              <a:rPr lang="en-US" sz="2100" i="1">
                                <a:latin typeface="Cambria Math" panose="02040503050406030204" pitchFamily="18" charset="0"/>
                              </a:rPr>
                              <m:t>𝜀</m:t>
                            </m:r>
                          </m:sup>
                        </m:sSup>
                        <m:sSub>
                          <m:sSubPr>
                            <m:ctrlPr>
                              <a:rPr lang="en-US" sz="2100" i="1">
                                <a:latin typeface="Cambria Math" panose="02040503050406030204" pitchFamily="18" charset="0"/>
                              </a:rPr>
                            </m:ctrlPr>
                          </m:sSubPr>
                          <m:e>
                            <m:r>
                              <a:rPr lang="en-US" sz="2100" i="1">
                                <a:latin typeface="Cambria Math" panose="02040503050406030204" pitchFamily="18" charset="0"/>
                              </a:rPr>
                              <m:t>𝐸</m:t>
                            </m:r>
                          </m:e>
                          <m:sub>
                            <m:r>
                              <a:rPr lang="en-US" sz="2100" b="0" i="1" smtClean="0">
                                <a:latin typeface="Cambria Math" panose="02040503050406030204" pitchFamily="18" charset="0"/>
                              </a:rPr>
                              <m:t>𝐴</m:t>
                            </m:r>
                          </m:sub>
                        </m:sSub>
                        <m:r>
                          <a:rPr lang="en-US" sz="2100" i="1">
                            <a:latin typeface="Cambria Math" panose="02040503050406030204" pitchFamily="18" charset="0"/>
                          </a:rPr>
                          <m:t>−</m:t>
                        </m:r>
                        <m:sSup>
                          <m:sSupPr>
                            <m:ctrlPr>
                              <a:rPr lang="en-US" sz="2100" i="1">
                                <a:latin typeface="Cambria Math" panose="02040503050406030204" pitchFamily="18" charset="0"/>
                              </a:rPr>
                            </m:ctrlPr>
                          </m:sSupPr>
                          <m:e>
                            <m:r>
                              <a:rPr lang="en-US" sz="2100" i="1">
                                <a:latin typeface="Cambria Math" panose="02040503050406030204" pitchFamily="18" charset="0"/>
                              </a:rPr>
                              <m:t>𝑓</m:t>
                            </m:r>
                          </m:e>
                          <m:sup>
                            <m:r>
                              <a:rPr lang="en-US" sz="2100" i="1">
                                <a:latin typeface="Cambria Math" panose="02040503050406030204" pitchFamily="18" charset="0"/>
                              </a:rPr>
                              <m:t>𝑑</m:t>
                            </m:r>
                          </m:sup>
                        </m:sSup>
                      </m:e>
                    </m:d>
                    <m:r>
                      <a:rPr lang="en-US" sz="2100" i="1">
                        <a:latin typeface="Cambria Math" panose="02040503050406030204" pitchFamily="18" charset="0"/>
                      </a:rPr>
                      <m:t>+</m:t>
                    </m:r>
                    <m:d>
                      <m:dPr>
                        <m:begChr m:val="["/>
                        <m:endChr m:val="]"/>
                        <m:ctrlPr>
                          <a:rPr lang="en-US" sz="2100" i="1">
                            <a:latin typeface="Cambria Math" panose="02040503050406030204" pitchFamily="18" charset="0"/>
                          </a:rPr>
                        </m:ctrlPr>
                      </m:dPr>
                      <m:e>
                        <m:f>
                          <m:fPr>
                            <m:ctrlPr>
                              <a:rPr lang="en-US" sz="2100" i="1">
                                <a:latin typeface="Cambria Math" panose="02040503050406030204" pitchFamily="18" charset="0"/>
                              </a:rPr>
                            </m:ctrlPr>
                          </m:fPr>
                          <m:num>
                            <m:r>
                              <a:rPr lang="en-US" sz="2100" i="1">
                                <a:latin typeface="Cambria Math" panose="02040503050406030204" pitchFamily="18" charset="0"/>
                              </a:rPr>
                              <m:t>1</m:t>
                            </m:r>
                          </m:num>
                          <m:den>
                            <m:r>
                              <a:rPr lang="en-US" sz="2100" i="1">
                                <a:latin typeface="Cambria Math" panose="02040503050406030204" pitchFamily="18" charset="0"/>
                              </a:rPr>
                              <m:t>𝜀</m:t>
                            </m:r>
                          </m:den>
                        </m:f>
                        <m:sSub>
                          <m:sSubPr>
                            <m:ctrlPr>
                              <a:rPr lang="en-US" sz="2100" i="1">
                                <a:latin typeface="Cambria Math" panose="02040503050406030204" pitchFamily="18" charset="0"/>
                              </a:rPr>
                            </m:ctrlPr>
                          </m:sSubPr>
                          <m:e>
                            <m:sSup>
                              <m:sSupPr>
                                <m:ctrlPr>
                                  <a:rPr lang="en-US" sz="2100" i="1">
                                    <a:latin typeface="Cambria Math" panose="02040503050406030204" pitchFamily="18" charset="0"/>
                                  </a:rPr>
                                </m:ctrlPr>
                              </m:sSupPr>
                              <m:e>
                                <m:d>
                                  <m:dPr>
                                    <m:ctrlPr>
                                      <a:rPr lang="en-US" sz="2100" i="1">
                                        <a:latin typeface="Cambria Math" panose="02040503050406030204" pitchFamily="18" charset="0"/>
                                      </a:rPr>
                                    </m:ctrlPr>
                                  </m:dPr>
                                  <m:e>
                                    <m:f>
                                      <m:fPr>
                                        <m:ctrlPr>
                                          <a:rPr lang="en-US" sz="2100" i="1">
                                            <a:latin typeface="Cambria Math" panose="02040503050406030204" pitchFamily="18" charset="0"/>
                                          </a:rPr>
                                        </m:ctrlPr>
                                      </m:fPr>
                                      <m:num>
                                        <m:sSub>
                                          <m:sSubPr>
                                            <m:ctrlPr>
                                              <a:rPr lang="en-US" sz="2100" i="1">
                                                <a:latin typeface="Cambria Math" panose="02040503050406030204" pitchFamily="18" charset="0"/>
                                              </a:rPr>
                                            </m:ctrlPr>
                                          </m:sSubPr>
                                          <m:e>
                                            <m:r>
                                              <a:rPr lang="en-US" sz="2100" i="1">
                                                <a:latin typeface="Cambria Math" panose="02040503050406030204" pitchFamily="18" charset="0"/>
                                              </a:rPr>
                                              <m:t>𝜔</m:t>
                                            </m:r>
                                          </m:e>
                                          <m:sub>
                                            <m:r>
                                              <a:rPr lang="en-US" sz="2100" i="1">
                                                <a:latin typeface="Cambria Math" panose="02040503050406030204" pitchFamily="18" charset="0"/>
                                              </a:rPr>
                                              <m:t>𝐴</m:t>
                                            </m:r>
                                          </m:sub>
                                        </m:sSub>
                                      </m:num>
                                      <m:den>
                                        <m:r>
                                          <a:rPr lang="en-US" sz="2100" i="1">
                                            <a:latin typeface="Cambria Math" panose="02040503050406030204" pitchFamily="18" charset="0"/>
                                          </a:rPr>
                                          <m:t>𝜑</m:t>
                                        </m:r>
                                      </m:den>
                                    </m:f>
                                    <m:f>
                                      <m:fPr>
                                        <m:ctrlPr>
                                          <a:rPr lang="en-US" sz="2100" i="1">
                                            <a:latin typeface="Cambria Math" panose="02040503050406030204" pitchFamily="18" charset="0"/>
                                          </a:rPr>
                                        </m:ctrlPr>
                                      </m:fPr>
                                      <m:num>
                                        <m:r>
                                          <a:rPr lang="en-US" sz="2100" i="1">
                                            <a:latin typeface="Cambria Math" panose="02040503050406030204" pitchFamily="18" charset="0"/>
                                          </a:rPr>
                                          <m:t>𝜀</m:t>
                                        </m:r>
                                      </m:num>
                                      <m:den>
                                        <m:r>
                                          <a:rPr lang="en-US" sz="2100" i="1">
                                            <a:latin typeface="Cambria Math" panose="02040503050406030204" pitchFamily="18" charset="0"/>
                                          </a:rPr>
                                          <m:t>𝜀</m:t>
                                        </m:r>
                                        <m:r>
                                          <a:rPr lang="en-US" sz="2100" i="1">
                                            <a:latin typeface="Cambria Math" panose="02040503050406030204" pitchFamily="18" charset="0"/>
                                          </a:rPr>
                                          <m:t>−1</m:t>
                                        </m:r>
                                      </m:den>
                                    </m:f>
                                    <m:d>
                                      <m:dPr>
                                        <m:ctrlPr>
                                          <a:rPr lang="en-US" sz="2100" i="1">
                                            <a:latin typeface="Cambria Math" panose="02040503050406030204" pitchFamily="18" charset="0"/>
                                          </a:rPr>
                                        </m:ctrlPr>
                                      </m:dPr>
                                      <m:e>
                                        <m:r>
                                          <a:rPr lang="en-US" sz="2100" i="1">
                                            <a:latin typeface="Cambria Math" panose="02040503050406030204" pitchFamily="18" charset="0"/>
                                          </a:rPr>
                                          <m:t>1+</m:t>
                                        </m:r>
                                        <m:r>
                                          <a:rPr lang="en-US" sz="2100" i="1">
                                            <a:latin typeface="Cambria Math" panose="02040503050406030204" pitchFamily="18" charset="0"/>
                                          </a:rPr>
                                          <m:t>𝜏</m:t>
                                        </m:r>
                                      </m:e>
                                    </m:d>
                                  </m:e>
                                </m:d>
                              </m:e>
                              <m:sup>
                                <m:r>
                                  <a:rPr lang="en-US" sz="2100" i="1">
                                    <a:latin typeface="Cambria Math" panose="02040503050406030204" pitchFamily="18" charset="0"/>
                                  </a:rPr>
                                  <m:t>1−</m:t>
                                </m:r>
                                <m:r>
                                  <a:rPr lang="en-US" sz="2100" i="1">
                                    <a:latin typeface="Cambria Math" panose="02040503050406030204" pitchFamily="18" charset="0"/>
                                  </a:rPr>
                                  <m:t>𝜀</m:t>
                                </m:r>
                              </m:sup>
                            </m:sSup>
                            <m:r>
                              <a:rPr lang="en-US" sz="2100" i="1">
                                <a:latin typeface="Cambria Math" panose="02040503050406030204" pitchFamily="18" charset="0"/>
                              </a:rPr>
                              <m:t>𝐸</m:t>
                            </m:r>
                          </m:e>
                          <m:sub>
                            <m:r>
                              <a:rPr lang="en-US" sz="2100" b="0" i="1" smtClean="0">
                                <a:latin typeface="Cambria Math" panose="02040503050406030204" pitchFamily="18" charset="0"/>
                              </a:rPr>
                              <m:t>𝐵</m:t>
                            </m:r>
                          </m:sub>
                        </m:sSub>
                        <m:r>
                          <a:rPr lang="en-US" sz="2100" i="1">
                            <a:latin typeface="Cambria Math" panose="02040503050406030204" pitchFamily="18" charset="0"/>
                          </a:rPr>
                          <m:t>−</m:t>
                        </m:r>
                        <m:sSup>
                          <m:sSupPr>
                            <m:ctrlPr>
                              <a:rPr lang="en-US" sz="2100" i="1">
                                <a:latin typeface="Cambria Math" panose="02040503050406030204" pitchFamily="18" charset="0"/>
                              </a:rPr>
                            </m:ctrlPr>
                          </m:sSupPr>
                          <m:e>
                            <m:r>
                              <a:rPr lang="en-US" sz="2100" i="1">
                                <a:latin typeface="Cambria Math" panose="02040503050406030204" pitchFamily="18" charset="0"/>
                              </a:rPr>
                              <m:t>𝑓</m:t>
                            </m:r>
                          </m:e>
                          <m:sup>
                            <m:r>
                              <a:rPr lang="en-US" sz="2100" i="1">
                                <a:latin typeface="Cambria Math" panose="02040503050406030204" pitchFamily="18" charset="0"/>
                              </a:rPr>
                              <m:t>𝑒</m:t>
                            </m:r>
                          </m:sup>
                        </m:sSup>
                      </m:e>
                    </m:d>
                  </m:oMath>
                </a14:m>
                <a:endParaRPr lang="en-US" dirty="0"/>
              </a:p>
              <a:p>
                <a:pPr>
                  <a:lnSpc>
                    <a:spcPct val="150000"/>
                  </a:lnSpc>
                  <a:spcAft>
                    <a:spcPts val="800"/>
                  </a:spcAft>
                </a:pPr>
                <a:endParaRPr lang="en-US" sz="1800" dirty="0"/>
              </a:p>
              <a:p>
                <a:pPr>
                  <a:lnSpc>
                    <a:spcPct val="150000"/>
                  </a:lnSpc>
                  <a:spcAft>
                    <a:spcPts val="800"/>
                  </a:spcAft>
                </a:pPr>
                <a:endParaRPr lang="en-US" sz="1800" dirty="0">
                  <a:effectLst/>
                  <a:latin typeface="+mn-ea"/>
                  <a:cs typeface="Times New Roman" panose="02020603050405020304" pitchFamily="18" charset="0"/>
                </a:endParaRPr>
              </a:p>
              <a:p>
                <a:pPr>
                  <a:lnSpc>
                    <a:spcPct val="150000"/>
                  </a:lnSpc>
                  <a:spcAft>
                    <a:spcPts val="800"/>
                  </a:spcAft>
                </a:pPr>
                <a:endParaRPr lang="en-US" altLang="zh-CN" sz="1800" dirty="0">
                  <a:effectLst/>
                  <a:latin typeface="宋体" panose="02010600030101010101" pitchFamily="2" charset="-122"/>
                  <a:ea typeface="宋体" panose="02010600030101010101" pitchFamily="2" charset="-122"/>
                  <a:cs typeface="Times New Roman" panose="02020603050405020304" pitchFamily="18" charset="0"/>
                </a:endParaRPr>
              </a:p>
              <a:p>
                <a:pPr>
                  <a:lnSpc>
                    <a:spcPct val="150000"/>
                  </a:lnSpc>
                  <a:spcAft>
                    <a:spcPts val="800"/>
                  </a:spcAft>
                </a:pPr>
                <a:endParaRPr lang="en-US" sz="1800" dirty="0">
                  <a:effectLst/>
                  <a:latin typeface="宋体" panose="02010600030101010101" pitchFamily="2" charset="-122"/>
                  <a:ea typeface="宋体" panose="02010600030101010101" pitchFamily="2" charset="-122"/>
                  <a:cs typeface="Times New Roman" panose="02020603050405020304" pitchFamily="18" charset="0"/>
                </a:endParaRPr>
              </a:p>
              <a:p>
                <a:pPr>
                  <a:lnSpc>
                    <a:spcPct val="150000"/>
                  </a:lnSpc>
                  <a:spcAft>
                    <a:spcPts val="800"/>
                  </a:spcAft>
                </a:pPr>
                <a:endParaRPr lang="en-US" sz="1600" dirty="0">
                  <a:effectLst/>
                  <a:latin typeface="Calibri" panose="020F0502020204030204" pitchFamily="34" charset="0"/>
                  <a:ea typeface="等线" panose="02010600030101010101" pitchFamily="2" charset="-122"/>
                  <a:cs typeface="Times New Roman" panose="02020603050405020304" pitchFamily="18" charset="0"/>
                </a:endParaRPr>
              </a:p>
              <a:p>
                <a:pPr>
                  <a:lnSpc>
                    <a:spcPct val="150000"/>
                  </a:lnSpc>
                  <a:spcAft>
                    <a:spcPts val="800"/>
                  </a:spcAft>
                </a:pPr>
                <a:endParaRPr lang="en-US" sz="1800" dirty="0">
                  <a:effectLst/>
                  <a:latin typeface="宋体" panose="02010600030101010101" pitchFamily="2" charset="-122"/>
                  <a:ea typeface="宋体" panose="02010600030101010101" pitchFamily="2" charset="-122"/>
                  <a:cs typeface="Times New Roman" panose="02020603050405020304" pitchFamily="18" charset="0"/>
                </a:endParaRPr>
              </a:p>
              <a:p>
                <a:pPr>
                  <a:lnSpc>
                    <a:spcPct val="100000"/>
                  </a:lnSpc>
                  <a:spcAft>
                    <a:spcPts val="800"/>
                  </a:spcAft>
                </a:pPr>
                <a:endParaRPr lang="en-US" sz="1800" dirty="0">
                  <a:effectLst/>
                  <a:latin typeface="宋体" panose="02010600030101010101" pitchFamily="2" charset="-122"/>
                  <a:ea typeface="宋体" panose="02010600030101010101" pitchFamily="2" charset="-122"/>
                  <a:cs typeface="Times New Roman" panose="02020603050405020304" pitchFamily="18" charset="0"/>
                </a:endParaRPr>
              </a:p>
              <a:p>
                <a:pPr>
                  <a:lnSpc>
                    <a:spcPct val="100000"/>
                  </a:lnSpc>
                  <a:spcAft>
                    <a:spcPts val="800"/>
                  </a:spcAft>
                </a:pPr>
                <a:endParaRPr lang="en-US" altLang="zh-CN" sz="1800" dirty="0">
                  <a:effectLst/>
                  <a:latin typeface="+mn-ea"/>
                  <a:cs typeface="Times New Roman" panose="02020603050405020304" pitchFamily="18" charset="0"/>
                </a:endParaRPr>
              </a:p>
              <a:p>
                <a:pPr>
                  <a:lnSpc>
                    <a:spcPct val="100000"/>
                  </a:lnSpc>
                  <a:spcAft>
                    <a:spcPts val="800"/>
                  </a:spcAft>
                </a:pPr>
                <a:endParaRPr lang="en-US" sz="1600" dirty="0">
                  <a:effectLst/>
                  <a:latin typeface="Calibri" panose="020F0502020204030204" pitchFamily="34" charset="0"/>
                  <a:ea typeface="等线" panose="02010600030101010101" pitchFamily="2" charset="-122"/>
                  <a:cs typeface="Times New Roman" panose="02020603050405020304" pitchFamily="18" charset="0"/>
                </a:endParaRPr>
              </a:p>
              <a:p>
                <a:pPr>
                  <a:lnSpc>
                    <a:spcPct val="100000"/>
                  </a:lnSpc>
                  <a:spcAft>
                    <a:spcPts val="800"/>
                  </a:spcAft>
                </a:pPr>
                <a:endParaRPr lang="en-US" sz="1800" dirty="0">
                  <a:effectLst/>
                  <a:latin typeface="+mn-ea"/>
                  <a:cs typeface="Times New Roman" panose="02020603050405020304" pitchFamily="18" charset="0"/>
                </a:endParaRPr>
              </a:p>
              <a:p>
                <a:pPr>
                  <a:lnSpc>
                    <a:spcPct val="150000"/>
                  </a:lnSpc>
                  <a:spcAft>
                    <a:spcPts val="800"/>
                  </a:spcAft>
                </a:pPr>
                <a:endParaRPr lang="en-US" sz="1800" dirty="0">
                  <a:effectLst/>
                  <a:latin typeface="宋体" panose="02010600030101010101" pitchFamily="2" charset="-122"/>
                  <a:ea typeface="宋体" panose="02010600030101010101" pitchFamily="2" charset="-122"/>
                  <a:cs typeface="Times New Roman" panose="02020603050405020304" pitchFamily="18" charset="0"/>
                </a:endParaRPr>
              </a:p>
              <a:p>
                <a:pPr>
                  <a:lnSpc>
                    <a:spcPct val="150000"/>
                  </a:lnSpc>
                  <a:spcBef>
                    <a:spcPts val="0"/>
                  </a:spcBef>
                  <a:defRPr/>
                </a:pPr>
                <a:endParaRPr lang="zh-CN" altLang="en-US" sz="1800" dirty="0">
                  <a:latin typeface="Times New Roman" panose="02020603050405020304" pitchFamily="18" charset="0"/>
                  <a:cs typeface="Times New Roman" panose="02020603050405020304" pitchFamily="18" charset="0"/>
                </a:endParaRPr>
              </a:p>
            </p:txBody>
          </p:sp>
        </mc:Choice>
        <mc:Fallback xmlns="">
          <p:sp>
            <p:nvSpPr>
              <p:cNvPr id="2" name="内容占位符 1"/>
              <p:cNvSpPr>
                <a:spLocks noGrp="1" noRot="1" noChangeAspect="1" noMove="1" noResize="1" noEditPoints="1" noAdjustHandles="1" noChangeArrowheads="1" noChangeShapeType="1" noTextEdit="1"/>
              </p:cNvSpPr>
              <p:nvPr>
                <p:ph idx="1"/>
              </p:nvPr>
            </p:nvSpPr>
            <p:spPr>
              <a:xfrm>
                <a:off x="838200" y="1926843"/>
                <a:ext cx="10515600" cy="4692321"/>
              </a:xfrm>
              <a:blipFill>
                <a:blip r:embed="rId3"/>
                <a:stretch>
                  <a:fillRect l="-290"/>
                </a:stretch>
              </a:blipFill>
            </p:spPr>
            <p:txBody>
              <a:bodyPr/>
              <a:lstStyle/>
              <a:p>
                <a:r>
                  <a:rPr lang="en-US">
                    <a:noFill/>
                  </a:rPr>
                  <a:t> </a:t>
                </a:r>
              </a:p>
            </p:txBody>
          </p:sp>
        </mc:Fallback>
      </mc:AlternateContent>
    </p:spTree>
    <p:extLst>
      <p:ext uri="{BB962C8B-B14F-4D97-AF65-F5344CB8AC3E}">
        <p14:creationId xmlns:p14="http://schemas.microsoft.com/office/powerpoint/2010/main" val="261657172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10"/>
          <p:cNvGrpSpPr/>
          <p:nvPr/>
        </p:nvGrpSpPr>
        <p:grpSpPr>
          <a:xfrm>
            <a:off x="0" y="522513"/>
            <a:ext cx="6081486" cy="740229"/>
            <a:chOff x="0" y="522513"/>
            <a:chExt cx="6081486" cy="740229"/>
          </a:xfrm>
        </p:grpSpPr>
        <p:sp>
          <p:nvSpPr>
            <p:cNvPr id="5" name="Rectangle 11"/>
            <p:cNvSpPr/>
            <p:nvPr/>
          </p:nvSpPr>
          <p:spPr>
            <a:xfrm>
              <a:off x="0" y="522513"/>
              <a:ext cx="6081486" cy="740229"/>
            </a:xfrm>
            <a:prstGeom prst="rect">
              <a:avLst/>
            </a:prstGeom>
            <a:solidFill>
              <a:srgbClr val="811C20"/>
            </a:solidFill>
            <a:ln>
              <a:solidFill>
                <a:srgbClr val="811C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TextBox 12"/>
            <p:cNvSpPr txBox="1"/>
            <p:nvPr/>
          </p:nvSpPr>
          <p:spPr>
            <a:xfrm>
              <a:off x="0" y="631017"/>
              <a:ext cx="4905829"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2800" b="0" i="0" u="none" strike="noStrike" kern="1200" cap="none" spc="0" normalizeH="0" baseline="0" noProof="0" dirty="0">
                  <a:ln>
                    <a:noFill/>
                  </a:ln>
                  <a:solidFill>
                    <a:prstClr val="white"/>
                  </a:solidFill>
                  <a:effectLst/>
                  <a:uLnTx/>
                  <a:uFillTx/>
                  <a:latin typeface="宋体" panose="02010600030101010101" pitchFamily="2" charset="-122"/>
                  <a:ea typeface="宋体" panose="02010600030101010101" pitchFamily="2" charset="-122"/>
                  <a:cs typeface="+mn-cs"/>
                </a:rPr>
                <a:t>（四）一个简单的数理模型</a:t>
              </a:r>
              <a:endParaRPr kumimoji="0" lang="en-GB" sz="2800" b="0" i="0" u="none" strike="noStrike" kern="1200" cap="none" spc="0" normalizeH="0" baseline="0" noProof="0" dirty="0">
                <a:ln>
                  <a:noFill/>
                </a:ln>
                <a:solidFill>
                  <a:prstClr val="white"/>
                </a:solidFill>
                <a:effectLst/>
                <a:uLnTx/>
                <a:uFillTx/>
                <a:latin typeface="宋体" panose="02010600030101010101" pitchFamily="2" charset="-122"/>
                <a:ea typeface="宋体" panose="02010600030101010101" pitchFamily="2" charset="-122"/>
                <a:cs typeface="+mn-cs"/>
              </a:endParaRPr>
            </a:p>
          </p:txBody>
        </p:sp>
      </p:grpSp>
      <p:sp>
        <p:nvSpPr>
          <p:cNvPr id="7" name="TextBox 19"/>
          <p:cNvSpPr txBox="1"/>
          <p:nvPr/>
        </p:nvSpPr>
        <p:spPr>
          <a:xfrm>
            <a:off x="236995" y="1262741"/>
            <a:ext cx="11688982" cy="267765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b="1" dirty="0">
                <a:solidFill>
                  <a:prstClr val="black"/>
                </a:solidFill>
                <a:latin typeface="Times New Roman" panose="02020603050405020304" pitchFamily="18" charset="0"/>
                <a:ea typeface="宋体" panose="02010600030101010101" pitchFamily="2" charset="-122"/>
                <a:cs typeface="Times New Roman" panose="02020603050405020304" pitchFamily="18" charset="0"/>
              </a:rPr>
              <a:t>3.</a:t>
            </a:r>
            <a:r>
              <a:rPr lang="zh-CN" altLang="en-US" sz="2400" b="1" dirty="0">
                <a:solidFill>
                  <a:prstClr val="black"/>
                </a:solidFill>
                <a:latin typeface="Times New Roman" panose="02020603050405020304" pitchFamily="18" charset="0"/>
                <a:ea typeface="宋体" panose="02010600030101010101" pitchFamily="2" charset="-122"/>
                <a:cs typeface="Times New Roman" panose="02020603050405020304" pitchFamily="18" charset="0"/>
              </a:rPr>
              <a:t>出口企业</a:t>
            </a:r>
            <a:endPar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宋体" panose="02010600030101010101" pitchFamily="2" charset="-122"/>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宋体" panose="02010600030101010101" pitchFamily="2" charset="-122"/>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宋体" panose="02010600030101010101" pitchFamily="2" charset="-122"/>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宋体" panose="02010600030101010101" pitchFamily="2" charset="-122"/>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宋体" panose="02010600030101010101" pitchFamily="2" charset="-122"/>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宋体" panose="02010600030101010101" pitchFamily="2" charset="-122"/>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1" i="0" u="none" strike="noStrike" kern="1200" cap="none" spc="0" normalizeH="0" baseline="0" noProof="0" dirty="0">
              <a:ln>
                <a:noFill/>
              </a:ln>
              <a:solidFill>
                <a:prstClr val="black"/>
              </a:solidFill>
              <a:effectLst/>
              <a:uLnTx/>
              <a:uFillTx/>
              <a:latin typeface="Times New Roman" panose="02020603050405020304" pitchFamily="18" charset="0"/>
              <a:ea typeface="宋体" panose="02010600030101010101" pitchFamily="2" charset="-122"/>
              <a:cs typeface="Times New Roman" panose="02020603050405020304" pitchFamily="18" charset="0"/>
            </a:endParaRPr>
          </a:p>
        </p:txBody>
      </p:sp>
      <p:pic>
        <p:nvPicPr>
          <p:cNvPr id="8" name="Picture 5" descr="C:\Users\Administrator\Desktop\财大ppt模板\B9PPT模板（一）-07.jpg"/>
          <p:cNvPicPr>
            <a:picLocks noChangeAspect="1" noChangeArrowheads="1"/>
          </p:cNvPicPr>
          <p:nvPr/>
        </p:nvPicPr>
        <p:blipFill rotWithShape="1">
          <a:blip r:embed="rId2"/>
          <a:srcRect l="80973" t="3505" b="78397"/>
          <a:stretch/>
        </p:blipFill>
        <p:spPr bwMode="auto">
          <a:xfrm>
            <a:off x="10214435" y="69901"/>
            <a:ext cx="2034332" cy="1368152"/>
          </a:xfrm>
          <a:prstGeom prst="rect">
            <a:avLst/>
          </a:prstGeom>
          <a:noFill/>
        </p:spPr>
      </p:pic>
      <mc:AlternateContent xmlns:mc="http://schemas.openxmlformats.org/markup-compatibility/2006" xmlns:a14="http://schemas.microsoft.com/office/drawing/2010/main">
        <mc:Choice Requires="a14">
          <p:sp>
            <p:nvSpPr>
              <p:cNvPr id="2" name="内容占位符 1"/>
              <p:cNvSpPr>
                <a:spLocks noGrp="1"/>
              </p:cNvSpPr>
              <p:nvPr>
                <p:ph idx="1"/>
              </p:nvPr>
            </p:nvSpPr>
            <p:spPr>
              <a:xfrm>
                <a:off x="838200" y="1926843"/>
                <a:ext cx="10515600" cy="4692321"/>
              </a:xfrm>
            </p:spPr>
            <p:txBody>
              <a:bodyPr>
                <a:normAutofit/>
              </a:bodyPr>
              <a:lstStyle/>
              <a:p>
                <a:pPr>
                  <a:lnSpc>
                    <a:spcPct val="150000"/>
                  </a:lnSpc>
                  <a:spcAft>
                    <a:spcPts val="800"/>
                  </a:spcAft>
                </a:pPr>
                <a:r>
                  <a:rPr lang="zh-CN" altLang="en-US" sz="1800" dirty="0">
                    <a:latin typeface="Times New Roman" panose="02020603050405020304" pitchFamily="18" charset="0"/>
                    <a:cs typeface="Times New Roman" panose="02020603050405020304" pitchFamily="18" charset="0"/>
                  </a:rPr>
                  <a:t>假设</a:t>
                </a:r>
                <a14:m>
                  <m:oMath xmlns:m="http://schemas.openxmlformats.org/officeDocument/2006/math">
                    <m:r>
                      <a:rPr lang="en-US" sz="1800" i="1">
                        <a:latin typeface="Cambria Math" panose="02040503050406030204" pitchFamily="18" charset="0"/>
                        <a:ea typeface="宋体" panose="02010600030101010101" pitchFamily="2" charset="-122"/>
                        <a:cs typeface="Times New Roman" panose="02020603050405020304" pitchFamily="18" charset="0"/>
                      </a:rPr>
                      <m:t>𝜀</m:t>
                    </m:r>
                    <m:r>
                      <a:rPr lang="en-US" sz="1800" i="1">
                        <a:latin typeface="Cambria Math" panose="02040503050406030204" pitchFamily="18" charset="0"/>
                        <a:ea typeface="宋体" panose="02010600030101010101" pitchFamily="2" charset="-122"/>
                        <a:cs typeface="Times New Roman" panose="02020603050405020304" pitchFamily="18" charset="0"/>
                      </a:rPr>
                      <m:t>=3</m:t>
                    </m:r>
                  </m:oMath>
                </a14:m>
                <a:r>
                  <a:rPr lang="zh-CN" altLang="en-US" sz="1800" dirty="0">
                    <a:latin typeface="Times New Roman" panose="02020603050405020304" pitchFamily="18" charset="0"/>
                    <a:cs typeface="Times New Roman" panose="02020603050405020304" pitchFamily="18" charset="0"/>
                  </a:rPr>
                  <a:t>，</a:t>
                </a:r>
                <a14:m>
                  <m:oMath xmlns:m="http://schemas.openxmlformats.org/officeDocument/2006/math">
                    <m:sSub>
                      <m:sSubPr>
                        <m:ctrlPr>
                          <a:rPr lang="en-US" sz="1800" i="1">
                            <a:latin typeface="Cambria Math" panose="02040503050406030204" pitchFamily="18" charset="0"/>
                            <a:ea typeface="宋体" panose="02010600030101010101" pitchFamily="2" charset="-122"/>
                            <a:cs typeface="Times New Roman" panose="02020603050405020304" pitchFamily="18" charset="0"/>
                          </a:rPr>
                        </m:ctrlPr>
                      </m:sSubPr>
                      <m:e>
                        <m:r>
                          <a:rPr lang="en-US" sz="1800" i="1">
                            <a:latin typeface="Cambria Math" panose="02040503050406030204" pitchFamily="18" charset="0"/>
                            <a:ea typeface="宋体" panose="02010600030101010101" pitchFamily="2" charset="-122"/>
                            <a:cs typeface="Times New Roman" panose="02020603050405020304" pitchFamily="18" charset="0"/>
                          </a:rPr>
                          <m:t>𝜔</m:t>
                        </m:r>
                      </m:e>
                      <m:sub>
                        <m:r>
                          <a:rPr lang="en-US" sz="1800" i="1">
                            <a:latin typeface="Cambria Math" panose="02040503050406030204" pitchFamily="18" charset="0"/>
                            <a:ea typeface="宋体" panose="02010600030101010101" pitchFamily="2" charset="-122"/>
                            <a:cs typeface="Times New Roman" panose="02020603050405020304" pitchFamily="18" charset="0"/>
                          </a:rPr>
                          <m:t>𝐴</m:t>
                        </m:r>
                      </m:sub>
                    </m:sSub>
                    <m:r>
                      <a:rPr lang="en-US" sz="1800" i="1">
                        <a:latin typeface="Cambria Math" panose="02040503050406030204" pitchFamily="18" charset="0"/>
                        <a:ea typeface="宋体" panose="02010600030101010101" pitchFamily="2" charset="-122"/>
                        <a:cs typeface="Times New Roman" panose="02020603050405020304" pitchFamily="18" charset="0"/>
                      </a:rPr>
                      <m:t>=</m:t>
                    </m:r>
                    <m:sSub>
                      <m:sSubPr>
                        <m:ctrlPr>
                          <a:rPr lang="en-US" sz="1800" i="1">
                            <a:latin typeface="Cambria Math" panose="02040503050406030204" pitchFamily="18" charset="0"/>
                            <a:ea typeface="宋体" panose="02010600030101010101" pitchFamily="2" charset="-122"/>
                            <a:cs typeface="Times New Roman" panose="02020603050405020304" pitchFamily="18" charset="0"/>
                          </a:rPr>
                        </m:ctrlPr>
                      </m:sSubPr>
                      <m:e>
                        <m:r>
                          <a:rPr lang="en-US" sz="1800" i="1">
                            <a:latin typeface="Cambria Math" panose="02040503050406030204" pitchFamily="18" charset="0"/>
                            <a:ea typeface="宋体" panose="02010600030101010101" pitchFamily="2" charset="-122"/>
                            <a:cs typeface="Times New Roman" panose="02020603050405020304" pitchFamily="18" charset="0"/>
                          </a:rPr>
                          <m:t>𝜔</m:t>
                        </m:r>
                      </m:e>
                      <m:sub>
                        <m:r>
                          <a:rPr lang="en-US" sz="1800" i="1">
                            <a:latin typeface="Cambria Math" panose="02040503050406030204" pitchFamily="18" charset="0"/>
                            <a:ea typeface="宋体" panose="02010600030101010101" pitchFamily="2" charset="-122"/>
                            <a:cs typeface="Times New Roman" panose="02020603050405020304" pitchFamily="18" charset="0"/>
                          </a:rPr>
                          <m:t>𝐵</m:t>
                        </m:r>
                      </m:sub>
                    </m:sSub>
                    <m:r>
                      <a:rPr lang="en-US" sz="1800" i="1">
                        <a:latin typeface="Cambria Math" panose="02040503050406030204" pitchFamily="18" charset="0"/>
                        <a:ea typeface="宋体" panose="02010600030101010101" pitchFamily="2" charset="-122"/>
                        <a:cs typeface="Times New Roman" panose="02020603050405020304" pitchFamily="18" charset="0"/>
                      </a:rPr>
                      <m:t>=2</m:t>
                    </m:r>
                  </m:oMath>
                </a14:m>
                <a:r>
                  <a:rPr lang="zh-CN" altLang="en-US" sz="1800" dirty="0">
                    <a:latin typeface="Times New Roman" panose="02020603050405020304" pitchFamily="18" charset="0"/>
                    <a:cs typeface="Times New Roman" panose="02020603050405020304" pitchFamily="18" charset="0"/>
                  </a:rPr>
                  <a:t>，</a:t>
                </a:r>
                <a14:m>
                  <m:oMath xmlns:m="http://schemas.openxmlformats.org/officeDocument/2006/math">
                    <m:sSub>
                      <m:sSubPr>
                        <m:ctrlPr>
                          <a:rPr lang="en-US" sz="1800" i="1">
                            <a:latin typeface="Cambria Math" panose="02040503050406030204" pitchFamily="18" charset="0"/>
                            <a:ea typeface="宋体" panose="02010600030101010101" pitchFamily="2" charset="-122"/>
                            <a:cs typeface="Times New Roman" panose="02020603050405020304" pitchFamily="18" charset="0"/>
                          </a:rPr>
                        </m:ctrlPr>
                      </m:sSubPr>
                      <m:e>
                        <m:r>
                          <a:rPr lang="en-US" sz="1800" i="1">
                            <a:latin typeface="Cambria Math" panose="02040503050406030204" pitchFamily="18" charset="0"/>
                            <a:ea typeface="宋体" panose="02010600030101010101" pitchFamily="2" charset="-122"/>
                            <a:cs typeface="Times New Roman" panose="02020603050405020304" pitchFamily="18" charset="0"/>
                          </a:rPr>
                          <m:t>𝐸</m:t>
                        </m:r>
                      </m:e>
                      <m:sub>
                        <m:r>
                          <a:rPr lang="en-US" sz="1800" i="1">
                            <a:latin typeface="Cambria Math" panose="02040503050406030204" pitchFamily="18" charset="0"/>
                            <a:ea typeface="宋体" panose="02010600030101010101" pitchFamily="2" charset="-122"/>
                            <a:cs typeface="Times New Roman" panose="02020603050405020304" pitchFamily="18" charset="0"/>
                          </a:rPr>
                          <m:t>𝐴</m:t>
                        </m:r>
                      </m:sub>
                    </m:sSub>
                    <m:r>
                      <a:rPr lang="en-US" sz="1800" i="1">
                        <a:latin typeface="Cambria Math" panose="02040503050406030204" pitchFamily="18" charset="0"/>
                        <a:ea typeface="宋体" panose="02010600030101010101" pitchFamily="2" charset="-122"/>
                        <a:cs typeface="Times New Roman" panose="02020603050405020304" pitchFamily="18" charset="0"/>
                      </a:rPr>
                      <m:t>=</m:t>
                    </m:r>
                    <m:sSub>
                      <m:sSubPr>
                        <m:ctrlPr>
                          <a:rPr lang="en-US" sz="1800" i="1">
                            <a:latin typeface="Cambria Math" panose="02040503050406030204" pitchFamily="18" charset="0"/>
                            <a:ea typeface="宋体" panose="02010600030101010101" pitchFamily="2" charset="-122"/>
                            <a:cs typeface="Times New Roman" panose="02020603050405020304" pitchFamily="18" charset="0"/>
                          </a:rPr>
                        </m:ctrlPr>
                      </m:sSubPr>
                      <m:e>
                        <m:r>
                          <a:rPr lang="en-US" sz="1800" i="1">
                            <a:latin typeface="Cambria Math" panose="02040503050406030204" pitchFamily="18" charset="0"/>
                            <a:ea typeface="宋体" panose="02010600030101010101" pitchFamily="2" charset="-122"/>
                            <a:cs typeface="Times New Roman" panose="02020603050405020304" pitchFamily="18" charset="0"/>
                          </a:rPr>
                          <m:t>𝐸</m:t>
                        </m:r>
                      </m:e>
                      <m:sub>
                        <m:r>
                          <a:rPr lang="en-US" sz="1800" i="1">
                            <a:latin typeface="Cambria Math" panose="02040503050406030204" pitchFamily="18" charset="0"/>
                            <a:ea typeface="宋体" panose="02010600030101010101" pitchFamily="2" charset="-122"/>
                            <a:cs typeface="Times New Roman" panose="02020603050405020304" pitchFamily="18" charset="0"/>
                          </a:rPr>
                          <m:t>𝐵</m:t>
                        </m:r>
                      </m:sub>
                    </m:sSub>
                    <m:r>
                      <a:rPr lang="en-US" sz="1800" i="1">
                        <a:latin typeface="Cambria Math" panose="02040503050406030204" pitchFamily="18" charset="0"/>
                        <a:ea typeface="宋体" panose="02010600030101010101" pitchFamily="2" charset="-122"/>
                        <a:cs typeface="Times New Roman" panose="02020603050405020304" pitchFamily="18" charset="0"/>
                      </a:rPr>
                      <m:t>=50</m:t>
                    </m:r>
                  </m:oMath>
                </a14:m>
                <a:r>
                  <a:rPr lang="zh-CN" altLang="en-US" sz="1800" dirty="0">
                    <a:latin typeface="Times New Roman" panose="02020603050405020304" pitchFamily="18" charset="0"/>
                    <a:cs typeface="Times New Roman" panose="02020603050405020304" pitchFamily="18" charset="0"/>
                  </a:rPr>
                  <a:t>，国内的固定成本为</a:t>
                </a:r>
                <a14:m>
                  <m:oMath xmlns:m="http://schemas.openxmlformats.org/officeDocument/2006/math">
                    <m:sSup>
                      <m:sSupPr>
                        <m:ctrlPr>
                          <a:rPr lang="en-US" sz="1800" i="1">
                            <a:latin typeface="Cambria Math" panose="02040503050406030204" pitchFamily="18" charset="0"/>
                            <a:ea typeface="宋体" panose="02010600030101010101" pitchFamily="2" charset="-122"/>
                            <a:cs typeface="Times New Roman" panose="02020603050405020304" pitchFamily="18" charset="0"/>
                          </a:rPr>
                        </m:ctrlPr>
                      </m:sSupPr>
                      <m:e>
                        <m:r>
                          <a:rPr lang="en-US" sz="1800" i="1">
                            <a:latin typeface="Cambria Math" panose="02040503050406030204" pitchFamily="18" charset="0"/>
                            <a:ea typeface="宋体" panose="02010600030101010101" pitchFamily="2" charset="-122"/>
                            <a:cs typeface="Times New Roman" panose="02020603050405020304" pitchFamily="18" charset="0"/>
                          </a:rPr>
                          <m:t>𝑓</m:t>
                        </m:r>
                      </m:e>
                      <m:sup>
                        <m:r>
                          <a:rPr lang="en-US" sz="1800" i="1">
                            <a:latin typeface="Cambria Math" panose="02040503050406030204" pitchFamily="18" charset="0"/>
                            <a:ea typeface="宋体" panose="02010600030101010101" pitchFamily="2" charset="-122"/>
                            <a:cs typeface="Times New Roman" panose="02020603050405020304" pitchFamily="18" charset="0"/>
                          </a:rPr>
                          <m:t>𝑑</m:t>
                        </m:r>
                      </m:sup>
                    </m:sSup>
                    <m:r>
                      <a:rPr lang="en-US" sz="1800" i="1">
                        <a:latin typeface="Cambria Math" panose="02040503050406030204" pitchFamily="18" charset="0"/>
                        <a:ea typeface="宋体" panose="02010600030101010101" pitchFamily="2" charset="-122"/>
                        <a:cs typeface="Times New Roman" panose="02020603050405020304" pitchFamily="18" charset="0"/>
                      </a:rPr>
                      <m:t>=</m:t>
                    </m:r>
                    <m:r>
                      <a:rPr lang="en-US" sz="1800" b="0" i="1" smtClean="0">
                        <a:latin typeface="Cambria Math" panose="02040503050406030204" pitchFamily="18" charset="0"/>
                        <a:ea typeface="宋体" panose="02010600030101010101" pitchFamily="2" charset="-122"/>
                        <a:cs typeface="Times New Roman" panose="02020603050405020304" pitchFamily="18" charset="0"/>
                      </a:rPr>
                      <m:t>3.4</m:t>
                    </m:r>
                  </m:oMath>
                </a14:m>
                <a:r>
                  <a:rPr lang="zh-CN" altLang="en-US" sz="1800" dirty="0">
                    <a:latin typeface="Times New Roman" panose="02020603050405020304" pitchFamily="18" charset="0"/>
                    <a:cs typeface="Times New Roman" panose="02020603050405020304" pitchFamily="18" charset="0"/>
                  </a:rPr>
                  <a:t>，</a:t>
                </a:r>
                <a14:m>
                  <m:oMath xmlns:m="http://schemas.openxmlformats.org/officeDocument/2006/math">
                    <m:sSup>
                      <m:sSupPr>
                        <m:ctrlPr>
                          <a:rPr lang="en-US" sz="1800" i="1">
                            <a:latin typeface="Cambria Math" panose="02040503050406030204" pitchFamily="18" charset="0"/>
                            <a:ea typeface="宋体" panose="02010600030101010101" pitchFamily="2" charset="-122"/>
                            <a:cs typeface="Times New Roman" panose="02020603050405020304" pitchFamily="18" charset="0"/>
                          </a:rPr>
                        </m:ctrlPr>
                      </m:sSupPr>
                      <m:e>
                        <m:r>
                          <a:rPr lang="en-US" sz="1800" i="1">
                            <a:latin typeface="Cambria Math" panose="02040503050406030204" pitchFamily="18" charset="0"/>
                            <a:ea typeface="宋体" panose="02010600030101010101" pitchFamily="2" charset="-122"/>
                            <a:cs typeface="Times New Roman" panose="02020603050405020304" pitchFamily="18" charset="0"/>
                          </a:rPr>
                          <m:t>𝑓</m:t>
                        </m:r>
                      </m:e>
                      <m:sup>
                        <m:r>
                          <a:rPr lang="en-US" sz="1800" i="1">
                            <a:latin typeface="Cambria Math" panose="02040503050406030204" pitchFamily="18" charset="0"/>
                            <a:ea typeface="宋体" panose="02010600030101010101" pitchFamily="2" charset="-122"/>
                            <a:cs typeface="Times New Roman" panose="02020603050405020304" pitchFamily="18" charset="0"/>
                          </a:rPr>
                          <m:t>𝑒</m:t>
                        </m:r>
                      </m:sup>
                    </m:sSup>
                    <m:r>
                      <a:rPr lang="en-US" sz="1800" i="1">
                        <a:latin typeface="Cambria Math" panose="02040503050406030204" pitchFamily="18" charset="0"/>
                        <a:ea typeface="宋体" panose="02010600030101010101" pitchFamily="2" charset="-122"/>
                        <a:cs typeface="Times New Roman" panose="02020603050405020304" pitchFamily="18" charset="0"/>
                      </a:rPr>
                      <m:t>=</m:t>
                    </m:r>
                    <m:r>
                      <a:rPr lang="en-US" sz="1800" b="0" i="1" smtClean="0">
                        <a:latin typeface="Cambria Math" panose="02040503050406030204" pitchFamily="18" charset="0"/>
                        <a:ea typeface="宋体" panose="02010600030101010101" pitchFamily="2" charset="-122"/>
                        <a:cs typeface="Times New Roman" panose="02020603050405020304" pitchFamily="18" charset="0"/>
                      </a:rPr>
                      <m:t>4</m:t>
                    </m:r>
                  </m:oMath>
                </a14:m>
                <a:r>
                  <a:rPr lang="zh-CN" altLang="en-US" sz="1800" dirty="0">
                    <a:latin typeface="Times New Roman" panose="02020603050405020304" pitchFamily="18" charset="0"/>
                    <a:cs typeface="Times New Roman" panose="02020603050405020304" pitchFamily="18" charset="0"/>
                  </a:rPr>
                  <a:t>，国外可变成本为</a:t>
                </a:r>
                <a14:m>
                  <m:oMath xmlns:m="http://schemas.openxmlformats.org/officeDocument/2006/math">
                    <m:r>
                      <a:rPr lang="en-US" sz="1800" i="1">
                        <a:latin typeface="Cambria Math" panose="02040503050406030204" pitchFamily="18" charset="0"/>
                        <a:ea typeface="宋体" panose="02010600030101010101" pitchFamily="2" charset="-122"/>
                        <a:cs typeface="Times New Roman" panose="02020603050405020304" pitchFamily="18" charset="0"/>
                      </a:rPr>
                      <m:t>𝜏</m:t>
                    </m:r>
                    <m:r>
                      <a:rPr lang="en-US" sz="1800">
                        <a:latin typeface="Cambria Math" panose="02040503050406030204" pitchFamily="18" charset="0"/>
                        <a:ea typeface="宋体" panose="02010600030101010101" pitchFamily="2" charset="-122"/>
                        <a:cs typeface="Times New Roman" panose="02020603050405020304" pitchFamily="18" charset="0"/>
                      </a:rPr>
                      <m:t>=0.3</m:t>
                    </m:r>
                  </m:oMath>
                </a14:m>
                <a:endParaRPr lang="en-US" sz="1800" dirty="0"/>
              </a:p>
              <a:p>
                <a:pPr>
                  <a:lnSpc>
                    <a:spcPct val="150000"/>
                  </a:lnSpc>
                  <a:spcAft>
                    <a:spcPts val="800"/>
                  </a:spcAft>
                </a:pPr>
                <a:endParaRPr lang="en-US" sz="1800" dirty="0"/>
              </a:p>
              <a:p>
                <a:pPr>
                  <a:lnSpc>
                    <a:spcPct val="150000"/>
                  </a:lnSpc>
                  <a:spcAft>
                    <a:spcPts val="800"/>
                  </a:spcAft>
                </a:pPr>
                <a:endParaRPr lang="en-US" sz="1800" dirty="0"/>
              </a:p>
              <a:p>
                <a:pPr>
                  <a:lnSpc>
                    <a:spcPct val="150000"/>
                  </a:lnSpc>
                  <a:spcAft>
                    <a:spcPts val="800"/>
                  </a:spcAft>
                </a:pPr>
                <a:endParaRPr lang="en-US" sz="1800" dirty="0">
                  <a:effectLst/>
                  <a:latin typeface="+mn-ea"/>
                  <a:cs typeface="Times New Roman" panose="02020603050405020304" pitchFamily="18" charset="0"/>
                </a:endParaRPr>
              </a:p>
              <a:p>
                <a:pPr>
                  <a:lnSpc>
                    <a:spcPct val="150000"/>
                  </a:lnSpc>
                  <a:spcAft>
                    <a:spcPts val="800"/>
                  </a:spcAft>
                </a:pPr>
                <a:endParaRPr lang="en-US" altLang="zh-CN" sz="1800" dirty="0">
                  <a:effectLst/>
                  <a:latin typeface="宋体" panose="02010600030101010101" pitchFamily="2" charset="-122"/>
                  <a:ea typeface="宋体" panose="02010600030101010101" pitchFamily="2" charset="-122"/>
                  <a:cs typeface="Times New Roman" panose="02020603050405020304" pitchFamily="18" charset="0"/>
                </a:endParaRPr>
              </a:p>
              <a:p>
                <a:pPr>
                  <a:lnSpc>
                    <a:spcPct val="150000"/>
                  </a:lnSpc>
                  <a:spcAft>
                    <a:spcPts val="800"/>
                  </a:spcAft>
                </a:pPr>
                <a:endParaRPr lang="en-US" sz="1800" dirty="0">
                  <a:effectLst/>
                  <a:latin typeface="宋体" panose="02010600030101010101" pitchFamily="2" charset="-122"/>
                  <a:ea typeface="宋体" panose="02010600030101010101" pitchFamily="2" charset="-122"/>
                  <a:cs typeface="Times New Roman" panose="02020603050405020304" pitchFamily="18" charset="0"/>
                </a:endParaRPr>
              </a:p>
              <a:p>
                <a:pPr>
                  <a:lnSpc>
                    <a:spcPct val="150000"/>
                  </a:lnSpc>
                  <a:spcAft>
                    <a:spcPts val="800"/>
                  </a:spcAft>
                </a:pPr>
                <a:endParaRPr lang="en-US" sz="1600" dirty="0">
                  <a:effectLst/>
                  <a:latin typeface="Calibri" panose="020F0502020204030204" pitchFamily="34" charset="0"/>
                  <a:ea typeface="等线" panose="02010600030101010101" pitchFamily="2" charset="-122"/>
                  <a:cs typeface="Times New Roman" panose="02020603050405020304" pitchFamily="18" charset="0"/>
                </a:endParaRPr>
              </a:p>
              <a:p>
                <a:pPr>
                  <a:lnSpc>
                    <a:spcPct val="150000"/>
                  </a:lnSpc>
                  <a:spcAft>
                    <a:spcPts val="800"/>
                  </a:spcAft>
                </a:pPr>
                <a:endParaRPr lang="en-US" sz="1800" dirty="0">
                  <a:effectLst/>
                  <a:latin typeface="宋体" panose="02010600030101010101" pitchFamily="2" charset="-122"/>
                  <a:ea typeface="宋体" panose="02010600030101010101" pitchFamily="2" charset="-122"/>
                  <a:cs typeface="Times New Roman" panose="02020603050405020304" pitchFamily="18" charset="0"/>
                </a:endParaRPr>
              </a:p>
              <a:p>
                <a:pPr>
                  <a:lnSpc>
                    <a:spcPct val="100000"/>
                  </a:lnSpc>
                  <a:spcAft>
                    <a:spcPts val="800"/>
                  </a:spcAft>
                </a:pPr>
                <a:endParaRPr lang="en-US" sz="1800" dirty="0">
                  <a:effectLst/>
                  <a:latin typeface="宋体" panose="02010600030101010101" pitchFamily="2" charset="-122"/>
                  <a:ea typeface="宋体" panose="02010600030101010101" pitchFamily="2" charset="-122"/>
                  <a:cs typeface="Times New Roman" panose="02020603050405020304" pitchFamily="18" charset="0"/>
                </a:endParaRPr>
              </a:p>
              <a:p>
                <a:pPr>
                  <a:lnSpc>
                    <a:spcPct val="100000"/>
                  </a:lnSpc>
                  <a:spcAft>
                    <a:spcPts val="800"/>
                  </a:spcAft>
                </a:pPr>
                <a:endParaRPr lang="en-US" altLang="zh-CN" sz="1800" dirty="0">
                  <a:effectLst/>
                  <a:latin typeface="+mn-ea"/>
                  <a:cs typeface="Times New Roman" panose="02020603050405020304" pitchFamily="18" charset="0"/>
                </a:endParaRPr>
              </a:p>
              <a:p>
                <a:pPr>
                  <a:lnSpc>
                    <a:spcPct val="100000"/>
                  </a:lnSpc>
                  <a:spcAft>
                    <a:spcPts val="800"/>
                  </a:spcAft>
                </a:pPr>
                <a:endParaRPr lang="en-US" sz="1600" dirty="0">
                  <a:effectLst/>
                  <a:latin typeface="Calibri" panose="020F0502020204030204" pitchFamily="34" charset="0"/>
                  <a:ea typeface="等线" panose="02010600030101010101" pitchFamily="2" charset="-122"/>
                  <a:cs typeface="Times New Roman" panose="02020603050405020304" pitchFamily="18" charset="0"/>
                </a:endParaRPr>
              </a:p>
              <a:p>
                <a:pPr>
                  <a:lnSpc>
                    <a:spcPct val="100000"/>
                  </a:lnSpc>
                  <a:spcAft>
                    <a:spcPts val="800"/>
                  </a:spcAft>
                </a:pPr>
                <a:endParaRPr lang="en-US" sz="1800" dirty="0">
                  <a:effectLst/>
                  <a:latin typeface="+mn-ea"/>
                  <a:cs typeface="Times New Roman" panose="02020603050405020304" pitchFamily="18" charset="0"/>
                </a:endParaRPr>
              </a:p>
              <a:p>
                <a:pPr>
                  <a:lnSpc>
                    <a:spcPct val="150000"/>
                  </a:lnSpc>
                  <a:spcAft>
                    <a:spcPts val="800"/>
                  </a:spcAft>
                </a:pPr>
                <a:endParaRPr lang="en-US" sz="1800" dirty="0">
                  <a:effectLst/>
                  <a:latin typeface="宋体" panose="02010600030101010101" pitchFamily="2" charset="-122"/>
                  <a:ea typeface="宋体" panose="02010600030101010101" pitchFamily="2" charset="-122"/>
                  <a:cs typeface="Times New Roman" panose="02020603050405020304" pitchFamily="18" charset="0"/>
                </a:endParaRPr>
              </a:p>
              <a:p>
                <a:pPr>
                  <a:lnSpc>
                    <a:spcPct val="150000"/>
                  </a:lnSpc>
                  <a:spcBef>
                    <a:spcPts val="0"/>
                  </a:spcBef>
                  <a:defRPr/>
                </a:pPr>
                <a:endParaRPr lang="zh-CN" altLang="en-US" sz="1800" dirty="0">
                  <a:latin typeface="Times New Roman" panose="02020603050405020304" pitchFamily="18" charset="0"/>
                  <a:cs typeface="Times New Roman" panose="02020603050405020304" pitchFamily="18" charset="0"/>
                </a:endParaRPr>
              </a:p>
            </p:txBody>
          </p:sp>
        </mc:Choice>
        <mc:Fallback xmlns="">
          <p:sp>
            <p:nvSpPr>
              <p:cNvPr id="2" name="内容占位符 1"/>
              <p:cNvSpPr>
                <a:spLocks noGrp="1" noRot="1" noChangeAspect="1" noMove="1" noResize="1" noEditPoints="1" noAdjustHandles="1" noChangeArrowheads="1" noChangeShapeType="1" noTextEdit="1"/>
              </p:cNvSpPr>
              <p:nvPr>
                <p:ph idx="1"/>
              </p:nvPr>
            </p:nvSpPr>
            <p:spPr>
              <a:xfrm>
                <a:off x="838200" y="1926843"/>
                <a:ext cx="10515600" cy="4692321"/>
              </a:xfrm>
              <a:blipFill>
                <a:blip r:embed="rId3"/>
                <a:stretch>
                  <a:fillRect l="-406"/>
                </a:stretch>
              </a:blipFill>
            </p:spPr>
            <p:txBody>
              <a:bodyPr/>
              <a:lstStyle/>
              <a:p>
                <a:r>
                  <a:rPr lang="en-US">
                    <a:noFill/>
                  </a:rPr>
                  <a:t> </a:t>
                </a:r>
              </a:p>
            </p:txBody>
          </p:sp>
        </mc:Fallback>
      </mc:AlternateContent>
      <p:pic>
        <p:nvPicPr>
          <p:cNvPr id="9" name="图片 8"/>
          <p:cNvPicPr/>
          <p:nvPr/>
        </p:nvPicPr>
        <p:blipFill>
          <a:blip r:embed="rId4"/>
          <a:stretch>
            <a:fillRect/>
          </a:stretch>
        </p:blipFill>
        <p:spPr>
          <a:xfrm>
            <a:off x="2162629" y="2526328"/>
            <a:ext cx="7377156" cy="4092836"/>
          </a:xfrm>
          <a:prstGeom prst="rect">
            <a:avLst/>
          </a:prstGeom>
        </p:spPr>
      </p:pic>
    </p:spTree>
    <p:extLst>
      <p:ext uri="{BB962C8B-B14F-4D97-AF65-F5344CB8AC3E}">
        <p14:creationId xmlns:p14="http://schemas.microsoft.com/office/powerpoint/2010/main" val="61552863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10"/>
          <p:cNvGrpSpPr/>
          <p:nvPr/>
        </p:nvGrpSpPr>
        <p:grpSpPr>
          <a:xfrm>
            <a:off x="0" y="522513"/>
            <a:ext cx="6081486" cy="740229"/>
            <a:chOff x="0" y="522513"/>
            <a:chExt cx="6081486" cy="740229"/>
          </a:xfrm>
        </p:grpSpPr>
        <p:sp>
          <p:nvSpPr>
            <p:cNvPr id="5" name="Rectangle 11"/>
            <p:cNvSpPr/>
            <p:nvPr/>
          </p:nvSpPr>
          <p:spPr>
            <a:xfrm>
              <a:off x="0" y="522513"/>
              <a:ext cx="6081486" cy="740229"/>
            </a:xfrm>
            <a:prstGeom prst="rect">
              <a:avLst/>
            </a:prstGeom>
            <a:solidFill>
              <a:srgbClr val="811C20"/>
            </a:solidFill>
            <a:ln>
              <a:solidFill>
                <a:srgbClr val="811C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TextBox 12"/>
            <p:cNvSpPr txBox="1"/>
            <p:nvPr/>
          </p:nvSpPr>
          <p:spPr>
            <a:xfrm>
              <a:off x="0" y="631017"/>
              <a:ext cx="4905829"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2800" b="0" i="0" u="none" strike="noStrike" kern="1200" cap="none" spc="0" normalizeH="0" baseline="0" noProof="0" dirty="0">
                  <a:ln>
                    <a:noFill/>
                  </a:ln>
                  <a:solidFill>
                    <a:prstClr val="white"/>
                  </a:solidFill>
                  <a:effectLst/>
                  <a:uLnTx/>
                  <a:uFillTx/>
                  <a:latin typeface="宋体" panose="02010600030101010101" pitchFamily="2" charset="-122"/>
                  <a:ea typeface="宋体" panose="02010600030101010101" pitchFamily="2" charset="-122"/>
                  <a:cs typeface="+mn-cs"/>
                </a:rPr>
                <a:t>（五）国际贸易政策</a:t>
              </a:r>
              <a:endParaRPr kumimoji="0" lang="en-GB" sz="2800" b="0" i="0" u="none" strike="noStrike" kern="1200" cap="none" spc="0" normalizeH="0" baseline="0" noProof="0" dirty="0">
                <a:ln>
                  <a:noFill/>
                </a:ln>
                <a:solidFill>
                  <a:prstClr val="white"/>
                </a:solidFill>
                <a:effectLst/>
                <a:uLnTx/>
                <a:uFillTx/>
                <a:latin typeface="宋体" panose="02010600030101010101" pitchFamily="2" charset="-122"/>
                <a:ea typeface="宋体" panose="02010600030101010101" pitchFamily="2" charset="-122"/>
                <a:cs typeface="+mn-cs"/>
              </a:endParaRPr>
            </a:p>
          </p:txBody>
        </p:sp>
      </p:grpSp>
      <p:sp>
        <p:nvSpPr>
          <p:cNvPr id="7" name="TextBox 19"/>
          <p:cNvSpPr txBox="1"/>
          <p:nvPr/>
        </p:nvSpPr>
        <p:spPr>
          <a:xfrm>
            <a:off x="236995" y="1262741"/>
            <a:ext cx="11688982" cy="230832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宋体" panose="02010600030101010101" pitchFamily="2" charset="-122"/>
                <a:cs typeface="Times New Roman" panose="02020603050405020304" pitchFamily="18" charset="0"/>
              </a:rPr>
              <a:t>1.</a:t>
            </a:r>
            <a:r>
              <a:rPr kumimoji="0" lang="zh-CN" altLang="en-US" sz="2400" b="1" i="0" u="none" strike="noStrike" kern="1200" cap="none" spc="0" normalizeH="0" baseline="0" noProof="0" dirty="0">
                <a:ln>
                  <a:noFill/>
                </a:ln>
                <a:solidFill>
                  <a:prstClr val="black"/>
                </a:solidFill>
                <a:effectLst/>
                <a:uLnTx/>
                <a:uFillTx/>
                <a:latin typeface="Times New Roman" panose="02020603050405020304" pitchFamily="18" charset="0"/>
                <a:ea typeface="宋体" panose="02010600030101010101" pitchFamily="2" charset="-122"/>
                <a:cs typeface="Times New Roman" panose="02020603050405020304" pitchFamily="18" charset="0"/>
              </a:rPr>
              <a:t>自由贸易</a:t>
            </a:r>
            <a:r>
              <a:rPr kumimoji="0" lang="en-US" altLang="zh-CN" sz="2400" b="1" i="1" u="none" strike="noStrike" kern="1200" cap="none" spc="0" normalizeH="0" baseline="0" noProof="0" dirty="0">
                <a:ln>
                  <a:noFill/>
                </a:ln>
                <a:solidFill>
                  <a:prstClr val="black"/>
                </a:solidFill>
                <a:effectLst/>
                <a:uLnTx/>
                <a:uFillTx/>
                <a:latin typeface="Times New Roman" panose="02020603050405020304" pitchFamily="18" charset="0"/>
                <a:ea typeface="宋体" panose="02010600030101010101" pitchFamily="2" charset="-122"/>
                <a:cs typeface="Times New Roman" panose="02020603050405020304" pitchFamily="18" charset="0"/>
              </a:rPr>
              <a:t>V.S.</a:t>
            </a:r>
            <a:r>
              <a:rPr kumimoji="0" lang="zh-CN" altLang="en-US" sz="2400" b="1" i="0" u="none" strike="noStrike" kern="1200" cap="none" spc="0" normalizeH="0" baseline="0" noProof="0" dirty="0">
                <a:ln>
                  <a:noFill/>
                </a:ln>
                <a:solidFill>
                  <a:prstClr val="black"/>
                </a:solidFill>
                <a:effectLst/>
                <a:uLnTx/>
                <a:uFillTx/>
                <a:latin typeface="Times New Roman" panose="02020603050405020304" pitchFamily="18" charset="0"/>
                <a:ea typeface="宋体" panose="02010600030101010101" pitchFamily="2" charset="-122"/>
                <a:cs typeface="Times New Roman" panose="02020603050405020304" pitchFamily="18" charset="0"/>
              </a:rPr>
              <a:t>重商主义</a:t>
            </a:r>
            <a:endPar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宋体" panose="02010600030101010101" pitchFamily="2" charset="-122"/>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宋体" panose="02010600030101010101" pitchFamily="2" charset="-122"/>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宋体" panose="02010600030101010101" pitchFamily="2" charset="-122"/>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宋体" panose="02010600030101010101" pitchFamily="2" charset="-122"/>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宋体" panose="02010600030101010101" pitchFamily="2" charset="-122"/>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1" i="0" u="none" strike="noStrike" kern="1200" cap="none" spc="0" normalizeH="0" baseline="0" noProof="0" dirty="0">
              <a:ln>
                <a:noFill/>
              </a:ln>
              <a:solidFill>
                <a:prstClr val="black"/>
              </a:solidFill>
              <a:effectLst/>
              <a:uLnTx/>
              <a:uFillTx/>
              <a:latin typeface="Times New Roman" panose="02020603050405020304" pitchFamily="18" charset="0"/>
              <a:ea typeface="宋体" panose="02010600030101010101" pitchFamily="2" charset="-122"/>
              <a:cs typeface="Times New Roman" panose="02020603050405020304" pitchFamily="18" charset="0"/>
            </a:endParaRPr>
          </a:p>
        </p:txBody>
      </p:sp>
      <p:pic>
        <p:nvPicPr>
          <p:cNvPr id="8" name="Picture 5" descr="C:\Users\Administrator\Desktop\财大ppt模板\B9PPT模板（一）-07.jpg"/>
          <p:cNvPicPr>
            <a:picLocks noChangeAspect="1" noChangeArrowheads="1"/>
          </p:cNvPicPr>
          <p:nvPr/>
        </p:nvPicPr>
        <p:blipFill rotWithShape="1">
          <a:blip r:embed="rId2"/>
          <a:srcRect l="80973" t="3505" b="78397"/>
          <a:stretch/>
        </p:blipFill>
        <p:spPr bwMode="auto">
          <a:xfrm>
            <a:off x="10214435" y="69901"/>
            <a:ext cx="2034332" cy="1368152"/>
          </a:xfrm>
          <a:prstGeom prst="rect">
            <a:avLst/>
          </a:prstGeom>
          <a:noFill/>
        </p:spPr>
      </p:pic>
      <p:sp>
        <p:nvSpPr>
          <p:cNvPr id="2" name="内容占位符 1"/>
          <p:cNvSpPr>
            <a:spLocks noGrp="1"/>
          </p:cNvSpPr>
          <p:nvPr>
            <p:ph idx="1"/>
          </p:nvPr>
        </p:nvSpPr>
        <p:spPr>
          <a:xfrm>
            <a:off x="838200" y="1926843"/>
            <a:ext cx="10515600" cy="4692321"/>
          </a:xfrm>
        </p:spPr>
        <p:txBody>
          <a:bodyPr>
            <a:normAutofit/>
          </a:bodyPr>
          <a:lstStyle/>
          <a:p>
            <a:pPr>
              <a:lnSpc>
                <a:spcPct val="150000"/>
              </a:lnSpc>
              <a:spcAft>
                <a:spcPts val="800"/>
              </a:spcAft>
            </a:pPr>
            <a:r>
              <a:rPr lang="zh-CN" altLang="en-US" sz="2000" dirty="0">
                <a:latin typeface="+mn-ea"/>
              </a:rPr>
              <a:t>自由贸易：</a:t>
            </a:r>
            <a:endParaRPr lang="en-US" altLang="zh-CN" sz="2000" dirty="0">
              <a:latin typeface="+mn-ea"/>
            </a:endParaRPr>
          </a:p>
          <a:p>
            <a:pPr indent="0">
              <a:lnSpc>
                <a:spcPct val="150000"/>
              </a:lnSpc>
              <a:spcAft>
                <a:spcPts val="800"/>
              </a:spcAft>
              <a:buNone/>
            </a:pPr>
            <a:r>
              <a:rPr lang="en-US" altLang="zh-CN" sz="2000" dirty="0">
                <a:latin typeface="+mn-ea"/>
              </a:rPr>
              <a:t>-</a:t>
            </a:r>
            <a:r>
              <a:rPr lang="zh-CN" altLang="en-US" sz="2000" dirty="0">
                <a:latin typeface="+mn-ea"/>
              </a:rPr>
              <a:t>克鲁格曼：</a:t>
            </a:r>
            <a:r>
              <a:rPr lang="zh-CN" altLang="en-US" sz="2000" dirty="0">
                <a:latin typeface="Calibri" panose="020F0502020204030204" pitchFamily="34" charset="0"/>
                <a:cs typeface="Times New Roman" panose="02020603050405020304" pitchFamily="18" charset="0"/>
              </a:rPr>
              <a:t> “国际贸易无关竞争，而是相互受益的交易</a:t>
            </a:r>
            <a:r>
              <a:rPr lang="en-US" sz="2000" dirty="0">
                <a:latin typeface="宋体" panose="02010600030101010101" pitchFamily="2" charset="-122"/>
                <a:ea typeface="等线" panose="02010600030101010101" pitchFamily="2" charset="-122"/>
                <a:cs typeface="Times New Roman" panose="02020603050405020304" pitchFamily="18" charset="0"/>
              </a:rPr>
              <a:t>……</a:t>
            </a:r>
            <a:r>
              <a:rPr lang="zh-CN" altLang="en-US" sz="2000" dirty="0">
                <a:latin typeface="宋体" panose="02010600030101010101" pitchFamily="2" charset="-122"/>
                <a:ea typeface="等线" panose="02010600030101010101" pitchFamily="2" charset="-122"/>
                <a:cs typeface="Times New Roman" panose="02020603050405020304" pitchFamily="18" charset="0"/>
              </a:rPr>
              <a:t>进口才是贸易的目的，而不是出口。也就是说一个国家从贸易中所得到的收益是它进口所需物品的能力。出口本身并不是目的：出口需求是一个国家所必须承受的负担吗，因为它的进口商强烈地要求回报。”</a:t>
            </a:r>
            <a:endParaRPr lang="en-US" altLang="zh-CN" sz="2000" dirty="0">
              <a:latin typeface="宋体" panose="02010600030101010101" pitchFamily="2" charset="-122"/>
              <a:ea typeface="等线" panose="02010600030101010101" pitchFamily="2" charset="-122"/>
              <a:cs typeface="Times New Roman" panose="02020603050405020304" pitchFamily="18" charset="0"/>
            </a:endParaRPr>
          </a:p>
          <a:p>
            <a:pPr marL="571500" indent="-342900">
              <a:lnSpc>
                <a:spcPct val="150000"/>
              </a:lnSpc>
              <a:spcAft>
                <a:spcPts val="800"/>
              </a:spcAft>
            </a:pPr>
            <a:r>
              <a:rPr lang="zh-CN" altLang="en-US" sz="2000" dirty="0">
                <a:latin typeface="宋体" panose="02010600030101010101" pitchFamily="2" charset="-122"/>
                <a:ea typeface="宋体" panose="02010600030101010101" pitchFamily="2" charset="-122"/>
                <a:cs typeface="Times New Roman" panose="02020603050405020304" pitchFamily="18" charset="0"/>
              </a:rPr>
              <a:t>反对自由贸易：</a:t>
            </a:r>
            <a:endParaRPr lang="en-US" altLang="zh-CN" sz="2000" dirty="0">
              <a:latin typeface="宋体" panose="02010600030101010101" pitchFamily="2" charset="-122"/>
              <a:ea typeface="宋体" panose="02010600030101010101" pitchFamily="2" charset="-122"/>
              <a:cs typeface="Times New Roman" panose="02020603050405020304" pitchFamily="18" charset="0"/>
            </a:endParaRPr>
          </a:p>
          <a:p>
            <a:pPr marL="571500" indent="-342900">
              <a:lnSpc>
                <a:spcPct val="150000"/>
              </a:lnSpc>
              <a:spcAft>
                <a:spcPts val="800"/>
              </a:spcAft>
              <a:buFont typeface="Wingdings" panose="05000000000000000000" pitchFamily="2" charset="2"/>
              <a:buChar char="v"/>
            </a:pPr>
            <a:r>
              <a:rPr lang="zh-CN" altLang="en-US" sz="2000" dirty="0">
                <a:latin typeface="宋体" panose="02010600030101010101" pitchFamily="2" charset="-122"/>
                <a:cs typeface="Times New Roman" panose="02020603050405020304" pitchFamily="18" charset="0"/>
              </a:rPr>
              <a:t>经济：保护国内产业的需要，也是扶持幼稚产业的必要。</a:t>
            </a:r>
            <a:endParaRPr lang="en-US" altLang="zh-CN" sz="2000" dirty="0">
              <a:latin typeface="宋体" panose="02010600030101010101" pitchFamily="2" charset="-122"/>
              <a:cs typeface="Times New Roman" panose="02020603050405020304" pitchFamily="18" charset="0"/>
            </a:endParaRPr>
          </a:p>
          <a:p>
            <a:pPr marL="571500" indent="-342900">
              <a:lnSpc>
                <a:spcPct val="150000"/>
              </a:lnSpc>
              <a:spcAft>
                <a:spcPts val="800"/>
              </a:spcAft>
              <a:buFont typeface="Wingdings" panose="05000000000000000000" pitchFamily="2" charset="2"/>
              <a:buChar char="v"/>
            </a:pPr>
            <a:r>
              <a:rPr lang="zh-CN" altLang="en-US" sz="2000" dirty="0">
                <a:latin typeface="宋体" panose="02010600030101010101" pitchFamily="2" charset="-122"/>
                <a:ea typeface="宋体" panose="02010600030101010101" pitchFamily="2" charset="-122"/>
                <a:cs typeface="Times New Roman" panose="02020603050405020304" pitchFamily="18" charset="0"/>
              </a:rPr>
              <a:t>政治</a:t>
            </a:r>
            <a:r>
              <a:rPr lang="en-US" altLang="zh-CN" sz="2000" dirty="0">
                <a:latin typeface="宋体" panose="02010600030101010101" pitchFamily="2" charset="-122"/>
                <a:ea typeface="宋体" panose="02010600030101010101" pitchFamily="2" charset="-122"/>
                <a:cs typeface="Times New Roman" panose="02020603050405020304" pitchFamily="18" charset="0"/>
              </a:rPr>
              <a:t>:</a:t>
            </a:r>
            <a:r>
              <a:rPr lang="zh-CN" altLang="en-US" sz="2000" dirty="0">
                <a:latin typeface="宋体" panose="02010600030101010101" pitchFamily="2" charset="-122"/>
                <a:cs typeface="Times New Roman" panose="02020603050405020304" pitchFamily="18" charset="0"/>
              </a:rPr>
              <a:t>国家安全、消费者保护、对外政策、环境和社会责任。</a:t>
            </a:r>
            <a:endParaRPr lang="en-US" altLang="zh-CN" sz="2000" dirty="0">
              <a:latin typeface="宋体" panose="02010600030101010101" pitchFamily="2" charset="-122"/>
              <a:ea typeface="宋体" panose="02010600030101010101" pitchFamily="2" charset="-122"/>
              <a:cs typeface="Times New Roman" panose="02020603050405020304" pitchFamily="18" charset="0"/>
            </a:endParaRPr>
          </a:p>
          <a:p>
            <a:pPr marL="571500" indent="-342900">
              <a:lnSpc>
                <a:spcPct val="150000"/>
              </a:lnSpc>
              <a:spcAft>
                <a:spcPts val="800"/>
              </a:spcAft>
            </a:pPr>
            <a:endParaRPr lang="en-US" sz="2000" dirty="0">
              <a:latin typeface="宋体" panose="02010600030101010101" pitchFamily="2" charset="-122"/>
              <a:ea typeface="宋体" panose="02010600030101010101" pitchFamily="2" charset="-122"/>
              <a:cs typeface="Times New Roman" panose="02020603050405020304" pitchFamily="18" charset="0"/>
            </a:endParaRPr>
          </a:p>
          <a:p>
            <a:pPr marL="0" indent="0">
              <a:lnSpc>
                <a:spcPct val="150000"/>
              </a:lnSpc>
              <a:spcAft>
                <a:spcPts val="800"/>
              </a:spcAft>
              <a:buNone/>
            </a:pPr>
            <a:endParaRPr lang="en-US" sz="2000" dirty="0">
              <a:latin typeface="+mn-ea"/>
            </a:endParaRPr>
          </a:p>
          <a:p>
            <a:pPr>
              <a:lnSpc>
                <a:spcPct val="150000"/>
              </a:lnSpc>
              <a:spcAft>
                <a:spcPts val="800"/>
              </a:spcAft>
            </a:pPr>
            <a:endParaRPr lang="en-US" sz="1800" dirty="0"/>
          </a:p>
          <a:p>
            <a:pPr>
              <a:lnSpc>
                <a:spcPct val="150000"/>
              </a:lnSpc>
              <a:spcAft>
                <a:spcPts val="800"/>
              </a:spcAft>
            </a:pPr>
            <a:endParaRPr lang="en-US" sz="1800" dirty="0">
              <a:effectLst/>
              <a:latin typeface="+mn-ea"/>
              <a:cs typeface="Times New Roman" panose="02020603050405020304" pitchFamily="18" charset="0"/>
            </a:endParaRPr>
          </a:p>
          <a:p>
            <a:pPr>
              <a:lnSpc>
                <a:spcPct val="150000"/>
              </a:lnSpc>
              <a:spcAft>
                <a:spcPts val="800"/>
              </a:spcAft>
            </a:pPr>
            <a:endParaRPr lang="en-US" altLang="zh-CN" sz="1800" dirty="0">
              <a:effectLst/>
              <a:latin typeface="宋体" panose="02010600030101010101" pitchFamily="2" charset="-122"/>
              <a:ea typeface="宋体" panose="02010600030101010101" pitchFamily="2" charset="-122"/>
              <a:cs typeface="Times New Roman" panose="02020603050405020304" pitchFamily="18" charset="0"/>
            </a:endParaRPr>
          </a:p>
          <a:p>
            <a:pPr>
              <a:lnSpc>
                <a:spcPct val="150000"/>
              </a:lnSpc>
              <a:spcAft>
                <a:spcPts val="800"/>
              </a:spcAft>
            </a:pPr>
            <a:endParaRPr lang="en-US" sz="1800" dirty="0">
              <a:effectLst/>
              <a:latin typeface="宋体" panose="02010600030101010101" pitchFamily="2" charset="-122"/>
              <a:ea typeface="宋体" panose="02010600030101010101" pitchFamily="2" charset="-122"/>
              <a:cs typeface="Times New Roman" panose="02020603050405020304" pitchFamily="18" charset="0"/>
            </a:endParaRPr>
          </a:p>
          <a:p>
            <a:pPr>
              <a:lnSpc>
                <a:spcPct val="150000"/>
              </a:lnSpc>
              <a:spcAft>
                <a:spcPts val="800"/>
              </a:spcAft>
            </a:pPr>
            <a:endParaRPr lang="en-US" sz="1600" dirty="0">
              <a:effectLst/>
              <a:latin typeface="Calibri" panose="020F0502020204030204" pitchFamily="34" charset="0"/>
              <a:ea typeface="等线" panose="02010600030101010101" pitchFamily="2" charset="-122"/>
              <a:cs typeface="Times New Roman" panose="02020603050405020304" pitchFamily="18" charset="0"/>
            </a:endParaRPr>
          </a:p>
          <a:p>
            <a:pPr>
              <a:lnSpc>
                <a:spcPct val="150000"/>
              </a:lnSpc>
              <a:spcAft>
                <a:spcPts val="800"/>
              </a:spcAft>
            </a:pPr>
            <a:endParaRPr lang="en-US" sz="1800" dirty="0">
              <a:effectLst/>
              <a:latin typeface="宋体" panose="02010600030101010101" pitchFamily="2" charset="-122"/>
              <a:ea typeface="宋体" panose="02010600030101010101" pitchFamily="2" charset="-122"/>
              <a:cs typeface="Times New Roman" panose="02020603050405020304" pitchFamily="18" charset="0"/>
            </a:endParaRPr>
          </a:p>
          <a:p>
            <a:pPr>
              <a:lnSpc>
                <a:spcPct val="100000"/>
              </a:lnSpc>
              <a:spcAft>
                <a:spcPts val="800"/>
              </a:spcAft>
            </a:pPr>
            <a:endParaRPr lang="en-US" sz="1800" dirty="0">
              <a:effectLst/>
              <a:latin typeface="宋体" panose="02010600030101010101" pitchFamily="2" charset="-122"/>
              <a:ea typeface="宋体" panose="02010600030101010101" pitchFamily="2" charset="-122"/>
              <a:cs typeface="Times New Roman" panose="02020603050405020304" pitchFamily="18" charset="0"/>
            </a:endParaRPr>
          </a:p>
          <a:p>
            <a:pPr>
              <a:lnSpc>
                <a:spcPct val="100000"/>
              </a:lnSpc>
              <a:spcAft>
                <a:spcPts val="800"/>
              </a:spcAft>
            </a:pPr>
            <a:endParaRPr lang="en-US" altLang="zh-CN" sz="1800" dirty="0">
              <a:effectLst/>
              <a:latin typeface="+mn-ea"/>
              <a:cs typeface="Times New Roman" panose="02020603050405020304" pitchFamily="18" charset="0"/>
            </a:endParaRPr>
          </a:p>
          <a:p>
            <a:pPr>
              <a:lnSpc>
                <a:spcPct val="100000"/>
              </a:lnSpc>
              <a:spcAft>
                <a:spcPts val="800"/>
              </a:spcAft>
            </a:pPr>
            <a:endParaRPr lang="en-US" sz="1600" dirty="0">
              <a:effectLst/>
              <a:latin typeface="Calibri" panose="020F0502020204030204" pitchFamily="34" charset="0"/>
              <a:ea typeface="等线" panose="02010600030101010101" pitchFamily="2" charset="-122"/>
              <a:cs typeface="Times New Roman" panose="02020603050405020304" pitchFamily="18" charset="0"/>
            </a:endParaRPr>
          </a:p>
          <a:p>
            <a:pPr>
              <a:lnSpc>
                <a:spcPct val="100000"/>
              </a:lnSpc>
              <a:spcAft>
                <a:spcPts val="800"/>
              </a:spcAft>
            </a:pPr>
            <a:endParaRPr lang="en-US" sz="1800" dirty="0">
              <a:effectLst/>
              <a:latin typeface="+mn-ea"/>
              <a:cs typeface="Times New Roman" panose="02020603050405020304" pitchFamily="18" charset="0"/>
            </a:endParaRPr>
          </a:p>
          <a:p>
            <a:pPr>
              <a:lnSpc>
                <a:spcPct val="150000"/>
              </a:lnSpc>
              <a:spcAft>
                <a:spcPts val="800"/>
              </a:spcAft>
            </a:pPr>
            <a:endParaRPr lang="en-US" sz="1800" dirty="0">
              <a:effectLst/>
              <a:latin typeface="宋体" panose="02010600030101010101" pitchFamily="2" charset="-122"/>
              <a:ea typeface="宋体" panose="02010600030101010101" pitchFamily="2" charset="-122"/>
              <a:cs typeface="Times New Roman" panose="02020603050405020304" pitchFamily="18" charset="0"/>
            </a:endParaRPr>
          </a:p>
          <a:p>
            <a:pPr>
              <a:lnSpc>
                <a:spcPct val="150000"/>
              </a:lnSpc>
              <a:spcBef>
                <a:spcPts val="0"/>
              </a:spcBef>
              <a:defRPr/>
            </a:pPr>
            <a:endParaRPr lang="zh-CN" altLang="en-US" sz="1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95330596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10"/>
          <p:cNvGrpSpPr/>
          <p:nvPr/>
        </p:nvGrpSpPr>
        <p:grpSpPr>
          <a:xfrm>
            <a:off x="0" y="522513"/>
            <a:ext cx="6081486" cy="740229"/>
            <a:chOff x="0" y="522513"/>
            <a:chExt cx="6081486" cy="740229"/>
          </a:xfrm>
        </p:grpSpPr>
        <p:sp>
          <p:nvSpPr>
            <p:cNvPr id="5" name="Rectangle 11"/>
            <p:cNvSpPr/>
            <p:nvPr/>
          </p:nvSpPr>
          <p:spPr>
            <a:xfrm>
              <a:off x="0" y="522513"/>
              <a:ext cx="6081486" cy="740229"/>
            </a:xfrm>
            <a:prstGeom prst="rect">
              <a:avLst/>
            </a:prstGeom>
            <a:solidFill>
              <a:srgbClr val="811C20"/>
            </a:solidFill>
            <a:ln>
              <a:solidFill>
                <a:srgbClr val="811C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TextBox 12"/>
            <p:cNvSpPr txBox="1"/>
            <p:nvPr/>
          </p:nvSpPr>
          <p:spPr>
            <a:xfrm>
              <a:off x="0" y="631017"/>
              <a:ext cx="4905829"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2800" b="0" i="0" u="none" strike="noStrike" kern="1200" cap="none" spc="0" normalizeH="0" baseline="0" noProof="0" dirty="0">
                  <a:ln>
                    <a:noFill/>
                  </a:ln>
                  <a:solidFill>
                    <a:prstClr val="white"/>
                  </a:solidFill>
                  <a:effectLst/>
                  <a:uLnTx/>
                  <a:uFillTx/>
                  <a:latin typeface="宋体" panose="02010600030101010101" pitchFamily="2" charset="-122"/>
                  <a:ea typeface="宋体" panose="02010600030101010101" pitchFamily="2" charset="-122"/>
                  <a:cs typeface="+mn-cs"/>
                </a:rPr>
                <a:t>（一）一些国际贸易的事实</a:t>
              </a:r>
              <a:endParaRPr kumimoji="0" lang="en-GB" sz="2800" b="0" i="0" u="none" strike="noStrike" kern="1200" cap="none" spc="0" normalizeH="0" baseline="0" noProof="0" dirty="0">
                <a:ln>
                  <a:noFill/>
                </a:ln>
                <a:solidFill>
                  <a:prstClr val="white"/>
                </a:solidFill>
                <a:effectLst/>
                <a:uLnTx/>
                <a:uFillTx/>
                <a:latin typeface="宋体" panose="02010600030101010101" pitchFamily="2" charset="-122"/>
                <a:ea typeface="宋体" panose="02010600030101010101" pitchFamily="2" charset="-122"/>
                <a:cs typeface="+mn-cs"/>
              </a:endParaRPr>
            </a:p>
          </p:txBody>
        </p:sp>
      </p:grpSp>
      <p:sp>
        <p:nvSpPr>
          <p:cNvPr id="7" name="TextBox 19"/>
          <p:cNvSpPr txBox="1"/>
          <p:nvPr/>
        </p:nvSpPr>
        <p:spPr>
          <a:xfrm>
            <a:off x="348343" y="1363960"/>
            <a:ext cx="12009912"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prstClr val="black"/>
                </a:solidFill>
                <a:effectLst/>
                <a:uLnTx/>
                <a:uFillTx/>
                <a:latin typeface="宋体" panose="02010600030101010101" pitchFamily="2" charset="-122"/>
                <a:ea typeface="宋体" panose="02010600030101010101" pitchFamily="2" charset="-122"/>
                <a:cs typeface="+mn-cs"/>
              </a:rPr>
              <a:t>1.</a:t>
            </a:r>
            <a:r>
              <a:rPr kumimoji="0" lang="zh-CN" altLang="en-US" sz="2400" b="1" i="0" u="none" strike="noStrike" kern="1200" cap="none" spc="0" normalizeH="0" baseline="0" noProof="0" dirty="0">
                <a:ln>
                  <a:noFill/>
                </a:ln>
                <a:solidFill>
                  <a:prstClr val="black"/>
                </a:solidFill>
                <a:effectLst/>
                <a:uLnTx/>
                <a:uFillTx/>
                <a:latin typeface="宋体" panose="02010600030101010101" pitchFamily="2" charset="-122"/>
                <a:ea typeface="宋体" panose="02010600030101010101" pitchFamily="2" charset="-122"/>
                <a:cs typeface="+mn-cs"/>
              </a:rPr>
              <a:t>全球</a:t>
            </a:r>
            <a:endParaRPr kumimoji="0" lang="en-GB" sz="2400" b="1" i="0" u="none" strike="noStrike" kern="1200" cap="none" spc="0" normalizeH="0" baseline="0" noProof="0" dirty="0">
              <a:ln>
                <a:noFill/>
              </a:ln>
              <a:solidFill>
                <a:prstClr val="black"/>
              </a:solidFill>
              <a:effectLst/>
              <a:uLnTx/>
              <a:uFillTx/>
              <a:latin typeface="宋体" panose="02010600030101010101" pitchFamily="2" charset="-122"/>
              <a:ea typeface="宋体" panose="02010600030101010101" pitchFamily="2" charset="-122"/>
              <a:cs typeface="+mn-cs"/>
            </a:endParaRPr>
          </a:p>
        </p:txBody>
      </p:sp>
      <p:pic>
        <p:nvPicPr>
          <p:cNvPr id="8" name="Picture 5" descr="C:\Users\Administrator\Desktop\财大ppt模板\B9PPT模板（一）-07.jpg"/>
          <p:cNvPicPr>
            <a:picLocks noChangeAspect="1" noChangeArrowheads="1"/>
          </p:cNvPicPr>
          <p:nvPr/>
        </p:nvPicPr>
        <p:blipFill rotWithShape="1">
          <a:blip r:embed="rId2"/>
          <a:srcRect l="80973" t="3505" b="78397"/>
          <a:stretch/>
        </p:blipFill>
        <p:spPr bwMode="auto">
          <a:xfrm>
            <a:off x="10214435" y="69901"/>
            <a:ext cx="2034332" cy="1368152"/>
          </a:xfrm>
          <a:prstGeom prst="rect">
            <a:avLst/>
          </a:prstGeom>
          <a:noFill/>
        </p:spPr>
      </p:pic>
      <p:sp>
        <p:nvSpPr>
          <p:cNvPr id="9" name="Rectangle 1"/>
          <p:cNvSpPr>
            <a:spLocks noChangeArrowheads="1"/>
          </p:cNvSpPr>
          <p:nvPr/>
        </p:nvSpPr>
        <p:spPr bwMode="auto">
          <a:xfrm>
            <a:off x="2853568" y="1913959"/>
            <a:ext cx="4564071"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lvl="0" indent="457200" algn="ctr" eaLnBrk="0" fontAlgn="base" hangingPunct="0">
              <a:spcBef>
                <a:spcPct val="0"/>
              </a:spcBef>
              <a:spcAft>
                <a:spcPct val="0"/>
              </a:spcAft>
            </a:pPr>
            <a:r>
              <a:rPr lang="zh-CN" altLang="en-US" sz="2000" dirty="0">
                <a:solidFill>
                  <a:prstClr val="black"/>
                </a:solidFill>
                <a:latin typeface="Times New Roman" panose="02020603050405020304" pitchFamily="18" charset="0"/>
                <a:cs typeface="Times New Roman" panose="02020603050405020304" pitchFamily="18" charset="0"/>
              </a:rPr>
              <a:t>表</a:t>
            </a:r>
            <a:r>
              <a:rPr lang="en-US" altLang="zh-CN" sz="2000" dirty="0">
                <a:solidFill>
                  <a:prstClr val="black"/>
                </a:solidFill>
                <a:latin typeface="Times New Roman" panose="02020603050405020304" pitchFamily="18" charset="0"/>
                <a:cs typeface="Times New Roman" panose="02020603050405020304" pitchFamily="18" charset="0"/>
              </a:rPr>
              <a:t>2</a:t>
            </a:r>
            <a:r>
              <a:rPr lang="zh-CN" altLang="en-US" sz="2000" dirty="0">
                <a:solidFill>
                  <a:prstClr val="black"/>
                </a:solidFill>
                <a:latin typeface="Times New Roman" panose="02020603050405020304" pitchFamily="18" charset="0"/>
                <a:cs typeface="Times New Roman" panose="02020603050405020304" pitchFamily="18" charset="0"/>
              </a:rPr>
              <a:t>：  </a:t>
            </a:r>
            <a:r>
              <a:rPr lang="en-US" altLang="zh-CN" sz="2000" dirty="0">
                <a:solidFill>
                  <a:prstClr val="black"/>
                </a:solidFill>
                <a:latin typeface="Times New Roman" panose="02020603050405020304" pitchFamily="18" charset="0"/>
                <a:cs typeface="Times New Roman" panose="02020603050405020304" pitchFamily="18" charset="0"/>
              </a:rPr>
              <a:t>2018</a:t>
            </a:r>
            <a:r>
              <a:rPr lang="zh-CN" altLang="en-US" sz="2000" dirty="0">
                <a:solidFill>
                  <a:prstClr val="black"/>
                </a:solidFill>
                <a:latin typeface="Times New Roman" panose="02020603050405020304" pitchFamily="18" charset="0"/>
                <a:cs typeface="Times New Roman" panose="02020603050405020304" pitchFamily="18" charset="0"/>
              </a:rPr>
              <a:t>前</a:t>
            </a:r>
            <a:r>
              <a:rPr lang="en-US" altLang="zh-CN" sz="2000" dirty="0">
                <a:solidFill>
                  <a:prstClr val="black"/>
                </a:solidFill>
                <a:latin typeface="Times New Roman" panose="02020603050405020304" pitchFamily="18" charset="0"/>
                <a:cs typeface="Times New Roman" panose="02020603050405020304" pitchFamily="18" charset="0"/>
              </a:rPr>
              <a:t>10</a:t>
            </a:r>
            <a:r>
              <a:rPr lang="zh-CN" altLang="en-US" sz="2000" dirty="0">
                <a:solidFill>
                  <a:prstClr val="black"/>
                </a:solidFill>
                <a:latin typeface="Times New Roman" panose="02020603050405020304" pitchFamily="18" charset="0"/>
                <a:cs typeface="Times New Roman" panose="02020603050405020304" pitchFamily="18" charset="0"/>
              </a:rPr>
              <a:t>货物进口国家</a:t>
            </a:r>
            <a:r>
              <a:rPr lang="en-US" altLang="zh-CN" sz="2000" dirty="0">
                <a:solidFill>
                  <a:prstClr val="black"/>
                </a:solidFill>
                <a:latin typeface="Times New Roman" panose="02020603050405020304" pitchFamily="18" charset="0"/>
                <a:cs typeface="Times New Roman" panose="02020603050405020304" pitchFamily="18" charset="0"/>
              </a:rPr>
              <a:t>/</a:t>
            </a:r>
            <a:r>
              <a:rPr lang="zh-CN" altLang="en-US" sz="2000" dirty="0">
                <a:solidFill>
                  <a:prstClr val="black"/>
                </a:solidFill>
                <a:latin typeface="Times New Roman" panose="02020603050405020304" pitchFamily="18" charset="0"/>
                <a:cs typeface="Times New Roman" panose="02020603050405020304" pitchFamily="18" charset="0"/>
              </a:rPr>
              <a:t>地区</a:t>
            </a:r>
            <a:endParaRPr kumimoji="0" lang="zh-CN" altLang="en-US" sz="3600" b="0" i="0" u="none" strike="noStrike" kern="1200" cap="none" spc="0" normalizeH="0" baseline="0" noProof="0" dirty="0">
              <a:ln>
                <a:noFill/>
              </a:ln>
              <a:solidFill>
                <a:prstClr val="black"/>
              </a:solidFill>
              <a:effectLst/>
              <a:uLnTx/>
              <a:uFillTx/>
              <a:latin typeface="Times New Roman" panose="02020603050405020304" pitchFamily="18" charset="0"/>
              <a:ea typeface="宋体" panose="02010600030101010101" pitchFamily="2" charset="-122"/>
              <a:cs typeface="Times New Roman" panose="02020603050405020304" pitchFamily="18" charset="0"/>
            </a:endParaRPr>
          </a:p>
        </p:txBody>
      </p:sp>
      <p:graphicFrame>
        <p:nvGraphicFramePr>
          <p:cNvPr id="10" name="内容占位符 9"/>
          <p:cNvGraphicFramePr>
            <a:graphicFrameLocks noGrp="1"/>
          </p:cNvGraphicFramePr>
          <p:nvPr>
            <p:ph idx="1"/>
            <p:extLst>
              <p:ext uri="{D42A27DB-BD31-4B8C-83A1-F6EECF244321}">
                <p14:modId xmlns:p14="http://schemas.microsoft.com/office/powerpoint/2010/main" val="2437365096"/>
              </p:ext>
            </p:extLst>
          </p:nvPr>
        </p:nvGraphicFramePr>
        <p:xfrm>
          <a:off x="627013" y="2314068"/>
          <a:ext cx="10868300" cy="4373993"/>
        </p:xfrm>
        <a:graphic>
          <a:graphicData uri="http://schemas.openxmlformats.org/drawingml/2006/table">
            <a:tbl>
              <a:tblPr firstRow="1" firstCol="1" bandRow="1">
                <a:tableStyleId>{5C22544A-7EE6-4342-B048-85BDC9FD1C3A}</a:tableStyleId>
              </a:tblPr>
              <a:tblGrid>
                <a:gridCol w="2173660">
                  <a:extLst>
                    <a:ext uri="{9D8B030D-6E8A-4147-A177-3AD203B41FA5}">
                      <a16:colId xmlns:a16="http://schemas.microsoft.com/office/drawing/2014/main" val="2167402532"/>
                    </a:ext>
                  </a:extLst>
                </a:gridCol>
                <a:gridCol w="2173660">
                  <a:extLst>
                    <a:ext uri="{9D8B030D-6E8A-4147-A177-3AD203B41FA5}">
                      <a16:colId xmlns:a16="http://schemas.microsoft.com/office/drawing/2014/main" val="2413138532"/>
                    </a:ext>
                  </a:extLst>
                </a:gridCol>
                <a:gridCol w="2173660">
                  <a:extLst>
                    <a:ext uri="{9D8B030D-6E8A-4147-A177-3AD203B41FA5}">
                      <a16:colId xmlns:a16="http://schemas.microsoft.com/office/drawing/2014/main" val="856929775"/>
                    </a:ext>
                  </a:extLst>
                </a:gridCol>
                <a:gridCol w="2173660">
                  <a:extLst>
                    <a:ext uri="{9D8B030D-6E8A-4147-A177-3AD203B41FA5}">
                      <a16:colId xmlns:a16="http://schemas.microsoft.com/office/drawing/2014/main" val="104581318"/>
                    </a:ext>
                  </a:extLst>
                </a:gridCol>
                <a:gridCol w="2173660">
                  <a:extLst>
                    <a:ext uri="{9D8B030D-6E8A-4147-A177-3AD203B41FA5}">
                      <a16:colId xmlns:a16="http://schemas.microsoft.com/office/drawing/2014/main" val="3298745767"/>
                    </a:ext>
                  </a:extLst>
                </a:gridCol>
              </a:tblGrid>
              <a:tr h="672922">
                <a:tc>
                  <a:txBody>
                    <a:bodyPr/>
                    <a:lstStyle/>
                    <a:p>
                      <a:pPr algn="ctr">
                        <a:lnSpc>
                          <a:spcPct val="107000"/>
                        </a:lnSpc>
                        <a:spcAft>
                          <a:spcPts val="0"/>
                        </a:spcAft>
                      </a:pPr>
                      <a:r>
                        <a:rPr lang="zh-CN" sz="2000" dirty="0">
                          <a:effectLst/>
                          <a:latin typeface="Times New Roman" panose="02020603050405020304" pitchFamily="18" charset="0"/>
                          <a:cs typeface="Times New Roman" panose="02020603050405020304" pitchFamily="18" charset="0"/>
                        </a:rPr>
                        <a:t>国家</a:t>
                      </a:r>
                      <a:endParaRPr lang="en-US" sz="1800" dirty="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tc>
                <a:tc>
                  <a:txBody>
                    <a:bodyPr/>
                    <a:lstStyle/>
                    <a:p>
                      <a:pPr algn="ctr">
                        <a:lnSpc>
                          <a:spcPct val="107000"/>
                        </a:lnSpc>
                        <a:spcAft>
                          <a:spcPts val="0"/>
                        </a:spcAft>
                      </a:pPr>
                      <a:r>
                        <a:rPr lang="zh-CN" sz="2000">
                          <a:effectLst/>
                          <a:latin typeface="Times New Roman" panose="02020603050405020304" pitchFamily="18" charset="0"/>
                          <a:cs typeface="Times New Roman" panose="02020603050405020304" pitchFamily="18" charset="0"/>
                        </a:rPr>
                        <a:t>进口值（百万美元）</a:t>
                      </a:r>
                      <a:endParaRPr lang="en-US" sz="180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tc>
                <a:tc>
                  <a:txBody>
                    <a:bodyPr/>
                    <a:lstStyle/>
                    <a:p>
                      <a:pPr algn="ctr">
                        <a:lnSpc>
                          <a:spcPct val="107000"/>
                        </a:lnSpc>
                        <a:spcAft>
                          <a:spcPts val="0"/>
                        </a:spcAft>
                      </a:pPr>
                      <a:r>
                        <a:rPr lang="en-US" sz="2000" dirty="0">
                          <a:effectLst/>
                          <a:latin typeface="Times New Roman" panose="02020603050405020304" pitchFamily="18" charset="0"/>
                          <a:cs typeface="Times New Roman" panose="02020603050405020304" pitchFamily="18" charset="0"/>
                        </a:rPr>
                        <a:t>2017</a:t>
                      </a:r>
                      <a:r>
                        <a:rPr lang="zh-CN" sz="2000" dirty="0">
                          <a:effectLst/>
                          <a:latin typeface="Times New Roman" panose="02020603050405020304" pitchFamily="18" charset="0"/>
                          <a:cs typeface="Times New Roman" panose="02020603050405020304" pitchFamily="18" charset="0"/>
                        </a:rPr>
                        <a:t>进口值</a:t>
                      </a:r>
                      <a:endParaRPr lang="en-US" sz="1800" dirty="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tc>
                <a:tc>
                  <a:txBody>
                    <a:bodyPr/>
                    <a:lstStyle/>
                    <a:p>
                      <a:pPr algn="ctr">
                        <a:lnSpc>
                          <a:spcPct val="107000"/>
                        </a:lnSpc>
                        <a:spcAft>
                          <a:spcPts val="0"/>
                        </a:spcAft>
                      </a:pPr>
                      <a:r>
                        <a:rPr lang="zh-CN" sz="2000">
                          <a:effectLst/>
                          <a:latin typeface="Times New Roman" panose="02020603050405020304" pitchFamily="18" charset="0"/>
                          <a:cs typeface="Times New Roman" panose="02020603050405020304" pitchFamily="18" charset="0"/>
                        </a:rPr>
                        <a:t>年变化率</a:t>
                      </a:r>
                      <a:endParaRPr lang="en-US" sz="180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tc>
                <a:tc>
                  <a:txBody>
                    <a:bodyPr/>
                    <a:lstStyle/>
                    <a:p>
                      <a:pPr algn="ctr">
                        <a:lnSpc>
                          <a:spcPct val="107000"/>
                        </a:lnSpc>
                        <a:spcAft>
                          <a:spcPts val="0"/>
                        </a:spcAft>
                      </a:pPr>
                      <a:r>
                        <a:rPr lang="zh-CN" sz="2000">
                          <a:effectLst/>
                          <a:latin typeface="Times New Roman" panose="02020603050405020304" pitchFamily="18" charset="0"/>
                          <a:cs typeface="Times New Roman" panose="02020603050405020304" pitchFamily="18" charset="0"/>
                        </a:rPr>
                        <a:t>占全球货物进口总值比重</a:t>
                      </a:r>
                      <a:endParaRPr lang="en-US" sz="180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tc>
                <a:extLst>
                  <a:ext uri="{0D108BD9-81ED-4DB2-BD59-A6C34878D82A}">
                    <a16:rowId xmlns:a16="http://schemas.microsoft.com/office/drawing/2014/main" val="429992240"/>
                  </a:ext>
                </a:extLst>
              </a:tr>
              <a:tr h="336461">
                <a:tc>
                  <a:txBody>
                    <a:bodyPr/>
                    <a:lstStyle/>
                    <a:p>
                      <a:pPr algn="ctr">
                        <a:lnSpc>
                          <a:spcPct val="107000"/>
                        </a:lnSpc>
                        <a:spcAft>
                          <a:spcPts val="0"/>
                        </a:spcAft>
                      </a:pPr>
                      <a:r>
                        <a:rPr lang="zh-CN" sz="2000" dirty="0">
                          <a:effectLst/>
                          <a:latin typeface="Times New Roman" panose="02020603050405020304" pitchFamily="18" charset="0"/>
                          <a:cs typeface="Times New Roman" panose="02020603050405020304" pitchFamily="18" charset="0"/>
                        </a:rPr>
                        <a:t>全球</a:t>
                      </a:r>
                      <a:endParaRPr lang="en-US" sz="1800" dirty="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tc>
                <a:tc>
                  <a:txBody>
                    <a:bodyPr/>
                    <a:lstStyle/>
                    <a:p>
                      <a:pPr algn="ctr">
                        <a:lnSpc>
                          <a:spcPct val="107000"/>
                        </a:lnSpc>
                        <a:spcAft>
                          <a:spcPts val="0"/>
                        </a:spcAft>
                      </a:pPr>
                      <a:r>
                        <a:rPr lang="en-US" sz="2000" dirty="0">
                          <a:effectLst/>
                          <a:latin typeface="Times New Roman" panose="02020603050405020304" pitchFamily="18" charset="0"/>
                          <a:cs typeface="Times New Roman" panose="02020603050405020304" pitchFamily="18" charset="0"/>
                        </a:rPr>
                        <a:t>19754000</a:t>
                      </a:r>
                      <a:endParaRPr lang="en-US" sz="1800" dirty="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tc>
                <a:tc>
                  <a:txBody>
                    <a:bodyPr/>
                    <a:lstStyle/>
                    <a:p>
                      <a:pPr algn="ctr">
                        <a:lnSpc>
                          <a:spcPct val="107000"/>
                        </a:lnSpc>
                        <a:spcAft>
                          <a:spcPts val="0"/>
                        </a:spcAft>
                      </a:pPr>
                      <a:r>
                        <a:rPr lang="en-US" sz="2000">
                          <a:effectLst/>
                          <a:latin typeface="Times New Roman" panose="02020603050405020304" pitchFamily="18" charset="0"/>
                          <a:cs typeface="Times New Roman" panose="02020603050405020304" pitchFamily="18" charset="0"/>
                        </a:rPr>
                        <a:t>17932000</a:t>
                      </a:r>
                      <a:endParaRPr lang="en-US" sz="180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tc>
                <a:tc>
                  <a:txBody>
                    <a:bodyPr/>
                    <a:lstStyle/>
                    <a:p>
                      <a:pPr algn="ctr">
                        <a:lnSpc>
                          <a:spcPct val="107000"/>
                        </a:lnSpc>
                        <a:spcAft>
                          <a:spcPts val="0"/>
                        </a:spcAft>
                      </a:pPr>
                      <a:r>
                        <a:rPr lang="en-US" sz="2000">
                          <a:effectLst/>
                          <a:latin typeface="Times New Roman" panose="02020603050405020304" pitchFamily="18" charset="0"/>
                          <a:cs typeface="Times New Roman" panose="02020603050405020304" pitchFamily="18" charset="0"/>
                        </a:rPr>
                        <a:t>10.16%</a:t>
                      </a:r>
                      <a:endParaRPr lang="en-US" sz="180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tc>
                <a:tc>
                  <a:txBody>
                    <a:bodyPr/>
                    <a:lstStyle/>
                    <a:p>
                      <a:pPr algn="ctr">
                        <a:lnSpc>
                          <a:spcPct val="107000"/>
                        </a:lnSpc>
                        <a:spcAft>
                          <a:spcPts val="0"/>
                        </a:spcAft>
                      </a:pPr>
                      <a:r>
                        <a:rPr lang="en-US" sz="2000">
                          <a:effectLst/>
                          <a:latin typeface="Times New Roman" panose="02020603050405020304" pitchFamily="18" charset="0"/>
                          <a:cs typeface="Times New Roman" panose="02020603050405020304" pitchFamily="18" charset="0"/>
                        </a:rPr>
                        <a:t>100%</a:t>
                      </a:r>
                      <a:endParaRPr lang="en-US" sz="180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tc>
                <a:extLst>
                  <a:ext uri="{0D108BD9-81ED-4DB2-BD59-A6C34878D82A}">
                    <a16:rowId xmlns:a16="http://schemas.microsoft.com/office/drawing/2014/main" val="1319797497"/>
                  </a:ext>
                </a:extLst>
              </a:tr>
              <a:tr h="336461">
                <a:tc>
                  <a:txBody>
                    <a:bodyPr/>
                    <a:lstStyle/>
                    <a:p>
                      <a:pPr algn="ctr">
                        <a:lnSpc>
                          <a:spcPct val="107000"/>
                        </a:lnSpc>
                        <a:spcAft>
                          <a:spcPts val="0"/>
                        </a:spcAft>
                      </a:pPr>
                      <a:r>
                        <a:rPr lang="en-US" sz="2000">
                          <a:effectLst/>
                          <a:latin typeface="Times New Roman" panose="02020603050405020304" pitchFamily="18" charset="0"/>
                          <a:cs typeface="Times New Roman" panose="02020603050405020304" pitchFamily="18" charset="0"/>
                        </a:rPr>
                        <a:t>1.</a:t>
                      </a:r>
                      <a:r>
                        <a:rPr lang="zh-CN" sz="2000">
                          <a:effectLst/>
                          <a:latin typeface="Times New Roman" panose="02020603050405020304" pitchFamily="18" charset="0"/>
                          <a:cs typeface="Times New Roman" panose="02020603050405020304" pitchFamily="18" charset="0"/>
                        </a:rPr>
                        <a:t>美国</a:t>
                      </a:r>
                      <a:endParaRPr lang="en-US" sz="180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tc>
                <a:tc>
                  <a:txBody>
                    <a:bodyPr/>
                    <a:lstStyle/>
                    <a:p>
                      <a:pPr algn="ctr">
                        <a:lnSpc>
                          <a:spcPct val="107000"/>
                        </a:lnSpc>
                        <a:spcAft>
                          <a:spcPts val="0"/>
                        </a:spcAft>
                      </a:pPr>
                      <a:r>
                        <a:rPr lang="en-US" sz="2000" dirty="0">
                          <a:effectLst/>
                          <a:latin typeface="Times New Roman" panose="02020603050405020304" pitchFamily="18" charset="0"/>
                          <a:cs typeface="Times New Roman" panose="02020603050405020304" pitchFamily="18" charset="0"/>
                        </a:rPr>
                        <a:t>2614327</a:t>
                      </a:r>
                      <a:endParaRPr lang="en-US" sz="1800" dirty="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tc>
                <a:tc>
                  <a:txBody>
                    <a:bodyPr/>
                    <a:lstStyle/>
                    <a:p>
                      <a:pPr algn="ctr">
                        <a:lnSpc>
                          <a:spcPct val="107000"/>
                        </a:lnSpc>
                        <a:spcAft>
                          <a:spcPts val="0"/>
                        </a:spcAft>
                      </a:pPr>
                      <a:r>
                        <a:rPr lang="en-US" sz="2000" dirty="0">
                          <a:effectLst/>
                          <a:latin typeface="Times New Roman" panose="02020603050405020304" pitchFamily="18" charset="0"/>
                          <a:cs typeface="Times New Roman" panose="02020603050405020304" pitchFamily="18" charset="0"/>
                        </a:rPr>
                        <a:t>2408476</a:t>
                      </a:r>
                      <a:endParaRPr lang="en-US" sz="1800" dirty="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tc>
                <a:tc>
                  <a:txBody>
                    <a:bodyPr/>
                    <a:lstStyle/>
                    <a:p>
                      <a:pPr algn="ctr">
                        <a:lnSpc>
                          <a:spcPct val="107000"/>
                        </a:lnSpc>
                        <a:spcAft>
                          <a:spcPts val="0"/>
                        </a:spcAft>
                      </a:pPr>
                      <a:r>
                        <a:rPr lang="en-US" sz="2000">
                          <a:effectLst/>
                          <a:latin typeface="Times New Roman" panose="02020603050405020304" pitchFamily="18" charset="0"/>
                          <a:cs typeface="Times New Roman" panose="02020603050405020304" pitchFamily="18" charset="0"/>
                        </a:rPr>
                        <a:t>8.55%</a:t>
                      </a:r>
                      <a:endParaRPr lang="en-US" sz="180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tc>
                <a:tc>
                  <a:txBody>
                    <a:bodyPr/>
                    <a:lstStyle/>
                    <a:p>
                      <a:pPr algn="ctr">
                        <a:lnSpc>
                          <a:spcPct val="107000"/>
                        </a:lnSpc>
                        <a:spcAft>
                          <a:spcPts val="0"/>
                        </a:spcAft>
                      </a:pPr>
                      <a:r>
                        <a:rPr lang="en-US" sz="2000">
                          <a:effectLst/>
                          <a:latin typeface="Times New Roman" panose="02020603050405020304" pitchFamily="18" charset="0"/>
                          <a:cs typeface="Times New Roman" panose="02020603050405020304" pitchFamily="18" charset="0"/>
                        </a:rPr>
                        <a:t>13.23%</a:t>
                      </a:r>
                      <a:endParaRPr lang="en-US" sz="180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tc>
                <a:extLst>
                  <a:ext uri="{0D108BD9-81ED-4DB2-BD59-A6C34878D82A}">
                    <a16:rowId xmlns:a16="http://schemas.microsoft.com/office/drawing/2014/main" val="1002188160"/>
                  </a:ext>
                </a:extLst>
              </a:tr>
              <a:tr h="336461">
                <a:tc>
                  <a:txBody>
                    <a:bodyPr/>
                    <a:lstStyle/>
                    <a:p>
                      <a:pPr algn="ctr">
                        <a:lnSpc>
                          <a:spcPct val="107000"/>
                        </a:lnSpc>
                        <a:spcAft>
                          <a:spcPts val="0"/>
                        </a:spcAft>
                      </a:pPr>
                      <a:r>
                        <a:rPr lang="en-US" sz="2000">
                          <a:effectLst/>
                          <a:latin typeface="Times New Roman" panose="02020603050405020304" pitchFamily="18" charset="0"/>
                          <a:cs typeface="Times New Roman" panose="02020603050405020304" pitchFamily="18" charset="0"/>
                        </a:rPr>
                        <a:t>2.</a:t>
                      </a:r>
                      <a:r>
                        <a:rPr lang="zh-CN" sz="2000">
                          <a:effectLst/>
                          <a:latin typeface="Times New Roman" panose="02020603050405020304" pitchFamily="18" charset="0"/>
                          <a:cs typeface="Times New Roman" panose="02020603050405020304" pitchFamily="18" charset="0"/>
                        </a:rPr>
                        <a:t>中国</a:t>
                      </a:r>
                      <a:endParaRPr lang="en-US" sz="180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tc>
                <a:tc>
                  <a:txBody>
                    <a:bodyPr/>
                    <a:lstStyle/>
                    <a:p>
                      <a:pPr algn="ctr">
                        <a:lnSpc>
                          <a:spcPct val="107000"/>
                        </a:lnSpc>
                        <a:spcAft>
                          <a:spcPts val="0"/>
                        </a:spcAft>
                      </a:pPr>
                      <a:r>
                        <a:rPr lang="en-US" sz="2000" dirty="0">
                          <a:effectLst/>
                          <a:latin typeface="Times New Roman" panose="02020603050405020304" pitchFamily="18" charset="0"/>
                          <a:cs typeface="Times New Roman" panose="02020603050405020304" pitchFamily="18" charset="0"/>
                        </a:rPr>
                        <a:t>2135905</a:t>
                      </a:r>
                      <a:endParaRPr lang="en-US" sz="1800" dirty="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tc>
                <a:tc>
                  <a:txBody>
                    <a:bodyPr/>
                    <a:lstStyle/>
                    <a:p>
                      <a:pPr algn="ctr">
                        <a:lnSpc>
                          <a:spcPct val="107000"/>
                        </a:lnSpc>
                        <a:spcAft>
                          <a:spcPts val="0"/>
                        </a:spcAft>
                      </a:pPr>
                      <a:r>
                        <a:rPr lang="en-US" sz="2000" dirty="0">
                          <a:effectLst/>
                          <a:latin typeface="Times New Roman" panose="02020603050405020304" pitchFamily="18" charset="0"/>
                          <a:cs typeface="Times New Roman" panose="02020603050405020304" pitchFamily="18" charset="0"/>
                        </a:rPr>
                        <a:t>1843792</a:t>
                      </a:r>
                      <a:endParaRPr lang="en-US" sz="1800" dirty="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tc>
                <a:tc>
                  <a:txBody>
                    <a:bodyPr/>
                    <a:lstStyle/>
                    <a:p>
                      <a:pPr algn="ctr">
                        <a:lnSpc>
                          <a:spcPct val="107000"/>
                        </a:lnSpc>
                        <a:spcAft>
                          <a:spcPts val="0"/>
                        </a:spcAft>
                      </a:pPr>
                      <a:r>
                        <a:rPr lang="en-US" sz="2000">
                          <a:effectLst/>
                          <a:latin typeface="Times New Roman" panose="02020603050405020304" pitchFamily="18" charset="0"/>
                          <a:cs typeface="Times New Roman" panose="02020603050405020304" pitchFamily="18" charset="0"/>
                        </a:rPr>
                        <a:t>15.84%</a:t>
                      </a:r>
                      <a:endParaRPr lang="en-US" sz="180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tc>
                <a:tc>
                  <a:txBody>
                    <a:bodyPr/>
                    <a:lstStyle/>
                    <a:p>
                      <a:pPr algn="ctr">
                        <a:lnSpc>
                          <a:spcPct val="107000"/>
                        </a:lnSpc>
                        <a:spcAft>
                          <a:spcPts val="0"/>
                        </a:spcAft>
                      </a:pPr>
                      <a:r>
                        <a:rPr lang="en-US" sz="2000" dirty="0">
                          <a:effectLst/>
                          <a:latin typeface="Times New Roman" panose="02020603050405020304" pitchFamily="18" charset="0"/>
                          <a:cs typeface="Times New Roman" panose="02020603050405020304" pitchFamily="18" charset="0"/>
                        </a:rPr>
                        <a:t>10.81%</a:t>
                      </a:r>
                      <a:endParaRPr lang="en-US" sz="1800" dirty="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tc>
                <a:extLst>
                  <a:ext uri="{0D108BD9-81ED-4DB2-BD59-A6C34878D82A}">
                    <a16:rowId xmlns:a16="http://schemas.microsoft.com/office/drawing/2014/main" val="2665118463"/>
                  </a:ext>
                </a:extLst>
              </a:tr>
              <a:tr h="336461">
                <a:tc>
                  <a:txBody>
                    <a:bodyPr/>
                    <a:lstStyle/>
                    <a:p>
                      <a:pPr algn="ctr">
                        <a:lnSpc>
                          <a:spcPct val="107000"/>
                        </a:lnSpc>
                        <a:spcAft>
                          <a:spcPts val="0"/>
                        </a:spcAft>
                      </a:pPr>
                      <a:r>
                        <a:rPr lang="en-US" sz="2000">
                          <a:effectLst/>
                          <a:latin typeface="Times New Roman" panose="02020603050405020304" pitchFamily="18" charset="0"/>
                          <a:cs typeface="Times New Roman" panose="02020603050405020304" pitchFamily="18" charset="0"/>
                        </a:rPr>
                        <a:t>3.</a:t>
                      </a:r>
                      <a:r>
                        <a:rPr lang="zh-CN" sz="2000">
                          <a:effectLst/>
                          <a:latin typeface="Times New Roman" panose="02020603050405020304" pitchFamily="18" charset="0"/>
                          <a:cs typeface="Times New Roman" panose="02020603050405020304" pitchFamily="18" charset="0"/>
                        </a:rPr>
                        <a:t>德国</a:t>
                      </a:r>
                      <a:endParaRPr lang="en-US" sz="180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tc>
                <a:tc>
                  <a:txBody>
                    <a:bodyPr/>
                    <a:lstStyle/>
                    <a:p>
                      <a:pPr algn="ctr">
                        <a:lnSpc>
                          <a:spcPct val="107000"/>
                        </a:lnSpc>
                        <a:spcAft>
                          <a:spcPts val="0"/>
                        </a:spcAft>
                      </a:pPr>
                      <a:r>
                        <a:rPr lang="en-US" sz="2000">
                          <a:effectLst/>
                          <a:latin typeface="Times New Roman" panose="02020603050405020304" pitchFamily="18" charset="0"/>
                          <a:cs typeface="Times New Roman" panose="02020603050405020304" pitchFamily="18" charset="0"/>
                        </a:rPr>
                        <a:t>1285644</a:t>
                      </a:r>
                      <a:endParaRPr lang="en-US" sz="180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tc>
                <a:tc>
                  <a:txBody>
                    <a:bodyPr/>
                    <a:lstStyle/>
                    <a:p>
                      <a:pPr algn="ctr">
                        <a:lnSpc>
                          <a:spcPct val="107000"/>
                        </a:lnSpc>
                        <a:spcAft>
                          <a:spcPts val="0"/>
                        </a:spcAft>
                      </a:pPr>
                      <a:r>
                        <a:rPr lang="en-US" sz="2000" dirty="0">
                          <a:effectLst/>
                          <a:latin typeface="Times New Roman" panose="02020603050405020304" pitchFamily="18" charset="0"/>
                          <a:cs typeface="Times New Roman" panose="02020603050405020304" pitchFamily="18" charset="0"/>
                        </a:rPr>
                        <a:t>1162907</a:t>
                      </a:r>
                      <a:endParaRPr lang="en-US" sz="1800" dirty="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tc>
                <a:tc>
                  <a:txBody>
                    <a:bodyPr/>
                    <a:lstStyle/>
                    <a:p>
                      <a:pPr algn="ctr">
                        <a:lnSpc>
                          <a:spcPct val="107000"/>
                        </a:lnSpc>
                        <a:spcAft>
                          <a:spcPts val="0"/>
                        </a:spcAft>
                      </a:pPr>
                      <a:r>
                        <a:rPr lang="en-US" sz="2000">
                          <a:effectLst/>
                          <a:latin typeface="Times New Roman" panose="02020603050405020304" pitchFamily="18" charset="0"/>
                          <a:cs typeface="Times New Roman" panose="02020603050405020304" pitchFamily="18" charset="0"/>
                        </a:rPr>
                        <a:t>10.55%</a:t>
                      </a:r>
                      <a:endParaRPr lang="en-US" sz="180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tc>
                <a:tc>
                  <a:txBody>
                    <a:bodyPr/>
                    <a:lstStyle/>
                    <a:p>
                      <a:pPr algn="ctr">
                        <a:lnSpc>
                          <a:spcPct val="107000"/>
                        </a:lnSpc>
                        <a:spcAft>
                          <a:spcPts val="0"/>
                        </a:spcAft>
                      </a:pPr>
                      <a:r>
                        <a:rPr lang="en-US" sz="2000">
                          <a:effectLst/>
                          <a:latin typeface="Times New Roman" panose="02020603050405020304" pitchFamily="18" charset="0"/>
                          <a:cs typeface="Times New Roman" panose="02020603050405020304" pitchFamily="18" charset="0"/>
                        </a:rPr>
                        <a:t>6.51%</a:t>
                      </a:r>
                      <a:endParaRPr lang="en-US" sz="180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tc>
                <a:extLst>
                  <a:ext uri="{0D108BD9-81ED-4DB2-BD59-A6C34878D82A}">
                    <a16:rowId xmlns:a16="http://schemas.microsoft.com/office/drawing/2014/main" val="3629333584"/>
                  </a:ext>
                </a:extLst>
              </a:tr>
              <a:tr h="336461">
                <a:tc>
                  <a:txBody>
                    <a:bodyPr/>
                    <a:lstStyle/>
                    <a:p>
                      <a:pPr algn="ctr">
                        <a:lnSpc>
                          <a:spcPct val="107000"/>
                        </a:lnSpc>
                        <a:spcAft>
                          <a:spcPts val="0"/>
                        </a:spcAft>
                      </a:pPr>
                      <a:r>
                        <a:rPr lang="en-US" sz="2000">
                          <a:effectLst/>
                          <a:latin typeface="Times New Roman" panose="02020603050405020304" pitchFamily="18" charset="0"/>
                          <a:cs typeface="Times New Roman" panose="02020603050405020304" pitchFamily="18" charset="0"/>
                        </a:rPr>
                        <a:t>4.</a:t>
                      </a:r>
                      <a:r>
                        <a:rPr lang="zh-CN" sz="2000">
                          <a:effectLst/>
                          <a:latin typeface="Times New Roman" panose="02020603050405020304" pitchFamily="18" charset="0"/>
                          <a:cs typeface="Times New Roman" panose="02020603050405020304" pitchFamily="18" charset="0"/>
                        </a:rPr>
                        <a:t>日本</a:t>
                      </a:r>
                      <a:endParaRPr lang="en-US" sz="180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tc>
                <a:tc>
                  <a:txBody>
                    <a:bodyPr/>
                    <a:lstStyle/>
                    <a:p>
                      <a:pPr algn="ctr">
                        <a:lnSpc>
                          <a:spcPct val="107000"/>
                        </a:lnSpc>
                        <a:spcAft>
                          <a:spcPts val="0"/>
                        </a:spcAft>
                      </a:pPr>
                      <a:r>
                        <a:rPr lang="en-US" sz="2000">
                          <a:effectLst/>
                          <a:latin typeface="Times New Roman" panose="02020603050405020304" pitchFamily="18" charset="0"/>
                          <a:cs typeface="Times New Roman" panose="02020603050405020304" pitchFamily="18" charset="0"/>
                        </a:rPr>
                        <a:t>748735</a:t>
                      </a:r>
                      <a:endParaRPr lang="en-US" sz="180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tc>
                <a:tc>
                  <a:txBody>
                    <a:bodyPr/>
                    <a:lstStyle/>
                    <a:p>
                      <a:pPr algn="ctr">
                        <a:lnSpc>
                          <a:spcPct val="107000"/>
                        </a:lnSpc>
                        <a:spcAft>
                          <a:spcPts val="0"/>
                        </a:spcAft>
                      </a:pPr>
                      <a:r>
                        <a:rPr lang="en-US" sz="2000" dirty="0">
                          <a:effectLst/>
                          <a:latin typeface="Times New Roman" panose="02020603050405020304" pitchFamily="18" charset="0"/>
                          <a:cs typeface="Times New Roman" panose="02020603050405020304" pitchFamily="18" charset="0"/>
                        </a:rPr>
                        <a:t>671921</a:t>
                      </a:r>
                      <a:endParaRPr lang="en-US" sz="1800" dirty="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tc>
                <a:tc>
                  <a:txBody>
                    <a:bodyPr/>
                    <a:lstStyle/>
                    <a:p>
                      <a:pPr algn="ctr">
                        <a:lnSpc>
                          <a:spcPct val="107000"/>
                        </a:lnSpc>
                        <a:spcAft>
                          <a:spcPts val="0"/>
                        </a:spcAft>
                      </a:pPr>
                      <a:r>
                        <a:rPr lang="en-US" sz="2000">
                          <a:effectLst/>
                          <a:latin typeface="Times New Roman" panose="02020603050405020304" pitchFamily="18" charset="0"/>
                          <a:cs typeface="Times New Roman" panose="02020603050405020304" pitchFamily="18" charset="0"/>
                        </a:rPr>
                        <a:t>11.43%</a:t>
                      </a:r>
                      <a:endParaRPr lang="en-US" sz="180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tc>
                <a:tc>
                  <a:txBody>
                    <a:bodyPr/>
                    <a:lstStyle/>
                    <a:p>
                      <a:pPr algn="ctr">
                        <a:lnSpc>
                          <a:spcPct val="107000"/>
                        </a:lnSpc>
                        <a:spcAft>
                          <a:spcPts val="0"/>
                        </a:spcAft>
                      </a:pPr>
                      <a:r>
                        <a:rPr lang="en-US" sz="2000">
                          <a:effectLst/>
                          <a:latin typeface="Times New Roman" panose="02020603050405020304" pitchFamily="18" charset="0"/>
                          <a:cs typeface="Times New Roman" panose="02020603050405020304" pitchFamily="18" charset="0"/>
                        </a:rPr>
                        <a:t>3.79%</a:t>
                      </a:r>
                      <a:endParaRPr lang="en-US" sz="180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tc>
                <a:extLst>
                  <a:ext uri="{0D108BD9-81ED-4DB2-BD59-A6C34878D82A}">
                    <a16:rowId xmlns:a16="http://schemas.microsoft.com/office/drawing/2014/main" val="3861426052"/>
                  </a:ext>
                </a:extLst>
              </a:tr>
              <a:tr h="336461">
                <a:tc>
                  <a:txBody>
                    <a:bodyPr/>
                    <a:lstStyle/>
                    <a:p>
                      <a:pPr algn="ctr">
                        <a:lnSpc>
                          <a:spcPct val="107000"/>
                        </a:lnSpc>
                        <a:spcAft>
                          <a:spcPts val="0"/>
                        </a:spcAft>
                      </a:pPr>
                      <a:r>
                        <a:rPr lang="en-US" sz="2000">
                          <a:effectLst/>
                          <a:latin typeface="Times New Roman" panose="02020603050405020304" pitchFamily="18" charset="0"/>
                          <a:cs typeface="Times New Roman" panose="02020603050405020304" pitchFamily="18" charset="0"/>
                        </a:rPr>
                        <a:t>5.</a:t>
                      </a:r>
                      <a:r>
                        <a:rPr lang="zh-CN" sz="2000">
                          <a:effectLst/>
                          <a:latin typeface="Times New Roman" panose="02020603050405020304" pitchFamily="18" charset="0"/>
                          <a:cs typeface="Times New Roman" panose="02020603050405020304" pitchFamily="18" charset="0"/>
                        </a:rPr>
                        <a:t>英国</a:t>
                      </a:r>
                      <a:endParaRPr lang="en-US" sz="180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tc>
                <a:tc>
                  <a:txBody>
                    <a:bodyPr/>
                    <a:lstStyle/>
                    <a:p>
                      <a:pPr algn="ctr">
                        <a:lnSpc>
                          <a:spcPct val="107000"/>
                        </a:lnSpc>
                        <a:spcAft>
                          <a:spcPts val="0"/>
                        </a:spcAft>
                      </a:pPr>
                      <a:r>
                        <a:rPr lang="en-US" sz="2000">
                          <a:effectLst/>
                          <a:latin typeface="Times New Roman" panose="02020603050405020304" pitchFamily="18" charset="0"/>
                          <a:cs typeface="Times New Roman" panose="02020603050405020304" pitchFamily="18" charset="0"/>
                        </a:rPr>
                        <a:t>673549</a:t>
                      </a:r>
                      <a:endParaRPr lang="en-US" sz="180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tc>
                <a:tc>
                  <a:txBody>
                    <a:bodyPr/>
                    <a:lstStyle/>
                    <a:p>
                      <a:pPr algn="ctr">
                        <a:lnSpc>
                          <a:spcPct val="107000"/>
                        </a:lnSpc>
                        <a:spcAft>
                          <a:spcPts val="0"/>
                        </a:spcAft>
                      </a:pPr>
                      <a:r>
                        <a:rPr lang="en-US" sz="2000" dirty="0">
                          <a:effectLst/>
                          <a:latin typeface="Times New Roman" panose="02020603050405020304" pitchFamily="18" charset="0"/>
                          <a:cs typeface="Times New Roman" panose="02020603050405020304" pitchFamily="18" charset="0"/>
                        </a:rPr>
                        <a:t>643516</a:t>
                      </a:r>
                      <a:endParaRPr lang="en-US" sz="1800" dirty="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tc>
                <a:tc>
                  <a:txBody>
                    <a:bodyPr/>
                    <a:lstStyle/>
                    <a:p>
                      <a:pPr algn="ctr">
                        <a:lnSpc>
                          <a:spcPct val="107000"/>
                        </a:lnSpc>
                        <a:spcAft>
                          <a:spcPts val="0"/>
                        </a:spcAft>
                      </a:pPr>
                      <a:r>
                        <a:rPr lang="en-US" sz="2000">
                          <a:effectLst/>
                          <a:latin typeface="Times New Roman" panose="02020603050405020304" pitchFamily="18" charset="0"/>
                          <a:cs typeface="Times New Roman" panose="02020603050405020304" pitchFamily="18" charset="0"/>
                        </a:rPr>
                        <a:t>4.67%</a:t>
                      </a:r>
                      <a:endParaRPr lang="en-US" sz="180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tc>
                <a:tc>
                  <a:txBody>
                    <a:bodyPr/>
                    <a:lstStyle/>
                    <a:p>
                      <a:pPr algn="ctr">
                        <a:lnSpc>
                          <a:spcPct val="107000"/>
                        </a:lnSpc>
                        <a:spcAft>
                          <a:spcPts val="0"/>
                        </a:spcAft>
                      </a:pPr>
                      <a:r>
                        <a:rPr lang="en-US" sz="2000">
                          <a:effectLst/>
                          <a:latin typeface="Times New Roman" panose="02020603050405020304" pitchFamily="18" charset="0"/>
                          <a:cs typeface="Times New Roman" panose="02020603050405020304" pitchFamily="18" charset="0"/>
                        </a:rPr>
                        <a:t>3.41%</a:t>
                      </a:r>
                      <a:endParaRPr lang="en-US" sz="180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tc>
                <a:extLst>
                  <a:ext uri="{0D108BD9-81ED-4DB2-BD59-A6C34878D82A}">
                    <a16:rowId xmlns:a16="http://schemas.microsoft.com/office/drawing/2014/main" val="962116303"/>
                  </a:ext>
                </a:extLst>
              </a:tr>
              <a:tr h="336461">
                <a:tc>
                  <a:txBody>
                    <a:bodyPr/>
                    <a:lstStyle/>
                    <a:p>
                      <a:pPr algn="ctr">
                        <a:lnSpc>
                          <a:spcPct val="107000"/>
                        </a:lnSpc>
                        <a:spcAft>
                          <a:spcPts val="0"/>
                        </a:spcAft>
                      </a:pPr>
                      <a:r>
                        <a:rPr lang="en-US" sz="2000">
                          <a:effectLst/>
                          <a:latin typeface="Times New Roman" panose="02020603050405020304" pitchFamily="18" charset="0"/>
                          <a:cs typeface="Times New Roman" panose="02020603050405020304" pitchFamily="18" charset="0"/>
                        </a:rPr>
                        <a:t>6.</a:t>
                      </a:r>
                      <a:r>
                        <a:rPr lang="zh-CN" sz="2000">
                          <a:effectLst/>
                          <a:latin typeface="Times New Roman" panose="02020603050405020304" pitchFamily="18" charset="0"/>
                          <a:cs typeface="Times New Roman" panose="02020603050405020304" pitchFamily="18" charset="0"/>
                        </a:rPr>
                        <a:t>法国</a:t>
                      </a:r>
                      <a:endParaRPr lang="en-US" sz="180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tc>
                <a:tc>
                  <a:txBody>
                    <a:bodyPr/>
                    <a:lstStyle/>
                    <a:p>
                      <a:pPr algn="ctr">
                        <a:lnSpc>
                          <a:spcPct val="107000"/>
                        </a:lnSpc>
                        <a:spcAft>
                          <a:spcPts val="0"/>
                        </a:spcAft>
                      </a:pPr>
                      <a:r>
                        <a:rPr lang="en-US" sz="2000">
                          <a:effectLst/>
                          <a:latin typeface="Times New Roman" panose="02020603050405020304" pitchFamily="18" charset="0"/>
                          <a:cs typeface="Times New Roman" panose="02020603050405020304" pitchFamily="18" charset="0"/>
                        </a:rPr>
                        <a:t>672594</a:t>
                      </a:r>
                      <a:endParaRPr lang="en-US" sz="180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tc>
                <a:tc>
                  <a:txBody>
                    <a:bodyPr/>
                    <a:lstStyle/>
                    <a:p>
                      <a:pPr algn="ctr">
                        <a:lnSpc>
                          <a:spcPct val="107000"/>
                        </a:lnSpc>
                        <a:spcAft>
                          <a:spcPts val="0"/>
                        </a:spcAft>
                      </a:pPr>
                      <a:r>
                        <a:rPr lang="en-US" sz="2000" dirty="0">
                          <a:effectLst/>
                          <a:latin typeface="Times New Roman" panose="02020603050405020304" pitchFamily="18" charset="0"/>
                          <a:cs typeface="Times New Roman" panose="02020603050405020304" pitchFamily="18" charset="0"/>
                        </a:rPr>
                        <a:t>618650</a:t>
                      </a:r>
                      <a:endParaRPr lang="en-US" sz="1800" dirty="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tc>
                <a:tc>
                  <a:txBody>
                    <a:bodyPr/>
                    <a:lstStyle/>
                    <a:p>
                      <a:pPr algn="ctr">
                        <a:lnSpc>
                          <a:spcPct val="107000"/>
                        </a:lnSpc>
                        <a:spcAft>
                          <a:spcPts val="0"/>
                        </a:spcAft>
                      </a:pPr>
                      <a:r>
                        <a:rPr lang="en-US" sz="2000" dirty="0">
                          <a:effectLst/>
                          <a:latin typeface="Times New Roman" panose="02020603050405020304" pitchFamily="18" charset="0"/>
                          <a:cs typeface="Times New Roman" panose="02020603050405020304" pitchFamily="18" charset="0"/>
                        </a:rPr>
                        <a:t>8.72%</a:t>
                      </a:r>
                      <a:endParaRPr lang="en-US" sz="1800" dirty="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tc>
                <a:tc>
                  <a:txBody>
                    <a:bodyPr/>
                    <a:lstStyle/>
                    <a:p>
                      <a:pPr algn="ctr">
                        <a:lnSpc>
                          <a:spcPct val="107000"/>
                        </a:lnSpc>
                        <a:spcAft>
                          <a:spcPts val="0"/>
                        </a:spcAft>
                      </a:pPr>
                      <a:r>
                        <a:rPr lang="en-US" sz="2000" dirty="0">
                          <a:effectLst/>
                          <a:latin typeface="Times New Roman" panose="02020603050405020304" pitchFamily="18" charset="0"/>
                          <a:cs typeface="Times New Roman" panose="02020603050405020304" pitchFamily="18" charset="0"/>
                        </a:rPr>
                        <a:t>3.40%</a:t>
                      </a:r>
                      <a:endParaRPr lang="en-US" sz="1800" dirty="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tc>
                <a:extLst>
                  <a:ext uri="{0D108BD9-81ED-4DB2-BD59-A6C34878D82A}">
                    <a16:rowId xmlns:a16="http://schemas.microsoft.com/office/drawing/2014/main" val="1341657355"/>
                  </a:ext>
                </a:extLst>
              </a:tr>
              <a:tr h="336461">
                <a:tc>
                  <a:txBody>
                    <a:bodyPr/>
                    <a:lstStyle/>
                    <a:p>
                      <a:pPr algn="ctr">
                        <a:lnSpc>
                          <a:spcPct val="107000"/>
                        </a:lnSpc>
                        <a:spcAft>
                          <a:spcPts val="0"/>
                        </a:spcAft>
                      </a:pPr>
                      <a:r>
                        <a:rPr lang="en-US" sz="2000">
                          <a:effectLst/>
                          <a:latin typeface="Times New Roman" panose="02020603050405020304" pitchFamily="18" charset="0"/>
                          <a:cs typeface="Times New Roman" panose="02020603050405020304" pitchFamily="18" charset="0"/>
                        </a:rPr>
                        <a:t>7.</a:t>
                      </a:r>
                      <a:r>
                        <a:rPr lang="zh-CN" sz="2000">
                          <a:effectLst/>
                          <a:latin typeface="Times New Roman" panose="02020603050405020304" pitchFamily="18" charset="0"/>
                          <a:cs typeface="Times New Roman" panose="02020603050405020304" pitchFamily="18" charset="0"/>
                        </a:rPr>
                        <a:t>荷兰</a:t>
                      </a:r>
                      <a:endParaRPr lang="en-US" sz="180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tc>
                <a:tc>
                  <a:txBody>
                    <a:bodyPr/>
                    <a:lstStyle/>
                    <a:p>
                      <a:pPr algn="ctr">
                        <a:lnSpc>
                          <a:spcPct val="107000"/>
                        </a:lnSpc>
                        <a:spcAft>
                          <a:spcPts val="0"/>
                        </a:spcAft>
                      </a:pPr>
                      <a:r>
                        <a:rPr lang="en-US" sz="2000">
                          <a:effectLst/>
                          <a:latin typeface="Times New Roman" panose="02020603050405020304" pitchFamily="18" charset="0"/>
                          <a:cs typeface="Times New Roman" panose="02020603050405020304" pitchFamily="18" charset="0"/>
                        </a:rPr>
                        <a:t>646029</a:t>
                      </a:r>
                      <a:endParaRPr lang="en-US" sz="180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tc>
                <a:tc>
                  <a:txBody>
                    <a:bodyPr/>
                    <a:lstStyle/>
                    <a:p>
                      <a:pPr algn="ctr">
                        <a:lnSpc>
                          <a:spcPct val="107000"/>
                        </a:lnSpc>
                        <a:spcAft>
                          <a:spcPts val="0"/>
                        </a:spcAft>
                      </a:pPr>
                      <a:r>
                        <a:rPr lang="en-US" sz="2000" dirty="0">
                          <a:effectLst/>
                          <a:latin typeface="Times New Roman" panose="02020603050405020304" pitchFamily="18" charset="0"/>
                          <a:cs typeface="Times New Roman" panose="02020603050405020304" pitchFamily="18" charset="0"/>
                        </a:rPr>
                        <a:t>574646</a:t>
                      </a:r>
                      <a:endParaRPr lang="en-US" sz="1800" dirty="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tc>
                <a:tc>
                  <a:txBody>
                    <a:bodyPr/>
                    <a:lstStyle/>
                    <a:p>
                      <a:pPr algn="ctr">
                        <a:lnSpc>
                          <a:spcPct val="107000"/>
                        </a:lnSpc>
                        <a:spcAft>
                          <a:spcPts val="0"/>
                        </a:spcAft>
                      </a:pPr>
                      <a:r>
                        <a:rPr lang="en-US" sz="2000" dirty="0">
                          <a:effectLst/>
                          <a:latin typeface="Times New Roman" panose="02020603050405020304" pitchFamily="18" charset="0"/>
                          <a:cs typeface="Times New Roman" panose="02020603050405020304" pitchFamily="18" charset="0"/>
                        </a:rPr>
                        <a:t>12.42%</a:t>
                      </a:r>
                      <a:endParaRPr lang="en-US" sz="1800" dirty="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tc>
                <a:tc>
                  <a:txBody>
                    <a:bodyPr/>
                    <a:lstStyle/>
                    <a:p>
                      <a:pPr algn="ctr">
                        <a:lnSpc>
                          <a:spcPct val="107000"/>
                        </a:lnSpc>
                        <a:spcAft>
                          <a:spcPts val="0"/>
                        </a:spcAft>
                      </a:pPr>
                      <a:r>
                        <a:rPr lang="en-US" sz="2000" dirty="0">
                          <a:effectLst/>
                          <a:latin typeface="Times New Roman" panose="02020603050405020304" pitchFamily="18" charset="0"/>
                          <a:cs typeface="Times New Roman" panose="02020603050405020304" pitchFamily="18" charset="0"/>
                        </a:rPr>
                        <a:t>3.27%</a:t>
                      </a:r>
                      <a:endParaRPr lang="en-US" sz="1800" dirty="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tc>
                <a:extLst>
                  <a:ext uri="{0D108BD9-81ED-4DB2-BD59-A6C34878D82A}">
                    <a16:rowId xmlns:a16="http://schemas.microsoft.com/office/drawing/2014/main" val="308073180"/>
                  </a:ext>
                </a:extLst>
              </a:tr>
              <a:tr h="336461">
                <a:tc>
                  <a:txBody>
                    <a:bodyPr/>
                    <a:lstStyle/>
                    <a:p>
                      <a:pPr algn="ctr">
                        <a:lnSpc>
                          <a:spcPct val="107000"/>
                        </a:lnSpc>
                        <a:spcAft>
                          <a:spcPts val="0"/>
                        </a:spcAft>
                      </a:pPr>
                      <a:r>
                        <a:rPr lang="en-US" sz="2000">
                          <a:effectLst/>
                          <a:latin typeface="Times New Roman" panose="02020603050405020304" pitchFamily="18" charset="0"/>
                          <a:cs typeface="Times New Roman" panose="02020603050405020304" pitchFamily="18" charset="0"/>
                        </a:rPr>
                        <a:t>8.</a:t>
                      </a:r>
                      <a:r>
                        <a:rPr lang="zh-CN" sz="2000">
                          <a:effectLst/>
                          <a:latin typeface="Times New Roman" panose="02020603050405020304" pitchFamily="18" charset="0"/>
                          <a:cs typeface="Times New Roman" panose="02020603050405020304" pitchFamily="18" charset="0"/>
                        </a:rPr>
                        <a:t>中国香港</a:t>
                      </a:r>
                      <a:endParaRPr lang="en-US" sz="180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tc>
                <a:tc>
                  <a:txBody>
                    <a:bodyPr/>
                    <a:lstStyle/>
                    <a:p>
                      <a:pPr algn="ctr">
                        <a:lnSpc>
                          <a:spcPct val="107000"/>
                        </a:lnSpc>
                        <a:spcAft>
                          <a:spcPts val="0"/>
                        </a:spcAft>
                      </a:pPr>
                      <a:r>
                        <a:rPr lang="en-US" sz="2000">
                          <a:effectLst/>
                          <a:latin typeface="Times New Roman" panose="02020603050405020304" pitchFamily="18" charset="0"/>
                          <a:cs typeface="Times New Roman" panose="02020603050405020304" pitchFamily="18" charset="0"/>
                        </a:rPr>
                        <a:t>627517</a:t>
                      </a:r>
                      <a:endParaRPr lang="en-US" sz="180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tc>
                <a:tc>
                  <a:txBody>
                    <a:bodyPr/>
                    <a:lstStyle/>
                    <a:p>
                      <a:pPr algn="ctr">
                        <a:lnSpc>
                          <a:spcPct val="107000"/>
                        </a:lnSpc>
                        <a:spcAft>
                          <a:spcPts val="0"/>
                        </a:spcAft>
                      </a:pPr>
                      <a:r>
                        <a:rPr lang="en-US" sz="2000" dirty="0">
                          <a:effectLst/>
                          <a:latin typeface="Times New Roman" panose="02020603050405020304" pitchFamily="18" charset="0"/>
                          <a:cs typeface="Times New Roman" panose="02020603050405020304" pitchFamily="18" charset="0"/>
                        </a:rPr>
                        <a:t>589908</a:t>
                      </a:r>
                      <a:endParaRPr lang="en-US" sz="1800" dirty="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tc>
                <a:tc>
                  <a:txBody>
                    <a:bodyPr/>
                    <a:lstStyle/>
                    <a:p>
                      <a:pPr algn="ctr">
                        <a:lnSpc>
                          <a:spcPct val="107000"/>
                        </a:lnSpc>
                        <a:spcAft>
                          <a:spcPts val="0"/>
                        </a:spcAft>
                      </a:pPr>
                      <a:r>
                        <a:rPr lang="en-US" sz="2000" dirty="0">
                          <a:effectLst/>
                          <a:latin typeface="Times New Roman" panose="02020603050405020304" pitchFamily="18" charset="0"/>
                          <a:cs typeface="Times New Roman" panose="02020603050405020304" pitchFamily="18" charset="0"/>
                        </a:rPr>
                        <a:t>6.38%</a:t>
                      </a:r>
                      <a:endParaRPr lang="en-US" sz="1800" dirty="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tc>
                <a:tc>
                  <a:txBody>
                    <a:bodyPr/>
                    <a:lstStyle/>
                    <a:p>
                      <a:pPr algn="ctr">
                        <a:lnSpc>
                          <a:spcPct val="107000"/>
                        </a:lnSpc>
                        <a:spcAft>
                          <a:spcPts val="0"/>
                        </a:spcAft>
                      </a:pPr>
                      <a:r>
                        <a:rPr lang="en-US" sz="2000" dirty="0">
                          <a:effectLst/>
                          <a:latin typeface="Times New Roman" panose="02020603050405020304" pitchFamily="18" charset="0"/>
                          <a:cs typeface="Times New Roman" panose="02020603050405020304" pitchFamily="18" charset="0"/>
                        </a:rPr>
                        <a:t>3.18%</a:t>
                      </a:r>
                      <a:endParaRPr lang="en-US" sz="1800" dirty="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tc>
                <a:extLst>
                  <a:ext uri="{0D108BD9-81ED-4DB2-BD59-A6C34878D82A}">
                    <a16:rowId xmlns:a16="http://schemas.microsoft.com/office/drawing/2014/main" val="2456164618"/>
                  </a:ext>
                </a:extLst>
              </a:tr>
              <a:tr h="336461">
                <a:tc>
                  <a:txBody>
                    <a:bodyPr/>
                    <a:lstStyle/>
                    <a:p>
                      <a:pPr algn="ctr">
                        <a:lnSpc>
                          <a:spcPct val="107000"/>
                        </a:lnSpc>
                        <a:spcAft>
                          <a:spcPts val="0"/>
                        </a:spcAft>
                      </a:pPr>
                      <a:r>
                        <a:rPr lang="en-US" sz="2000">
                          <a:effectLst/>
                          <a:latin typeface="Times New Roman" panose="02020603050405020304" pitchFamily="18" charset="0"/>
                          <a:cs typeface="Times New Roman" panose="02020603050405020304" pitchFamily="18" charset="0"/>
                        </a:rPr>
                        <a:t>9.</a:t>
                      </a:r>
                      <a:r>
                        <a:rPr lang="zh-CN" sz="2000">
                          <a:effectLst/>
                          <a:latin typeface="Times New Roman" panose="02020603050405020304" pitchFamily="18" charset="0"/>
                          <a:cs typeface="Times New Roman" panose="02020603050405020304" pitchFamily="18" charset="0"/>
                        </a:rPr>
                        <a:t>韩国</a:t>
                      </a:r>
                      <a:endParaRPr lang="en-US" sz="180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tc>
                <a:tc>
                  <a:txBody>
                    <a:bodyPr/>
                    <a:lstStyle/>
                    <a:p>
                      <a:pPr algn="ctr">
                        <a:lnSpc>
                          <a:spcPct val="107000"/>
                        </a:lnSpc>
                        <a:spcAft>
                          <a:spcPts val="0"/>
                        </a:spcAft>
                      </a:pPr>
                      <a:r>
                        <a:rPr lang="en-US" sz="2000">
                          <a:effectLst/>
                          <a:latin typeface="Times New Roman" panose="02020603050405020304" pitchFamily="18" charset="0"/>
                          <a:cs typeface="Times New Roman" panose="02020603050405020304" pitchFamily="18" charset="0"/>
                        </a:rPr>
                        <a:t>535203</a:t>
                      </a:r>
                      <a:endParaRPr lang="en-US" sz="180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tc>
                <a:tc>
                  <a:txBody>
                    <a:bodyPr/>
                    <a:lstStyle/>
                    <a:p>
                      <a:pPr algn="ctr">
                        <a:lnSpc>
                          <a:spcPct val="107000"/>
                        </a:lnSpc>
                        <a:spcAft>
                          <a:spcPts val="0"/>
                        </a:spcAft>
                      </a:pPr>
                      <a:r>
                        <a:rPr lang="en-US" sz="2000" dirty="0">
                          <a:effectLst/>
                          <a:latin typeface="Times New Roman" panose="02020603050405020304" pitchFamily="18" charset="0"/>
                          <a:cs typeface="Times New Roman" panose="02020603050405020304" pitchFamily="18" charset="0"/>
                        </a:rPr>
                        <a:t>478478</a:t>
                      </a:r>
                      <a:endParaRPr lang="en-US" sz="1800" dirty="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tc>
                <a:tc>
                  <a:txBody>
                    <a:bodyPr/>
                    <a:lstStyle/>
                    <a:p>
                      <a:pPr algn="ctr">
                        <a:lnSpc>
                          <a:spcPct val="107000"/>
                        </a:lnSpc>
                        <a:spcAft>
                          <a:spcPts val="0"/>
                        </a:spcAft>
                      </a:pPr>
                      <a:r>
                        <a:rPr lang="en-US" sz="2000">
                          <a:effectLst/>
                          <a:latin typeface="Times New Roman" panose="02020603050405020304" pitchFamily="18" charset="0"/>
                          <a:cs typeface="Times New Roman" panose="02020603050405020304" pitchFamily="18" charset="0"/>
                        </a:rPr>
                        <a:t>11.86%</a:t>
                      </a:r>
                      <a:endParaRPr lang="en-US" sz="180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tc>
                <a:tc>
                  <a:txBody>
                    <a:bodyPr/>
                    <a:lstStyle/>
                    <a:p>
                      <a:pPr algn="ctr">
                        <a:lnSpc>
                          <a:spcPct val="107000"/>
                        </a:lnSpc>
                        <a:spcAft>
                          <a:spcPts val="0"/>
                        </a:spcAft>
                      </a:pPr>
                      <a:r>
                        <a:rPr lang="en-US" sz="2000" dirty="0">
                          <a:effectLst/>
                          <a:latin typeface="Times New Roman" panose="02020603050405020304" pitchFamily="18" charset="0"/>
                          <a:cs typeface="Times New Roman" panose="02020603050405020304" pitchFamily="18" charset="0"/>
                        </a:rPr>
                        <a:t>2.71%</a:t>
                      </a:r>
                      <a:endParaRPr lang="en-US" sz="1800" dirty="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tc>
                <a:extLst>
                  <a:ext uri="{0D108BD9-81ED-4DB2-BD59-A6C34878D82A}">
                    <a16:rowId xmlns:a16="http://schemas.microsoft.com/office/drawing/2014/main" val="360015300"/>
                  </a:ext>
                </a:extLst>
              </a:tr>
              <a:tr h="336461">
                <a:tc>
                  <a:txBody>
                    <a:bodyPr/>
                    <a:lstStyle/>
                    <a:p>
                      <a:pPr algn="ctr">
                        <a:lnSpc>
                          <a:spcPct val="107000"/>
                        </a:lnSpc>
                        <a:spcAft>
                          <a:spcPts val="0"/>
                        </a:spcAft>
                      </a:pPr>
                      <a:r>
                        <a:rPr lang="en-US" sz="2000">
                          <a:effectLst/>
                          <a:latin typeface="Times New Roman" panose="02020603050405020304" pitchFamily="18" charset="0"/>
                          <a:cs typeface="Times New Roman" panose="02020603050405020304" pitchFamily="18" charset="0"/>
                        </a:rPr>
                        <a:t>10.</a:t>
                      </a:r>
                      <a:r>
                        <a:rPr lang="zh-CN" sz="2000">
                          <a:effectLst/>
                          <a:latin typeface="Times New Roman" panose="02020603050405020304" pitchFamily="18" charset="0"/>
                          <a:cs typeface="Times New Roman" panose="02020603050405020304" pitchFamily="18" charset="0"/>
                        </a:rPr>
                        <a:t>印度</a:t>
                      </a:r>
                      <a:endParaRPr lang="en-US" sz="180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tc>
                <a:tc>
                  <a:txBody>
                    <a:bodyPr/>
                    <a:lstStyle/>
                    <a:p>
                      <a:pPr algn="ctr">
                        <a:lnSpc>
                          <a:spcPct val="107000"/>
                        </a:lnSpc>
                        <a:spcAft>
                          <a:spcPts val="0"/>
                        </a:spcAft>
                      </a:pPr>
                      <a:r>
                        <a:rPr lang="en-US" sz="2000">
                          <a:effectLst/>
                          <a:latin typeface="Times New Roman" panose="02020603050405020304" pitchFamily="18" charset="0"/>
                          <a:cs typeface="Times New Roman" panose="02020603050405020304" pitchFamily="18" charset="0"/>
                        </a:rPr>
                        <a:t>510665</a:t>
                      </a:r>
                      <a:endParaRPr lang="en-US" sz="180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tc>
                <a:tc>
                  <a:txBody>
                    <a:bodyPr/>
                    <a:lstStyle/>
                    <a:p>
                      <a:pPr algn="ctr">
                        <a:lnSpc>
                          <a:spcPct val="107000"/>
                        </a:lnSpc>
                        <a:spcAft>
                          <a:spcPts val="0"/>
                        </a:spcAft>
                      </a:pPr>
                      <a:r>
                        <a:rPr lang="en-US" sz="2000" dirty="0">
                          <a:effectLst/>
                          <a:latin typeface="Times New Roman" panose="02020603050405020304" pitchFamily="18" charset="0"/>
                          <a:cs typeface="Times New Roman" panose="02020603050405020304" pitchFamily="18" charset="0"/>
                        </a:rPr>
                        <a:t>448423</a:t>
                      </a:r>
                      <a:endParaRPr lang="en-US" sz="1800" dirty="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tc>
                <a:tc>
                  <a:txBody>
                    <a:bodyPr/>
                    <a:lstStyle/>
                    <a:p>
                      <a:pPr algn="ctr">
                        <a:lnSpc>
                          <a:spcPct val="107000"/>
                        </a:lnSpc>
                        <a:spcAft>
                          <a:spcPts val="0"/>
                        </a:spcAft>
                      </a:pPr>
                      <a:r>
                        <a:rPr lang="en-US" sz="2000">
                          <a:effectLst/>
                          <a:latin typeface="Times New Roman" panose="02020603050405020304" pitchFamily="18" charset="0"/>
                          <a:cs typeface="Times New Roman" panose="02020603050405020304" pitchFamily="18" charset="0"/>
                        </a:rPr>
                        <a:t>13.88%</a:t>
                      </a:r>
                      <a:endParaRPr lang="en-US" sz="180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tc>
                <a:tc>
                  <a:txBody>
                    <a:bodyPr/>
                    <a:lstStyle/>
                    <a:p>
                      <a:pPr algn="ctr">
                        <a:lnSpc>
                          <a:spcPct val="107000"/>
                        </a:lnSpc>
                        <a:spcAft>
                          <a:spcPts val="0"/>
                        </a:spcAft>
                      </a:pPr>
                      <a:r>
                        <a:rPr lang="en-US" sz="2000" dirty="0">
                          <a:effectLst/>
                          <a:latin typeface="Times New Roman" panose="02020603050405020304" pitchFamily="18" charset="0"/>
                          <a:cs typeface="Times New Roman" panose="02020603050405020304" pitchFamily="18" charset="0"/>
                        </a:rPr>
                        <a:t>2.59%</a:t>
                      </a:r>
                      <a:endParaRPr lang="en-US" sz="1800" dirty="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tc>
                <a:extLst>
                  <a:ext uri="{0D108BD9-81ED-4DB2-BD59-A6C34878D82A}">
                    <a16:rowId xmlns:a16="http://schemas.microsoft.com/office/drawing/2014/main" val="1326147251"/>
                  </a:ext>
                </a:extLst>
              </a:tr>
            </a:tbl>
          </a:graphicData>
        </a:graphic>
      </p:graphicFrame>
    </p:spTree>
    <p:extLst>
      <p:ext uri="{BB962C8B-B14F-4D97-AF65-F5344CB8AC3E}">
        <p14:creationId xmlns:p14="http://schemas.microsoft.com/office/powerpoint/2010/main" val="112447325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10"/>
          <p:cNvGrpSpPr/>
          <p:nvPr/>
        </p:nvGrpSpPr>
        <p:grpSpPr>
          <a:xfrm>
            <a:off x="0" y="522513"/>
            <a:ext cx="6081486" cy="740229"/>
            <a:chOff x="0" y="522513"/>
            <a:chExt cx="6081486" cy="740229"/>
          </a:xfrm>
        </p:grpSpPr>
        <p:sp>
          <p:nvSpPr>
            <p:cNvPr id="5" name="Rectangle 11"/>
            <p:cNvSpPr/>
            <p:nvPr/>
          </p:nvSpPr>
          <p:spPr>
            <a:xfrm>
              <a:off x="0" y="522513"/>
              <a:ext cx="6081486" cy="740229"/>
            </a:xfrm>
            <a:prstGeom prst="rect">
              <a:avLst/>
            </a:prstGeom>
            <a:solidFill>
              <a:srgbClr val="811C20"/>
            </a:solidFill>
            <a:ln>
              <a:solidFill>
                <a:srgbClr val="811C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TextBox 12"/>
            <p:cNvSpPr txBox="1"/>
            <p:nvPr/>
          </p:nvSpPr>
          <p:spPr>
            <a:xfrm>
              <a:off x="0" y="631017"/>
              <a:ext cx="4905829"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2800" b="0" i="0" u="none" strike="noStrike" kern="1200" cap="none" spc="0" normalizeH="0" baseline="0" noProof="0" dirty="0">
                  <a:ln>
                    <a:noFill/>
                  </a:ln>
                  <a:solidFill>
                    <a:prstClr val="white"/>
                  </a:solidFill>
                  <a:effectLst/>
                  <a:uLnTx/>
                  <a:uFillTx/>
                  <a:latin typeface="宋体" panose="02010600030101010101" pitchFamily="2" charset="-122"/>
                  <a:ea typeface="宋体" panose="02010600030101010101" pitchFamily="2" charset="-122"/>
                  <a:cs typeface="+mn-cs"/>
                </a:rPr>
                <a:t>（五）国际贸易政策</a:t>
              </a:r>
              <a:endParaRPr kumimoji="0" lang="en-GB" sz="2800" b="0" i="0" u="none" strike="noStrike" kern="1200" cap="none" spc="0" normalizeH="0" baseline="0" noProof="0" dirty="0">
                <a:ln>
                  <a:noFill/>
                </a:ln>
                <a:solidFill>
                  <a:prstClr val="white"/>
                </a:solidFill>
                <a:effectLst/>
                <a:uLnTx/>
                <a:uFillTx/>
                <a:latin typeface="宋体" panose="02010600030101010101" pitchFamily="2" charset="-122"/>
                <a:ea typeface="宋体" panose="02010600030101010101" pitchFamily="2" charset="-122"/>
                <a:cs typeface="+mn-cs"/>
              </a:endParaRPr>
            </a:p>
          </p:txBody>
        </p:sp>
      </p:grpSp>
      <p:sp>
        <p:nvSpPr>
          <p:cNvPr id="7" name="TextBox 19"/>
          <p:cNvSpPr txBox="1"/>
          <p:nvPr/>
        </p:nvSpPr>
        <p:spPr>
          <a:xfrm>
            <a:off x="236995" y="1262741"/>
            <a:ext cx="11688982" cy="193899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b="1" dirty="0">
                <a:solidFill>
                  <a:prstClr val="black"/>
                </a:solidFill>
                <a:latin typeface="Times New Roman" panose="02020603050405020304" pitchFamily="18" charset="0"/>
                <a:ea typeface="宋体" panose="02010600030101010101" pitchFamily="2" charset="-122"/>
                <a:cs typeface="Times New Roman" panose="02020603050405020304" pitchFamily="18" charset="0"/>
              </a:rPr>
              <a:t>2</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宋体" panose="02010600030101010101" pitchFamily="2" charset="-122"/>
                <a:cs typeface="Times New Roman" panose="02020603050405020304" pitchFamily="18" charset="0"/>
              </a:rPr>
              <a:t>.</a:t>
            </a:r>
            <a:r>
              <a:rPr kumimoji="0" lang="zh-CN" altLang="en-US" sz="2400" b="1" i="0" u="none" strike="noStrike" kern="1200" cap="none" spc="0" normalizeH="0" baseline="0" noProof="0" dirty="0">
                <a:ln>
                  <a:noFill/>
                </a:ln>
                <a:solidFill>
                  <a:prstClr val="black"/>
                </a:solidFill>
                <a:effectLst/>
                <a:uLnTx/>
                <a:uFillTx/>
                <a:latin typeface="Times New Roman" panose="02020603050405020304" pitchFamily="18" charset="0"/>
                <a:ea typeface="宋体" panose="02010600030101010101" pitchFamily="2" charset="-122"/>
                <a:cs typeface="Times New Roman" panose="02020603050405020304" pitchFamily="18" charset="0"/>
              </a:rPr>
              <a:t>国际贸易政策</a:t>
            </a:r>
            <a:endPar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宋体" panose="02010600030101010101" pitchFamily="2" charset="-122"/>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宋体" panose="02010600030101010101" pitchFamily="2" charset="-122"/>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宋体" panose="02010600030101010101" pitchFamily="2" charset="-122"/>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宋体" panose="02010600030101010101" pitchFamily="2" charset="-122"/>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1" i="0" u="none" strike="noStrike" kern="1200" cap="none" spc="0" normalizeH="0" baseline="0" noProof="0" dirty="0">
              <a:ln>
                <a:noFill/>
              </a:ln>
              <a:solidFill>
                <a:prstClr val="black"/>
              </a:solidFill>
              <a:effectLst/>
              <a:uLnTx/>
              <a:uFillTx/>
              <a:latin typeface="Times New Roman" panose="02020603050405020304" pitchFamily="18" charset="0"/>
              <a:ea typeface="宋体" panose="02010600030101010101" pitchFamily="2" charset="-122"/>
              <a:cs typeface="Times New Roman" panose="02020603050405020304" pitchFamily="18" charset="0"/>
            </a:endParaRPr>
          </a:p>
        </p:txBody>
      </p:sp>
      <p:pic>
        <p:nvPicPr>
          <p:cNvPr id="8" name="Picture 5" descr="C:\Users\Administrator\Desktop\财大ppt模板\B9PPT模板（一）-07.jpg"/>
          <p:cNvPicPr>
            <a:picLocks noChangeAspect="1" noChangeArrowheads="1"/>
          </p:cNvPicPr>
          <p:nvPr/>
        </p:nvPicPr>
        <p:blipFill rotWithShape="1">
          <a:blip r:embed="rId2"/>
          <a:srcRect l="80973" t="3505" b="78397"/>
          <a:stretch/>
        </p:blipFill>
        <p:spPr bwMode="auto">
          <a:xfrm>
            <a:off x="10214435" y="69901"/>
            <a:ext cx="2034332" cy="1368152"/>
          </a:xfrm>
          <a:prstGeom prst="rect">
            <a:avLst/>
          </a:prstGeom>
          <a:noFill/>
        </p:spPr>
      </p:pic>
      <p:sp>
        <p:nvSpPr>
          <p:cNvPr id="2" name="内容占位符 1"/>
          <p:cNvSpPr>
            <a:spLocks noGrp="1"/>
          </p:cNvSpPr>
          <p:nvPr>
            <p:ph idx="1"/>
          </p:nvPr>
        </p:nvSpPr>
        <p:spPr>
          <a:xfrm>
            <a:off x="838200" y="1926843"/>
            <a:ext cx="10515600" cy="4692321"/>
          </a:xfrm>
        </p:spPr>
        <p:txBody>
          <a:bodyPr>
            <a:normAutofit/>
          </a:bodyPr>
          <a:lstStyle/>
          <a:p>
            <a:pPr>
              <a:lnSpc>
                <a:spcPct val="110000"/>
              </a:lnSpc>
              <a:spcAft>
                <a:spcPts val="800"/>
              </a:spcAft>
            </a:pPr>
            <a:r>
              <a:rPr lang="zh-CN" altLang="en-US" sz="2000" dirty="0">
                <a:latin typeface="+mn-ea"/>
              </a:rPr>
              <a:t>关税壁垒（</a:t>
            </a:r>
            <a:r>
              <a:rPr lang="en-US" altLang="zh-CN" sz="2000" dirty="0">
                <a:latin typeface="Times New Roman" panose="02020603050405020304" pitchFamily="18" charset="0"/>
                <a:cs typeface="Times New Roman" panose="02020603050405020304" pitchFamily="18" charset="0"/>
              </a:rPr>
              <a:t>tariff barrier</a:t>
            </a:r>
            <a:r>
              <a:rPr lang="zh-CN" altLang="en-US" sz="2000" dirty="0">
                <a:latin typeface="+mn-ea"/>
              </a:rPr>
              <a:t>）：对进口产品征收高额进口税和各种进口附加税，以限制和阻止外国商品进口。</a:t>
            </a:r>
            <a:endParaRPr lang="en-US" altLang="zh-CN" sz="2000" dirty="0">
              <a:latin typeface="+mn-ea"/>
            </a:endParaRPr>
          </a:p>
          <a:p>
            <a:pPr>
              <a:lnSpc>
                <a:spcPct val="110000"/>
              </a:lnSpc>
              <a:spcAft>
                <a:spcPts val="800"/>
              </a:spcAft>
            </a:pPr>
            <a:r>
              <a:rPr lang="zh-CN" altLang="en-US" sz="2000" dirty="0">
                <a:latin typeface="+mn-ea"/>
              </a:rPr>
              <a:t>非关税壁垒（</a:t>
            </a:r>
            <a:r>
              <a:rPr lang="en-US" altLang="zh-CN" sz="2000" dirty="0">
                <a:latin typeface="Times New Roman" panose="02020603050405020304" pitchFamily="18" charset="0"/>
                <a:cs typeface="Times New Roman" panose="02020603050405020304" pitchFamily="18" charset="0"/>
              </a:rPr>
              <a:t>nontariff barrier</a:t>
            </a:r>
            <a:r>
              <a:rPr lang="zh-CN" altLang="en-US" sz="2000" dirty="0">
                <a:latin typeface="+mn-ea"/>
              </a:rPr>
              <a:t>） ：</a:t>
            </a:r>
            <a:endParaRPr lang="en-US" altLang="zh-CN" sz="2000" dirty="0">
              <a:latin typeface="+mn-ea"/>
            </a:endParaRPr>
          </a:p>
          <a:p>
            <a:pPr>
              <a:lnSpc>
                <a:spcPct val="110000"/>
              </a:lnSpc>
              <a:spcAft>
                <a:spcPts val="800"/>
              </a:spcAft>
              <a:buFont typeface="Wingdings" panose="05000000000000000000" pitchFamily="2" charset="2"/>
              <a:buChar char="v"/>
            </a:pPr>
            <a:r>
              <a:rPr lang="zh-CN" altLang="en-US" sz="2000" dirty="0">
                <a:latin typeface="+mn-ea"/>
              </a:rPr>
              <a:t>进口配额（</a:t>
            </a:r>
            <a:r>
              <a:rPr lang="en-US" sz="2000" dirty="0">
                <a:latin typeface="Times New Roman" panose="02020603050405020304" pitchFamily="18" charset="0"/>
                <a:cs typeface="Times New Roman" panose="02020603050405020304" pitchFamily="18" charset="0"/>
              </a:rPr>
              <a:t>import quota</a:t>
            </a:r>
            <a:r>
              <a:rPr lang="en-US" sz="2000" dirty="0">
                <a:latin typeface="+mn-ea"/>
              </a:rPr>
              <a:t>）</a:t>
            </a:r>
            <a:r>
              <a:rPr lang="zh-CN" altLang="en-US" sz="2000" dirty="0">
                <a:latin typeface="+mn-ea"/>
              </a:rPr>
              <a:t>：对进口数量进行限制</a:t>
            </a:r>
            <a:endParaRPr lang="en-US" altLang="zh-CN" sz="2000" dirty="0">
              <a:latin typeface="+mn-ea"/>
            </a:endParaRPr>
          </a:p>
          <a:p>
            <a:pPr>
              <a:lnSpc>
                <a:spcPct val="110000"/>
              </a:lnSpc>
              <a:spcAft>
                <a:spcPts val="800"/>
              </a:spcAft>
              <a:buFont typeface="Wingdings" panose="05000000000000000000" pitchFamily="2" charset="2"/>
              <a:buChar char="v"/>
            </a:pPr>
            <a:r>
              <a:rPr lang="zh-CN" altLang="en-US" sz="2000" dirty="0">
                <a:latin typeface="Times New Roman" panose="02020603050405020304" pitchFamily="18" charset="0"/>
                <a:cs typeface="Times New Roman" panose="02020603050405020304" pitchFamily="18" charset="0"/>
              </a:rPr>
              <a:t>自愿出口限制（</a:t>
            </a:r>
            <a:r>
              <a:rPr lang="en-US" sz="2000" dirty="0">
                <a:latin typeface="Times New Roman" panose="02020603050405020304" pitchFamily="18" charset="0"/>
                <a:ea typeface="宋体" panose="02010600030101010101" pitchFamily="2" charset="-122"/>
              </a:rPr>
              <a:t>voluntary export restraint</a:t>
            </a:r>
            <a:r>
              <a:rPr lang="zh-CN" altLang="en-US" sz="2000" dirty="0">
                <a:latin typeface="Times New Roman" panose="02020603050405020304" pitchFamily="18" charset="0"/>
                <a:cs typeface="Times New Roman" panose="02020603050405020304" pitchFamily="18" charset="0"/>
              </a:rPr>
              <a:t>）：从表面上看来是出口国自愿限制其出口的，但是它实质上是出口限额</a:t>
            </a:r>
            <a:endParaRPr lang="en-US" altLang="zh-CN" sz="2000" dirty="0">
              <a:latin typeface="Times New Roman" panose="02020603050405020304" pitchFamily="18" charset="0"/>
              <a:cs typeface="Times New Roman" panose="02020603050405020304" pitchFamily="18" charset="0"/>
            </a:endParaRPr>
          </a:p>
          <a:p>
            <a:pPr>
              <a:lnSpc>
                <a:spcPct val="110000"/>
              </a:lnSpc>
              <a:spcAft>
                <a:spcPts val="800"/>
              </a:spcAft>
              <a:buFont typeface="Wingdings" panose="05000000000000000000" pitchFamily="2" charset="2"/>
              <a:buChar char="v"/>
            </a:pPr>
            <a:r>
              <a:rPr lang="zh-CN" altLang="en-US" sz="2000" dirty="0">
                <a:latin typeface="Times New Roman" panose="02020603050405020304" pitchFamily="18" charset="0"/>
                <a:cs typeface="Times New Roman" panose="02020603050405020304" pitchFamily="18" charset="0"/>
              </a:rPr>
              <a:t>当地含量要求（</a:t>
            </a:r>
            <a:r>
              <a:rPr lang="en-US" sz="2000" dirty="0">
                <a:latin typeface="Times New Roman" panose="02020603050405020304" pitchFamily="18" charset="0"/>
                <a:ea typeface="宋体" panose="02010600030101010101" pitchFamily="2" charset="-122"/>
              </a:rPr>
              <a:t>local content requirement</a:t>
            </a:r>
            <a:r>
              <a:rPr lang="zh-CN" altLang="en-US" sz="2000" dirty="0">
                <a:latin typeface="Times New Roman" panose="02020603050405020304" pitchFamily="18" charset="0"/>
                <a:cs typeface="Times New Roman" panose="02020603050405020304" pitchFamily="18" charset="0"/>
              </a:rPr>
              <a:t>）则是要求在一国制造的商品其价值的一定比例必须在当地生产，即外资企业必须购用东道国当地一定的产品作为投入</a:t>
            </a:r>
            <a:endParaRPr lang="en-US" altLang="zh-CN" sz="2000" dirty="0">
              <a:latin typeface="Times New Roman" panose="02020603050405020304" pitchFamily="18" charset="0"/>
              <a:cs typeface="Times New Roman" panose="02020603050405020304" pitchFamily="18" charset="0"/>
            </a:endParaRPr>
          </a:p>
          <a:p>
            <a:pPr>
              <a:lnSpc>
                <a:spcPct val="110000"/>
              </a:lnSpc>
              <a:spcAft>
                <a:spcPts val="800"/>
              </a:spcAft>
              <a:buFont typeface="Wingdings" panose="05000000000000000000" pitchFamily="2" charset="2"/>
              <a:buChar char="v"/>
            </a:pPr>
            <a:r>
              <a:rPr lang="zh-CN" altLang="en-US" sz="2000" dirty="0">
                <a:latin typeface="Times New Roman" panose="02020603050405020304" pitchFamily="18" charset="0"/>
                <a:cs typeface="Times New Roman" panose="02020603050405020304" pitchFamily="18" charset="0"/>
              </a:rPr>
              <a:t>行政管理政策（</a:t>
            </a:r>
            <a:r>
              <a:rPr lang="en-US" sz="2000" dirty="0">
                <a:latin typeface="Times New Roman" panose="02020603050405020304" pitchFamily="18" charset="0"/>
                <a:ea typeface="宋体" panose="02010600030101010101" pitchFamily="2" charset="-122"/>
              </a:rPr>
              <a:t>administrative policy</a:t>
            </a:r>
            <a:r>
              <a:rPr lang="zh-CN" altLang="en-US" sz="2000" dirty="0">
                <a:latin typeface="Times New Roman" panose="02020603050405020304" pitchFamily="18" charset="0"/>
                <a:cs typeface="Times New Roman" panose="02020603050405020304" pitchFamily="18" charset="0"/>
              </a:rPr>
              <a:t>）：使得进口国外产品变得困难的政府规定</a:t>
            </a:r>
            <a:endParaRPr lang="en-US" sz="2000" dirty="0">
              <a:latin typeface="+mn-ea"/>
            </a:endParaRPr>
          </a:p>
          <a:p>
            <a:pPr>
              <a:lnSpc>
                <a:spcPct val="150000"/>
              </a:lnSpc>
              <a:spcAft>
                <a:spcPts val="800"/>
              </a:spcAft>
            </a:pPr>
            <a:endParaRPr lang="en-US" sz="1800" dirty="0"/>
          </a:p>
          <a:p>
            <a:pPr>
              <a:lnSpc>
                <a:spcPct val="150000"/>
              </a:lnSpc>
              <a:spcAft>
                <a:spcPts val="800"/>
              </a:spcAft>
            </a:pPr>
            <a:endParaRPr lang="en-US" sz="1800" dirty="0">
              <a:effectLst/>
              <a:latin typeface="+mn-ea"/>
              <a:cs typeface="Times New Roman" panose="02020603050405020304" pitchFamily="18" charset="0"/>
            </a:endParaRPr>
          </a:p>
          <a:p>
            <a:pPr>
              <a:lnSpc>
                <a:spcPct val="150000"/>
              </a:lnSpc>
              <a:spcAft>
                <a:spcPts val="800"/>
              </a:spcAft>
            </a:pPr>
            <a:endParaRPr lang="en-US" altLang="zh-CN" sz="1800" dirty="0">
              <a:effectLst/>
              <a:latin typeface="宋体" panose="02010600030101010101" pitchFamily="2" charset="-122"/>
              <a:ea typeface="宋体" panose="02010600030101010101" pitchFamily="2" charset="-122"/>
              <a:cs typeface="Times New Roman" panose="02020603050405020304" pitchFamily="18" charset="0"/>
            </a:endParaRPr>
          </a:p>
          <a:p>
            <a:pPr>
              <a:lnSpc>
                <a:spcPct val="150000"/>
              </a:lnSpc>
              <a:spcAft>
                <a:spcPts val="800"/>
              </a:spcAft>
            </a:pPr>
            <a:endParaRPr lang="en-US" sz="1800" dirty="0">
              <a:effectLst/>
              <a:latin typeface="宋体" panose="02010600030101010101" pitchFamily="2" charset="-122"/>
              <a:ea typeface="宋体" panose="02010600030101010101" pitchFamily="2" charset="-122"/>
              <a:cs typeface="Times New Roman" panose="02020603050405020304" pitchFamily="18" charset="0"/>
            </a:endParaRPr>
          </a:p>
          <a:p>
            <a:pPr>
              <a:lnSpc>
                <a:spcPct val="150000"/>
              </a:lnSpc>
              <a:spcAft>
                <a:spcPts val="800"/>
              </a:spcAft>
            </a:pPr>
            <a:endParaRPr lang="en-US" sz="1600" dirty="0">
              <a:effectLst/>
              <a:latin typeface="Calibri" panose="020F0502020204030204" pitchFamily="34" charset="0"/>
              <a:ea typeface="等线" panose="02010600030101010101" pitchFamily="2" charset="-122"/>
              <a:cs typeface="Times New Roman" panose="02020603050405020304" pitchFamily="18" charset="0"/>
            </a:endParaRPr>
          </a:p>
          <a:p>
            <a:pPr>
              <a:lnSpc>
                <a:spcPct val="150000"/>
              </a:lnSpc>
              <a:spcAft>
                <a:spcPts val="800"/>
              </a:spcAft>
            </a:pPr>
            <a:endParaRPr lang="en-US" sz="1800" dirty="0">
              <a:effectLst/>
              <a:latin typeface="宋体" panose="02010600030101010101" pitchFamily="2" charset="-122"/>
              <a:ea typeface="宋体" panose="02010600030101010101" pitchFamily="2" charset="-122"/>
              <a:cs typeface="Times New Roman" panose="02020603050405020304" pitchFamily="18" charset="0"/>
            </a:endParaRPr>
          </a:p>
          <a:p>
            <a:pPr>
              <a:lnSpc>
                <a:spcPct val="100000"/>
              </a:lnSpc>
              <a:spcAft>
                <a:spcPts val="800"/>
              </a:spcAft>
            </a:pPr>
            <a:endParaRPr lang="en-US" sz="1800" dirty="0">
              <a:effectLst/>
              <a:latin typeface="宋体" panose="02010600030101010101" pitchFamily="2" charset="-122"/>
              <a:ea typeface="宋体" panose="02010600030101010101" pitchFamily="2" charset="-122"/>
              <a:cs typeface="Times New Roman" panose="02020603050405020304" pitchFamily="18" charset="0"/>
            </a:endParaRPr>
          </a:p>
          <a:p>
            <a:pPr>
              <a:lnSpc>
                <a:spcPct val="100000"/>
              </a:lnSpc>
              <a:spcAft>
                <a:spcPts val="800"/>
              </a:spcAft>
            </a:pPr>
            <a:endParaRPr lang="en-US" altLang="zh-CN" sz="1800" dirty="0">
              <a:effectLst/>
              <a:latin typeface="+mn-ea"/>
              <a:cs typeface="Times New Roman" panose="02020603050405020304" pitchFamily="18" charset="0"/>
            </a:endParaRPr>
          </a:p>
          <a:p>
            <a:pPr>
              <a:lnSpc>
                <a:spcPct val="100000"/>
              </a:lnSpc>
              <a:spcAft>
                <a:spcPts val="800"/>
              </a:spcAft>
            </a:pPr>
            <a:endParaRPr lang="en-US" sz="1600" dirty="0">
              <a:effectLst/>
              <a:latin typeface="Calibri" panose="020F0502020204030204" pitchFamily="34" charset="0"/>
              <a:ea typeface="等线" panose="02010600030101010101" pitchFamily="2" charset="-122"/>
              <a:cs typeface="Times New Roman" panose="02020603050405020304" pitchFamily="18" charset="0"/>
            </a:endParaRPr>
          </a:p>
          <a:p>
            <a:pPr>
              <a:lnSpc>
                <a:spcPct val="100000"/>
              </a:lnSpc>
              <a:spcAft>
                <a:spcPts val="800"/>
              </a:spcAft>
            </a:pPr>
            <a:endParaRPr lang="en-US" sz="1800" dirty="0">
              <a:effectLst/>
              <a:latin typeface="+mn-ea"/>
              <a:cs typeface="Times New Roman" panose="02020603050405020304" pitchFamily="18" charset="0"/>
            </a:endParaRPr>
          </a:p>
          <a:p>
            <a:pPr>
              <a:lnSpc>
                <a:spcPct val="150000"/>
              </a:lnSpc>
              <a:spcAft>
                <a:spcPts val="800"/>
              </a:spcAft>
            </a:pPr>
            <a:endParaRPr lang="en-US" sz="1800" dirty="0">
              <a:effectLst/>
              <a:latin typeface="宋体" panose="02010600030101010101" pitchFamily="2" charset="-122"/>
              <a:ea typeface="宋体" panose="02010600030101010101" pitchFamily="2" charset="-122"/>
              <a:cs typeface="Times New Roman" panose="02020603050405020304" pitchFamily="18" charset="0"/>
            </a:endParaRPr>
          </a:p>
          <a:p>
            <a:pPr>
              <a:lnSpc>
                <a:spcPct val="150000"/>
              </a:lnSpc>
              <a:spcBef>
                <a:spcPts val="0"/>
              </a:spcBef>
              <a:defRPr/>
            </a:pPr>
            <a:endParaRPr lang="zh-CN" altLang="en-US" sz="1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17408048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10"/>
          <p:cNvGrpSpPr/>
          <p:nvPr/>
        </p:nvGrpSpPr>
        <p:grpSpPr>
          <a:xfrm>
            <a:off x="0" y="522513"/>
            <a:ext cx="6081486" cy="740229"/>
            <a:chOff x="0" y="522513"/>
            <a:chExt cx="6081486" cy="740229"/>
          </a:xfrm>
        </p:grpSpPr>
        <p:sp>
          <p:nvSpPr>
            <p:cNvPr id="5" name="Rectangle 11"/>
            <p:cNvSpPr/>
            <p:nvPr/>
          </p:nvSpPr>
          <p:spPr>
            <a:xfrm>
              <a:off x="0" y="522513"/>
              <a:ext cx="6081486" cy="740229"/>
            </a:xfrm>
            <a:prstGeom prst="rect">
              <a:avLst/>
            </a:prstGeom>
            <a:solidFill>
              <a:srgbClr val="811C20"/>
            </a:solidFill>
            <a:ln>
              <a:solidFill>
                <a:srgbClr val="811C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TextBox 12"/>
            <p:cNvSpPr txBox="1"/>
            <p:nvPr/>
          </p:nvSpPr>
          <p:spPr>
            <a:xfrm>
              <a:off x="0" y="631017"/>
              <a:ext cx="4905829"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2800" b="0" i="0" u="none" strike="noStrike" kern="1200" cap="none" spc="0" normalizeH="0" baseline="0" noProof="0" dirty="0">
                  <a:ln>
                    <a:noFill/>
                  </a:ln>
                  <a:solidFill>
                    <a:prstClr val="white"/>
                  </a:solidFill>
                  <a:effectLst/>
                  <a:uLnTx/>
                  <a:uFillTx/>
                  <a:latin typeface="宋体" panose="02010600030101010101" pitchFamily="2" charset="-122"/>
                  <a:ea typeface="宋体" panose="02010600030101010101" pitchFamily="2" charset="-122"/>
                  <a:cs typeface="+mn-cs"/>
                </a:rPr>
                <a:t>（六）中美贸易摩擦</a:t>
              </a:r>
              <a:endParaRPr kumimoji="0" lang="en-GB" sz="2800" b="0" i="0" u="none" strike="noStrike" kern="1200" cap="none" spc="0" normalizeH="0" baseline="0" noProof="0" dirty="0">
                <a:ln>
                  <a:noFill/>
                </a:ln>
                <a:solidFill>
                  <a:prstClr val="white"/>
                </a:solidFill>
                <a:effectLst/>
                <a:uLnTx/>
                <a:uFillTx/>
                <a:latin typeface="宋体" panose="02010600030101010101" pitchFamily="2" charset="-122"/>
                <a:ea typeface="宋体" panose="02010600030101010101" pitchFamily="2" charset="-122"/>
                <a:cs typeface="+mn-cs"/>
              </a:endParaRPr>
            </a:p>
          </p:txBody>
        </p:sp>
      </p:grpSp>
      <p:sp>
        <p:nvSpPr>
          <p:cNvPr id="7" name="TextBox 19"/>
          <p:cNvSpPr txBox="1"/>
          <p:nvPr/>
        </p:nvSpPr>
        <p:spPr>
          <a:xfrm>
            <a:off x="236995" y="1262741"/>
            <a:ext cx="11688982" cy="193899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b="1" dirty="0">
                <a:solidFill>
                  <a:prstClr val="black"/>
                </a:solidFill>
                <a:latin typeface="Times New Roman" panose="02020603050405020304" pitchFamily="18" charset="0"/>
                <a:ea typeface="宋体" panose="02010600030101010101" pitchFamily="2" charset="-122"/>
                <a:cs typeface="Times New Roman" panose="02020603050405020304" pitchFamily="18" charset="0"/>
              </a:rPr>
              <a:t>1.</a:t>
            </a:r>
            <a:r>
              <a:rPr lang="zh-CN" altLang="en-US" sz="2400" b="1" dirty="0">
                <a:solidFill>
                  <a:prstClr val="black"/>
                </a:solidFill>
                <a:latin typeface="Times New Roman" panose="02020603050405020304" pitchFamily="18" charset="0"/>
                <a:ea typeface="宋体" panose="02010600030101010101" pitchFamily="2" charset="-122"/>
                <a:cs typeface="Times New Roman" panose="02020603050405020304" pitchFamily="18" charset="0"/>
              </a:rPr>
              <a:t>中美贸易摩擦事件梳理</a:t>
            </a:r>
            <a:endPar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宋体" panose="02010600030101010101" pitchFamily="2" charset="-122"/>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宋体" panose="02010600030101010101" pitchFamily="2" charset="-122"/>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宋体" panose="02010600030101010101" pitchFamily="2" charset="-122"/>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宋体" panose="02010600030101010101" pitchFamily="2" charset="-122"/>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1" i="0" u="none" strike="noStrike" kern="1200" cap="none" spc="0" normalizeH="0" baseline="0" noProof="0" dirty="0">
              <a:ln>
                <a:noFill/>
              </a:ln>
              <a:solidFill>
                <a:prstClr val="black"/>
              </a:solidFill>
              <a:effectLst/>
              <a:uLnTx/>
              <a:uFillTx/>
              <a:latin typeface="Times New Roman" panose="02020603050405020304" pitchFamily="18" charset="0"/>
              <a:ea typeface="宋体" panose="02010600030101010101" pitchFamily="2" charset="-122"/>
              <a:cs typeface="Times New Roman" panose="02020603050405020304" pitchFamily="18" charset="0"/>
            </a:endParaRPr>
          </a:p>
        </p:txBody>
      </p:sp>
      <p:pic>
        <p:nvPicPr>
          <p:cNvPr id="8" name="Picture 5" descr="C:\Users\Administrator\Desktop\财大ppt模板\B9PPT模板（一）-07.jpg"/>
          <p:cNvPicPr>
            <a:picLocks noChangeAspect="1" noChangeArrowheads="1"/>
          </p:cNvPicPr>
          <p:nvPr/>
        </p:nvPicPr>
        <p:blipFill rotWithShape="1">
          <a:blip r:embed="rId2"/>
          <a:srcRect l="80973" t="3505" b="78397"/>
          <a:stretch/>
        </p:blipFill>
        <p:spPr bwMode="auto">
          <a:xfrm>
            <a:off x="10214435" y="69901"/>
            <a:ext cx="2034332" cy="1368152"/>
          </a:xfrm>
          <a:prstGeom prst="rect">
            <a:avLst/>
          </a:prstGeom>
          <a:noFill/>
        </p:spPr>
      </p:pic>
      <p:sp>
        <p:nvSpPr>
          <p:cNvPr id="2" name="内容占位符 1"/>
          <p:cNvSpPr>
            <a:spLocks noGrp="1"/>
          </p:cNvSpPr>
          <p:nvPr>
            <p:ph idx="1"/>
          </p:nvPr>
        </p:nvSpPr>
        <p:spPr>
          <a:xfrm>
            <a:off x="838200" y="1926843"/>
            <a:ext cx="10515600" cy="4692321"/>
          </a:xfrm>
        </p:spPr>
        <p:txBody>
          <a:bodyPr>
            <a:normAutofit/>
          </a:bodyPr>
          <a:lstStyle/>
          <a:p>
            <a:pPr>
              <a:lnSpc>
                <a:spcPct val="150000"/>
              </a:lnSpc>
              <a:spcAft>
                <a:spcPts val="800"/>
              </a:spcAft>
            </a:pPr>
            <a:endParaRPr lang="en-US" sz="1800" dirty="0"/>
          </a:p>
          <a:p>
            <a:pPr>
              <a:lnSpc>
                <a:spcPct val="150000"/>
              </a:lnSpc>
              <a:spcAft>
                <a:spcPts val="800"/>
              </a:spcAft>
            </a:pPr>
            <a:endParaRPr lang="en-US" sz="1800" dirty="0">
              <a:effectLst/>
              <a:latin typeface="+mn-ea"/>
              <a:cs typeface="Times New Roman" panose="02020603050405020304" pitchFamily="18" charset="0"/>
            </a:endParaRPr>
          </a:p>
          <a:p>
            <a:pPr>
              <a:lnSpc>
                <a:spcPct val="150000"/>
              </a:lnSpc>
              <a:spcAft>
                <a:spcPts val="800"/>
              </a:spcAft>
            </a:pPr>
            <a:endParaRPr lang="en-US" altLang="zh-CN" sz="1800" dirty="0">
              <a:effectLst/>
              <a:latin typeface="宋体" panose="02010600030101010101" pitchFamily="2" charset="-122"/>
              <a:ea typeface="宋体" panose="02010600030101010101" pitchFamily="2" charset="-122"/>
              <a:cs typeface="Times New Roman" panose="02020603050405020304" pitchFamily="18" charset="0"/>
            </a:endParaRPr>
          </a:p>
          <a:p>
            <a:pPr>
              <a:lnSpc>
                <a:spcPct val="150000"/>
              </a:lnSpc>
              <a:spcAft>
                <a:spcPts val="800"/>
              </a:spcAft>
            </a:pPr>
            <a:endParaRPr lang="en-US" sz="1800" dirty="0">
              <a:effectLst/>
              <a:latin typeface="宋体" panose="02010600030101010101" pitchFamily="2" charset="-122"/>
              <a:ea typeface="宋体" panose="02010600030101010101" pitchFamily="2" charset="-122"/>
              <a:cs typeface="Times New Roman" panose="02020603050405020304" pitchFamily="18" charset="0"/>
            </a:endParaRPr>
          </a:p>
          <a:p>
            <a:pPr>
              <a:lnSpc>
                <a:spcPct val="150000"/>
              </a:lnSpc>
              <a:spcAft>
                <a:spcPts val="800"/>
              </a:spcAft>
            </a:pPr>
            <a:endParaRPr lang="en-US" sz="1600" dirty="0">
              <a:effectLst/>
              <a:latin typeface="Calibri" panose="020F0502020204030204" pitchFamily="34" charset="0"/>
              <a:ea typeface="等线" panose="02010600030101010101" pitchFamily="2" charset="-122"/>
              <a:cs typeface="Times New Roman" panose="02020603050405020304" pitchFamily="18" charset="0"/>
            </a:endParaRPr>
          </a:p>
          <a:p>
            <a:pPr>
              <a:lnSpc>
                <a:spcPct val="150000"/>
              </a:lnSpc>
              <a:spcAft>
                <a:spcPts val="800"/>
              </a:spcAft>
            </a:pPr>
            <a:endParaRPr lang="en-US" sz="1800" dirty="0">
              <a:effectLst/>
              <a:latin typeface="宋体" panose="02010600030101010101" pitchFamily="2" charset="-122"/>
              <a:ea typeface="宋体" panose="02010600030101010101" pitchFamily="2" charset="-122"/>
              <a:cs typeface="Times New Roman" panose="02020603050405020304" pitchFamily="18" charset="0"/>
            </a:endParaRPr>
          </a:p>
          <a:p>
            <a:pPr>
              <a:lnSpc>
                <a:spcPct val="100000"/>
              </a:lnSpc>
              <a:spcAft>
                <a:spcPts val="800"/>
              </a:spcAft>
            </a:pPr>
            <a:endParaRPr lang="en-US" sz="1800" dirty="0">
              <a:effectLst/>
              <a:latin typeface="宋体" panose="02010600030101010101" pitchFamily="2" charset="-122"/>
              <a:ea typeface="宋体" panose="02010600030101010101" pitchFamily="2" charset="-122"/>
              <a:cs typeface="Times New Roman" panose="02020603050405020304" pitchFamily="18" charset="0"/>
            </a:endParaRPr>
          </a:p>
          <a:p>
            <a:pPr>
              <a:lnSpc>
                <a:spcPct val="100000"/>
              </a:lnSpc>
              <a:spcAft>
                <a:spcPts val="800"/>
              </a:spcAft>
            </a:pPr>
            <a:endParaRPr lang="en-US" altLang="zh-CN" sz="1800" dirty="0">
              <a:effectLst/>
              <a:latin typeface="+mn-ea"/>
              <a:cs typeface="Times New Roman" panose="02020603050405020304" pitchFamily="18" charset="0"/>
            </a:endParaRPr>
          </a:p>
          <a:p>
            <a:pPr>
              <a:lnSpc>
                <a:spcPct val="100000"/>
              </a:lnSpc>
              <a:spcAft>
                <a:spcPts val="800"/>
              </a:spcAft>
            </a:pPr>
            <a:endParaRPr lang="en-US" sz="1600" dirty="0">
              <a:effectLst/>
              <a:latin typeface="Calibri" panose="020F0502020204030204" pitchFamily="34" charset="0"/>
              <a:ea typeface="等线" panose="02010600030101010101" pitchFamily="2" charset="-122"/>
              <a:cs typeface="Times New Roman" panose="02020603050405020304" pitchFamily="18" charset="0"/>
            </a:endParaRPr>
          </a:p>
          <a:p>
            <a:pPr>
              <a:lnSpc>
                <a:spcPct val="100000"/>
              </a:lnSpc>
              <a:spcAft>
                <a:spcPts val="800"/>
              </a:spcAft>
            </a:pPr>
            <a:endParaRPr lang="en-US" sz="1800" dirty="0">
              <a:effectLst/>
              <a:latin typeface="+mn-ea"/>
              <a:cs typeface="Times New Roman" panose="02020603050405020304" pitchFamily="18" charset="0"/>
            </a:endParaRPr>
          </a:p>
          <a:p>
            <a:pPr>
              <a:lnSpc>
                <a:spcPct val="150000"/>
              </a:lnSpc>
              <a:spcAft>
                <a:spcPts val="800"/>
              </a:spcAft>
            </a:pPr>
            <a:endParaRPr lang="en-US" sz="1800" dirty="0">
              <a:effectLst/>
              <a:latin typeface="宋体" panose="02010600030101010101" pitchFamily="2" charset="-122"/>
              <a:ea typeface="宋体" panose="02010600030101010101" pitchFamily="2" charset="-122"/>
              <a:cs typeface="Times New Roman" panose="02020603050405020304" pitchFamily="18" charset="0"/>
            </a:endParaRPr>
          </a:p>
          <a:p>
            <a:pPr>
              <a:lnSpc>
                <a:spcPct val="150000"/>
              </a:lnSpc>
              <a:spcBef>
                <a:spcPts val="0"/>
              </a:spcBef>
              <a:defRPr/>
            </a:pPr>
            <a:endParaRPr lang="zh-CN" altLang="en-US" sz="1800" dirty="0">
              <a:latin typeface="Times New Roman" panose="02020603050405020304" pitchFamily="18" charset="0"/>
              <a:cs typeface="Times New Roman" panose="02020603050405020304" pitchFamily="18" charset="0"/>
            </a:endParaRPr>
          </a:p>
        </p:txBody>
      </p:sp>
      <p:graphicFrame>
        <p:nvGraphicFramePr>
          <p:cNvPr id="9" name="表格 8"/>
          <p:cNvGraphicFramePr>
            <a:graphicFrameLocks noGrp="1"/>
          </p:cNvGraphicFramePr>
          <p:nvPr>
            <p:extLst>
              <p:ext uri="{D42A27DB-BD31-4B8C-83A1-F6EECF244321}">
                <p14:modId xmlns:p14="http://schemas.microsoft.com/office/powerpoint/2010/main" val="1742932030"/>
              </p:ext>
            </p:extLst>
          </p:nvPr>
        </p:nvGraphicFramePr>
        <p:xfrm>
          <a:off x="515410" y="1818338"/>
          <a:ext cx="11410567" cy="4455160"/>
        </p:xfrm>
        <a:graphic>
          <a:graphicData uri="http://schemas.openxmlformats.org/drawingml/2006/table">
            <a:tbl>
              <a:tblPr firstRow="1" bandRow="1">
                <a:tableStyleId>{21E4AEA4-8DFA-4A89-87EB-49C32662AFE0}</a:tableStyleId>
              </a:tblPr>
              <a:tblGrid>
                <a:gridCol w="1327038">
                  <a:extLst>
                    <a:ext uri="{9D8B030D-6E8A-4147-A177-3AD203B41FA5}">
                      <a16:colId xmlns:a16="http://schemas.microsoft.com/office/drawing/2014/main" val="1484897536"/>
                    </a:ext>
                  </a:extLst>
                </a:gridCol>
                <a:gridCol w="4694830">
                  <a:extLst>
                    <a:ext uri="{9D8B030D-6E8A-4147-A177-3AD203B41FA5}">
                      <a16:colId xmlns:a16="http://schemas.microsoft.com/office/drawing/2014/main" val="2422373328"/>
                    </a:ext>
                  </a:extLst>
                </a:gridCol>
                <a:gridCol w="5388699">
                  <a:extLst>
                    <a:ext uri="{9D8B030D-6E8A-4147-A177-3AD203B41FA5}">
                      <a16:colId xmlns:a16="http://schemas.microsoft.com/office/drawing/2014/main" val="198388479"/>
                    </a:ext>
                  </a:extLst>
                </a:gridCol>
              </a:tblGrid>
              <a:tr h="370840">
                <a:tc>
                  <a:txBody>
                    <a:bodyPr/>
                    <a:lstStyle/>
                    <a:p>
                      <a:r>
                        <a:rPr lang="zh-CN" altLang="en-US" sz="1600" dirty="0"/>
                        <a:t>时间</a:t>
                      </a:r>
                      <a:endParaRPr lang="en-US" sz="1600" dirty="0"/>
                    </a:p>
                  </a:txBody>
                  <a:tcPr/>
                </a:tc>
                <a:tc>
                  <a:txBody>
                    <a:bodyPr/>
                    <a:lstStyle/>
                    <a:p>
                      <a:r>
                        <a:rPr lang="zh-CN" altLang="en-US" sz="1600" dirty="0"/>
                        <a:t>美方行动</a:t>
                      </a:r>
                      <a:endParaRPr lang="en-US" sz="1600" dirty="0"/>
                    </a:p>
                  </a:txBody>
                  <a:tcPr/>
                </a:tc>
                <a:tc>
                  <a:txBody>
                    <a:bodyPr/>
                    <a:lstStyle/>
                    <a:p>
                      <a:r>
                        <a:rPr lang="zh-CN" altLang="en-US" sz="1600" dirty="0"/>
                        <a:t>中方行动</a:t>
                      </a:r>
                      <a:endParaRPr lang="en-US" sz="1600" dirty="0"/>
                    </a:p>
                  </a:txBody>
                  <a:tcPr/>
                </a:tc>
                <a:extLst>
                  <a:ext uri="{0D108BD9-81ED-4DB2-BD59-A6C34878D82A}">
                    <a16:rowId xmlns:a16="http://schemas.microsoft.com/office/drawing/2014/main" val="893971613"/>
                  </a:ext>
                </a:extLst>
              </a:tr>
              <a:tr h="370840">
                <a:tc>
                  <a:txBody>
                    <a:bodyPr/>
                    <a:lstStyle/>
                    <a:p>
                      <a:r>
                        <a:rPr lang="en-US" sz="1600" dirty="0">
                          <a:effectLst/>
                          <a:latin typeface="Times New Roman" panose="02020603050405020304" pitchFamily="18" charset="0"/>
                          <a:ea typeface="宋体" panose="02010600030101010101" pitchFamily="2" charset="-122"/>
                        </a:rPr>
                        <a:t>2018/03/23</a:t>
                      </a:r>
                      <a:endParaRPr lang="en-US" sz="1600" dirty="0"/>
                    </a:p>
                  </a:txBody>
                  <a:tcPr/>
                </a:tc>
                <a:tc>
                  <a:txBody>
                    <a:bodyPr/>
                    <a:lstStyle/>
                    <a:p>
                      <a:r>
                        <a:rPr lang="zh-CN" altLang="en-US" sz="1600" dirty="0">
                          <a:effectLst/>
                          <a:latin typeface="Times New Roman" panose="02020603050405020304" pitchFamily="18" charset="0"/>
                          <a:ea typeface="+mn-ea"/>
                          <a:cs typeface="Times New Roman" panose="02020603050405020304" pitchFamily="18" charset="0"/>
                        </a:rPr>
                        <a:t>特朗普在白宫正式签署对华贸易备忘录，宣布将有可能对从中国进口的</a:t>
                      </a:r>
                      <a:r>
                        <a:rPr lang="en-US" sz="1600" dirty="0">
                          <a:effectLst/>
                          <a:latin typeface="Times New Roman" panose="02020603050405020304" pitchFamily="18" charset="0"/>
                          <a:ea typeface="宋体" panose="02010600030101010101" pitchFamily="2" charset="-122"/>
                        </a:rPr>
                        <a:t>600</a:t>
                      </a:r>
                      <a:r>
                        <a:rPr lang="zh-CN" altLang="en-US" sz="1600" dirty="0">
                          <a:effectLst/>
                          <a:latin typeface="Times New Roman" panose="02020603050405020304" pitchFamily="18" charset="0"/>
                          <a:ea typeface="+mn-ea"/>
                          <a:cs typeface="Times New Roman" panose="02020603050405020304" pitchFamily="18" charset="0"/>
                        </a:rPr>
                        <a:t>亿美元商品加征关税，并限制中国企业对美投资并购。特朗普同时宣称：“这才只是开始。”</a:t>
                      </a:r>
                      <a:endParaRPr lang="en-US" sz="1600" dirty="0"/>
                    </a:p>
                  </a:txBody>
                  <a:tcPr/>
                </a:tc>
                <a:tc>
                  <a:txBody>
                    <a:bodyPr/>
                    <a:lstStyle/>
                    <a:p>
                      <a:r>
                        <a:rPr lang="zh-CN" altLang="en-US" sz="1600" dirty="0">
                          <a:effectLst/>
                          <a:latin typeface="Times New Roman" panose="02020603050405020304" pitchFamily="18" charset="0"/>
                          <a:ea typeface="+mn-ea"/>
                          <a:cs typeface="Times New Roman" panose="02020603050405020304" pitchFamily="18" charset="0"/>
                        </a:rPr>
                        <a:t>中国商务部发布了针对美国进口钢铁和铝产品</a:t>
                      </a:r>
                      <a:r>
                        <a:rPr lang="en-US" sz="1600" dirty="0">
                          <a:effectLst/>
                          <a:latin typeface="Times New Roman" panose="02020603050405020304" pitchFamily="18" charset="0"/>
                          <a:ea typeface="宋体" panose="02010600030101010101" pitchFamily="2" charset="-122"/>
                        </a:rPr>
                        <a:t>232</a:t>
                      </a:r>
                      <a:r>
                        <a:rPr lang="zh-CN" altLang="en-US" sz="1600" dirty="0">
                          <a:effectLst/>
                          <a:latin typeface="Times New Roman" panose="02020603050405020304" pitchFamily="18" charset="0"/>
                          <a:ea typeface="+mn-ea"/>
                          <a:cs typeface="Times New Roman" panose="02020603050405020304" pitchFamily="18" charset="0"/>
                        </a:rPr>
                        <a:t>措施的中止减让产品清单并征求公众意见，拟对自美进口部分产品加征关税，以平衡因美国对进口钢铁和铝产品加征关税给中方利益造成的损失。其中计划对价值</a:t>
                      </a:r>
                      <a:r>
                        <a:rPr lang="en-US" sz="1600" dirty="0">
                          <a:effectLst/>
                          <a:latin typeface="Times New Roman" panose="02020603050405020304" pitchFamily="18" charset="0"/>
                          <a:ea typeface="宋体" panose="02010600030101010101" pitchFamily="2" charset="-122"/>
                        </a:rPr>
                        <a:t>30</a:t>
                      </a:r>
                      <a:r>
                        <a:rPr lang="zh-CN" altLang="en-US" sz="1600" dirty="0">
                          <a:effectLst/>
                          <a:latin typeface="Times New Roman" panose="02020603050405020304" pitchFamily="18" charset="0"/>
                          <a:ea typeface="+mn-ea"/>
                          <a:cs typeface="Times New Roman" panose="02020603050405020304" pitchFamily="18" charset="0"/>
                        </a:rPr>
                        <a:t>亿美元的美国产水果、猪肉、葡萄酒、无缝钢管和另外</a:t>
                      </a:r>
                      <a:r>
                        <a:rPr lang="en-US" sz="1600" dirty="0">
                          <a:effectLst/>
                          <a:latin typeface="Times New Roman" panose="02020603050405020304" pitchFamily="18" charset="0"/>
                          <a:ea typeface="宋体" panose="02010600030101010101" pitchFamily="2" charset="-122"/>
                        </a:rPr>
                        <a:t>100</a:t>
                      </a:r>
                      <a:r>
                        <a:rPr lang="zh-CN" altLang="en-US" sz="1600" dirty="0">
                          <a:effectLst/>
                          <a:latin typeface="Times New Roman" panose="02020603050405020304" pitchFamily="18" charset="0"/>
                          <a:ea typeface="+mn-ea"/>
                          <a:cs typeface="Times New Roman" panose="02020603050405020304" pitchFamily="18" charset="0"/>
                        </a:rPr>
                        <a:t>多种商品征收关税。</a:t>
                      </a:r>
                      <a:endParaRPr lang="en-US" sz="1600" dirty="0"/>
                    </a:p>
                  </a:txBody>
                  <a:tcPr/>
                </a:tc>
                <a:extLst>
                  <a:ext uri="{0D108BD9-81ED-4DB2-BD59-A6C34878D82A}">
                    <a16:rowId xmlns:a16="http://schemas.microsoft.com/office/drawing/2014/main" val="185691325"/>
                  </a:ext>
                </a:extLst>
              </a:tr>
              <a:tr h="370840">
                <a:tc>
                  <a:txBody>
                    <a:bodyPr/>
                    <a:lstStyle/>
                    <a:p>
                      <a:r>
                        <a:rPr lang="en-US" sz="1600" dirty="0">
                          <a:effectLst/>
                          <a:latin typeface="Times New Roman" panose="02020603050405020304" pitchFamily="18" charset="0"/>
                          <a:ea typeface="宋体" panose="02010600030101010101" pitchFamily="2" charset="-122"/>
                        </a:rPr>
                        <a:t>2018/07/06</a:t>
                      </a:r>
                      <a:endParaRPr lang="en-US" sz="1600" dirty="0"/>
                    </a:p>
                  </a:txBody>
                  <a:tcPr/>
                </a:tc>
                <a:tc>
                  <a:txBody>
                    <a:bodyPr/>
                    <a:lstStyle/>
                    <a:p>
                      <a:r>
                        <a:rPr lang="zh-CN" altLang="en-US" sz="1600" kern="1200" dirty="0">
                          <a:solidFill>
                            <a:schemeClr val="dk1"/>
                          </a:solidFill>
                          <a:effectLst/>
                          <a:latin typeface="+mn-lt"/>
                          <a:ea typeface="+mn-ea"/>
                          <a:cs typeface="+mn-cs"/>
                        </a:rPr>
                        <a:t>美国对第 一轮价值</a:t>
                      </a:r>
                      <a:r>
                        <a:rPr lang="en-US" sz="1600" kern="1200" dirty="0">
                          <a:solidFill>
                            <a:schemeClr val="dk1"/>
                          </a:solidFill>
                          <a:effectLst/>
                          <a:latin typeface="+mn-lt"/>
                          <a:ea typeface="+mn-ea"/>
                          <a:cs typeface="+mn-cs"/>
                        </a:rPr>
                        <a:t> 340 </a:t>
                      </a:r>
                      <a:r>
                        <a:rPr lang="zh-CN" altLang="en-US" sz="1600" kern="1200" dirty="0">
                          <a:solidFill>
                            <a:schemeClr val="dk1"/>
                          </a:solidFill>
                          <a:effectLst/>
                          <a:latin typeface="+mn-lt"/>
                          <a:ea typeface="+mn-ea"/>
                          <a:cs typeface="+mn-cs"/>
                        </a:rPr>
                        <a:t>亿美元的中国商品正式征收</a:t>
                      </a:r>
                      <a:r>
                        <a:rPr lang="en-US" sz="1600" kern="1200" dirty="0">
                          <a:solidFill>
                            <a:schemeClr val="dk1"/>
                          </a:solidFill>
                          <a:effectLst/>
                          <a:latin typeface="+mn-lt"/>
                          <a:ea typeface="+mn-ea"/>
                          <a:cs typeface="+mn-cs"/>
                        </a:rPr>
                        <a:t> 25% </a:t>
                      </a:r>
                      <a:r>
                        <a:rPr lang="zh-CN" altLang="en-US" sz="1600" kern="1200" dirty="0">
                          <a:solidFill>
                            <a:schemeClr val="dk1"/>
                          </a:solidFill>
                          <a:effectLst/>
                          <a:latin typeface="+mn-lt"/>
                          <a:ea typeface="+mn-ea"/>
                          <a:cs typeface="+mn-cs"/>
                        </a:rPr>
                        <a:t>的关税。</a:t>
                      </a:r>
                      <a:endParaRPr lang="en-US" sz="1600" dirty="0"/>
                    </a:p>
                  </a:txBody>
                  <a:tcPr/>
                </a:tc>
                <a:tc>
                  <a:txBody>
                    <a:bodyPr/>
                    <a:lstStyle/>
                    <a:p>
                      <a:r>
                        <a:rPr lang="zh-CN" altLang="en-US" sz="1600" kern="1200" dirty="0">
                          <a:solidFill>
                            <a:schemeClr val="dk1"/>
                          </a:solidFill>
                          <a:effectLst/>
                          <a:latin typeface="+mn-lt"/>
                          <a:ea typeface="+mn-ea"/>
                          <a:cs typeface="+mn-cs"/>
                        </a:rPr>
                        <a:t>中国也对同等规模的美国产品加征</a:t>
                      </a:r>
                      <a:r>
                        <a:rPr lang="en-US" sz="1600" kern="1200" dirty="0">
                          <a:solidFill>
                            <a:schemeClr val="dk1"/>
                          </a:solidFill>
                          <a:effectLst/>
                          <a:latin typeface="+mn-lt"/>
                          <a:ea typeface="+mn-ea"/>
                          <a:cs typeface="+mn-cs"/>
                        </a:rPr>
                        <a:t>25%</a:t>
                      </a:r>
                      <a:r>
                        <a:rPr lang="zh-CN" altLang="en-US" sz="1600" kern="1200" dirty="0">
                          <a:solidFill>
                            <a:schemeClr val="dk1"/>
                          </a:solidFill>
                          <a:effectLst/>
                          <a:latin typeface="+mn-lt"/>
                          <a:ea typeface="+mn-ea"/>
                          <a:cs typeface="+mn-cs"/>
                        </a:rPr>
                        <a:t>的进口关税。</a:t>
                      </a:r>
                      <a:endParaRPr lang="en-US" sz="1600" dirty="0"/>
                    </a:p>
                  </a:txBody>
                  <a:tcPr/>
                </a:tc>
                <a:extLst>
                  <a:ext uri="{0D108BD9-81ED-4DB2-BD59-A6C34878D82A}">
                    <a16:rowId xmlns:a16="http://schemas.microsoft.com/office/drawing/2014/main" val="2983477398"/>
                  </a:ext>
                </a:extLst>
              </a:tr>
              <a:tr h="370840">
                <a:tc>
                  <a:txBody>
                    <a:bodyPr/>
                    <a:lstStyle/>
                    <a:p>
                      <a:r>
                        <a:rPr lang="en-US" sz="1600" dirty="0">
                          <a:effectLst/>
                          <a:latin typeface="Times New Roman" panose="02020603050405020304" pitchFamily="18" charset="0"/>
                          <a:ea typeface="宋体" panose="02010600030101010101" pitchFamily="2" charset="-122"/>
                        </a:rPr>
                        <a:t>2018/09/18</a:t>
                      </a:r>
                      <a:endParaRPr lang="en-US" sz="1600" dirty="0"/>
                    </a:p>
                  </a:txBody>
                  <a:tcPr/>
                </a:tc>
                <a:tc>
                  <a:txBody>
                    <a:bodyPr/>
                    <a:lstStyle/>
                    <a:p>
                      <a:r>
                        <a:rPr lang="zh-CN" altLang="en-US" sz="1600" kern="1200" dirty="0">
                          <a:solidFill>
                            <a:schemeClr val="dk1"/>
                          </a:solidFill>
                          <a:effectLst/>
                          <a:latin typeface="+mn-lt"/>
                          <a:ea typeface="+mn-ea"/>
                          <a:cs typeface="+mn-cs"/>
                        </a:rPr>
                        <a:t>美国政府宣布将于</a:t>
                      </a:r>
                      <a:r>
                        <a:rPr lang="en-US" sz="1600" kern="1200" dirty="0">
                          <a:solidFill>
                            <a:schemeClr val="dk1"/>
                          </a:solidFill>
                          <a:effectLst/>
                          <a:latin typeface="+mn-lt"/>
                          <a:ea typeface="+mn-ea"/>
                          <a:cs typeface="+mn-cs"/>
                        </a:rPr>
                        <a:t>9</a:t>
                      </a:r>
                      <a:r>
                        <a:rPr lang="zh-CN" altLang="en-US" sz="1600" kern="1200" dirty="0">
                          <a:solidFill>
                            <a:schemeClr val="dk1"/>
                          </a:solidFill>
                          <a:effectLst/>
                          <a:latin typeface="+mn-lt"/>
                          <a:ea typeface="+mn-ea"/>
                          <a:cs typeface="+mn-cs"/>
                        </a:rPr>
                        <a:t>月</a:t>
                      </a:r>
                      <a:r>
                        <a:rPr lang="en-US" sz="1600" kern="1200" dirty="0">
                          <a:solidFill>
                            <a:schemeClr val="dk1"/>
                          </a:solidFill>
                          <a:effectLst/>
                          <a:latin typeface="+mn-lt"/>
                          <a:ea typeface="+mn-ea"/>
                          <a:cs typeface="+mn-cs"/>
                        </a:rPr>
                        <a:t>24</a:t>
                      </a:r>
                      <a:r>
                        <a:rPr lang="zh-CN" altLang="en-US" sz="1600" kern="1200" dirty="0">
                          <a:solidFill>
                            <a:schemeClr val="dk1"/>
                          </a:solidFill>
                          <a:effectLst/>
                          <a:latin typeface="+mn-lt"/>
                          <a:ea typeface="+mn-ea"/>
                          <a:cs typeface="+mn-cs"/>
                        </a:rPr>
                        <a:t>日起，对约</a:t>
                      </a:r>
                      <a:r>
                        <a:rPr lang="en-US" sz="1600" kern="1200" dirty="0">
                          <a:solidFill>
                            <a:schemeClr val="dk1"/>
                          </a:solidFill>
                          <a:effectLst/>
                          <a:latin typeface="+mn-lt"/>
                          <a:ea typeface="+mn-ea"/>
                          <a:cs typeface="+mn-cs"/>
                        </a:rPr>
                        <a:t>2000</a:t>
                      </a:r>
                      <a:r>
                        <a:rPr lang="zh-CN" altLang="en-US" sz="1600" kern="1200" dirty="0">
                          <a:solidFill>
                            <a:schemeClr val="dk1"/>
                          </a:solidFill>
                          <a:effectLst/>
                          <a:latin typeface="+mn-lt"/>
                          <a:ea typeface="+mn-ea"/>
                          <a:cs typeface="+mn-cs"/>
                        </a:rPr>
                        <a:t>亿美元进口自中国的产品加征关税，税率为</a:t>
                      </a:r>
                      <a:r>
                        <a:rPr lang="en-US" sz="1600" kern="1200" dirty="0">
                          <a:solidFill>
                            <a:schemeClr val="dk1"/>
                          </a:solidFill>
                          <a:effectLst/>
                          <a:latin typeface="+mn-lt"/>
                          <a:ea typeface="+mn-ea"/>
                          <a:cs typeface="+mn-cs"/>
                        </a:rPr>
                        <a:t>10%</a:t>
                      </a:r>
                      <a:r>
                        <a:rPr lang="zh-CN" altLang="en-US" sz="1600" kern="1200" dirty="0">
                          <a:solidFill>
                            <a:schemeClr val="dk1"/>
                          </a:solidFill>
                          <a:effectLst/>
                          <a:latin typeface="+mn-lt"/>
                          <a:ea typeface="+mn-ea"/>
                          <a:cs typeface="+mn-cs"/>
                        </a:rPr>
                        <a:t>并将在</a:t>
                      </a:r>
                      <a:r>
                        <a:rPr lang="en-US" sz="1600" kern="1200" dirty="0">
                          <a:solidFill>
                            <a:schemeClr val="dk1"/>
                          </a:solidFill>
                          <a:effectLst/>
                          <a:latin typeface="+mn-lt"/>
                          <a:ea typeface="+mn-ea"/>
                          <a:cs typeface="+mn-cs"/>
                        </a:rPr>
                        <a:t>2019</a:t>
                      </a:r>
                      <a:r>
                        <a:rPr lang="zh-CN" altLang="en-US" sz="1600" kern="1200" dirty="0">
                          <a:solidFill>
                            <a:schemeClr val="dk1"/>
                          </a:solidFill>
                          <a:effectLst/>
                          <a:latin typeface="+mn-lt"/>
                          <a:ea typeface="+mn-ea"/>
                          <a:cs typeface="+mn-cs"/>
                        </a:rPr>
                        <a:t>年</a:t>
                      </a:r>
                      <a:r>
                        <a:rPr lang="en-US" sz="1600" kern="1200" dirty="0">
                          <a:solidFill>
                            <a:schemeClr val="dk1"/>
                          </a:solidFill>
                          <a:effectLst/>
                          <a:latin typeface="+mn-lt"/>
                          <a:ea typeface="+mn-ea"/>
                          <a:cs typeface="+mn-cs"/>
                        </a:rPr>
                        <a:t>1</a:t>
                      </a:r>
                      <a:r>
                        <a:rPr lang="zh-CN" altLang="en-US" sz="1600" kern="1200" dirty="0">
                          <a:solidFill>
                            <a:schemeClr val="dk1"/>
                          </a:solidFill>
                          <a:effectLst/>
                          <a:latin typeface="+mn-lt"/>
                          <a:ea typeface="+mn-ea"/>
                          <a:cs typeface="+mn-cs"/>
                        </a:rPr>
                        <a:t>月</a:t>
                      </a:r>
                      <a:r>
                        <a:rPr lang="en-US" sz="1600" kern="1200" dirty="0">
                          <a:solidFill>
                            <a:schemeClr val="dk1"/>
                          </a:solidFill>
                          <a:effectLst/>
                          <a:latin typeface="+mn-lt"/>
                          <a:ea typeface="+mn-ea"/>
                          <a:cs typeface="+mn-cs"/>
                        </a:rPr>
                        <a:t>1</a:t>
                      </a:r>
                      <a:r>
                        <a:rPr lang="zh-CN" altLang="en-US" sz="1600" kern="1200" dirty="0">
                          <a:solidFill>
                            <a:schemeClr val="dk1"/>
                          </a:solidFill>
                          <a:effectLst/>
                          <a:latin typeface="+mn-lt"/>
                          <a:ea typeface="+mn-ea"/>
                          <a:cs typeface="+mn-cs"/>
                        </a:rPr>
                        <a:t>日起上升至</a:t>
                      </a:r>
                      <a:r>
                        <a:rPr lang="en-US" sz="1600" kern="1200" dirty="0">
                          <a:solidFill>
                            <a:schemeClr val="dk1"/>
                          </a:solidFill>
                          <a:effectLst/>
                          <a:latin typeface="+mn-lt"/>
                          <a:ea typeface="+mn-ea"/>
                          <a:cs typeface="+mn-cs"/>
                        </a:rPr>
                        <a:t>25%</a:t>
                      </a:r>
                      <a:r>
                        <a:rPr lang="zh-CN" altLang="en-US" sz="1600" kern="1200" dirty="0">
                          <a:solidFill>
                            <a:schemeClr val="dk1"/>
                          </a:solidFill>
                          <a:effectLst/>
                          <a:latin typeface="+mn-lt"/>
                          <a:ea typeface="+mn-ea"/>
                          <a:cs typeface="+mn-cs"/>
                        </a:rPr>
                        <a:t>。还称如果中国针对美国农民或其他行业采取报复措施，将对约</a:t>
                      </a:r>
                      <a:r>
                        <a:rPr lang="en-US" sz="1600" kern="1200" dirty="0">
                          <a:solidFill>
                            <a:schemeClr val="dk1"/>
                          </a:solidFill>
                          <a:effectLst/>
                          <a:latin typeface="+mn-lt"/>
                          <a:ea typeface="+mn-ea"/>
                          <a:cs typeface="+mn-cs"/>
                        </a:rPr>
                        <a:t>2670</a:t>
                      </a:r>
                      <a:r>
                        <a:rPr lang="zh-CN" altLang="en-US" sz="1600" kern="1200" dirty="0">
                          <a:solidFill>
                            <a:schemeClr val="dk1"/>
                          </a:solidFill>
                          <a:effectLst/>
                          <a:latin typeface="+mn-lt"/>
                          <a:ea typeface="+mn-ea"/>
                          <a:cs typeface="+mn-cs"/>
                        </a:rPr>
                        <a:t>亿美元的中国产品加征关税。</a:t>
                      </a:r>
                      <a:endParaRPr lang="en-US" sz="1600" dirty="0"/>
                    </a:p>
                  </a:txBody>
                  <a:tcPr/>
                </a:tc>
                <a:tc>
                  <a:txBody>
                    <a:bodyPr/>
                    <a:lstStyle/>
                    <a:p>
                      <a:r>
                        <a:rPr lang="zh-CN" altLang="en-US" sz="1600" dirty="0"/>
                        <a:t>国务院关税税则委员会发布通告，将对</a:t>
                      </a:r>
                      <a:r>
                        <a:rPr lang="en-US" altLang="zh-CN" sz="1600" dirty="0"/>
                        <a:t>600</a:t>
                      </a:r>
                      <a:r>
                        <a:rPr lang="zh-CN" altLang="en-US" sz="1600" dirty="0"/>
                        <a:t>亿美元美国商品加征</a:t>
                      </a:r>
                      <a:r>
                        <a:rPr lang="en-US" altLang="zh-CN" sz="1600" dirty="0"/>
                        <a:t>10%</a:t>
                      </a:r>
                      <a:r>
                        <a:rPr lang="zh-CN" altLang="en-US" sz="1600" dirty="0"/>
                        <a:t>或</a:t>
                      </a:r>
                      <a:r>
                        <a:rPr lang="en-US" altLang="zh-CN" sz="1600" dirty="0"/>
                        <a:t>5%</a:t>
                      </a:r>
                      <a:r>
                        <a:rPr lang="zh-CN" altLang="en-US" sz="1600" dirty="0"/>
                        <a:t>的关税。</a:t>
                      </a:r>
                      <a:endParaRPr lang="en-US" sz="1600" dirty="0"/>
                    </a:p>
                  </a:txBody>
                  <a:tcPr/>
                </a:tc>
                <a:extLst>
                  <a:ext uri="{0D108BD9-81ED-4DB2-BD59-A6C34878D82A}">
                    <a16:rowId xmlns:a16="http://schemas.microsoft.com/office/drawing/2014/main" val="1611877369"/>
                  </a:ext>
                </a:extLst>
              </a:tr>
              <a:tr h="370840">
                <a:tc>
                  <a:txBody>
                    <a:bodyPr/>
                    <a:lstStyle/>
                    <a:p>
                      <a:r>
                        <a:rPr lang="en-US" sz="1800" dirty="0">
                          <a:effectLst/>
                          <a:latin typeface="Times New Roman" panose="02020603050405020304" pitchFamily="18" charset="0"/>
                          <a:ea typeface="宋体" panose="02010600030101010101" pitchFamily="2" charset="-122"/>
                        </a:rPr>
                        <a:t>2019/05/13</a:t>
                      </a:r>
                      <a:endParaRPr lang="en-US" dirty="0"/>
                    </a:p>
                  </a:txBody>
                  <a:tcPr/>
                </a:tc>
                <a:tc>
                  <a:txBody>
                    <a:bodyPr/>
                    <a:lstStyle/>
                    <a:p>
                      <a:r>
                        <a:rPr lang="zh-CN" altLang="en-US" sz="1800" kern="1200" dirty="0">
                          <a:solidFill>
                            <a:schemeClr val="dk1"/>
                          </a:solidFill>
                          <a:effectLst/>
                          <a:latin typeface="+mn-lt"/>
                          <a:ea typeface="+mn-ea"/>
                          <a:cs typeface="+mn-cs"/>
                        </a:rPr>
                        <a:t>启动对剩下的</a:t>
                      </a:r>
                      <a:r>
                        <a:rPr lang="en-US" sz="1800" kern="1200" dirty="0">
                          <a:solidFill>
                            <a:schemeClr val="dk1"/>
                          </a:solidFill>
                          <a:effectLst/>
                          <a:latin typeface="+mn-lt"/>
                          <a:ea typeface="+mn-ea"/>
                          <a:cs typeface="+mn-cs"/>
                        </a:rPr>
                        <a:t>3250</a:t>
                      </a:r>
                      <a:r>
                        <a:rPr lang="zh-CN" altLang="en-US" sz="1800" kern="1200" dirty="0">
                          <a:solidFill>
                            <a:schemeClr val="dk1"/>
                          </a:solidFill>
                          <a:effectLst/>
                          <a:latin typeface="+mn-lt"/>
                          <a:ea typeface="+mn-ea"/>
                          <a:cs typeface="+mn-cs"/>
                        </a:rPr>
                        <a:t>亿美元中国输美国产品征税</a:t>
                      </a:r>
                      <a:r>
                        <a:rPr lang="en-US" sz="1800" kern="1200" dirty="0">
                          <a:solidFill>
                            <a:schemeClr val="dk1"/>
                          </a:solidFill>
                          <a:effectLst/>
                          <a:latin typeface="+mn-lt"/>
                          <a:ea typeface="+mn-ea"/>
                          <a:cs typeface="+mn-cs"/>
                        </a:rPr>
                        <a:t>25%</a:t>
                      </a:r>
                      <a:r>
                        <a:rPr lang="zh-CN" altLang="en-US" sz="1800" kern="1200" dirty="0">
                          <a:solidFill>
                            <a:schemeClr val="dk1"/>
                          </a:solidFill>
                          <a:effectLst/>
                          <a:latin typeface="+mn-lt"/>
                          <a:ea typeface="+mn-ea"/>
                          <a:cs typeface="+mn-cs"/>
                        </a:rPr>
                        <a:t>的程序，并宣布清单。</a:t>
                      </a:r>
                      <a:endParaRPr lang="en-US" dirty="0"/>
                    </a:p>
                  </a:txBody>
                  <a:tcPr/>
                </a:tc>
                <a:tc>
                  <a:txBody>
                    <a:bodyPr/>
                    <a:lstStyle/>
                    <a:p>
                      <a:r>
                        <a:rPr lang="zh-CN" altLang="en-US" sz="1800" kern="1200" dirty="0">
                          <a:solidFill>
                            <a:schemeClr val="dk1"/>
                          </a:solidFill>
                          <a:effectLst/>
                          <a:latin typeface="+mn-lt"/>
                          <a:ea typeface="+mn-ea"/>
                          <a:cs typeface="+mn-cs"/>
                        </a:rPr>
                        <a:t>国务院关税税则委员会办公室对外宣布调整加征关税措施，对美国进口商品加征关税。</a:t>
                      </a:r>
                      <a:endParaRPr lang="en-US" dirty="0"/>
                    </a:p>
                  </a:txBody>
                  <a:tcPr/>
                </a:tc>
                <a:extLst>
                  <a:ext uri="{0D108BD9-81ED-4DB2-BD59-A6C34878D82A}">
                    <a16:rowId xmlns:a16="http://schemas.microsoft.com/office/drawing/2014/main" val="1676242064"/>
                  </a:ext>
                </a:extLst>
              </a:tr>
            </a:tbl>
          </a:graphicData>
        </a:graphic>
      </p:graphicFrame>
    </p:spTree>
    <p:extLst>
      <p:ext uri="{BB962C8B-B14F-4D97-AF65-F5344CB8AC3E}">
        <p14:creationId xmlns:p14="http://schemas.microsoft.com/office/powerpoint/2010/main" val="75845049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10"/>
          <p:cNvGrpSpPr/>
          <p:nvPr/>
        </p:nvGrpSpPr>
        <p:grpSpPr>
          <a:xfrm>
            <a:off x="0" y="522513"/>
            <a:ext cx="6081486" cy="740229"/>
            <a:chOff x="0" y="522513"/>
            <a:chExt cx="6081486" cy="740229"/>
          </a:xfrm>
        </p:grpSpPr>
        <p:sp>
          <p:nvSpPr>
            <p:cNvPr id="5" name="Rectangle 11"/>
            <p:cNvSpPr/>
            <p:nvPr/>
          </p:nvSpPr>
          <p:spPr>
            <a:xfrm>
              <a:off x="0" y="522513"/>
              <a:ext cx="6081486" cy="740229"/>
            </a:xfrm>
            <a:prstGeom prst="rect">
              <a:avLst/>
            </a:prstGeom>
            <a:solidFill>
              <a:srgbClr val="811C20"/>
            </a:solidFill>
            <a:ln>
              <a:solidFill>
                <a:srgbClr val="811C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TextBox 12"/>
            <p:cNvSpPr txBox="1"/>
            <p:nvPr/>
          </p:nvSpPr>
          <p:spPr>
            <a:xfrm>
              <a:off x="0" y="631017"/>
              <a:ext cx="4905829"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2800" b="0" i="0" u="none" strike="noStrike" kern="1200" cap="none" spc="0" normalizeH="0" baseline="0" noProof="0" dirty="0">
                  <a:ln>
                    <a:noFill/>
                  </a:ln>
                  <a:solidFill>
                    <a:prstClr val="white"/>
                  </a:solidFill>
                  <a:effectLst/>
                  <a:uLnTx/>
                  <a:uFillTx/>
                  <a:latin typeface="宋体" panose="02010600030101010101" pitchFamily="2" charset="-122"/>
                  <a:ea typeface="宋体" panose="02010600030101010101" pitchFamily="2" charset="-122"/>
                  <a:cs typeface="+mn-cs"/>
                </a:rPr>
                <a:t>（六）中美贸易摩擦</a:t>
              </a:r>
              <a:endParaRPr kumimoji="0" lang="en-GB" sz="2800" b="0" i="0" u="none" strike="noStrike" kern="1200" cap="none" spc="0" normalizeH="0" baseline="0" noProof="0" dirty="0">
                <a:ln>
                  <a:noFill/>
                </a:ln>
                <a:solidFill>
                  <a:prstClr val="white"/>
                </a:solidFill>
                <a:effectLst/>
                <a:uLnTx/>
                <a:uFillTx/>
                <a:latin typeface="宋体" panose="02010600030101010101" pitchFamily="2" charset="-122"/>
                <a:ea typeface="宋体" panose="02010600030101010101" pitchFamily="2" charset="-122"/>
                <a:cs typeface="+mn-cs"/>
              </a:endParaRPr>
            </a:p>
          </p:txBody>
        </p:sp>
      </p:grpSp>
      <p:sp>
        <p:nvSpPr>
          <p:cNvPr id="7" name="TextBox 19"/>
          <p:cNvSpPr txBox="1"/>
          <p:nvPr/>
        </p:nvSpPr>
        <p:spPr>
          <a:xfrm>
            <a:off x="236995" y="1262741"/>
            <a:ext cx="11688982" cy="156966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b="1" dirty="0">
                <a:solidFill>
                  <a:prstClr val="black"/>
                </a:solidFill>
                <a:latin typeface="Times New Roman" panose="02020603050405020304" pitchFamily="18" charset="0"/>
                <a:ea typeface="宋体" panose="02010600030101010101" pitchFamily="2" charset="-122"/>
                <a:cs typeface="Times New Roman" panose="02020603050405020304" pitchFamily="18" charset="0"/>
              </a:rPr>
              <a:t>2.</a:t>
            </a:r>
            <a:r>
              <a:rPr lang="zh-CN" altLang="en-US" sz="2400" b="1" dirty="0">
                <a:solidFill>
                  <a:prstClr val="black"/>
                </a:solidFill>
                <a:latin typeface="Times New Roman" panose="02020603050405020304" pitchFamily="18" charset="0"/>
                <a:ea typeface="宋体" panose="02010600030101010101" pitchFamily="2" charset="-122"/>
                <a:cs typeface="Times New Roman" panose="02020603050405020304" pitchFamily="18" charset="0"/>
              </a:rPr>
              <a:t>双反措施</a:t>
            </a:r>
            <a:endPar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宋体" panose="02010600030101010101" pitchFamily="2" charset="-122"/>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宋体" panose="02010600030101010101" pitchFamily="2" charset="-122"/>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宋体" panose="02010600030101010101" pitchFamily="2" charset="-122"/>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1" i="0" u="none" strike="noStrike" kern="1200" cap="none" spc="0" normalizeH="0" baseline="0" noProof="0" dirty="0">
              <a:ln>
                <a:noFill/>
              </a:ln>
              <a:solidFill>
                <a:prstClr val="black"/>
              </a:solidFill>
              <a:effectLst/>
              <a:uLnTx/>
              <a:uFillTx/>
              <a:latin typeface="Times New Roman" panose="02020603050405020304" pitchFamily="18" charset="0"/>
              <a:ea typeface="宋体" panose="02010600030101010101" pitchFamily="2" charset="-122"/>
              <a:cs typeface="Times New Roman" panose="02020603050405020304" pitchFamily="18" charset="0"/>
            </a:endParaRPr>
          </a:p>
        </p:txBody>
      </p:sp>
      <p:pic>
        <p:nvPicPr>
          <p:cNvPr id="8" name="Picture 5" descr="C:\Users\Administrator\Desktop\财大ppt模板\B9PPT模板（一）-07.jpg"/>
          <p:cNvPicPr>
            <a:picLocks noChangeAspect="1" noChangeArrowheads="1"/>
          </p:cNvPicPr>
          <p:nvPr/>
        </p:nvPicPr>
        <p:blipFill rotWithShape="1">
          <a:blip r:embed="rId2"/>
          <a:srcRect l="80973" t="3505" b="78397"/>
          <a:stretch/>
        </p:blipFill>
        <p:spPr bwMode="auto">
          <a:xfrm>
            <a:off x="10214435" y="69901"/>
            <a:ext cx="2034332" cy="1368152"/>
          </a:xfrm>
          <a:prstGeom prst="rect">
            <a:avLst/>
          </a:prstGeom>
          <a:noFill/>
        </p:spPr>
      </p:pic>
      <p:sp>
        <p:nvSpPr>
          <p:cNvPr id="2" name="内容占位符 1"/>
          <p:cNvSpPr>
            <a:spLocks noGrp="1"/>
          </p:cNvSpPr>
          <p:nvPr>
            <p:ph idx="1"/>
          </p:nvPr>
        </p:nvSpPr>
        <p:spPr>
          <a:xfrm>
            <a:off x="838200" y="1926843"/>
            <a:ext cx="10515600" cy="4692321"/>
          </a:xfrm>
        </p:spPr>
        <p:txBody>
          <a:bodyPr>
            <a:normAutofit/>
          </a:bodyPr>
          <a:lstStyle/>
          <a:p>
            <a:pPr>
              <a:lnSpc>
                <a:spcPct val="150000"/>
              </a:lnSpc>
              <a:spcAft>
                <a:spcPts val="800"/>
              </a:spcAft>
            </a:pPr>
            <a:r>
              <a:rPr lang="zh-CN" altLang="en-US" sz="2000" dirty="0"/>
              <a:t>反倾销措施</a:t>
            </a:r>
            <a:r>
              <a:rPr lang="zh-CN" altLang="en-US" sz="2000" dirty="0">
                <a:latin typeface="Times New Roman" panose="02020603050405020304" pitchFamily="18" charset="0"/>
                <a:cs typeface="Times New Roman" panose="02020603050405020304" pitchFamily="18" charset="0"/>
              </a:rPr>
              <a:t>（</a:t>
            </a:r>
            <a:r>
              <a:rPr lang="en-US" sz="2000" dirty="0">
                <a:latin typeface="Times New Roman" panose="02020603050405020304" pitchFamily="18" charset="0"/>
                <a:ea typeface="宋体" panose="02010600030101010101" pitchFamily="2" charset="-122"/>
              </a:rPr>
              <a:t>Anti-Dumping</a:t>
            </a:r>
            <a:r>
              <a:rPr lang="zh-CN" altLang="en-US" sz="2000" dirty="0">
                <a:latin typeface="Times New Roman" panose="02020603050405020304" pitchFamily="18" charset="0"/>
                <a:cs typeface="Times New Roman" panose="02020603050405020304" pitchFamily="18" charset="0"/>
              </a:rPr>
              <a:t>） </a:t>
            </a:r>
            <a:r>
              <a:rPr lang="zh-CN" altLang="en-US" sz="2000" dirty="0"/>
              <a:t>：</a:t>
            </a:r>
            <a:r>
              <a:rPr lang="zh-CN" altLang="en-US" sz="2000" dirty="0">
                <a:latin typeface="Times New Roman" panose="02020603050405020304" pitchFamily="18" charset="0"/>
                <a:cs typeface="Times New Roman" panose="02020603050405020304" pitchFamily="18" charset="0"/>
              </a:rPr>
              <a:t>对外国商品在本国市场上的倾销所采取的抵制措施</a:t>
            </a:r>
            <a:endParaRPr lang="en-US" altLang="zh-CN" sz="2000" dirty="0">
              <a:latin typeface="Times New Roman" panose="02020603050405020304" pitchFamily="18" charset="0"/>
              <a:cs typeface="Times New Roman" panose="02020603050405020304" pitchFamily="18" charset="0"/>
            </a:endParaRPr>
          </a:p>
          <a:p>
            <a:pPr>
              <a:lnSpc>
                <a:spcPct val="150000"/>
              </a:lnSpc>
              <a:spcAft>
                <a:spcPts val="800"/>
              </a:spcAft>
              <a:buFont typeface="Wingdings" panose="05000000000000000000" pitchFamily="2" charset="2"/>
              <a:buChar char="v"/>
            </a:pPr>
            <a:r>
              <a:rPr lang="zh-CN" altLang="en-US" sz="1800" dirty="0">
                <a:latin typeface="Times New Roman" panose="02020603050405020304" pitchFamily="18" charset="0"/>
                <a:cs typeface="Times New Roman" panose="02020603050405020304" pitchFamily="18" charset="0"/>
              </a:rPr>
              <a:t>世贸组织的</a:t>
            </a:r>
            <a:r>
              <a:rPr lang="en-US" altLang="zh-CN" sz="1800" dirty="0">
                <a:latin typeface="Times New Roman" panose="02020603050405020304" pitchFamily="18" charset="0"/>
                <a:cs typeface="Times New Roman" panose="02020603050405020304" pitchFamily="18" charset="0"/>
              </a:rPr>
              <a:t>《</a:t>
            </a:r>
            <a:r>
              <a:rPr lang="zh-CN" altLang="en-US" sz="1800" dirty="0">
                <a:latin typeface="Times New Roman" panose="02020603050405020304" pitchFamily="18" charset="0"/>
                <a:cs typeface="Times New Roman" panose="02020603050405020304" pitchFamily="18" charset="0"/>
              </a:rPr>
              <a:t>反倾销协议</a:t>
            </a:r>
            <a:r>
              <a:rPr lang="en-US" altLang="zh-CN" sz="1800" dirty="0">
                <a:latin typeface="Times New Roman" panose="02020603050405020304" pitchFamily="18" charset="0"/>
                <a:cs typeface="Times New Roman" panose="02020603050405020304" pitchFamily="18" charset="0"/>
              </a:rPr>
              <a:t>》</a:t>
            </a:r>
            <a:r>
              <a:rPr lang="zh-CN" altLang="en-US" sz="1800" dirty="0">
                <a:latin typeface="Times New Roman" panose="02020603050405020304" pitchFamily="18" charset="0"/>
                <a:cs typeface="Times New Roman" panose="02020603050405020304" pitchFamily="18" charset="0"/>
              </a:rPr>
              <a:t>规定，一成员要实施反倾销措施，必须遵守三个条件：首先，确定存在倾销的事实；第二，确定对国内产业造成了实质损害或威胁，或对相关产业造成实质阻碍；第三，确定倾销和损害之间存在因果关系。</a:t>
            </a:r>
            <a:endParaRPr lang="en-US" altLang="zh-CN" sz="1800" dirty="0">
              <a:latin typeface="Times New Roman" panose="02020603050405020304" pitchFamily="18" charset="0"/>
              <a:cs typeface="Times New Roman" panose="02020603050405020304" pitchFamily="18" charset="0"/>
            </a:endParaRPr>
          </a:p>
          <a:p>
            <a:pPr>
              <a:lnSpc>
                <a:spcPct val="150000"/>
              </a:lnSpc>
              <a:spcAft>
                <a:spcPts val="800"/>
              </a:spcAft>
            </a:pPr>
            <a:r>
              <a:rPr lang="zh-CN" altLang="en-US" sz="2000" dirty="0">
                <a:latin typeface="Times New Roman" panose="02020603050405020304" pitchFamily="18" charset="0"/>
                <a:cs typeface="Times New Roman" panose="02020603050405020304" pitchFamily="18" charset="0"/>
              </a:rPr>
              <a:t>反补贴是指进口国主管当局根据其国内相关产业的申请，为了保护受损的国内产业，恢复公平竞争，调查补贴进口，并通过征收反补贴税或价格承诺抵消进口产品享受的补贴。</a:t>
            </a:r>
            <a:endParaRPr lang="en-US" sz="1800" dirty="0">
              <a:latin typeface="Calibri" panose="020F0502020204030204" pitchFamily="34" charset="0"/>
              <a:ea typeface="等线" panose="02010600030101010101" pitchFamily="2" charset="-122"/>
              <a:cs typeface="Times New Roman" panose="02020603050405020304" pitchFamily="18" charset="0"/>
            </a:endParaRPr>
          </a:p>
          <a:p>
            <a:pPr>
              <a:lnSpc>
                <a:spcPct val="150000"/>
              </a:lnSpc>
              <a:spcAft>
                <a:spcPts val="800"/>
              </a:spcAft>
              <a:buFont typeface="Wingdings" panose="05000000000000000000" pitchFamily="2" charset="2"/>
              <a:buChar char="v"/>
            </a:pPr>
            <a:endParaRPr lang="en-US" sz="1800" dirty="0"/>
          </a:p>
          <a:p>
            <a:pPr>
              <a:lnSpc>
                <a:spcPct val="150000"/>
              </a:lnSpc>
              <a:spcAft>
                <a:spcPts val="800"/>
              </a:spcAft>
            </a:pPr>
            <a:endParaRPr lang="en-US" sz="1800" dirty="0">
              <a:effectLst/>
              <a:latin typeface="+mn-ea"/>
              <a:cs typeface="Times New Roman" panose="02020603050405020304" pitchFamily="18" charset="0"/>
            </a:endParaRPr>
          </a:p>
          <a:p>
            <a:pPr>
              <a:lnSpc>
                <a:spcPct val="150000"/>
              </a:lnSpc>
              <a:spcAft>
                <a:spcPts val="800"/>
              </a:spcAft>
            </a:pPr>
            <a:endParaRPr lang="en-US" altLang="zh-CN" sz="1800" dirty="0">
              <a:effectLst/>
              <a:latin typeface="宋体" panose="02010600030101010101" pitchFamily="2" charset="-122"/>
              <a:ea typeface="宋体" panose="02010600030101010101" pitchFamily="2" charset="-122"/>
              <a:cs typeface="Times New Roman" panose="02020603050405020304" pitchFamily="18" charset="0"/>
            </a:endParaRPr>
          </a:p>
          <a:p>
            <a:pPr>
              <a:lnSpc>
                <a:spcPct val="150000"/>
              </a:lnSpc>
              <a:spcAft>
                <a:spcPts val="800"/>
              </a:spcAft>
            </a:pPr>
            <a:endParaRPr lang="en-US" sz="1800" dirty="0">
              <a:effectLst/>
              <a:latin typeface="宋体" panose="02010600030101010101" pitchFamily="2" charset="-122"/>
              <a:ea typeface="宋体" panose="02010600030101010101" pitchFamily="2" charset="-122"/>
              <a:cs typeface="Times New Roman" panose="02020603050405020304" pitchFamily="18" charset="0"/>
            </a:endParaRPr>
          </a:p>
          <a:p>
            <a:pPr>
              <a:lnSpc>
                <a:spcPct val="150000"/>
              </a:lnSpc>
              <a:spcAft>
                <a:spcPts val="800"/>
              </a:spcAft>
            </a:pPr>
            <a:endParaRPr lang="en-US" sz="1600" dirty="0">
              <a:effectLst/>
              <a:latin typeface="Calibri" panose="020F0502020204030204" pitchFamily="34" charset="0"/>
              <a:ea typeface="等线" panose="02010600030101010101" pitchFamily="2" charset="-122"/>
              <a:cs typeface="Times New Roman" panose="02020603050405020304" pitchFamily="18" charset="0"/>
            </a:endParaRPr>
          </a:p>
          <a:p>
            <a:pPr>
              <a:lnSpc>
                <a:spcPct val="150000"/>
              </a:lnSpc>
              <a:spcAft>
                <a:spcPts val="800"/>
              </a:spcAft>
            </a:pPr>
            <a:endParaRPr lang="en-US" sz="1800" dirty="0">
              <a:effectLst/>
              <a:latin typeface="宋体" panose="02010600030101010101" pitchFamily="2" charset="-122"/>
              <a:ea typeface="宋体" panose="02010600030101010101" pitchFamily="2" charset="-122"/>
              <a:cs typeface="Times New Roman" panose="02020603050405020304" pitchFamily="18" charset="0"/>
            </a:endParaRPr>
          </a:p>
          <a:p>
            <a:pPr>
              <a:lnSpc>
                <a:spcPct val="100000"/>
              </a:lnSpc>
              <a:spcAft>
                <a:spcPts val="800"/>
              </a:spcAft>
            </a:pPr>
            <a:endParaRPr lang="en-US" sz="1800" dirty="0">
              <a:effectLst/>
              <a:latin typeface="宋体" panose="02010600030101010101" pitchFamily="2" charset="-122"/>
              <a:ea typeface="宋体" panose="02010600030101010101" pitchFamily="2" charset="-122"/>
              <a:cs typeface="Times New Roman" panose="02020603050405020304" pitchFamily="18" charset="0"/>
            </a:endParaRPr>
          </a:p>
          <a:p>
            <a:pPr>
              <a:lnSpc>
                <a:spcPct val="100000"/>
              </a:lnSpc>
              <a:spcAft>
                <a:spcPts val="800"/>
              </a:spcAft>
            </a:pPr>
            <a:endParaRPr lang="en-US" altLang="zh-CN" sz="1800" dirty="0">
              <a:effectLst/>
              <a:latin typeface="+mn-ea"/>
              <a:cs typeface="Times New Roman" panose="02020603050405020304" pitchFamily="18" charset="0"/>
            </a:endParaRPr>
          </a:p>
          <a:p>
            <a:pPr>
              <a:lnSpc>
                <a:spcPct val="100000"/>
              </a:lnSpc>
              <a:spcAft>
                <a:spcPts val="800"/>
              </a:spcAft>
            </a:pPr>
            <a:endParaRPr lang="en-US" sz="1600" dirty="0">
              <a:effectLst/>
              <a:latin typeface="Calibri" panose="020F0502020204030204" pitchFamily="34" charset="0"/>
              <a:ea typeface="等线" panose="02010600030101010101" pitchFamily="2" charset="-122"/>
              <a:cs typeface="Times New Roman" panose="02020603050405020304" pitchFamily="18" charset="0"/>
            </a:endParaRPr>
          </a:p>
          <a:p>
            <a:pPr>
              <a:lnSpc>
                <a:spcPct val="100000"/>
              </a:lnSpc>
              <a:spcAft>
                <a:spcPts val="800"/>
              </a:spcAft>
            </a:pPr>
            <a:endParaRPr lang="en-US" sz="1800" dirty="0">
              <a:effectLst/>
              <a:latin typeface="+mn-ea"/>
              <a:cs typeface="Times New Roman" panose="02020603050405020304" pitchFamily="18" charset="0"/>
            </a:endParaRPr>
          </a:p>
          <a:p>
            <a:pPr>
              <a:lnSpc>
                <a:spcPct val="150000"/>
              </a:lnSpc>
              <a:spcAft>
                <a:spcPts val="800"/>
              </a:spcAft>
            </a:pPr>
            <a:endParaRPr lang="en-US" sz="1800" dirty="0">
              <a:effectLst/>
              <a:latin typeface="宋体" panose="02010600030101010101" pitchFamily="2" charset="-122"/>
              <a:ea typeface="宋体" panose="02010600030101010101" pitchFamily="2" charset="-122"/>
              <a:cs typeface="Times New Roman" panose="02020603050405020304" pitchFamily="18" charset="0"/>
            </a:endParaRPr>
          </a:p>
          <a:p>
            <a:pPr>
              <a:lnSpc>
                <a:spcPct val="150000"/>
              </a:lnSpc>
              <a:spcBef>
                <a:spcPts val="0"/>
              </a:spcBef>
              <a:defRPr/>
            </a:pPr>
            <a:endParaRPr lang="zh-CN" altLang="en-US" sz="1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20191259"/>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3" name="Picture 5" descr="C:\Users\Administrator\Desktop\财大ppt模板\B9PPT模板（一）宽屏-05.jpg"/>
          <p:cNvPicPr>
            <a:picLocks noChangeAspect="1" noChangeArrowheads="1"/>
          </p:cNvPicPr>
          <p:nvPr/>
        </p:nvPicPr>
        <p:blipFill>
          <a:blip r:embed="rId2"/>
          <a:srcRect/>
          <a:stretch>
            <a:fillRect/>
          </a:stretch>
        </p:blipFill>
        <p:spPr bwMode="auto">
          <a:xfrm>
            <a:off x="16488" y="1587"/>
            <a:ext cx="12173308" cy="6856413"/>
          </a:xfrm>
          <a:prstGeom prst="rect">
            <a:avLst/>
          </a:prstGeom>
          <a:noFill/>
        </p:spPr>
      </p:pic>
      <p:sp>
        <p:nvSpPr>
          <p:cNvPr id="2" name="标题 1"/>
          <p:cNvSpPr>
            <a:spLocks noGrp="1"/>
          </p:cNvSpPr>
          <p:nvPr>
            <p:ph type="title"/>
          </p:nvPr>
        </p:nvSpPr>
        <p:spPr>
          <a:xfrm>
            <a:off x="559437" y="2586684"/>
            <a:ext cx="10968833" cy="1143000"/>
          </a:xfrm>
        </p:spPr>
        <p:txBody>
          <a:bodyPr>
            <a:normAutofit fontScale="90000"/>
          </a:bodyPr>
          <a:lstStyle/>
          <a:p>
            <a:r>
              <a:rPr lang="zh-CN" altLang="en-US" sz="7199" dirty="0">
                <a:solidFill>
                  <a:srgbClr val="7C1D20"/>
                </a:solidFill>
                <a:latin typeface="微软雅黑" pitchFamily="34" charset="-122"/>
                <a:ea typeface="微软雅黑" pitchFamily="34" charset="-122"/>
              </a:rPr>
              <a:t>   谢  谢！</a:t>
            </a:r>
          </a:p>
        </p:txBody>
      </p:sp>
      <p:sp>
        <p:nvSpPr>
          <p:cNvPr id="3" name="内容占位符 2"/>
          <p:cNvSpPr>
            <a:spLocks noGrp="1"/>
          </p:cNvSpPr>
          <p:nvPr>
            <p:ph idx="1"/>
          </p:nvPr>
        </p:nvSpPr>
        <p:spPr>
          <a:xfrm>
            <a:off x="611584" y="3623381"/>
            <a:ext cx="10968833" cy="647937"/>
          </a:xfrm>
        </p:spPr>
        <p:txBody>
          <a:bodyPr>
            <a:normAutofit lnSpcReduction="10000"/>
          </a:bodyPr>
          <a:lstStyle/>
          <a:p>
            <a:pPr algn="ctr">
              <a:buNone/>
            </a:pPr>
            <a:r>
              <a:rPr lang="en-US" altLang="zh-CN" dirty="0">
                <a:solidFill>
                  <a:srgbClr val="7C1D20"/>
                </a:solidFill>
                <a:latin typeface="微软雅黑" pitchFamily="34" charset="-122"/>
                <a:ea typeface="微软雅黑" pitchFamily="34" charset="-122"/>
              </a:rPr>
              <a:t>Thank You</a:t>
            </a:r>
            <a:endParaRPr lang="zh-CN" altLang="en-US" dirty="0">
              <a:solidFill>
                <a:srgbClr val="7C1D20"/>
              </a:solidFill>
              <a:latin typeface="微软雅黑" pitchFamily="34" charset="-122"/>
              <a:ea typeface="微软雅黑" pitchFamily="34" charset="-122"/>
            </a:endParaRPr>
          </a:p>
        </p:txBody>
      </p:sp>
      <p:pic>
        <p:nvPicPr>
          <p:cNvPr id="5" name="Picture 5" descr="C:\Users\Administrator\Desktop\财大ppt模板\B9PPT模板（一）-07.jpg"/>
          <p:cNvPicPr>
            <a:picLocks noChangeAspect="1" noChangeArrowheads="1"/>
          </p:cNvPicPr>
          <p:nvPr/>
        </p:nvPicPr>
        <p:blipFill rotWithShape="1">
          <a:blip r:embed="rId3"/>
          <a:srcRect l="80973" t="3505" b="78397"/>
          <a:stretch/>
        </p:blipFill>
        <p:spPr bwMode="auto">
          <a:xfrm>
            <a:off x="10214435" y="222069"/>
            <a:ext cx="1971569" cy="1631652"/>
          </a:xfrm>
          <a:prstGeom prst="rect">
            <a:avLst/>
          </a:prstGeom>
          <a:noFill/>
        </p:spPr>
      </p:pic>
    </p:spTree>
    <p:extLst>
      <p:ext uri="{BB962C8B-B14F-4D97-AF65-F5344CB8AC3E}">
        <p14:creationId xmlns:p14="http://schemas.microsoft.com/office/powerpoint/2010/main" val="62660528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10"/>
          <p:cNvGrpSpPr/>
          <p:nvPr/>
        </p:nvGrpSpPr>
        <p:grpSpPr>
          <a:xfrm>
            <a:off x="0" y="522513"/>
            <a:ext cx="6081486" cy="740229"/>
            <a:chOff x="0" y="522513"/>
            <a:chExt cx="6081486" cy="740229"/>
          </a:xfrm>
        </p:grpSpPr>
        <p:sp>
          <p:nvSpPr>
            <p:cNvPr id="5" name="Rectangle 11"/>
            <p:cNvSpPr/>
            <p:nvPr/>
          </p:nvSpPr>
          <p:spPr>
            <a:xfrm>
              <a:off x="0" y="522513"/>
              <a:ext cx="6081486" cy="740229"/>
            </a:xfrm>
            <a:prstGeom prst="rect">
              <a:avLst/>
            </a:prstGeom>
            <a:solidFill>
              <a:srgbClr val="811C20"/>
            </a:solidFill>
            <a:ln>
              <a:solidFill>
                <a:srgbClr val="811C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TextBox 12"/>
            <p:cNvSpPr txBox="1"/>
            <p:nvPr/>
          </p:nvSpPr>
          <p:spPr>
            <a:xfrm>
              <a:off x="0" y="631017"/>
              <a:ext cx="4905829"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2800" b="0" i="0" u="none" strike="noStrike" kern="1200" cap="none" spc="0" normalizeH="0" baseline="0" noProof="0" dirty="0">
                  <a:ln>
                    <a:noFill/>
                  </a:ln>
                  <a:solidFill>
                    <a:prstClr val="white"/>
                  </a:solidFill>
                  <a:effectLst/>
                  <a:uLnTx/>
                  <a:uFillTx/>
                  <a:latin typeface="宋体" panose="02010600030101010101" pitchFamily="2" charset="-122"/>
                  <a:ea typeface="宋体" panose="02010600030101010101" pitchFamily="2" charset="-122"/>
                  <a:cs typeface="+mn-cs"/>
                </a:rPr>
                <a:t>（一）一些国际贸易的事实</a:t>
              </a:r>
              <a:endParaRPr kumimoji="0" lang="en-GB" sz="2800" b="0" i="0" u="none" strike="noStrike" kern="1200" cap="none" spc="0" normalizeH="0" baseline="0" noProof="0" dirty="0">
                <a:ln>
                  <a:noFill/>
                </a:ln>
                <a:solidFill>
                  <a:prstClr val="white"/>
                </a:solidFill>
                <a:effectLst/>
                <a:uLnTx/>
                <a:uFillTx/>
                <a:latin typeface="宋体" panose="02010600030101010101" pitchFamily="2" charset="-122"/>
                <a:ea typeface="宋体" panose="02010600030101010101" pitchFamily="2" charset="-122"/>
                <a:cs typeface="+mn-cs"/>
              </a:endParaRPr>
            </a:p>
          </p:txBody>
        </p:sp>
      </p:grpSp>
      <p:sp>
        <p:nvSpPr>
          <p:cNvPr id="7" name="TextBox 19"/>
          <p:cNvSpPr txBox="1"/>
          <p:nvPr/>
        </p:nvSpPr>
        <p:spPr>
          <a:xfrm>
            <a:off x="348343" y="1363960"/>
            <a:ext cx="12009912"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prstClr val="black"/>
                </a:solidFill>
                <a:effectLst/>
                <a:uLnTx/>
                <a:uFillTx/>
                <a:latin typeface="宋体" panose="02010600030101010101" pitchFamily="2" charset="-122"/>
                <a:ea typeface="宋体" panose="02010600030101010101" pitchFamily="2" charset="-122"/>
                <a:cs typeface="+mn-cs"/>
              </a:rPr>
              <a:t>1.</a:t>
            </a:r>
            <a:r>
              <a:rPr kumimoji="0" lang="zh-CN" altLang="en-US" sz="2400" b="1" i="0" u="none" strike="noStrike" kern="1200" cap="none" spc="0" normalizeH="0" baseline="0" noProof="0" dirty="0">
                <a:ln>
                  <a:noFill/>
                </a:ln>
                <a:solidFill>
                  <a:prstClr val="black"/>
                </a:solidFill>
                <a:effectLst/>
                <a:uLnTx/>
                <a:uFillTx/>
                <a:latin typeface="宋体" panose="02010600030101010101" pitchFamily="2" charset="-122"/>
                <a:ea typeface="宋体" panose="02010600030101010101" pitchFamily="2" charset="-122"/>
                <a:cs typeface="+mn-cs"/>
              </a:rPr>
              <a:t>全球</a:t>
            </a:r>
            <a:endParaRPr kumimoji="0" lang="en-GB" sz="2400" b="1" i="0" u="none" strike="noStrike" kern="1200" cap="none" spc="0" normalizeH="0" baseline="0" noProof="0" dirty="0">
              <a:ln>
                <a:noFill/>
              </a:ln>
              <a:solidFill>
                <a:prstClr val="black"/>
              </a:solidFill>
              <a:effectLst/>
              <a:uLnTx/>
              <a:uFillTx/>
              <a:latin typeface="宋体" panose="02010600030101010101" pitchFamily="2" charset="-122"/>
              <a:ea typeface="宋体" panose="02010600030101010101" pitchFamily="2" charset="-122"/>
              <a:cs typeface="+mn-cs"/>
            </a:endParaRPr>
          </a:p>
        </p:txBody>
      </p:sp>
      <p:pic>
        <p:nvPicPr>
          <p:cNvPr id="8" name="Picture 5" descr="C:\Users\Administrator\Desktop\财大ppt模板\B9PPT模板（一）-07.jpg"/>
          <p:cNvPicPr>
            <a:picLocks noChangeAspect="1" noChangeArrowheads="1"/>
          </p:cNvPicPr>
          <p:nvPr/>
        </p:nvPicPr>
        <p:blipFill rotWithShape="1">
          <a:blip r:embed="rId2"/>
          <a:srcRect l="80973" t="3505" b="78397"/>
          <a:stretch/>
        </p:blipFill>
        <p:spPr bwMode="auto">
          <a:xfrm>
            <a:off x="10214435" y="69901"/>
            <a:ext cx="2034332" cy="1368152"/>
          </a:xfrm>
          <a:prstGeom prst="rect">
            <a:avLst/>
          </a:prstGeom>
          <a:noFill/>
        </p:spPr>
      </p:pic>
      <p:sp>
        <p:nvSpPr>
          <p:cNvPr id="9" name="Rectangle 1"/>
          <p:cNvSpPr>
            <a:spLocks noChangeArrowheads="1"/>
          </p:cNvSpPr>
          <p:nvPr/>
        </p:nvSpPr>
        <p:spPr bwMode="auto">
          <a:xfrm>
            <a:off x="2853568" y="1913959"/>
            <a:ext cx="4564071"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lvl="0" indent="457200" algn="ctr" eaLnBrk="0" fontAlgn="base" hangingPunct="0">
              <a:spcBef>
                <a:spcPct val="0"/>
              </a:spcBef>
              <a:spcAft>
                <a:spcPct val="0"/>
              </a:spcAft>
            </a:pPr>
            <a:r>
              <a:rPr lang="zh-CN" altLang="en-US" sz="2000" dirty="0">
                <a:solidFill>
                  <a:prstClr val="black"/>
                </a:solidFill>
                <a:latin typeface="Times New Roman" panose="02020603050405020304" pitchFamily="18" charset="0"/>
                <a:cs typeface="Times New Roman" panose="02020603050405020304" pitchFamily="18" charset="0"/>
              </a:rPr>
              <a:t>表</a:t>
            </a:r>
            <a:r>
              <a:rPr lang="en-US" altLang="zh-CN" sz="2000" dirty="0">
                <a:solidFill>
                  <a:prstClr val="black"/>
                </a:solidFill>
                <a:latin typeface="Times New Roman" panose="02020603050405020304" pitchFamily="18" charset="0"/>
                <a:cs typeface="Times New Roman" panose="02020603050405020304" pitchFamily="18" charset="0"/>
              </a:rPr>
              <a:t>3</a:t>
            </a:r>
            <a:r>
              <a:rPr lang="zh-CN" altLang="en-US" sz="2000" dirty="0">
                <a:solidFill>
                  <a:prstClr val="black"/>
                </a:solidFill>
                <a:latin typeface="Times New Roman" panose="02020603050405020304" pitchFamily="18" charset="0"/>
                <a:cs typeface="Times New Roman" panose="02020603050405020304" pitchFamily="18" charset="0"/>
              </a:rPr>
              <a:t>：  </a:t>
            </a:r>
            <a:r>
              <a:rPr lang="en-US" altLang="zh-CN" sz="2000" dirty="0">
                <a:solidFill>
                  <a:prstClr val="black"/>
                </a:solidFill>
                <a:latin typeface="Times New Roman" panose="02020603050405020304" pitchFamily="18" charset="0"/>
                <a:cs typeface="Times New Roman" panose="02020603050405020304" pitchFamily="18" charset="0"/>
              </a:rPr>
              <a:t>2018</a:t>
            </a:r>
            <a:r>
              <a:rPr lang="zh-CN" altLang="en-US" sz="2000" dirty="0">
                <a:solidFill>
                  <a:prstClr val="black"/>
                </a:solidFill>
                <a:latin typeface="Times New Roman" panose="02020603050405020304" pitchFamily="18" charset="0"/>
                <a:cs typeface="Times New Roman" panose="02020603050405020304" pitchFamily="18" charset="0"/>
              </a:rPr>
              <a:t>前</a:t>
            </a:r>
            <a:r>
              <a:rPr lang="en-US" altLang="zh-CN" sz="2000" dirty="0">
                <a:solidFill>
                  <a:prstClr val="black"/>
                </a:solidFill>
                <a:latin typeface="Times New Roman" panose="02020603050405020304" pitchFamily="18" charset="0"/>
                <a:cs typeface="Times New Roman" panose="02020603050405020304" pitchFamily="18" charset="0"/>
              </a:rPr>
              <a:t>10</a:t>
            </a:r>
            <a:r>
              <a:rPr lang="zh-CN" altLang="en-US" sz="2000" dirty="0">
                <a:solidFill>
                  <a:prstClr val="black"/>
                </a:solidFill>
                <a:latin typeface="Times New Roman" panose="02020603050405020304" pitchFamily="18" charset="0"/>
                <a:cs typeface="Times New Roman" panose="02020603050405020304" pitchFamily="18" charset="0"/>
              </a:rPr>
              <a:t>服务出口国家</a:t>
            </a:r>
            <a:r>
              <a:rPr lang="en-US" altLang="zh-CN" sz="2000" dirty="0">
                <a:solidFill>
                  <a:prstClr val="black"/>
                </a:solidFill>
                <a:latin typeface="Times New Roman" panose="02020603050405020304" pitchFamily="18" charset="0"/>
                <a:cs typeface="Times New Roman" panose="02020603050405020304" pitchFamily="18" charset="0"/>
              </a:rPr>
              <a:t>/</a:t>
            </a:r>
            <a:r>
              <a:rPr lang="zh-CN" altLang="en-US" sz="2000" dirty="0">
                <a:solidFill>
                  <a:prstClr val="black"/>
                </a:solidFill>
                <a:latin typeface="Times New Roman" panose="02020603050405020304" pitchFamily="18" charset="0"/>
                <a:cs typeface="Times New Roman" panose="02020603050405020304" pitchFamily="18" charset="0"/>
              </a:rPr>
              <a:t>地区</a:t>
            </a:r>
            <a:endParaRPr kumimoji="0" lang="zh-CN" altLang="en-US" sz="3600" b="0" i="0" u="none" strike="noStrike" kern="1200" cap="none" spc="0" normalizeH="0" baseline="0" noProof="0" dirty="0">
              <a:ln>
                <a:noFill/>
              </a:ln>
              <a:solidFill>
                <a:prstClr val="black"/>
              </a:solidFill>
              <a:effectLst/>
              <a:uLnTx/>
              <a:uFillTx/>
              <a:latin typeface="Times New Roman" panose="02020603050405020304" pitchFamily="18" charset="0"/>
              <a:ea typeface="宋体" panose="02010600030101010101" pitchFamily="2" charset="-122"/>
              <a:cs typeface="Times New Roman" panose="02020603050405020304" pitchFamily="18" charset="0"/>
            </a:endParaRPr>
          </a:p>
        </p:txBody>
      </p:sp>
      <p:graphicFrame>
        <p:nvGraphicFramePr>
          <p:cNvPr id="3" name="内容占位符 2"/>
          <p:cNvGraphicFramePr>
            <a:graphicFrameLocks noGrp="1"/>
          </p:cNvGraphicFramePr>
          <p:nvPr>
            <p:ph idx="1"/>
            <p:extLst>
              <p:ext uri="{D42A27DB-BD31-4B8C-83A1-F6EECF244321}">
                <p14:modId xmlns:p14="http://schemas.microsoft.com/office/powerpoint/2010/main" val="1480903537"/>
              </p:ext>
            </p:extLst>
          </p:nvPr>
        </p:nvGraphicFramePr>
        <p:xfrm>
          <a:off x="574763" y="2448284"/>
          <a:ext cx="11286310" cy="4249855"/>
        </p:xfrm>
        <a:graphic>
          <a:graphicData uri="http://schemas.openxmlformats.org/drawingml/2006/table">
            <a:tbl>
              <a:tblPr firstRow="1" firstCol="1" bandRow="1">
                <a:tableStyleId>{5C22544A-7EE6-4342-B048-85BDC9FD1C3A}</a:tableStyleId>
              </a:tblPr>
              <a:tblGrid>
                <a:gridCol w="2257262">
                  <a:extLst>
                    <a:ext uri="{9D8B030D-6E8A-4147-A177-3AD203B41FA5}">
                      <a16:colId xmlns:a16="http://schemas.microsoft.com/office/drawing/2014/main" val="1292772642"/>
                    </a:ext>
                  </a:extLst>
                </a:gridCol>
                <a:gridCol w="2257262">
                  <a:extLst>
                    <a:ext uri="{9D8B030D-6E8A-4147-A177-3AD203B41FA5}">
                      <a16:colId xmlns:a16="http://schemas.microsoft.com/office/drawing/2014/main" val="933450166"/>
                    </a:ext>
                  </a:extLst>
                </a:gridCol>
                <a:gridCol w="2257262">
                  <a:extLst>
                    <a:ext uri="{9D8B030D-6E8A-4147-A177-3AD203B41FA5}">
                      <a16:colId xmlns:a16="http://schemas.microsoft.com/office/drawing/2014/main" val="1181005706"/>
                    </a:ext>
                  </a:extLst>
                </a:gridCol>
                <a:gridCol w="2257262">
                  <a:extLst>
                    <a:ext uri="{9D8B030D-6E8A-4147-A177-3AD203B41FA5}">
                      <a16:colId xmlns:a16="http://schemas.microsoft.com/office/drawing/2014/main" val="56719529"/>
                    </a:ext>
                  </a:extLst>
                </a:gridCol>
                <a:gridCol w="2257262">
                  <a:extLst>
                    <a:ext uri="{9D8B030D-6E8A-4147-A177-3AD203B41FA5}">
                      <a16:colId xmlns:a16="http://schemas.microsoft.com/office/drawing/2014/main" val="2795962229"/>
                    </a:ext>
                  </a:extLst>
                </a:gridCol>
              </a:tblGrid>
              <a:tr h="577000">
                <a:tc>
                  <a:txBody>
                    <a:bodyPr/>
                    <a:lstStyle/>
                    <a:p>
                      <a:pPr algn="ctr">
                        <a:lnSpc>
                          <a:spcPct val="107000"/>
                        </a:lnSpc>
                        <a:spcAft>
                          <a:spcPts val="0"/>
                        </a:spcAft>
                      </a:pPr>
                      <a:r>
                        <a:rPr lang="zh-CN" sz="2000" dirty="0">
                          <a:effectLst/>
                          <a:latin typeface="Times New Roman" panose="02020603050405020304" pitchFamily="18" charset="0"/>
                          <a:cs typeface="Times New Roman" panose="02020603050405020304" pitchFamily="18" charset="0"/>
                        </a:rPr>
                        <a:t>国家</a:t>
                      </a:r>
                      <a:endParaRPr lang="en-US" sz="2000" dirty="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tc>
                <a:tc>
                  <a:txBody>
                    <a:bodyPr/>
                    <a:lstStyle/>
                    <a:p>
                      <a:pPr algn="ctr">
                        <a:lnSpc>
                          <a:spcPct val="107000"/>
                        </a:lnSpc>
                        <a:spcAft>
                          <a:spcPts val="0"/>
                        </a:spcAft>
                      </a:pPr>
                      <a:r>
                        <a:rPr lang="zh-CN" sz="2000">
                          <a:effectLst/>
                          <a:latin typeface="Times New Roman" panose="02020603050405020304" pitchFamily="18" charset="0"/>
                          <a:cs typeface="Times New Roman" panose="02020603050405020304" pitchFamily="18" charset="0"/>
                        </a:rPr>
                        <a:t>出口值（百万美元）</a:t>
                      </a:r>
                      <a:endParaRPr lang="en-US" sz="200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tc>
                <a:tc>
                  <a:txBody>
                    <a:bodyPr/>
                    <a:lstStyle/>
                    <a:p>
                      <a:pPr algn="ctr">
                        <a:lnSpc>
                          <a:spcPct val="107000"/>
                        </a:lnSpc>
                        <a:spcAft>
                          <a:spcPts val="0"/>
                        </a:spcAft>
                      </a:pPr>
                      <a:r>
                        <a:rPr lang="en-US" sz="2000">
                          <a:effectLst/>
                          <a:latin typeface="Times New Roman" panose="02020603050405020304" pitchFamily="18" charset="0"/>
                          <a:cs typeface="Times New Roman" panose="02020603050405020304" pitchFamily="18" charset="0"/>
                        </a:rPr>
                        <a:t>2017</a:t>
                      </a:r>
                      <a:r>
                        <a:rPr lang="zh-CN" sz="2000">
                          <a:effectLst/>
                          <a:latin typeface="Times New Roman" panose="02020603050405020304" pitchFamily="18" charset="0"/>
                          <a:cs typeface="Times New Roman" panose="02020603050405020304" pitchFamily="18" charset="0"/>
                        </a:rPr>
                        <a:t>出口值</a:t>
                      </a:r>
                      <a:endParaRPr lang="en-US" sz="200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tc>
                <a:tc>
                  <a:txBody>
                    <a:bodyPr/>
                    <a:lstStyle/>
                    <a:p>
                      <a:pPr algn="ctr">
                        <a:lnSpc>
                          <a:spcPct val="107000"/>
                        </a:lnSpc>
                        <a:spcAft>
                          <a:spcPts val="0"/>
                        </a:spcAft>
                      </a:pPr>
                      <a:r>
                        <a:rPr lang="zh-CN" sz="2000">
                          <a:effectLst/>
                          <a:latin typeface="Times New Roman" panose="02020603050405020304" pitchFamily="18" charset="0"/>
                          <a:cs typeface="Times New Roman" panose="02020603050405020304" pitchFamily="18" charset="0"/>
                        </a:rPr>
                        <a:t>年变化率</a:t>
                      </a:r>
                      <a:endParaRPr lang="en-US" sz="200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tc>
                <a:tc>
                  <a:txBody>
                    <a:bodyPr/>
                    <a:lstStyle/>
                    <a:p>
                      <a:pPr algn="ctr">
                        <a:lnSpc>
                          <a:spcPct val="107000"/>
                        </a:lnSpc>
                        <a:spcAft>
                          <a:spcPts val="0"/>
                        </a:spcAft>
                      </a:pPr>
                      <a:r>
                        <a:rPr lang="zh-CN" sz="2000">
                          <a:effectLst/>
                          <a:latin typeface="Times New Roman" panose="02020603050405020304" pitchFamily="18" charset="0"/>
                          <a:cs typeface="Times New Roman" panose="02020603050405020304" pitchFamily="18" charset="0"/>
                        </a:rPr>
                        <a:t>占全球服务出口总值比重</a:t>
                      </a:r>
                      <a:endParaRPr lang="en-US" sz="200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tc>
                <a:extLst>
                  <a:ext uri="{0D108BD9-81ED-4DB2-BD59-A6C34878D82A}">
                    <a16:rowId xmlns:a16="http://schemas.microsoft.com/office/drawing/2014/main" val="522542156"/>
                  </a:ext>
                </a:extLst>
              </a:tr>
              <a:tr h="327053">
                <a:tc>
                  <a:txBody>
                    <a:bodyPr/>
                    <a:lstStyle/>
                    <a:p>
                      <a:pPr algn="ctr">
                        <a:lnSpc>
                          <a:spcPct val="107000"/>
                        </a:lnSpc>
                        <a:spcAft>
                          <a:spcPts val="0"/>
                        </a:spcAft>
                      </a:pPr>
                      <a:r>
                        <a:rPr lang="zh-CN" sz="2000" dirty="0">
                          <a:effectLst/>
                          <a:latin typeface="Times New Roman" panose="02020603050405020304" pitchFamily="18" charset="0"/>
                          <a:cs typeface="Times New Roman" panose="02020603050405020304" pitchFamily="18" charset="0"/>
                        </a:rPr>
                        <a:t>全球</a:t>
                      </a:r>
                      <a:endParaRPr lang="en-US" sz="2000" dirty="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tc>
                <a:tc>
                  <a:txBody>
                    <a:bodyPr/>
                    <a:lstStyle/>
                    <a:p>
                      <a:pPr algn="ctr">
                        <a:lnSpc>
                          <a:spcPct val="107000"/>
                        </a:lnSpc>
                        <a:spcAft>
                          <a:spcPts val="0"/>
                        </a:spcAft>
                      </a:pPr>
                      <a:r>
                        <a:rPr lang="en-US" sz="2000" dirty="0">
                          <a:effectLst/>
                          <a:latin typeface="Times New Roman" panose="02020603050405020304" pitchFamily="18" charset="0"/>
                          <a:cs typeface="Times New Roman" panose="02020603050405020304" pitchFamily="18" charset="0"/>
                        </a:rPr>
                        <a:t>5852458</a:t>
                      </a:r>
                      <a:endParaRPr lang="en-US" sz="2000" dirty="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tc>
                <a:tc>
                  <a:txBody>
                    <a:bodyPr/>
                    <a:lstStyle/>
                    <a:p>
                      <a:pPr algn="ctr">
                        <a:lnSpc>
                          <a:spcPct val="107000"/>
                        </a:lnSpc>
                        <a:spcAft>
                          <a:spcPts val="0"/>
                        </a:spcAft>
                      </a:pPr>
                      <a:r>
                        <a:rPr lang="en-US" sz="2000">
                          <a:effectLst/>
                          <a:latin typeface="Times New Roman" panose="02020603050405020304" pitchFamily="18" charset="0"/>
                          <a:cs typeface="Times New Roman" panose="02020603050405020304" pitchFamily="18" charset="0"/>
                        </a:rPr>
                        <a:t>5441051</a:t>
                      </a:r>
                      <a:endParaRPr lang="en-US" sz="200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tc>
                <a:tc>
                  <a:txBody>
                    <a:bodyPr/>
                    <a:lstStyle/>
                    <a:p>
                      <a:pPr algn="ctr">
                        <a:lnSpc>
                          <a:spcPct val="107000"/>
                        </a:lnSpc>
                        <a:spcAft>
                          <a:spcPts val="0"/>
                        </a:spcAft>
                      </a:pPr>
                      <a:r>
                        <a:rPr lang="en-US" sz="2000">
                          <a:effectLst/>
                          <a:latin typeface="Times New Roman" panose="02020603050405020304" pitchFamily="18" charset="0"/>
                          <a:cs typeface="Times New Roman" panose="02020603050405020304" pitchFamily="18" charset="0"/>
                        </a:rPr>
                        <a:t>7.56%</a:t>
                      </a:r>
                      <a:endParaRPr lang="en-US" sz="200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tc>
                <a:tc>
                  <a:txBody>
                    <a:bodyPr/>
                    <a:lstStyle/>
                    <a:p>
                      <a:pPr algn="ctr">
                        <a:lnSpc>
                          <a:spcPct val="107000"/>
                        </a:lnSpc>
                        <a:spcAft>
                          <a:spcPts val="0"/>
                        </a:spcAft>
                      </a:pPr>
                      <a:r>
                        <a:rPr lang="en-US" sz="2000">
                          <a:effectLst/>
                          <a:latin typeface="Times New Roman" panose="02020603050405020304" pitchFamily="18" charset="0"/>
                          <a:cs typeface="Times New Roman" panose="02020603050405020304" pitchFamily="18" charset="0"/>
                        </a:rPr>
                        <a:t>100%</a:t>
                      </a:r>
                      <a:endParaRPr lang="en-US" sz="200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tc>
                <a:extLst>
                  <a:ext uri="{0D108BD9-81ED-4DB2-BD59-A6C34878D82A}">
                    <a16:rowId xmlns:a16="http://schemas.microsoft.com/office/drawing/2014/main" val="2445463414"/>
                  </a:ext>
                </a:extLst>
              </a:tr>
              <a:tr h="327053">
                <a:tc>
                  <a:txBody>
                    <a:bodyPr/>
                    <a:lstStyle/>
                    <a:p>
                      <a:pPr algn="ctr">
                        <a:lnSpc>
                          <a:spcPct val="107000"/>
                        </a:lnSpc>
                        <a:spcAft>
                          <a:spcPts val="0"/>
                        </a:spcAft>
                      </a:pPr>
                      <a:r>
                        <a:rPr lang="en-US" sz="2000">
                          <a:effectLst/>
                          <a:latin typeface="Times New Roman" panose="02020603050405020304" pitchFamily="18" charset="0"/>
                          <a:cs typeface="Times New Roman" panose="02020603050405020304" pitchFamily="18" charset="0"/>
                        </a:rPr>
                        <a:t>1.</a:t>
                      </a:r>
                      <a:r>
                        <a:rPr lang="zh-CN" sz="2000">
                          <a:effectLst/>
                          <a:latin typeface="Times New Roman" panose="02020603050405020304" pitchFamily="18" charset="0"/>
                          <a:cs typeface="Times New Roman" panose="02020603050405020304" pitchFamily="18" charset="0"/>
                        </a:rPr>
                        <a:t>美国</a:t>
                      </a:r>
                      <a:endParaRPr lang="en-US" sz="200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tc>
                <a:tc>
                  <a:txBody>
                    <a:bodyPr/>
                    <a:lstStyle/>
                    <a:p>
                      <a:pPr algn="ctr">
                        <a:lnSpc>
                          <a:spcPct val="107000"/>
                        </a:lnSpc>
                        <a:spcAft>
                          <a:spcPts val="0"/>
                        </a:spcAft>
                      </a:pPr>
                      <a:r>
                        <a:rPr lang="en-US" sz="2000" dirty="0">
                          <a:effectLst/>
                          <a:latin typeface="Times New Roman" panose="02020603050405020304" pitchFamily="18" charset="0"/>
                          <a:cs typeface="Times New Roman" panose="02020603050405020304" pitchFamily="18" charset="0"/>
                        </a:rPr>
                        <a:t>828424</a:t>
                      </a:r>
                      <a:endParaRPr lang="en-US" sz="2000" dirty="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tc>
                <a:tc>
                  <a:txBody>
                    <a:bodyPr/>
                    <a:lstStyle/>
                    <a:p>
                      <a:pPr algn="ctr">
                        <a:lnSpc>
                          <a:spcPct val="107000"/>
                        </a:lnSpc>
                        <a:spcAft>
                          <a:spcPts val="0"/>
                        </a:spcAft>
                      </a:pPr>
                      <a:r>
                        <a:rPr lang="en-US" sz="2000">
                          <a:effectLst/>
                          <a:latin typeface="Times New Roman" panose="02020603050405020304" pitchFamily="18" charset="0"/>
                          <a:cs typeface="Times New Roman" panose="02020603050405020304" pitchFamily="18" charset="0"/>
                        </a:rPr>
                        <a:t>797690</a:t>
                      </a:r>
                      <a:endParaRPr lang="en-US" sz="200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tc>
                <a:tc>
                  <a:txBody>
                    <a:bodyPr/>
                    <a:lstStyle/>
                    <a:p>
                      <a:pPr algn="ctr">
                        <a:lnSpc>
                          <a:spcPct val="107000"/>
                        </a:lnSpc>
                        <a:spcAft>
                          <a:spcPts val="0"/>
                        </a:spcAft>
                      </a:pPr>
                      <a:r>
                        <a:rPr lang="en-US" sz="2000">
                          <a:effectLst/>
                          <a:latin typeface="Times New Roman" panose="02020603050405020304" pitchFamily="18" charset="0"/>
                          <a:cs typeface="Times New Roman" panose="02020603050405020304" pitchFamily="18" charset="0"/>
                        </a:rPr>
                        <a:t>3.85%</a:t>
                      </a:r>
                      <a:endParaRPr lang="en-US" sz="200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tc>
                <a:tc>
                  <a:txBody>
                    <a:bodyPr/>
                    <a:lstStyle/>
                    <a:p>
                      <a:pPr algn="ctr">
                        <a:lnSpc>
                          <a:spcPct val="107000"/>
                        </a:lnSpc>
                        <a:spcAft>
                          <a:spcPts val="0"/>
                        </a:spcAft>
                      </a:pPr>
                      <a:r>
                        <a:rPr lang="en-US" sz="2000">
                          <a:effectLst/>
                          <a:latin typeface="Times New Roman" panose="02020603050405020304" pitchFamily="18" charset="0"/>
                          <a:cs typeface="Times New Roman" panose="02020603050405020304" pitchFamily="18" charset="0"/>
                        </a:rPr>
                        <a:t>14.16%</a:t>
                      </a:r>
                      <a:endParaRPr lang="en-US" sz="200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tc>
                <a:extLst>
                  <a:ext uri="{0D108BD9-81ED-4DB2-BD59-A6C34878D82A}">
                    <a16:rowId xmlns:a16="http://schemas.microsoft.com/office/drawing/2014/main" val="2744586686"/>
                  </a:ext>
                </a:extLst>
              </a:tr>
              <a:tr h="327053">
                <a:tc>
                  <a:txBody>
                    <a:bodyPr/>
                    <a:lstStyle/>
                    <a:p>
                      <a:pPr algn="ctr">
                        <a:lnSpc>
                          <a:spcPct val="107000"/>
                        </a:lnSpc>
                        <a:spcAft>
                          <a:spcPts val="0"/>
                        </a:spcAft>
                      </a:pPr>
                      <a:r>
                        <a:rPr lang="en-US" sz="2000">
                          <a:effectLst/>
                          <a:latin typeface="Times New Roman" panose="02020603050405020304" pitchFamily="18" charset="0"/>
                          <a:cs typeface="Times New Roman" panose="02020603050405020304" pitchFamily="18" charset="0"/>
                        </a:rPr>
                        <a:t>2.</a:t>
                      </a:r>
                      <a:r>
                        <a:rPr lang="zh-CN" sz="2000">
                          <a:effectLst/>
                          <a:latin typeface="Times New Roman" panose="02020603050405020304" pitchFamily="18" charset="0"/>
                          <a:cs typeface="Times New Roman" panose="02020603050405020304" pitchFamily="18" charset="0"/>
                        </a:rPr>
                        <a:t>英国</a:t>
                      </a:r>
                      <a:endParaRPr lang="en-US" sz="200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tc>
                <a:tc>
                  <a:txBody>
                    <a:bodyPr/>
                    <a:lstStyle/>
                    <a:p>
                      <a:pPr algn="ctr">
                        <a:lnSpc>
                          <a:spcPct val="107000"/>
                        </a:lnSpc>
                        <a:spcAft>
                          <a:spcPts val="0"/>
                        </a:spcAft>
                      </a:pPr>
                      <a:r>
                        <a:rPr lang="en-US" sz="2000" dirty="0">
                          <a:effectLst/>
                          <a:latin typeface="Times New Roman" panose="02020603050405020304" pitchFamily="18" charset="0"/>
                          <a:cs typeface="Times New Roman" panose="02020603050405020304" pitchFamily="18" charset="0"/>
                        </a:rPr>
                        <a:t>378326</a:t>
                      </a:r>
                      <a:endParaRPr lang="en-US" sz="2000" dirty="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tc>
                <a:tc>
                  <a:txBody>
                    <a:bodyPr/>
                    <a:lstStyle/>
                    <a:p>
                      <a:pPr algn="ctr">
                        <a:lnSpc>
                          <a:spcPct val="107000"/>
                        </a:lnSpc>
                        <a:spcAft>
                          <a:spcPts val="0"/>
                        </a:spcAft>
                      </a:pPr>
                      <a:r>
                        <a:rPr lang="en-US" sz="2000">
                          <a:effectLst/>
                          <a:latin typeface="Times New Roman" panose="02020603050405020304" pitchFamily="18" charset="0"/>
                          <a:cs typeface="Times New Roman" panose="02020603050405020304" pitchFamily="18" charset="0"/>
                        </a:rPr>
                        <a:t>359250</a:t>
                      </a:r>
                      <a:endParaRPr lang="en-US" sz="200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tc>
                <a:tc>
                  <a:txBody>
                    <a:bodyPr/>
                    <a:lstStyle/>
                    <a:p>
                      <a:pPr algn="ctr">
                        <a:lnSpc>
                          <a:spcPct val="107000"/>
                        </a:lnSpc>
                        <a:spcAft>
                          <a:spcPts val="0"/>
                        </a:spcAft>
                      </a:pPr>
                      <a:r>
                        <a:rPr lang="en-US" sz="2000">
                          <a:effectLst/>
                          <a:latin typeface="Times New Roman" panose="02020603050405020304" pitchFamily="18" charset="0"/>
                          <a:cs typeface="Times New Roman" panose="02020603050405020304" pitchFamily="18" charset="0"/>
                        </a:rPr>
                        <a:t>5.31%</a:t>
                      </a:r>
                      <a:endParaRPr lang="en-US" sz="200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tc>
                <a:tc>
                  <a:txBody>
                    <a:bodyPr/>
                    <a:lstStyle/>
                    <a:p>
                      <a:pPr algn="ctr">
                        <a:lnSpc>
                          <a:spcPct val="107000"/>
                        </a:lnSpc>
                        <a:spcAft>
                          <a:spcPts val="0"/>
                        </a:spcAft>
                      </a:pPr>
                      <a:r>
                        <a:rPr lang="en-US" sz="2000">
                          <a:effectLst/>
                          <a:latin typeface="Times New Roman" panose="02020603050405020304" pitchFamily="18" charset="0"/>
                          <a:cs typeface="Times New Roman" panose="02020603050405020304" pitchFamily="18" charset="0"/>
                        </a:rPr>
                        <a:t>6.46%</a:t>
                      </a:r>
                      <a:endParaRPr lang="en-US" sz="200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tc>
                <a:extLst>
                  <a:ext uri="{0D108BD9-81ED-4DB2-BD59-A6C34878D82A}">
                    <a16:rowId xmlns:a16="http://schemas.microsoft.com/office/drawing/2014/main" val="741965154"/>
                  </a:ext>
                </a:extLst>
              </a:tr>
              <a:tr h="327053">
                <a:tc>
                  <a:txBody>
                    <a:bodyPr/>
                    <a:lstStyle/>
                    <a:p>
                      <a:pPr algn="ctr">
                        <a:lnSpc>
                          <a:spcPct val="107000"/>
                        </a:lnSpc>
                        <a:spcAft>
                          <a:spcPts val="0"/>
                        </a:spcAft>
                      </a:pPr>
                      <a:r>
                        <a:rPr lang="en-US" sz="2000">
                          <a:effectLst/>
                          <a:latin typeface="Times New Roman" panose="02020603050405020304" pitchFamily="18" charset="0"/>
                          <a:cs typeface="Times New Roman" panose="02020603050405020304" pitchFamily="18" charset="0"/>
                        </a:rPr>
                        <a:t>3.</a:t>
                      </a:r>
                      <a:r>
                        <a:rPr lang="zh-CN" sz="2000">
                          <a:effectLst/>
                          <a:latin typeface="Times New Roman" panose="02020603050405020304" pitchFamily="18" charset="0"/>
                          <a:cs typeface="Times New Roman" panose="02020603050405020304" pitchFamily="18" charset="0"/>
                        </a:rPr>
                        <a:t>德国</a:t>
                      </a:r>
                      <a:endParaRPr lang="en-US" sz="200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tc>
                <a:tc>
                  <a:txBody>
                    <a:bodyPr/>
                    <a:lstStyle/>
                    <a:p>
                      <a:pPr algn="ctr">
                        <a:lnSpc>
                          <a:spcPct val="107000"/>
                        </a:lnSpc>
                        <a:spcAft>
                          <a:spcPts val="0"/>
                        </a:spcAft>
                      </a:pPr>
                      <a:r>
                        <a:rPr lang="en-US" sz="2000" dirty="0">
                          <a:effectLst/>
                          <a:latin typeface="Times New Roman" panose="02020603050405020304" pitchFamily="18" charset="0"/>
                          <a:cs typeface="Times New Roman" panose="02020603050405020304" pitchFamily="18" charset="0"/>
                        </a:rPr>
                        <a:t>342732</a:t>
                      </a:r>
                      <a:endParaRPr lang="en-US" sz="2000" dirty="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tc>
                <a:tc>
                  <a:txBody>
                    <a:bodyPr/>
                    <a:lstStyle/>
                    <a:p>
                      <a:pPr algn="ctr">
                        <a:lnSpc>
                          <a:spcPct val="107000"/>
                        </a:lnSpc>
                        <a:spcAft>
                          <a:spcPts val="0"/>
                        </a:spcAft>
                      </a:pPr>
                      <a:r>
                        <a:rPr lang="en-US" sz="2000" dirty="0">
                          <a:effectLst/>
                          <a:latin typeface="Times New Roman" panose="02020603050405020304" pitchFamily="18" charset="0"/>
                          <a:cs typeface="Times New Roman" panose="02020603050405020304" pitchFamily="18" charset="0"/>
                        </a:rPr>
                        <a:t>318944</a:t>
                      </a:r>
                      <a:endParaRPr lang="en-US" sz="2000" dirty="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tc>
                <a:tc>
                  <a:txBody>
                    <a:bodyPr/>
                    <a:lstStyle/>
                    <a:p>
                      <a:pPr algn="ctr">
                        <a:lnSpc>
                          <a:spcPct val="107000"/>
                        </a:lnSpc>
                        <a:spcAft>
                          <a:spcPts val="0"/>
                        </a:spcAft>
                      </a:pPr>
                      <a:r>
                        <a:rPr lang="en-US" sz="2000">
                          <a:effectLst/>
                          <a:latin typeface="Times New Roman" panose="02020603050405020304" pitchFamily="18" charset="0"/>
                          <a:cs typeface="Times New Roman" panose="02020603050405020304" pitchFamily="18" charset="0"/>
                        </a:rPr>
                        <a:t>7.46%</a:t>
                      </a:r>
                      <a:endParaRPr lang="en-US" sz="200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tc>
                <a:tc>
                  <a:txBody>
                    <a:bodyPr/>
                    <a:lstStyle/>
                    <a:p>
                      <a:pPr algn="ctr">
                        <a:lnSpc>
                          <a:spcPct val="107000"/>
                        </a:lnSpc>
                        <a:spcAft>
                          <a:spcPts val="0"/>
                        </a:spcAft>
                      </a:pPr>
                      <a:r>
                        <a:rPr lang="en-US" sz="2000">
                          <a:effectLst/>
                          <a:latin typeface="Times New Roman" panose="02020603050405020304" pitchFamily="18" charset="0"/>
                          <a:cs typeface="Times New Roman" panose="02020603050405020304" pitchFamily="18" charset="0"/>
                        </a:rPr>
                        <a:t>5.86%</a:t>
                      </a:r>
                      <a:endParaRPr lang="en-US" sz="200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tc>
                <a:extLst>
                  <a:ext uri="{0D108BD9-81ED-4DB2-BD59-A6C34878D82A}">
                    <a16:rowId xmlns:a16="http://schemas.microsoft.com/office/drawing/2014/main" val="1369665485"/>
                  </a:ext>
                </a:extLst>
              </a:tr>
              <a:tr h="327053">
                <a:tc>
                  <a:txBody>
                    <a:bodyPr/>
                    <a:lstStyle/>
                    <a:p>
                      <a:pPr algn="ctr">
                        <a:lnSpc>
                          <a:spcPct val="107000"/>
                        </a:lnSpc>
                        <a:spcAft>
                          <a:spcPts val="0"/>
                        </a:spcAft>
                      </a:pPr>
                      <a:r>
                        <a:rPr lang="en-US" sz="2000">
                          <a:effectLst/>
                          <a:latin typeface="Times New Roman" panose="02020603050405020304" pitchFamily="18" charset="0"/>
                          <a:cs typeface="Times New Roman" panose="02020603050405020304" pitchFamily="18" charset="0"/>
                        </a:rPr>
                        <a:t>4.</a:t>
                      </a:r>
                      <a:r>
                        <a:rPr lang="zh-CN" sz="2000">
                          <a:effectLst/>
                          <a:latin typeface="Times New Roman" panose="02020603050405020304" pitchFamily="18" charset="0"/>
                          <a:cs typeface="Times New Roman" panose="02020603050405020304" pitchFamily="18" charset="0"/>
                        </a:rPr>
                        <a:t>法国</a:t>
                      </a:r>
                      <a:endParaRPr lang="en-US" sz="200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tc>
                <a:tc>
                  <a:txBody>
                    <a:bodyPr/>
                    <a:lstStyle/>
                    <a:p>
                      <a:pPr algn="ctr">
                        <a:lnSpc>
                          <a:spcPct val="107000"/>
                        </a:lnSpc>
                        <a:spcAft>
                          <a:spcPts val="0"/>
                        </a:spcAft>
                      </a:pPr>
                      <a:r>
                        <a:rPr lang="en-US" sz="2000">
                          <a:effectLst/>
                          <a:latin typeface="Times New Roman" panose="02020603050405020304" pitchFamily="18" charset="0"/>
                          <a:cs typeface="Times New Roman" panose="02020603050405020304" pitchFamily="18" charset="0"/>
                        </a:rPr>
                        <a:t>292423</a:t>
                      </a:r>
                      <a:endParaRPr lang="en-US" sz="200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tc>
                <a:tc>
                  <a:txBody>
                    <a:bodyPr/>
                    <a:lstStyle/>
                    <a:p>
                      <a:pPr algn="ctr">
                        <a:lnSpc>
                          <a:spcPct val="107000"/>
                        </a:lnSpc>
                        <a:spcAft>
                          <a:spcPts val="0"/>
                        </a:spcAft>
                      </a:pPr>
                      <a:r>
                        <a:rPr lang="en-US" sz="2000" dirty="0">
                          <a:effectLst/>
                          <a:latin typeface="Times New Roman" panose="02020603050405020304" pitchFamily="18" charset="0"/>
                          <a:cs typeface="Times New Roman" panose="02020603050405020304" pitchFamily="18" charset="0"/>
                        </a:rPr>
                        <a:t>276198</a:t>
                      </a:r>
                      <a:endParaRPr lang="en-US" sz="2000" dirty="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tc>
                <a:tc>
                  <a:txBody>
                    <a:bodyPr/>
                    <a:lstStyle/>
                    <a:p>
                      <a:pPr algn="ctr">
                        <a:lnSpc>
                          <a:spcPct val="107000"/>
                        </a:lnSpc>
                        <a:spcAft>
                          <a:spcPts val="0"/>
                        </a:spcAft>
                      </a:pPr>
                      <a:r>
                        <a:rPr lang="en-US" sz="2000">
                          <a:effectLst/>
                          <a:latin typeface="Times New Roman" panose="02020603050405020304" pitchFamily="18" charset="0"/>
                          <a:cs typeface="Times New Roman" panose="02020603050405020304" pitchFamily="18" charset="0"/>
                        </a:rPr>
                        <a:t>5.87%</a:t>
                      </a:r>
                      <a:endParaRPr lang="en-US" sz="200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tc>
                <a:tc>
                  <a:txBody>
                    <a:bodyPr/>
                    <a:lstStyle/>
                    <a:p>
                      <a:pPr algn="ctr">
                        <a:lnSpc>
                          <a:spcPct val="107000"/>
                        </a:lnSpc>
                        <a:spcAft>
                          <a:spcPts val="0"/>
                        </a:spcAft>
                      </a:pPr>
                      <a:r>
                        <a:rPr lang="en-US" sz="2000">
                          <a:effectLst/>
                          <a:latin typeface="Times New Roman" panose="02020603050405020304" pitchFamily="18" charset="0"/>
                          <a:cs typeface="Times New Roman" panose="02020603050405020304" pitchFamily="18" charset="0"/>
                        </a:rPr>
                        <a:t>5.00%</a:t>
                      </a:r>
                      <a:endParaRPr lang="en-US" sz="200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tc>
                <a:extLst>
                  <a:ext uri="{0D108BD9-81ED-4DB2-BD59-A6C34878D82A}">
                    <a16:rowId xmlns:a16="http://schemas.microsoft.com/office/drawing/2014/main" val="3979255329"/>
                  </a:ext>
                </a:extLst>
              </a:tr>
              <a:tr h="327053">
                <a:tc>
                  <a:txBody>
                    <a:bodyPr/>
                    <a:lstStyle/>
                    <a:p>
                      <a:pPr algn="ctr">
                        <a:lnSpc>
                          <a:spcPct val="107000"/>
                        </a:lnSpc>
                        <a:spcAft>
                          <a:spcPts val="0"/>
                        </a:spcAft>
                      </a:pPr>
                      <a:r>
                        <a:rPr lang="en-US" sz="2000">
                          <a:effectLst/>
                          <a:latin typeface="Times New Roman" panose="02020603050405020304" pitchFamily="18" charset="0"/>
                          <a:cs typeface="Times New Roman" panose="02020603050405020304" pitchFamily="18" charset="0"/>
                        </a:rPr>
                        <a:t>5.</a:t>
                      </a:r>
                      <a:r>
                        <a:rPr lang="zh-CN" sz="2000">
                          <a:effectLst/>
                          <a:latin typeface="Times New Roman" panose="02020603050405020304" pitchFamily="18" charset="0"/>
                          <a:cs typeface="Times New Roman" panose="02020603050405020304" pitchFamily="18" charset="0"/>
                        </a:rPr>
                        <a:t>中国</a:t>
                      </a:r>
                      <a:endParaRPr lang="en-US" sz="200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tc>
                <a:tc>
                  <a:txBody>
                    <a:bodyPr/>
                    <a:lstStyle/>
                    <a:p>
                      <a:pPr algn="ctr">
                        <a:lnSpc>
                          <a:spcPct val="107000"/>
                        </a:lnSpc>
                        <a:spcAft>
                          <a:spcPts val="0"/>
                        </a:spcAft>
                      </a:pPr>
                      <a:r>
                        <a:rPr lang="en-US" sz="2000">
                          <a:effectLst/>
                          <a:latin typeface="Times New Roman" panose="02020603050405020304" pitchFamily="18" charset="0"/>
                          <a:cs typeface="Times New Roman" panose="02020603050405020304" pitchFamily="18" charset="0"/>
                        </a:rPr>
                        <a:t>266841</a:t>
                      </a:r>
                      <a:endParaRPr lang="en-US" sz="200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tc>
                <a:tc>
                  <a:txBody>
                    <a:bodyPr/>
                    <a:lstStyle/>
                    <a:p>
                      <a:pPr algn="ctr">
                        <a:lnSpc>
                          <a:spcPct val="107000"/>
                        </a:lnSpc>
                        <a:spcAft>
                          <a:spcPts val="0"/>
                        </a:spcAft>
                      </a:pPr>
                      <a:r>
                        <a:rPr lang="en-US" sz="2000" dirty="0">
                          <a:effectLst/>
                          <a:latin typeface="Times New Roman" panose="02020603050405020304" pitchFamily="18" charset="0"/>
                          <a:cs typeface="Times New Roman" panose="02020603050405020304" pitchFamily="18" charset="0"/>
                        </a:rPr>
                        <a:t>228094</a:t>
                      </a:r>
                      <a:endParaRPr lang="en-US" sz="2000" dirty="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tc>
                <a:tc>
                  <a:txBody>
                    <a:bodyPr/>
                    <a:lstStyle/>
                    <a:p>
                      <a:pPr algn="ctr">
                        <a:lnSpc>
                          <a:spcPct val="107000"/>
                        </a:lnSpc>
                        <a:spcAft>
                          <a:spcPts val="0"/>
                        </a:spcAft>
                      </a:pPr>
                      <a:r>
                        <a:rPr lang="en-US" sz="2000">
                          <a:effectLst/>
                          <a:latin typeface="Times New Roman" panose="02020603050405020304" pitchFamily="18" charset="0"/>
                          <a:cs typeface="Times New Roman" panose="02020603050405020304" pitchFamily="18" charset="0"/>
                        </a:rPr>
                        <a:t>16.99%</a:t>
                      </a:r>
                      <a:endParaRPr lang="en-US" sz="200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tc>
                <a:tc>
                  <a:txBody>
                    <a:bodyPr/>
                    <a:lstStyle/>
                    <a:p>
                      <a:pPr algn="ctr">
                        <a:lnSpc>
                          <a:spcPct val="107000"/>
                        </a:lnSpc>
                        <a:spcAft>
                          <a:spcPts val="0"/>
                        </a:spcAft>
                      </a:pPr>
                      <a:r>
                        <a:rPr lang="en-US" sz="2000" dirty="0">
                          <a:effectLst/>
                          <a:latin typeface="Times New Roman" panose="02020603050405020304" pitchFamily="18" charset="0"/>
                          <a:cs typeface="Times New Roman" panose="02020603050405020304" pitchFamily="18" charset="0"/>
                        </a:rPr>
                        <a:t>4.56%</a:t>
                      </a:r>
                      <a:endParaRPr lang="en-US" sz="2000" dirty="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tc>
                <a:extLst>
                  <a:ext uri="{0D108BD9-81ED-4DB2-BD59-A6C34878D82A}">
                    <a16:rowId xmlns:a16="http://schemas.microsoft.com/office/drawing/2014/main" val="2040907036"/>
                  </a:ext>
                </a:extLst>
              </a:tr>
              <a:tr h="327053">
                <a:tc>
                  <a:txBody>
                    <a:bodyPr/>
                    <a:lstStyle/>
                    <a:p>
                      <a:pPr algn="ctr">
                        <a:lnSpc>
                          <a:spcPct val="107000"/>
                        </a:lnSpc>
                        <a:spcAft>
                          <a:spcPts val="0"/>
                        </a:spcAft>
                      </a:pPr>
                      <a:r>
                        <a:rPr lang="en-US" sz="2000">
                          <a:effectLst/>
                          <a:latin typeface="Times New Roman" panose="02020603050405020304" pitchFamily="18" charset="0"/>
                          <a:cs typeface="Times New Roman" panose="02020603050405020304" pitchFamily="18" charset="0"/>
                        </a:rPr>
                        <a:t>6.</a:t>
                      </a:r>
                      <a:r>
                        <a:rPr lang="zh-CN" sz="2000">
                          <a:effectLst/>
                          <a:latin typeface="Times New Roman" panose="02020603050405020304" pitchFamily="18" charset="0"/>
                          <a:cs typeface="Times New Roman" panose="02020603050405020304" pitchFamily="18" charset="0"/>
                        </a:rPr>
                        <a:t>印度</a:t>
                      </a:r>
                      <a:endParaRPr lang="en-US" sz="200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tc>
                <a:tc>
                  <a:txBody>
                    <a:bodyPr/>
                    <a:lstStyle/>
                    <a:p>
                      <a:pPr algn="ctr">
                        <a:lnSpc>
                          <a:spcPct val="107000"/>
                        </a:lnSpc>
                        <a:spcAft>
                          <a:spcPts val="0"/>
                        </a:spcAft>
                      </a:pPr>
                      <a:r>
                        <a:rPr lang="en-US" sz="2000">
                          <a:effectLst/>
                          <a:latin typeface="Times New Roman" panose="02020603050405020304" pitchFamily="18" charset="0"/>
                          <a:cs typeface="Times New Roman" panose="02020603050405020304" pitchFamily="18" charset="0"/>
                        </a:rPr>
                        <a:t>201367</a:t>
                      </a:r>
                      <a:endParaRPr lang="en-US" sz="200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tc>
                <a:tc>
                  <a:txBody>
                    <a:bodyPr/>
                    <a:lstStyle/>
                    <a:p>
                      <a:pPr algn="ctr">
                        <a:lnSpc>
                          <a:spcPct val="107000"/>
                        </a:lnSpc>
                        <a:spcAft>
                          <a:spcPts val="0"/>
                        </a:spcAft>
                      </a:pPr>
                      <a:r>
                        <a:rPr lang="en-US" sz="2000" dirty="0">
                          <a:effectLst/>
                          <a:latin typeface="Times New Roman" panose="02020603050405020304" pitchFamily="18" charset="0"/>
                          <a:cs typeface="Times New Roman" panose="02020603050405020304" pitchFamily="18" charset="0"/>
                        </a:rPr>
                        <a:t>166691</a:t>
                      </a:r>
                      <a:endParaRPr lang="en-US" sz="2000" dirty="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tc>
                <a:tc>
                  <a:txBody>
                    <a:bodyPr/>
                    <a:lstStyle/>
                    <a:p>
                      <a:pPr algn="ctr">
                        <a:lnSpc>
                          <a:spcPct val="107000"/>
                        </a:lnSpc>
                        <a:spcAft>
                          <a:spcPts val="0"/>
                        </a:spcAft>
                      </a:pPr>
                      <a:r>
                        <a:rPr lang="en-US" sz="2000" dirty="0">
                          <a:effectLst/>
                          <a:latin typeface="Times New Roman" panose="02020603050405020304" pitchFamily="18" charset="0"/>
                          <a:cs typeface="Times New Roman" panose="02020603050405020304" pitchFamily="18" charset="0"/>
                        </a:rPr>
                        <a:t>20.80%</a:t>
                      </a:r>
                      <a:endParaRPr lang="en-US" sz="2000" dirty="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tc>
                <a:tc>
                  <a:txBody>
                    <a:bodyPr/>
                    <a:lstStyle/>
                    <a:p>
                      <a:pPr algn="ctr">
                        <a:lnSpc>
                          <a:spcPct val="107000"/>
                        </a:lnSpc>
                        <a:spcAft>
                          <a:spcPts val="0"/>
                        </a:spcAft>
                      </a:pPr>
                      <a:r>
                        <a:rPr lang="en-US" sz="2000" dirty="0">
                          <a:effectLst/>
                          <a:latin typeface="Times New Roman" panose="02020603050405020304" pitchFamily="18" charset="0"/>
                          <a:cs typeface="Times New Roman" panose="02020603050405020304" pitchFamily="18" charset="0"/>
                        </a:rPr>
                        <a:t>3.44%</a:t>
                      </a:r>
                      <a:endParaRPr lang="en-US" sz="2000" dirty="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tc>
                <a:extLst>
                  <a:ext uri="{0D108BD9-81ED-4DB2-BD59-A6C34878D82A}">
                    <a16:rowId xmlns:a16="http://schemas.microsoft.com/office/drawing/2014/main" val="785034990"/>
                  </a:ext>
                </a:extLst>
              </a:tr>
              <a:tr h="327053">
                <a:tc>
                  <a:txBody>
                    <a:bodyPr/>
                    <a:lstStyle/>
                    <a:p>
                      <a:pPr algn="ctr">
                        <a:lnSpc>
                          <a:spcPct val="107000"/>
                        </a:lnSpc>
                        <a:spcAft>
                          <a:spcPts val="0"/>
                        </a:spcAft>
                      </a:pPr>
                      <a:r>
                        <a:rPr lang="en-US" sz="2000">
                          <a:effectLst/>
                          <a:latin typeface="Times New Roman" panose="02020603050405020304" pitchFamily="18" charset="0"/>
                          <a:cs typeface="Times New Roman" panose="02020603050405020304" pitchFamily="18" charset="0"/>
                        </a:rPr>
                        <a:t>7.</a:t>
                      </a:r>
                      <a:r>
                        <a:rPr lang="zh-CN" sz="2000">
                          <a:effectLst/>
                          <a:latin typeface="Times New Roman" panose="02020603050405020304" pitchFamily="18" charset="0"/>
                          <a:cs typeface="Times New Roman" panose="02020603050405020304" pitchFamily="18" charset="0"/>
                        </a:rPr>
                        <a:t>日本</a:t>
                      </a:r>
                      <a:endParaRPr lang="en-US" sz="200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tc>
                <a:tc>
                  <a:txBody>
                    <a:bodyPr/>
                    <a:lstStyle/>
                    <a:p>
                      <a:pPr algn="ctr">
                        <a:lnSpc>
                          <a:spcPct val="107000"/>
                        </a:lnSpc>
                        <a:spcAft>
                          <a:spcPts val="0"/>
                        </a:spcAft>
                      </a:pPr>
                      <a:r>
                        <a:rPr lang="en-US" sz="2000">
                          <a:effectLst/>
                          <a:latin typeface="Times New Roman" panose="02020603050405020304" pitchFamily="18" charset="0"/>
                          <a:cs typeface="Times New Roman" panose="02020603050405020304" pitchFamily="18" charset="0"/>
                        </a:rPr>
                        <a:t>193782</a:t>
                      </a:r>
                      <a:endParaRPr lang="en-US" sz="200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tc>
                <a:tc>
                  <a:txBody>
                    <a:bodyPr/>
                    <a:lstStyle/>
                    <a:p>
                      <a:pPr algn="ctr">
                        <a:lnSpc>
                          <a:spcPct val="107000"/>
                        </a:lnSpc>
                        <a:spcAft>
                          <a:spcPts val="0"/>
                        </a:spcAft>
                      </a:pPr>
                      <a:r>
                        <a:rPr lang="en-US" sz="2000" dirty="0">
                          <a:effectLst/>
                          <a:latin typeface="Times New Roman" panose="02020603050405020304" pitchFamily="18" charset="0"/>
                          <a:cs typeface="Times New Roman" panose="02020603050405020304" pitchFamily="18" charset="0"/>
                        </a:rPr>
                        <a:t>186878</a:t>
                      </a:r>
                      <a:endParaRPr lang="en-US" sz="2000" dirty="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tc>
                <a:tc>
                  <a:txBody>
                    <a:bodyPr/>
                    <a:lstStyle/>
                    <a:p>
                      <a:pPr algn="ctr">
                        <a:lnSpc>
                          <a:spcPct val="107000"/>
                        </a:lnSpc>
                        <a:spcAft>
                          <a:spcPts val="0"/>
                        </a:spcAft>
                      </a:pPr>
                      <a:r>
                        <a:rPr lang="en-US" sz="2000" dirty="0">
                          <a:effectLst/>
                          <a:latin typeface="Times New Roman" panose="02020603050405020304" pitchFamily="18" charset="0"/>
                          <a:cs typeface="Times New Roman" panose="02020603050405020304" pitchFamily="18" charset="0"/>
                        </a:rPr>
                        <a:t>3.69%</a:t>
                      </a:r>
                      <a:endParaRPr lang="en-US" sz="2000" dirty="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tc>
                <a:tc>
                  <a:txBody>
                    <a:bodyPr/>
                    <a:lstStyle/>
                    <a:p>
                      <a:pPr algn="ctr">
                        <a:lnSpc>
                          <a:spcPct val="107000"/>
                        </a:lnSpc>
                        <a:spcAft>
                          <a:spcPts val="0"/>
                        </a:spcAft>
                      </a:pPr>
                      <a:r>
                        <a:rPr lang="en-US" sz="2000" dirty="0">
                          <a:effectLst/>
                          <a:latin typeface="Times New Roman" panose="02020603050405020304" pitchFamily="18" charset="0"/>
                          <a:cs typeface="Times New Roman" panose="02020603050405020304" pitchFamily="18" charset="0"/>
                        </a:rPr>
                        <a:t>3.31%</a:t>
                      </a:r>
                      <a:endParaRPr lang="en-US" sz="2000" dirty="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tc>
                <a:extLst>
                  <a:ext uri="{0D108BD9-81ED-4DB2-BD59-A6C34878D82A}">
                    <a16:rowId xmlns:a16="http://schemas.microsoft.com/office/drawing/2014/main" val="4294789604"/>
                  </a:ext>
                </a:extLst>
              </a:tr>
              <a:tr h="327053">
                <a:tc>
                  <a:txBody>
                    <a:bodyPr/>
                    <a:lstStyle/>
                    <a:p>
                      <a:pPr algn="ctr">
                        <a:lnSpc>
                          <a:spcPct val="107000"/>
                        </a:lnSpc>
                        <a:spcAft>
                          <a:spcPts val="0"/>
                        </a:spcAft>
                      </a:pPr>
                      <a:r>
                        <a:rPr lang="en-US" sz="2000">
                          <a:effectLst/>
                          <a:latin typeface="Times New Roman" panose="02020603050405020304" pitchFamily="18" charset="0"/>
                          <a:cs typeface="Times New Roman" panose="02020603050405020304" pitchFamily="18" charset="0"/>
                        </a:rPr>
                        <a:t>8.</a:t>
                      </a:r>
                      <a:r>
                        <a:rPr lang="zh-CN" sz="2000">
                          <a:effectLst/>
                          <a:latin typeface="Times New Roman" panose="02020603050405020304" pitchFamily="18" charset="0"/>
                          <a:cs typeface="Times New Roman" panose="02020603050405020304" pitchFamily="18" charset="0"/>
                        </a:rPr>
                        <a:t>比利时</a:t>
                      </a:r>
                      <a:endParaRPr lang="en-US" sz="200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tc>
                <a:tc>
                  <a:txBody>
                    <a:bodyPr/>
                    <a:lstStyle/>
                    <a:p>
                      <a:pPr algn="ctr">
                        <a:lnSpc>
                          <a:spcPct val="107000"/>
                        </a:lnSpc>
                        <a:spcAft>
                          <a:spcPts val="0"/>
                        </a:spcAft>
                      </a:pPr>
                      <a:r>
                        <a:rPr lang="en-US" sz="2000">
                          <a:effectLst/>
                          <a:latin typeface="Times New Roman" panose="02020603050405020304" pitchFamily="18" charset="0"/>
                          <a:cs typeface="Times New Roman" panose="02020603050405020304" pitchFamily="18" charset="0"/>
                        </a:rPr>
                        <a:t>123817</a:t>
                      </a:r>
                      <a:endParaRPr lang="en-US" sz="200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tc>
                <a:tc>
                  <a:txBody>
                    <a:bodyPr/>
                    <a:lstStyle/>
                    <a:p>
                      <a:pPr algn="ctr">
                        <a:lnSpc>
                          <a:spcPct val="107000"/>
                        </a:lnSpc>
                        <a:spcAft>
                          <a:spcPts val="0"/>
                        </a:spcAft>
                      </a:pPr>
                      <a:r>
                        <a:rPr lang="en-US" sz="2000">
                          <a:effectLst/>
                          <a:latin typeface="Times New Roman" panose="02020603050405020304" pitchFamily="18" charset="0"/>
                          <a:cs typeface="Times New Roman" panose="02020603050405020304" pitchFamily="18" charset="0"/>
                        </a:rPr>
                        <a:t>120214</a:t>
                      </a:r>
                      <a:endParaRPr lang="en-US" sz="200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tc>
                <a:tc>
                  <a:txBody>
                    <a:bodyPr/>
                    <a:lstStyle/>
                    <a:p>
                      <a:pPr algn="ctr">
                        <a:lnSpc>
                          <a:spcPct val="107000"/>
                        </a:lnSpc>
                        <a:spcAft>
                          <a:spcPts val="0"/>
                        </a:spcAft>
                      </a:pPr>
                      <a:r>
                        <a:rPr lang="en-US" sz="2000" dirty="0">
                          <a:effectLst/>
                          <a:latin typeface="Times New Roman" panose="02020603050405020304" pitchFamily="18" charset="0"/>
                          <a:cs typeface="Times New Roman" panose="02020603050405020304" pitchFamily="18" charset="0"/>
                        </a:rPr>
                        <a:t>2.30%</a:t>
                      </a:r>
                      <a:endParaRPr lang="en-US" sz="2000" dirty="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tc>
                <a:tc>
                  <a:txBody>
                    <a:bodyPr/>
                    <a:lstStyle/>
                    <a:p>
                      <a:pPr algn="ctr">
                        <a:lnSpc>
                          <a:spcPct val="107000"/>
                        </a:lnSpc>
                        <a:spcAft>
                          <a:spcPts val="0"/>
                        </a:spcAft>
                      </a:pPr>
                      <a:r>
                        <a:rPr lang="en-US" sz="2000" dirty="0">
                          <a:effectLst/>
                          <a:latin typeface="Times New Roman" panose="02020603050405020304" pitchFamily="18" charset="0"/>
                          <a:cs typeface="Times New Roman" panose="02020603050405020304" pitchFamily="18" charset="0"/>
                        </a:rPr>
                        <a:t>2.12%</a:t>
                      </a:r>
                      <a:endParaRPr lang="en-US" sz="2000" dirty="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tc>
                <a:extLst>
                  <a:ext uri="{0D108BD9-81ED-4DB2-BD59-A6C34878D82A}">
                    <a16:rowId xmlns:a16="http://schemas.microsoft.com/office/drawing/2014/main" val="2269115269"/>
                  </a:ext>
                </a:extLst>
              </a:tr>
              <a:tr h="327053">
                <a:tc>
                  <a:txBody>
                    <a:bodyPr/>
                    <a:lstStyle/>
                    <a:p>
                      <a:pPr algn="ctr">
                        <a:lnSpc>
                          <a:spcPct val="107000"/>
                        </a:lnSpc>
                        <a:spcAft>
                          <a:spcPts val="0"/>
                        </a:spcAft>
                      </a:pPr>
                      <a:r>
                        <a:rPr lang="en-US" sz="2000">
                          <a:effectLst/>
                          <a:latin typeface="Times New Roman" panose="02020603050405020304" pitchFamily="18" charset="0"/>
                          <a:cs typeface="Times New Roman" panose="02020603050405020304" pitchFamily="18" charset="0"/>
                        </a:rPr>
                        <a:t>9.</a:t>
                      </a:r>
                      <a:r>
                        <a:rPr lang="zh-CN" sz="2000">
                          <a:effectLst/>
                          <a:latin typeface="Times New Roman" panose="02020603050405020304" pitchFamily="18" charset="0"/>
                          <a:cs typeface="Times New Roman" panose="02020603050405020304" pitchFamily="18" charset="0"/>
                        </a:rPr>
                        <a:t>意大利</a:t>
                      </a:r>
                      <a:endParaRPr lang="en-US" sz="200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tc>
                <a:tc>
                  <a:txBody>
                    <a:bodyPr/>
                    <a:lstStyle/>
                    <a:p>
                      <a:pPr algn="ctr">
                        <a:lnSpc>
                          <a:spcPct val="107000"/>
                        </a:lnSpc>
                        <a:spcAft>
                          <a:spcPts val="0"/>
                        </a:spcAft>
                      </a:pPr>
                      <a:r>
                        <a:rPr lang="en-US" sz="2000">
                          <a:effectLst/>
                          <a:latin typeface="Times New Roman" panose="02020603050405020304" pitchFamily="18" charset="0"/>
                          <a:cs typeface="Times New Roman" panose="02020603050405020304" pitchFamily="18" charset="0"/>
                        </a:rPr>
                        <a:t>121512</a:t>
                      </a:r>
                      <a:endParaRPr lang="en-US" sz="200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tc>
                <a:tc>
                  <a:txBody>
                    <a:bodyPr/>
                    <a:lstStyle/>
                    <a:p>
                      <a:pPr algn="ctr">
                        <a:lnSpc>
                          <a:spcPct val="107000"/>
                        </a:lnSpc>
                        <a:spcAft>
                          <a:spcPts val="0"/>
                        </a:spcAft>
                      </a:pPr>
                      <a:r>
                        <a:rPr lang="en-US" sz="2000">
                          <a:effectLst/>
                          <a:latin typeface="Times New Roman" panose="02020603050405020304" pitchFamily="18" charset="0"/>
                          <a:cs typeface="Times New Roman" panose="02020603050405020304" pitchFamily="18" charset="0"/>
                        </a:rPr>
                        <a:t>111454</a:t>
                      </a:r>
                      <a:endParaRPr lang="en-US" sz="200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tc>
                <a:tc>
                  <a:txBody>
                    <a:bodyPr/>
                    <a:lstStyle/>
                    <a:p>
                      <a:pPr algn="ctr">
                        <a:lnSpc>
                          <a:spcPct val="107000"/>
                        </a:lnSpc>
                        <a:spcAft>
                          <a:spcPts val="0"/>
                        </a:spcAft>
                      </a:pPr>
                      <a:r>
                        <a:rPr lang="en-US" sz="2000" dirty="0">
                          <a:effectLst/>
                          <a:latin typeface="Times New Roman" panose="02020603050405020304" pitchFamily="18" charset="0"/>
                          <a:cs typeface="Times New Roman" panose="02020603050405020304" pitchFamily="18" charset="0"/>
                        </a:rPr>
                        <a:t>9.02%</a:t>
                      </a:r>
                      <a:endParaRPr lang="en-US" sz="2000" dirty="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tc>
                <a:tc>
                  <a:txBody>
                    <a:bodyPr/>
                    <a:lstStyle/>
                    <a:p>
                      <a:pPr algn="ctr">
                        <a:lnSpc>
                          <a:spcPct val="107000"/>
                        </a:lnSpc>
                        <a:spcAft>
                          <a:spcPts val="0"/>
                        </a:spcAft>
                      </a:pPr>
                      <a:r>
                        <a:rPr lang="en-US" sz="2000" dirty="0">
                          <a:effectLst/>
                          <a:latin typeface="Times New Roman" panose="02020603050405020304" pitchFamily="18" charset="0"/>
                          <a:cs typeface="Times New Roman" panose="02020603050405020304" pitchFamily="18" charset="0"/>
                        </a:rPr>
                        <a:t>2.08%</a:t>
                      </a:r>
                      <a:endParaRPr lang="en-US" sz="2000" dirty="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tc>
                <a:extLst>
                  <a:ext uri="{0D108BD9-81ED-4DB2-BD59-A6C34878D82A}">
                    <a16:rowId xmlns:a16="http://schemas.microsoft.com/office/drawing/2014/main" val="3218953791"/>
                  </a:ext>
                </a:extLst>
              </a:tr>
              <a:tr h="327053">
                <a:tc>
                  <a:txBody>
                    <a:bodyPr/>
                    <a:lstStyle/>
                    <a:p>
                      <a:pPr algn="ctr">
                        <a:lnSpc>
                          <a:spcPct val="107000"/>
                        </a:lnSpc>
                        <a:spcAft>
                          <a:spcPts val="0"/>
                        </a:spcAft>
                      </a:pPr>
                      <a:r>
                        <a:rPr lang="en-US" sz="2000">
                          <a:effectLst/>
                          <a:latin typeface="Times New Roman" panose="02020603050405020304" pitchFamily="18" charset="0"/>
                          <a:cs typeface="Times New Roman" panose="02020603050405020304" pitchFamily="18" charset="0"/>
                        </a:rPr>
                        <a:t>10.</a:t>
                      </a:r>
                      <a:r>
                        <a:rPr lang="zh-CN" sz="2000">
                          <a:effectLst/>
                          <a:latin typeface="Times New Roman" panose="02020603050405020304" pitchFamily="18" charset="0"/>
                          <a:cs typeface="Times New Roman" panose="02020603050405020304" pitchFamily="18" charset="0"/>
                        </a:rPr>
                        <a:t>卢森堡</a:t>
                      </a:r>
                      <a:endParaRPr lang="en-US" sz="200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tc>
                <a:tc>
                  <a:txBody>
                    <a:bodyPr/>
                    <a:lstStyle/>
                    <a:p>
                      <a:pPr algn="ctr">
                        <a:lnSpc>
                          <a:spcPct val="107000"/>
                        </a:lnSpc>
                        <a:spcAft>
                          <a:spcPts val="0"/>
                        </a:spcAft>
                      </a:pPr>
                      <a:r>
                        <a:rPr lang="en-US" sz="2000">
                          <a:effectLst/>
                          <a:latin typeface="Times New Roman" panose="02020603050405020304" pitchFamily="18" charset="0"/>
                          <a:cs typeface="Times New Roman" panose="02020603050405020304" pitchFamily="18" charset="0"/>
                        </a:rPr>
                        <a:t>113975</a:t>
                      </a:r>
                      <a:endParaRPr lang="en-US" sz="200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tc>
                <a:tc>
                  <a:txBody>
                    <a:bodyPr/>
                    <a:lstStyle/>
                    <a:p>
                      <a:pPr algn="ctr">
                        <a:lnSpc>
                          <a:spcPct val="107000"/>
                        </a:lnSpc>
                        <a:spcAft>
                          <a:spcPts val="0"/>
                        </a:spcAft>
                      </a:pPr>
                      <a:r>
                        <a:rPr lang="en-US" sz="2000">
                          <a:effectLst/>
                          <a:latin typeface="Times New Roman" panose="02020603050405020304" pitchFamily="18" charset="0"/>
                          <a:cs typeface="Times New Roman" panose="02020603050405020304" pitchFamily="18" charset="0"/>
                        </a:rPr>
                        <a:t>103565</a:t>
                      </a:r>
                      <a:endParaRPr lang="en-US" sz="200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tc>
                <a:tc>
                  <a:txBody>
                    <a:bodyPr/>
                    <a:lstStyle/>
                    <a:p>
                      <a:pPr algn="ctr">
                        <a:lnSpc>
                          <a:spcPct val="107000"/>
                        </a:lnSpc>
                        <a:spcAft>
                          <a:spcPts val="0"/>
                        </a:spcAft>
                      </a:pPr>
                      <a:r>
                        <a:rPr lang="en-US" sz="2000">
                          <a:effectLst/>
                          <a:latin typeface="Times New Roman" panose="02020603050405020304" pitchFamily="18" charset="0"/>
                          <a:cs typeface="Times New Roman" panose="02020603050405020304" pitchFamily="18" charset="0"/>
                        </a:rPr>
                        <a:t>10.05%</a:t>
                      </a:r>
                      <a:endParaRPr lang="en-US" sz="200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tc>
                <a:tc>
                  <a:txBody>
                    <a:bodyPr/>
                    <a:lstStyle/>
                    <a:p>
                      <a:pPr algn="ctr">
                        <a:lnSpc>
                          <a:spcPct val="107000"/>
                        </a:lnSpc>
                        <a:spcAft>
                          <a:spcPts val="0"/>
                        </a:spcAft>
                      </a:pPr>
                      <a:r>
                        <a:rPr lang="en-US" sz="2000" dirty="0">
                          <a:effectLst/>
                          <a:latin typeface="Times New Roman" panose="02020603050405020304" pitchFamily="18" charset="0"/>
                          <a:cs typeface="Times New Roman" panose="02020603050405020304" pitchFamily="18" charset="0"/>
                        </a:rPr>
                        <a:t>1.95%</a:t>
                      </a:r>
                      <a:endParaRPr lang="en-US" sz="2000" dirty="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tc>
                <a:extLst>
                  <a:ext uri="{0D108BD9-81ED-4DB2-BD59-A6C34878D82A}">
                    <a16:rowId xmlns:a16="http://schemas.microsoft.com/office/drawing/2014/main" val="284802881"/>
                  </a:ext>
                </a:extLst>
              </a:tr>
            </a:tbl>
          </a:graphicData>
        </a:graphic>
      </p:graphicFrame>
    </p:spTree>
    <p:extLst>
      <p:ext uri="{BB962C8B-B14F-4D97-AF65-F5344CB8AC3E}">
        <p14:creationId xmlns:p14="http://schemas.microsoft.com/office/powerpoint/2010/main" val="102596055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10"/>
          <p:cNvGrpSpPr/>
          <p:nvPr/>
        </p:nvGrpSpPr>
        <p:grpSpPr>
          <a:xfrm>
            <a:off x="0" y="522513"/>
            <a:ext cx="6081486" cy="740229"/>
            <a:chOff x="0" y="522513"/>
            <a:chExt cx="6081486" cy="740229"/>
          </a:xfrm>
        </p:grpSpPr>
        <p:sp>
          <p:nvSpPr>
            <p:cNvPr id="5" name="Rectangle 11"/>
            <p:cNvSpPr/>
            <p:nvPr/>
          </p:nvSpPr>
          <p:spPr>
            <a:xfrm>
              <a:off x="0" y="522513"/>
              <a:ext cx="6081486" cy="740229"/>
            </a:xfrm>
            <a:prstGeom prst="rect">
              <a:avLst/>
            </a:prstGeom>
            <a:solidFill>
              <a:srgbClr val="811C20"/>
            </a:solidFill>
            <a:ln>
              <a:solidFill>
                <a:srgbClr val="811C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TextBox 12"/>
            <p:cNvSpPr txBox="1"/>
            <p:nvPr/>
          </p:nvSpPr>
          <p:spPr>
            <a:xfrm>
              <a:off x="0" y="631017"/>
              <a:ext cx="4905829"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2800" b="0" i="0" u="none" strike="noStrike" kern="1200" cap="none" spc="0" normalizeH="0" baseline="0" noProof="0" dirty="0">
                  <a:ln>
                    <a:noFill/>
                  </a:ln>
                  <a:solidFill>
                    <a:prstClr val="white"/>
                  </a:solidFill>
                  <a:effectLst/>
                  <a:uLnTx/>
                  <a:uFillTx/>
                  <a:latin typeface="宋体" panose="02010600030101010101" pitchFamily="2" charset="-122"/>
                  <a:ea typeface="宋体" panose="02010600030101010101" pitchFamily="2" charset="-122"/>
                  <a:cs typeface="+mn-cs"/>
                </a:rPr>
                <a:t>（一）一些国际贸易的事实</a:t>
              </a:r>
              <a:endParaRPr kumimoji="0" lang="en-GB" sz="2800" b="0" i="0" u="none" strike="noStrike" kern="1200" cap="none" spc="0" normalizeH="0" baseline="0" noProof="0" dirty="0">
                <a:ln>
                  <a:noFill/>
                </a:ln>
                <a:solidFill>
                  <a:prstClr val="white"/>
                </a:solidFill>
                <a:effectLst/>
                <a:uLnTx/>
                <a:uFillTx/>
                <a:latin typeface="宋体" panose="02010600030101010101" pitchFamily="2" charset="-122"/>
                <a:ea typeface="宋体" panose="02010600030101010101" pitchFamily="2" charset="-122"/>
                <a:cs typeface="+mn-cs"/>
              </a:endParaRPr>
            </a:p>
          </p:txBody>
        </p:sp>
      </p:grpSp>
      <p:sp>
        <p:nvSpPr>
          <p:cNvPr id="7" name="TextBox 19"/>
          <p:cNvSpPr txBox="1"/>
          <p:nvPr/>
        </p:nvSpPr>
        <p:spPr>
          <a:xfrm>
            <a:off x="348343" y="1363960"/>
            <a:ext cx="12009912"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prstClr val="black"/>
                </a:solidFill>
                <a:effectLst/>
                <a:uLnTx/>
                <a:uFillTx/>
                <a:latin typeface="宋体" panose="02010600030101010101" pitchFamily="2" charset="-122"/>
                <a:ea typeface="宋体" panose="02010600030101010101" pitchFamily="2" charset="-122"/>
                <a:cs typeface="+mn-cs"/>
              </a:rPr>
              <a:t>1.</a:t>
            </a:r>
            <a:r>
              <a:rPr kumimoji="0" lang="zh-CN" altLang="en-US" sz="2400" b="1" i="0" u="none" strike="noStrike" kern="1200" cap="none" spc="0" normalizeH="0" baseline="0" noProof="0" dirty="0">
                <a:ln>
                  <a:noFill/>
                </a:ln>
                <a:solidFill>
                  <a:prstClr val="black"/>
                </a:solidFill>
                <a:effectLst/>
                <a:uLnTx/>
                <a:uFillTx/>
                <a:latin typeface="宋体" panose="02010600030101010101" pitchFamily="2" charset="-122"/>
                <a:ea typeface="宋体" panose="02010600030101010101" pitchFamily="2" charset="-122"/>
                <a:cs typeface="+mn-cs"/>
              </a:rPr>
              <a:t>全球</a:t>
            </a:r>
            <a:endParaRPr kumimoji="0" lang="en-GB" sz="2400" b="1" i="0" u="none" strike="noStrike" kern="1200" cap="none" spc="0" normalizeH="0" baseline="0" noProof="0" dirty="0">
              <a:ln>
                <a:noFill/>
              </a:ln>
              <a:solidFill>
                <a:prstClr val="black"/>
              </a:solidFill>
              <a:effectLst/>
              <a:uLnTx/>
              <a:uFillTx/>
              <a:latin typeface="宋体" panose="02010600030101010101" pitchFamily="2" charset="-122"/>
              <a:ea typeface="宋体" panose="02010600030101010101" pitchFamily="2" charset="-122"/>
              <a:cs typeface="+mn-cs"/>
            </a:endParaRPr>
          </a:p>
        </p:txBody>
      </p:sp>
      <p:pic>
        <p:nvPicPr>
          <p:cNvPr id="8" name="Picture 5" descr="C:\Users\Administrator\Desktop\财大ppt模板\B9PPT模板（一）-07.jpg"/>
          <p:cNvPicPr>
            <a:picLocks noChangeAspect="1" noChangeArrowheads="1"/>
          </p:cNvPicPr>
          <p:nvPr/>
        </p:nvPicPr>
        <p:blipFill rotWithShape="1">
          <a:blip r:embed="rId2"/>
          <a:srcRect l="80973" t="3505" b="78397"/>
          <a:stretch/>
        </p:blipFill>
        <p:spPr bwMode="auto">
          <a:xfrm>
            <a:off x="10214435" y="69901"/>
            <a:ext cx="2034332" cy="1368152"/>
          </a:xfrm>
          <a:prstGeom prst="rect">
            <a:avLst/>
          </a:prstGeom>
          <a:noFill/>
        </p:spPr>
      </p:pic>
      <p:sp>
        <p:nvSpPr>
          <p:cNvPr id="9" name="Rectangle 1"/>
          <p:cNvSpPr>
            <a:spLocks noChangeArrowheads="1"/>
          </p:cNvSpPr>
          <p:nvPr/>
        </p:nvSpPr>
        <p:spPr bwMode="auto">
          <a:xfrm>
            <a:off x="2853568" y="1913959"/>
            <a:ext cx="456407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lvl="0" indent="457200" algn="ctr" eaLnBrk="0" fontAlgn="base" hangingPunct="0">
              <a:spcBef>
                <a:spcPct val="0"/>
              </a:spcBef>
              <a:spcAft>
                <a:spcPct val="0"/>
              </a:spcAft>
            </a:pPr>
            <a:r>
              <a:rPr lang="zh-CN" altLang="en-US" sz="2000" dirty="0">
                <a:solidFill>
                  <a:prstClr val="black"/>
                </a:solidFill>
                <a:latin typeface="Times New Roman" panose="02020603050405020304" pitchFamily="18" charset="0"/>
                <a:cs typeface="Times New Roman" panose="02020603050405020304" pitchFamily="18" charset="0"/>
              </a:rPr>
              <a:t>表</a:t>
            </a:r>
            <a:r>
              <a:rPr lang="en-US" altLang="zh-CN" sz="2000" dirty="0">
                <a:solidFill>
                  <a:prstClr val="black"/>
                </a:solidFill>
                <a:latin typeface="Times New Roman" panose="02020603050405020304" pitchFamily="18" charset="0"/>
                <a:cs typeface="Times New Roman" panose="02020603050405020304" pitchFamily="18" charset="0"/>
              </a:rPr>
              <a:t>4</a:t>
            </a:r>
            <a:r>
              <a:rPr lang="zh-CN" altLang="en-US" sz="2000" dirty="0">
                <a:solidFill>
                  <a:prstClr val="black"/>
                </a:solidFill>
                <a:latin typeface="Times New Roman" panose="02020603050405020304" pitchFamily="18" charset="0"/>
                <a:cs typeface="Times New Roman" panose="02020603050405020304" pitchFamily="18" charset="0"/>
              </a:rPr>
              <a:t>：  </a:t>
            </a:r>
            <a:r>
              <a:rPr lang="en-US" altLang="zh-CN" sz="2000" dirty="0">
                <a:solidFill>
                  <a:prstClr val="black"/>
                </a:solidFill>
                <a:latin typeface="Times New Roman" panose="02020603050405020304" pitchFamily="18" charset="0"/>
                <a:cs typeface="Times New Roman" panose="02020603050405020304" pitchFamily="18" charset="0"/>
              </a:rPr>
              <a:t>2018</a:t>
            </a:r>
            <a:r>
              <a:rPr lang="zh-CN" altLang="en-US" sz="2000" dirty="0">
                <a:solidFill>
                  <a:prstClr val="black"/>
                </a:solidFill>
                <a:latin typeface="Times New Roman" panose="02020603050405020304" pitchFamily="18" charset="0"/>
                <a:cs typeface="Times New Roman" panose="02020603050405020304" pitchFamily="18" charset="0"/>
              </a:rPr>
              <a:t>前</a:t>
            </a:r>
            <a:r>
              <a:rPr lang="en-US" altLang="zh-CN" sz="2000" dirty="0">
                <a:solidFill>
                  <a:prstClr val="black"/>
                </a:solidFill>
                <a:latin typeface="Times New Roman" panose="02020603050405020304" pitchFamily="18" charset="0"/>
                <a:cs typeface="Times New Roman" panose="02020603050405020304" pitchFamily="18" charset="0"/>
              </a:rPr>
              <a:t>10</a:t>
            </a:r>
            <a:r>
              <a:rPr lang="zh-CN" altLang="en-US" sz="2000" dirty="0">
                <a:solidFill>
                  <a:prstClr val="black"/>
                </a:solidFill>
                <a:latin typeface="Times New Roman" panose="02020603050405020304" pitchFamily="18" charset="0"/>
                <a:cs typeface="Times New Roman" panose="02020603050405020304" pitchFamily="18" charset="0"/>
              </a:rPr>
              <a:t>服务进口国家</a:t>
            </a:r>
            <a:r>
              <a:rPr lang="en-US" altLang="zh-CN" sz="2000" dirty="0">
                <a:solidFill>
                  <a:prstClr val="black"/>
                </a:solidFill>
                <a:latin typeface="Times New Roman" panose="02020603050405020304" pitchFamily="18" charset="0"/>
                <a:cs typeface="Times New Roman" panose="02020603050405020304" pitchFamily="18" charset="0"/>
              </a:rPr>
              <a:t>/</a:t>
            </a:r>
            <a:r>
              <a:rPr lang="zh-CN" altLang="en-US" sz="2000" dirty="0">
                <a:solidFill>
                  <a:prstClr val="black"/>
                </a:solidFill>
                <a:latin typeface="Times New Roman" panose="02020603050405020304" pitchFamily="18" charset="0"/>
                <a:cs typeface="Times New Roman" panose="02020603050405020304" pitchFamily="18" charset="0"/>
              </a:rPr>
              <a:t>地区</a:t>
            </a:r>
            <a:endParaRPr kumimoji="0" lang="zh-CN" altLang="en-US" sz="3600" b="0" i="0" u="none" strike="noStrike" kern="1200" cap="none" spc="0" normalizeH="0" baseline="0" noProof="0" dirty="0">
              <a:ln>
                <a:noFill/>
              </a:ln>
              <a:solidFill>
                <a:prstClr val="black"/>
              </a:solidFill>
              <a:effectLst/>
              <a:uLnTx/>
              <a:uFillTx/>
              <a:latin typeface="Times New Roman" panose="02020603050405020304" pitchFamily="18" charset="0"/>
              <a:ea typeface="宋体" panose="02010600030101010101" pitchFamily="2" charset="-122"/>
              <a:cs typeface="Times New Roman" panose="02020603050405020304" pitchFamily="18" charset="0"/>
            </a:endParaRPr>
          </a:p>
        </p:txBody>
      </p:sp>
      <p:graphicFrame>
        <p:nvGraphicFramePr>
          <p:cNvPr id="10" name="内容占位符 9"/>
          <p:cNvGraphicFramePr>
            <a:graphicFrameLocks noGrp="1"/>
          </p:cNvGraphicFramePr>
          <p:nvPr>
            <p:ph idx="1"/>
            <p:extLst>
              <p:ext uri="{D42A27DB-BD31-4B8C-83A1-F6EECF244321}">
                <p14:modId xmlns:p14="http://schemas.microsoft.com/office/powerpoint/2010/main" val="2389686200"/>
              </p:ext>
            </p:extLst>
          </p:nvPr>
        </p:nvGraphicFramePr>
        <p:xfrm>
          <a:off x="496390" y="2314069"/>
          <a:ext cx="11064240" cy="4239768"/>
        </p:xfrm>
        <a:graphic>
          <a:graphicData uri="http://schemas.openxmlformats.org/drawingml/2006/table">
            <a:tbl>
              <a:tblPr firstRow="1" firstCol="1" bandRow="1">
                <a:tableStyleId>{5C22544A-7EE6-4342-B048-85BDC9FD1C3A}</a:tableStyleId>
              </a:tblPr>
              <a:tblGrid>
                <a:gridCol w="2212848">
                  <a:extLst>
                    <a:ext uri="{9D8B030D-6E8A-4147-A177-3AD203B41FA5}">
                      <a16:colId xmlns:a16="http://schemas.microsoft.com/office/drawing/2014/main" val="457767915"/>
                    </a:ext>
                  </a:extLst>
                </a:gridCol>
                <a:gridCol w="2212848">
                  <a:extLst>
                    <a:ext uri="{9D8B030D-6E8A-4147-A177-3AD203B41FA5}">
                      <a16:colId xmlns:a16="http://schemas.microsoft.com/office/drawing/2014/main" val="308114280"/>
                    </a:ext>
                  </a:extLst>
                </a:gridCol>
                <a:gridCol w="2212848">
                  <a:extLst>
                    <a:ext uri="{9D8B030D-6E8A-4147-A177-3AD203B41FA5}">
                      <a16:colId xmlns:a16="http://schemas.microsoft.com/office/drawing/2014/main" val="3748853816"/>
                    </a:ext>
                  </a:extLst>
                </a:gridCol>
                <a:gridCol w="2212848">
                  <a:extLst>
                    <a:ext uri="{9D8B030D-6E8A-4147-A177-3AD203B41FA5}">
                      <a16:colId xmlns:a16="http://schemas.microsoft.com/office/drawing/2014/main" val="3863321529"/>
                    </a:ext>
                  </a:extLst>
                </a:gridCol>
                <a:gridCol w="2212848">
                  <a:extLst>
                    <a:ext uri="{9D8B030D-6E8A-4147-A177-3AD203B41FA5}">
                      <a16:colId xmlns:a16="http://schemas.microsoft.com/office/drawing/2014/main" val="1583631900"/>
                    </a:ext>
                  </a:extLst>
                </a:gridCol>
              </a:tblGrid>
              <a:tr h="628656">
                <a:tc>
                  <a:txBody>
                    <a:bodyPr/>
                    <a:lstStyle/>
                    <a:p>
                      <a:pPr algn="ctr">
                        <a:lnSpc>
                          <a:spcPct val="107000"/>
                        </a:lnSpc>
                        <a:spcAft>
                          <a:spcPts val="0"/>
                        </a:spcAft>
                      </a:pPr>
                      <a:r>
                        <a:rPr lang="zh-CN" sz="2000" dirty="0">
                          <a:effectLst/>
                          <a:latin typeface="Times New Roman" panose="02020603050405020304" pitchFamily="18" charset="0"/>
                          <a:cs typeface="Times New Roman" panose="02020603050405020304" pitchFamily="18" charset="0"/>
                        </a:rPr>
                        <a:t>国家</a:t>
                      </a:r>
                      <a:endParaRPr lang="en-US" sz="2000" dirty="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tc>
                <a:tc>
                  <a:txBody>
                    <a:bodyPr/>
                    <a:lstStyle/>
                    <a:p>
                      <a:pPr algn="ctr">
                        <a:lnSpc>
                          <a:spcPct val="107000"/>
                        </a:lnSpc>
                        <a:spcAft>
                          <a:spcPts val="0"/>
                        </a:spcAft>
                      </a:pPr>
                      <a:r>
                        <a:rPr lang="zh-CN" sz="2000">
                          <a:effectLst/>
                          <a:latin typeface="Times New Roman" panose="02020603050405020304" pitchFamily="18" charset="0"/>
                          <a:cs typeface="Times New Roman" panose="02020603050405020304" pitchFamily="18" charset="0"/>
                        </a:rPr>
                        <a:t>进口值（百万美元）</a:t>
                      </a:r>
                      <a:endParaRPr lang="en-US" sz="200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tc>
                <a:tc>
                  <a:txBody>
                    <a:bodyPr/>
                    <a:lstStyle/>
                    <a:p>
                      <a:pPr algn="ctr">
                        <a:lnSpc>
                          <a:spcPct val="107000"/>
                        </a:lnSpc>
                        <a:spcAft>
                          <a:spcPts val="0"/>
                        </a:spcAft>
                      </a:pPr>
                      <a:r>
                        <a:rPr lang="en-US" sz="2000">
                          <a:effectLst/>
                          <a:latin typeface="Times New Roman" panose="02020603050405020304" pitchFamily="18" charset="0"/>
                          <a:cs typeface="Times New Roman" panose="02020603050405020304" pitchFamily="18" charset="0"/>
                        </a:rPr>
                        <a:t>2017</a:t>
                      </a:r>
                      <a:r>
                        <a:rPr lang="zh-CN" sz="2000">
                          <a:effectLst/>
                          <a:latin typeface="Times New Roman" panose="02020603050405020304" pitchFamily="18" charset="0"/>
                          <a:cs typeface="Times New Roman" panose="02020603050405020304" pitchFamily="18" charset="0"/>
                        </a:rPr>
                        <a:t>进口</a:t>
                      </a:r>
                      <a:endParaRPr lang="en-US" sz="200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tc>
                <a:tc>
                  <a:txBody>
                    <a:bodyPr/>
                    <a:lstStyle/>
                    <a:p>
                      <a:pPr algn="ctr">
                        <a:lnSpc>
                          <a:spcPct val="107000"/>
                        </a:lnSpc>
                        <a:spcAft>
                          <a:spcPts val="0"/>
                        </a:spcAft>
                      </a:pPr>
                      <a:r>
                        <a:rPr lang="zh-CN" sz="2000">
                          <a:effectLst/>
                          <a:latin typeface="Times New Roman" panose="02020603050405020304" pitchFamily="18" charset="0"/>
                          <a:cs typeface="Times New Roman" panose="02020603050405020304" pitchFamily="18" charset="0"/>
                        </a:rPr>
                        <a:t>年变化率</a:t>
                      </a:r>
                      <a:endParaRPr lang="en-US" sz="200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tc>
                <a:tc>
                  <a:txBody>
                    <a:bodyPr/>
                    <a:lstStyle/>
                    <a:p>
                      <a:pPr algn="ctr">
                        <a:lnSpc>
                          <a:spcPct val="107000"/>
                        </a:lnSpc>
                        <a:spcAft>
                          <a:spcPts val="0"/>
                        </a:spcAft>
                      </a:pPr>
                      <a:r>
                        <a:rPr lang="zh-CN" sz="2000">
                          <a:effectLst/>
                          <a:latin typeface="Times New Roman" panose="02020603050405020304" pitchFamily="18" charset="0"/>
                          <a:cs typeface="Times New Roman" panose="02020603050405020304" pitchFamily="18" charset="0"/>
                        </a:rPr>
                        <a:t>占全球服务进口总值比重</a:t>
                      </a:r>
                      <a:endParaRPr lang="en-US" sz="200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tc>
                <a:extLst>
                  <a:ext uri="{0D108BD9-81ED-4DB2-BD59-A6C34878D82A}">
                    <a16:rowId xmlns:a16="http://schemas.microsoft.com/office/drawing/2014/main" val="3144914516"/>
                  </a:ext>
                </a:extLst>
              </a:tr>
              <a:tr h="314328">
                <a:tc>
                  <a:txBody>
                    <a:bodyPr/>
                    <a:lstStyle/>
                    <a:p>
                      <a:pPr algn="ctr">
                        <a:lnSpc>
                          <a:spcPct val="107000"/>
                        </a:lnSpc>
                        <a:spcAft>
                          <a:spcPts val="0"/>
                        </a:spcAft>
                      </a:pPr>
                      <a:r>
                        <a:rPr lang="zh-CN" sz="2000" dirty="0">
                          <a:effectLst/>
                          <a:latin typeface="Times New Roman" panose="02020603050405020304" pitchFamily="18" charset="0"/>
                          <a:cs typeface="Times New Roman" panose="02020603050405020304" pitchFamily="18" charset="0"/>
                        </a:rPr>
                        <a:t>全球</a:t>
                      </a:r>
                      <a:endParaRPr lang="en-US" sz="2000" dirty="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tc>
                <a:tc>
                  <a:txBody>
                    <a:bodyPr/>
                    <a:lstStyle/>
                    <a:p>
                      <a:pPr algn="ctr">
                        <a:lnSpc>
                          <a:spcPct val="107000"/>
                        </a:lnSpc>
                        <a:spcAft>
                          <a:spcPts val="0"/>
                        </a:spcAft>
                      </a:pPr>
                      <a:r>
                        <a:rPr lang="en-US" sz="2000" dirty="0">
                          <a:effectLst/>
                          <a:latin typeface="Times New Roman" panose="02020603050405020304" pitchFamily="18" charset="0"/>
                          <a:cs typeface="Times New Roman" panose="02020603050405020304" pitchFamily="18" charset="0"/>
                        </a:rPr>
                        <a:t>5168839</a:t>
                      </a:r>
                      <a:endParaRPr lang="en-US" sz="2000" dirty="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tc>
                <a:tc>
                  <a:txBody>
                    <a:bodyPr/>
                    <a:lstStyle/>
                    <a:p>
                      <a:pPr algn="ctr">
                        <a:lnSpc>
                          <a:spcPct val="107000"/>
                        </a:lnSpc>
                        <a:spcAft>
                          <a:spcPts val="0"/>
                        </a:spcAft>
                      </a:pPr>
                      <a:r>
                        <a:rPr lang="en-US" sz="2000">
                          <a:effectLst/>
                          <a:latin typeface="Times New Roman" panose="02020603050405020304" pitchFamily="18" charset="0"/>
                          <a:cs typeface="Times New Roman" panose="02020603050405020304" pitchFamily="18" charset="0"/>
                        </a:rPr>
                        <a:t>4809693</a:t>
                      </a:r>
                      <a:endParaRPr lang="en-US" sz="200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tc>
                <a:tc>
                  <a:txBody>
                    <a:bodyPr/>
                    <a:lstStyle/>
                    <a:p>
                      <a:pPr algn="ctr">
                        <a:lnSpc>
                          <a:spcPct val="107000"/>
                        </a:lnSpc>
                        <a:spcAft>
                          <a:spcPts val="0"/>
                        </a:spcAft>
                      </a:pPr>
                      <a:r>
                        <a:rPr lang="en-US" sz="2000">
                          <a:effectLst/>
                          <a:latin typeface="Times New Roman" panose="02020603050405020304" pitchFamily="18" charset="0"/>
                          <a:cs typeface="Times New Roman" panose="02020603050405020304" pitchFamily="18" charset="0"/>
                        </a:rPr>
                        <a:t>7.47%</a:t>
                      </a:r>
                      <a:endParaRPr lang="en-US" sz="200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tc>
                <a:tc>
                  <a:txBody>
                    <a:bodyPr/>
                    <a:lstStyle/>
                    <a:p>
                      <a:pPr algn="ctr">
                        <a:lnSpc>
                          <a:spcPct val="107000"/>
                        </a:lnSpc>
                        <a:spcAft>
                          <a:spcPts val="0"/>
                        </a:spcAft>
                      </a:pPr>
                      <a:r>
                        <a:rPr lang="en-US" sz="2000">
                          <a:effectLst/>
                          <a:latin typeface="Times New Roman" panose="02020603050405020304" pitchFamily="18" charset="0"/>
                          <a:cs typeface="Times New Roman" panose="02020603050405020304" pitchFamily="18" charset="0"/>
                        </a:rPr>
                        <a:t>100%</a:t>
                      </a:r>
                      <a:endParaRPr lang="en-US" sz="200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tc>
                <a:extLst>
                  <a:ext uri="{0D108BD9-81ED-4DB2-BD59-A6C34878D82A}">
                    <a16:rowId xmlns:a16="http://schemas.microsoft.com/office/drawing/2014/main" val="4271178060"/>
                  </a:ext>
                </a:extLst>
              </a:tr>
              <a:tr h="314328">
                <a:tc>
                  <a:txBody>
                    <a:bodyPr/>
                    <a:lstStyle/>
                    <a:p>
                      <a:pPr algn="ctr">
                        <a:lnSpc>
                          <a:spcPct val="107000"/>
                        </a:lnSpc>
                        <a:spcAft>
                          <a:spcPts val="0"/>
                        </a:spcAft>
                      </a:pPr>
                      <a:r>
                        <a:rPr lang="en-US" sz="2000">
                          <a:effectLst/>
                          <a:latin typeface="Times New Roman" panose="02020603050405020304" pitchFamily="18" charset="0"/>
                          <a:cs typeface="Times New Roman" panose="02020603050405020304" pitchFamily="18" charset="0"/>
                        </a:rPr>
                        <a:t>1.</a:t>
                      </a:r>
                      <a:r>
                        <a:rPr lang="zh-CN" sz="2000">
                          <a:effectLst/>
                          <a:latin typeface="Times New Roman" panose="02020603050405020304" pitchFamily="18" charset="0"/>
                          <a:cs typeface="Times New Roman" panose="02020603050405020304" pitchFamily="18" charset="0"/>
                        </a:rPr>
                        <a:t>美国</a:t>
                      </a:r>
                      <a:endParaRPr lang="en-US" sz="200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tc>
                <a:tc>
                  <a:txBody>
                    <a:bodyPr/>
                    <a:lstStyle/>
                    <a:p>
                      <a:pPr algn="ctr">
                        <a:lnSpc>
                          <a:spcPct val="107000"/>
                        </a:lnSpc>
                        <a:spcAft>
                          <a:spcPts val="0"/>
                        </a:spcAft>
                      </a:pPr>
                      <a:r>
                        <a:rPr lang="en-US" sz="2000" dirty="0">
                          <a:effectLst/>
                          <a:latin typeface="Times New Roman" panose="02020603050405020304" pitchFamily="18" charset="0"/>
                          <a:cs typeface="Times New Roman" panose="02020603050405020304" pitchFamily="18" charset="0"/>
                        </a:rPr>
                        <a:t>559212</a:t>
                      </a:r>
                      <a:endParaRPr lang="en-US" sz="2000" dirty="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tc>
                <a:tc>
                  <a:txBody>
                    <a:bodyPr/>
                    <a:lstStyle/>
                    <a:p>
                      <a:pPr algn="ctr">
                        <a:lnSpc>
                          <a:spcPct val="107000"/>
                        </a:lnSpc>
                        <a:spcAft>
                          <a:spcPts val="0"/>
                        </a:spcAft>
                      </a:pPr>
                      <a:r>
                        <a:rPr lang="en-US" sz="2000" dirty="0">
                          <a:effectLst/>
                          <a:latin typeface="Times New Roman" panose="02020603050405020304" pitchFamily="18" charset="0"/>
                          <a:cs typeface="Times New Roman" panose="02020603050405020304" pitchFamily="18" charset="0"/>
                        </a:rPr>
                        <a:t>542470</a:t>
                      </a:r>
                      <a:endParaRPr lang="en-US" sz="2000" dirty="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tc>
                <a:tc>
                  <a:txBody>
                    <a:bodyPr/>
                    <a:lstStyle/>
                    <a:p>
                      <a:pPr algn="ctr">
                        <a:lnSpc>
                          <a:spcPct val="107000"/>
                        </a:lnSpc>
                        <a:spcAft>
                          <a:spcPts val="0"/>
                        </a:spcAft>
                      </a:pPr>
                      <a:r>
                        <a:rPr lang="en-US" sz="2000">
                          <a:effectLst/>
                          <a:latin typeface="Times New Roman" panose="02020603050405020304" pitchFamily="18" charset="0"/>
                          <a:cs typeface="Times New Roman" panose="02020603050405020304" pitchFamily="18" charset="0"/>
                        </a:rPr>
                        <a:t>3.09%</a:t>
                      </a:r>
                      <a:endParaRPr lang="en-US" sz="200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tc>
                <a:tc>
                  <a:txBody>
                    <a:bodyPr/>
                    <a:lstStyle/>
                    <a:p>
                      <a:pPr algn="ctr">
                        <a:lnSpc>
                          <a:spcPct val="107000"/>
                        </a:lnSpc>
                        <a:spcAft>
                          <a:spcPts val="0"/>
                        </a:spcAft>
                      </a:pPr>
                      <a:r>
                        <a:rPr lang="en-US" sz="2000">
                          <a:effectLst/>
                          <a:latin typeface="Times New Roman" panose="02020603050405020304" pitchFamily="18" charset="0"/>
                          <a:cs typeface="Times New Roman" panose="02020603050405020304" pitchFamily="18" charset="0"/>
                        </a:rPr>
                        <a:t>10.82%</a:t>
                      </a:r>
                      <a:endParaRPr lang="en-US" sz="200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tc>
                <a:extLst>
                  <a:ext uri="{0D108BD9-81ED-4DB2-BD59-A6C34878D82A}">
                    <a16:rowId xmlns:a16="http://schemas.microsoft.com/office/drawing/2014/main" val="2201932182"/>
                  </a:ext>
                </a:extLst>
              </a:tr>
              <a:tr h="314328">
                <a:tc>
                  <a:txBody>
                    <a:bodyPr/>
                    <a:lstStyle/>
                    <a:p>
                      <a:pPr algn="ctr">
                        <a:lnSpc>
                          <a:spcPct val="107000"/>
                        </a:lnSpc>
                        <a:spcAft>
                          <a:spcPts val="0"/>
                        </a:spcAft>
                      </a:pPr>
                      <a:r>
                        <a:rPr lang="en-US" sz="2000">
                          <a:effectLst/>
                          <a:latin typeface="Times New Roman" panose="02020603050405020304" pitchFamily="18" charset="0"/>
                          <a:cs typeface="Times New Roman" panose="02020603050405020304" pitchFamily="18" charset="0"/>
                        </a:rPr>
                        <a:t>2.</a:t>
                      </a:r>
                      <a:r>
                        <a:rPr lang="zh-CN" sz="2000">
                          <a:effectLst/>
                          <a:latin typeface="Times New Roman" panose="02020603050405020304" pitchFamily="18" charset="0"/>
                          <a:cs typeface="Times New Roman" panose="02020603050405020304" pitchFamily="18" charset="0"/>
                        </a:rPr>
                        <a:t>中国</a:t>
                      </a:r>
                      <a:endParaRPr lang="en-US" sz="200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tc>
                <a:tc>
                  <a:txBody>
                    <a:bodyPr/>
                    <a:lstStyle/>
                    <a:p>
                      <a:pPr algn="ctr">
                        <a:lnSpc>
                          <a:spcPct val="107000"/>
                        </a:lnSpc>
                        <a:spcAft>
                          <a:spcPts val="0"/>
                        </a:spcAft>
                      </a:pPr>
                      <a:r>
                        <a:rPr lang="en-US" sz="2000">
                          <a:effectLst/>
                          <a:latin typeface="Times New Roman" panose="02020603050405020304" pitchFamily="18" charset="0"/>
                          <a:cs typeface="Times New Roman" panose="02020603050405020304" pitchFamily="18" charset="0"/>
                        </a:rPr>
                        <a:t>525038</a:t>
                      </a:r>
                      <a:endParaRPr lang="en-US" sz="200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tc>
                <a:tc>
                  <a:txBody>
                    <a:bodyPr/>
                    <a:lstStyle/>
                    <a:p>
                      <a:pPr algn="ctr">
                        <a:lnSpc>
                          <a:spcPct val="107000"/>
                        </a:lnSpc>
                        <a:spcAft>
                          <a:spcPts val="0"/>
                        </a:spcAft>
                      </a:pPr>
                      <a:r>
                        <a:rPr lang="en-US" sz="2000" dirty="0">
                          <a:effectLst/>
                          <a:latin typeface="Times New Roman" panose="02020603050405020304" pitchFamily="18" charset="0"/>
                          <a:cs typeface="Times New Roman" panose="02020603050405020304" pitchFamily="18" charset="0"/>
                        </a:rPr>
                        <a:t>467595</a:t>
                      </a:r>
                      <a:endParaRPr lang="en-US" sz="2000" dirty="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tc>
                <a:tc>
                  <a:txBody>
                    <a:bodyPr/>
                    <a:lstStyle/>
                    <a:p>
                      <a:pPr algn="ctr">
                        <a:lnSpc>
                          <a:spcPct val="107000"/>
                        </a:lnSpc>
                        <a:spcAft>
                          <a:spcPts val="0"/>
                        </a:spcAft>
                      </a:pPr>
                      <a:r>
                        <a:rPr lang="en-US" sz="2000">
                          <a:effectLst/>
                          <a:latin typeface="Times New Roman" panose="02020603050405020304" pitchFamily="18" charset="0"/>
                          <a:cs typeface="Times New Roman" panose="02020603050405020304" pitchFamily="18" charset="0"/>
                        </a:rPr>
                        <a:t>12.28%</a:t>
                      </a:r>
                      <a:endParaRPr lang="en-US" sz="200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tc>
                <a:tc>
                  <a:txBody>
                    <a:bodyPr/>
                    <a:lstStyle/>
                    <a:p>
                      <a:pPr algn="ctr">
                        <a:lnSpc>
                          <a:spcPct val="107000"/>
                        </a:lnSpc>
                        <a:spcAft>
                          <a:spcPts val="0"/>
                        </a:spcAft>
                      </a:pPr>
                      <a:r>
                        <a:rPr lang="en-US" sz="2000">
                          <a:effectLst/>
                          <a:latin typeface="Times New Roman" panose="02020603050405020304" pitchFamily="18" charset="0"/>
                          <a:cs typeface="Times New Roman" panose="02020603050405020304" pitchFamily="18" charset="0"/>
                        </a:rPr>
                        <a:t>10.16%</a:t>
                      </a:r>
                      <a:endParaRPr lang="en-US" sz="200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tc>
                <a:extLst>
                  <a:ext uri="{0D108BD9-81ED-4DB2-BD59-A6C34878D82A}">
                    <a16:rowId xmlns:a16="http://schemas.microsoft.com/office/drawing/2014/main" val="1422692347"/>
                  </a:ext>
                </a:extLst>
              </a:tr>
              <a:tr h="314328">
                <a:tc>
                  <a:txBody>
                    <a:bodyPr/>
                    <a:lstStyle/>
                    <a:p>
                      <a:pPr algn="ctr">
                        <a:lnSpc>
                          <a:spcPct val="107000"/>
                        </a:lnSpc>
                        <a:spcAft>
                          <a:spcPts val="0"/>
                        </a:spcAft>
                      </a:pPr>
                      <a:r>
                        <a:rPr lang="en-US" sz="2000">
                          <a:effectLst/>
                          <a:latin typeface="Times New Roman" panose="02020603050405020304" pitchFamily="18" charset="0"/>
                          <a:cs typeface="Times New Roman" panose="02020603050405020304" pitchFamily="18" charset="0"/>
                        </a:rPr>
                        <a:t>3.</a:t>
                      </a:r>
                      <a:r>
                        <a:rPr lang="zh-CN" sz="2000">
                          <a:effectLst/>
                          <a:latin typeface="Times New Roman" panose="02020603050405020304" pitchFamily="18" charset="0"/>
                          <a:cs typeface="Times New Roman" panose="02020603050405020304" pitchFamily="18" charset="0"/>
                        </a:rPr>
                        <a:t>德国</a:t>
                      </a:r>
                      <a:endParaRPr lang="en-US" sz="200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tc>
                <a:tc>
                  <a:txBody>
                    <a:bodyPr/>
                    <a:lstStyle/>
                    <a:p>
                      <a:pPr algn="ctr">
                        <a:lnSpc>
                          <a:spcPct val="107000"/>
                        </a:lnSpc>
                        <a:spcAft>
                          <a:spcPts val="0"/>
                        </a:spcAft>
                      </a:pPr>
                      <a:r>
                        <a:rPr lang="en-US" sz="2000">
                          <a:effectLst/>
                          <a:latin typeface="Times New Roman" panose="02020603050405020304" pitchFamily="18" charset="0"/>
                          <a:cs typeface="Times New Roman" panose="02020603050405020304" pitchFamily="18" charset="0"/>
                        </a:rPr>
                        <a:t>365636</a:t>
                      </a:r>
                      <a:endParaRPr lang="en-US" sz="200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tc>
                <a:tc>
                  <a:txBody>
                    <a:bodyPr/>
                    <a:lstStyle/>
                    <a:p>
                      <a:pPr algn="ctr">
                        <a:lnSpc>
                          <a:spcPct val="107000"/>
                        </a:lnSpc>
                        <a:spcAft>
                          <a:spcPts val="0"/>
                        </a:spcAft>
                      </a:pPr>
                      <a:r>
                        <a:rPr lang="en-US" sz="2000" dirty="0">
                          <a:effectLst/>
                          <a:latin typeface="Times New Roman" panose="02020603050405020304" pitchFamily="18" charset="0"/>
                          <a:cs typeface="Times New Roman" panose="02020603050405020304" pitchFamily="18" charset="0"/>
                        </a:rPr>
                        <a:t>344008</a:t>
                      </a:r>
                      <a:endParaRPr lang="en-US" sz="2000" dirty="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tc>
                <a:tc>
                  <a:txBody>
                    <a:bodyPr/>
                    <a:lstStyle/>
                    <a:p>
                      <a:pPr algn="ctr">
                        <a:lnSpc>
                          <a:spcPct val="107000"/>
                        </a:lnSpc>
                        <a:spcAft>
                          <a:spcPts val="0"/>
                        </a:spcAft>
                      </a:pPr>
                      <a:r>
                        <a:rPr lang="en-US" sz="2000" dirty="0">
                          <a:effectLst/>
                          <a:latin typeface="Times New Roman" panose="02020603050405020304" pitchFamily="18" charset="0"/>
                          <a:cs typeface="Times New Roman" panose="02020603050405020304" pitchFamily="18" charset="0"/>
                        </a:rPr>
                        <a:t>6.29%</a:t>
                      </a:r>
                      <a:endParaRPr lang="en-US" sz="2000" dirty="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tc>
                <a:tc>
                  <a:txBody>
                    <a:bodyPr/>
                    <a:lstStyle/>
                    <a:p>
                      <a:pPr algn="ctr">
                        <a:lnSpc>
                          <a:spcPct val="107000"/>
                        </a:lnSpc>
                        <a:spcAft>
                          <a:spcPts val="0"/>
                        </a:spcAft>
                      </a:pPr>
                      <a:r>
                        <a:rPr lang="en-US" sz="2000">
                          <a:effectLst/>
                          <a:latin typeface="Times New Roman" panose="02020603050405020304" pitchFamily="18" charset="0"/>
                          <a:cs typeface="Times New Roman" panose="02020603050405020304" pitchFamily="18" charset="0"/>
                        </a:rPr>
                        <a:t>7.07%</a:t>
                      </a:r>
                      <a:endParaRPr lang="en-US" sz="200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tc>
                <a:extLst>
                  <a:ext uri="{0D108BD9-81ED-4DB2-BD59-A6C34878D82A}">
                    <a16:rowId xmlns:a16="http://schemas.microsoft.com/office/drawing/2014/main" val="3241550242"/>
                  </a:ext>
                </a:extLst>
              </a:tr>
              <a:tr h="314328">
                <a:tc>
                  <a:txBody>
                    <a:bodyPr/>
                    <a:lstStyle/>
                    <a:p>
                      <a:pPr algn="ctr">
                        <a:lnSpc>
                          <a:spcPct val="107000"/>
                        </a:lnSpc>
                        <a:spcAft>
                          <a:spcPts val="0"/>
                        </a:spcAft>
                      </a:pPr>
                      <a:r>
                        <a:rPr lang="en-US" sz="2000">
                          <a:effectLst/>
                          <a:latin typeface="Times New Roman" panose="02020603050405020304" pitchFamily="18" charset="0"/>
                          <a:cs typeface="Times New Roman" panose="02020603050405020304" pitchFamily="18" charset="0"/>
                        </a:rPr>
                        <a:t>4.</a:t>
                      </a:r>
                      <a:r>
                        <a:rPr lang="zh-CN" sz="2000">
                          <a:effectLst/>
                          <a:latin typeface="Times New Roman" panose="02020603050405020304" pitchFamily="18" charset="0"/>
                          <a:cs typeface="Times New Roman" panose="02020603050405020304" pitchFamily="18" charset="0"/>
                        </a:rPr>
                        <a:t>法国</a:t>
                      </a:r>
                      <a:endParaRPr lang="en-US" sz="200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tc>
                <a:tc>
                  <a:txBody>
                    <a:bodyPr/>
                    <a:lstStyle/>
                    <a:p>
                      <a:pPr algn="ctr">
                        <a:lnSpc>
                          <a:spcPct val="107000"/>
                        </a:lnSpc>
                        <a:spcAft>
                          <a:spcPts val="0"/>
                        </a:spcAft>
                      </a:pPr>
                      <a:r>
                        <a:rPr lang="en-US" sz="2000">
                          <a:effectLst/>
                          <a:latin typeface="Times New Roman" panose="02020603050405020304" pitchFamily="18" charset="0"/>
                          <a:cs typeface="Times New Roman" panose="02020603050405020304" pitchFamily="18" charset="0"/>
                        </a:rPr>
                        <a:t>257372</a:t>
                      </a:r>
                      <a:endParaRPr lang="en-US" sz="200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tc>
                <a:tc>
                  <a:txBody>
                    <a:bodyPr/>
                    <a:lstStyle/>
                    <a:p>
                      <a:pPr algn="ctr">
                        <a:lnSpc>
                          <a:spcPct val="107000"/>
                        </a:lnSpc>
                        <a:spcAft>
                          <a:spcPts val="0"/>
                        </a:spcAft>
                      </a:pPr>
                      <a:r>
                        <a:rPr lang="en-US" sz="2000">
                          <a:effectLst/>
                          <a:latin typeface="Times New Roman" panose="02020603050405020304" pitchFamily="18" charset="0"/>
                          <a:cs typeface="Times New Roman" panose="02020603050405020304" pitchFamily="18" charset="0"/>
                        </a:rPr>
                        <a:t>246024</a:t>
                      </a:r>
                      <a:endParaRPr lang="en-US" sz="200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tc>
                <a:tc>
                  <a:txBody>
                    <a:bodyPr/>
                    <a:lstStyle/>
                    <a:p>
                      <a:pPr algn="ctr">
                        <a:lnSpc>
                          <a:spcPct val="107000"/>
                        </a:lnSpc>
                        <a:spcAft>
                          <a:spcPts val="0"/>
                        </a:spcAft>
                      </a:pPr>
                      <a:r>
                        <a:rPr lang="en-US" sz="2000" dirty="0">
                          <a:effectLst/>
                          <a:latin typeface="Times New Roman" panose="02020603050405020304" pitchFamily="18" charset="0"/>
                          <a:cs typeface="Times New Roman" panose="02020603050405020304" pitchFamily="18" charset="0"/>
                        </a:rPr>
                        <a:t>4.61%</a:t>
                      </a:r>
                      <a:endParaRPr lang="en-US" sz="2000" dirty="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tc>
                <a:tc>
                  <a:txBody>
                    <a:bodyPr/>
                    <a:lstStyle/>
                    <a:p>
                      <a:pPr algn="ctr">
                        <a:lnSpc>
                          <a:spcPct val="107000"/>
                        </a:lnSpc>
                        <a:spcAft>
                          <a:spcPts val="0"/>
                        </a:spcAft>
                      </a:pPr>
                      <a:r>
                        <a:rPr lang="en-US" sz="2000">
                          <a:effectLst/>
                          <a:latin typeface="Times New Roman" panose="02020603050405020304" pitchFamily="18" charset="0"/>
                          <a:cs typeface="Times New Roman" panose="02020603050405020304" pitchFamily="18" charset="0"/>
                        </a:rPr>
                        <a:t>4.98%</a:t>
                      </a:r>
                      <a:endParaRPr lang="en-US" sz="200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tc>
                <a:extLst>
                  <a:ext uri="{0D108BD9-81ED-4DB2-BD59-A6C34878D82A}">
                    <a16:rowId xmlns:a16="http://schemas.microsoft.com/office/drawing/2014/main" val="3161443949"/>
                  </a:ext>
                </a:extLst>
              </a:tr>
              <a:tr h="314328">
                <a:tc>
                  <a:txBody>
                    <a:bodyPr/>
                    <a:lstStyle/>
                    <a:p>
                      <a:pPr algn="ctr">
                        <a:lnSpc>
                          <a:spcPct val="107000"/>
                        </a:lnSpc>
                        <a:spcAft>
                          <a:spcPts val="0"/>
                        </a:spcAft>
                      </a:pPr>
                      <a:r>
                        <a:rPr lang="en-US" sz="2000">
                          <a:effectLst/>
                          <a:latin typeface="Times New Roman" panose="02020603050405020304" pitchFamily="18" charset="0"/>
                          <a:cs typeface="Times New Roman" panose="02020603050405020304" pitchFamily="18" charset="0"/>
                        </a:rPr>
                        <a:t>5.</a:t>
                      </a:r>
                      <a:r>
                        <a:rPr lang="zh-CN" sz="2000">
                          <a:effectLst/>
                          <a:latin typeface="Times New Roman" panose="02020603050405020304" pitchFamily="18" charset="0"/>
                          <a:cs typeface="Times New Roman" panose="02020603050405020304" pitchFamily="18" charset="0"/>
                        </a:rPr>
                        <a:t>英国</a:t>
                      </a:r>
                      <a:endParaRPr lang="en-US" sz="200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tc>
                <a:tc>
                  <a:txBody>
                    <a:bodyPr/>
                    <a:lstStyle/>
                    <a:p>
                      <a:pPr algn="ctr">
                        <a:lnSpc>
                          <a:spcPct val="107000"/>
                        </a:lnSpc>
                        <a:spcAft>
                          <a:spcPts val="0"/>
                        </a:spcAft>
                      </a:pPr>
                      <a:r>
                        <a:rPr lang="en-US" sz="2000">
                          <a:effectLst/>
                          <a:latin typeface="Times New Roman" panose="02020603050405020304" pitchFamily="18" charset="0"/>
                          <a:cs typeface="Times New Roman" panose="02020603050405020304" pitchFamily="18" charset="0"/>
                        </a:rPr>
                        <a:t>235248</a:t>
                      </a:r>
                      <a:endParaRPr lang="en-US" sz="200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tc>
                <a:tc>
                  <a:txBody>
                    <a:bodyPr/>
                    <a:lstStyle/>
                    <a:p>
                      <a:pPr algn="ctr">
                        <a:lnSpc>
                          <a:spcPct val="107000"/>
                        </a:lnSpc>
                        <a:spcAft>
                          <a:spcPts val="0"/>
                        </a:spcAft>
                      </a:pPr>
                      <a:r>
                        <a:rPr lang="en-US" sz="2000">
                          <a:effectLst/>
                          <a:latin typeface="Times New Roman" panose="02020603050405020304" pitchFamily="18" charset="0"/>
                          <a:cs typeface="Times New Roman" panose="02020603050405020304" pitchFamily="18" charset="0"/>
                        </a:rPr>
                        <a:t>213459</a:t>
                      </a:r>
                      <a:endParaRPr lang="en-US" sz="200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tc>
                <a:tc>
                  <a:txBody>
                    <a:bodyPr/>
                    <a:lstStyle/>
                    <a:p>
                      <a:pPr algn="ctr">
                        <a:lnSpc>
                          <a:spcPct val="107000"/>
                        </a:lnSpc>
                        <a:spcAft>
                          <a:spcPts val="0"/>
                        </a:spcAft>
                      </a:pPr>
                      <a:r>
                        <a:rPr lang="en-US" sz="2000" dirty="0">
                          <a:effectLst/>
                          <a:latin typeface="Times New Roman" panose="02020603050405020304" pitchFamily="18" charset="0"/>
                          <a:cs typeface="Times New Roman" panose="02020603050405020304" pitchFamily="18" charset="0"/>
                        </a:rPr>
                        <a:t>10.21%</a:t>
                      </a:r>
                      <a:endParaRPr lang="en-US" sz="2000" dirty="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tc>
                <a:tc>
                  <a:txBody>
                    <a:bodyPr/>
                    <a:lstStyle/>
                    <a:p>
                      <a:pPr algn="ctr">
                        <a:lnSpc>
                          <a:spcPct val="107000"/>
                        </a:lnSpc>
                        <a:spcAft>
                          <a:spcPts val="0"/>
                        </a:spcAft>
                      </a:pPr>
                      <a:r>
                        <a:rPr lang="en-US" sz="2000">
                          <a:effectLst/>
                          <a:latin typeface="Times New Roman" panose="02020603050405020304" pitchFamily="18" charset="0"/>
                          <a:cs typeface="Times New Roman" panose="02020603050405020304" pitchFamily="18" charset="0"/>
                        </a:rPr>
                        <a:t>4.55%</a:t>
                      </a:r>
                      <a:endParaRPr lang="en-US" sz="200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tc>
                <a:extLst>
                  <a:ext uri="{0D108BD9-81ED-4DB2-BD59-A6C34878D82A}">
                    <a16:rowId xmlns:a16="http://schemas.microsoft.com/office/drawing/2014/main" val="184110620"/>
                  </a:ext>
                </a:extLst>
              </a:tr>
              <a:tr h="314328">
                <a:tc>
                  <a:txBody>
                    <a:bodyPr/>
                    <a:lstStyle/>
                    <a:p>
                      <a:pPr algn="ctr">
                        <a:lnSpc>
                          <a:spcPct val="107000"/>
                        </a:lnSpc>
                        <a:spcAft>
                          <a:spcPts val="0"/>
                        </a:spcAft>
                      </a:pPr>
                      <a:r>
                        <a:rPr lang="en-US" sz="2000">
                          <a:effectLst/>
                          <a:latin typeface="Times New Roman" panose="02020603050405020304" pitchFamily="18" charset="0"/>
                          <a:cs typeface="Times New Roman" panose="02020603050405020304" pitchFamily="18" charset="0"/>
                        </a:rPr>
                        <a:t>6.</a:t>
                      </a:r>
                      <a:r>
                        <a:rPr lang="zh-CN" sz="2000">
                          <a:effectLst/>
                          <a:latin typeface="Times New Roman" panose="02020603050405020304" pitchFamily="18" charset="0"/>
                          <a:cs typeface="Times New Roman" panose="02020603050405020304" pitchFamily="18" charset="0"/>
                        </a:rPr>
                        <a:t>日本</a:t>
                      </a:r>
                      <a:endParaRPr lang="en-US" sz="200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tc>
                <a:tc>
                  <a:txBody>
                    <a:bodyPr/>
                    <a:lstStyle/>
                    <a:p>
                      <a:pPr algn="ctr">
                        <a:lnSpc>
                          <a:spcPct val="107000"/>
                        </a:lnSpc>
                        <a:spcAft>
                          <a:spcPts val="0"/>
                        </a:spcAft>
                      </a:pPr>
                      <a:r>
                        <a:rPr lang="en-US" sz="2000">
                          <a:effectLst/>
                          <a:latin typeface="Times New Roman" panose="02020603050405020304" pitchFamily="18" charset="0"/>
                          <a:cs typeface="Times New Roman" panose="02020603050405020304" pitchFamily="18" charset="0"/>
                        </a:rPr>
                        <a:t>200998</a:t>
                      </a:r>
                      <a:endParaRPr lang="en-US" sz="200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tc>
                <a:tc>
                  <a:txBody>
                    <a:bodyPr/>
                    <a:lstStyle/>
                    <a:p>
                      <a:pPr algn="ctr">
                        <a:lnSpc>
                          <a:spcPct val="107000"/>
                        </a:lnSpc>
                        <a:spcAft>
                          <a:spcPts val="0"/>
                        </a:spcAft>
                      </a:pPr>
                      <a:r>
                        <a:rPr lang="en-US" sz="2000">
                          <a:effectLst/>
                          <a:latin typeface="Times New Roman" panose="02020603050405020304" pitchFamily="18" charset="0"/>
                          <a:cs typeface="Times New Roman" panose="02020603050405020304" pitchFamily="18" charset="0"/>
                        </a:rPr>
                        <a:t>193055</a:t>
                      </a:r>
                      <a:endParaRPr lang="en-US" sz="200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tc>
                <a:tc>
                  <a:txBody>
                    <a:bodyPr/>
                    <a:lstStyle/>
                    <a:p>
                      <a:pPr algn="ctr">
                        <a:lnSpc>
                          <a:spcPct val="107000"/>
                        </a:lnSpc>
                        <a:spcAft>
                          <a:spcPts val="0"/>
                        </a:spcAft>
                      </a:pPr>
                      <a:r>
                        <a:rPr lang="en-US" sz="2000">
                          <a:effectLst/>
                          <a:latin typeface="Times New Roman" panose="02020603050405020304" pitchFamily="18" charset="0"/>
                          <a:cs typeface="Times New Roman" panose="02020603050405020304" pitchFamily="18" charset="0"/>
                        </a:rPr>
                        <a:t>4.11%</a:t>
                      </a:r>
                      <a:endParaRPr lang="en-US" sz="200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tc>
                <a:tc>
                  <a:txBody>
                    <a:bodyPr/>
                    <a:lstStyle/>
                    <a:p>
                      <a:pPr algn="ctr">
                        <a:lnSpc>
                          <a:spcPct val="107000"/>
                        </a:lnSpc>
                        <a:spcAft>
                          <a:spcPts val="0"/>
                        </a:spcAft>
                      </a:pPr>
                      <a:r>
                        <a:rPr lang="en-US" sz="2000" dirty="0">
                          <a:effectLst/>
                          <a:latin typeface="Times New Roman" panose="02020603050405020304" pitchFamily="18" charset="0"/>
                          <a:cs typeface="Times New Roman" panose="02020603050405020304" pitchFamily="18" charset="0"/>
                        </a:rPr>
                        <a:t>3.89%</a:t>
                      </a:r>
                      <a:endParaRPr lang="en-US" sz="2000" dirty="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tc>
                <a:extLst>
                  <a:ext uri="{0D108BD9-81ED-4DB2-BD59-A6C34878D82A}">
                    <a16:rowId xmlns:a16="http://schemas.microsoft.com/office/drawing/2014/main" val="3690668599"/>
                  </a:ext>
                </a:extLst>
              </a:tr>
              <a:tr h="314328">
                <a:tc>
                  <a:txBody>
                    <a:bodyPr/>
                    <a:lstStyle/>
                    <a:p>
                      <a:pPr algn="ctr">
                        <a:lnSpc>
                          <a:spcPct val="107000"/>
                        </a:lnSpc>
                        <a:spcAft>
                          <a:spcPts val="0"/>
                        </a:spcAft>
                      </a:pPr>
                      <a:r>
                        <a:rPr lang="en-US" sz="2000">
                          <a:effectLst/>
                          <a:latin typeface="Times New Roman" panose="02020603050405020304" pitchFamily="18" charset="0"/>
                          <a:cs typeface="Times New Roman" panose="02020603050405020304" pitchFamily="18" charset="0"/>
                        </a:rPr>
                        <a:t>7.</a:t>
                      </a:r>
                      <a:r>
                        <a:rPr lang="zh-CN" sz="2000">
                          <a:effectLst/>
                          <a:latin typeface="Times New Roman" panose="02020603050405020304" pitchFamily="18" charset="0"/>
                          <a:cs typeface="Times New Roman" panose="02020603050405020304" pitchFamily="18" charset="0"/>
                        </a:rPr>
                        <a:t>比利时</a:t>
                      </a:r>
                      <a:endParaRPr lang="en-US" sz="200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tc>
                <a:tc>
                  <a:txBody>
                    <a:bodyPr/>
                    <a:lstStyle/>
                    <a:p>
                      <a:pPr algn="ctr">
                        <a:lnSpc>
                          <a:spcPct val="107000"/>
                        </a:lnSpc>
                        <a:spcAft>
                          <a:spcPts val="0"/>
                        </a:spcAft>
                      </a:pPr>
                      <a:r>
                        <a:rPr lang="en-US" sz="2000">
                          <a:effectLst/>
                          <a:latin typeface="Times New Roman" panose="02020603050405020304" pitchFamily="18" charset="0"/>
                          <a:cs typeface="Times New Roman" panose="02020603050405020304" pitchFamily="18" charset="0"/>
                        </a:rPr>
                        <a:t>129408</a:t>
                      </a:r>
                      <a:endParaRPr lang="en-US" sz="200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tc>
                <a:tc>
                  <a:txBody>
                    <a:bodyPr/>
                    <a:lstStyle/>
                    <a:p>
                      <a:pPr algn="ctr">
                        <a:lnSpc>
                          <a:spcPct val="107000"/>
                        </a:lnSpc>
                        <a:spcAft>
                          <a:spcPts val="0"/>
                        </a:spcAft>
                      </a:pPr>
                      <a:r>
                        <a:rPr lang="en-US" sz="2000" dirty="0">
                          <a:effectLst/>
                          <a:latin typeface="Times New Roman" panose="02020603050405020304" pitchFamily="18" charset="0"/>
                          <a:cs typeface="Times New Roman" panose="02020603050405020304" pitchFamily="18" charset="0"/>
                        </a:rPr>
                        <a:t>115751(9)</a:t>
                      </a:r>
                      <a:endParaRPr lang="en-US" sz="2000" dirty="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tc>
                <a:tc>
                  <a:txBody>
                    <a:bodyPr/>
                    <a:lstStyle/>
                    <a:p>
                      <a:pPr algn="ctr">
                        <a:lnSpc>
                          <a:spcPct val="107000"/>
                        </a:lnSpc>
                        <a:spcAft>
                          <a:spcPts val="0"/>
                        </a:spcAft>
                      </a:pPr>
                      <a:r>
                        <a:rPr lang="en-US" sz="2000">
                          <a:effectLst/>
                          <a:latin typeface="Times New Roman" panose="02020603050405020304" pitchFamily="18" charset="0"/>
                          <a:cs typeface="Times New Roman" panose="02020603050405020304" pitchFamily="18" charset="0"/>
                        </a:rPr>
                        <a:t>11.80%</a:t>
                      </a:r>
                      <a:endParaRPr lang="en-US" sz="200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tc>
                <a:tc>
                  <a:txBody>
                    <a:bodyPr/>
                    <a:lstStyle/>
                    <a:p>
                      <a:pPr algn="ctr">
                        <a:lnSpc>
                          <a:spcPct val="107000"/>
                        </a:lnSpc>
                        <a:spcAft>
                          <a:spcPts val="0"/>
                        </a:spcAft>
                      </a:pPr>
                      <a:r>
                        <a:rPr lang="en-US" sz="2000" dirty="0">
                          <a:effectLst/>
                          <a:latin typeface="Times New Roman" panose="02020603050405020304" pitchFamily="18" charset="0"/>
                          <a:cs typeface="Times New Roman" panose="02020603050405020304" pitchFamily="18" charset="0"/>
                        </a:rPr>
                        <a:t>2.50%</a:t>
                      </a:r>
                      <a:endParaRPr lang="en-US" sz="2000" dirty="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tc>
                <a:extLst>
                  <a:ext uri="{0D108BD9-81ED-4DB2-BD59-A6C34878D82A}">
                    <a16:rowId xmlns:a16="http://schemas.microsoft.com/office/drawing/2014/main" val="1715611330"/>
                  </a:ext>
                </a:extLst>
              </a:tr>
              <a:tr h="314328">
                <a:tc>
                  <a:txBody>
                    <a:bodyPr/>
                    <a:lstStyle/>
                    <a:p>
                      <a:pPr algn="ctr">
                        <a:lnSpc>
                          <a:spcPct val="107000"/>
                        </a:lnSpc>
                        <a:spcAft>
                          <a:spcPts val="0"/>
                        </a:spcAft>
                      </a:pPr>
                      <a:r>
                        <a:rPr lang="en-US" sz="2000">
                          <a:effectLst/>
                          <a:latin typeface="Times New Roman" panose="02020603050405020304" pitchFamily="18" charset="0"/>
                          <a:cs typeface="Times New Roman" panose="02020603050405020304" pitchFamily="18" charset="0"/>
                        </a:rPr>
                        <a:t>8.</a:t>
                      </a:r>
                      <a:r>
                        <a:rPr lang="zh-CN" sz="2000">
                          <a:effectLst/>
                          <a:latin typeface="Times New Roman" panose="02020603050405020304" pitchFamily="18" charset="0"/>
                          <a:cs typeface="Times New Roman" panose="02020603050405020304" pitchFamily="18" charset="0"/>
                        </a:rPr>
                        <a:t>韩国</a:t>
                      </a:r>
                      <a:endParaRPr lang="en-US" sz="200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tc>
                <a:tc>
                  <a:txBody>
                    <a:bodyPr/>
                    <a:lstStyle/>
                    <a:p>
                      <a:pPr algn="ctr">
                        <a:lnSpc>
                          <a:spcPct val="107000"/>
                        </a:lnSpc>
                        <a:spcAft>
                          <a:spcPts val="0"/>
                        </a:spcAft>
                      </a:pPr>
                      <a:r>
                        <a:rPr lang="en-US" sz="2000">
                          <a:effectLst/>
                          <a:latin typeface="Times New Roman" panose="02020603050405020304" pitchFamily="18" charset="0"/>
                          <a:cs typeface="Times New Roman" panose="02020603050405020304" pitchFamily="18" charset="0"/>
                        </a:rPr>
                        <a:t>128796</a:t>
                      </a:r>
                      <a:endParaRPr lang="en-US" sz="200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tc>
                <a:tc>
                  <a:txBody>
                    <a:bodyPr/>
                    <a:lstStyle/>
                    <a:p>
                      <a:pPr algn="ctr">
                        <a:lnSpc>
                          <a:spcPct val="107000"/>
                        </a:lnSpc>
                        <a:spcAft>
                          <a:spcPts val="0"/>
                        </a:spcAft>
                      </a:pPr>
                      <a:r>
                        <a:rPr lang="en-US" sz="2000">
                          <a:effectLst/>
                          <a:latin typeface="Times New Roman" panose="02020603050405020304" pitchFamily="18" charset="0"/>
                          <a:cs typeface="Times New Roman" panose="02020603050405020304" pitchFamily="18" charset="0"/>
                        </a:rPr>
                        <a:t>126436(7)</a:t>
                      </a:r>
                      <a:endParaRPr lang="en-US" sz="200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tc>
                <a:tc>
                  <a:txBody>
                    <a:bodyPr/>
                    <a:lstStyle/>
                    <a:p>
                      <a:pPr algn="ctr">
                        <a:lnSpc>
                          <a:spcPct val="107000"/>
                        </a:lnSpc>
                        <a:spcAft>
                          <a:spcPts val="0"/>
                        </a:spcAft>
                      </a:pPr>
                      <a:r>
                        <a:rPr lang="en-US" sz="2000">
                          <a:effectLst/>
                          <a:latin typeface="Times New Roman" panose="02020603050405020304" pitchFamily="18" charset="0"/>
                          <a:cs typeface="Times New Roman" panose="02020603050405020304" pitchFamily="18" charset="0"/>
                        </a:rPr>
                        <a:t>1.87%</a:t>
                      </a:r>
                      <a:endParaRPr lang="en-US" sz="200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tc>
                <a:tc>
                  <a:txBody>
                    <a:bodyPr/>
                    <a:lstStyle/>
                    <a:p>
                      <a:pPr algn="ctr">
                        <a:lnSpc>
                          <a:spcPct val="107000"/>
                        </a:lnSpc>
                        <a:spcAft>
                          <a:spcPts val="0"/>
                        </a:spcAft>
                      </a:pPr>
                      <a:r>
                        <a:rPr lang="en-US" sz="2000" dirty="0">
                          <a:effectLst/>
                          <a:latin typeface="Times New Roman" panose="02020603050405020304" pitchFamily="18" charset="0"/>
                          <a:cs typeface="Times New Roman" panose="02020603050405020304" pitchFamily="18" charset="0"/>
                        </a:rPr>
                        <a:t>2.49%</a:t>
                      </a:r>
                      <a:endParaRPr lang="en-US" sz="2000" dirty="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tc>
                <a:extLst>
                  <a:ext uri="{0D108BD9-81ED-4DB2-BD59-A6C34878D82A}">
                    <a16:rowId xmlns:a16="http://schemas.microsoft.com/office/drawing/2014/main" val="1580102395"/>
                  </a:ext>
                </a:extLst>
              </a:tr>
              <a:tr h="314328">
                <a:tc>
                  <a:txBody>
                    <a:bodyPr/>
                    <a:lstStyle/>
                    <a:p>
                      <a:pPr algn="ctr">
                        <a:lnSpc>
                          <a:spcPct val="107000"/>
                        </a:lnSpc>
                        <a:spcAft>
                          <a:spcPts val="0"/>
                        </a:spcAft>
                      </a:pPr>
                      <a:r>
                        <a:rPr lang="en-US" sz="2000">
                          <a:effectLst/>
                          <a:latin typeface="Times New Roman" panose="02020603050405020304" pitchFamily="18" charset="0"/>
                          <a:cs typeface="Times New Roman" panose="02020603050405020304" pitchFamily="18" charset="0"/>
                        </a:rPr>
                        <a:t>9.</a:t>
                      </a:r>
                      <a:r>
                        <a:rPr lang="zh-CN" sz="2000">
                          <a:effectLst/>
                          <a:latin typeface="Times New Roman" panose="02020603050405020304" pitchFamily="18" charset="0"/>
                          <a:cs typeface="Times New Roman" panose="02020603050405020304" pitchFamily="18" charset="0"/>
                        </a:rPr>
                        <a:t>意大利</a:t>
                      </a:r>
                      <a:endParaRPr lang="en-US" sz="200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tc>
                <a:tc>
                  <a:txBody>
                    <a:bodyPr/>
                    <a:lstStyle/>
                    <a:p>
                      <a:pPr algn="ctr">
                        <a:lnSpc>
                          <a:spcPct val="107000"/>
                        </a:lnSpc>
                        <a:spcAft>
                          <a:spcPts val="0"/>
                        </a:spcAft>
                      </a:pPr>
                      <a:r>
                        <a:rPr lang="en-US" sz="2000">
                          <a:effectLst/>
                          <a:latin typeface="Times New Roman" panose="02020603050405020304" pitchFamily="18" charset="0"/>
                          <a:cs typeface="Times New Roman" panose="02020603050405020304" pitchFamily="18" charset="0"/>
                        </a:rPr>
                        <a:t>125929</a:t>
                      </a:r>
                      <a:endParaRPr lang="en-US" sz="200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tc>
                <a:tc>
                  <a:txBody>
                    <a:bodyPr/>
                    <a:lstStyle/>
                    <a:p>
                      <a:pPr algn="ctr">
                        <a:lnSpc>
                          <a:spcPct val="107000"/>
                        </a:lnSpc>
                        <a:spcAft>
                          <a:spcPts val="0"/>
                        </a:spcAft>
                      </a:pPr>
                      <a:r>
                        <a:rPr lang="en-US" sz="2000">
                          <a:effectLst/>
                          <a:latin typeface="Times New Roman" panose="02020603050405020304" pitchFamily="18" charset="0"/>
                          <a:cs typeface="Times New Roman" panose="02020603050405020304" pitchFamily="18" charset="0"/>
                        </a:rPr>
                        <a:t>116252(8)</a:t>
                      </a:r>
                      <a:endParaRPr lang="en-US" sz="200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tc>
                <a:tc>
                  <a:txBody>
                    <a:bodyPr/>
                    <a:lstStyle/>
                    <a:p>
                      <a:pPr algn="ctr">
                        <a:lnSpc>
                          <a:spcPct val="107000"/>
                        </a:lnSpc>
                        <a:spcAft>
                          <a:spcPts val="0"/>
                        </a:spcAft>
                      </a:pPr>
                      <a:r>
                        <a:rPr lang="en-US" sz="2000">
                          <a:effectLst/>
                          <a:latin typeface="Times New Roman" panose="02020603050405020304" pitchFamily="18" charset="0"/>
                          <a:cs typeface="Times New Roman" panose="02020603050405020304" pitchFamily="18" charset="0"/>
                        </a:rPr>
                        <a:t>8.32%</a:t>
                      </a:r>
                      <a:endParaRPr lang="en-US" sz="200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tc>
                <a:tc>
                  <a:txBody>
                    <a:bodyPr/>
                    <a:lstStyle/>
                    <a:p>
                      <a:pPr algn="ctr">
                        <a:lnSpc>
                          <a:spcPct val="107000"/>
                        </a:lnSpc>
                        <a:spcAft>
                          <a:spcPts val="0"/>
                        </a:spcAft>
                      </a:pPr>
                      <a:r>
                        <a:rPr lang="en-US" sz="2000" dirty="0">
                          <a:effectLst/>
                          <a:latin typeface="Times New Roman" panose="02020603050405020304" pitchFamily="18" charset="0"/>
                          <a:cs typeface="Times New Roman" panose="02020603050405020304" pitchFamily="18" charset="0"/>
                        </a:rPr>
                        <a:t>2.44%</a:t>
                      </a:r>
                      <a:endParaRPr lang="en-US" sz="2000" dirty="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tc>
                <a:extLst>
                  <a:ext uri="{0D108BD9-81ED-4DB2-BD59-A6C34878D82A}">
                    <a16:rowId xmlns:a16="http://schemas.microsoft.com/office/drawing/2014/main" val="1751950031"/>
                  </a:ext>
                </a:extLst>
              </a:tr>
              <a:tr h="314328">
                <a:tc>
                  <a:txBody>
                    <a:bodyPr/>
                    <a:lstStyle/>
                    <a:p>
                      <a:pPr algn="ctr">
                        <a:lnSpc>
                          <a:spcPct val="107000"/>
                        </a:lnSpc>
                        <a:spcAft>
                          <a:spcPts val="0"/>
                        </a:spcAft>
                      </a:pPr>
                      <a:r>
                        <a:rPr lang="en-US" sz="2000">
                          <a:effectLst/>
                          <a:latin typeface="Times New Roman" panose="02020603050405020304" pitchFamily="18" charset="0"/>
                          <a:cs typeface="Times New Roman" panose="02020603050405020304" pitchFamily="18" charset="0"/>
                        </a:rPr>
                        <a:t>10.</a:t>
                      </a:r>
                      <a:r>
                        <a:rPr lang="zh-CN" sz="2000">
                          <a:effectLst/>
                          <a:latin typeface="Times New Roman" panose="02020603050405020304" pitchFamily="18" charset="0"/>
                          <a:cs typeface="Times New Roman" panose="02020603050405020304" pitchFamily="18" charset="0"/>
                        </a:rPr>
                        <a:t>印度</a:t>
                      </a:r>
                      <a:endParaRPr lang="en-US" sz="200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tc>
                <a:tc>
                  <a:txBody>
                    <a:bodyPr/>
                    <a:lstStyle/>
                    <a:p>
                      <a:pPr algn="ctr">
                        <a:lnSpc>
                          <a:spcPct val="107000"/>
                        </a:lnSpc>
                        <a:spcAft>
                          <a:spcPts val="0"/>
                        </a:spcAft>
                      </a:pPr>
                      <a:r>
                        <a:rPr lang="en-US" sz="2000">
                          <a:effectLst/>
                          <a:latin typeface="Times New Roman" panose="02020603050405020304" pitchFamily="18" charset="0"/>
                          <a:cs typeface="Times New Roman" panose="02020603050405020304" pitchFamily="18" charset="0"/>
                        </a:rPr>
                        <a:t>124426</a:t>
                      </a:r>
                      <a:endParaRPr lang="en-US" sz="200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tc>
                <a:tc>
                  <a:txBody>
                    <a:bodyPr/>
                    <a:lstStyle/>
                    <a:p>
                      <a:pPr algn="ctr">
                        <a:lnSpc>
                          <a:spcPct val="107000"/>
                        </a:lnSpc>
                        <a:spcAft>
                          <a:spcPts val="0"/>
                        </a:spcAft>
                      </a:pPr>
                      <a:r>
                        <a:rPr lang="en-US" sz="2000" dirty="0">
                          <a:effectLst/>
                          <a:latin typeface="Times New Roman" panose="02020603050405020304" pitchFamily="18" charset="0"/>
                          <a:cs typeface="Times New Roman" panose="02020603050405020304" pitchFamily="18" charset="0"/>
                        </a:rPr>
                        <a:t>98853</a:t>
                      </a:r>
                      <a:endParaRPr lang="en-US" sz="2000" dirty="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tc>
                <a:tc>
                  <a:txBody>
                    <a:bodyPr/>
                    <a:lstStyle/>
                    <a:p>
                      <a:pPr algn="ctr">
                        <a:lnSpc>
                          <a:spcPct val="107000"/>
                        </a:lnSpc>
                        <a:spcAft>
                          <a:spcPts val="0"/>
                        </a:spcAft>
                      </a:pPr>
                      <a:r>
                        <a:rPr lang="en-US" sz="2000">
                          <a:effectLst/>
                          <a:latin typeface="Times New Roman" panose="02020603050405020304" pitchFamily="18" charset="0"/>
                          <a:cs typeface="Times New Roman" panose="02020603050405020304" pitchFamily="18" charset="0"/>
                        </a:rPr>
                        <a:t>25.87%</a:t>
                      </a:r>
                      <a:endParaRPr lang="en-US" sz="200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tc>
                <a:tc>
                  <a:txBody>
                    <a:bodyPr/>
                    <a:lstStyle/>
                    <a:p>
                      <a:pPr algn="ctr">
                        <a:lnSpc>
                          <a:spcPct val="107000"/>
                        </a:lnSpc>
                        <a:spcAft>
                          <a:spcPts val="0"/>
                        </a:spcAft>
                      </a:pPr>
                      <a:r>
                        <a:rPr lang="en-US" sz="2000" dirty="0">
                          <a:effectLst/>
                          <a:latin typeface="Times New Roman" panose="02020603050405020304" pitchFamily="18" charset="0"/>
                          <a:cs typeface="Times New Roman" panose="02020603050405020304" pitchFamily="18" charset="0"/>
                        </a:rPr>
                        <a:t>2.41%</a:t>
                      </a:r>
                      <a:endParaRPr lang="en-US" sz="2000" dirty="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tc>
                <a:extLst>
                  <a:ext uri="{0D108BD9-81ED-4DB2-BD59-A6C34878D82A}">
                    <a16:rowId xmlns:a16="http://schemas.microsoft.com/office/drawing/2014/main" val="381631338"/>
                  </a:ext>
                </a:extLst>
              </a:tr>
            </a:tbl>
          </a:graphicData>
        </a:graphic>
      </p:graphicFrame>
      <p:sp>
        <p:nvSpPr>
          <p:cNvPr id="11" name="文本框 10"/>
          <p:cNvSpPr txBox="1"/>
          <p:nvPr/>
        </p:nvSpPr>
        <p:spPr>
          <a:xfrm>
            <a:off x="4370251" y="6457890"/>
            <a:ext cx="4184351" cy="400110"/>
          </a:xfrm>
          <a:prstGeom prst="rect">
            <a:avLst/>
          </a:prstGeom>
          <a:noFill/>
        </p:spPr>
        <p:txBody>
          <a:bodyPr wrap="none" rtlCol="0">
            <a:spAutoFit/>
          </a:bodyPr>
          <a:lstStyle/>
          <a:p>
            <a:r>
              <a:rPr lang="zh-CN" altLang="en-US" sz="2000" dirty="0">
                <a:latin typeface="Times New Roman" panose="02020603050405020304" pitchFamily="18" charset="0"/>
                <a:cs typeface="Times New Roman" panose="02020603050405020304" pitchFamily="18" charset="0"/>
              </a:rPr>
              <a:t>表</a:t>
            </a:r>
            <a:r>
              <a:rPr lang="en-US" altLang="zh-CN" sz="2000" dirty="0">
                <a:latin typeface="Times New Roman" panose="02020603050405020304" pitchFamily="18" charset="0"/>
                <a:cs typeface="Times New Roman" panose="02020603050405020304" pitchFamily="18" charset="0"/>
              </a:rPr>
              <a:t>1-4</a:t>
            </a:r>
            <a:r>
              <a:rPr lang="zh-CN" altLang="en-US" sz="2000" dirty="0">
                <a:latin typeface="Times New Roman" panose="02020603050405020304" pitchFamily="18" charset="0"/>
                <a:cs typeface="Times New Roman" panose="02020603050405020304" pitchFamily="18" charset="0"/>
              </a:rPr>
              <a:t>数据来源：世界贸易组织</a:t>
            </a:r>
            <a:r>
              <a:rPr lang="en-US" altLang="zh-CN" sz="2000" dirty="0">
                <a:latin typeface="Times New Roman" panose="02020603050405020304" pitchFamily="18" charset="0"/>
                <a:cs typeface="Times New Roman" panose="02020603050405020304" pitchFamily="18" charset="0"/>
              </a:rPr>
              <a:t>WTO</a:t>
            </a:r>
            <a:endParaRPr lang="en-US"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8339655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10"/>
          <p:cNvGrpSpPr/>
          <p:nvPr/>
        </p:nvGrpSpPr>
        <p:grpSpPr>
          <a:xfrm>
            <a:off x="0" y="522513"/>
            <a:ext cx="6081486" cy="740229"/>
            <a:chOff x="0" y="522513"/>
            <a:chExt cx="6081486" cy="740229"/>
          </a:xfrm>
        </p:grpSpPr>
        <p:sp>
          <p:nvSpPr>
            <p:cNvPr id="5" name="Rectangle 11"/>
            <p:cNvSpPr/>
            <p:nvPr/>
          </p:nvSpPr>
          <p:spPr>
            <a:xfrm>
              <a:off x="0" y="522513"/>
              <a:ext cx="6081486" cy="740229"/>
            </a:xfrm>
            <a:prstGeom prst="rect">
              <a:avLst/>
            </a:prstGeom>
            <a:solidFill>
              <a:srgbClr val="811C20"/>
            </a:solidFill>
            <a:ln>
              <a:solidFill>
                <a:srgbClr val="811C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TextBox 12"/>
            <p:cNvSpPr txBox="1"/>
            <p:nvPr/>
          </p:nvSpPr>
          <p:spPr>
            <a:xfrm>
              <a:off x="0" y="631017"/>
              <a:ext cx="4905829"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2800" b="0" i="0" u="none" strike="noStrike" kern="1200" cap="none" spc="0" normalizeH="0" baseline="0" noProof="0" dirty="0">
                  <a:ln>
                    <a:noFill/>
                  </a:ln>
                  <a:solidFill>
                    <a:prstClr val="white"/>
                  </a:solidFill>
                  <a:effectLst/>
                  <a:uLnTx/>
                  <a:uFillTx/>
                  <a:latin typeface="宋体" panose="02010600030101010101" pitchFamily="2" charset="-122"/>
                  <a:ea typeface="宋体" panose="02010600030101010101" pitchFamily="2" charset="-122"/>
                  <a:cs typeface="+mn-cs"/>
                </a:rPr>
                <a:t>（一）一些国际贸易的事实</a:t>
              </a:r>
              <a:endParaRPr kumimoji="0" lang="en-GB" sz="2800" b="0" i="0" u="none" strike="noStrike" kern="1200" cap="none" spc="0" normalizeH="0" baseline="0" noProof="0" dirty="0">
                <a:ln>
                  <a:noFill/>
                </a:ln>
                <a:solidFill>
                  <a:prstClr val="white"/>
                </a:solidFill>
                <a:effectLst/>
                <a:uLnTx/>
                <a:uFillTx/>
                <a:latin typeface="宋体" panose="02010600030101010101" pitchFamily="2" charset="-122"/>
                <a:ea typeface="宋体" panose="02010600030101010101" pitchFamily="2" charset="-122"/>
                <a:cs typeface="+mn-cs"/>
              </a:endParaRPr>
            </a:p>
          </p:txBody>
        </p:sp>
      </p:grpSp>
      <p:sp>
        <p:nvSpPr>
          <p:cNvPr id="7" name="TextBox 19"/>
          <p:cNvSpPr txBox="1"/>
          <p:nvPr/>
        </p:nvSpPr>
        <p:spPr>
          <a:xfrm>
            <a:off x="348343" y="1363960"/>
            <a:ext cx="12009912"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400" b="1" dirty="0">
                <a:solidFill>
                  <a:prstClr val="black"/>
                </a:solidFill>
                <a:latin typeface="宋体" panose="02010600030101010101" pitchFamily="2" charset="-122"/>
                <a:ea typeface="宋体" panose="02010600030101010101" pitchFamily="2" charset="-122"/>
              </a:rPr>
              <a:t>2.</a:t>
            </a:r>
            <a:r>
              <a:rPr lang="zh-CN" altLang="en-US" sz="2400" b="1" dirty="0">
                <a:solidFill>
                  <a:prstClr val="black"/>
                </a:solidFill>
                <a:latin typeface="宋体" panose="02010600030101010101" pitchFamily="2" charset="-122"/>
                <a:ea typeface="宋体" panose="02010600030101010101" pitchFamily="2" charset="-122"/>
              </a:rPr>
              <a:t>中国贸易伙伴</a:t>
            </a:r>
            <a:endParaRPr kumimoji="0" lang="en-GB" sz="2400" b="1" i="0" u="none" strike="noStrike" kern="1200" cap="none" spc="0" normalizeH="0" baseline="0" noProof="0" dirty="0">
              <a:ln>
                <a:noFill/>
              </a:ln>
              <a:solidFill>
                <a:prstClr val="black"/>
              </a:solidFill>
              <a:effectLst/>
              <a:uLnTx/>
              <a:uFillTx/>
              <a:latin typeface="宋体" panose="02010600030101010101" pitchFamily="2" charset="-122"/>
              <a:ea typeface="宋体" panose="02010600030101010101" pitchFamily="2" charset="-122"/>
              <a:cs typeface="+mn-cs"/>
            </a:endParaRPr>
          </a:p>
        </p:txBody>
      </p:sp>
      <p:pic>
        <p:nvPicPr>
          <p:cNvPr id="8" name="Picture 5" descr="C:\Users\Administrator\Desktop\财大ppt模板\B9PPT模板（一）-07.jpg"/>
          <p:cNvPicPr>
            <a:picLocks noChangeAspect="1" noChangeArrowheads="1"/>
          </p:cNvPicPr>
          <p:nvPr/>
        </p:nvPicPr>
        <p:blipFill rotWithShape="1">
          <a:blip r:embed="rId2"/>
          <a:srcRect l="80973" t="3505" b="78397"/>
          <a:stretch/>
        </p:blipFill>
        <p:spPr bwMode="auto">
          <a:xfrm>
            <a:off x="10214435" y="69901"/>
            <a:ext cx="2034332" cy="1368152"/>
          </a:xfrm>
          <a:prstGeom prst="rect">
            <a:avLst/>
          </a:prstGeom>
          <a:noFill/>
        </p:spPr>
      </p:pic>
      <p:sp>
        <p:nvSpPr>
          <p:cNvPr id="9" name="Rectangle 1"/>
          <p:cNvSpPr>
            <a:spLocks noChangeArrowheads="1"/>
          </p:cNvSpPr>
          <p:nvPr/>
        </p:nvSpPr>
        <p:spPr bwMode="auto">
          <a:xfrm>
            <a:off x="3427442" y="1913959"/>
            <a:ext cx="3775393"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r>
              <a:rPr lang="zh-CN" altLang="en-US" sz="2000" dirty="0">
                <a:latin typeface="Times New Roman" panose="02020603050405020304" pitchFamily="18" charset="0"/>
                <a:cs typeface="Times New Roman" panose="02020603050405020304" pitchFamily="18" charset="0"/>
              </a:rPr>
              <a:t>表</a:t>
            </a:r>
            <a:r>
              <a:rPr lang="en-US" sz="2000" dirty="0">
                <a:latin typeface="Times New Roman" panose="02020603050405020304" pitchFamily="18" charset="0"/>
                <a:cs typeface="Times New Roman" panose="02020603050405020304" pitchFamily="18" charset="0"/>
              </a:rPr>
              <a:t>5</a:t>
            </a:r>
            <a:r>
              <a:rPr lang="zh-CN" altLang="en-US" sz="2000" dirty="0">
                <a:latin typeface="Times New Roman" panose="02020603050405020304" pitchFamily="18" charset="0"/>
                <a:cs typeface="Times New Roman" panose="02020603050405020304" pitchFamily="18" charset="0"/>
              </a:rPr>
              <a:t>：</a:t>
            </a:r>
            <a:r>
              <a:rPr lang="en-US" sz="2000" dirty="0">
                <a:latin typeface="Times New Roman" panose="02020603050405020304" pitchFamily="18" charset="0"/>
                <a:cs typeface="Times New Roman" panose="02020603050405020304" pitchFamily="18" charset="0"/>
              </a:rPr>
              <a:t>  2018</a:t>
            </a:r>
            <a:r>
              <a:rPr lang="zh-CN" altLang="en-US" sz="2000" dirty="0">
                <a:latin typeface="Times New Roman" panose="02020603050405020304" pitchFamily="18" charset="0"/>
                <a:cs typeface="Times New Roman" panose="02020603050405020304" pitchFamily="18" charset="0"/>
              </a:rPr>
              <a:t>中国前</a:t>
            </a:r>
            <a:r>
              <a:rPr lang="en-US" sz="2000" dirty="0">
                <a:latin typeface="Times New Roman" panose="02020603050405020304" pitchFamily="18" charset="0"/>
                <a:cs typeface="Times New Roman" panose="02020603050405020304" pitchFamily="18" charset="0"/>
              </a:rPr>
              <a:t>10</a:t>
            </a:r>
            <a:r>
              <a:rPr lang="zh-CN" altLang="en-US" sz="2000" dirty="0">
                <a:latin typeface="Times New Roman" panose="02020603050405020304" pitchFamily="18" charset="0"/>
                <a:cs typeface="Times New Roman" panose="02020603050405020304" pitchFamily="18" charset="0"/>
              </a:rPr>
              <a:t>出口目的地</a:t>
            </a:r>
            <a:endParaRPr lang="en-US" sz="2000" dirty="0">
              <a:latin typeface="Times New Roman" panose="02020603050405020304" pitchFamily="18" charset="0"/>
              <a:cs typeface="Times New Roman" panose="02020603050405020304" pitchFamily="18" charset="0"/>
            </a:endParaRPr>
          </a:p>
        </p:txBody>
      </p:sp>
      <p:graphicFrame>
        <p:nvGraphicFramePr>
          <p:cNvPr id="3" name="内容占位符 2"/>
          <p:cNvGraphicFramePr>
            <a:graphicFrameLocks noGrp="1"/>
          </p:cNvGraphicFramePr>
          <p:nvPr>
            <p:ph idx="1"/>
            <p:extLst>
              <p:ext uri="{D42A27DB-BD31-4B8C-83A1-F6EECF244321}">
                <p14:modId xmlns:p14="http://schemas.microsoft.com/office/powerpoint/2010/main" val="1188872953"/>
              </p:ext>
            </p:extLst>
          </p:nvPr>
        </p:nvGraphicFramePr>
        <p:xfrm>
          <a:off x="535575" y="2402396"/>
          <a:ext cx="11116495" cy="4239768"/>
        </p:xfrm>
        <a:graphic>
          <a:graphicData uri="http://schemas.openxmlformats.org/drawingml/2006/table">
            <a:tbl>
              <a:tblPr firstRow="1" firstCol="1" bandRow="1">
                <a:tableStyleId>{5C22544A-7EE6-4342-B048-85BDC9FD1C3A}</a:tableStyleId>
              </a:tblPr>
              <a:tblGrid>
                <a:gridCol w="2223299">
                  <a:extLst>
                    <a:ext uri="{9D8B030D-6E8A-4147-A177-3AD203B41FA5}">
                      <a16:colId xmlns:a16="http://schemas.microsoft.com/office/drawing/2014/main" val="2233003229"/>
                    </a:ext>
                  </a:extLst>
                </a:gridCol>
                <a:gridCol w="2223299">
                  <a:extLst>
                    <a:ext uri="{9D8B030D-6E8A-4147-A177-3AD203B41FA5}">
                      <a16:colId xmlns:a16="http://schemas.microsoft.com/office/drawing/2014/main" val="507849561"/>
                    </a:ext>
                  </a:extLst>
                </a:gridCol>
                <a:gridCol w="2223299">
                  <a:extLst>
                    <a:ext uri="{9D8B030D-6E8A-4147-A177-3AD203B41FA5}">
                      <a16:colId xmlns:a16="http://schemas.microsoft.com/office/drawing/2014/main" val="570222233"/>
                    </a:ext>
                  </a:extLst>
                </a:gridCol>
                <a:gridCol w="2223299">
                  <a:extLst>
                    <a:ext uri="{9D8B030D-6E8A-4147-A177-3AD203B41FA5}">
                      <a16:colId xmlns:a16="http://schemas.microsoft.com/office/drawing/2014/main" val="3882390173"/>
                    </a:ext>
                  </a:extLst>
                </a:gridCol>
                <a:gridCol w="2223299">
                  <a:extLst>
                    <a:ext uri="{9D8B030D-6E8A-4147-A177-3AD203B41FA5}">
                      <a16:colId xmlns:a16="http://schemas.microsoft.com/office/drawing/2014/main" val="4105505662"/>
                    </a:ext>
                  </a:extLst>
                </a:gridCol>
              </a:tblGrid>
              <a:tr h="598313">
                <a:tc>
                  <a:txBody>
                    <a:bodyPr/>
                    <a:lstStyle/>
                    <a:p>
                      <a:pPr algn="ctr">
                        <a:lnSpc>
                          <a:spcPct val="107000"/>
                        </a:lnSpc>
                        <a:spcAft>
                          <a:spcPts val="0"/>
                        </a:spcAft>
                      </a:pPr>
                      <a:r>
                        <a:rPr lang="zh-CN" sz="2000" dirty="0">
                          <a:effectLst/>
                          <a:latin typeface="Times New Roman" panose="02020603050405020304" pitchFamily="18" charset="0"/>
                          <a:cs typeface="Times New Roman" panose="02020603050405020304" pitchFamily="18" charset="0"/>
                        </a:rPr>
                        <a:t>国家</a:t>
                      </a:r>
                      <a:endParaRPr lang="en-US" sz="1800" dirty="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tc>
                <a:tc>
                  <a:txBody>
                    <a:bodyPr/>
                    <a:lstStyle/>
                    <a:p>
                      <a:pPr algn="ctr">
                        <a:lnSpc>
                          <a:spcPct val="107000"/>
                        </a:lnSpc>
                        <a:spcAft>
                          <a:spcPts val="0"/>
                        </a:spcAft>
                      </a:pPr>
                      <a:r>
                        <a:rPr lang="zh-CN" sz="2000" dirty="0">
                          <a:effectLst/>
                          <a:latin typeface="Times New Roman" panose="02020603050405020304" pitchFamily="18" charset="0"/>
                          <a:cs typeface="Times New Roman" panose="02020603050405020304" pitchFamily="18" charset="0"/>
                        </a:rPr>
                        <a:t>出口值（百万美元）</a:t>
                      </a:r>
                      <a:endParaRPr lang="en-US" sz="1800" dirty="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tc>
                <a:tc>
                  <a:txBody>
                    <a:bodyPr/>
                    <a:lstStyle/>
                    <a:p>
                      <a:pPr algn="ctr">
                        <a:lnSpc>
                          <a:spcPct val="107000"/>
                        </a:lnSpc>
                        <a:spcAft>
                          <a:spcPts val="0"/>
                        </a:spcAft>
                      </a:pPr>
                      <a:r>
                        <a:rPr lang="en-US" sz="2000">
                          <a:effectLst/>
                          <a:latin typeface="Times New Roman" panose="02020603050405020304" pitchFamily="18" charset="0"/>
                          <a:cs typeface="Times New Roman" panose="02020603050405020304" pitchFamily="18" charset="0"/>
                        </a:rPr>
                        <a:t>2017</a:t>
                      </a:r>
                      <a:r>
                        <a:rPr lang="zh-CN" sz="2000">
                          <a:effectLst/>
                          <a:latin typeface="Times New Roman" panose="02020603050405020304" pitchFamily="18" charset="0"/>
                          <a:cs typeface="Times New Roman" panose="02020603050405020304" pitchFamily="18" charset="0"/>
                        </a:rPr>
                        <a:t>出口</a:t>
                      </a:r>
                      <a:endParaRPr lang="en-US" sz="180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tc>
                <a:tc>
                  <a:txBody>
                    <a:bodyPr/>
                    <a:lstStyle/>
                    <a:p>
                      <a:pPr algn="ctr">
                        <a:lnSpc>
                          <a:spcPct val="107000"/>
                        </a:lnSpc>
                        <a:spcAft>
                          <a:spcPts val="0"/>
                        </a:spcAft>
                      </a:pPr>
                      <a:r>
                        <a:rPr lang="zh-CN" sz="2000">
                          <a:effectLst/>
                          <a:latin typeface="Times New Roman" panose="02020603050405020304" pitchFamily="18" charset="0"/>
                          <a:cs typeface="Times New Roman" panose="02020603050405020304" pitchFamily="18" charset="0"/>
                        </a:rPr>
                        <a:t>年变化率</a:t>
                      </a:r>
                      <a:endParaRPr lang="en-US" sz="180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tc>
                <a:tc>
                  <a:txBody>
                    <a:bodyPr/>
                    <a:lstStyle/>
                    <a:p>
                      <a:pPr algn="ctr">
                        <a:lnSpc>
                          <a:spcPct val="107000"/>
                        </a:lnSpc>
                        <a:spcAft>
                          <a:spcPts val="0"/>
                        </a:spcAft>
                      </a:pPr>
                      <a:r>
                        <a:rPr lang="zh-CN" sz="2000">
                          <a:effectLst/>
                          <a:latin typeface="Times New Roman" panose="02020603050405020304" pitchFamily="18" charset="0"/>
                          <a:cs typeface="Times New Roman" panose="02020603050405020304" pitchFamily="18" charset="0"/>
                        </a:rPr>
                        <a:t>占中国出口总值比重</a:t>
                      </a:r>
                      <a:endParaRPr lang="en-US" sz="180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tc>
                <a:extLst>
                  <a:ext uri="{0D108BD9-81ED-4DB2-BD59-A6C34878D82A}">
                    <a16:rowId xmlns:a16="http://schemas.microsoft.com/office/drawing/2014/main" val="138166579"/>
                  </a:ext>
                </a:extLst>
              </a:tr>
              <a:tr h="320975">
                <a:tc>
                  <a:txBody>
                    <a:bodyPr/>
                    <a:lstStyle/>
                    <a:p>
                      <a:pPr algn="ctr">
                        <a:lnSpc>
                          <a:spcPct val="107000"/>
                        </a:lnSpc>
                        <a:spcAft>
                          <a:spcPts val="0"/>
                        </a:spcAft>
                      </a:pPr>
                      <a:r>
                        <a:rPr lang="zh-CN" sz="2000">
                          <a:effectLst/>
                          <a:latin typeface="Times New Roman" panose="02020603050405020304" pitchFamily="18" charset="0"/>
                          <a:cs typeface="Times New Roman" panose="02020603050405020304" pitchFamily="18" charset="0"/>
                        </a:rPr>
                        <a:t>全球</a:t>
                      </a:r>
                      <a:endParaRPr lang="en-US" sz="180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tc>
                <a:tc>
                  <a:txBody>
                    <a:bodyPr/>
                    <a:lstStyle/>
                    <a:p>
                      <a:pPr algn="ctr">
                        <a:lnSpc>
                          <a:spcPct val="107000"/>
                        </a:lnSpc>
                        <a:spcAft>
                          <a:spcPts val="0"/>
                        </a:spcAft>
                      </a:pPr>
                      <a:r>
                        <a:rPr lang="en-US" sz="2000" dirty="0">
                          <a:effectLst/>
                          <a:latin typeface="Times New Roman" panose="02020603050405020304" pitchFamily="18" charset="0"/>
                          <a:cs typeface="Times New Roman" panose="02020603050405020304" pitchFamily="18" charset="0"/>
                        </a:rPr>
                        <a:t>2501334</a:t>
                      </a:r>
                      <a:endParaRPr lang="en-US" sz="1800" dirty="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tc>
                <a:tc>
                  <a:txBody>
                    <a:bodyPr/>
                    <a:lstStyle/>
                    <a:p>
                      <a:pPr algn="ctr">
                        <a:lnSpc>
                          <a:spcPct val="107000"/>
                        </a:lnSpc>
                        <a:spcAft>
                          <a:spcPts val="0"/>
                        </a:spcAft>
                      </a:pPr>
                      <a:r>
                        <a:rPr lang="en-US" sz="2000">
                          <a:effectLst/>
                          <a:latin typeface="Times New Roman" panose="02020603050405020304" pitchFamily="18" charset="0"/>
                          <a:cs typeface="Times New Roman" panose="02020603050405020304" pitchFamily="18" charset="0"/>
                        </a:rPr>
                        <a:t>2280094</a:t>
                      </a:r>
                      <a:endParaRPr lang="en-US" sz="180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tc>
                <a:tc>
                  <a:txBody>
                    <a:bodyPr/>
                    <a:lstStyle/>
                    <a:p>
                      <a:pPr algn="ctr">
                        <a:lnSpc>
                          <a:spcPct val="107000"/>
                        </a:lnSpc>
                        <a:spcAft>
                          <a:spcPts val="0"/>
                        </a:spcAft>
                      </a:pPr>
                      <a:r>
                        <a:rPr lang="en-US" sz="2000">
                          <a:effectLst/>
                          <a:latin typeface="Times New Roman" panose="02020603050405020304" pitchFamily="18" charset="0"/>
                          <a:cs typeface="Times New Roman" panose="02020603050405020304" pitchFamily="18" charset="0"/>
                        </a:rPr>
                        <a:t>9.70%</a:t>
                      </a:r>
                      <a:endParaRPr lang="en-US" sz="180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tc>
                <a:tc>
                  <a:txBody>
                    <a:bodyPr/>
                    <a:lstStyle/>
                    <a:p>
                      <a:pPr algn="ctr">
                        <a:lnSpc>
                          <a:spcPct val="107000"/>
                        </a:lnSpc>
                        <a:spcAft>
                          <a:spcPts val="0"/>
                        </a:spcAft>
                      </a:pPr>
                      <a:r>
                        <a:rPr lang="en-US" sz="2000">
                          <a:effectLst/>
                          <a:latin typeface="Times New Roman" panose="02020603050405020304" pitchFamily="18" charset="0"/>
                          <a:cs typeface="Times New Roman" panose="02020603050405020304" pitchFamily="18" charset="0"/>
                        </a:rPr>
                        <a:t>100%</a:t>
                      </a:r>
                      <a:endParaRPr lang="en-US" sz="180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tc>
                <a:extLst>
                  <a:ext uri="{0D108BD9-81ED-4DB2-BD59-A6C34878D82A}">
                    <a16:rowId xmlns:a16="http://schemas.microsoft.com/office/drawing/2014/main" val="1762135235"/>
                  </a:ext>
                </a:extLst>
              </a:tr>
              <a:tr h="320975">
                <a:tc>
                  <a:txBody>
                    <a:bodyPr/>
                    <a:lstStyle/>
                    <a:p>
                      <a:pPr algn="ctr">
                        <a:lnSpc>
                          <a:spcPct val="107000"/>
                        </a:lnSpc>
                        <a:spcAft>
                          <a:spcPts val="0"/>
                        </a:spcAft>
                      </a:pPr>
                      <a:r>
                        <a:rPr lang="en-US" sz="2000">
                          <a:effectLst/>
                          <a:latin typeface="Times New Roman" panose="02020603050405020304" pitchFamily="18" charset="0"/>
                          <a:cs typeface="Times New Roman" panose="02020603050405020304" pitchFamily="18" charset="0"/>
                        </a:rPr>
                        <a:t>1.</a:t>
                      </a:r>
                      <a:r>
                        <a:rPr lang="zh-CN" sz="2000">
                          <a:effectLst/>
                          <a:latin typeface="Times New Roman" panose="02020603050405020304" pitchFamily="18" charset="0"/>
                          <a:cs typeface="Times New Roman" panose="02020603050405020304" pitchFamily="18" charset="0"/>
                        </a:rPr>
                        <a:t>美国</a:t>
                      </a:r>
                      <a:endParaRPr lang="en-US" sz="180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tc>
                <a:tc>
                  <a:txBody>
                    <a:bodyPr/>
                    <a:lstStyle/>
                    <a:p>
                      <a:pPr algn="ctr">
                        <a:lnSpc>
                          <a:spcPct val="107000"/>
                        </a:lnSpc>
                        <a:spcAft>
                          <a:spcPts val="0"/>
                        </a:spcAft>
                      </a:pPr>
                      <a:r>
                        <a:rPr lang="en-US" sz="2000" dirty="0">
                          <a:effectLst/>
                          <a:latin typeface="Times New Roman" panose="02020603050405020304" pitchFamily="18" charset="0"/>
                          <a:cs typeface="Times New Roman" panose="02020603050405020304" pitchFamily="18" charset="0"/>
                        </a:rPr>
                        <a:t>480689</a:t>
                      </a:r>
                      <a:endParaRPr lang="en-US" sz="1800" dirty="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tc>
                <a:tc>
                  <a:txBody>
                    <a:bodyPr/>
                    <a:lstStyle/>
                    <a:p>
                      <a:pPr algn="ctr">
                        <a:lnSpc>
                          <a:spcPct val="107000"/>
                        </a:lnSpc>
                        <a:spcAft>
                          <a:spcPts val="0"/>
                        </a:spcAft>
                      </a:pPr>
                      <a:r>
                        <a:rPr lang="en-US" sz="2000" dirty="0">
                          <a:effectLst/>
                          <a:latin typeface="Times New Roman" panose="02020603050405020304" pitchFamily="18" charset="0"/>
                          <a:cs typeface="Times New Roman" panose="02020603050405020304" pitchFamily="18" charset="0"/>
                        </a:rPr>
                        <a:t>433745</a:t>
                      </a:r>
                      <a:endParaRPr lang="en-US" sz="1800" dirty="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tc>
                <a:tc>
                  <a:txBody>
                    <a:bodyPr/>
                    <a:lstStyle/>
                    <a:p>
                      <a:pPr algn="ctr">
                        <a:lnSpc>
                          <a:spcPct val="107000"/>
                        </a:lnSpc>
                        <a:spcAft>
                          <a:spcPts val="0"/>
                        </a:spcAft>
                      </a:pPr>
                      <a:r>
                        <a:rPr lang="en-US" sz="2000">
                          <a:effectLst/>
                          <a:latin typeface="Times New Roman" panose="02020603050405020304" pitchFamily="18" charset="0"/>
                          <a:cs typeface="Times New Roman" panose="02020603050405020304" pitchFamily="18" charset="0"/>
                        </a:rPr>
                        <a:t>10.82%</a:t>
                      </a:r>
                      <a:endParaRPr lang="en-US" sz="180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tc>
                <a:tc>
                  <a:txBody>
                    <a:bodyPr/>
                    <a:lstStyle/>
                    <a:p>
                      <a:pPr algn="ctr">
                        <a:lnSpc>
                          <a:spcPct val="107000"/>
                        </a:lnSpc>
                        <a:spcAft>
                          <a:spcPts val="0"/>
                        </a:spcAft>
                      </a:pPr>
                      <a:r>
                        <a:rPr lang="en-US" sz="2000">
                          <a:effectLst/>
                          <a:latin typeface="Times New Roman" panose="02020603050405020304" pitchFamily="18" charset="0"/>
                          <a:cs typeface="Times New Roman" panose="02020603050405020304" pitchFamily="18" charset="0"/>
                        </a:rPr>
                        <a:t>19.22%</a:t>
                      </a:r>
                      <a:endParaRPr lang="en-US" sz="180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tc>
                <a:extLst>
                  <a:ext uri="{0D108BD9-81ED-4DB2-BD59-A6C34878D82A}">
                    <a16:rowId xmlns:a16="http://schemas.microsoft.com/office/drawing/2014/main" val="2536799561"/>
                  </a:ext>
                </a:extLst>
              </a:tr>
              <a:tr h="320975">
                <a:tc>
                  <a:txBody>
                    <a:bodyPr/>
                    <a:lstStyle/>
                    <a:p>
                      <a:pPr algn="ctr">
                        <a:lnSpc>
                          <a:spcPct val="107000"/>
                        </a:lnSpc>
                        <a:spcAft>
                          <a:spcPts val="0"/>
                        </a:spcAft>
                      </a:pPr>
                      <a:r>
                        <a:rPr lang="en-US" sz="2000">
                          <a:effectLst/>
                          <a:latin typeface="Times New Roman" panose="02020603050405020304" pitchFamily="18" charset="0"/>
                          <a:cs typeface="Times New Roman" panose="02020603050405020304" pitchFamily="18" charset="0"/>
                        </a:rPr>
                        <a:t>2.</a:t>
                      </a:r>
                      <a:r>
                        <a:rPr lang="zh-CN" sz="2000">
                          <a:effectLst/>
                          <a:latin typeface="Times New Roman" panose="02020603050405020304" pitchFamily="18" charset="0"/>
                          <a:cs typeface="Times New Roman" panose="02020603050405020304" pitchFamily="18" charset="0"/>
                        </a:rPr>
                        <a:t>中国香港</a:t>
                      </a:r>
                      <a:endParaRPr lang="en-US" sz="180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tc>
                <a:tc>
                  <a:txBody>
                    <a:bodyPr/>
                    <a:lstStyle/>
                    <a:p>
                      <a:pPr algn="ctr">
                        <a:lnSpc>
                          <a:spcPct val="107000"/>
                        </a:lnSpc>
                        <a:spcAft>
                          <a:spcPts val="0"/>
                        </a:spcAft>
                      </a:pPr>
                      <a:r>
                        <a:rPr lang="en-US" sz="2000">
                          <a:effectLst/>
                          <a:latin typeface="Times New Roman" panose="02020603050405020304" pitchFamily="18" charset="0"/>
                          <a:cs typeface="Times New Roman" panose="02020603050405020304" pitchFamily="18" charset="0"/>
                        </a:rPr>
                        <a:t>303725</a:t>
                      </a:r>
                      <a:endParaRPr lang="en-US" sz="180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tc>
                <a:tc>
                  <a:txBody>
                    <a:bodyPr/>
                    <a:lstStyle/>
                    <a:p>
                      <a:pPr algn="ctr">
                        <a:lnSpc>
                          <a:spcPct val="107000"/>
                        </a:lnSpc>
                        <a:spcAft>
                          <a:spcPts val="0"/>
                        </a:spcAft>
                      </a:pPr>
                      <a:r>
                        <a:rPr lang="en-US" sz="2000" dirty="0">
                          <a:effectLst/>
                          <a:latin typeface="Times New Roman" panose="02020603050405020304" pitchFamily="18" charset="0"/>
                          <a:cs typeface="Times New Roman" panose="02020603050405020304" pitchFamily="18" charset="0"/>
                        </a:rPr>
                        <a:t>281918</a:t>
                      </a:r>
                      <a:endParaRPr lang="en-US" sz="1800" dirty="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tc>
                <a:tc>
                  <a:txBody>
                    <a:bodyPr/>
                    <a:lstStyle/>
                    <a:p>
                      <a:pPr algn="ctr">
                        <a:lnSpc>
                          <a:spcPct val="107000"/>
                        </a:lnSpc>
                        <a:spcAft>
                          <a:spcPts val="0"/>
                        </a:spcAft>
                      </a:pPr>
                      <a:r>
                        <a:rPr lang="en-US" sz="2000">
                          <a:effectLst/>
                          <a:latin typeface="Times New Roman" panose="02020603050405020304" pitchFamily="18" charset="0"/>
                          <a:cs typeface="Times New Roman" panose="02020603050405020304" pitchFamily="18" charset="0"/>
                        </a:rPr>
                        <a:t>7.74%</a:t>
                      </a:r>
                      <a:endParaRPr lang="en-US" sz="180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tc>
                <a:tc>
                  <a:txBody>
                    <a:bodyPr/>
                    <a:lstStyle/>
                    <a:p>
                      <a:pPr algn="ctr">
                        <a:lnSpc>
                          <a:spcPct val="107000"/>
                        </a:lnSpc>
                        <a:spcAft>
                          <a:spcPts val="0"/>
                        </a:spcAft>
                      </a:pPr>
                      <a:r>
                        <a:rPr lang="en-US" sz="2000">
                          <a:effectLst/>
                          <a:latin typeface="Times New Roman" panose="02020603050405020304" pitchFamily="18" charset="0"/>
                          <a:cs typeface="Times New Roman" panose="02020603050405020304" pitchFamily="18" charset="0"/>
                        </a:rPr>
                        <a:t>12.14%</a:t>
                      </a:r>
                      <a:endParaRPr lang="en-US" sz="180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tc>
                <a:extLst>
                  <a:ext uri="{0D108BD9-81ED-4DB2-BD59-A6C34878D82A}">
                    <a16:rowId xmlns:a16="http://schemas.microsoft.com/office/drawing/2014/main" val="3909367421"/>
                  </a:ext>
                </a:extLst>
              </a:tr>
              <a:tr h="320975">
                <a:tc>
                  <a:txBody>
                    <a:bodyPr/>
                    <a:lstStyle/>
                    <a:p>
                      <a:pPr algn="ctr">
                        <a:lnSpc>
                          <a:spcPct val="107000"/>
                        </a:lnSpc>
                        <a:spcAft>
                          <a:spcPts val="0"/>
                        </a:spcAft>
                      </a:pPr>
                      <a:r>
                        <a:rPr lang="en-US" sz="2000">
                          <a:effectLst/>
                          <a:latin typeface="Times New Roman" panose="02020603050405020304" pitchFamily="18" charset="0"/>
                          <a:cs typeface="Times New Roman" panose="02020603050405020304" pitchFamily="18" charset="0"/>
                        </a:rPr>
                        <a:t>3.</a:t>
                      </a:r>
                      <a:r>
                        <a:rPr lang="zh-CN" sz="2000">
                          <a:effectLst/>
                          <a:latin typeface="Times New Roman" panose="02020603050405020304" pitchFamily="18" charset="0"/>
                          <a:cs typeface="Times New Roman" panose="02020603050405020304" pitchFamily="18" charset="0"/>
                        </a:rPr>
                        <a:t>日本</a:t>
                      </a:r>
                      <a:endParaRPr lang="en-US" sz="180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tc>
                <a:tc>
                  <a:txBody>
                    <a:bodyPr/>
                    <a:lstStyle/>
                    <a:p>
                      <a:pPr algn="ctr">
                        <a:lnSpc>
                          <a:spcPct val="107000"/>
                        </a:lnSpc>
                        <a:spcAft>
                          <a:spcPts val="0"/>
                        </a:spcAft>
                      </a:pPr>
                      <a:r>
                        <a:rPr lang="en-US" sz="2000">
                          <a:effectLst/>
                          <a:latin typeface="Times New Roman" panose="02020603050405020304" pitchFamily="18" charset="0"/>
                          <a:cs typeface="Times New Roman" panose="02020603050405020304" pitchFamily="18" charset="0"/>
                        </a:rPr>
                        <a:t>147565</a:t>
                      </a:r>
                      <a:endParaRPr lang="en-US" sz="180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tc>
                <a:tc>
                  <a:txBody>
                    <a:bodyPr/>
                    <a:lstStyle/>
                    <a:p>
                      <a:pPr algn="ctr">
                        <a:lnSpc>
                          <a:spcPct val="107000"/>
                        </a:lnSpc>
                        <a:spcAft>
                          <a:spcPts val="0"/>
                        </a:spcAft>
                      </a:pPr>
                      <a:r>
                        <a:rPr lang="en-US" sz="2000" dirty="0">
                          <a:effectLst/>
                          <a:latin typeface="Times New Roman" panose="02020603050405020304" pitchFamily="18" charset="0"/>
                          <a:cs typeface="Times New Roman" panose="02020603050405020304" pitchFamily="18" charset="0"/>
                        </a:rPr>
                        <a:t>137529</a:t>
                      </a:r>
                      <a:endParaRPr lang="en-US" sz="1800" dirty="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tc>
                <a:tc>
                  <a:txBody>
                    <a:bodyPr/>
                    <a:lstStyle/>
                    <a:p>
                      <a:pPr algn="ctr">
                        <a:lnSpc>
                          <a:spcPct val="107000"/>
                        </a:lnSpc>
                        <a:spcAft>
                          <a:spcPts val="0"/>
                        </a:spcAft>
                      </a:pPr>
                      <a:r>
                        <a:rPr lang="en-US" sz="2000" dirty="0">
                          <a:effectLst/>
                          <a:latin typeface="Times New Roman" panose="02020603050405020304" pitchFamily="18" charset="0"/>
                          <a:cs typeface="Times New Roman" panose="02020603050405020304" pitchFamily="18" charset="0"/>
                        </a:rPr>
                        <a:t>7.30%</a:t>
                      </a:r>
                      <a:endParaRPr lang="en-US" sz="1800" dirty="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tc>
                <a:tc>
                  <a:txBody>
                    <a:bodyPr/>
                    <a:lstStyle/>
                    <a:p>
                      <a:pPr algn="ctr">
                        <a:lnSpc>
                          <a:spcPct val="107000"/>
                        </a:lnSpc>
                        <a:spcAft>
                          <a:spcPts val="0"/>
                        </a:spcAft>
                      </a:pPr>
                      <a:r>
                        <a:rPr lang="en-US" sz="2000">
                          <a:effectLst/>
                          <a:latin typeface="Times New Roman" panose="02020603050405020304" pitchFamily="18" charset="0"/>
                          <a:cs typeface="Times New Roman" panose="02020603050405020304" pitchFamily="18" charset="0"/>
                        </a:rPr>
                        <a:t>5.90%</a:t>
                      </a:r>
                      <a:endParaRPr lang="en-US" sz="180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tc>
                <a:extLst>
                  <a:ext uri="{0D108BD9-81ED-4DB2-BD59-A6C34878D82A}">
                    <a16:rowId xmlns:a16="http://schemas.microsoft.com/office/drawing/2014/main" val="3847230391"/>
                  </a:ext>
                </a:extLst>
              </a:tr>
              <a:tr h="320975">
                <a:tc>
                  <a:txBody>
                    <a:bodyPr/>
                    <a:lstStyle/>
                    <a:p>
                      <a:pPr algn="ctr">
                        <a:lnSpc>
                          <a:spcPct val="107000"/>
                        </a:lnSpc>
                        <a:spcAft>
                          <a:spcPts val="0"/>
                        </a:spcAft>
                      </a:pPr>
                      <a:r>
                        <a:rPr lang="en-US" sz="2000">
                          <a:effectLst/>
                          <a:latin typeface="Times New Roman" panose="02020603050405020304" pitchFamily="18" charset="0"/>
                          <a:cs typeface="Times New Roman" panose="02020603050405020304" pitchFamily="18" charset="0"/>
                        </a:rPr>
                        <a:t>4.</a:t>
                      </a:r>
                      <a:r>
                        <a:rPr lang="zh-CN" sz="2000">
                          <a:effectLst/>
                          <a:latin typeface="Times New Roman" panose="02020603050405020304" pitchFamily="18" charset="0"/>
                          <a:cs typeface="Times New Roman" panose="02020603050405020304" pitchFamily="18" charset="0"/>
                        </a:rPr>
                        <a:t>韩国</a:t>
                      </a:r>
                      <a:endParaRPr lang="en-US" sz="180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tc>
                <a:tc>
                  <a:txBody>
                    <a:bodyPr/>
                    <a:lstStyle/>
                    <a:p>
                      <a:pPr algn="ctr">
                        <a:lnSpc>
                          <a:spcPct val="107000"/>
                        </a:lnSpc>
                        <a:spcAft>
                          <a:spcPts val="0"/>
                        </a:spcAft>
                      </a:pPr>
                      <a:r>
                        <a:rPr lang="en-US" sz="2000">
                          <a:effectLst/>
                          <a:latin typeface="Times New Roman" panose="02020603050405020304" pitchFamily="18" charset="0"/>
                          <a:cs typeface="Times New Roman" panose="02020603050405020304" pitchFamily="18" charset="0"/>
                        </a:rPr>
                        <a:t>109524</a:t>
                      </a:r>
                      <a:endParaRPr lang="en-US" sz="180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tc>
                <a:tc>
                  <a:txBody>
                    <a:bodyPr/>
                    <a:lstStyle/>
                    <a:p>
                      <a:pPr algn="ctr">
                        <a:lnSpc>
                          <a:spcPct val="107000"/>
                        </a:lnSpc>
                        <a:spcAft>
                          <a:spcPts val="0"/>
                        </a:spcAft>
                      </a:pPr>
                      <a:r>
                        <a:rPr lang="en-US" sz="2000">
                          <a:effectLst/>
                          <a:latin typeface="Times New Roman" panose="02020603050405020304" pitchFamily="18" charset="0"/>
                          <a:cs typeface="Times New Roman" panose="02020603050405020304" pitchFamily="18" charset="0"/>
                        </a:rPr>
                        <a:t>103042</a:t>
                      </a:r>
                      <a:endParaRPr lang="en-US" sz="180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tc>
                <a:tc>
                  <a:txBody>
                    <a:bodyPr/>
                    <a:lstStyle/>
                    <a:p>
                      <a:pPr algn="ctr">
                        <a:lnSpc>
                          <a:spcPct val="107000"/>
                        </a:lnSpc>
                        <a:spcAft>
                          <a:spcPts val="0"/>
                        </a:spcAft>
                      </a:pPr>
                      <a:r>
                        <a:rPr lang="en-US" sz="2000" dirty="0">
                          <a:effectLst/>
                          <a:latin typeface="Times New Roman" panose="02020603050405020304" pitchFamily="18" charset="0"/>
                          <a:cs typeface="Times New Roman" panose="02020603050405020304" pitchFamily="18" charset="0"/>
                        </a:rPr>
                        <a:t>6.30%</a:t>
                      </a:r>
                      <a:endParaRPr lang="en-US" sz="1800" dirty="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tc>
                <a:tc>
                  <a:txBody>
                    <a:bodyPr/>
                    <a:lstStyle/>
                    <a:p>
                      <a:pPr algn="ctr">
                        <a:lnSpc>
                          <a:spcPct val="107000"/>
                        </a:lnSpc>
                        <a:spcAft>
                          <a:spcPts val="0"/>
                        </a:spcAft>
                      </a:pPr>
                      <a:r>
                        <a:rPr lang="en-US" sz="2000">
                          <a:effectLst/>
                          <a:latin typeface="Times New Roman" panose="02020603050405020304" pitchFamily="18" charset="0"/>
                          <a:cs typeface="Times New Roman" panose="02020603050405020304" pitchFamily="18" charset="0"/>
                        </a:rPr>
                        <a:t>4.38%</a:t>
                      </a:r>
                      <a:endParaRPr lang="en-US" sz="180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tc>
                <a:extLst>
                  <a:ext uri="{0D108BD9-81ED-4DB2-BD59-A6C34878D82A}">
                    <a16:rowId xmlns:a16="http://schemas.microsoft.com/office/drawing/2014/main" val="3101982214"/>
                  </a:ext>
                </a:extLst>
              </a:tr>
              <a:tr h="320975">
                <a:tc>
                  <a:txBody>
                    <a:bodyPr/>
                    <a:lstStyle/>
                    <a:p>
                      <a:pPr algn="ctr">
                        <a:lnSpc>
                          <a:spcPct val="107000"/>
                        </a:lnSpc>
                        <a:spcAft>
                          <a:spcPts val="0"/>
                        </a:spcAft>
                      </a:pPr>
                      <a:r>
                        <a:rPr lang="en-US" sz="2000">
                          <a:effectLst/>
                          <a:latin typeface="Times New Roman" panose="02020603050405020304" pitchFamily="18" charset="0"/>
                          <a:cs typeface="Times New Roman" panose="02020603050405020304" pitchFamily="18" charset="0"/>
                        </a:rPr>
                        <a:t>5.</a:t>
                      </a:r>
                      <a:r>
                        <a:rPr lang="zh-CN" sz="2000">
                          <a:effectLst/>
                          <a:latin typeface="Times New Roman" panose="02020603050405020304" pitchFamily="18" charset="0"/>
                          <a:cs typeface="Times New Roman" panose="02020603050405020304" pitchFamily="18" charset="0"/>
                        </a:rPr>
                        <a:t>越南</a:t>
                      </a:r>
                      <a:endParaRPr lang="en-US" sz="180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tc>
                <a:tc>
                  <a:txBody>
                    <a:bodyPr/>
                    <a:lstStyle/>
                    <a:p>
                      <a:pPr algn="ctr">
                        <a:lnSpc>
                          <a:spcPct val="107000"/>
                        </a:lnSpc>
                        <a:spcAft>
                          <a:spcPts val="0"/>
                        </a:spcAft>
                      </a:pPr>
                      <a:r>
                        <a:rPr lang="en-US" sz="2000">
                          <a:effectLst/>
                          <a:latin typeface="Times New Roman" panose="02020603050405020304" pitchFamily="18" charset="0"/>
                          <a:cs typeface="Times New Roman" panose="02020603050405020304" pitchFamily="18" charset="0"/>
                        </a:rPr>
                        <a:t>84223</a:t>
                      </a:r>
                      <a:endParaRPr lang="en-US" sz="180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tc>
                <a:tc>
                  <a:txBody>
                    <a:bodyPr/>
                    <a:lstStyle/>
                    <a:p>
                      <a:pPr algn="ctr">
                        <a:lnSpc>
                          <a:spcPct val="107000"/>
                        </a:lnSpc>
                        <a:spcAft>
                          <a:spcPts val="0"/>
                        </a:spcAft>
                      </a:pPr>
                      <a:r>
                        <a:rPr lang="en-US" sz="2000">
                          <a:effectLst/>
                          <a:latin typeface="Times New Roman" panose="02020603050405020304" pitchFamily="18" charset="0"/>
                          <a:cs typeface="Times New Roman" panose="02020603050405020304" pitchFamily="18" charset="0"/>
                        </a:rPr>
                        <a:t>72360</a:t>
                      </a:r>
                      <a:endParaRPr lang="en-US" sz="180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tc>
                <a:tc>
                  <a:txBody>
                    <a:bodyPr/>
                    <a:lstStyle/>
                    <a:p>
                      <a:pPr algn="ctr">
                        <a:lnSpc>
                          <a:spcPct val="107000"/>
                        </a:lnSpc>
                        <a:spcAft>
                          <a:spcPts val="0"/>
                        </a:spcAft>
                      </a:pPr>
                      <a:r>
                        <a:rPr lang="en-US" sz="2000" dirty="0">
                          <a:effectLst/>
                          <a:latin typeface="Times New Roman" panose="02020603050405020304" pitchFamily="18" charset="0"/>
                          <a:cs typeface="Times New Roman" panose="02020603050405020304" pitchFamily="18" charset="0"/>
                        </a:rPr>
                        <a:t>16.39%</a:t>
                      </a:r>
                      <a:endParaRPr lang="en-US" sz="1800" dirty="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tc>
                <a:tc>
                  <a:txBody>
                    <a:bodyPr/>
                    <a:lstStyle/>
                    <a:p>
                      <a:pPr algn="ctr">
                        <a:lnSpc>
                          <a:spcPct val="107000"/>
                        </a:lnSpc>
                        <a:spcAft>
                          <a:spcPts val="0"/>
                        </a:spcAft>
                      </a:pPr>
                      <a:r>
                        <a:rPr lang="en-US" sz="2000" dirty="0">
                          <a:effectLst/>
                          <a:latin typeface="Times New Roman" panose="02020603050405020304" pitchFamily="18" charset="0"/>
                          <a:cs typeface="Times New Roman" panose="02020603050405020304" pitchFamily="18" charset="0"/>
                        </a:rPr>
                        <a:t>3.37%</a:t>
                      </a:r>
                      <a:endParaRPr lang="en-US" sz="1800" dirty="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tc>
                <a:extLst>
                  <a:ext uri="{0D108BD9-81ED-4DB2-BD59-A6C34878D82A}">
                    <a16:rowId xmlns:a16="http://schemas.microsoft.com/office/drawing/2014/main" val="3027788966"/>
                  </a:ext>
                </a:extLst>
              </a:tr>
              <a:tr h="320975">
                <a:tc>
                  <a:txBody>
                    <a:bodyPr/>
                    <a:lstStyle/>
                    <a:p>
                      <a:pPr algn="ctr">
                        <a:lnSpc>
                          <a:spcPct val="107000"/>
                        </a:lnSpc>
                        <a:spcAft>
                          <a:spcPts val="0"/>
                        </a:spcAft>
                      </a:pPr>
                      <a:r>
                        <a:rPr lang="en-US" sz="2000">
                          <a:effectLst/>
                          <a:latin typeface="Times New Roman" panose="02020603050405020304" pitchFamily="18" charset="0"/>
                          <a:cs typeface="Times New Roman" panose="02020603050405020304" pitchFamily="18" charset="0"/>
                        </a:rPr>
                        <a:t>6.</a:t>
                      </a:r>
                      <a:r>
                        <a:rPr lang="zh-CN" sz="2000">
                          <a:effectLst/>
                          <a:latin typeface="Times New Roman" panose="02020603050405020304" pitchFamily="18" charset="0"/>
                          <a:cs typeface="Times New Roman" panose="02020603050405020304" pitchFamily="18" charset="0"/>
                        </a:rPr>
                        <a:t>德国</a:t>
                      </a:r>
                      <a:endParaRPr lang="en-US" sz="180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tc>
                <a:tc>
                  <a:txBody>
                    <a:bodyPr/>
                    <a:lstStyle/>
                    <a:p>
                      <a:pPr algn="ctr">
                        <a:lnSpc>
                          <a:spcPct val="107000"/>
                        </a:lnSpc>
                        <a:spcAft>
                          <a:spcPts val="0"/>
                        </a:spcAft>
                      </a:pPr>
                      <a:r>
                        <a:rPr lang="en-US" sz="2000">
                          <a:effectLst/>
                          <a:latin typeface="Times New Roman" panose="02020603050405020304" pitchFamily="18" charset="0"/>
                          <a:cs typeface="Times New Roman" panose="02020603050405020304" pitchFamily="18" charset="0"/>
                        </a:rPr>
                        <a:t>78155</a:t>
                      </a:r>
                      <a:endParaRPr lang="en-US" sz="180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tc>
                <a:tc>
                  <a:txBody>
                    <a:bodyPr/>
                    <a:lstStyle/>
                    <a:p>
                      <a:pPr algn="ctr">
                        <a:lnSpc>
                          <a:spcPct val="107000"/>
                        </a:lnSpc>
                        <a:spcAft>
                          <a:spcPts val="0"/>
                        </a:spcAft>
                      </a:pPr>
                      <a:r>
                        <a:rPr lang="en-US" sz="2000">
                          <a:effectLst/>
                          <a:latin typeface="Times New Roman" panose="02020603050405020304" pitchFamily="18" charset="0"/>
                          <a:cs typeface="Times New Roman" panose="02020603050405020304" pitchFamily="18" charset="0"/>
                        </a:rPr>
                        <a:t>71464</a:t>
                      </a:r>
                      <a:endParaRPr lang="en-US" sz="180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tc>
                <a:tc>
                  <a:txBody>
                    <a:bodyPr/>
                    <a:lstStyle/>
                    <a:p>
                      <a:pPr algn="ctr">
                        <a:lnSpc>
                          <a:spcPct val="107000"/>
                        </a:lnSpc>
                        <a:spcAft>
                          <a:spcPts val="0"/>
                        </a:spcAft>
                      </a:pPr>
                      <a:r>
                        <a:rPr lang="en-US" sz="2000">
                          <a:effectLst/>
                          <a:latin typeface="Times New Roman" panose="02020603050405020304" pitchFamily="18" charset="0"/>
                          <a:cs typeface="Times New Roman" panose="02020603050405020304" pitchFamily="18" charset="0"/>
                        </a:rPr>
                        <a:t>9.36%</a:t>
                      </a:r>
                      <a:endParaRPr lang="en-US" sz="180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tc>
                <a:tc>
                  <a:txBody>
                    <a:bodyPr/>
                    <a:lstStyle/>
                    <a:p>
                      <a:pPr algn="ctr">
                        <a:lnSpc>
                          <a:spcPct val="107000"/>
                        </a:lnSpc>
                        <a:spcAft>
                          <a:spcPts val="0"/>
                        </a:spcAft>
                      </a:pPr>
                      <a:r>
                        <a:rPr lang="en-US" sz="2000" dirty="0">
                          <a:effectLst/>
                          <a:latin typeface="Times New Roman" panose="02020603050405020304" pitchFamily="18" charset="0"/>
                          <a:cs typeface="Times New Roman" panose="02020603050405020304" pitchFamily="18" charset="0"/>
                        </a:rPr>
                        <a:t>3.12%</a:t>
                      </a:r>
                      <a:endParaRPr lang="en-US" sz="1800" dirty="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tc>
                <a:extLst>
                  <a:ext uri="{0D108BD9-81ED-4DB2-BD59-A6C34878D82A}">
                    <a16:rowId xmlns:a16="http://schemas.microsoft.com/office/drawing/2014/main" val="101582454"/>
                  </a:ext>
                </a:extLst>
              </a:tr>
              <a:tr h="320975">
                <a:tc>
                  <a:txBody>
                    <a:bodyPr/>
                    <a:lstStyle/>
                    <a:p>
                      <a:pPr algn="ctr">
                        <a:lnSpc>
                          <a:spcPct val="107000"/>
                        </a:lnSpc>
                        <a:spcAft>
                          <a:spcPts val="0"/>
                        </a:spcAft>
                      </a:pPr>
                      <a:r>
                        <a:rPr lang="en-US" sz="2000">
                          <a:effectLst/>
                          <a:latin typeface="Times New Roman" panose="02020603050405020304" pitchFamily="18" charset="0"/>
                          <a:cs typeface="Times New Roman" panose="02020603050405020304" pitchFamily="18" charset="0"/>
                        </a:rPr>
                        <a:t>7.</a:t>
                      </a:r>
                      <a:r>
                        <a:rPr lang="zh-CN" sz="2000">
                          <a:effectLst/>
                          <a:latin typeface="Times New Roman" panose="02020603050405020304" pitchFamily="18" charset="0"/>
                          <a:cs typeface="Times New Roman" panose="02020603050405020304" pitchFamily="18" charset="0"/>
                        </a:rPr>
                        <a:t>印度</a:t>
                      </a:r>
                      <a:endParaRPr lang="en-US" sz="180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tc>
                <a:tc>
                  <a:txBody>
                    <a:bodyPr/>
                    <a:lstStyle/>
                    <a:p>
                      <a:pPr algn="ctr">
                        <a:lnSpc>
                          <a:spcPct val="107000"/>
                        </a:lnSpc>
                        <a:spcAft>
                          <a:spcPts val="0"/>
                        </a:spcAft>
                      </a:pPr>
                      <a:r>
                        <a:rPr lang="en-US" sz="2000">
                          <a:effectLst/>
                          <a:latin typeface="Times New Roman" panose="02020603050405020304" pitchFamily="18" charset="0"/>
                          <a:cs typeface="Times New Roman" panose="02020603050405020304" pitchFamily="18" charset="0"/>
                        </a:rPr>
                        <a:t>77023</a:t>
                      </a:r>
                      <a:endParaRPr lang="en-US" sz="180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tc>
                <a:tc>
                  <a:txBody>
                    <a:bodyPr/>
                    <a:lstStyle/>
                    <a:p>
                      <a:pPr algn="ctr">
                        <a:lnSpc>
                          <a:spcPct val="107000"/>
                        </a:lnSpc>
                        <a:spcAft>
                          <a:spcPts val="0"/>
                        </a:spcAft>
                      </a:pPr>
                      <a:r>
                        <a:rPr lang="en-US" sz="2000">
                          <a:effectLst/>
                          <a:latin typeface="Times New Roman" panose="02020603050405020304" pitchFamily="18" charset="0"/>
                          <a:cs typeface="Times New Roman" panose="02020603050405020304" pitchFamily="18" charset="0"/>
                        </a:rPr>
                        <a:t>68143</a:t>
                      </a:r>
                      <a:endParaRPr lang="en-US" sz="180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tc>
                <a:tc>
                  <a:txBody>
                    <a:bodyPr/>
                    <a:lstStyle/>
                    <a:p>
                      <a:pPr algn="ctr">
                        <a:lnSpc>
                          <a:spcPct val="107000"/>
                        </a:lnSpc>
                        <a:spcAft>
                          <a:spcPts val="0"/>
                        </a:spcAft>
                      </a:pPr>
                      <a:r>
                        <a:rPr lang="en-US" sz="2000" dirty="0">
                          <a:effectLst/>
                          <a:latin typeface="Times New Roman" panose="02020603050405020304" pitchFamily="18" charset="0"/>
                          <a:cs typeface="Times New Roman" panose="02020603050405020304" pitchFamily="18" charset="0"/>
                        </a:rPr>
                        <a:t>13.03%</a:t>
                      </a:r>
                      <a:endParaRPr lang="en-US" sz="1800" dirty="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tc>
                <a:tc>
                  <a:txBody>
                    <a:bodyPr/>
                    <a:lstStyle/>
                    <a:p>
                      <a:pPr algn="ctr">
                        <a:lnSpc>
                          <a:spcPct val="107000"/>
                        </a:lnSpc>
                        <a:spcAft>
                          <a:spcPts val="0"/>
                        </a:spcAft>
                      </a:pPr>
                      <a:r>
                        <a:rPr lang="en-US" sz="2000" dirty="0">
                          <a:effectLst/>
                          <a:latin typeface="Times New Roman" panose="02020603050405020304" pitchFamily="18" charset="0"/>
                          <a:cs typeface="Times New Roman" panose="02020603050405020304" pitchFamily="18" charset="0"/>
                        </a:rPr>
                        <a:t>3.08%</a:t>
                      </a:r>
                      <a:endParaRPr lang="en-US" sz="1800" dirty="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tc>
                <a:extLst>
                  <a:ext uri="{0D108BD9-81ED-4DB2-BD59-A6C34878D82A}">
                    <a16:rowId xmlns:a16="http://schemas.microsoft.com/office/drawing/2014/main" val="34031253"/>
                  </a:ext>
                </a:extLst>
              </a:tr>
              <a:tr h="320975">
                <a:tc>
                  <a:txBody>
                    <a:bodyPr/>
                    <a:lstStyle/>
                    <a:p>
                      <a:pPr algn="ctr">
                        <a:lnSpc>
                          <a:spcPct val="107000"/>
                        </a:lnSpc>
                        <a:spcAft>
                          <a:spcPts val="0"/>
                        </a:spcAft>
                      </a:pPr>
                      <a:r>
                        <a:rPr lang="en-US" sz="2000">
                          <a:effectLst/>
                          <a:latin typeface="Times New Roman" panose="02020603050405020304" pitchFamily="18" charset="0"/>
                          <a:cs typeface="Times New Roman" panose="02020603050405020304" pitchFamily="18" charset="0"/>
                        </a:rPr>
                        <a:t>8.</a:t>
                      </a:r>
                      <a:r>
                        <a:rPr lang="zh-CN" sz="2000">
                          <a:effectLst/>
                          <a:latin typeface="Times New Roman" panose="02020603050405020304" pitchFamily="18" charset="0"/>
                          <a:cs typeface="Times New Roman" panose="02020603050405020304" pitchFamily="18" charset="0"/>
                        </a:rPr>
                        <a:t>荷兰</a:t>
                      </a:r>
                      <a:endParaRPr lang="en-US" sz="180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tc>
                <a:tc>
                  <a:txBody>
                    <a:bodyPr/>
                    <a:lstStyle/>
                    <a:p>
                      <a:pPr algn="ctr">
                        <a:lnSpc>
                          <a:spcPct val="107000"/>
                        </a:lnSpc>
                        <a:spcAft>
                          <a:spcPts val="0"/>
                        </a:spcAft>
                      </a:pPr>
                      <a:r>
                        <a:rPr lang="en-US" sz="2000">
                          <a:effectLst/>
                          <a:latin typeface="Times New Roman" panose="02020603050405020304" pitchFamily="18" charset="0"/>
                          <a:cs typeface="Times New Roman" panose="02020603050405020304" pitchFamily="18" charset="0"/>
                        </a:rPr>
                        <a:t>73289</a:t>
                      </a:r>
                      <a:endParaRPr lang="en-US" sz="180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tc>
                <a:tc>
                  <a:txBody>
                    <a:bodyPr/>
                    <a:lstStyle/>
                    <a:p>
                      <a:pPr algn="ctr">
                        <a:lnSpc>
                          <a:spcPct val="107000"/>
                        </a:lnSpc>
                        <a:spcAft>
                          <a:spcPts val="0"/>
                        </a:spcAft>
                      </a:pPr>
                      <a:r>
                        <a:rPr lang="en-US" sz="2000">
                          <a:effectLst/>
                          <a:latin typeface="Times New Roman" panose="02020603050405020304" pitchFamily="18" charset="0"/>
                          <a:cs typeface="Times New Roman" panose="02020603050405020304" pitchFamily="18" charset="0"/>
                        </a:rPr>
                        <a:t>67588</a:t>
                      </a:r>
                      <a:endParaRPr lang="en-US" sz="180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tc>
                <a:tc>
                  <a:txBody>
                    <a:bodyPr/>
                    <a:lstStyle/>
                    <a:p>
                      <a:pPr algn="ctr">
                        <a:lnSpc>
                          <a:spcPct val="107000"/>
                        </a:lnSpc>
                        <a:spcAft>
                          <a:spcPts val="0"/>
                        </a:spcAft>
                      </a:pPr>
                      <a:r>
                        <a:rPr lang="en-US" sz="2000">
                          <a:effectLst/>
                          <a:latin typeface="Times New Roman" panose="02020603050405020304" pitchFamily="18" charset="0"/>
                          <a:cs typeface="Times New Roman" panose="02020603050405020304" pitchFamily="18" charset="0"/>
                        </a:rPr>
                        <a:t>8.43%</a:t>
                      </a:r>
                      <a:endParaRPr lang="en-US" sz="180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tc>
                <a:tc>
                  <a:txBody>
                    <a:bodyPr/>
                    <a:lstStyle/>
                    <a:p>
                      <a:pPr algn="ctr">
                        <a:lnSpc>
                          <a:spcPct val="107000"/>
                        </a:lnSpc>
                        <a:spcAft>
                          <a:spcPts val="0"/>
                        </a:spcAft>
                      </a:pPr>
                      <a:r>
                        <a:rPr lang="en-US" sz="2000" dirty="0">
                          <a:effectLst/>
                          <a:latin typeface="Times New Roman" panose="02020603050405020304" pitchFamily="18" charset="0"/>
                          <a:cs typeface="Times New Roman" panose="02020603050405020304" pitchFamily="18" charset="0"/>
                        </a:rPr>
                        <a:t>2.93%</a:t>
                      </a:r>
                      <a:endParaRPr lang="en-US" sz="1800" dirty="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tc>
                <a:extLst>
                  <a:ext uri="{0D108BD9-81ED-4DB2-BD59-A6C34878D82A}">
                    <a16:rowId xmlns:a16="http://schemas.microsoft.com/office/drawing/2014/main" val="3335700638"/>
                  </a:ext>
                </a:extLst>
              </a:tr>
              <a:tr h="320975">
                <a:tc>
                  <a:txBody>
                    <a:bodyPr/>
                    <a:lstStyle/>
                    <a:p>
                      <a:pPr algn="ctr">
                        <a:lnSpc>
                          <a:spcPct val="107000"/>
                        </a:lnSpc>
                        <a:spcAft>
                          <a:spcPts val="0"/>
                        </a:spcAft>
                      </a:pPr>
                      <a:r>
                        <a:rPr lang="en-US" sz="2000">
                          <a:effectLst/>
                          <a:latin typeface="Times New Roman" panose="02020603050405020304" pitchFamily="18" charset="0"/>
                          <a:cs typeface="Times New Roman" panose="02020603050405020304" pitchFamily="18" charset="0"/>
                        </a:rPr>
                        <a:t>9.</a:t>
                      </a:r>
                      <a:r>
                        <a:rPr lang="zh-CN" sz="2000">
                          <a:effectLst/>
                          <a:latin typeface="Times New Roman" panose="02020603050405020304" pitchFamily="18" charset="0"/>
                          <a:cs typeface="Times New Roman" panose="02020603050405020304" pitchFamily="18" charset="0"/>
                        </a:rPr>
                        <a:t>英国</a:t>
                      </a:r>
                      <a:endParaRPr lang="en-US" sz="180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tc>
                <a:tc>
                  <a:txBody>
                    <a:bodyPr/>
                    <a:lstStyle/>
                    <a:p>
                      <a:pPr algn="ctr">
                        <a:lnSpc>
                          <a:spcPct val="107000"/>
                        </a:lnSpc>
                        <a:spcAft>
                          <a:spcPts val="0"/>
                        </a:spcAft>
                      </a:pPr>
                      <a:r>
                        <a:rPr lang="en-US" sz="2000">
                          <a:effectLst/>
                          <a:latin typeface="Times New Roman" panose="02020603050405020304" pitchFamily="18" charset="0"/>
                          <a:cs typeface="Times New Roman" panose="02020603050405020304" pitchFamily="18" charset="0"/>
                        </a:rPr>
                        <a:t>57291</a:t>
                      </a:r>
                      <a:endParaRPr lang="en-US" sz="180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tc>
                <a:tc>
                  <a:txBody>
                    <a:bodyPr/>
                    <a:lstStyle/>
                    <a:p>
                      <a:pPr algn="ctr">
                        <a:lnSpc>
                          <a:spcPct val="107000"/>
                        </a:lnSpc>
                        <a:spcAft>
                          <a:spcPts val="0"/>
                        </a:spcAft>
                      </a:pPr>
                      <a:r>
                        <a:rPr lang="en-US" sz="2000">
                          <a:effectLst/>
                          <a:latin typeface="Times New Roman" panose="02020603050405020304" pitchFamily="18" charset="0"/>
                          <a:cs typeface="Times New Roman" panose="02020603050405020304" pitchFamily="18" charset="0"/>
                        </a:rPr>
                        <a:t>57407</a:t>
                      </a:r>
                      <a:endParaRPr lang="en-US" sz="180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tc>
                <a:tc>
                  <a:txBody>
                    <a:bodyPr/>
                    <a:lstStyle/>
                    <a:p>
                      <a:pPr algn="ctr">
                        <a:lnSpc>
                          <a:spcPct val="107000"/>
                        </a:lnSpc>
                        <a:spcAft>
                          <a:spcPts val="0"/>
                        </a:spcAft>
                      </a:pPr>
                      <a:r>
                        <a:rPr lang="en-US" sz="2000">
                          <a:effectLst/>
                          <a:latin typeface="Times New Roman" panose="02020603050405020304" pitchFamily="18" charset="0"/>
                          <a:cs typeface="Times New Roman" panose="02020603050405020304" pitchFamily="18" charset="0"/>
                        </a:rPr>
                        <a:t>-0.02%</a:t>
                      </a:r>
                      <a:endParaRPr lang="en-US" sz="180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tc>
                <a:tc>
                  <a:txBody>
                    <a:bodyPr/>
                    <a:lstStyle/>
                    <a:p>
                      <a:pPr algn="ctr">
                        <a:lnSpc>
                          <a:spcPct val="107000"/>
                        </a:lnSpc>
                        <a:spcAft>
                          <a:spcPts val="0"/>
                        </a:spcAft>
                      </a:pPr>
                      <a:r>
                        <a:rPr lang="en-US" sz="2000" dirty="0">
                          <a:effectLst/>
                          <a:latin typeface="Times New Roman" panose="02020603050405020304" pitchFamily="18" charset="0"/>
                          <a:cs typeface="Times New Roman" panose="02020603050405020304" pitchFamily="18" charset="0"/>
                        </a:rPr>
                        <a:t>2.29%</a:t>
                      </a:r>
                      <a:endParaRPr lang="en-US" sz="1800" dirty="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tc>
                <a:extLst>
                  <a:ext uri="{0D108BD9-81ED-4DB2-BD59-A6C34878D82A}">
                    <a16:rowId xmlns:a16="http://schemas.microsoft.com/office/drawing/2014/main" val="2564702721"/>
                  </a:ext>
                </a:extLst>
              </a:tr>
              <a:tr h="320975">
                <a:tc>
                  <a:txBody>
                    <a:bodyPr/>
                    <a:lstStyle/>
                    <a:p>
                      <a:pPr algn="ctr">
                        <a:lnSpc>
                          <a:spcPct val="107000"/>
                        </a:lnSpc>
                        <a:spcAft>
                          <a:spcPts val="0"/>
                        </a:spcAft>
                      </a:pPr>
                      <a:r>
                        <a:rPr lang="en-US" sz="2000">
                          <a:effectLst/>
                          <a:latin typeface="Times New Roman" panose="02020603050405020304" pitchFamily="18" charset="0"/>
                          <a:cs typeface="Times New Roman" panose="02020603050405020304" pitchFamily="18" charset="0"/>
                        </a:rPr>
                        <a:t>10.</a:t>
                      </a:r>
                      <a:r>
                        <a:rPr lang="zh-CN" sz="2000">
                          <a:effectLst/>
                          <a:latin typeface="Times New Roman" panose="02020603050405020304" pitchFamily="18" charset="0"/>
                          <a:cs typeface="Times New Roman" panose="02020603050405020304" pitchFamily="18" charset="0"/>
                        </a:rPr>
                        <a:t>新加坡</a:t>
                      </a:r>
                      <a:endParaRPr lang="en-US" sz="180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tc>
                <a:tc>
                  <a:txBody>
                    <a:bodyPr/>
                    <a:lstStyle/>
                    <a:p>
                      <a:pPr algn="ctr">
                        <a:lnSpc>
                          <a:spcPct val="107000"/>
                        </a:lnSpc>
                        <a:spcAft>
                          <a:spcPts val="0"/>
                        </a:spcAft>
                      </a:pPr>
                      <a:r>
                        <a:rPr lang="en-US" sz="2000">
                          <a:effectLst/>
                          <a:latin typeface="Times New Roman" panose="02020603050405020304" pitchFamily="18" charset="0"/>
                          <a:cs typeface="Times New Roman" panose="02020603050405020304" pitchFamily="18" charset="0"/>
                        </a:rPr>
                        <a:t>50090</a:t>
                      </a:r>
                      <a:endParaRPr lang="en-US" sz="180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tc>
                <a:tc>
                  <a:txBody>
                    <a:bodyPr/>
                    <a:lstStyle/>
                    <a:p>
                      <a:pPr algn="ctr">
                        <a:lnSpc>
                          <a:spcPct val="107000"/>
                        </a:lnSpc>
                        <a:spcAft>
                          <a:spcPts val="0"/>
                        </a:spcAft>
                      </a:pPr>
                      <a:r>
                        <a:rPr lang="en-US" sz="2000">
                          <a:effectLst/>
                          <a:latin typeface="Times New Roman" panose="02020603050405020304" pitchFamily="18" charset="0"/>
                          <a:cs typeface="Times New Roman" panose="02020603050405020304" pitchFamily="18" charset="0"/>
                        </a:rPr>
                        <a:t>46233</a:t>
                      </a:r>
                      <a:endParaRPr lang="en-US" sz="180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tc>
                <a:tc>
                  <a:txBody>
                    <a:bodyPr/>
                    <a:lstStyle/>
                    <a:p>
                      <a:pPr algn="ctr">
                        <a:lnSpc>
                          <a:spcPct val="107000"/>
                        </a:lnSpc>
                        <a:spcAft>
                          <a:spcPts val="0"/>
                        </a:spcAft>
                      </a:pPr>
                      <a:r>
                        <a:rPr lang="en-US" sz="2000">
                          <a:effectLst/>
                          <a:latin typeface="Times New Roman" panose="02020603050405020304" pitchFamily="18" charset="0"/>
                          <a:cs typeface="Times New Roman" panose="02020603050405020304" pitchFamily="18" charset="0"/>
                        </a:rPr>
                        <a:t>8.34%</a:t>
                      </a:r>
                      <a:endParaRPr lang="en-US" sz="180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tc>
                <a:tc>
                  <a:txBody>
                    <a:bodyPr/>
                    <a:lstStyle/>
                    <a:p>
                      <a:pPr algn="ctr">
                        <a:lnSpc>
                          <a:spcPct val="107000"/>
                        </a:lnSpc>
                        <a:spcAft>
                          <a:spcPts val="0"/>
                        </a:spcAft>
                      </a:pPr>
                      <a:r>
                        <a:rPr lang="en-US" sz="2000" dirty="0">
                          <a:effectLst/>
                          <a:latin typeface="Times New Roman" panose="02020603050405020304" pitchFamily="18" charset="0"/>
                          <a:cs typeface="Times New Roman" panose="02020603050405020304" pitchFamily="18" charset="0"/>
                        </a:rPr>
                        <a:t>2.00%</a:t>
                      </a:r>
                      <a:endParaRPr lang="en-US" sz="1800" dirty="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tc>
                <a:extLst>
                  <a:ext uri="{0D108BD9-81ED-4DB2-BD59-A6C34878D82A}">
                    <a16:rowId xmlns:a16="http://schemas.microsoft.com/office/drawing/2014/main" val="673848326"/>
                  </a:ext>
                </a:extLst>
              </a:tr>
            </a:tbl>
          </a:graphicData>
        </a:graphic>
      </p:graphicFrame>
    </p:spTree>
    <p:extLst>
      <p:ext uri="{BB962C8B-B14F-4D97-AF65-F5344CB8AC3E}">
        <p14:creationId xmlns:p14="http://schemas.microsoft.com/office/powerpoint/2010/main" val="407652484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10"/>
          <p:cNvGrpSpPr/>
          <p:nvPr/>
        </p:nvGrpSpPr>
        <p:grpSpPr>
          <a:xfrm>
            <a:off x="0" y="522513"/>
            <a:ext cx="6081486" cy="740229"/>
            <a:chOff x="0" y="522513"/>
            <a:chExt cx="6081486" cy="740229"/>
          </a:xfrm>
        </p:grpSpPr>
        <p:sp>
          <p:nvSpPr>
            <p:cNvPr id="5" name="Rectangle 11"/>
            <p:cNvSpPr/>
            <p:nvPr/>
          </p:nvSpPr>
          <p:spPr>
            <a:xfrm>
              <a:off x="0" y="522513"/>
              <a:ext cx="6081486" cy="740229"/>
            </a:xfrm>
            <a:prstGeom prst="rect">
              <a:avLst/>
            </a:prstGeom>
            <a:solidFill>
              <a:srgbClr val="811C20"/>
            </a:solidFill>
            <a:ln>
              <a:solidFill>
                <a:srgbClr val="811C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TextBox 12"/>
            <p:cNvSpPr txBox="1"/>
            <p:nvPr/>
          </p:nvSpPr>
          <p:spPr>
            <a:xfrm>
              <a:off x="0" y="631017"/>
              <a:ext cx="4905829"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2800" b="0" i="0" u="none" strike="noStrike" kern="1200" cap="none" spc="0" normalizeH="0" baseline="0" noProof="0" dirty="0">
                  <a:ln>
                    <a:noFill/>
                  </a:ln>
                  <a:solidFill>
                    <a:prstClr val="white"/>
                  </a:solidFill>
                  <a:effectLst/>
                  <a:uLnTx/>
                  <a:uFillTx/>
                  <a:latin typeface="宋体" panose="02010600030101010101" pitchFamily="2" charset="-122"/>
                  <a:ea typeface="宋体" panose="02010600030101010101" pitchFamily="2" charset="-122"/>
                  <a:cs typeface="+mn-cs"/>
                </a:rPr>
                <a:t>（一）一些国际贸易的事实</a:t>
              </a:r>
              <a:endParaRPr kumimoji="0" lang="en-GB" sz="2800" b="0" i="0" u="none" strike="noStrike" kern="1200" cap="none" spc="0" normalizeH="0" baseline="0" noProof="0" dirty="0">
                <a:ln>
                  <a:noFill/>
                </a:ln>
                <a:solidFill>
                  <a:prstClr val="white"/>
                </a:solidFill>
                <a:effectLst/>
                <a:uLnTx/>
                <a:uFillTx/>
                <a:latin typeface="宋体" panose="02010600030101010101" pitchFamily="2" charset="-122"/>
                <a:ea typeface="宋体" panose="02010600030101010101" pitchFamily="2" charset="-122"/>
                <a:cs typeface="+mn-cs"/>
              </a:endParaRPr>
            </a:p>
          </p:txBody>
        </p:sp>
      </p:grpSp>
      <p:sp>
        <p:nvSpPr>
          <p:cNvPr id="7" name="TextBox 19"/>
          <p:cNvSpPr txBox="1"/>
          <p:nvPr/>
        </p:nvSpPr>
        <p:spPr>
          <a:xfrm>
            <a:off x="348343" y="1363960"/>
            <a:ext cx="12009912"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400" b="1" dirty="0">
                <a:solidFill>
                  <a:prstClr val="black"/>
                </a:solidFill>
                <a:latin typeface="宋体" panose="02010600030101010101" pitchFamily="2" charset="-122"/>
                <a:ea typeface="宋体" panose="02010600030101010101" pitchFamily="2" charset="-122"/>
              </a:rPr>
              <a:t>2.</a:t>
            </a:r>
            <a:r>
              <a:rPr lang="zh-CN" altLang="en-US" sz="2400" b="1" dirty="0">
                <a:solidFill>
                  <a:prstClr val="black"/>
                </a:solidFill>
                <a:latin typeface="宋体" panose="02010600030101010101" pitchFamily="2" charset="-122"/>
                <a:ea typeface="宋体" panose="02010600030101010101" pitchFamily="2" charset="-122"/>
              </a:rPr>
              <a:t>中国贸易伙伴</a:t>
            </a:r>
            <a:endParaRPr kumimoji="0" lang="en-GB" sz="2400" b="1" i="0" u="none" strike="noStrike" kern="1200" cap="none" spc="0" normalizeH="0" baseline="0" noProof="0" dirty="0">
              <a:ln>
                <a:noFill/>
              </a:ln>
              <a:solidFill>
                <a:prstClr val="black"/>
              </a:solidFill>
              <a:effectLst/>
              <a:uLnTx/>
              <a:uFillTx/>
              <a:latin typeface="宋体" panose="02010600030101010101" pitchFamily="2" charset="-122"/>
              <a:ea typeface="宋体" panose="02010600030101010101" pitchFamily="2" charset="-122"/>
              <a:cs typeface="+mn-cs"/>
            </a:endParaRPr>
          </a:p>
        </p:txBody>
      </p:sp>
      <p:pic>
        <p:nvPicPr>
          <p:cNvPr id="8" name="Picture 5" descr="C:\Users\Administrator\Desktop\财大ppt模板\B9PPT模板（一）-07.jpg"/>
          <p:cNvPicPr>
            <a:picLocks noChangeAspect="1" noChangeArrowheads="1"/>
          </p:cNvPicPr>
          <p:nvPr/>
        </p:nvPicPr>
        <p:blipFill rotWithShape="1">
          <a:blip r:embed="rId2"/>
          <a:srcRect l="80973" t="3505" b="78397"/>
          <a:stretch/>
        </p:blipFill>
        <p:spPr bwMode="auto">
          <a:xfrm>
            <a:off x="10214435" y="69901"/>
            <a:ext cx="2034332" cy="1368152"/>
          </a:xfrm>
          <a:prstGeom prst="rect">
            <a:avLst/>
          </a:prstGeom>
          <a:noFill/>
        </p:spPr>
      </p:pic>
      <p:sp>
        <p:nvSpPr>
          <p:cNvPr id="9" name="Rectangle 1"/>
          <p:cNvSpPr>
            <a:spLocks noChangeArrowheads="1"/>
          </p:cNvSpPr>
          <p:nvPr/>
        </p:nvSpPr>
        <p:spPr bwMode="auto">
          <a:xfrm>
            <a:off x="3466630" y="1786450"/>
            <a:ext cx="377379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r>
              <a:rPr lang="zh-CN" altLang="en-US" sz="2000" dirty="0">
                <a:latin typeface="Times New Roman" panose="02020603050405020304" pitchFamily="18" charset="0"/>
                <a:cs typeface="Times New Roman" panose="02020603050405020304" pitchFamily="18" charset="0"/>
              </a:rPr>
              <a:t>表</a:t>
            </a:r>
            <a:r>
              <a:rPr lang="en-US" sz="2000" dirty="0">
                <a:latin typeface="Times New Roman" panose="02020603050405020304" pitchFamily="18" charset="0"/>
                <a:cs typeface="Times New Roman" panose="02020603050405020304" pitchFamily="18" charset="0"/>
              </a:rPr>
              <a:t>6</a:t>
            </a:r>
            <a:r>
              <a:rPr lang="zh-CN" altLang="en-US" sz="2000" dirty="0">
                <a:latin typeface="Times New Roman" panose="02020603050405020304" pitchFamily="18" charset="0"/>
                <a:cs typeface="Times New Roman" panose="02020603050405020304" pitchFamily="18" charset="0"/>
              </a:rPr>
              <a:t>：</a:t>
            </a:r>
            <a:r>
              <a:rPr lang="en-US" sz="2000" dirty="0">
                <a:latin typeface="Times New Roman" panose="02020603050405020304" pitchFamily="18" charset="0"/>
                <a:cs typeface="Times New Roman" panose="02020603050405020304" pitchFamily="18" charset="0"/>
              </a:rPr>
              <a:t>  2018</a:t>
            </a:r>
            <a:r>
              <a:rPr lang="zh-CN" altLang="en-US" sz="2000" dirty="0">
                <a:latin typeface="Times New Roman" panose="02020603050405020304" pitchFamily="18" charset="0"/>
                <a:cs typeface="Times New Roman" panose="02020603050405020304" pitchFamily="18" charset="0"/>
              </a:rPr>
              <a:t>中国前</a:t>
            </a:r>
            <a:r>
              <a:rPr lang="en-US" sz="2000" dirty="0">
                <a:latin typeface="Times New Roman" panose="02020603050405020304" pitchFamily="18" charset="0"/>
                <a:cs typeface="Times New Roman" panose="02020603050405020304" pitchFamily="18" charset="0"/>
              </a:rPr>
              <a:t>10</a:t>
            </a:r>
            <a:r>
              <a:rPr lang="zh-CN" altLang="en-US" sz="2000" dirty="0">
                <a:latin typeface="Times New Roman" panose="02020603050405020304" pitchFamily="18" charset="0"/>
                <a:cs typeface="Times New Roman" panose="02020603050405020304" pitchFamily="18" charset="0"/>
              </a:rPr>
              <a:t>进口来源地</a:t>
            </a:r>
            <a:endParaRPr lang="en-US" sz="2000" dirty="0">
              <a:latin typeface="Times New Roman" panose="02020603050405020304" pitchFamily="18" charset="0"/>
              <a:cs typeface="Times New Roman" panose="02020603050405020304" pitchFamily="18" charset="0"/>
            </a:endParaRPr>
          </a:p>
        </p:txBody>
      </p:sp>
      <p:graphicFrame>
        <p:nvGraphicFramePr>
          <p:cNvPr id="10" name="内容占位符 9"/>
          <p:cNvGraphicFramePr>
            <a:graphicFrameLocks noGrp="1"/>
          </p:cNvGraphicFramePr>
          <p:nvPr>
            <p:ph idx="1"/>
            <p:extLst>
              <p:ext uri="{D42A27DB-BD31-4B8C-83A1-F6EECF244321}">
                <p14:modId xmlns:p14="http://schemas.microsoft.com/office/powerpoint/2010/main" val="3052019872"/>
              </p:ext>
            </p:extLst>
          </p:nvPr>
        </p:nvGraphicFramePr>
        <p:xfrm>
          <a:off x="490583" y="2248115"/>
          <a:ext cx="11181805" cy="4239768"/>
        </p:xfrm>
        <a:graphic>
          <a:graphicData uri="http://schemas.openxmlformats.org/drawingml/2006/table">
            <a:tbl>
              <a:tblPr firstRow="1" firstCol="1" bandRow="1">
                <a:tableStyleId>{5C22544A-7EE6-4342-B048-85BDC9FD1C3A}</a:tableStyleId>
              </a:tblPr>
              <a:tblGrid>
                <a:gridCol w="2236361">
                  <a:extLst>
                    <a:ext uri="{9D8B030D-6E8A-4147-A177-3AD203B41FA5}">
                      <a16:colId xmlns:a16="http://schemas.microsoft.com/office/drawing/2014/main" val="1018573420"/>
                    </a:ext>
                  </a:extLst>
                </a:gridCol>
                <a:gridCol w="2236361">
                  <a:extLst>
                    <a:ext uri="{9D8B030D-6E8A-4147-A177-3AD203B41FA5}">
                      <a16:colId xmlns:a16="http://schemas.microsoft.com/office/drawing/2014/main" val="3855153891"/>
                    </a:ext>
                  </a:extLst>
                </a:gridCol>
                <a:gridCol w="2236361">
                  <a:extLst>
                    <a:ext uri="{9D8B030D-6E8A-4147-A177-3AD203B41FA5}">
                      <a16:colId xmlns:a16="http://schemas.microsoft.com/office/drawing/2014/main" val="31714341"/>
                    </a:ext>
                  </a:extLst>
                </a:gridCol>
                <a:gridCol w="2236361">
                  <a:extLst>
                    <a:ext uri="{9D8B030D-6E8A-4147-A177-3AD203B41FA5}">
                      <a16:colId xmlns:a16="http://schemas.microsoft.com/office/drawing/2014/main" val="440758416"/>
                    </a:ext>
                  </a:extLst>
                </a:gridCol>
                <a:gridCol w="2236361">
                  <a:extLst>
                    <a:ext uri="{9D8B030D-6E8A-4147-A177-3AD203B41FA5}">
                      <a16:colId xmlns:a16="http://schemas.microsoft.com/office/drawing/2014/main" val="3687301836"/>
                    </a:ext>
                  </a:extLst>
                </a:gridCol>
              </a:tblGrid>
              <a:tr h="610685">
                <a:tc>
                  <a:txBody>
                    <a:bodyPr/>
                    <a:lstStyle/>
                    <a:p>
                      <a:pPr algn="ctr">
                        <a:lnSpc>
                          <a:spcPct val="107000"/>
                        </a:lnSpc>
                        <a:spcAft>
                          <a:spcPts val="0"/>
                        </a:spcAft>
                      </a:pPr>
                      <a:r>
                        <a:rPr lang="zh-CN" sz="2000" dirty="0">
                          <a:effectLst/>
                          <a:latin typeface="Times New Roman" panose="02020603050405020304" pitchFamily="18" charset="0"/>
                          <a:cs typeface="Times New Roman" panose="02020603050405020304" pitchFamily="18" charset="0"/>
                        </a:rPr>
                        <a:t>国家</a:t>
                      </a:r>
                      <a:endParaRPr lang="en-US" sz="2000" dirty="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tc>
                <a:tc>
                  <a:txBody>
                    <a:bodyPr/>
                    <a:lstStyle/>
                    <a:p>
                      <a:pPr algn="ctr">
                        <a:lnSpc>
                          <a:spcPct val="107000"/>
                        </a:lnSpc>
                        <a:spcAft>
                          <a:spcPts val="0"/>
                        </a:spcAft>
                      </a:pPr>
                      <a:r>
                        <a:rPr lang="zh-CN" sz="2000">
                          <a:effectLst/>
                          <a:latin typeface="Times New Roman" panose="02020603050405020304" pitchFamily="18" charset="0"/>
                          <a:cs typeface="Times New Roman" panose="02020603050405020304" pitchFamily="18" charset="0"/>
                        </a:rPr>
                        <a:t>进口值（百万美元）</a:t>
                      </a:r>
                      <a:endParaRPr lang="en-US" sz="200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tc>
                <a:tc>
                  <a:txBody>
                    <a:bodyPr/>
                    <a:lstStyle/>
                    <a:p>
                      <a:pPr algn="ctr">
                        <a:lnSpc>
                          <a:spcPct val="107000"/>
                        </a:lnSpc>
                        <a:spcAft>
                          <a:spcPts val="0"/>
                        </a:spcAft>
                      </a:pPr>
                      <a:r>
                        <a:rPr lang="en-US" sz="2000" dirty="0">
                          <a:effectLst/>
                          <a:latin typeface="Times New Roman" panose="02020603050405020304" pitchFamily="18" charset="0"/>
                          <a:cs typeface="Times New Roman" panose="02020603050405020304" pitchFamily="18" charset="0"/>
                        </a:rPr>
                        <a:t>2017</a:t>
                      </a:r>
                      <a:r>
                        <a:rPr lang="zh-CN" sz="2000" dirty="0">
                          <a:effectLst/>
                          <a:latin typeface="Times New Roman" panose="02020603050405020304" pitchFamily="18" charset="0"/>
                          <a:cs typeface="Times New Roman" panose="02020603050405020304" pitchFamily="18" charset="0"/>
                        </a:rPr>
                        <a:t>进口</a:t>
                      </a:r>
                      <a:endParaRPr lang="en-US" sz="2000" dirty="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tc>
                <a:tc>
                  <a:txBody>
                    <a:bodyPr/>
                    <a:lstStyle/>
                    <a:p>
                      <a:pPr algn="ctr">
                        <a:lnSpc>
                          <a:spcPct val="107000"/>
                        </a:lnSpc>
                        <a:spcAft>
                          <a:spcPts val="0"/>
                        </a:spcAft>
                      </a:pPr>
                      <a:r>
                        <a:rPr lang="zh-CN" sz="2000">
                          <a:effectLst/>
                          <a:latin typeface="Times New Roman" panose="02020603050405020304" pitchFamily="18" charset="0"/>
                          <a:cs typeface="Times New Roman" panose="02020603050405020304" pitchFamily="18" charset="0"/>
                        </a:rPr>
                        <a:t>年变化率</a:t>
                      </a:r>
                      <a:endParaRPr lang="en-US" sz="200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tc>
                <a:tc>
                  <a:txBody>
                    <a:bodyPr/>
                    <a:lstStyle/>
                    <a:p>
                      <a:pPr algn="ctr">
                        <a:lnSpc>
                          <a:spcPct val="107000"/>
                        </a:lnSpc>
                        <a:spcAft>
                          <a:spcPts val="0"/>
                        </a:spcAft>
                      </a:pPr>
                      <a:r>
                        <a:rPr lang="zh-CN" sz="2000">
                          <a:effectLst/>
                          <a:latin typeface="Times New Roman" panose="02020603050405020304" pitchFamily="18" charset="0"/>
                          <a:cs typeface="Times New Roman" panose="02020603050405020304" pitchFamily="18" charset="0"/>
                        </a:rPr>
                        <a:t>占中国进口总值比重</a:t>
                      </a:r>
                      <a:endParaRPr lang="en-US" sz="200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tc>
                <a:extLst>
                  <a:ext uri="{0D108BD9-81ED-4DB2-BD59-A6C34878D82A}">
                    <a16:rowId xmlns:a16="http://schemas.microsoft.com/office/drawing/2014/main" val="1332124917"/>
                  </a:ext>
                </a:extLst>
              </a:tr>
              <a:tr h="296099">
                <a:tc>
                  <a:txBody>
                    <a:bodyPr/>
                    <a:lstStyle/>
                    <a:p>
                      <a:pPr algn="ctr">
                        <a:lnSpc>
                          <a:spcPct val="107000"/>
                        </a:lnSpc>
                        <a:spcAft>
                          <a:spcPts val="0"/>
                        </a:spcAft>
                      </a:pPr>
                      <a:r>
                        <a:rPr lang="zh-CN" sz="2000" dirty="0">
                          <a:effectLst/>
                          <a:latin typeface="Times New Roman" panose="02020603050405020304" pitchFamily="18" charset="0"/>
                          <a:cs typeface="Times New Roman" panose="02020603050405020304" pitchFamily="18" charset="0"/>
                        </a:rPr>
                        <a:t>全球</a:t>
                      </a:r>
                      <a:endParaRPr lang="en-US" sz="2000" dirty="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tc>
                <a:tc>
                  <a:txBody>
                    <a:bodyPr/>
                    <a:lstStyle/>
                    <a:p>
                      <a:pPr algn="ctr">
                        <a:lnSpc>
                          <a:spcPct val="107000"/>
                        </a:lnSpc>
                        <a:spcAft>
                          <a:spcPts val="0"/>
                        </a:spcAft>
                      </a:pPr>
                      <a:r>
                        <a:rPr lang="en-US" sz="2000">
                          <a:effectLst/>
                          <a:latin typeface="Times New Roman" panose="02020603050405020304" pitchFamily="18" charset="0"/>
                          <a:cs typeface="Times New Roman" panose="02020603050405020304" pitchFamily="18" charset="0"/>
                        </a:rPr>
                        <a:t>2134026</a:t>
                      </a:r>
                      <a:endParaRPr lang="en-US" sz="200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tc>
                <a:tc>
                  <a:txBody>
                    <a:bodyPr/>
                    <a:lstStyle/>
                    <a:p>
                      <a:pPr algn="ctr">
                        <a:lnSpc>
                          <a:spcPct val="107000"/>
                        </a:lnSpc>
                        <a:spcAft>
                          <a:spcPts val="0"/>
                        </a:spcAft>
                      </a:pPr>
                      <a:r>
                        <a:rPr lang="en-US" sz="2000">
                          <a:effectLst/>
                          <a:latin typeface="Times New Roman" panose="02020603050405020304" pitchFamily="18" charset="0"/>
                          <a:cs typeface="Times New Roman" panose="02020603050405020304" pitchFamily="18" charset="0"/>
                        </a:rPr>
                        <a:t>1834126</a:t>
                      </a:r>
                      <a:endParaRPr lang="en-US" sz="200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tc>
                <a:tc>
                  <a:txBody>
                    <a:bodyPr/>
                    <a:lstStyle/>
                    <a:p>
                      <a:pPr algn="ctr">
                        <a:lnSpc>
                          <a:spcPct val="107000"/>
                        </a:lnSpc>
                        <a:spcAft>
                          <a:spcPts val="0"/>
                        </a:spcAft>
                      </a:pPr>
                      <a:r>
                        <a:rPr lang="en-US" sz="2000">
                          <a:effectLst/>
                          <a:latin typeface="Times New Roman" panose="02020603050405020304" pitchFamily="18" charset="0"/>
                          <a:cs typeface="Times New Roman" panose="02020603050405020304" pitchFamily="18" charset="0"/>
                        </a:rPr>
                        <a:t>16.35%</a:t>
                      </a:r>
                      <a:endParaRPr lang="en-US" sz="200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tc>
                <a:tc>
                  <a:txBody>
                    <a:bodyPr/>
                    <a:lstStyle/>
                    <a:p>
                      <a:pPr algn="ctr">
                        <a:lnSpc>
                          <a:spcPct val="107000"/>
                        </a:lnSpc>
                        <a:spcAft>
                          <a:spcPts val="0"/>
                        </a:spcAft>
                      </a:pPr>
                      <a:r>
                        <a:rPr lang="en-US" sz="2000">
                          <a:effectLst/>
                          <a:latin typeface="Times New Roman" panose="02020603050405020304" pitchFamily="18" charset="0"/>
                          <a:cs typeface="Times New Roman" panose="02020603050405020304" pitchFamily="18" charset="0"/>
                        </a:rPr>
                        <a:t>100%</a:t>
                      </a:r>
                      <a:endParaRPr lang="en-US" sz="200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tc>
                <a:extLst>
                  <a:ext uri="{0D108BD9-81ED-4DB2-BD59-A6C34878D82A}">
                    <a16:rowId xmlns:a16="http://schemas.microsoft.com/office/drawing/2014/main" val="217789282"/>
                  </a:ext>
                </a:extLst>
              </a:tr>
              <a:tr h="296099">
                <a:tc>
                  <a:txBody>
                    <a:bodyPr/>
                    <a:lstStyle/>
                    <a:p>
                      <a:pPr algn="ctr">
                        <a:lnSpc>
                          <a:spcPct val="107000"/>
                        </a:lnSpc>
                        <a:spcAft>
                          <a:spcPts val="0"/>
                        </a:spcAft>
                      </a:pPr>
                      <a:r>
                        <a:rPr lang="en-US" sz="2000">
                          <a:effectLst/>
                          <a:latin typeface="Times New Roman" panose="02020603050405020304" pitchFamily="18" charset="0"/>
                          <a:cs typeface="Times New Roman" panose="02020603050405020304" pitchFamily="18" charset="0"/>
                        </a:rPr>
                        <a:t>1.</a:t>
                      </a:r>
                      <a:r>
                        <a:rPr lang="zh-CN" sz="2000">
                          <a:effectLst/>
                          <a:latin typeface="Times New Roman" panose="02020603050405020304" pitchFamily="18" charset="0"/>
                          <a:cs typeface="Times New Roman" panose="02020603050405020304" pitchFamily="18" charset="0"/>
                        </a:rPr>
                        <a:t>韩国</a:t>
                      </a:r>
                      <a:endParaRPr lang="en-US" sz="200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tc>
                <a:tc>
                  <a:txBody>
                    <a:bodyPr/>
                    <a:lstStyle/>
                    <a:p>
                      <a:pPr algn="ctr">
                        <a:lnSpc>
                          <a:spcPct val="107000"/>
                        </a:lnSpc>
                        <a:spcAft>
                          <a:spcPts val="0"/>
                        </a:spcAft>
                      </a:pPr>
                      <a:r>
                        <a:rPr lang="en-US" sz="2000" dirty="0">
                          <a:effectLst/>
                          <a:latin typeface="Times New Roman" panose="02020603050405020304" pitchFamily="18" charset="0"/>
                          <a:cs typeface="Times New Roman" panose="02020603050405020304" pitchFamily="18" charset="0"/>
                        </a:rPr>
                        <a:t>202995</a:t>
                      </a:r>
                      <a:endParaRPr lang="en-US" sz="2000" dirty="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tc>
                <a:tc>
                  <a:txBody>
                    <a:bodyPr/>
                    <a:lstStyle/>
                    <a:p>
                      <a:pPr algn="ctr">
                        <a:lnSpc>
                          <a:spcPct val="107000"/>
                        </a:lnSpc>
                        <a:spcAft>
                          <a:spcPts val="0"/>
                        </a:spcAft>
                      </a:pPr>
                      <a:r>
                        <a:rPr lang="en-US" sz="2000">
                          <a:effectLst/>
                          <a:latin typeface="Times New Roman" panose="02020603050405020304" pitchFamily="18" charset="0"/>
                          <a:cs typeface="Times New Roman" panose="02020603050405020304" pitchFamily="18" charset="0"/>
                        </a:rPr>
                        <a:t>177562</a:t>
                      </a:r>
                      <a:endParaRPr lang="en-US" sz="200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tc>
                <a:tc>
                  <a:txBody>
                    <a:bodyPr/>
                    <a:lstStyle/>
                    <a:p>
                      <a:pPr algn="ctr">
                        <a:lnSpc>
                          <a:spcPct val="107000"/>
                        </a:lnSpc>
                        <a:spcAft>
                          <a:spcPts val="0"/>
                        </a:spcAft>
                      </a:pPr>
                      <a:r>
                        <a:rPr lang="en-US" sz="2000">
                          <a:effectLst/>
                          <a:latin typeface="Times New Roman" panose="02020603050405020304" pitchFamily="18" charset="0"/>
                          <a:cs typeface="Times New Roman" panose="02020603050405020304" pitchFamily="18" charset="0"/>
                        </a:rPr>
                        <a:t>14.32%</a:t>
                      </a:r>
                      <a:endParaRPr lang="en-US" sz="200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tc>
                <a:tc>
                  <a:txBody>
                    <a:bodyPr/>
                    <a:lstStyle/>
                    <a:p>
                      <a:pPr algn="ctr">
                        <a:lnSpc>
                          <a:spcPct val="107000"/>
                        </a:lnSpc>
                        <a:spcAft>
                          <a:spcPts val="0"/>
                        </a:spcAft>
                      </a:pPr>
                      <a:r>
                        <a:rPr lang="en-US" sz="2000">
                          <a:effectLst/>
                          <a:latin typeface="Times New Roman" panose="02020603050405020304" pitchFamily="18" charset="0"/>
                          <a:cs typeface="Times New Roman" panose="02020603050405020304" pitchFamily="18" charset="0"/>
                        </a:rPr>
                        <a:t>9.51%</a:t>
                      </a:r>
                      <a:endParaRPr lang="en-US" sz="200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tc>
                <a:extLst>
                  <a:ext uri="{0D108BD9-81ED-4DB2-BD59-A6C34878D82A}">
                    <a16:rowId xmlns:a16="http://schemas.microsoft.com/office/drawing/2014/main" val="589733784"/>
                  </a:ext>
                </a:extLst>
              </a:tr>
              <a:tr h="296099">
                <a:tc>
                  <a:txBody>
                    <a:bodyPr/>
                    <a:lstStyle/>
                    <a:p>
                      <a:pPr algn="ctr">
                        <a:lnSpc>
                          <a:spcPct val="107000"/>
                        </a:lnSpc>
                        <a:spcAft>
                          <a:spcPts val="0"/>
                        </a:spcAft>
                      </a:pPr>
                      <a:r>
                        <a:rPr lang="en-US" sz="2000">
                          <a:effectLst/>
                          <a:latin typeface="Times New Roman" panose="02020603050405020304" pitchFamily="18" charset="0"/>
                          <a:cs typeface="Times New Roman" panose="02020603050405020304" pitchFamily="18" charset="0"/>
                        </a:rPr>
                        <a:t>2.</a:t>
                      </a:r>
                      <a:r>
                        <a:rPr lang="zh-CN" sz="2000">
                          <a:effectLst/>
                          <a:latin typeface="Times New Roman" panose="02020603050405020304" pitchFamily="18" charset="0"/>
                          <a:cs typeface="Times New Roman" panose="02020603050405020304" pitchFamily="18" charset="0"/>
                        </a:rPr>
                        <a:t>日本</a:t>
                      </a:r>
                      <a:endParaRPr lang="en-US" sz="200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tc>
                <a:tc>
                  <a:txBody>
                    <a:bodyPr/>
                    <a:lstStyle/>
                    <a:p>
                      <a:pPr algn="ctr">
                        <a:lnSpc>
                          <a:spcPct val="107000"/>
                        </a:lnSpc>
                        <a:spcAft>
                          <a:spcPts val="0"/>
                        </a:spcAft>
                      </a:pPr>
                      <a:r>
                        <a:rPr lang="en-US" sz="2000" dirty="0">
                          <a:effectLst/>
                          <a:latin typeface="Times New Roman" panose="02020603050405020304" pitchFamily="18" charset="0"/>
                          <a:cs typeface="Times New Roman" panose="02020603050405020304" pitchFamily="18" charset="0"/>
                        </a:rPr>
                        <a:t>180479</a:t>
                      </a:r>
                      <a:endParaRPr lang="en-US" sz="2000" dirty="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tc>
                <a:tc>
                  <a:txBody>
                    <a:bodyPr/>
                    <a:lstStyle/>
                    <a:p>
                      <a:pPr algn="ctr">
                        <a:lnSpc>
                          <a:spcPct val="107000"/>
                        </a:lnSpc>
                        <a:spcAft>
                          <a:spcPts val="0"/>
                        </a:spcAft>
                      </a:pPr>
                      <a:r>
                        <a:rPr lang="en-US" sz="2000">
                          <a:effectLst/>
                          <a:latin typeface="Times New Roman" panose="02020603050405020304" pitchFamily="18" charset="0"/>
                          <a:cs typeface="Times New Roman" panose="02020603050405020304" pitchFamily="18" charset="0"/>
                        </a:rPr>
                        <a:t>165773</a:t>
                      </a:r>
                      <a:endParaRPr lang="en-US" sz="200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tc>
                <a:tc>
                  <a:txBody>
                    <a:bodyPr/>
                    <a:lstStyle/>
                    <a:p>
                      <a:pPr algn="ctr">
                        <a:lnSpc>
                          <a:spcPct val="107000"/>
                        </a:lnSpc>
                        <a:spcAft>
                          <a:spcPts val="0"/>
                        </a:spcAft>
                      </a:pPr>
                      <a:r>
                        <a:rPr lang="en-US" sz="2000">
                          <a:effectLst/>
                          <a:latin typeface="Times New Roman" panose="02020603050405020304" pitchFamily="18" charset="0"/>
                          <a:cs typeface="Times New Roman" panose="02020603050405020304" pitchFamily="18" charset="0"/>
                        </a:rPr>
                        <a:t>8.87%</a:t>
                      </a:r>
                      <a:endParaRPr lang="en-US" sz="200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tc>
                <a:tc>
                  <a:txBody>
                    <a:bodyPr/>
                    <a:lstStyle/>
                    <a:p>
                      <a:pPr algn="ctr">
                        <a:lnSpc>
                          <a:spcPct val="107000"/>
                        </a:lnSpc>
                        <a:spcAft>
                          <a:spcPts val="0"/>
                        </a:spcAft>
                      </a:pPr>
                      <a:r>
                        <a:rPr lang="en-US" sz="2000">
                          <a:effectLst/>
                          <a:latin typeface="Times New Roman" panose="02020603050405020304" pitchFamily="18" charset="0"/>
                          <a:cs typeface="Times New Roman" panose="02020603050405020304" pitchFamily="18" charset="0"/>
                        </a:rPr>
                        <a:t>8.46%</a:t>
                      </a:r>
                      <a:endParaRPr lang="en-US" sz="200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tc>
                <a:extLst>
                  <a:ext uri="{0D108BD9-81ED-4DB2-BD59-A6C34878D82A}">
                    <a16:rowId xmlns:a16="http://schemas.microsoft.com/office/drawing/2014/main" val="4251130007"/>
                  </a:ext>
                </a:extLst>
              </a:tr>
              <a:tr h="296099">
                <a:tc>
                  <a:txBody>
                    <a:bodyPr/>
                    <a:lstStyle/>
                    <a:p>
                      <a:pPr algn="ctr">
                        <a:lnSpc>
                          <a:spcPct val="107000"/>
                        </a:lnSpc>
                        <a:spcAft>
                          <a:spcPts val="0"/>
                        </a:spcAft>
                      </a:pPr>
                      <a:r>
                        <a:rPr lang="en-US" sz="2000">
                          <a:effectLst/>
                          <a:latin typeface="Times New Roman" panose="02020603050405020304" pitchFamily="18" charset="0"/>
                          <a:cs typeface="Times New Roman" panose="02020603050405020304" pitchFamily="18" charset="0"/>
                        </a:rPr>
                        <a:t>3.</a:t>
                      </a:r>
                      <a:r>
                        <a:rPr lang="zh-CN" sz="2000">
                          <a:effectLst/>
                          <a:latin typeface="Times New Roman" panose="02020603050405020304" pitchFamily="18" charset="0"/>
                          <a:cs typeface="Times New Roman" panose="02020603050405020304" pitchFamily="18" charset="0"/>
                        </a:rPr>
                        <a:t>中国台湾</a:t>
                      </a:r>
                      <a:endParaRPr lang="en-US" sz="200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tc>
                <a:tc>
                  <a:txBody>
                    <a:bodyPr/>
                    <a:lstStyle/>
                    <a:p>
                      <a:pPr algn="ctr">
                        <a:lnSpc>
                          <a:spcPct val="107000"/>
                        </a:lnSpc>
                        <a:spcAft>
                          <a:spcPts val="0"/>
                        </a:spcAft>
                      </a:pPr>
                      <a:r>
                        <a:rPr lang="en-US" sz="2000" dirty="0">
                          <a:effectLst/>
                          <a:latin typeface="Times New Roman" panose="02020603050405020304" pitchFamily="18" charset="0"/>
                          <a:cs typeface="Times New Roman" panose="02020603050405020304" pitchFamily="18" charset="0"/>
                        </a:rPr>
                        <a:t>177130</a:t>
                      </a:r>
                      <a:endParaRPr lang="en-US" sz="2000" dirty="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tc>
                <a:tc>
                  <a:txBody>
                    <a:bodyPr/>
                    <a:lstStyle/>
                    <a:p>
                      <a:pPr algn="ctr">
                        <a:lnSpc>
                          <a:spcPct val="107000"/>
                        </a:lnSpc>
                        <a:spcAft>
                          <a:spcPts val="0"/>
                        </a:spcAft>
                      </a:pPr>
                      <a:r>
                        <a:rPr lang="en-US" sz="2000" dirty="0">
                          <a:effectLst/>
                          <a:latin typeface="Times New Roman" panose="02020603050405020304" pitchFamily="18" charset="0"/>
                          <a:cs typeface="Times New Roman" panose="02020603050405020304" pitchFamily="18" charset="0"/>
                        </a:rPr>
                        <a:t>155353</a:t>
                      </a:r>
                      <a:endParaRPr lang="en-US" sz="2000" dirty="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tc>
                <a:tc>
                  <a:txBody>
                    <a:bodyPr/>
                    <a:lstStyle/>
                    <a:p>
                      <a:pPr algn="ctr">
                        <a:lnSpc>
                          <a:spcPct val="107000"/>
                        </a:lnSpc>
                        <a:spcAft>
                          <a:spcPts val="0"/>
                        </a:spcAft>
                      </a:pPr>
                      <a:r>
                        <a:rPr lang="en-US" sz="2000" dirty="0">
                          <a:effectLst/>
                          <a:latin typeface="Times New Roman" panose="02020603050405020304" pitchFamily="18" charset="0"/>
                          <a:cs typeface="Times New Roman" panose="02020603050405020304" pitchFamily="18" charset="0"/>
                        </a:rPr>
                        <a:t>14.02%</a:t>
                      </a:r>
                      <a:endParaRPr lang="en-US" sz="2000" dirty="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tc>
                <a:tc>
                  <a:txBody>
                    <a:bodyPr/>
                    <a:lstStyle/>
                    <a:p>
                      <a:pPr algn="ctr">
                        <a:lnSpc>
                          <a:spcPct val="107000"/>
                        </a:lnSpc>
                        <a:spcAft>
                          <a:spcPts val="0"/>
                        </a:spcAft>
                      </a:pPr>
                      <a:r>
                        <a:rPr lang="en-US" sz="2000">
                          <a:effectLst/>
                          <a:latin typeface="Times New Roman" panose="02020603050405020304" pitchFamily="18" charset="0"/>
                          <a:cs typeface="Times New Roman" panose="02020603050405020304" pitchFamily="18" charset="0"/>
                        </a:rPr>
                        <a:t>8.30%</a:t>
                      </a:r>
                      <a:endParaRPr lang="en-US" sz="200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tc>
                <a:extLst>
                  <a:ext uri="{0D108BD9-81ED-4DB2-BD59-A6C34878D82A}">
                    <a16:rowId xmlns:a16="http://schemas.microsoft.com/office/drawing/2014/main" val="515005425"/>
                  </a:ext>
                </a:extLst>
              </a:tr>
              <a:tr h="296099">
                <a:tc>
                  <a:txBody>
                    <a:bodyPr/>
                    <a:lstStyle/>
                    <a:p>
                      <a:pPr algn="ctr">
                        <a:lnSpc>
                          <a:spcPct val="107000"/>
                        </a:lnSpc>
                        <a:spcAft>
                          <a:spcPts val="0"/>
                        </a:spcAft>
                      </a:pPr>
                      <a:r>
                        <a:rPr lang="en-US" sz="2000">
                          <a:effectLst/>
                          <a:latin typeface="Times New Roman" panose="02020603050405020304" pitchFamily="18" charset="0"/>
                          <a:cs typeface="Times New Roman" panose="02020603050405020304" pitchFamily="18" charset="0"/>
                        </a:rPr>
                        <a:t>4.</a:t>
                      </a:r>
                      <a:r>
                        <a:rPr lang="zh-CN" sz="2000">
                          <a:effectLst/>
                          <a:latin typeface="Times New Roman" panose="02020603050405020304" pitchFamily="18" charset="0"/>
                          <a:cs typeface="Times New Roman" panose="02020603050405020304" pitchFamily="18" charset="0"/>
                        </a:rPr>
                        <a:t>美国</a:t>
                      </a:r>
                      <a:endParaRPr lang="en-US" sz="200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tc>
                <a:tc>
                  <a:txBody>
                    <a:bodyPr/>
                    <a:lstStyle/>
                    <a:p>
                      <a:pPr algn="ctr">
                        <a:lnSpc>
                          <a:spcPct val="107000"/>
                        </a:lnSpc>
                        <a:spcAft>
                          <a:spcPts val="0"/>
                        </a:spcAft>
                      </a:pPr>
                      <a:r>
                        <a:rPr lang="en-US" sz="2000" dirty="0">
                          <a:effectLst/>
                          <a:latin typeface="Times New Roman" panose="02020603050405020304" pitchFamily="18" charset="0"/>
                          <a:cs typeface="Times New Roman" panose="02020603050405020304" pitchFamily="18" charset="0"/>
                        </a:rPr>
                        <a:t>156259</a:t>
                      </a:r>
                      <a:endParaRPr lang="en-US" sz="2000" dirty="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tc>
                <a:tc>
                  <a:txBody>
                    <a:bodyPr/>
                    <a:lstStyle/>
                    <a:p>
                      <a:pPr algn="ctr">
                        <a:lnSpc>
                          <a:spcPct val="107000"/>
                        </a:lnSpc>
                        <a:spcAft>
                          <a:spcPts val="0"/>
                        </a:spcAft>
                      </a:pPr>
                      <a:r>
                        <a:rPr lang="en-US" sz="2000" dirty="0">
                          <a:effectLst/>
                          <a:latin typeface="Times New Roman" panose="02020603050405020304" pitchFamily="18" charset="0"/>
                          <a:cs typeface="Times New Roman" panose="02020603050405020304" pitchFamily="18" charset="0"/>
                        </a:rPr>
                        <a:t>154933</a:t>
                      </a:r>
                      <a:endParaRPr lang="en-US" sz="2000" dirty="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tc>
                <a:tc>
                  <a:txBody>
                    <a:bodyPr/>
                    <a:lstStyle/>
                    <a:p>
                      <a:pPr algn="ctr">
                        <a:lnSpc>
                          <a:spcPct val="107000"/>
                        </a:lnSpc>
                        <a:spcAft>
                          <a:spcPts val="0"/>
                        </a:spcAft>
                      </a:pPr>
                      <a:r>
                        <a:rPr lang="en-US" sz="2000" dirty="0">
                          <a:effectLst/>
                          <a:latin typeface="Times New Roman" panose="02020603050405020304" pitchFamily="18" charset="0"/>
                          <a:cs typeface="Times New Roman" panose="02020603050405020304" pitchFamily="18" charset="0"/>
                        </a:rPr>
                        <a:t>0.86%</a:t>
                      </a:r>
                      <a:endParaRPr lang="en-US" sz="2000" dirty="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tc>
                <a:tc>
                  <a:txBody>
                    <a:bodyPr/>
                    <a:lstStyle/>
                    <a:p>
                      <a:pPr algn="ctr">
                        <a:lnSpc>
                          <a:spcPct val="107000"/>
                        </a:lnSpc>
                        <a:spcAft>
                          <a:spcPts val="0"/>
                        </a:spcAft>
                      </a:pPr>
                      <a:r>
                        <a:rPr lang="en-US" sz="2000">
                          <a:effectLst/>
                          <a:latin typeface="Times New Roman" panose="02020603050405020304" pitchFamily="18" charset="0"/>
                          <a:cs typeface="Times New Roman" panose="02020603050405020304" pitchFamily="18" charset="0"/>
                        </a:rPr>
                        <a:t>7.32%</a:t>
                      </a:r>
                      <a:endParaRPr lang="en-US" sz="200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tc>
                <a:extLst>
                  <a:ext uri="{0D108BD9-81ED-4DB2-BD59-A6C34878D82A}">
                    <a16:rowId xmlns:a16="http://schemas.microsoft.com/office/drawing/2014/main" val="789411547"/>
                  </a:ext>
                </a:extLst>
              </a:tr>
              <a:tr h="296099">
                <a:tc>
                  <a:txBody>
                    <a:bodyPr/>
                    <a:lstStyle/>
                    <a:p>
                      <a:pPr algn="ctr">
                        <a:lnSpc>
                          <a:spcPct val="107000"/>
                        </a:lnSpc>
                        <a:spcAft>
                          <a:spcPts val="0"/>
                        </a:spcAft>
                      </a:pPr>
                      <a:r>
                        <a:rPr lang="en-US" sz="2000">
                          <a:effectLst/>
                          <a:latin typeface="Times New Roman" panose="02020603050405020304" pitchFamily="18" charset="0"/>
                          <a:cs typeface="Times New Roman" panose="02020603050405020304" pitchFamily="18" charset="0"/>
                        </a:rPr>
                        <a:t>5.</a:t>
                      </a:r>
                      <a:r>
                        <a:rPr lang="zh-CN" sz="2000">
                          <a:effectLst/>
                          <a:latin typeface="Times New Roman" panose="02020603050405020304" pitchFamily="18" charset="0"/>
                          <a:cs typeface="Times New Roman" panose="02020603050405020304" pitchFamily="18" charset="0"/>
                        </a:rPr>
                        <a:t>德国</a:t>
                      </a:r>
                      <a:endParaRPr lang="en-US" sz="200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tc>
                <a:tc>
                  <a:txBody>
                    <a:bodyPr/>
                    <a:lstStyle/>
                    <a:p>
                      <a:pPr algn="ctr">
                        <a:lnSpc>
                          <a:spcPct val="107000"/>
                        </a:lnSpc>
                        <a:spcAft>
                          <a:spcPts val="0"/>
                        </a:spcAft>
                      </a:pPr>
                      <a:r>
                        <a:rPr lang="en-US" sz="2000">
                          <a:effectLst/>
                          <a:latin typeface="Times New Roman" panose="02020603050405020304" pitchFamily="18" charset="0"/>
                          <a:cs typeface="Times New Roman" panose="02020603050405020304" pitchFamily="18" charset="0"/>
                        </a:rPr>
                        <a:t>106214</a:t>
                      </a:r>
                      <a:endParaRPr lang="en-US" sz="200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tc>
                <a:tc>
                  <a:txBody>
                    <a:bodyPr/>
                    <a:lstStyle/>
                    <a:p>
                      <a:pPr algn="ctr">
                        <a:lnSpc>
                          <a:spcPct val="107000"/>
                        </a:lnSpc>
                        <a:spcAft>
                          <a:spcPts val="0"/>
                        </a:spcAft>
                      </a:pPr>
                      <a:r>
                        <a:rPr lang="en-US" sz="2000" dirty="0">
                          <a:effectLst/>
                          <a:latin typeface="Times New Roman" panose="02020603050405020304" pitchFamily="18" charset="0"/>
                          <a:cs typeface="Times New Roman" panose="02020603050405020304" pitchFamily="18" charset="0"/>
                        </a:rPr>
                        <a:t>96945</a:t>
                      </a:r>
                      <a:endParaRPr lang="en-US" sz="2000" dirty="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tc>
                <a:tc>
                  <a:txBody>
                    <a:bodyPr/>
                    <a:lstStyle/>
                    <a:p>
                      <a:pPr algn="ctr">
                        <a:lnSpc>
                          <a:spcPct val="107000"/>
                        </a:lnSpc>
                        <a:spcAft>
                          <a:spcPts val="0"/>
                        </a:spcAft>
                      </a:pPr>
                      <a:r>
                        <a:rPr lang="en-US" sz="2000" dirty="0">
                          <a:effectLst/>
                          <a:latin typeface="Times New Roman" panose="02020603050405020304" pitchFamily="18" charset="0"/>
                          <a:cs typeface="Times New Roman" panose="02020603050405020304" pitchFamily="18" charset="0"/>
                        </a:rPr>
                        <a:t>9.56%</a:t>
                      </a:r>
                      <a:endParaRPr lang="en-US" sz="2000" dirty="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tc>
                <a:tc>
                  <a:txBody>
                    <a:bodyPr/>
                    <a:lstStyle/>
                    <a:p>
                      <a:pPr algn="ctr">
                        <a:lnSpc>
                          <a:spcPct val="107000"/>
                        </a:lnSpc>
                        <a:spcAft>
                          <a:spcPts val="0"/>
                        </a:spcAft>
                      </a:pPr>
                      <a:r>
                        <a:rPr lang="en-US" sz="2000">
                          <a:effectLst/>
                          <a:latin typeface="Times New Roman" panose="02020603050405020304" pitchFamily="18" charset="0"/>
                          <a:cs typeface="Times New Roman" panose="02020603050405020304" pitchFamily="18" charset="0"/>
                        </a:rPr>
                        <a:t>4.98%</a:t>
                      </a:r>
                      <a:endParaRPr lang="en-US" sz="200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tc>
                <a:extLst>
                  <a:ext uri="{0D108BD9-81ED-4DB2-BD59-A6C34878D82A}">
                    <a16:rowId xmlns:a16="http://schemas.microsoft.com/office/drawing/2014/main" val="1565383009"/>
                  </a:ext>
                </a:extLst>
              </a:tr>
              <a:tr h="296099">
                <a:tc>
                  <a:txBody>
                    <a:bodyPr/>
                    <a:lstStyle/>
                    <a:p>
                      <a:pPr algn="ctr">
                        <a:lnSpc>
                          <a:spcPct val="107000"/>
                        </a:lnSpc>
                        <a:spcAft>
                          <a:spcPts val="0"/>
                        </a:spcAft>
                      </a:pPr>
                      <a:r>
                        <a:rPr lang="en-US" sz="2000">
                          <a:effectLst/>
                          <a:latin typeface="Times New Roman" panose="02020603050405020304" pitchFamily="18" charset="0"/>
                          <a:cs typeface="Times New Roman" panose="02020603050405020304" pitchFamily="18" charset="0"/>
                        </a:rPr>
                        <a:t>6.</a:t>
                      </a:r>
                      <a:r>
                        <a:rPr lang="zh-CN" sz="2000">
                          <a:effectLst/>
                          <a:latin typeface="Times New Roman" panose="02020603050405020304" pitchFamily="18" charset="0"/>
                          <a:cs typeface="Times New Roman" panose="02020603050405020304" pitchFamily="18" charset="0"/>
                        </a:rPr>
                        <a:t>澳大利亚</a:t>
                      </a:r>
                      <a:endParaRPr lang="en-US" sz="200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tc>
                <a:tc>
                  <a:txBody>
                    <a:bodyPr/>
                    <a:lstStyle/>
                    <a:p>
                      <a:pPr algn="ctr">
                        <a:lnSpc>
                          <a:spcPct val="107000"/>
                        </a:lnSpc>
                        <a:spcAft>
                          <a:spcPts val="0"/>
                        </a:spcAft>
                      </a:pPr>
                      <a:r>
                        <a:rPr lang="en-US" sz="2000">
                          <a:effectLst/>
                          <a:latin typeface="Times New Roman" panose="02020603050405020304" pitchFamily="18" charset="0"/>
                          <a:cs typeface="Times New Roman" panose="02020603050405020304" pitchFamily="18" charset="0"/>
                        </a:rPr>
                        <a:t>105141</a:t>
                      </a:r>
                      <a:endParaRPr lang="en-US" sz="200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tc>
                <a:tc>
                  <a:txBody>
                    <a:bodyPr/>
                    <a:lstStyle/>
                    <a:p>
                      <a:pPr algn="ctr">
                        <a:lnSpc>
                          <a:spcPct val="107000"/>
                        </a:lnSpc>
                        <a:spcAft>
                          <a:spcPts val="0"/>
                        </a:spcAft>
                      </a:pPr>
                      <a:r>
                        <a:rPr lang="en-US" sz="2000" dirty="0">
                          <a:effectLst/>
                          <a:latin typeface="Times New Roman" panose="02020603050405020304" pitchFamily="18" charset="0"/>
                          <a:cs typeface="Times New Roman" panose="02020603050405020304" pitchFamily="18" charset="0"/>
                        </a:rPr>
                        <a:t>92808</a:t>
                      </a:r>
                      <a:endParaRPr lang="en-US" sz="2000" dirty="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tc>
                <a:tc>
                  <a:txBody>
                    <a:bodyPr/>
                    <a:lstStyle/>
                    <a:p>
                      <a:pPr algn="ctr">
                        <a:lnSpc>
                          <a:spcPct val="107000"/>
                        </a:lnSpc>
                        <a:spcAft>
                          <a:spcPts val="0"/>
                        </a:spcAft>
                      </a:pPr>
                      <a:r>
                        <a:rPr lang="en-US" sz="2000" dirty="0">
                          <a:effectLst/>
                          <a:latin typeface="Times New Roman" panose="02020603050405020304" pitchFamily="18" charset="0"/>
                          <a:cs typeface="Times New Roman" panose="02020603050405020304" pitchFamily="18" charset="0"/>
                        </a:rPr>
                        <a:t>13.29%</a:t>
                      </a:r>
                      <a:endParaRPr lang="en-US" sz="2000" dirty="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tc>
                <a:tc>
                  <a:txBody>
                    <a:bodyPr/>
                    <a:lstStyle/>
                    <a:p>
                      <a:pPr algn="ctr">
                        <a:lnSpc>
                          <a:spcPct val="107000"/>
                        </a:lnSpc>
                        <a:spcAft>
                          <a:spcPts val="0"/>
                        </a:spcAft>
                      </a:pPr>
                      <a:r>
                        <a:rPr lang="en-US" sz="2000">
                          <a:effectLst/>
                          <a:latin typeface="Times New Roman" panose="02020603050405020304" pitchFamily="18" charset="0"/>
                          <a:cs typeface="Times New Roman" panose="02020603050405020304" pitchFamily="18" charset="0"/>
                        </a:rPr>
                        <a:t>4.93%</a:t>
                      </a:r>
                      <a:endParaRPr lang="en-US" sz="200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tc>
                <a:extLst>
                  <a:ext uri="{0D108BD9-81ED-4DB2-BD59-A6C34878D82A}">
                    <a16:rowId xmlns:a16="http://schemas.microsoft.com/office/drawing/2014/main" val="1302233851"/>
                  </a:ext>
                </a:extLst>
              </a:tr>
              <a:tr h="296099">
                <a:tc>
                  <a:txBody>
                    <a:bodyPr/>
                    <a:lstStyle/>
                    <a:p>
                      <a:pPr algn="ctr">
                        <a:lnSpc>
                          <a:spcPct val="107000"/>
                        </a:lnSpc>
                        <a:spcAft>
                          <a:spcPts val="0"/>
                        </a:spcAft>
                      </a:pPr>
                      <a:r>
                        <a:rPr lang="en-US" sz="2000">
                          <a:effectLst/>
                          <a:latin typeface="Times New Roman" panose="02020603050405020304" pitchFamily="18" charset="0"/>
                          <a:cs typeface="Times New Roman" panose="02020603050405020304" pitchFamily="18" charset="0"/>
                        </a:rPr>
                        <a:t>7.</a:t>
                      </a:r>
                      <a:r>
                        <a:rPr lang="zh-CN" sz="2000">
                          <a:effectLst/>
                          <a:latin typeface="Times New Roman" panose="02020603050405020304" pitchFamily="18" charset="0"/>
                          <a:cs typeface="Times New Roman" panose="02020603050405020304" pitchFamily="18" charset="0"/>
                        </a:rPr>
                        <a:t>巴西</a:t>
                      </a:r>
                      <a:endParaRPr lang="en-US" sz="200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tc>
                <a:tc>
                  <a:txBody>
                    <a:bodyPr/>
                    <a:lstStyle/>
                    <a:p>
                      <a:pPr algn="ctr">
                        <a:lnSpc>
                          <a:spcPct val="107000"/>
                        </a:lnSpc>
                        <a:spcAft>
                          <a:spcPts val="0"/>
                        </a:spcAft>
                      </a:pPr>
                      <a:r>
                        <a:rPr lang="en-US" sz="2000">
                          <a:effectLst/>
                          <a:latin typeface="Times New Roman" panose="02020603050405020304" pitchFamily="18" charset="0"/>
                          <a:cs typeface="Times New Roman" panose="02020603050405020304" pitchFamily="18" charset="0"/>
                        </a:rPr>
                        <a:t>76867</a:t>
                      </a:r>
                      <a:endParaRPr lang="en-US" sz="200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tc>
                <a:tc>
                  <a:txBody>
                    <a:bodyPr/>
                    <a:lstStyle/>
                    <a:p>
                      <a:pPr algn="ctr">
                        <a:lnSpc>
                          <a:spcPct val="107000"/>
                        </a:lnSpc>
                        <a:spcAft>
                          <a:spcPts val="0"/>
                        </a:spcAft>
                      </a:pPr>
                      <a:r>
                        <a:rPr lang="en-US" sz="2000">
                          <a:effectLst/>
                          <a:latin typeface="Times New Roman" panose="02020603050405020304" pitchFamily="18" charset="0"/>
                          <a:cs typeface="Times New Roman" panose="02020603050405020304" pitchFamily="18" charset="0"/>
                        </a:rPr>
                        <a:t>58304</a:t>
                      </a:r>
                      <a:endParaRPr lang="en-US" sz="200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tc>
                <a:tc>
                  <a:txBody>
                    <a:bodyPr/>
                    <a:lstStyle/>
                    <a:p>
                      <a:pPr algn="ctr">
                        <a:lnSpc>
                          <a:spcPct val="107000"/>
                        </a:lnSpc>
                        <a:spcAft>
                          <a:spcPts val="0"/>
                        </a:spcAft>
                      </a:pPr>
                      <a:r>
                        <a:rPr lang="en-US" sz="2000" dirty="0">
                          <a:effectLst/>
                          <a:latin typeface="Times New Roman" panose="02020603050405020304" pitchFamily="18" charset="0"/>
                          <a:cs typeface="Times New Roman" panose="02020603050405020304" pitchFamily="18" charset="0"/>
                        </a:rPr>
                        <a:t>31.84%</a:t>
                      </a:r>
                      <a:endParaRPr lang="en-US" sz="2000" dirty="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tc>
                <a:tc>
                  <a:txBody>
                    <a:bodyPr/>
                    <a:lstStyle/>
                    <a:p>
                      <a:pPr algn="ctr">
                        <a:lnSpc>
                          <a:spcPct val="107000"/>
                        </a:lnSpc>
                        <a:spcAft>
                          <a:spcPts val="0"/>
                        </a:spcAft>
                      </a:pPr>
                      <a:r>
                        <a:rPr lang="en-US" sz="2000">
                          <a:effectLst/>
                          <a:latin typeface="Times New Roman" panose="02020603050405020304" pitchFamily="18" charset="0"/>
                          <a:cs typeface="Times New Roman" panose="02020603050405020304" pitchFamily="18" charset="0"/>
                        </a:rPr>
                        <a:t>3.60%</a:t>
                      </a:r>
                      <a:endParaRPr lang="en-US" sz="200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tc>
                <a:extLst>
                  <a:ext uri="{0D108BD9-81ED-4DB2-BD59-A6C34878D82A}">
                    <a16:rowId xmlns:a16="http://schemas.microsoft.com/office/drawing/2014/main" val="1549499185"/>
                  </a:ext>
                </a:extLst>
              </a:tr>
              <a:tr h="296099">
                <a:tc>
                  <a:txBody>
                    <a:bodyPr/>
                    <a:lstStyle/>
                    <a:p>
                      <a:pPr algn="ctr">
                        <a:lnSpc>
                          <a:spcPct val="107000"/>
                        </a:lnSpc>
                        <a:spcAft>
                          <a:spcPts val="0"/>
                        </a:spcAft>
                      </a:pPr>
                      <a:r>
                        <a:rPr lang="en-US" sz="2000">
                          <a:effectLst/>
                          <a:latin typeface="Times New Roman" panose="02020603050405020304" pitchFamily="18" charset="0"/>
                          <a:cs typeface="Times New Roman" panose="02020603050405020304" pitchFamily="18" charset="0"/>
                        </a:rPr>
                        <a:t>8.</a:t>
                      </a:r>
                      <a:r>
                        <a:rPr lang="zh-CN" sz="2000">
                          <a:effectLst/>
                          <a:latin typeface="Times New Roman" panose="02020603050405020304" pitchFamily="18" charset="0"/>
                          <a:cs typeface="Times New Roman" panose="02020603050405020304" pitchFamily="18" charset="0"/>
                        </a:rPr>
                        <a:t>越南</a:t>
                      </a:r>
                      <a:endParaRPr lang="en-US" sz="200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tc>
                <a:tc>
                  <a:txBody>
                    <a:bodyPr/>
                    <a:lstStyle/>
                    <a:p>
                      <a:pPr algn="ctr">
                        <a:lnSpc>
                          <a:spcPct val="107000"/>
                        </a:lnSpc>
                        <a:spcAft>
                          <a:spcPts val="0"/>
                        </a:spcAft>
                      </a:pPr>
                      <a:r>
                        <a:rPr lang="en-US" sz="2000">
                          <a:effectLst/>
                          <a:latin typeface="Times New Roman" panose="02020603050405020304" pitchFamily="18" charset="0"/>
                          <a:cs typeface="Times New Roman" panose="02020603050405020304" pitchFamily="18" charset="0"/>
                        </a:rPr>
                        <a:t>64154</a:t>
                      </a:r>
                      <a:endParaRPr lang="en-US" sz="200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tc>
                <a:tc>
                  <a:txBody>
                    <a:bodyPr/>
                    <a:lstStyle/>
                    <a:p>
                      <a:pPr algn="ctr">
                        <a:lnSpc>
                          <a:spcPct val="107000"/>
                        </a:lnSpc>
                        <a:spcAft>
                          <a:spcPts val="0"/>
                        </a:spcAft>
                      </a:pPr>
                      <a:r>
                        <a:rPr lang="en-US" sz="2000">
                          <a:effectLst/>
                          <a:latin typeface="Times New Roman" panose="02020603050405020304" pitchFamily="18" charset="0"/>
                          <a:cs typeface="Times New Roman" panose="02020603050405020304" pitchFamily="18" charset="0"/>
                        </a:rPr>
                        <a:t>50557</a:t>
                      </a:r>
                      <a:endParaRPr lang="en-US" sz="200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tc>
                <a:tc>
                  <a:txBody>
                    <a:bodyPr/>
                    <a:lstStyle/>
                    <a:p>
                      <a:pPr algn="ctr">
                        <a:lnSpc>
                          <a:spcPct val="107000"/>
                        </a:lnSpc>
                        <a:spcAft>
                          <a:spcPts val="0"/>
                        </a:spcAft>
                      </a:pPr>
                      <a:r>
                        <a:rPr lang="en-US" sz="2000" dirty="0">
                          <a:effectLst/>
                          <a:latin typeface="Times New Roman" panose="02020603050405020304" pitchFamily="18" charset="0"/>
                          <a:cs typeface="Times New Roman" panose="02020603050405020304" pitchFamily="18" charset="0"/>
                        </a:rPr>
                        <a:t>26.89%</a:t>
                      </a:r>
                      <a:endParaRPr lang="en-US" sz="2000" dirty="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tc>
                <a:tc>
                  <a:txBody>
                    <a:bodyPr/>
                    <a:lstStyle/>
                    <a:p>
                      <a:pPr algn="ctr">
                        <a:lnSpc>
                          <a:spcPct val="107000"/>
                        </a:lnSpc>
                        <a:spcAft>
                          <a:spcPts val="0"/>
                        </a:spcAft>
                      </a:pPr>
                      <a:r>
                        <a:rPr lang="en-US" sz="2000" dirty="0">
                          <a:effectLst/>
                          <a:latin typeface="Times New Roman" panose="02020603050405020304" pitchFamily="18" charset="0"/>
                          <a:cs typeface="Times New Roman" panose="02020603050405020304" pitchFamily="18" charset="0"/>
                        </a:rPr>
                        <a:t>3.01%</a:t>
                      </a:r>
                      <a:endParaRPr lang="en-US" sz="2000" dirty="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tc>
                <a:extLst>
                  <a:ext uri="{0D108BD9-81ED-4DB2-BD59-A6C34878D82A}">
                    <a16:rowId xmlns:a16="http://schemas.microsoft.com/office/drawing/2014/main" val="301842034"/>
                  </a:ext>
                </a:extLst>
              </a:tr>
              <a:tr h="296099">
                <a:tc>
                  <a:txBody>
                    <a:bodyPr/>
                    <a:lstStyle/>
                    <a:p>
                      <a:pPr algn="ctr">
                        <a:lnSpc>
                          <a:spcPct val="107000"/>
                        </a:lnSpc>
                        <a:spcAft>
                          <a:spcPts val="0"/>
                        </a:spcAft>
                      </a:pPr>
                      <a:r>
                        <a:rPr lang="en-US" sz="2000">
                          <a:effectLst/>
                          <a:latin typeface="Times New Roman" panose="02020603050405020304" pitchFamily="18" charset="0"/>
                          <a:cs typeface="Times New Roman" panose="02020603050405020304" pitchFamily="18" charset="0"/>
                        </a:rPr>
                        <a:t>9.</a:t>
                      </a:r>
                      <a:r>
                        <a:rPr lang="zh-CN" sz="2000">
                          <a:effectLst/>
                          <a:latin typeface="Times New Roman" panose="02020603050405020304" pitchFamily="18" charset="0"/>
                          <a:cs typeface="Times New Roman" panose="02020603050405020304" pitchFamily="18" charset="0"/>
                        </a:rPr>
                        <a:t>马来西亚</a:t>
                      </a:r>
                      <a:endParaRPr lang="en-US" sz="200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tc>
                <a:tc>
                  <a:txBody>
                    <a:bodyPr/>
                    <a:lstStyle/>
                    <a:p>
                      <a:pPr algn="ctr">
                        <a:lnSpc>
                          <a:spcPct val="107000"/>
                        </a:lnSpc>
                        <a:spcAft>
                          <a:spcPts val="0"/>
                        </a:spcAft>
                      </a:pPr>
                      <a:r>
                        <a:rPr lang="en-US" sz="2000">
                          <a:effectLst/>
                          <a:latin typeface="Times New Roman" panose="02020603050405020304" pitchFamily="18" charset="0"/>
                          <a:cs typeface="Times New Roman" panose="02020603050405020304" pitchFamily="18" charset="0"/>
                        </a:rPr>
                        <a:t>63493</a:t>
                      </a:r>
                      <a:endParaRPr lang="en-US" sz="200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tc>
                <a:tc>
                  <a:txBody>
                    <a:bodyPr/>
                    <a:lstStyle/>
                    <a:p>
                      <a:pPr algn="ctr">
                        <a:lnSpc>
                          <a:spcPct val="107000"/>
                        </a:lnSpc>
                        <a:spcAft>
                          <a:spcPts val="0"/>
                        </a:spcAft>
                      </a:pPr>
                      <a:r>
                        <a:rPr lang="en-US" sz="2000">
                          <a:effectLst/>
                          <a:latin typeface="Times New Roman" panose="02020603050405020304" pitchFamily="18" charset="0"/>
                          <a:cs typeface="Times New Roman" panose="02020603050405020304" pitchFamily="18" charset="0"/>
                        </a:rPr>
                        <a:t>54354</a:t>
                      </a:r>
                      <a:endParaRPr lang="en-US" sz="200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tc>
                <a:tc>
                  <a:txBody>
                    <a:bodyPr/>
                    <a:lstStyle/>
                    <a:p>
                      <a:pPr algn="ctr">
                        <a:lnSpc>
                          <a:spcPct val="107000"/>
                        </a:lnSpc>
                        <a:spcAft>
                          <a:spcPts val="0"/>
                        </a:spcAft>
                      </a:pPr>
                      <a:r>
                        <a:rPr lang="en-US" sz="2000" dirty="0">
                          <a:effectLst/>
                          <a:latin typeface="Times New Roman" panose="02020603050405020304" pitchFamily="18" charset="0"/>
                          <a:cs typeface="Times New Roman" panose="02020603050405020304" pitchFamily="18" charset="0"/>
                        </a:rPr>
                        <a:t>16.81%</a:t>
                      </a:r>
                      <a:endParaRPr lang="en-US" sz="2000" dirty="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tc>
                <a:tc>
                  <a:txBody>
                    <a:bodyPr/>
                    <a:lstStyle/>
                    <a:p>
                      <a:pPr algn="ctr">
                        <a:lnSpc>
                          <a:spcPct val="107000"/>
                        </a:lnSpc>
                        <a:spcAft>
                          <a:spcPts val="0"/>
                        </a:spcAft>
                      </a:pPr>
                      <a:r>
                        <a:rPr lang="en-US" sz="2000" dirty="0">
                          <a:effectLst/>
                          <a:latin typeface="Times New Roman" panose="02020603050405020304" pitchFamily="18" charset="0"/>
                          <a:cs typeface="Times New Roman" panose="02020603050405020304" pitchFamily="18" charset="0"/>
                        </a:rPr>
                        <a:t>2.98%</a:t>
                      </a:r>
                      <a:endParaRPr lang="en-US" sz="2000" dirty="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tc>
                <a:extLst>
                  <a:ext uri="{0D108BD9-81ED-4DB2-BD59-A6C34878D82A}">
                    <a16:rowId xmlns:a16="http://schemas.microsoft.com/office/drawing/2014/main" val="2934029610"/>
                  </a:ext>
                </a:extLst>
              </a:tr>
              <a:tr h="296099">
                <a:tc>
                  <a:txBody>
                    <a:bodyPr/>
                    <a:lstStyle/>
                    <a:p>
                      <a:pPr algn="ctr">
                        <a:lnSpc>
                          <a:spcPct val="107000"/>
                        </a:lnSpc>
                        <a:spcAft>
                          <a:spcPts val="0"/>
                        </a:spcAft>
                      </a:pPr>
                      <a:r>
                        <a:rPr lang="en-US" sz="2000">
                          <a:effectLst/>
                          <a:latin typeface="Times New Roman" panose="02020603050405020304" pitchFamily="18" charset="0"/>
                          <a:cs typeface="Times New Roman" panose="02020603050405020304" pitchFamily="18" charset="0"/>
                        </a:rPr>
                        <a:t>10.</a:t>
                      </a:r>
                      <a:r>
                        <a:rPr lang="zh-CN" sz="2000">
                          <a:effectLst/>
                          <a:latin typeface="Times New Roman" panose="02020603050405020304" pitchFamily="18" charset="0"/>
                          <a:cs typeface="Times New Roman" panose="02020603050405020304" pitchFamily="18" charset="0"/>
                        </a:rPr>
                        <a:t>俄罗斯</a:t>
                      </a:r>
                      <a:endParaRPr lang="en-US" sz="200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tc>
                <a:tc>
                  <a:txBody>
                    <a:bodyPr/>
                    <a:lstStyle/>
                    <a:p>
                      <a:pPr algn="ctr">
                        <a:lnSpc>
                          <a:spcPct val="107000"/>
                        </a:lnSpc>
                        <a:spcAft>
                          <a:spcPts val="0"/>
                        </a:spcAft>
                      </a:pPr>
                      <a:r>
                        <a:rPr lang="en-US" sz="2000" dirty="0">
                          <a:effectLst/>
                          <a:latin typeface="Times New Roman" panose="02020603050405020304" pitchFamily="18" charset="0"/>
                          <a:cs typeface="Times New Roman" panose="02020603050405020304" pitchFamily="18" charset="0"/>
                        </a:rPr>
                        <a:t>58580</a:t>
                      </a:r>
                      <a:endParaRPr lang="en-US" sz="2000" dirty="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tc>
                <a:tc>
                  <a:txBody>
                    <a:bodyPr/>
                    <a:lstStyle/>
                    <a:p>
                      <a:pPr algn="ctr">
                        <a:lnSpc>
                          <a:spcPct val="107000"/>
                        </a:lnSpc>
                        <a:spcAft>
                          <a:spcPts val="0"/>
                        </a:spcAft>
                      </a:pPr>
                      <a:r>
                        <a:rPr lang="en-US" sz="2000" dirty="0">
                          <a:effectLst/>
                          <a:latin typeface="Times New Roman" panose="02020603050405020304" pitchFamily="18" charset="0"/>
                          <a:cs typeface="Times New Roman" panose="02020603050405020304" pitchFamily="18" charset="0"/>
                        </a:rPr>
                        <a:t>41114</a:t>
                      </a:r>
                      <a:endParaRPr lang="en-US" sz="2000" dirty="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tc>
                <a:tc>
                  <a:txBody>
                    <a:bodyPr/>
                    <a:lstStyle/>
                    <a:p>
                      <a:pPr algn="ctr">
                        <a:lnSpc>
                          <a:spcPct val="107000"/>
                        </a:lnSpc>
                        <a:spcAft>
                          <a:spcPts val="0"/>
                        </a:spcAft>
                      </a:pPr>
                      <a:r>
                        <a:rPr lang="en-US" sz="2000" dirty="0">
                          <a:effectLst/>
                          <a:latin typeface="Times New Roman" panose="02020603050405020304" pitchFamily="18" charset="0"/>
                          <a:cs typeface="Times New Roman" panose="02020603050405020304" pitchFamily="18" charset="0"/>
                        </a:rPr>
                        <a:t>42.48%</a:t>
                      </a:r>
                      <a:endParaRPr lang="en-US" sz="2000" dirty="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tc>
                <a:tc>
                  <a:txBody>
                    <a:bodyPr/>
                    <a:lstStyle/>
                    <a:p>
                      <a:pPr algn="ctr">
                        <a:lnSpc>
                          <a:spcPct val="107000"/>
                        </a:lnSpc>
                        <a:spcAft>
                          <a:spcPts val="0"/>
                        </a:spcAft>
                      </a:pPr>
                      <a:r>
                        <a:rPr lang="en-US" sz="2000" dirty="0">
                          <a:effectLst/>
                          <a:latin typeface="Times New Roman" panose="02020603050405020304" pitchFamily="18" charset="0"/>
                          <a:cs typeface="Times New Roman" panose="02020603050405020304" pitchFamily="18" charset="0"/>
                        </a:rPr>
                        <a:t>2.75%</a:t>
                      </a:r>
                      <a:endParaRPr lang="en-US" sz="2000" dirty="0">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tc>
                <a:extLst>
                  <a:ext uri="{0D108BD9-81ED-4DB2-BD59-A6C34878D82A}">
                    <a16:rowId xmlns:a16="http://schemas.microsoft.com/office/drawing/2014/main" val="2646990848"/>
                  </a:ext>
                </a:extLst>
              </a:tr>
            </a:tbl>
          </a:graphicData>
        </a:graphic>
      </p:graphicFrame>
      <p:sp>
        <p:nvSpPr>
          <p:cNvPr id="11" name="文本框 10"/>
          <p:cNvSpPr txBox="1"/>
          <p:nvPr/>
        </p:nvSpPr>
        <p:spPr>
          <a:xfrm>
            <a:off x="4905829" y="6457890"/>
            <a:ext cx="2584362" cy="400110"/>
          </a:xfrm>
          <a:prstGeom prst="rect">
            <a:avLst/>
          </a:prstGeom>
          <a:noFill/>
        </p:spPr>
        <p:txBody>
          <a:bodyPr wrap="none" rtlCol="0">
            <a:spAutoFit/>
          </a:bodyPr>
          <a:lstStyle/>
          <a:p>
            <a:r>
              <a:rPr lang="zh-CN" altLang="en-US" sz="2000" dirty="0">
                <a:latin typeface="Times New Roman" panose="02020603050405020304" pitchFamily="18" charset="0"/>
                <a:cs typeface="Times New Roman" panose="02020603050405020304" pitchFamily="18" charset="0"/>
              </a:rPr>
              <a:t>表</a:t>
            </a:r>
            <a:r>
              <a:rPr lang="en-US" altLang="zh-CN" sz="2000" dirty="0">
                <a:latin typeface="Times New Roman" panose="02020603050405020304" pitchFamily="18" charset="0"/>
                <a:cs typeface="Times New Roman" panose="02020603050405020304" pitchFamily="18" charset="0"/>
              </a:rPr>
              <a:t>5-6 </a:t>
            </a:r>
            <a:r>
              <a:rPr lang="zh-CN" altLang="en-US" sz="2000" dirty="0">
                <a:latin typeface="Times New Roman" panose="02020603050405020304" pitchFamily="18" charset="0"/>
                <a:cs typeface="Times New Roman" panose="02020603050405020304" pitchFamily="18" charset="0"/>
              </a:rPr>
              <a:t>数据来源：</a:t>
            </a:r>
            <a:r>
              <a:rPr lang="en-US" altLang="zh-CN" sz="2000" dirty="0">
                <a:latin typeface="Times New Roman" panose="02020603050405020304" pitchFamily="18" charset="0"/>
                <a:cs typeface="Times New Roman" panose="02020603050405020304" pitchFamily="18" charset="0"/>
              </a:rPr>
              <a:t>IMF</a:t>
            </a:r>
            <a:endParaRPr lang="en-US"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427035266"/>
      </p:ext>
    </p:extLst>
  </p:cSld>
  <p:clrMapOvr>
    <a:masterClrMapping/>
  </p:clrMapOvr>
</p:sld>
</file>

<file path=ppt/theme/theme1.xml><?xml version="1.0" encoding="utf-8"?>
<a:theme xmlns:a="http://schemas.openxmlformats.org/drawingml/2006/main" name="1_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3507</TotalTime>
  <Words>5450</Words>
  <Application>Microsoft Office PowerPoint</Application>
  <PresentationFormat>宽屏</PresentationFormat>
  <Paragraphs>1164</Paragraphs>
  <Slides>53</Slides>
  <Notes>0</Notes>
  <HiddenSlides>0</HiddenSlides>
  <MMClips>0</MMClips>
  <ScaleCrop>false</ScaleCrop>
  <HeadingPairs>
    <vt:vector size="6" baseType="variant">
      <vt:variant>
        <vt:lpstr>已用的字体</vt:lpstr>
      </vt:variant>
      <vt:variant>
        <vt:i4>8</vt:i4>
      </vt:variant>
      <vt:variant>
        <vt:lpstr>主题</vt:lpstr>
      </vt:variant>
      <vt:variant>
        <vt:i4>2</vt:i4>
      </vt:variant>
      <vt:variant>
        <vt:lpstr>幻灯片标题</vt:lpstr>
      </vt:variant>
      <vt:variant>
        <vt:i4>53</vt:i4>
      </vt:variant>
    </vt:vector>
  </HeadingPairs>
  <TitlesOfParts>
    <vt:vector size="63" baseType="lpstr">
      <vt:lpstr>宋体</vt:lpstr>
      <vt:lpstr>微软雅黑</vt:lpstr>
      <vt:lpstr>Arial</vt:lpstr>
      <vt:lpstr>Calibri</vt:lpstr>
      <vt:lpstr>Calibri Light</vt:lpstr>
      <vt:lpstr>Cambria Math</vt:lpstr>
      <vt:lpstr>Times New Roman</vt:lpstr>
      <vt:lpstr>Wingdings</vt:lpstr>
      <vt:lpstr>1_Office 主题</vt:lpstr>
      <vt:lpstr>Office Theme</vt:lpstr>
      <vt:lpstr>     </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   谢  谢！</vt:lpstr>
    </vt:vector>
  </TitlesOfParts>
  <Company>China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国际贸易</dc:title>
  <dc:creator>nb</dc:creator>
  <cp:lastModifiedBy>apple</cp:lastModifiedBy>
  <cp:revision>82</cp:revision>
  <dcterms:created xsi:type="dcterms:W3CDTF">2019-04-20T06:04:19Z</dcterms:created>
  <dcterms:modified xsi:type="dcterms:W3CDTF">2019-06-27T00:46:38Z</dcterms:modified>
</cp:coreProperties>
</file>