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73" r:id="rId2"/>
    <p:sldId id="339" r:id="rId3"/>
    <p:sldId id="340" r:id="rId4"/>
    <p:sldId id="344" r:id="rId5"/>
    <p:sldId id="399" r:id="rId6"/>
    <p:sldId id="341" r:id="rId7"/>
    <p:sldId id="346" r:id="rId8"/>
    <p:sldId id="348" r:id="rId9"/>
    <p:sldId id="342" r:id="rId10"/>
    <p:sldId id="343" r:id="rId11"/>
    <p:sldId id="354" r:id="rId12"/>
    <p:sldId id="355" r:id="rId13"/>
    <p:sldId id="356" r:id="rId14"/>
    <p:sldId id="358" r:id="rId15"/>
    <p:sldId id="359" r:id="rId16"/>
    <p:sldId id="361" r:id="rId17"/>
    <p:sldId id="360" r:id="rId18"/>
    <p:sldId id="362" r:id="rId19"/>
    <p:sldId id="363" r:id="rId20"/>
    <p:sldId id="364" r:id="rId21"/>
    <p:sldId id="365" r:id="rId22"/>
    <p:sldId id="366" r:id="rId23"/>
    <p:sldId id="368" r:id="rId24"/>
    <p:sldId id="345" r:id="rId25"/>
    <p:sldId id="371" r:id="rId26"/>
    <p:sldId id="278" r:id="rId27"/>
    <p:sldId id="443" r:id="rId28"/>
    <p:sldId id="389" r:id="rId29"/>
    <p:sldId id="442" r:id="rId30"/>
    <p:sldId id="388" r:id="rId31"/>
    <p:sldId id="444" r:id="rId32"/>
    <p:sldId id="391" r:id="rId33"/>
    <p:sldId id="445" r:id="rId34"/>
    <p:sldId id="390" r:id="rId35"/>
    <p:sldId id="446" r:id="rId36"/>
    <p:sldId id="392" r:id="rId37"/>
    <p:sldId id="386" r:id="rId38"/>
    <p:sldId id="310" r:id="rId39"/>
    <p:sldId id="393" r:id="rId40"/>
    <p:sldId id="313" r:id="rId41"/>
    <p:sldId id="312" r:id="rId42"/>
    <p:sldId id="314" r:id="rId43"/>
    <p:sldId id="394" r:id="rId44"/>
    <p:sldId id="395" r:id="rId45"/>
    <p:sldId id="396" r:id="rId46"/>
    <p:sldId id="315" r:id="rId47"/>
    <p:sldId id="316" r:id="rId48"/>
    <p:sldId id="397" r:id="rId49"/>
    <p:sldId id="398" r:id="rId50"/>
    <p:sldId id="318" r:id="rId51"/>
    <p:sldId id="400" r:id="rId52"/>
    <p:sldId id="457" r:id="rId53"/>
    <p:sldId id="456" r:id="rId54"/>
    <p:sldId id="458" r:id="rId55"/>
    <p:sldId id="459" r:id="rId56"/>
    <p:sldId id="449" r:id="rId57"/>
    <p:sldId id="451" r:id="rId58"/>
    <p:sldId id="452" r:id="rId59"/>
    <p:sldId id="453" r:id="rId60"/>
    <p:sldId id="454" r:id="rId61"/>
    <p:sldId id="401" r:id="rId62"/>
    <p:sldId id="422" r:id="rId63"/>
    <p:sldId id="427" r:id="rId64"/>
    <p:sldId id="428" r:id="rId65"/>
    <p:sldId id="423" r:id="rId66"/>
    <p:sldId id="429" r:id="rId67"/>
    <p:sldId id="424" r:id="rId68"/>
    <p:sldId id="425" r:id="rId69"/>
    <p:sldId id="426" r:id="rId70"/>
    <p:sldId id="430" r:id="rId71"/>
    <p:sldId id="431" r:id="rId72"/>
    <p:sldId id="432" r:id="rId73"/>
    <p:sldId id="447" r:id="rId74"/>
    <p:sldId id="433" r:id="rId75"/>
    <p:sldId id="434" r:id="rId76"/>
    <p:sldId id="435" r:id="rId77"/>
    <p:sldId id="436" r:id="rId78"/>
    <p:sldId id="437" r:id="rId79"/>
    <p:sldId id="438" r:id="rId80"/>
    <p:sldId id="439" r:id="rId81"/>
    <p:sldId id="440" r:id="rId82"/>
    <p:sldId id="44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1C20"/>
    <a:srgbClr val="7C1E1F"/>
    <a:srgbClr val="F0F0F0"/>
    <a:srgbClr val="E1E1E1"/>
    <a:srgbClr val="CEA4A8"/>
    <a:srgbClr val="B3767A"/>
    <a:srgbClr val="9A494F"/>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46" autoAdjust="0"/>
    <p:restoredTop sz="86469" autoAdjust="0"/>
  </p:normalViewPr>
  <p:slideViewPr>
    <p:cSldViewPr snapToGrid="0">
      <p:cViewPr varScale="1">
        <p:scale>
          <a:sx n="40" d="100"/>
          <a:sy n="40" d="100"/>
        </p:scale>
        <p:origin x="66" y="810"/>
      </p:cViewPr>
      <p:guideLst/>
    </p:cSldViewPr>
  </p:slideViewPr>
  <p:outlineViewPr>
    <p:cViewPr>
      <p:scale>
        <a:sx n="75" d="100"/>
        <a:sy n="75" d="100"/>
      </p:scale>
      <p:origin x="0" y="-1156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648" y="4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6C103A-F3D1-4A66-92F3-3BF64F52D81F}" type="datetimeFigureOut">
              <a:rPr lang="zh-CN" altLang="en-US" smtClean="0"/>
              <a:t>2019/5/23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59B61E-1D92-470A-A7AB-C2A8F299E706}" type="slidenum">
              <a:rPr lang="zh-CN" altLang="en-US" smtClean="0"/>
              <a:t>‹#›</a:t>
            </a:fld>
            <a:endParaRPr lang="zh-CN" altLang="en-US"/>
          </a:p>
        </p:txBody>
      </p:sp>
    </p:spTree>
    <p:extLst>
      <p:ext uri="{BB962C8B-B14F-4D97-AF65-F5344CB8AC3E}">
        <p14:creationId xmlns:p14="http://schemas.microsoft.com/office/powerpoint/2010/main" val="389516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0129E-8935-41F9-B0A7-F849838D3A5C}" type="datetimeFigureOut">
              <a:rPr lang="zh-CN" altLang="en-US" smtClean="0"/>
              <a:t>2019/5/23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1DDCBF-0AFF-44AE-B5CC-80FB364BE696}" type="slidenum">
              <a:rPr lang="zh-CN" altLang="en-US" smtClean="0"/>
              <a:t>‹#›</a:t>
            </a:fld>
            <a:endParaRPr lang="zh-CN" altLang="en-US"/>
          </a:p>
        </p:txBody>
      </p:sp>
    </p:spTree>
    <p:extLst>
      <p:ext uri="{BB962C8B-B14F-4D97-AF65-F5344CB8AC3E}">
        <p14:creationId xmlns:p14="http://schemas.microsoft.com/office/powerpoint/2010/main" val="168856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4</a:t>
            </a:fld>
            <a:endParaRPr lang="zh-CN" altLang="en-US"/>
          </a:p>
        </p:txBody>
      </p:sp>
    </p:spTree>
    <p:extLst>
      <p:ext uri="{BB962C8B-B14F-4D97-AF65-F5344CB8AC3E}">
        <p14:creationId xmlns:p14="http://schemas.microsoft.com/office/powerpoint/2010/main" val="2599932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5</a:t>
            </a:fld>
            <a:endParaRPr lang="zh-CN" altLang="en-US"/>
          </a:p>
        </p:txBody>
      </p:sp>
    </p:spTree>
    <p:extLst>
      <p:ext uri="{BB962C8B-B14F-4D97-AF65-F5344CB8AC3E}">
        <p14:creationId xmlns:p14="http://schemas.microsoft.com/office/powerpoint/2010/main" val="151229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6</a:t>
            </a:fld>
            <a:endParaRPr lang="zh-CN" altLang="en-US"/>
          </a:p>
        </p:txBody>
      </p:sp>
    </p:spTree>
    <p:extLst>
      <p:ext uri="{BB962C8B-B14F-4D97-AF65-F5344CB8AC3E}">
        <p14:creationId xmlns:p14="http://schemas.microsoft.com/office/powerpoint/2010/main" val="1505117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7</a:t>
            </a:fld>
            <a:endParaRPr lang="zh-CN" altLang="en-US"/>
          </a:p>
        </p:txBody>
      </p:sp>
    </p:spTree>
    <p:extLst>
      <p:ext uri="{BB962C8B-B14F-4D97-AF65-F5344CB8AC3E}">
        <p14:creationId xmlns:p14="http://schemas.microsoft.com/office/powerpoint/2010/main" val="93772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8</a:t>
            </a:fld>
            <a:endParaRPr lang="zh-CN" altLang="en-US"/>
          </a:p>
        </p:txBody>
      </p:sp>
    </p:spTree>
    <p:extLst>
      <p:ext uri="{BB962C8B-B14F-4D97-AF65-F5344CB8AC3E}">
        <p14:creationId xmlns:p14="http://schemas.microsoft.com/office/powerpoint/2010/main" val="175163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17</a:t>
            </a:fld>
            <a:endParaRPr lang="zh-CN" altLang="en-US"/>
          </a:p>
        </p:txBody>
      </p:sp>
    </p:spTree>
    <p:extLst>
      <p:ext uri="{BB962C8B-B14F-4D97-AF65-F5344CB8AC3E}">
        <p14:creationId xmlns:p14="http://schemas.microsoft.com/office/powerpoint/2010/main" val="2395881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48</a:t>
            </a:fld>
            <a:endParaRPr lang="zh-CN" altLang="en-US"/>
          </a:p>
        </p:txBody>
      </p:sp>
    </p:spTree>
    <p:extLst>
      <p:ext uri="{BB962C8B-B14F-4D97-AF65-F5344CB8AC3E}">
        <p14:creationId xmlns:p14="http://schemas.microsoft.com/office/powerpoint/2010/main" val="4038462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81DDCBF-0AFF-44AE-B5CC-80FB364BE696}" type="slidenum">
              <a:rPr lang="zh-CN" altLang="en-US" smtClean="0"/>
              <a:t>49</a:t>
            </a:fld>
            <a:endParaRPr lang="zh-CN" altLang="en-US"/>
          </a:p>
        </p:txBody>
      </p:sp>
    </p:spTree>
    <p:extLst>
      <p:ext uri="{BB962C8B-B14F-4D97-AF65-F5344CB8AC3E}">
        <p14:creationId xmlns:p14="http://schemas.microsoft.com/office/powerpoint/2010/main" val="209336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628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86494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41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7404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3CB1E-48C0-4D81-AC4D-559CB541487B}" type="datetimeFigureOut">
              <a:rPr lang="en-GB" smtClean="0"/>
              <a:t>23/05/2019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64621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3CB1E-48C0-4D81-AC4D-559CB541487B}"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3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3CB1E-48C0-4D81-AC4D-559CB541487B}" type="datetimeFigureOut">
              <a:rPr lang="en-GB" smtClean="0"/>
              <a:t>23/05/2019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6366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F3CB1E-48C0-4D81-AC4D-559CB541487B}" type="datetimeFigureOut">
              <a:rPr lang="en-GB" smtClean="0"/>
              <a:t>23/05/2019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5346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CB1E-48C0-4D81-AC4D-559CB541487B}" type="datetimeFigureOut">
              <a:rPr lang="en-GB" smtClean="0"/>
              <a:t>23/05/2019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4040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50791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23/05/2019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98637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3CB1E-48C0-4D81-AC4D-559CB541487B}" type="datetimeFigureOut">
              <a:rPr lang="en-GB" smtClean="0"/>
              <a:t>23/05/2019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557FA-7215-45B8-A1C6-690C39711128}" type="slidenum">
              <a:rPr lang="en-GB" smtClean="0"/>
              <a:t>‹#›</a:t>
            </a:fld>
            <a:endParaRPr lang="en-GB"/>
          </a:p>
        </p:txBody>
      </p:sp>
    </p:spTree>
    <p:extLst>
      <p:ext uri="{BB962C8B-B14F-4D97-AF65-F5344CB8AC3E}">
        <p14:creationId xmlns:p14="http://schemas.microsoft.com/office/powerpoint/2010/main" val="252190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Desktop\财大ppt模板\B9PPT模板（一）宽屏-03.jpg"/>
          <p:cNvPicPr>
            <a:picLocks noChangeAspect="1" noChangeArrowheads="1"/>
          </p:cNvPicPr>
          <p:nvPr/>
        </p:nvPicPr>
        <p:blipFill>
          <a:blip r:embed="rId2"/>
          <a:srcRect/>
          <a:stretch>
            <a:fillRect/>
          </a:stretch>
        </p:blipFill>
        <p:spPr bwMode="auto">
          <a:xfrm>
            <a:off x="0" y="19050"/>
            <a:ext cx="12186004" cy="6856413"/>
          </a:xfrm>
          <a:prstGeom prst="rect">
            <a:avLst/>
          </a:prstGeom>
          <a:noFill/>
        </p:spPr>
      </p:pic>
      <p:sp>
        <p:nvSpPr>
          <p:cNvPr id="2" name="标题 1"/>
          <p:cNvSpPr>
            <a:spLocks noGrp="1"/>
          </p:cNvSpPr>
          <p:nvPr>
            <p:ph type="ctrTitle"/>
          </p:nvPr>
        </p:nvSpPr>
        <p:spPr>
          <a:xfrm>
            <a:off x="803698" y="2781063"/>
            <a:ext cx="10359453" cy="1470026"/>
          </a:xfrm>
        </p:spPr>
        <p:txBody>
          <a:bodyPr>
            <a:normAutofit fontScale="90000"/>
          </a:bodyPr>
          <a:lstStyle/>
          <a:p>
            <a:pPr algn="l"/>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endParaRPr lang="zh-CN" altLang="en-US" sz="3599" dirty="0">
              <a:solidFill>
                <a:srgbClr val="7C1D20"/>
              </a:solidFill>
              <a:latin typeface="微软雅黑" pitchFamily="34" charset="-122"/>
              <a:ea typeface="微软雅黑" pitchFamily="34" charset="-122"/>
            </a:endParaRPr>
          </a:p>
        </p:txBody>
      </p:sp>
      <p:sp>
        <p:nvSpPr>
          <p:cNvPr id="6" name="标题 1"/>
          <p:cNvSpPr txBox="1">
            <a:spLocks/>
          </p:cNvSpPr>
          <p:nvPr/>
        </p:nvSpPr>
        <p:spPr>
          <a:xfrm>
            <a:off x="885118" y="3882556"/>
            <a:ext cx="10359453" cy="647937"/>
          </a:xfrm>
          <a:prstGeom prst="rect">
            <a:avLst/>
          </a:prstGeom>
        </p:spPr>
        <p:txBody>
          <a:bodyPr vert="horz" lIns="104282" tIns="52141" rIns="104282" bIns="52141" rtlCol="0" anchor="ctr">
            <a:normAutofit/>
          </a:bodyPr>
          <a:lstStyle/>
          <a:p>
            <a:pPr defTabSz="1042847">
              <a:spcBef>
                <a:spcPct val="0"/>
              </a:spcBef>
              <a:defRPr/>
            </a:pPr>
            <a:endParaRPr lang="zh-CN" altLang="en-US" sz="2799" dirty="0">
              <a:solidFill>
                <a:prstClr val="black"/>
              </a:solidFill>
              <a:latin typeface="微软雅黑" pitchFamily="34" charset="-122"/>
              <a:ea typeface="微软雅黑" pitchFamily="34" charset="-122"/>
            </a:endParaRPr>
          </a:p>
        </p:txBody>
      </p:sp>
      <p:sp>
        <p:nvSpPr>
          <p:cNvPr id="9" name="TextBox 6"/>
          <p:cNvSpPr txBox="1"/>
          <p:nvPr/>
        </p:nvSpPr>
        <p:spPr>
          <a:xfrm>
            <a:off x="619440" y="1943564"/>
            <a:ext cx="9724096" cy="1846659"/>
          </a:xfrm>
          <a:prstGeom prst="rect">
            <a:avLst/>
          </a:prstGeom>
          <a:noFill/>
          <a:ln>
            <a:noFill/>
          </a:ln>
        </p:spPr>
        <p:txBody>
          <a:bodyPr wrap="square" rtlCol="0">
            <a:spAutoFit/>
          </a:bodyPr>
          <a:lstStyle/>
          <a:p>
            <a:pPr algn="ctr">
              <a:lnSpc>
                <a:spcPct val="150000"/>
              </a:lnSpc>
            </a:pPr>
            <a:r>
              <a:rPr lang="zh-CN" altLang="en-US" sz="4000" b="1" dirty="0">
                <a:solidFill>
                  <a:srgbClr val="7C1E1F"/>
                </a:solidFill>
                <a:latin typeface="微软雅黑" panose="020B0503020204020204" pitchFamily="34" charset="-122"/>
                <a:ea typeface="微软雅黑" panose="020B0503020204020204" pitchFamily="34" charset="-122"/>
              </a:rPr>
              <a:t>三、国际商务的载体</a:t>
            </a:r>
            <a:endParaRPr lang="en-US" altLang="zh-CN" sz="4000" b="1" dirty="0">
              <a:solidFill>
                <a:srgbClr val="7C1E1F"/>
              </a:solidFill>
              <a:latin typeface="微软雅黑" panose="020B0503020204020204" pitchFamily="34" charset="-122"/>
              <a:ea typeface="微软雅黑" panose="020B0503020204020204" pitchFamily="34" charset="-122"/>
            </a:endParaRPr>
          </a:p>
          <a:p>
            <a:pPr algn="r">
              <a:lnSpc>
                <a:spcPct val="150000"/>
              </a:lnSpc>
            </a:pPr>
            <a:r>
              <a:rPr lang="en-US" altLang="zh-CN" sz="3600" b="1" dirty="0">
                <a:solidFill>
                  <a:srgbClr val="7C1E1F"/>
                </a:solidFill>
                <a:latin typeface="微软雅黑" panose="020B0503020204020204" pitchFamily="34" charset="-122"/>
                <a:ea typeface="微软雅黑" panose="020B0503020204020204" pitchFamily="34" charset="-122"/>
              </a:rPr>
              <a:t>——</a:t>
            </a:r>
            <a:r>
              <a:rPr lang="zh-CN" altLang="en-US" sz="3600" b="1" dirty="0">
                <a:solidFill>
                  <a:srgbClr val="7C1E1F"/>
                </a:solidFill>
                <a:latin typeface="微软雅黑" panose="020B0503020204020204" pitchFamily="34" charset="-122"/>
                <a:ea typeface="微软雅黑" panose="020B0503020204020204" pitchFamily="34" charset="-122"/>
              </a:rPr>
              <a:t>国际直接投资</a:t>
            </a:r>
            <a:endParaRPr lang="en-GB" altLang="zh-CN" sz="3600" b="1"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704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294307"/>
            <a:ext cx="2932213" cy="1015663"/>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2.2 </a:t>
            </a:r>
            <a:r>
              <a:rPr lang="zh-CN" altLang="en-US" sz="2000" dirty="0">
                <a:solidFill>
                  <a:srgbClr val="7C1E1F"/>
                </a:solidFill>
                <a:latin typeface="微软雅黑" panose="020B0503020204020204" pitchFamily="34" charset="-122"/>
                <a:ea typeface="微软雅黑" panose="020B0503020204020204" pitchFamily="34" charset="-122"/>
              </a:rPr>
              <a:t>为什么研究跨国公司</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矩形 10"/>
          <p:cNvSpPr/>
          <p:nvPr/>
        </p:nvSpPr>
        <p:spPr>
          <a:xfrm>
            <a:off x="394589" y="2347467"/>
            <a:ext cx="7271424" cy="4755148"/>
          </a:xfrm>
          <a:prstGeom prst="rect">
            <a:avLst/>
          </a:prstGeom>
        </p:spPr>
        <p:txBody>
          <a:bodyPr wrap="square">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跨国公司是一国经济的重要组成部分</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创造了美国</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的就业机会</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美国</a:t>
            </a:r>
            <a:r>
              <a:rPr lang="en-US" altLang="zh-CN" dirty="0">
                <a:latin typeface="微软雅黑" panose="020B0503020204020204" pitchFamily="34" charset="-122"/>
                <a:ea typeface="微软雅黑" panose="020B0503020204020204" pitchFamily="34" charset="-122"/>
              </a:rPr>
              <a:t>MNEs</a:t>
            </a:r>
            <a:r>
              <a:rPr lang="zh-CN" altLang="en-US" dirty="0">
                <a:latin typeface="微软雅黑" panose="020B0503020204020204" pitchFamily="34" charset="-122"/>
                <a:ea typeface="微软雅黑" panose="020B0503020204020204" pitchFamily="34" charset="-122"/>
              </a:rPr>
              <a:t>薪酬平均比高内公司高出</a:t>
            </a:r>
            <a:r>
              <a:rPr lang="en-US" altLang="zh-CN" dirty="0">
                <a:latin typeface="微软雅黑" panose="020B0503020204020204" pitchFamily="34" charset="-122"/>
                <a:ea typeface="微软雅黑" panose="020B0503020204020204" pitchFamily="34" charset="-122"/>
              </a:rPr>
              <a:t>1/4</a:t>
            </a: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掌控着美国贸易量的</a:t>
            </a:r>
            <a:r>
              <a:rPr lang="en-US" altLang="zh-CN" dirty="0">
                <a:latin typeface="微软雅黑" panose="020B0503020204020204" pitchFamily="34" charset="-122"/>
                <a:ea typeface="微软雅黑" panose="020B0503020204020204" pitchFamily="34" charset="-122"/>
              </a:rPr>
              <a:t>90%</a:t>
            </a: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总部在美国的公司研发投入占到全美公司研发投入的</a:t>
            </a:r>
            <a:r>
              <a:rPr lang="en-US" altLang="zh-CN" dirty="0">
                <a:latin typeface="微软雅黑" panose="020B0503020204020204" pitchFamily="34" charset="-122"/>
                <a:ea typeface="微软雅黑" panose="020B0503020204020204" pitchFamily="34" charset="-122"/>
              </a:rPr>
              <a:t>75%</a:t>
            </a: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跨国公司可接触到更多的资源</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不同的偏好的市场</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不同的劳动力市场</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不同的法律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税收体系</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7019184" y="1466939"/>
            <a:ext cx="4042105" cy="1015663"/>
          </a:xfrm>
          <a:prstGeom prst="rect">
            <a:avLst/>
          </a:prstGeom>
        </p:spPr>
        <p:txBody>
          <a:bodyPr wrap="square">
            <a:spAutoFit/>
          </a:bodyPr>
          <a:lstStyle/>
          <a:p>
            <a:pPr>
              <a:lnSpc>
                <a:spcPct val="150000"/>
              </a:lnSpc>
            </a:pPr>
            <a:r>
              <a:rPr lang="zh-CN" altLang="en-US" sz="2000" dirty="0">
                <a:solidFill>
                  <a:srgbClr val="7C1E1F"/>
                </a:solidFill>
                <a:latin typeface="微软雅黑" panose="020B0503020204020204" pitchFamily="34" charset="-122"/>
                <a:ea typeface="微软雅黑" panose="020B0503020204020204" pitchFamily="34" charset="-122"/>
              </a:rPr>
              <a:t>思考：既然是这样，那为什么不是每个公司都是跨国公司？</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3" name="矩形 12"/>
          <p:cNvSpPr/>
          <p:nvPr/>
        </p:nvSpPr>
        <p:spPr>
          <a:xfrm>
            <a:off x="7019184" y="2511488"/>
            <a:ext cx="4493343" cy="3785652"/>
          </a:xfrm>
          <a:prstGeom prst="rect">
            <a:avLst/>
          </a:prstGeom>
        </p:spPr>
        <p:txBody>
          <a:bodyPr wrap="square">
            <a:spAutoFit/>
          </a:bodyPr>
          <a:lstStyle/>
          <a:p>
            <a:pPr>
              <a:lnSpc>
                <a:spcPct val="150000"/>
              </a:lnSpc>
            </a:pPr>
            <a:r>
              <a:rPr lang="zh-CN" altLang="en-US" sz="2000" dirty="0">
                <a:solidFill>
                  <a:srgbClr val="7C1E1F"/>
                </a:solidFill>
                <a:latin typeface="微软雅黑" panose="020B0503020204020204" pitchFamily="34" charset="-122"/>
                <a:ea typeface="微软雅黑" panose="020B0503020204020204" pitchFamily="34" charset="-122"/>
              </a:rPr>
              <a:t>跨国障碍</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管理海外业务的成本非常高</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语言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远程通信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将货物运往国外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法律体系</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时区             </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向外派人员额外支付薪酬</a:t>
            </a:r>
            <a:endParaRPr lang="en-US" altLang="zh-CN" dirty="0">
              <a:latin typeface="微软雅黑" panose="020B0503020204020204" pitchFamily="34" charset="-122"/>
              <a:ea typeface="微软雅黑" panose="020B0503020204020204" pitchFamily="34" charset="-122"/>
            </a:endParaRPr>
          </a:p>
        </p:txBody>
      </p:sp>
      <p:grpSp>
        <p:nvGrpSpPr>
          <p:cNvPr id="10" name="Group 7"/>
          <p:cNvGrpSpPr/>
          <p:nvPr/>
        </p:nvGrpSpPr>
        <p:grpSpPr>
          <a:xfrm>
            <a:off x="3524969" y="309407"/>
            <a:ext cx="5063611" cy="740229"/>
            <a:chOff x="417897" y="522513"/>
            <a:chExt cx="5663589" cy="740229"/>
          </a:xfrm>
          <a:solidFill>
            <a:srgbClr val="811C20"/>
          </a:solidFill>
        </p:grpSpPr>
        <p:sp>
          <p:nvSpPr>
            <p:cNvPr id="1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48325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down)">
                                      <p:cBhvr>
                                        <p:cTn id="7" dur="500"/>
                                        <p:tgtEl>
                                          <p:spTgt spid="11">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wipe(down)">
                                      <p:cBhvr>
                                        <p:cTn id="10" dur="500"/>
                                        <p:tgtEl>
                                          <p:spTgt spid="11">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wipe(down)">
                                      <p:cBhvr>
                                        <p:cTn id="13" dur="500"/>
                                        <p:tgtEl>
                                          <p:spTgt spid="11">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xEl>
                                              <p:pRg st="4" end="4"/>
                                            </p:txEl>
                                          </p:spTgt>
                                        </p:tgtEl>
                                        <p:attrNameLst>
                                          <p:attrName>style.visibility</p:attrName>
                                        </p:attrNameLst>
                                      </p:cBhvr>
                                      <p:to>
                                        <p:strVal val="visible"/>
                                      </p:to>
                                    </p:set>
                                    <p:animEffect transition="in" filter="wipe(down)">
                                      <p:cBhvr>
                                        <p:cTn id="16" dur="500"/>
                                        <p:tgtEl>
                                          <p:spTgt spid="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1">
                                            <p:txEl>
                                              <p:pRg st="7" end="7"/>
                                            </p:txEl>
                                          </p:spTgt>
                                        </p:tgtEl>
                                        <p:attrNameLst>
                                          <p:attrName>style.visibility</p:attrName>
                                        </p:attrNameLst>
                                      </p:cBhvr>
                                      <p:to>
                                        <p:strVal val="visible"/>
                                      </p:to>
                                    </p:set>
                                    <p:animEffect transition="in" filter="wipe(down)">
                                      <p:cBhvr>
                                        <p:cTn id="26" dur="500"/>
                                        <p:tgtEl>
                                          <p:spTgt spid="11">
                                            <p:txEl>
                                              <p:pRg st="7" end="7"/>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animEffect transition="in" filter="wipe(down)">
                                      <p:cBhvr>
                                        <p:cTn id="29" dur="500"/>
                                        <p:tgtEl>
                                          <p:spTgt spid="11">
                                            <p:txEl>
                                              <p:pRg st="8" end="8"/>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wipe(down)">
                                      <p:cBhvr>
                                        <p:cTn id="32" dur="500"/>
                                        <p:tgtEl>
                                          <p:spTgt spid="11">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down)">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Effect transition="in" filter="wipe(down)">
                                      <p:cBhvr>
                                        <p:cTn id="47" dur="500"/>
                                        <p:tgtEl>
                                          <p:spTgt spid="13">
                                            <p:txEl>
                                              <p:pRg st="0" end="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xEl>
                                              <p:pRg st="1" end="1"/>
                                            </p:txEl>
                                          </p:spTgt>
                                        </p:tgtEl>
                                        <p:attrNameLst>
                                          <p:attrName>style.visibility</p:attrName>
                                        </p:attrNameLst>
                                      </p:cBhvr>
                                      <p:to>
                                        <p:strVal val="visible"/>
                                      </p:to>
                                    </p:set>
                                    <p:animEffect transition="in" filter="wipe(down)">
                                      <p:cBhvr>
                                        <p:cTn id="50" dur="500"/>
                                        <p:tgtEl>
                                          <p:spTgt spid="1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2" end="2"/>
                                            </p:txEl>
                                          </p:spTgt>
                                        </p:tgtEl>
                                        <p:attrNameLst>
                                          <p:attrName>style.visibility</p:attrName>
                                        </p:attrNameLst>
                                      </p:cBhvr>
                                      <p:to>
                                        <p:strVal val="visible"/>
                                      </p:to>
                                    </p:set>
                                    <p:animEffect transition="in" filter="fade">
                                      <p:cBhvr>
                                        <p:cTn id="55" dur="1000"/>
                                        <p:tgtEl>
                                          <p:spTgt spid="13">
                                            <p:txEl>
                                              <p:pRg st="2" end="2"/>
                                            </p:txEl>
                                          </p:spTgt>
                                        </p:tgtEl>
                                      </p:cBhvr>
                                    </p:animEffect>
                                    <p:anim calcmode="lin" valueType="num">
                                      <p:cBhvr>
                                        <p:cTn id="5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3">
                                            <p:txEl>
                                              <p:pRg st="3" end="3"/>
                                            </p:txEl>
                                          </p:spTgt>
                                        </p:tgtEl>
                                        <p:attrNameLst>
                                          <p:attrName>style.visibility</p:attrName>
                                        </p:attrNameLst>
                                      </p:cBhvr>
                                      <p:to>
                                        <p:strVal val="visible"/>
                                      </p:to>
                                    </p:set>
                                    <p:animEffect transition="in" filter="fade">
                                      <p:cBhvr>
                                        <p:cTn id="60" dur="1000"/>
                                        <p:tgtEl>
                                          <p:spTgt spid="13">
                                            <p:txEl>
                                              <p:pRg st="3" end="3"/>
                                            </p:txEl>
                                          </p:spTgt>
                                        </p:tgtEl>
                                      </p:cBhvr>
                                    </p:animEffect>
                                    <p:anim calcmode="lin" valueType="num">
                                      <p:cBhvr>
                                        <p:cTn id="61"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13">
                                            <p:txEl>
                                              <p:pRg st="3" end="3"/>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3">
                                            <p:txEl>
                                              <p:pRg st="4" end="4"/>
                                            </p:txEl>
                                          </p:spTgt>
                                        </p:tgtEl>
                                        <p:attrNameLst>
                                          <p:attrName>style.visibility</p:attrName>
                                        </p:attrNameLst>
                                      </p:cBhvr>
                                      <p:to>
                                        <p:strVal val="visible"/>
                                      </p:to>
                                    </p:set>
                                    <p:animEffect transition="in" filter="fade">
                                      <p:cBhvr>
                                        <p:cTn id="65" dur="1000"/>
                                        <p:tgtEl>
                                          <p:spTgt spid="13">
                                            <p:txEl>
                                              <p:pRg st="4" end="4"/>
                                            </p:txEl>
                                          </p:spTgt>
                                        </p:tgtEl>
                                      </p:cBhvr>
                                    </p:animEffect>
                                    <p:anim calcmode="lin" valueType="num">
                                      <p:cBhvr>
                                        <p:cTn id="66"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4" end="4"/>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13">
                                            <p:txEl>
                                              <p:pRg st="5" end="5"/>
                                            </p:txEl>
                                          </p:spTgt>
                                        </p:tgtEl>
                                        <p:attrNameLst>
                                          <p:attrName>style.visibility</p:attrName>
                                        </p:attrNameLst>
                                      </p:cBhvr>
                                      <p:to>
                                        <p:strVal val="visible"/>
                                      </p:to>
                                    </p:set>
                                    <p:animEffect transition="in" filter="fade">
                                      <p:cBhvr>
                                        <p:cTn id="70" dur="1000"/>
                                        <p:tgtEl>
                                          <p:spTgt spid="13">
                                            <p:txEl>
                                              <p:pRg st="5" end="5"/>
                                            </p:txEl>
                                          </p:spTgt>
                                        </p:tgtEl>
                                      </p:cBhvr>
                                    </p:animEffect>
                                    <p:anim calcmode="lin" valueType="num">
                                      <p:cBhvr>
                                        <p:cTn id="71"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72" dur="1000" fill="hold"/>
                                        <p:tgtEl>
                                          <p:spTgt spid="13">
                                            <p:txEl>
                                              <p:pRg st="5" end="5"/>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13">
                                            <p:txEl>
                                              <p:pRg st="6" end="6"/>
                                            </p:txEl>
                                          </p:spTgt>
                                        </p:tgtEl>
                                        <p:attrNameLst>
                                          <p:attrName>style.visibility</p:attrName>
                                        </p:attrNameLst>
                                      </p:cBhvr>
                                      <p:to>
                                        <p:strVal val="visible"/>
                                      </p:to>
                                    </p:set>
                                    <p:animEffect transition="in" filter="fade">
                                      <p:cBhvr>
                                        <p:cTn id="75" dur="1000"/>
                                        <p:tgtEl>
                                          <p:spTgt spid="13">
                                            <p:txEl>
                                              <p:pRg st="6" end="6"/>
                                            </p:txEl>
                                          </p:spTgt>
                                        </p:tgtEl>
                                      </p:cBhvr>
                                    </p:animEffect>
                                    <p:anim calcmode="lin" valueType="num">
                                      <p:cBhvr>
                                        <p:cTn id="76"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13">
                                            <p:txEl>
                                              <p:pRg st="6" end="6"/>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13">
                                            <p:txEl>
                                              <p:pRg st="7" end="7"/>
                                            </p:txEl>
                                          </p:spTgt>
                                        </p:tgtEl>
                                        <p:attrNameLst>
                                          <p:attrName>style.visibility</p:attrName>
                                        </p:attrNameLst>
                                      </p:cBhvr>
                                      <p:to>
                                        <p:strVal val="visible"/>
                                      </p:to>
                                    </p:set>
                                    <p:animEffect transition="in" filter="fade">
                                      <p:cBhvr>
                                        <p:cTn id="80" dur="1000"/>
                                        <p:tgtEl>
                                          <p:spTgt spid="13">
                                            <p:txEl>
                                              <p:pRg st="7" end="7"/>
                                            </p:txEl>
                                          </p:spTgt>
                                        </p:tgtEl>
                                      </p:cBhvr>
                                    </p:animEffect>
                                    <p:anim calcmode="lin" valueType="num">
                                      <p:cBhvr>
                                        <p:cTn id="81"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82"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416320"/>
          </a:xfrm>
          <a:prstGeom prst="rect">
            <a:avLst/>
          </a:prstGeom>
          <a:noFill/>
          <a:ln w="28575">
            <a:noFill/>
          </a:ln>
        </p:spPr>
        <p:txBody>
          <a:bodyPr wrap="square" rtlCol="0">
            <a:spAutoFit/>
          </a:bodyPr>
          <a:lstStyle/>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）在哪些国家运营？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）生产什么产品？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）母子公司的距离对子公司生产活动的影响？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）跨国公司与非跨国公司的区别？</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）母子公司的业务活动？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）跨国公司如何扩张？</a:t>
            </a:r>
            <a:endParaRPr lang="en-US" altLang="zh-CN" dirty="0">
              <a:latin typeface="微软雅黑" panose="020B0503020204020204" pitchFamily="34" charset="-122"/>
              <a:ea typeface="微软雅黑" panose="020B0503020204020204" pitchFamily="34" charset="-122"/>
            </a:endParaRPr>
          </a:p>
        </p:txBody>
      </p:sp>
      <p:grpSp>
        <p:nvGrpSpPr>
          <p:cNvPr id="9" name="Group 7"/>
          <p:cNvGrpSpPr/>
          <p:nvPr/>
        </p:nvGrpSpPr>
        <p:grpSpPr>
          <a:xfrm>
            <a:off x="3524969" y="309407"/>
            <a:ext cx="5063611" cy="740229"/>
            <a:chOff x="417897" y="522513"/>
            <a:chExt cx="5663589" cy="740229"/>
          </a:xfrm>
          <a:solidFill>
            <a:srgbClr val="811C20"/>
          </a:solidFill>
        </p:grpSpPr>
        <p:sp>
          <p:nvSpPr>
            <p:cNvPr id="10"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0081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69332"/>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）在哪些国家运营？     </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776813" y="3148296"/>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要了解这一问题我们需要哪些数据？</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776814" y="3886468"/>
            <a:ext cx="9162714" cy="2585323"/>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首先，我们最好能找到国家层面的数据；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其次，我们怎么衡量跨国公司所在的国家有什么特征呢？</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在国家层面，我们最好能找到各国国际直接投资的数据，我们可以直接从</a:t>
            </a:r>
            <a:r>
              <a:rPr lang="en-US" altLang="zh-CN" dirty="0">
                <a:latin typeface="微软雅黑" panose="020B0503020204020204" pitchFamily="34" charset="-122"/>
                <a:ea typeface="微软雅黑" panose="020B0503020204020204" pitchFamily="34" charset="-122"/>
              </a:rPr>
              <a:t>IMF</a:t>
            </a:r>
            <a:r>
              <a:rPr lang="zh-CN" altLang="en-US" dirty="0">
                <a:latin typeface="微软雅黑" panose="020B0503020204020204" pitchFamily="34" charset="-122"/>
                <a:ea typeface="微软雅黑" panose="020B0503020204020204" pitchFamily="34" charset="-122"/>
              </a:rPr>
              <a:t>上下载到一国国际直接投资的数据。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最简单的分类发达国家、发展中国家；</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grpSp>
        <p:nvGrpSpPr>
          <p:cNvPr id="14" name="Group 7"/>
          <p:cNvGrpSpPr/>
          <p:nvPr/>
        </p:nvGrpSpPr>
        <p:grpSpPr>
          <a:xfrm>
            <a:off x="3524969" y="309407"/>
            <a:ext cx="5063611" cy="740229"/>
            <a:chOff x="417897" y="522513"/>
            <a:chExt cx="5663589" cy="740229"/>
          </a:xfrm>
          <a:solidFill>
            <a:srgbClr val="811C20"/>
          </a:solidFill>
        </p:grpSpPr>
        <p:sp>
          <p:nvSpPr>
            <p:cNvPr id="15"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8279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6710299" cy="1938992"/>
          </a:xfrm>
          <a:prstGeom prst="rect">
            <a:avLst/>
          </a:prstGeom>
        </p:spPr>
        <p:txBody>
          <a:bodyPr wrap="squar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）在哪些国家运营？     </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82916" y="2344025"/>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跨国公司活动与一国经济状况的关系？</a:t>
            </a:r>
            <a:endParaRPr lang="en-US" altLang="zh-CN"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120269" y="2861607"/>
            <a:ext cx="5558155" cy="3630633"/>
          </a:xfrm>
          <a:prstGeom prst="rect">
            <a:avLst/>
          </a:prstGeom>
        </p:spPr>
      </p:pic>
      <p:pic>
        <p:nvPicPr>
          <p:cNvPr id="9" name="图片 8"/>
          <p:cNvPicPr>
            <a:picLocks noChangeAspect="1"/>
          </p:cNvPicPr>
          <p:nvPr/>
        </p:nvPicPr>
        <p:blipFill>
          <a:blip r:embed="rId4"/>
          <a:stretch>
            <a:fillRect/>
          </a:stretch>
        </p:blipFill>
        <p:spPr>
          <a:xfrm>
            <a:off x="5304440" y="2927065"/>
            <a:ext cx="6024973" cy="3565175"/>
          </a:xfrm>
          <a:prstGeom prst="rect">
            <a:avLst/>
          </a:prstGeom>
        </p:spPr>
      </p:pic>
      <p:sp>
        <p:nvSpPr>
          <p:cNvPr id="12" name="矩形 11"/>
          <p:cNvSpPr/>
          <p:nvPr/>
        </p:nvSpPr>
        <p:spPr>
          <a:xfrm>
            <a:off x="2375140" y="6390585"/>
            <a:ext cx="2023124"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对外直接投资</a:t>
            </a:r>
            <a:endParaRPr lang="en-US"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7933295" y="6336616"/>
            <a:ext cx="2023124"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外来直接投资</a:t>
            </a:r>
            <a:endParaRPr lang="en-US" altLang="zh-CN" dirty="0">
              <a:latin typeface="微软雅黑" panose="020B0503020204020204" pitchFamily="34" charset="-122"/>
              <a:ea typeface="微软雅黑" panose="020B0503020204020204" pitchFamily="34" charset="-122"/>
            </a:endParaRPr>
          </a:p>
        </p:txBody>
      </p:sp>
      <p:sp>
        <p:nvSpPr>
          <p:cNvPr id="14" name="矩形 13"/>
          <p:cNvSpPr/>
          <p:nvPr/>
        </p:nvSpPr>
        <p:spPr>
          <a:xfrm>
            <a:off x="5506672" y="2218372"/>
            <a:ext cx="6534912" cy="646331"/>
          </a:xfrm>
          <a:prstGeom prst="rect">
            <a:avLst/>
          </a:prstGeom>
          <a:noFill/>
          <a:ln w="28575">
            <a:noFill/>
          </a:ln>
        </p:spPr>
        <p:txBody>
          <a:bodyPr wrap="square" rtlCol="0">
            <a:spAutoFit/>
          </a:bodyPr>
          <a:lstStyle/>
          <a:p>
            <a:r>
              <a:rPr lang="zh-CN" altLang="en-US" dirty="0">
                <a:solidFill>
                  <a:srgbClr val="7C1E1F"/>
                </a:solidFill>
                <a:latin typeface="微软雅黑" panose="020B0503020204020204" pitchFamily="34" charset="-122"/>
                <a:ea typeface="微软雅黑" panose="020B0503020204020204" pitchFamily="34" charset="-122"/>
              </a:rPr>
              <a:t>跨国活动主要集中在发达国家，投资活动大多是双向的。</a:t>
            </a:r>
            <a:endParaRPr lang="en-US" altLang="zh-CN" dirty="0">
              <a:solidFill>
                <a:srgbClr val="7C1E1F"/>
              </a:solidFill>
              <a:latin typeface="微软雅黑" panose="020B0503020204020204" pitchFamily="34" charset="-122"/>
              <a:ea typeface="微软雅黑" panose="020B0503020204020204" pitchFamily="34" charset="-122"/>
            </a:endParaRPr>
          </a:p>
          <a:p>
            <a:r>
              <a:rPr lang="zh-CN" altLang="en-US" dirty="0">
                <a:solidFill>
                  <a:srgbClr val="7C1E1F"/>
                </a:solidFill>
                <a:latin typeface="微软雅黑" panose="020B0503020204020204" pitchFamily="34" charset="-122"/>
                <a:ea typeface="微软雅黑" panose="020B0503020204020204" pitchFamily="34" charset="-122"/>
              </a:rPr>
              <a:t>发展中国家更有可能成为跨国活动的目的地，而不是来源地。</a:t>
            </a:r>
          </a:p>
        </p:txBody>
      </p:sp>
      <p:grpSp>
        <p:nvGrpSpPr>
          <p:cNvPr id="18" name="Group 7"/>
          <p:cNvGrpSpPr/>
          <p:nvPr/>
        </p:nvGrpSpPr>
        <p:grpSpPr>
          <a:xfrm>
            <a:off x="3524969" y="309407"/>
            <a:ext cx="5063611" cy="740229"/>
            <a:chOff x="417897" y="522513"/>
            <a:chExt cx="5663589" cy="740229"/>
          </a:xfrm>
          <a:solidFill>
            <a:srgbClr val="811C20"/>
          </a:solidFill>
        </p:grpSpPr>
        <p:sp>
          <p:nvSpPr>
            <p:cNvPr id="1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6611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69332"/>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）生产什么产品？     </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831677" y="3158706"/>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要了解这一问题我们需要哪些数据？</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831677" y="3910632"/>
            <a:ext cx="9821083" cy="175432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首先，我们最好能找到行业层面的数据；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其次，行业之间的区别我们如何判断呢？</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资本密集度衡量：资本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雇员，单位劳动所占资本</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技术密集衡量：研发支出</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销售，单位销售额所占研发支出</a:t>
            </a:r>
            <a:endParaRPr lang="en-US" altLang="zh-CN" dirty="0">
              <a:latin typeface="微软雅黑" panose="020B0503020204020204" pitchFamily="34" charset="-122"/>
              <a:ea typeface="微软雅黑" panose="020B0503020204020204" pitchFamily="34" charset="-122"/>
            </a:endParaRPr>
          </a:p>
        </p:txBody>
      </p:sp>
      <p:grpSp>
        <p:nvGrpSpPr>
          <p:cNvPr id="14" name="Group 7"/>
          <p:cNvGrpSpPr/>
          <p:nvPr/>
        </p:nvGrpSpPr>
        <p:grpSpPr>
          <a:xfrm>
            <a:off x="3524969" y="309407"/>
            <a:ext cx="5063611" cy="740229"/>
            <a:chOff x="417897" y="522513"/>
            <a:chExt cx="5663589" cy="740229"/>
          </a:xfrm>
          <a:solidFill>
            <a:srgbClr val="811C20"/>
          </a:solidFill>
        </p:grpSpPr>
        <p:sp>
          <p:nvSpPr>
            <p:cNvPr id="15"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28191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5586508" cy="1938992"/>
          </a:xfrm>
          <a:prstGeom prst="rect">
            <a:avLst/>
          </a:prstGeom>
        </p:spPr>
        <p:txBody>
          <a:bodyPr wrap="squar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）生产什么产品？     </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82916" y="2344025"/>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跨国公司活动与资本或者技术密集型的关系？</a:t>
            </a:r>
            <a:endParaRPr lang="en-US" altLang="zh-CN" dirty="0">
              <a:latin typeface="微软雅黑" panose="020B0503020204020204" pitchFamily="34" charset="-122"/>
              <a:ea typeface="微软雅黑" panose="020B0503020204020204" pitchFamily="34" charset="-122"/>
            </a:endParaRPr>
          </a:p>
        </p:txBody>
      </p:sp>
      <p:sp>
        <p:nvSpPr>
          <p:cNvPr id="12" name="矩形 11"/>
          <p:cNvSpPr/>
          <p:nvPr/>
        </p:nvSpPr>
        <p:spPr>
          <a:xfrm>
            <a:off x="2375140" y="6390585"/>
            <a:ext cx="2023124"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资本密集型行业</a:t>
            </a:r>
            <a:endParaRPr lang="en-US" altLang="zh-CN" dirty="0">
              <a:latin typeface="微软雅黑" panose="020B0503020204020204" pitchFamily="34" charset="-122"/>
              <a:ea typeface="微软雅黑" panose="020B0503020204020204" pitchFamily="34" charset="-122"/>
            </a:endParaRPr>
          </a:p>
        </p:txBody>
      </p:sp>
      <p:sp>
        <p:nvSpPr>
          <p:cNvPr id="13" name="矩形 12"/>
          <p:cNvSpPr/>
          <p:nvPr/>
        </p:nvSpPr>
        <p:spPr>
          <a:xfrm>
            <a:off x="7933295" y="6336616"/>
            <a:ext cx="2023124"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技术密集型行业</a:t>
            </a:r>
            <a:endParaRPr lang="en-US" altLang="zh-CN" dirty="0">
              <a:latin typeface="微软雅黑" panose="020B0503020204020204" pitchFamily="34" charset="-122"/>
              <a:ea typeface="微软雅黑" panose="020B0503020204020204" pitchFamily="34" charset="-122"/>
            </a:endParaRPr>
          </a:p>
        </p:txBody>
      </p:sp>
      <p:sp>
        <p:nvSpPr>
          <p:cNvPr id="14" name="矩形 13"/>
          <p:cNvSpPr/>
          <p:nvPr/>
        </p:nvSpPr>
        <p:spPr>
          <a:xfrm>
            <a:off x="6697538" y="1855266"/>
            <a:ext cx="4485574" cy="646331"/>
          </a:xfrm>
          <a:prstGeom prst="rect">
            <a:avLst/>
          </a:prstGeom>
          <a:noFill/>
          <a:ln w="28575">
            <a:noFill/>
          </a:ln>
        </p:spPr>
        <p:txBody>
          <a:bodyPr wrap="square" rtlCol="0">
            <a:spAutoFit/>
          </a:bodyPr>
          <a:lstStyle/>
          <a:p>
            <a:r>
              <a:rPr lang="zh-CN" altLang="en-US" dirty="0">
                <a:solidFill>
                  <a:srgbClr val="7C1E1F"/>
                </a:solidFill>
                <a:latin typeface="微软雅黑" panose="020B0503020204020204" pitchFamily="34" charset="-122"/>
                <a:ea typeface="微软雅黑" panose="020B0503020204020204" pitchFamily="34" charset="-122"/>
              </a:rPr>
              <a:t>跨国公司的生产活动，在资本密集型和研发密集型高的行业中更为活跃。</a:t>
            </a:r>
          </a:p>
        </p:txBody>
      </p:sp>
      <p:pic>
        <p:nvPicPr>
          <p:cNvPr id="3" name="图片 2"/>
          <p:cNvPicPr>
            <a:picLocks noChangeAspect="1"/>
          </p:cNvPicPr>
          <p:nvPr/>
        </p:nvPicPr>
        <p:blipFill>
          <a:blip r:embed="rId3"/>
          <a:stretch>
            <a:fillRect/>
          </a:stretch>
        </p:blipFill>
        <p:spPr>
          <a:xfrm>
            <a:off x="229998" y="2778596"/>
            <a:ext cx="5586508" cy="3546750"/>
          </a:xfrm>
          <a:prstGeom prst="rect">
            <a:avLst/>
          </a:prstGeom>
        </p:spPr>
      </p:pic>
      <p:pic>
        <p:nvPicPr>
          <p:cNvPr id="10" name="图片 9"/>
          <p:cNvPicPr>
            <a:picLocks noChangeAspect="1"/>
          </p:cNvPicPr>
          <p:nvPr/>
        </p:nvPicPr>
        <p:blipFill>
          <a:blip r:embed="rId4"/>
          <a:stretch>
            <a:fillRect/>
          </a:stretch>
        </p:blipFill>
        <p:spPr>
          <a:xfrm>
            <a:off x="5981097" y="2944189"/>
            <a:ext cx="5616388" cy="3446396"/>
          </a:xfrm>
          <a:prstGeom prst="rect">
            <a:avLst/>
          </a:prstGeom>
        </p:spPr>
      </p:pic>
      <p:grpSp>
        <p:nvGrpSpPr>
          <p:cNvPr id="15" name="Group 7"/>
          <p:cNvGrpSpPr/>
          <p:nvPr/>
        </p:nvGrpSpPr>
        <p:grpSpPr>
          <a:xfrm>
            <a:off x="3524969" y="309407"/>
            <a:ext cx="5063611" cy="740229"/>
            <a:chOff x="417897" y="522513"/>
            <a:chExt cx="5663589" cy="740229"/>
          </a:xfrm>
          <a:solidFill>
            <a:srgbClr val="811C20"/>
          </a:solidFill>
        </p:grpSpPr>
        <p:sp>
          <p:nvSpPr>
            <p:cNvPr id="16"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7490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69332"/>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）母子公司的距离对子公司生产活动的影响？</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706453" y="3030228"/>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要了解这一问题我们需要哪些数据？</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706453" y="3910632"/>
            <a:ext cx="9821083" cy="175432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首先，我们最好能找到公司层面的数据；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其次，怎么衡量子公司的生产活动？</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我们通过计算母子公司之间的物理距离来衡量母子公司距离的远近，通过子公司的销售额来衡量子公司的生产情况。</a:t>
            </a:r>
            <a:endParaRPr lang="en-US" altLang="zh-CN" dirty="0">
              <a:latin typeface="微软雅黑" panose="020B0503020204020204" pitchFamily="34" charset="-122"/>
              <a:ea typeface="微软雅黑" panose="020B0503020204020204" pitchFamily="34" charset="-122"/>
            </a:endParaRPr>
          </a:p>
        </p:txBody>
      </p:sp>
      <p:grpSp>
        <p:nvGrpSpPr>
          <p:cNvPr id="10" name="Group 7"/>
          <p:cNvGrpSpPr/>
          <p:nvPr/>
        </p:nvGrpSpPr>
        <p:grpSpPr>
          <a:xfrm>
            <a:off x="3524969" y="309407"/>
            <a:ext cx="5063611" cy="740229"/>
            <a:chOff x="417897" y="522513"/>
            <a:chExt cx="5663589" cy="740229"/>
          </a:xfrm>
          <a:solidFill>
            <a:srgbClr val="811C20"/>
          </a:solidFill>
        </p:grpSpPr>
        <p:sp>
          <p:nvSpPr>
            <p:cNvPr id="12"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63301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6248827" cy="1938992"/>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）母子公司的距离对子公司生产活动的影响？       </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82916" y="2344025"/>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子公司生产活动与距离的关系？</a:t>
            </a:r>
            <a:endParaRPr lang="en-US" altLang="zh-CN"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4"/>
          <a:stretch>
            <a:fillRect/>
          </a:stretch>
        </p:blipFill>
        <p:spPr>
          <a:xfrm>
            <a:off x="394589" y="2778596"/>
            <a:ext cx="5363029" cy="3485044"/>
          </a:xfrm>
          <a:prstGeom prst="rect">
            <a:avLst/>
          </a:prstGeom>
        </p:spPr>
      </p:pic>
      <p:pic>
        <p:nvPicPr>
          <p:cNvPr id="9" name="图片 8"/>
          <p:cNvPicPr>
            <a:picLocks noChangeAspect="1"/>
          </p:cNvPicPr>
          <p:nvPr/>
        </p:nvPicPr>
        <p:blipFill>
          <a:blip r:embed="rId5"/>
          <a:stretch>
            <a:fillRect/>
          </a:stretch>
        </p:blipFill>
        <p:spPr>
          <a:xfrm>
            <a:off x="6254496" y="2729552"/>
            <a:ext cx="5257800" cy="3485598"/>
          </a:xfrm>
          <a:prstGeom prst="rect">
            <a:avLst/>
          </a:prstGeom>
        </p:spPr>
      </p:pic>
      <p:sp>
        <p:nvSpPr>
          <p:cNvPr id="15" name="矩形 14"/>
          <p:cNvSpPr/>
          <p:nvPr/>
        </p:nvSpPr>
        <p:spPr>
          <a:xfrm>
            <a:off x="3189866" y="6328879"/>
            <a:ext cx="1336413"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子公司销售</a:t>
            </a:r>
            <a:endParaRPr lang="en-US" altLang="zh-CN" dirty="0">
              <a:latin typeface="微软雅黑" panose="020B0503020204020204" pitchFamily="34" charset="-122"/>
              <a:ea typeface="微软雅黑" panose="020B0503020204020204" pitchFamily="34" charset="-122"/>
            </a:endParaRPr>
          </a:p>
        </p:txBody>
      </p:sp>
      <p:sp>
        <p:nvSpPr>
          <p:cNvPr id="16" name="矩形 15"/>
          <p:cNvSpPr/>
          <p:nvPr/>
        </p:nvSpPr>
        <p:spPr>
          <a:xfrm>
            <a:off x="8401533" y="6307714"/>
            <a:ext cx="2830068"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子公司销售</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母公司出口</a:t>
            </a:r>
            <a:endParaRPr lang="en-US" altLang="zh-CN" dirty="0">
              <a:latin typeface="微软雅黑" panose="020B0503020204020204" pitchFamily="34" charset="-122"/>
              <a:ea typeface="微软雅黑" panose="020B0503020204020204" pitchFamily="34" charset="-122"/>
            </a:endParaRPr>
          </a:p>
        </p:txBody>
      </p:sp>
      <p:sp>
        <p:nvSpPr>
          <p:cNvPr id="11" name="矩形 10"/>
          <p:cNvSpPr/>
          <p:nvPr/>
        </p:nvSpPr>
        <p:spPr>
          <a:xfrm>
            <a:off x="6746898" y="1972369"/>
            <a:ext cx="4661916" cy="646331"/>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随着母子公司距离的增加，子公司的生产规模下降；但比母公司出口规模下降的慢。</a:t>
            </a:r>
          </a:p>
        </p:txBody>
      </p:sp>
      <p:grpSp>
        <p:nvGrpSpPr>
          <p:cNvPr id="18" name="Group 7"/>
          <p:cNvGrpSpPr/>
          <p:nvPr/>
        </p:nvGrpSpPr>
        <p:grpSpPr>
          <a:xfrm>
            <a:off x="3524969" y="309407"/>
            <a:ext cx="5063611" cy="740229"/>
            <a:chOff x="417897" y="522513"/>
            <a:chExt cx="5663589" cy="740229"/>
          </a:xfrm>
          <a:solidFill>
            <a:srgbClr val="811C20"/>
          </a:solidFill>
        </p:grpSpPr>
        <p:sp>
          <p:nvSpPr>
            <p:cNvPr id="1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80011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69332"/>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）跨国公司与非跨国公司的区别？</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706453" y="3006848"/>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要了解这一问题我们需要什么？</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706453" y="3582088"/>
            <a:ext cx="9821083" cy="203132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首先，我们最好能找到公司层面的数据；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其次，对比指标应该如何选择呢？</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美国所有母公司与美国国内企业进行比较</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东道国的子公司与该国本地公司进行比较</a:t>
            </a:r>
            <a:endParaRPr lang="en-US" altLang="zh-CN" dirty="0">
              <a:latin typeface="微软雅黑" panose="020B0503020204020204" pitchFamily="34" charset="-122"/>
              <a:ea typeface="微软雅黑" panose="020B0503020204020204" pitchFamily="34" charset="-122"/>
            </a:endParaRPr>
          </a:p>
        </p:txBody>
      </p:sp>
      <p:grpSp>
        <p:nvGrpSpPr>
          <p:cNvPr id="10" name="Group 7"/>
          <p:cNvGrpSpPr/>
          <p:nvPr/>
        </p:nvGrpSpPr>
        <p:grpSpPr>
          <a:xfrm>
            <a:off x="3524969" y="309407"/>
            <a:ext cx="5063611" cy="740229"/>
            <a:chOff x="417897" y="522513"/>
            <a:chExt cx="5663589" cy="740229"/>
          </a:xfrm>
          <a:solidFill>
            <a:srgbClr val="811C20"/>
          </a:solidFill>
        </p:grpSpPr>
        <p:sp>
          <p:nvSpPr>
            <p:cNvPr id="12"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53474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439036" cy="1015663"/>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）跨国公司与非跨国公司的区别？</a:t>
            </a: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747508" y="2408307"/>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二者有什么区别？</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747508" y="2916902"/>
            <a:ext cx="7453302" cy="1477328"/>
          </a:xfrm>
          <a:prstGeom prst="rect">
            <a:avLst/>
          </a:prstGeom>
        </p:spPr>
        <p:txBody>
          <a:bodyPr wrap="square">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将在美国的所有母公司与美国国内企业进行比较（以美国制造业为例）</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①美国跨国公司母公司的数量占所有企业的比例小于</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②母公司总附加值占国内公司总附加值的</a:t>
            </a:r>
            <a:r>
              <a:rPr lang="en-US" altLang="zh-CN" dirty="0">
                <a:latin typeface="微软雅黑" panose="020B0503020204020204" pitchFamily="34" charset="-122"/>
                <a:ea typeface="微软雅黑" panose="020B0503020204020204" pitchFamily="34" charset="-122"/>
              </a:rPr>
              <a:t>62%</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③母公司创造了总就业的</a:t>
            </a:r>
            <a:r>
              <a:rPr lang="en-US" altLang="zh-CN" dirty="0">
                <a:latin typeface="微软雅黑" panose="020B0503020204020204" pitchFamily="34" charset="-122"/>
                <a:ea typeface="微软雅黑" panose="020B0503020204020204" pitchFamily="34" charset="-122"/>
              </a:rPr>
              <a:t>58%</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p:txBody>
      </p:sp>
      <p:sp>
        <p:nvSpPr>
          <p:cNvPr id="10" name="矩形 9"/>
          <p:cNvSpPr/>
          <p:nvPr/>
        </p:nvSpPr>
        <p:spPr>
          <a:xfrm>
            <a:off x="747508" y="4304524"/>
            <a:ext cx="4628190" cy="369332"/>
          </a:xfrm>
          <a:prstGeom prst="rect">
            <a:avLst/>
          </a:prstGeom>
        </p:spPr>
        <p:txBody>
          <a:bodyPr wrap="none">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东道国的子公司与该国本地公司进行比较</a:t>
            </a:r>
            <a:endParaRPr lang="en-US" altLang="zh-CN"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3"/>
          <a:stretch>
            <a:fillRect/>
          </a:stretch>
        </p:blipFill>
        <p:spPr>
          <a:xfrm>
            <a:off x="640790" y="4612301"/>
            <a:ext cx="7758870" cy="1910913"/>
          </a:xfrm>
          <a:prstGeom prst="rect">
            <a:avLst/>
          </a:prstGeom>
        </p:spPr>
      </p:pic>
      <p:sp>
        <p:nvSpPr>
          <p:cNvPr id="13" name="矩形 12"/>
          <p:cNvSpPr/>
          <p:nvPr/>
        </p:nvSpPr>
        <p:spPr>
          <a:xfrm>
            <a:off x="758075" y="6523214"/>
            <a:ext cx="2678938" cy="307777"/>
          </a:xfrm>
          <a:prstGeom prst="rect">
            <a:avLst/>
          </a:prstGeom>
        </p:spPr>
        <p:txBody>
          <a:bodyPr wrap="none">
            <a:spAutoFit/>
          </a:bodyPr>
          <a:lstStyle/>
          <a:p>
            <a:r>
              <a:rPr lang="zh-CN" altLang="en-US" sz="1400" dirty="0">
                <a:latin typeface="微软雅黑" panose="020B0503020204020204" pitchFamily="34" charset="-122"/>
                <a:ea typeface="微软雅黑" panose="020B0503020204020204" pitchFamily="34" charset="-122"/>
              </a:rPr>
              <a:t>注：值均为占总值得比重（</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p>
        </p:txBody>
      </p:sp>
      <p:sp>
        <p:nvSpPr>
          <p:cNvPr id="14" name="矩形 13"/>
          <p:cNvSpPr/>
          <p:nvPr/>
        </p:nvSpPr>
        <p:spPr>
          <a:xfrm>
            <a:off x="7299023" y="3611170"/>
            <a:ext cx="4276344" cy="646331"/>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与非跨国公司相比，跨国公司的母公司和子公司往往规模更大、生产效率更高。</a:t>
            </a:r>
          </a:p>
        </p:txBody>
      </p:sp>
      <p:grpSp>
        <p:nvGrpSpPr>
          <p:cNvPr id="18" name="Group 7"/>
          <p:cNvGrpSpPr/>
          <p:nvPr/>
        </p:nvGrpSpPr>
        <p:grpSpPr>
          <a:xfrm>
            <a:off x="3524969" y="309407"/>
            <a:ext cx="5063611" cy="740229"/>
            <a:chOff x="417897" y="522513"/>
            <a:chExt cx="5663589" cy="740229"/>
          </a:xfrm>
          <a:solidFill>
            <a:srgbClr val="811C20"/>
          </a:solidFill>
        </p:grpSpPr>
        <p:sp>
          <p:nvSpPr>
            <p:cNvPr id="1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9361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2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2389240" y="2282486"/>
            <a:ext cx="1800000" cy="1068395"/>
            <a:chOff x="0" y="522513"/>
            <a:chExt cx="6081486" cy="757526"/>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1162564" y="633708"/>
              <a:ext cx="490583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目录</a:t>
              </a:r>
              <a:endParaRPr lang="en-GB" sz="36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6480691" y="834783"/>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现实数据</a:t>
            </a:r>
          </a:p>
        </p:txBody>
      </p:sp>
      <p:sp>
        <p:nvSpPr>
          <p:cNvPr id="8" name="文本框 7"/>
          <p:cNvSpPr txBox="1"/>
          <p:nvPr/>
        </p:nvSpPr>
        <p:spPr>
          <a:xfrm>
            <a:off x="6480691" y="1664885"/>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基本概念</a:t>
            </a: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0" name="文本框 19"/>
          <p:cNvSpPr txBox="1"/>
          <p:nvPr/>
        </p:nvSpPr>
        <p:spPr>
          <a:xfrm>
            <a:off x="6480691" y="2480934"/>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国际直接投资理论</a:t>
            </a:r>
          </a:p>
        </p:txBody>
      </p:sp>
      <p:sp>
        <p:nvSpPr>
          <p:cNvPr id="21" name="文本框 20"/>
          <p:cNvSpPr txBox="1"/>
          <p:nvPr/>
        </p:nvSpPr>
        <p:spPr>
          <a:xfrm>
            <a:off x="6480690" y="3322568"/>
            <a:ext cx="3083933"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为什么选择对外直接投资？</a:t>
            </a:r>
          </a:p>
        </p:txBody>
      </p:sp>
      <p:sp>
        <p:nvSpPr>
          <p:cNvPr id="22" name="文本框 21"/>
          <p:cNvSpPr txBox="1"/>
          <p:nvPr/>
        </p:nvSpPr>
        <p:spPr>
          <a:xfrm>
            <a:off x="6480691" y="4155191"/>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收益和成本</a:t>
            </a:r>
          </a:p>
        </p:txBody>
      </p:sp>
      <p:sp>
        <p:nvSpPr>
          <p:cNvPr id="23" name="文本框 22"/>
          <p:cNvSpPr txBox="1"/>
          <p:nvPr/>
        </p:nvSpPr>
        <p:spPr>
          <a:xfrm>
            <a:off x="5338924" y="834783"/>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一</a:t>
            </a:r>
          </a:p>
        </p:txBody>
      </p:sp>
      <p:sp>
        <p:nvSpPr>
          <p:cNvPr id="24" name="文本框 23"/>
          <p:cNvSpPr txBox="1"/>
          <p:nvPr/>
        </p:nvSpPr>
        <p:spPr>
          <a:xfrm>
            <a:off x="5338924" y="1664885"/>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二</a:t>
            </a:r>
          </a:p>
        </p:txBody>
      </p:sp>
      <p:sp>
        <p:nvSpPr>
          <p:cNvPr id="25" name="文本框 24"/>
          <p:cNvSpPr txBox="1"/>
          <p:nvPr/>
        </p:nvSpPr>
        <p:spPr>
          <a:xfrm>
            <a:off x="5338924" y="2494987"/>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三</a:t>
            </a:r>
          </a:p>
        </p:txBody>
      </p:sp>
      <p:sp>
        <p:nvSpPr>
          <p:cNvPr id="26" name="文本框 25"/>
          <p:cNvSpPr txBox="1"/>
          <p:nvPr/>
        </p:nvSpPr>
        <p:spPr>
          <a:xfrm>
            <a:off x="5338924" y="3325089"/>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四</a:t>
            </a:r>
          </a:p>
        </p:txBody>
      </p:sp>
      <p:sp>
        <p:nvSpPr>
          <p:cNvPr id="27" name="文本框 26"/>
          <p:cNvSpPr txBox="1"/>
          <p:nvPr/>
        </p:nvSpPr>
        <p:spPr>
          <a:xfrm>
            <a:off x="5338924" y="4155191"/>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五</a:t>
            </a:r>
          </a:p>
        </p:txBody>
      </p:sp>
      <p:sp>
        <p:nvSpPr>
          <p:cNvPr id="28" name="文本框 27"/>
          <p:cNvSpPr txBox="1"/>
          <p:nvPr/>
        </p:nvSpPr>
        <p:spPr>
          <a:xfrm>
            <a:off x="5338924" y="4985293"/>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六</a:t>
            </a:r>
          </a:p>
        </p:txBody>
      </p:sp>
      <p:sp>
        <p:nvSpPr>
          <p:cNvPr id="29" name="文本框 28"/>
          <p:cNvSpPr txBox="1"/>
          <p:nvPr/>
        </p:nvSpPr>
        <p:spPr>
          <a:xfrm>
            <a:off x="5349375" y="5815395"/>
            <a:ext cx="524794" cy="400110"/>
          </a:xfrm>
          <a:prstGeom prst="rect">
            <a:avLst/>
          </a:prstGeom>
          <a:solidFill>
            <a:srgbClr val="811C20"/>
          </a:solidFill>
          <a:ln>
            <a:solidFill>
              <a:srgbClr val="811C20"/>
            </a:solidFill>
          </a:ln>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七</a:t>
            </a:r>
          </a:p>
        </p:txBody>
      </p:sp>
      <p:sp>
        <p:nvSpPr>
          <p:cNvPr id="30" name="文本框 29"/>
          <p:cNvSpPr txBox="1"/>
          <p:nvPr/>
        </p:nvSpPr>
        <p:spPr>
          <a:xfrm>
            <a:off x="6480691" y="4985293"/>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政府的政策工具</a:t>
            </a:r>
          </a:p>
        </p:txBody>
      </p:sp>
      <p:sp>
        <p:nvSpPr>
          <p:cNvPr id="31" name="文本框 30"/>
          <p:cNvSpPr txBox="1"/>
          <p:nvPr/>
        </p:nvSpPr>
        <p:spPr>
          <a:xfrm>
            <a:off x="6480691" y="5815395"/>
            <a:ext cx="3083932" cy="400110"/>
          </a:xfrm>
          <a:prstGeom prst="rect">
            <a:avLst/>
          </a:prstGeom>
          <a:solidFill>
            <a:srgbClr val="811C20"/>
          </a:solidFill>
          <a:ln>
            <a:solidFill>
              <a:srgbClr val="811C20"/>
            </a:solidFill>
          </a:ln>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一个研究案例</a:t>
            </a:r>
          </a:p>
        </p:txBody>
      </p:sp>
    </p:spTree>
    <p:extLst>
      <p:ext uri="{BB962C8B-B14F-4D97-AF65-F5344CB8AC3E}">
        <p14:creationId xmlns:p14="http://schemas.microsoft.com/office/powerpoint/2010/main" val="811024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369332"/>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）母子公司的业务活动？         </a:t>
            </a:r>
            <a:endParaRPr lang="en-US" altLang="zh-CN" dirty="0">
              <a:latin typeface="微软雅黑" panose="020B0503020204020204" pitchFamily="34" charset="-122"/>
              <a:ea typeface="微软雅黑" panose="020B0503020204020204" pitchFamily="34" charset="-122"/>
            </a:endParaRPr>
          </a:p>
        </p:txBody>
      </p:sp>
      <p:sp>
        <p:nvSpPr>
          <p:cNvPr id="2" name="矩形 1"/>
          <p:cNvSpPr/>
          <p:nvPr/>
        </p:nvSpPr>
        <p:spPr>
          <a:xfrm>
            <a:off x="706453" y="3030228"/>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要了解这一问题我们需要什么？</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706453" y="3639172"/>
            <a:ext cx="9821083" cy="2031325"/>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首先，我们最好能找到公司层面的数据；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其次，对比指标应该如何选择呢？</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有关母公司和子公司销售、就业、资本投资、研发支出、出口等的数据</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企业在哪里销售商品或者服务</a:t>
            </a:r>
            <a:endParaRPr lang="en-US" altLang="zh-CN" dirty="0">
              <a:latin typeface="微软雅黑" panose="020B0503020204020204" pitchFamily="34" charset="-122"/>
              <a:ea typeface="微软雅黑" panose="020B0503020204020204" pitchFamily="34" charset="-122"/>
            </a:endParaRPr>
          </a:p>
        </p:txBody>
      </p:sp>
      <p:grpSp>
        <p:nvGrpSpPr>
          <p:cNvPr id="10" name="Group 7"/>
          <p:cNvGrpSpPr/>
          <p:nvPr/>
        </p:nvGrpSpPr>
        <p:grpSpPr>
          <a:xfrm>
            <a:off x="3524969" y="309407"/>
            <a:ext cx="5063611" cy="740229"/>
            <a:chOff x="417897" y="522513"/>
            <a:chExt cx="5663589" cy="740229"/>
          </a:xfrm>
          <a:solidFill>
            <a:srgbClr val="811C20"/>
          </a:solidFill>
        </p:grpSpPr>
        <p:sp>
          <p:nvSpPr>
            <p:cNvPr id="12"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3"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830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015663"/>
          </a:xfrm>
          <a:prstGeom prst="rect">
            <a:avLst/>
          </a:prstGeom>
        </p:spPr>
        <p:txBody>
          <a:bodyPr wrap="squar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）母子公司的业务活动？         </a:t>
            </a:r>
            <a:endParaRPr lang="en-US" altLang="zh-CN" sz="2000" dirty="0">
              <a:latin typeface="微软雅黑" panose="020B0503020204020204" pitchFamily="34" charset="-122"/>
              <a:ea typeface="微软雅黑" panose="020B0503020204020204" pitchFamily="34" charset="-122"/>
            </a:endParaRPr>
          </a:p>
        </p:txBody>
      </p:sp>
      <p:sp>
        <p:nvSpPr>
          <p:cNvPr id="2" name="矩形 1"/>
          <p:cNvSpPr/>
          <p:nvPr/>
        </p:nvSpPr>
        <p:spPr>
          <a:xfrm>
            <a:off x="582916" y="2344025"/>
            <a:ext cx="6827846" cy="369332"/>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思考：</a:t>
            </a:r>
            <a:r>
              <a:rPr lang="zh-CN" altLang="en-US" dirty="0">
                <a:latin typeface="微软雅黑" panose="020B0503020204020204" pitchFamily="34" charset="-122"/>
                <a:ea typeface="微软雅黑" panose="020B0503020204020204" pitchFamily="34" charset="-122"/>
              </a:rPr>
              <a:t>各自都有什么主要活动？</a:t>
            </a:r>
            <a:endParaRPr lang="en-US" altLang="zh-CN" dirty="0">
              <a:latin typeface="微软雅黑" panose="020B0503020204020204" pitchFamily="34" charset="-122"/>
              <a:ea typeface="微软雅黑" panose="020B0503020204020204" pitchFamily="34" charset="-122"/>
            </a:endParaRPr>
          </a:p>
        </p:txBody>
      </p:sp>
      <p:sp>
        <p:nvSpPr>
          <p:cNvPr id="3" name="矩形 2"/>
          <p:cNvSpPr/>
          <p:nvPr/>
        </p:nvSpPr>
        <p:spPr>
          <a:xfrm>
            <a:off x="200227" y="2998622"/>
            <a:ext cx="6328590" cy="175432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以美国制造业的母子公司数据为例</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母公司销售额约为公司销售总额的</a:t>
            </a:r>
            <a:r>
              <a:rPr lang="en-US" altLang="zh-CN" dirty="0">
                <a:latin typeface="微软雅黑" panose="020B0503020204020204" pitchFamily="34" charset="-122"/>
                <a:ea typeface="微软雅黑" panose="020B0503020204020204" pitchFamily="34" charset="-122"/>
              </a:rPr>
              <a:t>65%</a:t>
            </a:r>
            <a:r>
              <a:rPr lang="zh-CN" altLang="en-US" dirty="0">
                <a:latin typeface="微软雅黑" panose="020B0503020204020204" pitchFamily="34" charset="-122"/>
                <a:ea typeface="微软雅黑" panose="020B0503020204020204" pitchFamily="34" charset="-122"/>
              </a:rPr>
              <a:t>，子公司约</a:t>
            </a:r>
            <a:r>
              <a:rPr lang="en-US" altLang="zh-CN" dirty="0">
                <a:latin typeface="微软雅黑" panose="020B0503020204020204" pitchFamily="34" charset="-122"/>
                <a:ea typeface="微软雅黑" panose="020B0503020204020204" pitchFamily="34" charset="-122"/>
              </a:rPr>
              <a:t>35%</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母公司创造的附加值占公司附加值的</a:t>
            </a:r>
            <a:r>
              <a:rPr lang="en-US" altLang="zh-CN" dirty="0">
                <a:latin typeface="微软雅黑" panose="020B0503020204020204" pitchFamily="34" charset="-122"/>
                <a:ea typeface="微软雅黑" panose="020B0503020204020204" pitchFamily="34" charset="-122"/>
              </a:rPr>
              <a:t>68%</a:t>
            </a:r>
            <a:r>
              <a:rPr lang="zh-CN" altLang="en-US" dirty="0">
                <a:latin typeface="微软雅黑" panose="020B0503020204020204" pitchFamily="34" charset="-122"/>
                <a:ea typeface="微软雅黑" panose="020B0503020204020204" pitchFamily="34" charset="-122"/>
              </a:rPr>
              <a:t>，子公司约</a:t>
            </a:r>
            <a:r>
              <a:rPr lang="en-US" altLang="zh-CN" dirty="0">
                <a:latin typeface="微软雅黑" panose="020B0503020204020204" pitchFamily="34" charset="-122"/>
                <a:ea typeface="微软雅黑" panose="020B0503020204020204" pitchFamily="34" charset="-122"/>
              </a:rPr>
              <a:t>32%</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母公司研发支出占</a:t>
            </a:r>
            <a:r>
              <a:rPr lang="en-US" altLang="zh-CN" dirty="0">
                <a:latin typeface="微软雅黑" panose="020B0503020204020204" pitchFamily="34" charset="-122"/>
                <a:ea typeface="微软雅黑" panose="020B0503020204020204" pitchFamily="34" charset="-122"/>
              </a:rPr>
              <a:t>84%</a:t>
            </a:r>
            <a:r>
              <a:rPr lang="zh-CN" altLang="en-US" dirty="0">
                <a:latin typeface="微软雅黑" panose="020B0503020204020204" pitchFamily="34" charset="-122"/>
                <a:ea typeface="微软雅黑" panose="020B0503020204020204" pitchFamily="34" charset="-122"/>
              </a:rPr>
              <a:t>，子公司约</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
        <p:nvSpPr>
          <p:cNvPr id="14" name="矩形 13"/>
          <p:cNvSpPr/>
          <p:nvPr/>
        </p:nvSpPr>
        <p:spPr>
          <a:xfrm>
            <a:off x="6819561" y="2248631"/>
            <a:ext cx="4276344" cy="646331"/>
          </a:xfrm>
          <a:prstGeom prst="rect">
            <a:avLst/>
          </a:prstGeom>
        </p:spPr>
        <p:txBody>
          <a:bodyPr wrap="square">
            <a:spAutoFit/>
          </a:bodyPr>
          <a:lstStyle/>
          <a:p>
            <a:r>
              <a:rPr lang="zh-CN" altLang="en-US" dirty="0">
                <a:solidFill>
                  <a:srgbClr val="7C1E1F"/>
                </a:solidFill>
                <a:latin typeface="微软雅黑" panose="020B0503020204020204" pitchFamily="34" charset="-122"/>
                <a:ea typeface="微软雅黑" panose="020B0503020204020204" pitchFamily="34" charset="-122"/>
              </a:rPr>
              <a:t>子公司主要在国外市场，尤其是在东道国市场上从事销售业务。</a:t>
            </a:r>
          </a:p>
        </p:txBody>
      </p:sp>
      <p:sp>
        <p:nvSpPr>
          <p:cNvPr id="6" name="矩形 5"/>
          <p:cNvSpPr/>
          <p:nvPr/>
        </p:nvSpPr>
        <p:spPr>
          <a:xfrm>
            <a:off x="7232905" y="2786560"/>
            <a:ext cx="6096000" cy="923330"/>
          </a:xfrm>
          <a:prstGeom prst="rect">
            <a:avLst/>
          </a:prstGeom>
        </p:spPr>
        <p:txBody>
          <a:bodyPr wrap="square">
            <a:spAutoFit/>
          </a:bodyPr>
          <a:lstStyle/>
          <a:p>
            <a:endParaRPr lang="zh-CN" altLang="en-US"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子公司在哪里销售商品或者服务？</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母国？ 东道国？其他国家？ </a:t>
            </a:r>
          </a:p>
        </p:txBody>
      </p:sp>
      <p:pic>
        <p:nvPicPr>
          <p:cNvPr id="9" name="图片 8"/>
          <p:cNvPicPr>
            <a:picLocks noChangeAspect="1"/>
          </p:cNvPicPr>
          <p:nvPr/>
        </p:nvPicPr>
        <p:blipFill>
          <a:blip r:embed="rId3"/>
          <a:stretch>
            <a:fillRect/>
          </a:stretch>
        </p:blipFill>
        <p:spPr>
          <a:xfrm>
            <a:off x="6275155" y="3635507"/>
            <a:ext cx="5401733" cy="2688943"/>
          </a:xfrm>
          <a:prstGeom prst="rect">
            <a:avLst/>
          </a:prstGeom>
        </p:spPr>
      </p:pic>
      <p:sp>
        <p:nvSpPr>
          <p:cNvPr id="15" name="矩形 14"/>
          <p:cNvSpPr/>
          <p:nvPr/>
        </p:nvSpPr>
        <p:spPr>
          <a:xfrm>
            <a:off x="6501385" y="6259211"/>
            <a:ext cx="3038011" cy="307777"/>
          </a:xfrm>
          <a:prstGeom prst="rect">
            <a:avLst/>
          </a:prstGeom>
        </p:spPr>
        <p:txBody>
          <a:bodyPr wrap="none">
            <a:spAutoFit/>
          </a:bodyPr>
          <a:lstStyle/>
          <a:p>
            <a:r>
              <a:rPr lang="zh-CN" altLang="en-US" sz="1400" dirty="0">
                <a:latin typeface="微软雅黑" panose="020B0503020204020204" pitchFamily="34" charset="-122"/>
                <a:ea typeface="微软雅黑" panose="020B0503020204020204" pitchFamily="34" charset="-122"/>
              </a:rPr>
              <a:t>注：值均为占总销售额的比重（</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p>
        </p:txBody>
      </p:sp>
      <p:grpSp>
        <p:nvGrpSpPr>
          <p:cNvPr id="16" name="Group 7"/>
          <p:cNvGrpSpPr/>
          <p:nvPr/>
        </p:nvGrpSpPr>
        <p:grpSpPr>
          <a:xfrm>
            <a:off x="3524969" y="309407"/>
            <a:ext cx="5063611" cy="740229"/>
            <a:chOff x="417897" y="522513"/>
            <a:chExt cx="5663589" cy="740229"/>
          </a:xfrm>
          <a:solidFill>
            <a:srgbClr val="811C20"/>
          </a:solidFill>
        </p:grpSpPr>
        <p:sp>
          <p:nvSpPr>
            <p:cNvPr id="1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8"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4" name="矩形 3"/>
          <p:cNvSpPr/>
          <p:nvPr/>
        </p:nvSpPr>
        <p:spPr>
          <a:xfrm>
            <a:off x="235592" y="5306946"/>
            <a:ext cx="5724644" cy="369332"/>
          </a:xfrm>
          <a:prstGeom prst="rect">
            <a:avLst/>
          </a:prstGeom>
        </p:spPr>
        <p:txBody>
          <a:bodyPr wrap="none">
            <a:spAutoFit/>
          </a:bodyPr>
          <a:lstStyle/>
          <a:p>
            <a:r>
              <a:rPr lang="zh-CN" altLang="en-US" dirty="0">
                <a:solidFill>
                  <a:srgbClr val="7C1E1F"/>
                </a:solidFill>
                <a:latin typeface="微软雅黑" panose="020B0503020204020204" pitchFamily="34" charset="-122"/>
                <a:ea typeface="微软雅黑" panose="020B0503020204020204" pitchFamily="34" charset="-122"/>
              </a:rPr>
              <a:t>在跨国企业中，母公司相对从事附加值较高的研发工作</a:t>
            </a:r>
            <a:endParaRPr lang="zh-CN" altLang="en-US" dirty="0"/>
          </a:p>
        </p:txBody>
      </p:sp>
    </p:spTree>
    <p:extLst>
      <p:ext uri="{BB962C8B-B14F-4D97-AF65-F5344CB8AC3E}">
        <p14:creationId xmlns:p14="http://schemas.microsoft.com/office/powerpoint/2010/main" val="370984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1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11797411" cy="646331"/>
          </a:xfrm>
          <a:prstGeom prst="rect">
            <a:avLst/>
          </a:prstGeom>
          <a:noFill/>
          <a:ln w="28575">
            <a:no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）跨国公司如何扩张？</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sp>
        <p:nvSpPr>
          <p:cNvPr id="6" name="矩形 5"/>
          <p:cNvSpPr/>
          <p:nvPr/>
        </p:nvSpPr>
        <p:spPr>
          <a:xfrm>
            <a:off x="652272" y="3159948"/>
            <a:ext cx="11262360" cy="2862322"/>
          </a:xfrm>
          <a:prstGeom prst="rect">
            <a:avLst/>
          </a:prstGeom>
          <a:noFill/>
          <a:ln w="28575">
            <a:noFill/>
          </a:ln>
        </p:spPr>
        <p:txBody>
          <a:bodyPr wrap="square" rtlCol="0">
            <a:spAutoFit/>
          </a:bodyPr>
          <a:lstStyle/>
          <a:p>
            <a:r>
              <a:rPr lang="zh-CN" altLang="en-US" dirty="0">
                <a:solidFill>
                  <a:srgbClr val="7C1E1F"/>
                </a:solidFill>
                <a:latin typeface="微软雅黑" panose="020B0503020204020204" pitchFamily="34" charset="-122"/>
                <a:ea typeface="微软雅黑" panose="020B0503020204020204" pitchFamily="34" charset="-122"/>
              </a:rPr>
              <a:t>绿地投资：</a:t>
            </a:r>
            <a:r>
              <a:rPr lang="zh-CN" altLang="en-US" dirty="0">
                <a:latin typeface="微软雅黑" panose="020B0503020204020204" pitchFamily="34" charset="-122"/>
                <a:ea typeface="微软雅黑" panose="020B0503020204020204" pitchFamily="34" charset="-122"/>
              </a:rPr>
              <a:t> 指跨国公司等国际投资主体在东道国境内依照东道国法律设立新的企业或新工厂，形成新的经营单位或新的生产能力。</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solidFill>
                  <a:srgbClr val="7C1E1F"/>
                </a:solidFill>
                <a:latin typeface="微软雅黑" panose="020B0503020204020204" pitchFamily="34" charset="-122"/>
                <a:ea typeface="微软雅黑" panose="020B0503020204020204" pitchFamily="34" charset="-122"/>
              </a:rPr>
              <a:t>并购：</a:t>
            </a:r>
            <a:r>
              <a:rPr lang="zh-CN" altLang="en-US" dirty="0">
                <a:latin typeface="微软雅黑" panose="020B0503020204020204" pitchFamily="34" charset="-122"/>
                <a:ea typeface="微软雅黑" panose="020B0503020204020204" pitchFamily="34" charset="-122"/>
              </a:rPr>
              <a:t>是指企业按照东道国的法规，通过一定的程序和渠道，购买另一个现有企业的股权而取得其部分或全部所有权，来参加或控制该企业经营的行为。</a:t>
            </a:r>
          </a:p>
          <a:p>
            <a:endParaRPr lang="en-US" altLang="zh-CN" i="1" dirty="0">
              <a:latin typeface="微软雅黑" panose="020B0503020204020204" pitchFamily="34" charset="-122"/>
              <a:ea typeface="微软雅黑" panose="020B0503020204020204" pitchFamily="34" charset="-122"/>
            </a:endParaRPr>
          </a:p>
          <a:p>
            <a:endParaRPr lang="zh-CN" altLang="en-US" i="1"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跨国并购占国际直接投资总额</a:t>
            </a:r>
            <a:r>
              <a:rPr lang="en-US" altLang="zh-CN" dirty="0">
                <a:latin typeface="微软雅黑" panose="020B0503020204020204" pitchFamily="34" charset="-122"/>
                <a:ea typeface="微软雅黑" panose="020B0503020204020204" pitchFamily="34" charset="-122"/>
              </a:rPr>
              <a:t>&gt;</a:t>
            </a:r>
            <a:r>
              <a:rPr lang="zh-CN" altLang="en-US" dirty="0">
                <a:latin typeface="微软雅黑" panose="020B0503020204020204" pitchFamily="34" charset="-122"/>
                <a:ea typeface="微软雅黑" panose="020B0503020204020204" pitchFamily="34" charset="-122"/>
              </a:rPr>
              <a:t>50%；</a:t>
            </a:r>
          </a:p>
          <a:p>
            <a:r>
              <a:rPr lang="zh-CN" altLang="en-US" dirty="0">
                <a:latin typeface="微软雅黑" panose="020B0503020204020204" pitchFamily="34" charset="-122"/>
                <a:ea typeface="微软雅黑" panose="020B0503020204020204" pitchFamily="34" charset="-122"/>
              </a:rPr>
              <a:t>在发达国家，并购占国际直接投资总额的68%；</a:t>
            </a:r>
          </a:p>
          <a:p>
            <a:r>
              <a:rPr lang="zh-CN" altLang="en-US" dirty="0">
                <a:latin typeface="微软雅黑" panose="020B0503020204020204" pitchFamily="34" charset="-122"/>
                <a:ea typeface="微软雅黑" panose="020B0503020204020204" pitchFamily="34" charset="-122"/>
              </a:rPr>
              <a:t>在发展中国家，并购占国际直接投资总额的18%。</a:t>
            </a:r>
          </a:p>
        </p:txBody>
      </p:sp>
      <p:sp>
        <p:nvSpPr>
          <p:cNvPr id="9" name="矩形 8"/>
          <p:cNvSpPr/>
          <p:nvPr/>
        </p:nvSpPr>
        <p:spPr>
          <a:xfrm>
            <a:off x="7378928" y="5025788"/>
            <a:ext cx="4471695" cy="923330"/>
          </a:xfrm>
          <a:prstGeom prst="rect">
            <a:avLst/>
          </a:prstGeom>
          <a:noFill/>
          <a:ln w="28575">
            <a:noFill/>
          </a:ln>
        </p:spPr>
        <p:txBody>
          <a:bodyPr wrap="square" rtlCol="0">
            <a:spAutoFit/>
          </a:bodyPr>
          <a:lstStyle/>
          <a:p>
            <a:r>
              <a:rPr lang="zh-CN" altLang="en-US" dirty="0">
                <a:solidFill>
                  <a:srgbClr val="7C1E1F"/>
                </a:solidFill>
                <a:latin typeface="微软雅黑" panose="020B0503020204020204" pitchFamily="34" charset="-122"/>
                <a:ea typeface="微软雅黑" panose="020B0503020204020204" pitchFamily="34" charset="-122"/>
              </a:rPr>
              <a:t>跨国并购在外国直接投资中占很大比例，是进入发达国家的一种特别重要的方式。而对发展中国家来说，新建进入更为普遍。</a:t>
            </a:r>
          </a:p>
        </p:txBody>
      </p:sp>
      <p:grpSp>
        <p:nvGrpSpPr>
          <p:cNvPr id="13" name="Group 7"/>
          <p:cNvGrpSpPr/>
          <p:nvPr/>
        </p:nvGrpSpPr>
        <p:grpSpPr>
          <a:xfrm>
            <a:off x="3524969" y="309407"/>
            <a:ext cx="5063611" cy="740229"/>
            <a:chOff x="417897" y="522513"/>
            <a:chExt cx="5663589" cy="740229"/>
          </a:xfrm>
          <a:solidFill>
            <a:srgbClr val="811C20"/>
          </a:solidFill>
        </p:grpSpPr>
        <p:sp>
          <p:nvSpPr>
            <p:cNvPr id="1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99055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wipe(down)">
                                      <p:cBhvr>
                                        <p:cTn id="7" dur="500"/>
                                        <p:tgtEl>
                                          <p:spTgt spid="6">
                                            <p:txEl>
                                              <p:pRg st="5" end="5"/>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6" end="6"/>
                                            </p:txEl>
                                          </p:spTgt>
                                        </p:tgtEl>
                                        <p:attrNameLst>
                                          <p:attrName>style.visibility</p:attrName>
                                        </p:attrNameLst>
                                      </p:cBhvr>
                                      <p:to>
                                        <p:strVal val="visible"/>
                                      </p:to>
                                    </p:set>
                                    <p:animEffect transition="in" filter="wipe(down)">
                                      <p:cBhvr>
                                        <p:cTn id="10" dur="500"/>
                                        <p:tgtEl>
                                          <p:spTgt spid="6">
                                            <p:txEl>
                                              <p:pRg st="6" end="6"/>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animEffect transition="in" filter="wipe(down)">
                                      <p:cBhvr>
                                        <p:cTn id="13" dur="500"/>
                                        <p:tgtEl>
                                          <p:spTgt spid="6">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477328"/>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2.3 </a:t>
            </a:r>
            <a:r>
              <a:rPr lang="zh-CN" altLang="en-US" sz="2000" dirty="0">
                <a:solidFill>
                  <a:srgbClr val="7C1E1F"/>
                </a:solidFill>
                <a:latin typeface="微软雅黑" panose="020B0503020204020204" pitchFamily="34" charset="-122"/>
                <a:ea typeface="微软雅黑" panose="020B0503020204020204" pitchFamily="34" charset="-122"/>
              </a:rPr>
              <a:t>进一步了解跨国公司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4"/>
            <a:ext cx="4607179" cy="3970318"/>
          </a:xfrm>
          <a:prstGeom prst="rect">
            <a:avLst/>
          </a:prstGeom>
          <a:noFill/>
          <a:ln w="28575">
            <a:noFill/>
          </a:ln>
        </p:spPr>
        <p:txBody>
          <a:bodyPr wrap="square" rtlCol="0">
            <a:spAutoFit/>
          </a:bodyPr>
          <a:lstStyle/>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）在哪些国家运营？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）生产什么产品？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）母子公司的距离对子公司生产活动的影响？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）跨国公司与非跨国公司的区别？</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）母子公司的业务活动？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）跨国公司如何扩张？</a:t>
            </a:r>
            <a:endParaRPr lang="en-US" altLang="zh-CN" dirty="0">
              <a:latin typeface="微软雅黑" panose="020B0503020204020204" pitchFamily="34" charset="-122"/>
              <a:ea typeface="微软雅黑" panose="020B0503020204020204" pitchFamily="34" charset="-122"/>
            </a:endParaRPr>
          </a:p>
        </p:txBody>
      </p:sp>
      <p:sp>
        <p:nvSpPr>
          <p:cNvPr id="12" name="TextBox 23"/>
          <p:cNvSpPr txBox="1"/>
          <p:nvPr/>
        </p:nvSpPr>
        <p:spPr>
          <a:xfrm>
            <a:off x="5249752" y="2421284"/>
            <a:ext cx="6511829" cy="3970318"/>
          </a:xfrm>
          <a:prstGeom prst="rect">
            <a:avLst/>
          </a:prstGeom>
          <a:noFill/>
          <a:ln w="28575">
            <a:noFill/>
          </a:ln>
        </p:spPr>
        <p:txBody>
          <a:bodyPr wrap="square" rtlCol="0">
            <a:spAutoFit/>
          </a:bodyPr>
          <a:lstStyle/>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）集中在发达国家</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）集中在技术和资本密集型产品上</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）距离越远，子公司生产量越小，但子公司的出口量增加</a:t>
            </a: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）与非跨国公司相比，跨国公司的母公司和子公司往往规模更大、生产效率更高。</a:t>
            </a: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）母公司倾向于从事研发工作，子公司主要在国外市场销售商品，尤其是在其东道国市场。</a:t>
            </a: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）并购是跨国公司扩张的主要方式</a:t>
            </a:r>
            <a:endParaRPr lang="en-US" altLang="zh-CN" dirty="0">
              <a:latin typeface="微软雅黑" panose="020B0503020204020204" pitchFamily="34" charset="-122"/>
              <a:ea typeface="微软雅黑" panose="020B0503020204020204" pitchFamily="34" charset="-122"/>
            </a:endParaRPr>
          </a:p>
        </p:txBody>
      </p:sp>
      <p:grpSp>
        <p:nvGrpSpPr>
          <p:cNvPr id="13" name="Group 7"/>
          <p:cNvGrpSpPr/>
          <p:nvPr/>
        </p:nvGrpSpPr>
        <p:grpSpPr>
          <a:xfrm>
            <a:off x="3524969" y="309407"/>
            <a:ext cx="5063611" cy="740229"/>
            <a:chOff x="417897" y="522513"/>
            <a:chExt cx="5663589" cy="740229"/>
          </a:xfrm>
          <a:solidFill>
            <a:srgbClr val="811C20"/>
          </a:solidFill>
        </p:grpSpPr>
        <p:sp>
          <p:nvSpPr>
            <p:cNvPr id="1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5"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6634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dow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animEffect transition="in" filter="wipe(down)">
                                      <p:cBhvr>
                                        <p:cTn id="17" dur="500"/>
                                        <p:tgtEl>
                                          <p:spTgt spid="1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7" end="7"/>
                                            </p:txEl>
                                          </p:spTgt>
                                        </p:tgtEl>
                                        <p:attrNameLst>
                                          <p:attrName>style.visibility</p:attrName>
                                        </p:attrNameLst>
                                      </p:cBhvr>
                                      <p:to>
                                        <p:strVal val="visible"/>
                                      </p:to>
                                    </p:set>
                                    <p:animEffect transition="in" filter="wipe(down)">
                                      <p:cBhvr>
                                        <p:cTn id="22" dur="500"/>
                                        <p:tgtEl>
                                          <p:spTgt spid="12">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9" end="9"/>
                                            </p:txEl>
                                          </p:spTgt>
                                        </p:tgtEl>
                                        <p:attrNameLst>
                                          <p:attrName>style.visibility</p:attrName>
                                        </p:attrNameLst>
                                      </p:cBhvr>
                                      <p:to>
                                        <p:strVal val="visible"/>
                                      </p:to>
                                    </p:set>
                                    <p:animEffect transition="in" filter="wipe(down)">
                                      <p:cBhvr>
                                        <p:cTn id="27" dur="500"/>
                                        <p:tgtEl>
                                          <p:spTgt spid="1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11" end="11"/>
                                            </p:txEl>
                                          </p:spTgt>
                                        </p:tgtEl>
                                        <p:attrNameLst>
                                          <p:attrName>style.visibility</p:attrName>
                                        </p:attrNameLst>
                                      </p:cBhvr>
                                      <p:to>
                                        <p:strVal val="visible"/>
                                      </p:to>
                                    </p:set>
                                    <p:animEffect transition="in" filter="wipe(down)">
                                      <p:cBhvr>
                                        <p:cTn id="32" dur="500"/>
                                        <p:tgtEl>
                                          <p:spTgt spid="1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9680" y="312297"/>
            <a:ext cx="5063611" cy="740229"/>
            <a:chOff x="417897" y="522513"/>
            <a:chExt cx="5663589" cy="740229"/>
          </a:xfrm>
          <a:solidFill>
            <a:srgbClr val="811C20"/>
          </a:solidFill>
        </p:grpSpPr>
        <p:sp>
          <p:nvSpPr>
            <p:cNvPr id="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157668" y="69901"/>
            <a:ext cx="2034332" cy="1368152"/>
          </a:xfrm>
          <a:prstGeom prst="rect">
            <a:avLst/>
          </a:prstGeom>
          <a:noFill/>
        </p:spPr>
      </p:pic>
      <p:sp>
        <p:nvSpPr>
          <p:cNvPr id="5" name="矩形 4"/>
          <p:cNvSpPr/>
          <p:nvPr/>
        </p:nvSpPr>
        <p:spPr>
          <a:xfrm>
            <a:off x="172989" y="1188241"/>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理解国际直接投资</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14082808-1DE7-44E9-94C9-E3B3C1E0E67C}"/>
              </a:ext>
            </a:extLst>
          </p:cNvPr>
          <p:cNvSpPr txBox="1"/>
          <p:nvPr/>
        </p:nvSpPr>
        <p:spPr>
          <a:xfrm>
            <a:off x="468038" y="1702772"/>
            <a:ext cx="6918960" cy="923330"/>
          </a:xfrm>
          <a:prstGeom prst="rect">
            <a:avLst/>
          </a:prstGeom>
          <a:noFill/>
          <a:ln w="28575">
            <a:noFill/>
          </a:ln>
        </p:spPr>
        <p:txBody>
          <a:bodyPr wrap="square" rtlCol="0">
            <a:spAutoFit/>
          </a:bodyPr>
          <a:lstStyle>
            <a:defPPr>
              <a:defRPr lang="en-US"/>
            </a:defPPr>
            <a:lvl1pPr>
              <a:defRPr>
                <a:latin typeface="微软雅黑" panose="020B0503020204020204" pitchFamily="34" charset="-122"/>
                <a:ea typeface="微软雅黑" panose="020B0503020204020204" pitchFamily="34" charset="-122"/>
              </a:defRPr>
            </a:lvl1pPr>
          </a:lstStyle>
          <a:p>
            <a:pPr marL="285750" indent="-285750">
              <a:lnSpc>
                <a:spcPct val="150000"/>
              </a:lnSpc>
              <a:buFont typeface="Arial" panose="020B0604020202020204" pitchFamily="34" charset="0"/>
              <a:buChar char="•"/>
            </a:pPr>
            <a:r>
              <a:rPr lang="zh-CN" altLang="en-US" dirty="0"/>
              <a:t>国际投资有两种基本方式：</a:t>
            </a:r>
            <a:endParaRPr lang="en-US" altLang="zh-CN" dirty="0"/>
          </a:p>
          <a:p>
            <a:pPr>
              <a:lnSpc>
                <a:spcPct val="150000"/>
              </a:lnSpc>
            </a:pPr>
            <a:r>
              <a:rPr lang="zh-CN" altLang="en-US" dirty="0"/>
              <a:t>对外直接投资（</a:t>
            </a:r>
            <a:r>
              <a:rPr lang="en-US" altLang="zh-CN" dirty="0"/>
              <a:t>FDI</a:t>
            </a:r>
            <a:r>
              <a:rPr lang="zh-CN" altLang="en-US" dirty="0"/>
              <a:t>）和 对外证券投资（</a:t>
            </a:r>
            <a:r>
              <a:rPr lang="en-US" altLang="zh-CN" dirty="0"/>
              <a:t>FPI</a:t>
            </a:r>
            <a:r>
              <a:rPr lang="zh-CN" altLang="en-US" dirty="0"/>
              <a:t>）</a:t>
            </a:r>
          </a:p>
        </p:txBody>
      </p:sp>
      <p:sp>
        <p:nvSpPr>
          <p:cNvPr id="13" name="文本框 12">
            <a:extLst>
              <a:ext uri="{FF2B5EF4-FFF2-40B4-BE49-F238E27FC236}">
                <a16:creationId xmlns:a16="http://schemas.microsoft.com/office/drawing/2014/main" id="{14082808-1DE7-44E9-94C9-E3B3C1E0E67C}"/>
              </a:ext>
            </a:extLst>
          </p:cNvPr>
          <p:cNvSpPr txBox="1"/>
          <p:nvPr/>
        </p:nvSpPr>
        <p:spPr>
          <a:xfrm>
            <a:off x="7168676" y="3387849"/>
            <a:ext cx="5756749" cy="1107996"/>
          </a:xfrm>
          <a:prstGeom prst="rect">
            <a:avLst/>
          </a:prstGeom>
          <a:noFill/>
          <a:ln w="76200">
            <a:noFill/>
          </a:ln>
        </p:spPr>
        <p:txBody>
          <a:bodyPr wrap="square" rtlCol="0">
            <a:spAutoFit/>
          </a:bodyPr>
          <a:lstStyle>
            <a:defPPr>
              <a:defRPr lang="en-US"/>
            </a:defPPr>
            <a:lvl1pPr>
              <a:defRPr>
                <a:latin typeface="微软雅黑" panose="020B0503020204020204" pitchFamily="34" charset="-122"/>
                <a:ea typeface="微软雅黑" panose="020B0503020204020204" pitchFamily="34" charset="-122"/>
              </a:defRPr>
            </a:lvl1pPr>
          </a:lstStyle>
          <a:p>
            <a:pPr>
              <a:lnSpc>
                <a:spcPct val="150000"/>
              </a:lnSpc>
            </a:pPr>
            <a:r>
              <a:rPr lang="zh-CN" altLang="en-US" sz="4400" dirty="0">
                <a:solidFill>
                  <a:srgbClr val="811C20"/>
                </a:solidFill>
                <a:latin typeface="楷体" panose="02010609060101010101" pitchFamily="49" charset="-122"/>
                <a:ea typeface="楷体" panose="02010609060101010101" pitchFamily="49" charset="-122"/>
              </a:rPr>
              <a:t>关键词是“直接”</a:t>
            </a:r>
            <a:endParaRPr lang="en-US" altLang="zh-CN" sz="4400" dirty="0">
              <a:solidFill>
                <a:srgbClr val="811C20"/>
              </a:solidFill>
              <a:latin typeface="楷体" panose="02010609060101010101" pitchFamily="49" charset="-122"/>
              <a:ea typeface="楷体" panose="02010609060101010101" pitchFamily="49" charset="-122"/>
            </a:endParaRPr>
          </a:p>
        </p:txBody>
      </p:sp>
      <p:sp>
        <p:nvSpPr>
          <p:cNvPr id="16" name="文本框 15">
            <a:extLst>
              <a:ext uri="{FF2B5EF4-FFF2-40B4-BE49-F238E27FC236}">
                <a16:creationId xmlns:a16="http://schemas.microsoft.com/office/drawing/2014/main" id="{14082808-1DE7-44E9-94C9-E3B3C1E0E67C}"/>
              </a:ext>
            </a:extLst>
          </p:cNvPr>
          <p:cNvSpPr txBox="1"/>
          <p:nvPr/>
        </p:nvSpPr>
        <p:spPr>
          <a:xfrm>
            <a:off x="468038" y="5300487"/>
            <a:ext cx="11357207" cy="1384995"/>
          </a:xfrm>
          <a:prstGeom prst="rect">
            <a:avLst/>
          </a:prstGeom>
          <a:noFill/>
          <a:ln w="28575">
            <a:noFill/>
          </a:ln>
        </p:spPr>
        <p:txBody>
          <a:bodyPr wrap="square" rtlCol="0">
            <a:spAutoFit/>
          </a:bodyPr>
          <a:lstStyle>
            <a:defPPr>
              <a:defRPr lang="en-US"/>
            </a:defPPr>
            <a:lvl1pPr>
              <a:defRPr>
                <a:latin typeface="微软雅黑" panose="020B0503020204020204" pitchFamily="34" charset="-122"/>
                <a:ea typeface="微软雅黑" panose="020B0503020204020204" pitchFamily="34" charset="-122"/>
              </a:defRPr>
            </a:lvl1pPr>
          </a:lstStyle>
          <a:p>
            <a:pPr>
              <a:lnSpc>
                <a:spcPct val="150000"/>
              </a:lnSpc>
            </a:pPr>
            <a:r>
              <a:rPr lang="en-US" altLang="zh-CN" sz="2000" b="1" dirty="0">
                <a:solidFill>
                  <a:srgbClr val="7C1E1F"/>
                </a:solidFill>
              </a:rPr>
              <a:t>FPI</a:t>
            </a:r>
            <a:r>
              <a:rPr lang="zh-CN" altLang="en-US" sz="2000" b="1" dirty="0">
                <a:solidFill>
                  <a:srgbClr val="7C1E1F"/>
                </a:solidFill>
              </a:rPr>
              <a:t>：</a:t>
            </a:r>
            <a:endParaRPr lang="en-US" altLang="zh-CN" sz="2000" b="1" dirty="0">
              <a:solidFill>
                <a:srgbClr val="7C1E1F"/>
              </a:solidFill>
            </a:endParaRPr>
          </a:p>
          <a:p>
            <a:pPr marL="285750" indent="-285750">
              <a:lnSpc>
                <a:spcPct val="150000"/>
              </a:lnSpc>
              <a:buFont typeface="Arial" panose="020B0604020202020204" pitchFamily="34" charset="0"/>
              <a:buChar char="•"/>
            </a:pPr>
            <a:r>
              <a:rPr lang="zh-CN" altLang="en-US" dirty="0"/>
              <a:t>指投资一组外国证券，如股票和债券，而不需要对海外资产进行实质的管理。本质上讲，</a:t>
            </a:r>
            <a:r>
              <a:rPr lang="en-US" altLang="zh-CN" dirty="0"/>
              <a:t>FPI</a:t>
            </a:r>
            <a:r>
              <a:rPr lang="zh-CN" altLang="en-US" dirty="0"/>
              <a:t>是一种“海外间接投资”。</a:t>
            </a:r>
            <a:endParaRPr lang="en-US" altLang="zh-CN" dirty="0"/>
          </a:p>
        </p:txBody>
      </p:sp>
      <p:sp>
        <p:nvSpPr>
          <p:cNvPr id="18" name="文本框 17">
            <a:extLst>
              <a:ext uri="{FF2B5EF4-FFF2-40B4-BE49-F238E27FC236}">
                <a16:creationId xmlns:a16="http://schemas.microsoft.com/office/drawing/2014/main" id="{14082808-1DE7-44E9-94C9-E3B3C1E0E67C}"/>
              </a:ext>
            </a:extLst>
          </p:cNvPr>
          <p:cNvSpPr txBox="1"/>
          <p:nvPr/>
        </p:nvSpPr>
        <p:spPr>
          <a:xfrm>
            <a:off x="415915" y="2855299"/>
            <a:ext cx="11409330" cy="2215991"/>
          </a:xfrm>
          <a:prstGeom prst="rect">
            <a:avLst/>
          </a:prstGeom>
          <a:noFill/>
          <a:ln w="28575">
            <a:noFill/>
          </a:ln>
        </p:spPr>
        <p:txBody>
          <a:bodyPr wrap="square" rtlCol="0">
            <a:spAutoFit/>
          </a:bodyPr>
          <a:lstStyle>
            <a:defPPr>
              <a:defRPr lang="en-US"/>
            </a:defPPr>
            <a:lvl1pPr>
              <a:defRPr>
                <a:latin typeface="微软雅黑" panose="020B0503020204020204" pitchFamily="34" charset="-122"/>
                <a:ea typeface="微软雅黑" panose="020B0503020204020204" pitchFamily="34" charset="-122"/>
              </a:defRPr>
            </a:lvl1pPr>
          </a:lstStyle>
          <a:p>
            <a:pPr>
              <a:lnSpc>
                <a:spcPct val="150000"/>
              </a:lnSpc>
            </a:pPr>
            <a:r>
              <a:rPr lang="en-US" altLang="zh-CN" sz="2000" b="1" dirty="0">
                <a:solidFill>
                  <a:srgbClr val="7C1E1F"/>
                </a:solidFill>
              </a:rPr>
              <a:t>FDI</a:t>
            </a:r>
            <a:r>
              <a:rPr lang="zh-CN" altLang="en-US" sz="2000" b="1" dirty="0">
                <a:solidFill>
                  <a:srgbClr val="7C1E1F"/>
                </a:solidFill>
              </a:rPr>
              <a:t>：</a:t>
            </a:r>
            <a:endParaRPr lang="en-US" altLang="zh-CN" sz="2000" b="1" dirty="0">
              <a:solidFill>
                <a:srgbClr val="7C1E1F"/>
              </a:solidFill>
            </a:endParaRPr>
          </a:p>
          <a:p>
            <a:pPr marL="285750" indent="-285750">
              <a:lnSpc>
                <a:spcPct val="150000"/>
              </a:lnSpc>
              <a:buFont typeface="Arial" panose="020B0604020202020204" pitchFamily="34" charset="0"/>
              <a:buChar char="•"/>
            </a:pPr>
            <a:r>
              <a:rPr lang="zh-CN" altLang="en-US" dirty="0"/>
              <a:t>当一家企业在外国直接投资于生产或者销售一种产品的设施时就形成了</a:t>
            </a:r>
            <a:r>
              <a:rPr lang="en-US" altLang="zh-CN" dirty="0"/>
              <a:t>FDI</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美国商务部将拥有海外企业</a:t>
            </a:r>
            <a:r>
              <a:rPr lang="en-US" altLang="zh-CN" dirty="0"/>
              <a:t>10%</a:t>
            </a:r>
            <a:r>
              <a:rPr lang="zh-CN" altLang="en-US" dirty="0"/>
              <a:t>或以上股权的投资定义为</a:t>
            </a:r>
            <a:r>
              <a:rPr lang="en-US" altLang="zh-CN" dirty="0"/>
              <a:t>FDI</a:t>
            </a:r>
            <a:r>
              <a:rPr lang="zh-CN" altLang="en-US" dirty="0"/>
              <a:t>。</a:t>
            </a:r>
            <a:endParaRPr lang="en-US" altLang="zh-CN" dirty="0"/>
          </a:p>
          <a:p>
            <a:pPr marL="285750" indent="-285750">
              <a:lnSpc>
                <a:spcPct val="150000"/>
              </a:lnSpc>
              <a:buFont typeface="Arial" panose="020B0604020202020204" pitchFamily="34" charset="0"/>
              <a:buChar char="•"/>
            </a:pPr>
            <a:r>
              <a:rPr lang="zh-CN" altLang="en-US" dirty="0"/>
              <a:t>在中国的对外直接投资统计中，对外直接投资指中国企业、团体等在国外及港澳台地区以现金、实物、无形资产等方式投资，并以控制国（境）外企业的经营管理权为核心的经济活动。</a:t>
            </a:r>
          </a:p>
        </p:txBody>
      </p:sp>
    </p:spTree>
    <p:extLst>
      <p:ext uri="{BB962C8B-B14F-4D97-AF65-F5344CB8AC3E}">
        <p14:creationId xmlns:p14="http://schemas.microsoft.com/office/powerpoint/2010/main" val="23028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7"/>
          <p:cNvGrpSpPr/>
          <p:nvPr/>
        </p:nvGrpSpPr>
        <p:grpSpPr>
          <a:xfrm>
            <a:off x="3549680" y="312297"/>
            <a:ext cx="5063611" cy="740229"/>
            <a:chOff x="417897" y="522513"/>
            <a:chExt cx="5663589" cy="740229"/>
          </a:xfrm>
          <a:solidFill>
            <a:srgbClr val="811C20"/>
          </a:solidFill>
        </p:grpSpPr>
        <p:sp>
          <p:nvSpPr>
            <p:cNvPr id="38"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434717" y="1488645"/>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41" name="矩形 40"/>
          <p:cNvSpPr/>
          <p:nvPr/>
        </p:nvSpPr>
        <p:spPr>
          <a:xfrm>
            <a:off x="700983" y="3094459"/>
            <a:ext cx="5753498" cy="1938992"/>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2.1 </a:t>
            </a:r>
            <a:r>
              <a:rPr lang="zh-CN" altLang="en-US" sz="2000" dirty="0">
                <a:solidFill>
                  <a:srgbClr val="7C1E1F"/>
                </a:solidFill>
                <a:latin typeface="微软雅黑" panose="020B0503020204020204" pitchFamily="34" charset="-122"/>
                <a:ea typeface="微软雅黑" panose="020B0503020204020204" pitchFamily="34" charset="-122"/>
              </a:rPr>
              <a:t>按照投资者是否建立新企业</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绿地投资</a:t>
            </a:r>
            <a:r>
              <a:rPr lang="en-US" altLang="zh-CN" sz="2000" dirty="0">
                <a:latin typeface="微软雅黑" panose="020B0503020204020204" pitchFamily="34" charset="-122"/>
                <a:ea typeface="微软雅黑" panose="020B0503020204020204" pitchFamily="34" charset="-122"/>
              </a:rPr>
              <a:t>&amp;</a:t>
            </a:r>
            <a:r>
              <a:rPr lang="zh-CN" altLang="en-US" sz="2000" dirty="0">
                <a:latin typeface="微软雅黑" panose="020B0503020204020204" pitchFamily="34" charset="-122"/>
                <a:ea typeface="微软雅黑" panose="020B0503020204020204" pitchFamily="34" charset="-122"/>
              </a:rPr>
              <a:t>跨国并购</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2.2 </a:t>
            </a:r>
            <a:r>
              <a:rPr lang="zh-CN" altLang="en-US" sz="2000" dirty="0">
                <a:solidFill>
                  <a:srgbClr val="7C1E1F"/>
                </a:solidFill>
                <a:latin typeface="微软雅黑" panose="020B0503020204020204" pitchFamily="34" charset="-122"/>
                <a:ea typeface="微软雅黑" panose="020B0503020204020204" pitchFamily="34" charset="-122"/>
              </a:rPr>
              <a:t>按照投资主体与其投资企业之间国际分工方式</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     水平型投资</a:t>
            </a:r>
            <a:r>
              <a:rPr lang="en-US" altLang="zh-CN" sz="2000" dirty="0">
                <a:latin typeface="微软雅黑" panose="020B0503020204020204" pitchFamily="34" charset="-122"/>
                <a:ea typeface="微软雅黑" panose="020B0503020204020204" pitchFamily="34" charset="-122"/>
              </a:rPr>
              <a:t>&amp;</a:t>
            </a:r>
            <a:r>
              <a:rPr lang="zh-CN" altLang="en-US" sz="2000" dirty="0">
                <a:latin typeface="微软雅黑" panose="020B0503020204020204" pitchFamily="34" charset="-122"/>
                <a:ea typeface="微软雅黑" panose="020B0503020204020204" pitchFamily="34" charset="-122"/>
              </a:rPr>
              <a:t>垂直型投资</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943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
                                            <p:txEl>
                                              <p:pRg st="2" end="2"/>
                                            </p:txEl>
                                          </p:spTgt>
                                        </p:tgtEl>
                                        <p:attrNameLst>
                                          <p:attrName>style.visibility</p:attrName>
                                        </p:attrNameLst>
                                      </p:cBhvr>
                                      <p:to>
                                        <p:strVal val="visible"/>
                                      </p:to>
                                    </p:set>
                                    <p:anim calcmode="lin" valueType="num">
                                      <p:cBhvr additive="base">
                                        <p:cTn id="11"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1">
                                            <p:txEl>
                                              <p:pRg st="1" end="1"/>
                                            </p:txEl>
                                          </p:spTgt>
                                        </p:tgtEl>
                                        <p:attrNameLst>
                                          <p:attrName>style.visibility</p:attrName>
                                        </p:attrNameLst>
                                      </p:cBhvr>
                                      <p:to>
                                        <p:strVal val="visible"/>
                                      </p:to>
                                    </p:set>
                                    <p:animEffect transition="in" filter="wipe(down)">
                                      <p:cBhvr>
                                        <p:cTn id="17" dur="500"/>
                                        <p:tgtEl>
                                          <p:spTgt spid="4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wipe(down)">
                                      <p:cBhvr>
                                        <p:cTn id="22" dur="500"/>
                                        <p:tgtEl>
                                          <p:spTgt spid="4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A0B2696-E3C0-40DF-8C59-66D6BB4973D7}"/>
              </a:ext>
            </a:extLst>
          </p:cNvPr>
          <p:cNvSpPr txBox="1"/>
          <p:nvPr/>
        </p:nvSpPr>
        <p:spPr>
          <a:xfrm>
            <a:off x="448511" y="2729206"/>
            <a:ext cx="9211351" cy="2893100"/>
          </a:xfrm>
          <a:prstGeom prst="rect">
            <a:avLst/>
          </a:prstGeom>
          <a:noFill/>
        </p:spPr>
        <p:txBody>
          <a:bodyPr wrap="square" rtlCol="0">
            <a:spAutoFit/>
          </a:bodyPr>
          <a:lstStyle>
            <a:defPPr>
              <a:defRPr lang="en-US"/>
            </a:defPPr>
            <a:lvl1pPr algn="just">
              <a:defRPr sz="2200" b="1">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sz="2000" b="0" dirty="0"/>
              <a:t>(1)</a:t>
            </a:r>
            <a:r>
              <a:rPr lang="zh-CN" altLang="en-US" sz="2000" b="0" dirty="0"/>
              <a:t>绿地投资 </a:t>
            </a:r>
            <a:r>
              <a:rPr lang="en-US" altLang="zh-CN" sz="2000" b="0" dirty="0"/>
              <a:t>(</a:t>
            </a:r>
            <a:r>
              <a:rPr lang="en-US" altLang="zh-CN" b="0" dirty="0"/>
              <a:t>Greenfield</a:t>
            </a:r>
            <a:r>
              <a:rPr lang="en-US" altLang="zh-CN" sz="2000" b="0" dirty="0"/>
              <a:t>) </a:t>
            </a:r>
            <a:r>
              <a:rPr lang="zh-CN" altLang="en-US" sz="2000" b="0" dirty="0"/>
              <a:t>又称新建投资</a:t>
            </a:r>
            <a:endParaRPr lang="en-US" altLang="zh-CN" sz="2000" b="0" dirty="0"/>
          </a:p>
          <a:p>
            <a:endParaRPr lang="en-US" altLang="zh-CN" sz="2000" b="0" dirty="0"/>
          </a:p>
          <a:p>
            <a:r>
              <a:rPr lang="zh-CN" altLang="en-US" sz="2000" b="0" dirty="0"/>
              <a:t>        指跨国公司等国际投资主体在东道国境内依照东道国法律设立新的企业或新工厂，形成新的经营单位或新的生产能力。</a:t>
            </a:r>
            <a:endParaRPr lang="en-US" altLang="zh-CN" sz="2000" b="0" dirty="0"/>
          </a:p>
          <a:p>
            <a:endParaRPr lang="en-US" altLang="zh-CN" sz="2000" b="0" dirty="0"/>
          </a:p>
          <a:p>
            <a:r>
              <a:rPr lang="zh-CN" altLang="en-US" sz="2000" b="0" dirty="0"/>
              <a:t>        是最传统的投资形式，跨国公司在初级阶段的对外投资都采取这种方式，一般发生在发展中国家。</a:t>
            </a:r>
            <a:endParaRPr lang="en-US" altLang="zh-CN" sz="2000" b="0" dirty="0"/>
          </a:p>
          <a:p>
            <a:endParaRPr lang="en-US" altLang="zh-CN" sz="2000" b="0" dirty="0"/>
          </a:p>
          <a:p>
            <a:endParaRPr lang="en-US" altLang="zh-CN" sz="2000" b="0" dirty="0"/>
          </a:p>
        </p:txBody>
      </p:sp>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448511" y="1970832"/>
            <a:ext cx="3348994" cy="507831"/>
          </a:xfrm>
          <a:prstGeom prst="rect">
            <a:avLst/>
          </a:prstGeom>
        </p:spPr>
        <p:txBody>
          <a:bodyPr wrap="none">
            <a:spAutoFit/>
          </a:bodyPr>
          <a:lstStyle/>
          <a:p>
            <a:pPr>
              <a:lnSpc>
                <a:spcPct val="150000"/>
              </a:lnSpc>
            </a:pPr>
            <a:r>
              <a:rPr lang="en-US" altLang="zh-CN" dirty="0">
                <a:solidFill>
                  <a:srgbClr val="7C1E1F"/>
                </a:solidFill>
                <a:latin typeface="微软雅黑" panose="020B0503020204020204" pitchFamily="34" charset="-122"/>
                <a:ea typeface="微软雅黑" panose="020B0503020204020204" pitchFamily="34" charset="-122"/>
              </a:rPr>
              <a:t>2.1 </a:t>
            </a:r>
            <a:r>
              <a:rPr lang="zh-CN" altLang="en-US" dirty="0">
                <a:solidFill>
                  <a:srgbClr val="7C1E1F"/>
                </a:solidFill>
                <a:latin typeface="微软雅黑" panose="020B0503020204020204" pitchFamily="34" charset="-122"/>
                <a:ea typeface="微软雅黑" panose="020B0503020204020204" pitchFamily="34" charset="-122"/>
              </a:rPr>
              <a:t>按照投资者是否建立新企业</a:t>
            </a:r>
            <a:endParaRPr lang="en-US" altLang="zh-CN"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44030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448511" y="1979760"/>
            <a:ext cx="7808548" cy="707886"/>
          </a:xfrm>
          <a:prstGeom prst="rect">
            <a:avLst/>
          </a:prstGeom>
        </p:spPr>
        <p:txBody>
          <a:bodyPr wrap="none">
            <a:spAutoFit/>
          </a:bodyPr>
          <a:lstStyle/>
          <a:p>
            <a:pPr lvl="0" algn="just"/>
            <a:r>
              <a:rPr lang="zh-CN" altLang="en-US" sz="2000" b="1" dirty="0">
                <a:solidFill>
                  <a:srgbClr val="7C1E1F"/>
                </a:solidFill>
                <a:latin typeface="微软雅黑" panose="020B0503020204020204" pitchFamily="34" charset="-122"/>
                <a:ea typeface="微软雅黑" panose="020B0503020204020204" pitchFamily="34" charset="-122"/>
              </a:rPr>
              <a:t>新建投资案例</a:t>
            </a:r>
            <a:r>
              <a:rPr lang="en-US" altLang="zh-CN" sz="2000" b="1" dirty="0">
                <a:solidFill>
                  <a:srgbClr val="7C1E1F"/>
                </a:solidFill>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rPr>
              <a:t> ⭐</a:t>
            </a:r>
            <a:r>
              <a:rPr lang="zh-CN" altLang="en-US" sz="2000" b="1" dirty="0">
                <a:solidFill>
                  <a:srgbClr val="7C1E1F"/>
                </a:solidFill>
                <a:latin typeface="微软雅黑" panose="020B0503020204020204" pitchFamily="34" charset="-122"/>
                <a:ea typeface="微软雅黑" panose="020B0503020204020204" pitchFamily="34" charset="-122"/>
              </a:rPr>
              <a:t>宝马在华增加近</a:t>
            </a:r>
            <a:r>
              <a:rPr lang="en-US" altLang="zh-CN" sz="2000" b="1" dirty="0">
                <a:solidFill>
                  <a:srgbClr val="7C1E1F"/>
                </a:solidFill>
                <a:latin typeface="微软雅黑" panose="020B0503020204020204" pitchFamily="34" charset="-122"/>
                <a:ea typeface="微软雅黑" panose="020B0503020204020204" pitchFamily="34" charset="-122"/>
              </a:rPr>
              <a:t>240</a:t>
            </a:r>
            <a:r>
              <a:rPr lang="zh-CN" altLang="en-US" sz="2000" b="1" dirty="0">
                <a:solidFill>
                  <a:srgbClr val="7C1E1F"/>
                </a:solidFill>
                <a:latin typeface="微软雅黑" panose="020B0503020204020204" pitchFamily="34" charset="-122"/>
                <a:ea typeface="微软雅黑" panose="020B0503020204020204" pitchFamily="34" charset="-122"/>
              </a:rPr>
              <a:t>亿元投资 年产能将增至</a:t>
            </a:r>
            <a:r>
              <a:rPr lang="en-US" altLang="zh-CN" sz="2000" b="1" dirty="0">
                <a:solidFill>
                  <a:srgbClr val="7C1E1F"/>
                </a:solidFill>
                <a:latin typeface="微软雅黑" panose="020B0503020204020204" pitchFamily="34" charset="-122"/>
                <a:ea typeface="微软雅黑" panose="020B0503020204020204" pitchFamily="34" charset="-122"/>
              </a:rPr>
              <a:t>65</a:t>
            </a:r>
            <a:r>
              <a:rPr lang="zh-CN" altLang="en-US" sz="2000" b="1" dirty="0">
                <a:solidFill>
                  <a:srgbClr val="7C1E1F"/>
                </a:solidFill>
                <a:latin typeface="微软雅黑" panose="020B0503020204020204" pitchFamily="34" charset="-122"/>
                <a:ea typeface="微软雅黑" panose="020B0503020204020204" pitchFamily="34" charset="-122"/>
              </a:rPr>
              <a:t>万台</a:t>
            </a:r>
          </a:p>
          <a:p>
            <a:pPr lvl="0" algn="just"/>
            <a:endParaRPr lang="en-US" altLang="zh-CN" sz="2000" b="1"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32812" y="2492913"/>
            <a:ext cx="10617788" cy="4278094"/>
          </a:xfrm>
          <a:prstGeom prst="rect">
            <a:avLst/>
          </a:prstGeom>
          <a:noFill/>
        </p:spPr>
        <p:txBody>
          <a:bodyPr wrap="square" rtlCol="0">
            <a:spAutoFit/>
          </a:bodyPr>
          <a:lstStyle/>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月</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日，在华晨宝马成立</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周年之际，宝马集团和华晨汽车集团联合宣布，股东双方将延长华晨宝马的合资协议至</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2040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年，进一步深化双方的成功合作。与此同时，对华晨宝马的投资将增加</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亿欧元，用于未来几年沈阳生产基地的改扩建项目，未来三到五年内，华晨宝马的年产能将逐渐增加到每年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万台，并将创造</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5000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个新的工作机会。</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根据此次公布的消息，宝马集团将对华晨宝马增加</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欧元投资，用于未来几年沈阳生产基地的改扩建项目：位于铁西的新厂区建成后将使铁西工厂现有产能翻倍；而大东厂区的改扩建项目也在进行中，尽管产能将保持不变，但生产体系将更加柔性化，可以根据未来宝马车型和市场需求而逐渐拓展。</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未来三到五年内，华晨宝马的年产能将逐渐增加到每年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万台，并将创造</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5000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个新的工作机会。宝马集团董事长科鲁格先生说，中国将成宝马新能源汽车的全球生产基地。据了解，随着新工厂建设的推进，预计到</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2020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年，宝马品牌核心产品系列的首款纯电动汽车将在沈阳生产，这款产品不仅在中国销售，还将出口到全球市场。</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2003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月，宝马集团和与华晨汽车集团在辽宁省沈阳市共同设立了合资企业</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华晨宝马汽车有限公司，迄今合资已满</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周年。公司业务涵盖</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BMW</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汽车的生产、销售以及产品的本土化开发。</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2017</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年，华晨宝马的大东和铁西工厂总产量约</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40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万辆，同比增长约</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思考：宝马在华的扩张方式</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搜集其他跨国公司新建投资的案例</a:t>
            </a:r>
          </a:p>
        </p:txBody>
      </p:sp>
    </p:spTree>
    <p:extLst>
      <p:ext uri="{BB962C8B-B14F-4D97-AF65-F5344CB8AC3E}">
        <p14:creationId xmlns:p14="http://schemas.microsoft.com/office/powerpoint/2010/main" val="1916780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A0B2696-E3C0-40DF-8C59-66D6BB4973D7}"/>
              </a:ext>
            </a:extLst>
          </p:cNvPr>
          <p:cNvSpPr txBox="1"/>
          <p:nvPr/>
        </p:nvSpPr>
        <p:spPr>
          <a:xfrm>
            <a:off x="448510" y="2376314"/>
            <a:ext cx="11456977" cy="4134465"/>
          </a:xfrm>
          <a:prstGeom prst="rect">
            <a:avLst/>
          </a:prstGeom>
          <a:noFill/>
        </p:spPr>
        <p:txBody>
          <a:bodyPr wrap="square" rtlCol="0">
            <a:spAutoFit/>
          </a:bodyPr>
          <a:lstStyle/>
          <a:p>
            <a:pPr algn="just"/>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跨国并购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(Cross-border Merge &amp; Acquisition)</a:t>
            </a:r>
          </a:p>
          <a:p>
            <a:pPr algn="just"/>
            <a:endPar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endParaRPr>
          </a:p>
          <a:p>
            <a:pPr indent="457200" algn="just">
              <a:lnSpc>
                <a:spcPts val="2800"/>
              </a:lnSpc>
              <a:spcBef>
                <a:spcPts val="600"/>
              </a:spcBef>
            </a:pP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是指企业按照东道国的法规，通过一定的程序和渠道，购买另一个现有企业的股权而取得其部分或全部所有权，来参加或控制该企业经营的行为。</a:t>
            </a:r>
          </a:p>
          <a:p>
            <a:pPr marL="342900" indent="-342900" algn="just">
              <a:lnSpc>
                <a:spcPts val="2800"/>
              </a:lnSpc>
              <a:spcBef>
                <a:spcPts val="600"/>
              </a:spcBef>
              <a:buFont typeface="Arial" panose="020B0604020202020204" pitchFamily="34" charset="0"/>
              <a:buChar char="•"/>
            </a:pPr>
            <a:r>
              <a:rPr lang="zh-CN" altLang="en-US" sz="2000" dirty="0">
                <a:solidFill>
                  <a:srgbClr val="7C1E1F"/>
                </a:solidFill>
                <a:latin typeface="Times New Roman" panose="02020603050405020304" pitchFamily="18" charset="0"/>
                <a:ea typeface="微软雅黑" panose="020B0503020204020204" pitchFamily="34" charset="-122"/>
                <a:cs typeface="Times New Roman" panose="02020603050405020304" pitchFamily="18" charset="0"/>
              </a:rPr>
              <a:t>兼并</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：又称吸收合并，指两家或者更多的独立企业，合并组成一家企业。通常由一家占优势的公司吸收一家或者多家公司形成。在法律上的表现是，两个或两个以上的法人合并成一个法人。</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ts val="2800"/>
              </a:lnSpc>
              <a:spcBef>
                <a:spcPts val="600"/>
              </a:spcBef>
              <a:buFont typeface="Arial" panose="020B0604020202020204" pitchFamily="34" charset="0"/>
              <a:buChar char="•"/>
            </a:pPr>
            <a:r>
              <a:rPr lang="zh-CN" altLang="en-US" sz="2000" dirty="0">
                <a:solidFill>
                  <a:srgbClr val="7C1E1F"/>
                </a:solidFill>
                <a:latin typeface="Times New Roman" panose="02020603050405020304" pitchFamily="18" charset="0"/>
                <a:ea typeface="微软雅黑" panose="020B0503020204020204" pitchFamily="34" charset="-122"/>
                <a:cs typeface="Times New Roman" panose="02020603050405020304" pitchFamily="18" charset="0"/>
              </a:rPr>
              <a:t>收购：</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指一家企业用现金或者有价证券购买另一家企业的股票或者资产，从而获得对该企业的全部资产或某项资产的所有权或者取得该企业的控制权。在法律上不改变法人数量，改变的是被收购企业的产权归属或经营管理权。</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marL="342900" indent="-342900" algn="just">
              <a:lnSpc>
                <a:spcPts val="2800"/>
              </a:lnSpc>
              <a:spcBef>
                <a:spcPts val="600"/>
              </a:spcBef>
              <a:buFont typeface="Arial" panose="020B0604020202020204" pitchFamily="34" charset="0"/>
              <a:buChar char="•"/>
            </a:pPr>
            <a:r>
              <a:rPr lang="zh-CN" altLang="en-US" sz="2000" dirty="0">
                <a:solidFill>
                  <a:srgbClr val="7C1E1F"/>
                </a:solidFill>
                <a:latin typeface="Times New Roman" panose="02020603050405020304" pitchFamily="18" charset="0"/>
                <a:ea typeface="微软雅黑" panose="020B0503020204020204" pitchFamily="34" charset="-122"/>
                <a:cs typeface="Times New Roman" panose="02020603050405020304" pitchFamily="18" charset="0"/>
              </a:rPr>
              <a:t>区别</a:t>
            </a:r>
            <a:r>
              <a:rPr lang="zh-CN" altLang="en-US" sz="2000" dirty="0">
                <a:solidFill>
                  <a:srgbClr val="811C2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法人数目是否发生变化</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pPr lvl="0"/>
            <a:endParaRPr lang="en-US" altLang="zh-CN" sz="1600" dirty="0">
              <a:solidFill>
                <a:srgbClr val="7C1E1F"/>
              </a:solidFill>
              <a:latin typeface="微软雅黑" panose="020B0503020204020204" pitchFamily="34" charset="-122"/>
            </a:endParaRPr>
          </a:p>
        </p:txBody>
      </p:sp>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448511" y="1769664"/>
            <a:ext cx="3348994" cy="507831"/>
          </a:xfrm>
          <a:prstGeom prst="rect">
            <a:avLst/>
          </a:prstGeom>
        </p:spPr>
        <p:txBody>
          <a:bodyPr wrap="none">
            <a:spAutoFit/>
          </a:bodyPr>
          <a:lstStyle/>
          <a:p>
            <a:pPr>
              <a:lnSpc>
                <a:spcPct val="150000"/>
              </a:lnSpc>
            </a:pPr>
            <a:r>
              <a:rPr lang="en-US" altLang="zh-CN" dirty="0">
                <a:solidFill>
                  <a:srgbClr val="7C1E1F"/>
                </a:solidFill>
                <a:latin typeface="微软雅黑" panose="020B0503020204020204" pitchFamily="34" charset="-122"/>
                <a:ea typeface="微软雅黑" panose="020B0503020204020204" pitchFamily="34" charset="-122"/>
              </a:rPr>
              <a:t>2.1 </a:t>
            </a:r>
            <a:r>
              <a:rPr lang="zh-CN" altLang="en-US" dirty="0">
                <a:solidFill>
                  <a:srgbClr val="7C1E1F"/>
                </a:solidFill>
                <a:latin typeface="微软雅黑" panose="020B0503020204020204" pitchFamily="34" charset="-122"/>
                <a:ea typeface="微软雅黑" panose="020B0503020204020204" pitchFamily="34" charset="-122"/>
              </a:rPr>
              <a:t>按照投资者是否建立新企业</a:t>
            </a:r>
            <a:endParaRPr lang="en-US" altLang="zh-CN"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82509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448511" y="1970554"/>
            <a:ext cx="6399509" cy="400110"/>
          </a:xfrm>
          <a:prstGeom prst="rect">
            <a:avLst/>
          </a:prstGeom>
        </p:spPr>
        <p:txBody>
          <a:bodyPr wrap="none">
            <a:spAutoFit/>
          </a:bodyPr>
          <a:lstStyle/>
          <a:p>
            <a:pPr lvl="0" algn="just"/>
            <a:r>
              <a:rPr lang="zh-CN" altLang="en-US" sz="2000" b="1" dirty="0">
                <a:solidFill>
                  <a:srgbClr val="7C1E1F"/>
                </a:solidFill>
                <a:latin typeface="微软雅黑" panose="020B0503020204020204" pitchFamily="34" charset="-122"/>
                <a:ea typeface="微软雅黑" panose="020B0503020204020204" pitchFamily="34" charset="-122"/>
              </a:rPr>
              <a:t>跨国并购案例</a:t>
            </a:r>
            <a:r>
              <a:rPr lang="en-US" altLang="zh-CN" sz="2000" b="1" dirty="0">
                <a:solidFill>
                  <a:srgbClr val="7C1E1F"/>
                </a:solidFill>
                <a:latin typeface="微软雅黑" panose="020B0503020204020204" pitchFamily="34" charset="-122"/>
                <a:ea typeface="微软雅黑" panose="020B0503020204020204" pitchFamily="34" charset="-122"/>
              </a:rPr>
              <a:t>:</a:t>
            </a:r>
            <a:r>
              <a:rPr lang="zh-CN" altLang="en-US" sz="2000" b="1" dirty="0">
                <a:solidFill>
                  <a:srgbClr val="7C1E1F"/>
                </a:solidFill>
                <a:latin typeface="微软雅黑" panose="020B0503020204020204" pitchFamily="34" charset="-122"/>
                <a:ea typeface="微软雅黑" panose="020B0503020204020204" pitchFamily="34" charset="-122"/>
              </a:rPr>
              <a:t>⭐经过</a:t>
            </a:r>
            <a:r>
              <a:rPr lang="en-US" altLang="zh-CN" sz="2000" b="1" dirty="0">
                <a:solidFill>
                  <a:srgbClr val="7C1E1F"/>
                </a:solidFill>
                <a:latin typeface="微软雅黑" panose="020B0503020204020204" pitchFamily="34" charset="-122"/>
                <a:ea typeface="微软雅黑" panose="020B0503020204020204" pitchFamily="34" charset="-122"/>
              </a:rPr>
              <a:t>200</a:t>
            </a:r>
            <a:r>
              <a:rPr lang="zh-CN" altLang="en-US" sz="2000" b="1" dirty="0">
                <a:solidFill>
                  <a:srgbClr val="7C1E1F"/>
                </a:solidFill>
                <a:latin typeface="微软雅黑" panose="020B0503020204020204" pitchFamily="34" charset="-122"/>
                <a:ea typeface="微软雅黑" panose="020B0503020204020204" pitchFamily="34" charset="-122"/>
              </a:rPr>
              <a:t>余次并购，思科成为行业龙头</a:t>
            </a:r>
            <a:endParaRPr lang="en-US" altLang="zh-CN" sz="2000" b="1" dirty="0">
              <a:solidFill>
                <a:srgbClr val="7C1E1F"/>
              </a:solidFill>
              <a:latin typeface="微软雅黑" panose="020B0503020204020204" pitchFamily="34" charset="-122"/>
              <a:ea typeface="微软雅黑" panose="020B0503020204020204" pitchFamily="34" charset="-122"/>
            </a:endParaRPr>
          </a:p>
        </p:txBody>
      </p:sp>
      <p:sp>
        <p:nvSpPr>
          <p:cNvPr id="10" name="矩形 9"/>
          <p:cNvSpPr/>
          <p:nvPr/>
        </p:nvSpPr>
        <p:spPr>
          <a:xfrm>
            <a:off x="532812" y="2556921"/>
            <a:ext cx="10617788" cy="3785652"/>
          </a:xfrm>
          <a:prstGeom prst="rect">
            <a:avLst/>
          </a:prstGeom>
          <a:noFill/>
        </p:spPr>
        <p:txBody>
          <a:bodyPr wrap="square" rtlCol="0">
            <a:spAutoFit/>
          </a:bodyPr>
          <a:lstStyle/>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1984</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年思科公司成立之初，年销售收入不过几十万美元。自成立以来，思科便以并购著称。该公司于</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2017</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月达到了其第</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个收购里程碑。</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从</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1993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起，思科开始并购拥有先进技术的小企业，主要以两种方式，第一种是进入新的技术领域，通过这种方式拓展公司的产品链，提供更好的解决方案，使公司的业务或者活动延伸到新兴的市场；第二种是对那些技术比较发达，比较完善的领域，通过兼并来增强技术能力。</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经过</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余次并购，思科已经成为年销售收入近</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的世界最大的网络设备和服务公司之一。值得人们借鉴的是，思科收购企业的原则有：让思科进入有吸引力的市场，获取新的、大规模的收入来源；拓展思科产品线，提供“端到端”解决方案；延伸到新兴国家；加强思科现有的先进技术；获取技术和人才，加强现有业务单元的领导力；进入相邻市场，整合先进技术。所有并购都为了加强企业的核心业务和产品。</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思考：思科是如何通过并购来强化企业竞争力的？</a:t>
            </a:r>
          </a:p>
        </p:txBody>
      </p:sp>
    </p:spTree>
    <p:extLst>
      <p:ext uri="{BB962C8B-B14F-4D97-AF65-F5344CB8AC3E}">
        <p14:creationId xmlns:p14="http://schemas.microsoft.com/office/powerpoint/2010/main" val="1694238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9680" y="312297"/>
            <a:ext cx="5063611" cy="740229"/>
            <a:chOff x="417897" y="522513"/>
            <a:chExt cx="5663589" cy="740229"/>
          </a:xfrm>
          <a:solidFill>
            <a:srgbClr val="811C20"/>
          </a:solidFill>
        </p:grpSpPr>
        <p:sp>
          <p:nvSpPr>
            <p:cNvPr id="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TextBox 6"/>
            <p:cNvSpPr txBox="1"/>
            <p:nvPr/>
          </p:nvSpPr>
          <p:spPr>
            <a:xfrm>
              <a:off x="692566" y="661794"/>
              <a:ext cx="5113728"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a:t>
              </a:r>
              <a:r>
                <a:rPr lang="en-US" altLang="zh-CN" sz="2400" dirty="0">
                  <a:solidFill>
                    <a:schemeClr val="bg1"/>
                  </a:solidFill>
                  <a:latin typeface="微软雅黑" panose="020B0503020204020204" pitchFamily="34" charset="-122"/>
                  <a:ea typeface="微软雅黑" panose="020B0503020204020204" pitchFamily="34" charset="-122"/>
                </a:rPr>
                <a:t> </a:t>
              </a:r>
              <a:r>
                <a:rPr lang="zh-CN" altLang="en-US" sz="2400" dirty="0">
                  <a:solidFill>
                    <a:schemeClr val="bg1"/>
                  </a:solidFill>
                  <a:latin typeface="微软雅黑" panose="020B0503020204020204" pitchFamily="34" charset="-122"/>
                  <a:ea typeface="微软雅黑" panose="020B0503020204020204" pitchFamily="34" charset="-122"/>
                </a:rPr>
                <a:t>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141952" y="3115010"/>
            <a:ext cx="3573394" cy="1938992"/>
          </a:xfrm>
          <a:prstGeom prst="rect">
            <a:avLst/>
          </a:prstGeom>
          <a:noFill/>
          <a:ln w="28575">
            <a:noFill/>
          </a:ln>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在过去的</a:t>
            </a:r>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年里，国际直接投资一直是国际收支中</a:t>
            </a:r>
            <a:r>
              <a:rPr lang="zh-CN" altLang="en-US" sz="2000" b="1" dirty="0">
                <a:solidFill>
                  <a:srgbClr val="7C1E1F"/>
                </a:solidFill>
                <a:latin typeface="微软雅黑" panose="020B0503020204020204" pitchFamily="34" charset="-122"/>
                <a:ea typeface="微软雅黑" panose="020B0503020204020204" pitchFamily="34" charset="-122"/>
              </a:rPr>
              <a:t>最稳定</a:t>
            </a:r>
            <a:r>
              <a:rPr lang="zh-CN" altLang="en-US" sz="2000" dirty="0">
                <a:latin typeface="微软雅黑" panose="020B0503020204020204" pitchFamily="34" charset="-122"/>
                <a:ea typeface="微软雅黑" panose="020B0503020204020204" pitchFamily="34" charset="-122"/>
              </a:rPr>
              <a:t>的组成部分，也是在经济和金融危机中</a:t>
            </a:r>
            <a:r>
              <a:rPr lang="zh-CN" altLang="en-US" sz="2000" b="1" dirty="0">
                <a:solidFill>
                  <a:srgbClr val="7C1E1F"/>
                </a:solidFill>
                <a:latin typeface="微软雅黑" panose="020B0503020204020204" pitchFamily="34" charset="-122"/>
                <a:ea typeface="微软雅黑" panose="020B0503020204020204" pitchFamily="34" charset="-122"/>
              </a:rPr>
              <a:t>波动最小</a:t>
            </a:r>
            <a:r>
              <a:rPr lang="zh-CN" altLang="en-US" sz="2000" dirty="0">
                <a:latin typeface="微软雅黑" panose="020B0503020204020204" pitchFamily="34" charset="-122"/>
                <a:ea typeface="微软雅黑" panose="020B0503020204020204" pitchFamily="34" charset="-122"/>
              </a:rPr>
              <a:t>的部分。</a:t>
            </a:r>
            <a:endParaRPr lang="en-GB" sz="2000" dirty="0">
              <a:latin typeface="微软雅黑" panose="020B0503020204020204" pitchFamily="34" charset="-122"/>
              <a:ea typeface="微软雅黑" panose="020B0503020204020204" pitchFamily="34" charset="-122"/>
            </a:endParaRPr>
          </a:p>
        </p:txBody>
      </p:sp>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157668" y="69901"/>
            <a:ext cx="2034332" cy="1368152"/>
          </a:xfrm>
          <a:prstGeom prst="rect">
            <a:avLst/>
          </a:prstGeom>
          <a:noFill/>
        </p:spPr>
      </p:pic>
      <p:sp>
        <p:nvSpPr>
          <p:cNvPr id="5" name="矩形 4"/>
          <p:cNvSpPr/>
          <p:nvPr/>
        </p:nvSpPr>
        <p:spPr>
          <a:xfrm>
            <a:off x="391797" y="1188241"/>
            <a:ext cx="2087431"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5" name="矩形 14"/>
          <p:cNvSpPr/>
          <p:nvPr/>
        </p:nvSpPr>
        <p:spPr>
          <a:xfrm>
            <a:off x="6013467" y="1590812"/>
            <a:ext cx="5544549" cy="507831"/>
          </a:xfrm>
          <a:prstGeom prst="rect">
            <a:avLst/>
          </a:prstGeom>
        </p:spPr>
        <p:txBody>
          <a:bodyPr wrap="square">
            <a:spAutoFit/>
          </a:bodyPr>
          <a:lstStyle/>
          <a:p>
            <a:pPr algn="ctr">
              <a:lnSpc>
                <a:spcPct val="150000"/>
              </a:lnSpc>
            </a:pPr>
            <a:r>
              <a:rPr lang="zh-CN" altLang="en-US" dirty="0">
                <a:solidFill>
                  <a:srgbClr val="7C1E1F"/>
                </a:solidFill>
                <a:latin typeface="微软雅黑" panose="020B0503020204020204" pitchFamily="34" charset="-122"/>
                <a:ea typeface="微软雅黑" panose="020B0503020204020204" pitchFamily="34" charset="-122"/>
              </a:rPr>
              <a:t>图</a:t>
            </a:r>
            <a:r>
              <a:rPr lang="en-US" altLang="zh-CN" dirty="0">
                <a:solidFill>
                  <a:srgbClr val="7C1E1F"/>
                </a:solidFill>
                <a:latin typeface="微软雅黑" panose="020B0503020204020204" pitchFamily="34" charset="-122"/>
                <a:ea typeface="微软雅黑" panose="020B0503020204020204" pitchFamily="34" charset="-122"/>
              </a:rPr>
              <a:t>1   2012-2017</a:t>
            </a:r>
            <a:r>
              <a:rPr lang="zh-CN" altLang="en-US" dirty="0">
                <a:solidFill>
                  <a:srgbClr val="7C1E1F"/>
                </a:solidFill>
                <a:latin typeface="微软雅黑" panose="020B0503020204020204" pitchFamily="34" charset="-122"/>
                <a:ea typeface="微软雅黑" panose="020B0503020204020204" pitchFamily="34" charset="-122"/>
              </a:rPr>
              <a:t>全球资本流动情况（资本</a:t>
            </a:r>
            <a:r>
              <a:rPr lang="en-US" altLang="zh-CN" dirty="0">
                <a:solidFill>
                  <a:srgbClr val="7C1E1F"/>
                </a:solidFill>
                <a:latin typeface="微软雅黑" panose="020B0503020204020204" pitchFamily="34" charset="-122"/>
                <a:ea typeface="微软雅黑" panose="020B0503020204020204" pitchFamily="34" charset="-122"/>
              </a:rPr>
              <a:t>/GDP</a:t>
            </a:r>
            <a:r>
              <a:rPr lang="zh-CN" altLang="en-US" dirty="0">
                <a:solidFill>
                  <a:srgbClr val="7C1E1F"/>
                </a:solidFill>
                <a:latin typeface="微软雅黑" panose="020B0503020204020204" pitchFamily="34" charset="-122"/>
                <a:ea typeface="微软雅黑" panose="020B0503020204020204" pitchFamily="34" charset="-122"/>
              </a:rPr>
              <a:t>）</a:t>
            </a:r>
            <a:endParaRPr lang="en-US" altLang="zh-CN" dirty="0">
              <a:solidFill>
                <a:srgbClr val="7C1E1F"/>
              </a:solidFill>
              <a:latin typeface="微软雅黑" panose="020B0503020204020204" pitchFamily="34" charset="-122"/>
              <a:ea typeface="微软雅黑" panose="020B0503020204020204" pitchFamily="34" charset="-122"/>
            </a:endParaRPr>
          </a:p>
        </p:txBody>
      </p:sp>
      <p:sp>
        <p:nvSpPr>
          <p:cNvPr id="17" name="矩形 16"/>
          <p:cNvSpPr/>
          <p:nvPr/>
        </p:nvSpPr>
        <p:spPr>
          <a:xfrm>
            <a:off x="2793979" y="6215013"/>
            <a:ext cx="5199647" cy="377411"/>
          </a:xfrm>
          <a:prstGeom prst="rect">
            <a:avLst/>
          </a:prstGeom>
        </p:spPr>
        <p:txBody>
          <a:bodyPr wrap="square">
            <a:spAutoFit/>
          </a:bodyPr>
          <a:lstStyle/>
          <a:p>
            <a:pPr algn="ctr">
              <a:lnSpc>
                <a:spcPct val="150000"/>
              </a:lnSpc>
            </a:pPr>
            <a:r>
              <a:rPr lang="zh-CN" altLang="en-US" sz="1400" dirty="0">
                <a:solidFill>
                  <a:srgbClr val="7C1E1F"/>
                </a:solidFill>
                <a:latin typeface="微软雅黑" panose="020B0503020204020204" pitchFamily="34" charset="-122"/>
                <a:ea typeface="微软雅黑" panose="020B0503020204020204" pitchFamily="34" charset="-122"/>
              </a:rPr>
              <a:t>数据来源：</a:t>
            </a:r>
            <a:r>
              <a:rPr lang="en-US" altLang="zh-CN" sz="1400" dirty="0">
                <a:solidFill>
                  <a:srgbClr val="7C1E1F"/>
                </a:solidFill>
                <a:latin typeface="微软雅黑" panose="020B0503020204020204" pitchFamily="34" charset="-122"/>
                <a:ea typeface="微软雅黑" panose="020B0503020204020204" pitchFamily="34" charset="-122"/>
              </a:rPr>
              <a:t>UN《</a:t>
            </a:r>
            <a:r>
              <a:rPr lang="zh-CN" altLang="en-US" sz="1400" dirty="0">
                <a:solidFill>
                  <a:srgbClr val="7C1E1F"/>
                </a:solidFill>
                <a:latin typeface="微软雅黑" panose="020B0503020204020204" pitchFamily="34" charset="-122"/>
                <a:ea typeface="微软雅黑" panose="020B0503020204020204" pitchFamily="34" charset="-122"/>
              </a:rPr>
              <a:t>世界投资报告</a:t>
            </a:r>
            <a:r>
              <a:rPr lang="en-US" altLang="zh-CN" sz="1400" dirty="0">
                <a:solidFill>
                  <a:srgbClr val="7C1E1F"/>
                </a:solidFill>
                <a:latin typeface="微软雅黑" panose="020B0503020204020204" pitchFamily="34" charset="-122"/>
                <a:ea typeface="微软雅黑" panose="020B0503020204020204" pitchFamily="34" charset="-122"/>
              </a:rPr>
              <a:t>2018》</a:t>
            </a:r>
          </a:p>
        </p:txBody>
      </p:sp>
      <p:pic>
        <p:nvPicPr>
          <p:cNvPr id="14" name="图片 13"/>
          <p:cNvPicPr>
            <a:picLocks noChangeAspect="1"/>
          </p:cNvPicPr>
          <p:nvPr/>
        </p:nvPicPr>
        <p:blipFill>
          <a:blip r:embed="rId3"/>
          <a:stretch>
            <a:fillRect/>
          </a:stretch>
        </p:blipFill>
        <p:spPr>
          <a:xfrm>
            <a:off x="3795252" y="2074480"/>
            <a:ext cx="8396748" cy="4248693"/>
          </a:xfrm>
          <a:prstGeom prst="rect">
            <a:avLst/>
          </a:prstGeom>
        </p:spPr>
      </p:pic>
    </p:spTree>
    <p:extLst>
      <p:ext uri="{BB962C8B-B14F-4D97-AF65-F5344CB8AC3E}">
        <p14:creationId xmlns:p14="http://schemas.microsoft.com/office/powerpoint/2010/main" val="5097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5">
            <a:extLst>
              <a:ext uri="{FF2B5EF4-FFF2-40B4-BE49-F238E27FC236}">
                <a16:creationId xmlns:a16="http://schemas.microsoft.com/office/drawing/2014/main" id="{15D9F720-46BB-48D2-B61D-776ECD53AAF2}"/>
              </a:ext>
            </a:extLst>
          </p:cNvPr>
          <p:cNvGraphicFramePr>
            <a:graphicFrameLocks noGrp="1"/>
          </p:cNvGraphicFramePr>
          <p:nvPr>
            <p:ph idx="1"/>
            <p:extLst>
              <p:ext uri="{D42A27DB-BD31-4B8C-83A1-F6EECF244321}">
                <p14:modId xmlns:p14="http://schemas.microsoft.com/office/powerpoint/2010/main" val="4175385194"/>
              </p:ext>
            </p:extLst>
          </p:nvPr>
        </p:nvGraphicFramePr>
        <p:xfrm>
          <a:off x="809862" y="2367815"/>
          <a:ext cx="9892006" cy="4025615"/>
        </p:xfrm>
        <a:graphic>
          <a:graphicData uri="http://schemas.openxmlformats.org/drawingml/2006/table">
            <a:tbl>
              <a:tblPr>
                <a:tableStyleId>{5940675A-B579-460E-94D1-54222C63F5DA}</a:tableStyleId>
              </a:tblPr>
              <a:tblGrid>
                <a:gridCol w="500944">
                  <a:extLst>
                    <a:ext uri="{9D8B030D-6E8A-4147-A177-3AD203B41FA5}">
                      <a16:colId xmlns:a16="http://schemas.microsoft.com/office/drawing/2014/main" val="20000"/>
                    </a:ext>
                  </a:extLst>
                </a:gridCol>
                <a:gridCol w="4695531">
                  <a:extLst>
                    <a:ext uri="{9D8B030D-6E8A-4147-A177-3AD203B41FA5}">
                      <a16:colId xmlns:a16="http://schemas.microsoft.com/office/drawing/2014/main" val="2493389699"/>
                    </a:ext>
                  </a:extLst>
                </a:gridCol>
                <a:gridCol w="4695531">
                  <a:extLst>
                    <a:ext uri="{9D8B030D-6E8A-4147-A177-3AD203B41FA5}">
                      <a16:colId xmlns:a16="http://schemas.microsoft.com/office/drawing/2014/main" val="2586704696"/>
                    </a:ext>
                  </a:extLst>
                </a:gridCol>
              </a:tblGrid>
              <a:tr h="300034">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zh-CN"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跨国并购</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绿地投资</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extLst>
                  <a:ext uri="{0D108BD9-81ED-4DB2-BD59-A6C34878D82A}">
                    <a16:rowId xmlns:a16="http://schemas.microsoft.com/office/drawing/2014/main" val="10000"/>
                  </a:ext>
                </a:extLst>
              </a:tr>
              <a:tr h="160928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优势</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能节省投资时间，迅速进入东道国市场</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利用原企业的分销渠道，有利于获得更多的市场份额，减轻竞争压力</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突破时间和空间的限制，取得规模优势，有利于扩大业务经营范围</a:t>
                      </a: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利用原企业的资源如人才、员工、设备、无形资产等，增强核心竞争力</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rPr>
                        <a:t>有时能购买到廉价的企业资产</a:t>
                      </a: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新企业的资本可以准确估价</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手续简单，省去整合步骤</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 </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享受东道国的优惠待遇</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不受东道国法律和政策上的限制</a:t>
                      </a:r>
                    </a:p>
                  </a:txBody>
                  <a:tcPr marT="45719" marB="45719" anchor="ctr" horzOverflow="overflow"/>
                </a:tc>
                <a:extLst>
                  <a:ext uri="{0D108BD9-81ED-4DB2-BD59-A6C34878D82A}">
                    <a16:rowId xmlns:a16="http://schemas.microsoft.com/office/drawing/2014/main" val="10001"/>
                  </a:ext>
                </a:extLst>
              </a:tr>
              <a:tr h="16481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劣势</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会计制度和财务制度的差异以及信息不对称使并购方难以准确评估购买企业的资产价格</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受企业规模和地理位置的限制</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文化排斥现象，对被并购企业管理的问题</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受原有契约关系的限制，并购后整合成本难料</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投产缓慢</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需自行开拓市场，建立分销渠道，成本高昂</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不利于跨行业经营及实现产业与服务多样化</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经营风险大，组织难度高</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extLst>
                  <a:ext uri="{0D108BD9-81ED-4DB2-BD59-A6C34878D82A}">
                    <a16:rowId xmlns:a16="http://schemas.microsoft.com/office/drawing/2014/main" val="4275141641"/>
                  </a:ext>
                </a:extLst>
              </a:tr>
            </a:tbl>
          </a:graphicData>
        </a:graphic>
      </p:graphicFrame>
      <p:sp>
        <p:nvSpPr>
          <p:cNvPr id="10" name="文本框 9">
            <a:extLst>
              <a:ext uri="{FF2B5EF4-FFF2-40B4-BE49-F238E27FC236}">
                <a16:creationId xmlns:a16="http://schemas.microsoft.com/office/drawing/2014/main" id="{E376C0A6-B89D-4D76-88DD-36CAD8A6D024}"/>
              </a:ext>
            </a:extLst>
          </p:cNvPr>
          <p:cNvSpPr txBox="1"/>
          <p:nvPr/>
        </p:nvSpPr>
        <p:spPr>
          <a:xfrm>
            <a:off x="662134" y="1838938"/>
            <a:ext cx="3582786" cy="430887"/>
          </a:xfrm>
          <a:prstGeom prst="rect">
            <a:avLst/>
          </a:prstGeom>
          <a:noFill/>
        </p:spPr>
        <p:txBody>
          <a:bodyPr wrap="square" rtlCol="0">
            <a:spAutoFit/>
          </a:bodyPr>
          <a:lstStyle/>
          <a:p>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两种形式比较</a:t>
            </a:r>
          </a:p>
        </p:txBody>
      </p:sp>
      <p:sp>
        <p:nvSpPr>
          <p:cNvPr id="5" name="矩形 4"/>
          <p:cNvSpPr/>
          <p:nvPr/>
        </p:nvSpPr>
        <p:spPr>
          <a:xfrm>
            <a:off x="326067" y="1156173"/>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531307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5">
            <a:extLst>
              <a:ext uri="{FF2B5EF4-FFF2-40B4-BE49-F238E27FC236}">
                <a16:creationId xmlns:a16="http://schemas.microsoft.com/office/drawing/2014/main" id="{15D9F720-46BB-48D2-B61D-776ECD53AAF2}"/>
              </a:ext>
            </a:extLst>
          </p:cNvPr>
          <p:cNvGraphicFramePr>
            <a:graphicFrameLocks noGrp="1"/>
          </p:cNvGraphicFramePr>
          <p:nvPr>
            <p:ph idx="1"/>
            <p:extLst>
              <p:ext uri="{D42A27DB-BD31-4B8C-83A1-F6EECF244321}">
                <p14:modId xmlns:p14="http://schemas.microsoft.com/office/powerpoint/2010/main" val="3541099355"/>
              </p:ext>
            </p:extLst>
          </p:nvPr>
        </p:nvGraphicFramePr>
        <p:xfrm>
          <a:off x="809862" y="2367815"/>
          <a:ext cx="9892006" cy="3716772"/>
        </p:xfrm>
        <a:graphic>
          <a:graphicData uri="http://schemas.openxmlformats.org/drawingml/2006/table">
            <a:tbl>
              <a:tblPr>
                <a:tableStyleId>{5940675A-B579-460E-94D1-54222C63F5DA}</a:tableStyleId>
              </a:tblPr>
              <a:tblGrid>
                <a:gridCol w="500944">
                  <a:extLst>
                    <a:ext uri="{9D8B030D-6E8A-4147-A177-3AD203B41FA5}">
                      <a16:colId xmlns:a16="http://schemas.microsoft.com/office/drawing/2014/main" val="20000"/>
                    </a:ext>
                  </a:extLst>
                </a:gridCol>
                <a:gridCol w="4695531">
                  <a:extLst>
                    <a:ext uri="{9D8B030D-6E8A-4147-A177-3AD203B41FA5}">
                      <a16:colId xmlns:a16="http://schemas.microsoft.com/office/drawing/2014/main" val="2493389699"/>
                    </a:ext>
                  </a:extLst>
                </a:gridCol>
                <a:gridCol w="4695531">
                  <a:extLst>
                    <a:ext uri="{9D8B030D-6E8A-4147-A177-3AD203B41FA5}">
                      <a16:colId xmlns:a16="http://schemas.microsoft.com/office/drawing/2014/main" val="2586704696"/>
                    </a:ext>
                  </a:extLst>
                </a:gridCol>
              </a:tblGrid>
              <a:tr h="654785">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zh-CN"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企业的内部环境</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企业的外部环境</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extLst>
                  <a:ext uri="{0D108BD9-81ED-4DB2-BD59-A6C34878D82A}">
                    <a16:rowId xmlns:a16="http://schemas.microsoft.com/office/drawing/2014/main" val="10000"/>
                  </a:ext>
                </a:extLst>
              </a:tr>
              <a:tr h="16233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并购</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企业拥有的技术商标商誉等资源状况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少</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企业的发展战略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纵向拓展</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国际经营经验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少</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企业增长率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快速增长</a:t>
                      </a:r>
                      <a:endParaRPr kumimoji="0" lang="zh-CN" altLang="en-US" sz="1600" b="0" i="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东道国经济发展水平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高</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东道国外资政策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排斥</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市场增长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快</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竞争态势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激烈</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extLst>
                  <a:ext uri="{0D108BD9-81ED-4DB2-BD59-A6C34878D82A}">
                    <a16:rowId xmlns:a16="http://schemas.microsoft.com/office/drawing/2014/main" val="1393813022"/>
                  </a:ext>
                </a:extLst>
              </a:tr>
              <a:tr h="1438613">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新建</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企业拥有的技术商标商誉等资源状况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多</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企业的发展战略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横向拓展</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国际经营经验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丰富</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企业增长率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平稳</a:t>
                      </a:r>
                      <a:endParaRPr kumimoji="0" lang="zh-CN" altLang="en-US" sz="1600" b="0" i="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anchor="ctr"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东道国经济发展水平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低</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东道国外资政策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欢迎</a:t>
                      </a: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市场增长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慢</a:t>
                      </a:r>
                      <a:endParaRPr kumimoji="0" lang="en-US" altLang="zh-CN"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竞争态势   </a:t>
                      </a:r>
                      <a:r>
                        <a:rPr kumimoji="0" lang="zh-CN" altLang="en-US" sz="1600" u="none" strike="noStrike" cap="none" normalizeH="0" baseline="0" dirty="0">
                          <a:ln>
                            <a:noFill/>
                          </a:ln>
                          <a:solidFill>
                            <a:srgbClr val="7C1E1F"/>
                          </a:solidFill>
                          <a:effectLst/>
                          <a:latin typeface="Times New Roman" panose="02020603050405020304" pitchFamily="18" charset="0"/>
                          <a:ea typeface="微软雅黑" panose="020B0503020204020204" pitchFamily="34" charset="-122"/>
                          <a:cs typeface="Times New Roman" panose="02020603050405020304" pitchFamily="18" charset="0"/>
                        </a:rPr>
                        <a:t>平缓</a:t>
                      </a:r>
                    </a:p>
                  </a:txBody>
                  <a:tcPr marT="45719" marB="45719" anchor="ctr" horzOverflow="overflow"/>
                </a:tc>
                <a:extLst>
                  <a:ext uri="{0D108BD9-81ED-4DB2-BD59-A6C34878D82A}">
                    <a16:rowId xmlns:a16="http://schemas.microsoft.com/office/drawing/2014/main" val="10001"/>
                  </a:ext>
                </a:extLst>
              </a:tr>
            </a:tbl>
          </a:graphicData>
        </a:graphic>
      </p:graphicFrame>
      <p:sp>
        <p:nvSpPr>
          <p:cNvPr id="10" name="文本框 9">
            <a:extLst>
              <a:ext uri="{FF2B5EF4-FFF2-40B4-BE49-F238E27FC236}">
                <a16:creationId xmlns:a16="http://schemas.microsoft.com/office/drawing/2014/main" id="{E376C0A6-B89D-4D76-88DD-36CAD8A6D024}"/>
              </a:ext>
            </a:extLst>
          </p:cNvPr>
          <p:cNvSpPr txBox="1"/>
          <p:nvPr/>
        </p:nvSpPr>
        <p:spPr>
          <a:xfrm>
            <a:off x="662134" y="1838938"/>
            <a:ext cx="3582786" cy="430887"/>
          </a:xfrm>
          <a:prstGeom prst="rect">
            <a:avLst/>
          </a:prstGeom>
          <a:noFill/>
        </p:spPr>
        <p:txBody>
          <a:bodyPr wrap="square" rtlCol="0">
            <a:spAutoFit/>
          </a:bodyPr>
          <a:lstStyle/>
          <a:p>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 并购</a:t>
            </a:r>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or</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新建</a:t>
            </a:r>
          </a:p>
        </p:txBody>
      </p:sp>
      <p:sp>
        <p:nvSpPr>
          <p:cNvPr id="5" name="矩形 4"/>
          <p:cNvSpPr/>
          <p:nvPr/>
        </p:nvSpPr>
        <p:spPr>
          <a:xfrm>
            <a:off x="326067" y="1156173"/>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4398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A0B2696-E3C0-40DF-8C59-66D6BB4973D7}"/>
              </a:ext>
            </a:extLst>
          </p:cNvPr>
          <p:cNvSpPr txBox="1"/>
          <p:nvPr/>
        </p:nvSpPr>
        <p:spPr>
          <a:xfrm>
            <a:off x="456455" y="2729206"/>
            <a:ext cx="10949482" cy="2862322"/>
          </a:xfrm>
          <a:prstGeom prst="rect">
            <a:avLst/>
          </a:prstGeom>
          <a:noFill/>
        </p:spPr>
        <p:txBody>
          <a:bodyPr wrap="square" rtlCol="0">
            <a:spAutoFit/>
          </a:bodyPr>
          <a:lstStyle>
            <a:defPPr>
              <a:defRPr lang="en-US"/>
            </a:defPPr>
            <a:lvl1pPr algn="just">
              <a:defRPr sz="2200" b="1">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sz="2000" b="0" dirty="0"/>
              <a:t>(1)</a:t>
            </a:r>
            <a:r>
              <a:rPr lang="zh-CN" altLang="en-US" sz="2000" b="0" dirty="0"/>
              <a:t>水平型投资又称横向投资（</a:t>
            </a:r>
            <a:r>
              <a:rPr lang="en-US" altLang="zh-CN" sz="2000" b="0" dirty="0"/>
              <a:t>Horizontal</a:t>
            </a:r>
            <a:r>
              <a:rPr lang="zh-CN" altLang="en-US" sz="2000" b="0" dirty="0"/>
              <a:t>）</a:t>
            </a:r>
            <a:endParaRPr lang="en-US" altLang="zh-CN" sz="2000" b="0" dirty="0"/>
          </a:p>
          <a:p>
            <a:endParaRPr lang="en-US" altLang="zh-CN" sz="2000" b="0" dirty="0"/>
          </a:p>
          <a:p>
            <a:r>
              <a:rPr lang="zh-CN" altLang="en-US" sz="2000" b="0" dirty="0"/>
              <a:t>        指投资主体与投资企业处于同一行业，产品处于同一市场。</a:t>
            </a:r>
            <a:endParaRPr lang="en-US" altLang="zh-CN" sz="2000" b="0" dirty="0"/>
          </a:p>
          <a:p>
            <a:endParaRPr lang="en-US" altLang="zh-CN" sz="2000" b="0" dirty="0"/>
          </a:p>
          <a:p>
            <a:r>
              <a:rPr lang="zh-CN" altLang="en-US" sz="2000" b="0" dirty="0"/>
              <a:t>        企业通过对外直接投资将其在本国的价值链活动复制到东道国，根据当地情况从事某种产品的设计、规划、生产和销售等经营活动。我们将这种投资称为水平对外直接投资。</a:t>
            </a:r>
            <a:endParaRPr lang="en-US" altLang="zh-CN" sz="2000" b="0" dirty="0"/>
          </a:p>
          <a:p>
            <a:endParaRPr lang="en-US" altLang="zh-CN" sz="2000" b="0" dirty="0"/>
          </a:p>
          <a:p>
            <a:r>
              <a:rPr lang="zh-CN" altLang="en-US" sz="2000" b="0" dirty="0"/>
              <a:t>        目的通常是扩大世界市场份额或增加企业的国际竞争力或垄断实力。</a:t>
            </a:r>
            <a:endParaRPr lang="en-US" altLang="zh-CN" sz="2000" b="0" dirty="0"/>
          </a:p>
          <a:p>
            <a:pPr lvl="0"/>
            <a:endParaRPr lang="en-US" altLang="zh-CN" sz="2000" dirty="0">
              <a:solidFill>
                <a:srgbClr val="7C1E1F"/>
              </a:solidFill>
              <a:latin typeface="微软雅黑" panose="020B0503020204020204" pitchFamily="34" charset="-122"/>
            </a:endParaRPr>
          </a:p>
        </p:txBody>
      </p:sp>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448511" y="1970832"/>
            <a:ext cx="5195653" cy="507831"/>
          </a:xfrm>
          <a:prstGeom prst="rect">
            <a:avLst/>
          </a:prstGeom>
        </p:spPr>
        <p:txBody>
          <a:bodyPr wrap="none">
            <a:spAutoFit/>
          </a:bodyPr>
          <a:lstStyle/>
          <a:p>
            <a:pPr lvl="0">
              <a:lnSpc>
                <a:spcPct val="150000"/>
              </a:lnSpc>
            </a:pPr>
            <a:r>
              <a:rPr lang="en-US" altLang="zh-CN" dirty="0">
                <a:solidFill>
                  <a:srgbClr val="7C1E1F"/>
                </a:solidFill>
                <a:latin typeface="微软雅黑" panose="020B0503020204020204" pitchFamily="34" charset="-122"/>
                <a:ea typeface="微软雅黑" panose="020B0503020204020204" pitchFamily="34" charset="-122"/>
              </a:rPr>
              <a:t>2.2 </a:t>
            </a:r>
            <a:r>
              <a:rPr lang="zh-CN" altLang="en-US" dirty="0">
                <a:solidFill>
                  <a:srgbClr val="7C1E1F"/>
                </a:solidFill>
                <a:latin typeface="微软雅黑" panose="020B0503020204020204" pitchFamily="34" charset="-122"/>
                <a:ea typeface="微软雅黑" panose="020B0503020204020204" pitchFamily="34" charset="-122"/>
              </a:rPr>
              <a:t>按照投资主体与其投资企业之间国际分工方式</a:t>
            </a:r>
            <a:endParaRPr lang="en-US" altLang="zh-CN"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9089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32812" y="1942835"/>
            <a:ext cx="5428089" cy="400110"/>
          </a:xfrm>
          <a:prstGeom prst="rect">
            <a:avLst/>
          </a:prstGeom>
        </p:spPr>
        <p:txBody>
          <a:bodyPr wrap="none">
            <a:spAutoFit/>
          </a:bodyPr>
          <a:lstStyle/>
          <a:p>
            <a:pPr lvl="0" algn="just"/>
            <a:r>
              <a:rPr lang="zh-CN" altLang="en-US" sz="2000" b="1" dirty="0">
                <a:solidFill>
                  <a:srgbClr val="7C1E1F"/>
                </a:solidFill>
                <a:latin typeface="微软雅黑" panose="020B0503020204020204" pitchFamily="34" charset="-122"/>
                <a:ea typeface="微软雅黑" panose="020B0503020204020204" pitchFamily="34" charset="-122"/>
              </a:rPr>
              <a:t>水平投资案例</a:t>
            </a:r>
            <a:r>
              <a:rPr lang="en-US" altLang="zh-CN" sz="2000" b="1" dirty="0">
                <a:solidFill>
                  <a:srgbClr val="7C1E1F"/>
                </a:solidFill>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rPr>
              <a:t> </a:t>
            </a:r>
            <a:r>
              <a:rPr lang="zh-CN" altLang="en-US" sz="2000" b="1" dirty="0">
                <a:solidFill>
                  <a:srgbClr val="7C1E1F"/>
                </a:solidFill>
                <a:latin typeface="微软雅黑" panose="020B0503020204020204" pitchFamily="34" charset="-122"/>
                <a:ea typeface="微软雅黑" panose="020B0503020204020204" pitchFamily="34" charset="-122"/>
              </a:rPr>
              <a:t>⭐中国电建战略性横向全球扩张</a:t>
            </a:r>
            <a:endParaRPr lang="en-US" altLang="zh-CN" sz="2000" b="1"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32812" y="2520345"/>
            <a:ext cx="10617788" cy="3785652"/>
          </a:xfrm>
          <a:prstGeom prst="rect">
            <a:avLst/>
          </a:prstGeom>
          <a:noFill/>
        </p:spPr>
        <p:txBody>
          <a:bodyPr wrap="square" rtlCol="0">
            <a:spAutoFit/>
          </a:bodyPr>
          <a:lstStyle/>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中国电建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年年度报告：营业收入同比上涨</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10.69%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，已近</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3000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亿元，归属于上市公司股东的净利润同比上涨</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3.79%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，约</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76.95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亿元。相较于</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年前（即</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2009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年），中国电建的营收上涨约</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290%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，归属于上市公司股东的净利润上涨约</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236%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。中国电建在</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年度步伐稳健，收获颇丰。</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内，中国电建不仅在传统优势业务上更进一步，还不断适应新的形势，重点开拓水环境与资源市场，深入拓展垃圾发电业务，并积极开拓生物质能业务。此外，中国电建的全球化发展也逆势上扬，新签国际业务合同同比增长近</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30%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。在业务发展的横向扩张上成绩耀眼。</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截至</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年底，中国电建在</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113</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个国家设立了</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271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个驻外机构。</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年，中国电建属地化经营扎实推进，六大区域总部建设实现较大进展，区域总部统筹区域内子企业打造立体营销体系，提升了整体竞争能力。其中，东南非区域通过小比例投资带动的津巴布韦旺吉燃煤电站</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号、</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号机组项目顺利开工；亚太区域中标越南</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16</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个光伏项目，超过该国别年度光伏市场份额</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。全年实现新签国际业务合同</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1536.32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亿元，同比增长</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29.29%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，完成境外主营业务收入</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664.12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亿元，同比增长</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5.05%</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思考：中国电建的横向投资对于实现企业的战略目标有什么作用？</a:t>
            </a:r>
          </a:p>
        </p:txBody>
      </p:sp>
    </p:spTree>
    <p:extLst>
      <p:ext uri="{BB962C8B-B14F-4D97-AF65-F5344CB8AC3E}">
        <p14:creationId xmlns:p14="http://schemas.microsoft.com/office/powerpoint/2010/main" val="4086108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0A0B2696-E3C0-40DF-8C59-66D6BB4973D7}"/>
              </a:ext>
            </a:extLst>
          </p:cNvPr>
          <p:cNvSpPr txBox="1"/>
          <p:nvPr/>
        </p:nvSpPr>
        <p:spPr>
          <a:xfrm>
            <a:off x="456455" y="2729206"/>
            <a:ext cx="11467321" cy="3170099"/>
          </a:xfrm>
          <a:prstGeom prst="rect">
            <a:avLst/>
          </a:prstGeom>
          <a:noFill/>
        </p:spPr>
        <p:txBody>
          <a:bodyPr wrap="square" rtlCol="0">
            <a:spAutoFit/>
          </a:bodyPr>
          <a:lstStyle>
            <a:defPPr>
              <a:defRPr lang="en-US"/>
            </a:defPPr>
            <a:lvl1pPr algn="just">
              <a:defRPr sz="2200" b="1">
                <a:latin typeface="Times New Roman" panose="02020603050405020304" pitchFamily="18" charset="0"/>
                <a:ea typeface="微软雅黑" panose="020B0503020204020204" pitchFamily="34" charset="-122"/>
                <a:cs typeface="Times New Roman" panose="02020603050405020304" pitchFamily="18" charset="0"/>
              </a:defRPr>
            </a:lvl1pPr>
          </a:lstStyle>
          <a:p>
            <a:r>
              <a:rPr lang="en-US" altLang="zh-CN" sz="2000" b="0" dirty="0"/>
              <a:t>(2)</a:t>
            </a:r>
            <a:r>
              <a:rPr lang="zh-CN" altLang="en-US" sz="2000" b="0" dirty="0"/>
              <a:t>垂直型投资又称纵向投资（</a:t>
            </a:r>
            <a:r>
              <a:rPr lang="en-US" altLang="zh-CN" sz="2000" b="0" dirty="0"/>
              <a:t>Vertical</a:t>
            </a:r>
            <a:r>
              <a:rPr lang="zh-CN" altLang="en-US" sz="2000" b="0" dirty="0"/>
              <a:t>）</a:t>
            </a:r>
            <a:endParaRPr lang="en-US" altLang="zh-CN" sz="2000" b="0" dirty="0"/>
          </a:p>
          <a:p>
            <a:endParaRPr lang="en-US" altLang="zh-CN" sz="2000" b="0" dirty="0"/>
          </a:p>
          <a:p>
            <a:r>
              <a:rPr lang="zh-CN" altLang="en-US" sz="2000" b="0" dirty="0"/>
              <a:t>         指投资主体与投资企业的产品处在同一产业链的上游或下游。        </a:t>
            </a:r>
            <a:endParaRPr lang="en-US" altLang="zh-CN" sz="2000" b="0" dirty="0"/>
          </a:p>
          <a:p>
            <a:endParaRPr lang="en-US" altLang="zh-CN" sz="2000" b="0" dirty="0"/>
          </a:p>
          <a:p>
            <a:r>
              <a:rPr lang="zh-CN" altLang="en-US" sz="2000" b="0" dirty="0"/>
              <a:t>         一国投资者为了实现生产过程不同阶段的专业化而将生产资本直接输出到另一国进行设厂或建立企业，投资主体与投资经营不同的产品，但产品处于行业价值链的上游或下游，我们将这种投资称为垂直型投资。</a:t>
            </a:r>
            <a:endParaRPr lang="en-US" altLang="zh-CN" sz="2000" b="0" dirty="0"/>
          </a:p>
          <a:p>
            <a:endParaRPr lang="en-US" altLang="zh-CN" sz="2000" b="0" dirty="0"/>
          </a:p>
          <a:p>
            <a:r>
              <a:rPr lang="en-US" altLang="zh-CN" sz="2000" b="0" dirty="0"/>
              <a:t>         </a:t>
            </a:r>
            <a:r>
              <a:rPr lang="zh-CN" altLang="en-US" sz="2000" b="0" dirty="0"/>
              <a:t>目的通常是为了获得低廉的原材料供应或扩大产品销路，组织专业化生产或实现产销一体化。</a:t>
            </a:r>
            <a:endParaRPr lang="en-US" altLang="zh-CN" sz="2000" b="0" dirty="0"/>
          </a:p>
          <a:p>
            <a:endParaRPr lang="en-US" altLang="zh-CN" sz="2000" b="0" dirty="0"/>
          </a:p>
        </p:txBody>
      </p:sp>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448511" y="1970832"/>
            <a:ext cx="5195653" cy="507831"/>
          </a:xfrm>
          <a:prstGeom prst="rect">
            <a:avLst/>
          </a:prstGeom>
        </p:spPr>
        <p:txBody>
          <a:bodyPr wrap="none">
            <a:spAutoFit/>
          </a:bodyPr>
          <a:lstStyle/>
          <a:p>
            <a:pPr lvl="0">
              <a:lnSpc>
                <a:spcPct val="150000"/>
              </a:lnSpc>
            </a:pPr>
            <a:r>
              <a:rPr lang="en-US" altLang="zh-CN" dirty="0">
                <a:solidFill>
                  <a:srgbClr val="7C1E1F"/>
                </a:solidFill>
                <a:latin typeface="微软雅黑" panose="020B0503020204020204" pitchFamily="34" charset="-122"/>
                <a:ea typeface="微软雅黑" panose="020B0503020204020204" pitchFamily="34" charset="-122"/>
              </a:rPr>
              <a:t>2.2 </a:t>
            </a:r>
            <a:r>
              <a:rPr lang="zh-CN" altLang="en-US" dirty="0">
                <a:solidFill>
                  <a:srgbClr val="7C1E1F"/>
                </a:solidFill>
                <a:latin typeface="微软雅黑" panose="020B0503020204020204" pitchFamily="34" charset="-122"/>
                <a:ea typeface="微软雅黑" panose="020B0503020204020204" pitchFamily="34" charset="-122"/>
              </a:rPr>
              <a:t>按照投资主体与其投资企业之间国际分工方式</a:t>
            </a:r>
            <a:endParaRPr lang="en-US" altLang="zh-CN"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4807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48511" y="1166292"/>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9"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8" name="矩形 7"/>
          <p:cNvSpPr/>
          <p:nvPr/>
        </p:nvSpPr>
        <p:spPr>
          <a:xfrm>
            <a:off x="532812" y="1724734"/>
            <a:ext cx="4145687" cy="707886"/>
          </a:xfrm>
          <a:prstGeom prst="rect">
            <a:avLst/>
          </a:prstGeom>
        </p:spPr>
        <p:txBody>
          <a:bodyPr wrap="none">
            <a:spAutoFit/>
          </a:bodyPr>
          <a:lstStyle/>
          <a:p>
            <a:pPr lvl="0" algn="just"/>
            <a:r>
              <a:rPr lang="zh-CN" altLang="en-US" sz="2000" b="1" dirty="0">
                <a:solidFill>
                  <a:srgbClr val="7C1E1F"/>
                </a:solidFill>
                <a:latin typeface="微软雅黑" panose="020B0503020204020204" pitchFamily="34" charset="-122"/>
                <a:ea typeface="微软雅黑" panose="020B0503020204020204" pitchFamily="34" charset="-122"/>
              </a:rPr>
              <a:t>垂直投资案例</a:t>
            </a:r>
            <a:r>
              <a:rPr lang="en-US" altLang="zh-CN" sz="2000" b="1" dirty="0">
                <a:solidFill>
                  <a:srgbClr val="7C1E1F"/>
                </a:solidFill>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rPr>
              <a:t> </a:t>
            </a:r>
            <a:r>
              <a:rPr lang="zh-CN" altLang="en-US" sz="2000" b="1" dirty="0">
                <a:solidFill>
                  <a:srgbClr val="7C1E1F"/>
                </a:solidFill>
                <a:latin typeface="微软雅黑" panose="020B0503020204020204" pitchFamily="34" charset="-122"/>
                <a:ea typeface="微软雅黑" panose="020B0503020204020204" pitchFamily="34" charset="-122"/>
              </a:rPr>
              <a:t>⭐海尔集团纵向扩张</a:t>
            </a:r>
          </a:p>
          <a:p>
            <a:pPr lvl="0" algn="just"/>
            <a:endParaRPr lang="en-US" altLang="zh-CN" sz="2000" b="1"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32812" y="2132517"/>
            <a:ext cx="11447521" cy="4524315"/>
          </a:xfrm>
          <a:prstGeom prst="rect">
            <a:avLst/>
          </a:prstGeom>
          <a:noFill/>
        </p:spPr>
        <p:txBody>
          <a:bodyPr wrap="square" rtlCol="0">
            <a:spAutoFit/>
          </a:bodyPr>
          <a:lstStyle/>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在海尔集团</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年创新年会上，海尔集团首席执行官张瑞敏提出，</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2019</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年，海尔的目标是“为人单合一成为世界级物联网模式而努力”。目前海尔正积极进行资源整合和创新，在世界范围内建立物联网。值得注意的是，海尔在基于现有资源，在价值链扩张上也取得了重要的成绩。</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2018</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年海尔集团实现全球营业额</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2661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亿元，同比增长</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10%</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向上游研发发展：以中央研究院建立为标志，海尔开始大规模构建技术能力。先后与北京航空航天大学和美国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C-MOLD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合资，联合开发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CAD /CAM /CAE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等用于家电产品设计、制造的软件</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与日本松下在变频技术方面建立技术联盟</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与日本化学公司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DOW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结成技术联盟进行新材料的开发。</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向上游供应方发展：一方面建立工业园区吸引国际供应商投资建厂，获得稳定的供应体系。除了积极进行德国、美国、日本、韩国等的产品认证外，海尔还与德国莱茵、美国保险商实验室和英国依梯埃－塞密柯技术公司成立国际认证合作室，与日本三洋电机长期合作，保证关键部件压缩机的稳定供应</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与艾默生、巴斯夫等合作，及时获得质优价廉的零部件。另一方面，与供应商共同进行产品的前端设计和研发。与全球最大的制冷压缩机生产商之一的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EMBRACO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结成技术联盟</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与全球规模最大的电机企业艾默生签订合作协议，要求其参与产品设计过程</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与压缩机供应商东芝长期开展产品联合设计</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与日本新日铁、韩国浦项及德国克鲁勃合作，不仅获得质优价廉的钢板，而且基于设计方面的共同研究及时获得更新的材料。</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向下游营销发展：与西尔斯、沃尔玛、百思买等美国零售商建立渠道合作关系，与德国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INTEC</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、意大利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COPEA</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、法国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CONFROMA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等欧洲大型连锁店签订销售协议，进入日本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BIC CAME</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Ｒ</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BEST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KEIZU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等知名连锁店全面销售，并与日本第一超市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AEON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建立战略合作关系。</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gn="just"/>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思考：海尔的投资对于实现企业的战略目标有什么作用？</a:t>
            </a:r>
          </a:p>
        </p:txBody>
      </p:sp>
    </p:spTree>
    <p:extLst>
      <p:ext uri="{BB962C8B-B14F-4D97-AF65-F5344CB8AC3E}">
        <p14:creationId xmlns:p14="http://schemas.microsoft.com/office/powerpoint/2010/main" val="268521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55">
            <a:extLst>
              <a:ext uri="{FF2B5EF4-FFF2-40B4-BE49-F238E27FC236}">
                <a16:creationId xmlns:a16="http://schemas.microsoft.com/office/drawing/2014/main" id="{15D9F720-46BB-48D2-B61D-776ECD53AAF2}"/>
              </a:ext>
            </a:extLst>
          </p:cNvPr>
          <p:cNvGraphicFramePr>
            <a:graphicFrameLocks noGrp="1"/>
          </p:cNvGraphicFramePr>
          <p:nvPr>
            <p:ph idx="1"/>
            <p:extLst>
              <p:ext uri="{D42A27DB-BD31-4B8C-83A1-F6EECF244321}">
                <p14:modId xmlns:p14="http://schemas.microsoft.com/office/powerpoint/2010/main" val="3281462067"/>
              </p:ext>
            </p:extLst>
          </p:nvPr>
        </p:nvGraphicFramePr>
        <p:xfrm>
          <a:off x="1027624" y="4928309"/>
          <a:ext cx="9722671" cy="1759711"/>
        </p:xfrm>
        <a:graphic>
          <a:graphicData uri="http://schemas.openxmlformats.org/drawingml/2006/table">
            <a:tbl>
              <a:tblPr>
                <a:tableStyleId>{5940675A-B579-460E-94D1-54222C63F5DA}</a:tableStyleId>
              </a:tblPr>
              <a:tblGrid>
                <a:gridCol w="492369">
                  <a:extLst>
                    <a:ext uri="{9D8B030D-6E8A-4147-A177-3AD203B41FA5}">
                      <a16:colId xmlns:a16="http://schemas.microsoft.com/office/drawing/2014/main" val="20000"/>
                    </a:ext>
                  </a:extLst>
                </a:gridCol>
                <a:gridCol w="4615151">
                  <a:extLst>
                    <a:ext uri="{9D8B030D-6E8A-4147-A177-3AD203B41FA5}">
                      <a16:colId xmlns:a16="http://schemas.microsoft.com/office/drawing/2014/main" val="2493389699"/>
                    </a:ext>
                  </a:extLst>
                </a:gridCol>
                <a:gridCol w="4615151">
                  <a:extLst>
                    <a:ext uri="{9D8B030D-6E8A-4147-A177-3AD203B41FA5}">
                      <a16:colId xmlns:a16="http://schemas.microsoft.com/office/drawing/2014/main" val="836039326"/>
                    </a:ext>
                  </a:extLst>
                </a:gridCol>
              </a:tblGrid>
              <a:tr h="30409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zh-CN"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水平型对外直接投资</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垂直型对外投资</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extLst>
                  <a:ext uri="{0D108BD9-81ED-4DB2-BD59-A6C34878D82A}">
                    <a16:rowId xmlns:a16="http://schemas.microsoft.com/office/drawing/2014/main" val="10000"/>
                  </a:ext>
                </a:extLst>
              </a:tr>
              <a:tr h="1424433">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特点</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）主要表现为出口替代效应；避开贸易壁垒，可以设计生产适合当地情况的产品；</a:t>
                      </a:r>
                    </a:p>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）规模经济效应；有利于促进母子公司技术、管理、商标等无形资产的转移，减少交易成本，形成规模经济。</a:t>
                      </a:r>
                    </a:p>
                  </a:txBody>
                  <a:tcPr marT="45719" marB="45719" horzOverflow="overflow"/>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）主要表现为出口互补效应；形成专业化分工与协作，可以增加中间投入品和资本品的出口，能够更好地控制原材料和产品质量；</a:t>
                      </a:r>
                    </a:p>
                    <a:p>
                      <a:pPr marL="0" marR="0" lvl="0" indent="0" algn="l" defTabSz="914400" rtl="0" eaLnBrk="1" fontAlgn="base" latinLnBrk="0" hangingPunct="1">
                        <a:lnSpc>
                          <a:spcPct val="10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）规模经济效应；同时可以通过专业化分工进行标准化大规模生产，从而形成规模经济。</a:t>
                      </a:r>
                    </a:p>
                  </a:txBody>
                  <a:tcPr marT="45719" marB="45719" horzOverflow="overflow"/>
                </a:tc>
                <a:extLst>
                  <a:ext uri="{0D108BD9-81ED-4DB2-BD59-A6C34878D82A}">
                    <a16:rowId xmlns:a16="http://schemas.microsoft.com/office/drawing/2014/main" val="10001"/>
                  </a:ext>
                </a:extLst>
              </a:tr>
            </a:tbl>
          </a:graphicData>
        </a:graphic>
      </p:graphicFrame>
      <p:sp>
        <p:nvSpPr>
          <p:cNvPr id="10" name="文本框 9">
            <a:extLst>
              <a:ext uri="{FF2B5EF4-FFF2-40B4-BE49-F238E27FC236}">
                <a16:creationId xmlns:a16="http://schemas.microsoft.com/office/drawing/2014/main" id="{E376C0A6-B89D-4D76-88DD-36CAD8A6D024}"/>
              </a:ext>
            </a:extLst>
          </p:cNvPr>
          <p:cNvSpPr txBox="1"/>
          <p:nvPr/>
        </p:nvSpPr>
        <p:spPr>
          <a:xfrm>
            <a:off x="701795" y="1715773"/>
            <a:ext cx="3582786" cy="430887"/>
          </a:xfrm>
          <a:prstGeom prst="rect">
            <a:avLst/>
          </a:prstGeom>
          <a:noFill/>
        </p:spPr>
        <p:txBody>
          <a:bodyPr wrap="square" rtlCol="0">
            <a:spAutoFit/>
          </a:bodyPr>
          <a:lstStyle/>
          <a:p>
            <a:r>
              <a:rPr lang="en-US" altLang="zh-CN" sz="22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200" dirty="0">
                <a:latin typeface="Times New Roman" panose="02020603050405020304" pitchFamily="18" charset="0"/>
                <a:ea typeface="微软雅黑" panose="020B0503020204020204" pitchFamily="34" charset="-122"/>
                <a:cs typeface="Times New Roman" panose="02020603050405020304" pitchFamily="18" charset="0"/>
              </a:rPr>
              <a:t>两种形式比较</a:t>
            </a:r>
          </a:p>
        </p:txBody>
      </p:sp>
      <p:sp>
        <p:nvSpPr>
          <p:cNvPr id="5" name="矩形 4"/>
          <p:cNvSpPr/>
          <p:nvPr/>
        </p:nvSpPr>
        <p:spPr>
          <a:xfrm>
            <a:off x="326067" y="1156173"/>
            <a:ext cx="2525050"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国际直接投资形式</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6"/>
            <p:cNvSpPr txBox="1"/>
            <p:nvPr/>
          </p:nvSpPr>
          <p:spPr>
            <a:xfrm>
              <a:off x="840504" y="651109"/>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二、国际直接投资的一些概念</a:t>
              </a:r>
              <a:endParaRPr lang="en-GB" sz="2400"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2" name="表格 1"/>
          <p:cNvGraphicFramePr>
            <a:graphicFrameLocks noGrp="1"/>
          </p:cNvGraphicFramePr>
          <p:nvPr>
            <p:extLst>
              <p:ext uri="{D42A27DB-BD31-4B8C-83A1-F6EECF244321}">
                <p14:modId xmlns:p14="http://schemas.microsoft.com/office/powerpoint/2010/main" val="650107048"/>
              </p:ext>
            </p:extLst>
          </p:nvPr>
        </p:nvGraphicFramePr>
        <p:xfrm>
          <a:off x="3021862" y="2141263"/>
          <a:ext cx="1908786" cy="2595880"/>
        </p:xfrm>
        <a:graphic>
          <a:graphicData uri="http://schemas.openxmlformats.org/drawingml/2006/table">
            <a:tbl>
              <a:tblPr firstRow="1" bandRow="1">
                <a:tableStyleId>{0660B408-B3CF-4A94-85FC-2B1E0A45F4A2}</a:tableStyleId>
              </a:tblPr>
              <a:tblGrid>
                <a:gridCol w="1908786">
                  <a:extLst>
                    <a:ext uri="{9D8B030D-6E8A-4147-A177-3AD203B41FA5}">
                      <a16:colId xmlns:a16="http://schemas.microsoft.com/office/drawing/2014/main" val="2585864278"/>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价值链</a:t>
                      </a:r>
                    </a:p>
                  </a:txBody>
                  <a:tcPr>
                    <a:cell3D prstMaterial="dkEdge">
                      <a:bevel prst="coolSlant"/>
                      <a:lightRig rig="flood" dir="t"/>
                    </a:cell3D>
                    <a:solidFill>
                      <a:srgbClr val="7C1E1F"/>
                    </a:solidFill>
                  </a:tcPr>
                </a:tc>
                <a:extLst>
                  <a:ext uri="{0D108BD9-81ED-4DB2-BD59-A6C34878D82A}">
                    <a16:rowId xmlns:a16="http://schemas.microsoft.com/office/drawing/2014/main" val="3775347099"/>
                  </a:ext>
                </a:extLst>
              </a:tr>
              <a:tr h="370840">
                <a:tc>
                  <a:txBody>
                    <a:bodyPr/>
                    <a:lstStyle/>
                    <a:p>
                      <a:pPr algn="ctr"/>
                      <a:r>
                        <a:rPr lang="zh-CN" altLang="en-US" dirty="0">
                          <a:latin typeface="微软雅黑" panose="020B0503020204020204" pitchFamily="34" charset="-122"/>
                          <a:ea typeface="微软雅黑" panose="020B0503020204020204" pitchFamily="34" charset="-122"/>
                        </a:rPr>
                        <a:t>输入</a:t>
                      </a:r>
                      <a:endParaRPr lang="en-US" altLang="zh-CN"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82354904"/>
                  </a:ext>
                </a:extLst>
              </a:tr>
              <a:tr h="370840">
                <a:tc>
                  <a:txBody>
                    <a:bodyPr/>
                    <a:lstStyle/>
                    <a:p>
                      <a:pPr algn="ctr"/>
                      <a:r>
                        <a:rPr lang="zh-CN" altLang="en-US" dirty="0">
                          <a:latin typeface="微软雅黑" panose="020B0503020204020204" pitchFamily="34" charset="-122"/>
                          <a:ea typeface="微软雅黑" panose="020B0503020204020204" pitchFamily="34" charset="-122"/>
                        </a:rPr>
                        <a:t>研发</a:t>
                      </a:r>
                    </a:p>
                  </a:txBody>
                  <a:tcPr/>
                </a:tc>
                <a:extLst>
                  <a:ext uri="{0D108BD9-81ED-4DB2-BD59-A6C34878D82A}">
                    <a16:rowId xmlns:a16="http://schemas.microsoft.com/office/drawing/2014/main" val="2727484549"/>
                  </a:ext>
                </a:extLst>
              </a:tr>
              <a:tr h="370840">
                <a:tc>
                  <a:txBody>
                    <a:bodyPr/>
                    <a:lstStyle/>
                    <a:p>
                      <a:pPr algn="ctr"/>
                      <a:r>
                        <a:rPr lang="zh-CN" altLang="en-US" dirty="0">
                          <a:latin typeface="微软雅黑" panose="020B0503020204020204" pitchFamily="34" charset="-122"/>
                          <a:ea typeface="微软雅黑" panose="020B0503020204020204" pitchFamily="34" charset="-122"/>
                        </a:rPr>
                        <a:t>零部件</a:t>
                      </a:r>
                    </a:p>
                  </a:txBody>
                  <a:tcPr/>
                </a:tc>
                <a:extLst>
                  <a:ext uri="{0D108BD9-81ED-4DB2-BD59-A6C34878D82A}">
                    <a16:rowId xmlns:a16="http://schemas.microsoft.com/office/drawing/2014/main" val="326694948"/>
                  </a:ext>
                </a:extLst>
              </a:tr>
              <a:tr h="370840">
                <a:tc>
                  <a:txBody>
                    <a:bodyPr/>
                    <a:lstStyle/>
                    <a:p>
                      <a:pPr algn="ctr"/>
                      <a:r>
                        <a:rPr lang="zh-CN" altLang="en-US" dirty="0">
                          <a:latin typeface="微软雅黑" panose="020B0503020204020204" pitchFamily="34" charset="-122"/>
                          <a:ea typeface="微软雅黑" panose="020B0503020204020204" pitchFamily="34" charset="-122"/>
                        </a:rPr>
                        <a:t>最后组装</a:t>
                      </a:r>
                    </a:p>
                  </a:txBody>
                  <a:tcPr/>
                </a:tc>
                <a:extLst>
                  <a:ext uri="{0D108BD9-81ED-4DB2-BD59-A6C34878D82A}">
                    <a16:rowId xmlns:a16="http://schemas.microsoft.com/office/drawing/2014/main" val="3071776064"/>
                  </a:ext>
                </a:extLst>
              </a:tr>
              <a:tr h="370840">
                <a:tc>
                  <a:txBody>
                    <a:bodyPr/>
                    <a:lstStyle/>
                    <a:p>
                      <a:pPr algn="ctr"/>
                      <a:r>
                        <a:rPr lang="zh-CN" altLang="en-US" dirty="0">
                          <a:latin typeface="微软雅黑" panose="020B0503020204020204" pitchFamily="34" charset="-122"/>
                          <a:ea typeface="微软雅黑" panose="020B0503020204020204" pitchFamily="34" charset="-122"/>
                        </a:rPr>
                        <a:t>营销</a:t>
                      </a:r>
                    </a:p>
                  </a:txBody>
                  <a:tcPr/>
                </a:tc>
                <a:extLst>
                  <a:ext uri="{0D108BD9-81ED-4DB2-BD59-A6C34878D82A}">
                    <a16:rowId xmlns:a16="http://schemas.microsoft.com/office/drawing/2014/main" val="1266367969"/>
                  </a:ext>
                </a:extLst>
              </a:tr>
              <a:tr h="370840">
                <a:tc>
                  <a:txBody>
                    <a:bodyPr/>
                    <a:lstStyle/>
                    <a:p>
                      <a:pPr algn="ctr"/>
                      <a:r>
                        <a:rPr lang="zh-CN" altLang="en-US" dirty="0">
                          <a:latin typeface="微软雅黑" panose="020B0503020204020204" pitchFamily="34" charset="-122"/>
                          <a:ea typeface="微软雅黑" panose="020B0503020204020204" pitchFamily="34" charset="-122"/>
                        </a:rPr>
                        <a:t>输出</a:t>
                      </a:r>
                    </a:p>
                  </a:txBody>
                  <a:tcPr/>
                </a:tc>
                <a:extLst>
                  <a:ext uri="{0D108BD9-81ED-4DB2-BD59-A6C34878D82A}">
                    <a16:rowId xmlns:a16="http://schemas.microsoft.com/office/drawing/2014/main" val="1010003091"/>
                  </a:ext>
                </a:extLst>
              </a:tr>
            </a:tbl>
          </a:graphicData>
        </a:graphic>
      </p:graphicFrame>
      <p:graphicFrame>
        <p:nvGraphicFramePr>
          <p:cNvPr id="9" name="表格 8"/>
          <p:cNvGraphicFramePr>
            <a:graphicFrameLocks noGrp="1"/>
          </p:cNvGraphicFramePr>
          <p:nvPr>
            <p:extLst>
              <p:ext uri="{D42A27DB-BD31-4B8C-83A1-F6EECF244321}">
                <p14:modId xmlns:p14="http://schemas.microsoft.com/office/powerpoint/2010/main" val="3077214700"/>
              </p:ext>
            </p:extLst>
          </p:nvPr>
        </p:nvGraphicFramePr>
        <p:xfrm>
          <a:off x="7286098" y="2141263"/>
          <a:ext cx="1908786" cy="2595880"/>
        </p:xfrm>
        <a:graphic>
          <a:graphicData uri="http://schemas.openxmlformats.org/drawingml/2006/table">
            <a:tbl>
              <a:tblPr firstRow="1" bandRow="1">
                <a:tableStyleId>{0660B408-B3CF-4A94-85FC-2B1E0A45F4A2}</a:tableStyleId>
              </a:tblPr>
              <a:tblGrid>
                <a:gridCol w="1908786">
                  <a:extLst>
                    <a:ext uri="{9D8B030D-6E8A-4147-A177-3AD203B41FA5}">
                      <a16:colId xmlns:a16="http://schemas.microsoft.com/office/drawing/2014/main" val="2585864278"/>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价值链</a:t>
                      </a:r>
                    </a:p>
                  </a:txBody>
                  <a:tcPr>
                    <a:cell3D prstMaterial="dkEdge">
                      <a:bevel prst="coolSlant"/>
                      <a:lightRig rig="flood" dir="t"/>
                    </a:cell3D>
                    <a:solidFill>
                      <a:srgbClr val="7C1E1F"/>
                    </a:solidFill>
                  </a:tcPr>
                </a:tc>
                <a:extLst>
                  <a:ext uri="{0D108BD9-81ED-4DB2-BD59-A6C34878D82A}">
                    <a16:rowId xmlns:a16="http://schemas.microsoft.com/office/drawing/2014/main" val="3775347099"/>
                  </a:ext>
                </a:extLst>
              </a:tr>
              <a:tr h="370840">
                <a:tc>
                  <a:txBody>
                    <a:bodyPr/>
                    <a:lstStyle/>
                    <a:p>
                      <a:pPr algn="ctr"/>
                      <a:r>
                        <a:rPr lang="zh-CN" altLang="en-US" dirty="0">
                          <a:latin typeface="微软雅黑" panose="020B0503020204020204" pitchFamily="34" charset="-122"/>
                          <a:ea typeface="微软雅黑" panose="020B0503020204020204" pitchFamily="34" charset="-122"/>
                        </a:rPr>
                        <a:t>输入</a:t>
                      </a:r>
                      <a:endParaRPr lang="en-US" altLang="zh-CN"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082354904"/>
                  </a:ext>
                </a:extLst>
              </a:tr>
              <a:tr h="370840">
                <a:tc>
                  <a:txBody>
                    <a:bodyPr/>
                    <a:lstStyle/>
                    <a:p>
                      <a:pPr algn="ctr"/>
                      <a:r>
                        <a:rPr lang="zh-CN" altLang="en-US" dirty="0">
                          <a:latin typeface="微软雅黑" panose="020B0503020204020204" pitchFamily="34" charset="-122"/>
                          <a:ea typeface="微软雅黑" panose="020B0503020204020204" pitchFamily="34" charset="-122"/>
                        </a:rPr>
                        <a:t>研发</a:t>
                      </a:r>
                    </a:p>
                  </a:txBody>
                  <a:tcPr/>
                </a:tc>
                <a:extLst>
                  <a:ext uri="{0D108BD9-81ED-4DB2-BD59-A6C34878D82A}">
                    <a16:rowId xmlns:a16="http://schemas.microsoft.com/office/drawing/2014/main" val="2727484549"/>
                  </a:ext>
                </a:extLst>
              </a:tr>
              <a:tr h="370840">
                <a:tc>
                  <a:txBody>
                    <a:bodyPr/>
                    <a:lstStyle/>
                    <a:p>
                      <a:pPr algn="ctr"/>
                      <a:r>
                        <a:rPr lang="zh-CN" altLang="en-US" dirty="0">
                          <a:latin typeface="微软雅黑" panose="020B0503020204020204" pitchFamily="34" charset="-122"/>
                          <a:ea typeface="微软雅黑" panose="020B0503020204020204" pitchFamily="34" charset="-122"/>
                        </a:rPr>
                        <a:t>零部件</a:t>
                      </a:r>
                    </a:p>
                  </a:txBody>
                  <a:tcPr/>
                </a:tc>
                <a:extLst>
                  <a:ext uri="{0D108BD9-81ED-4DB2-BD59-A6C34878D82A}">
                    <a16:rowId xmlns:a16="http://schemas.microsoft.com/office/drawing/2014/main" val="326694948"/>
                  </a:ext>
                </a:extLst>
              </a:tr>
              <a:tr h="370840">
                <a:tc>
                  <a:txBody>
                    <a:bodyPr/>
                    <a:lstStyle/>
                    <a:p>
                      <a:pPr algn="ctr"/>
                      <a:r>
                        <a:rPr lang="zh-CN" altLang="en-US" dirty="0">
                          <a:latin typeface="微软雅黑" panose="020B0503020204020204" pitchFamily="34" charset="-122"/>
                          <a:ea typeface="微软雅黑" panose="020B0503020204020204" pitchFamily="34" charset="-122"/>
                        </a:rPr>
                        <a:t>最后组装</a:t>
                      </a:r>
                    </a:p>
                  </a:txBody>
                  <a:tcPr/>
                </a:tc>
                <a:extLst>
                  <a:ext uri="{0D108BD9-81ED-4DB2-BD59-A6C34878D82A}">
                    <a16:rowId xmlns:a16="http://schemas.microsoft.com/office/drawing/2014/main" val="3071776064"/>
                  </a:ext>
                </a:extLst>
              </a:tr>
              <a:tr h="370840">
                <a:tc>
                  <a:txBody>
                    <a:bodyPr/>
                    <a:lstStyle/>
                    <a:p>
                      <a:pPr algn="ctr"/>
                      <a:r>
                        <a:rPr lang="zh-CN" altLang="en-US" dirty="0">
                          <a:latin typeface="微软雅黑" panose="020B0503020204020204" pitchFamily="34" charset="-122"/>
                          <a:ea typeface="微软雅黑" panose="020B0503020204020204" pitchFamily="34" charset="-122"/>
                        </a:rPr>
                        <a:t>营销</a:t>
                      </a:r>
                    </a:p>
                  </a:txBody>
                  <a:tcPr/>
                </a:tc>
                <a:extLst>
                  <a:ext uri="{0D108BD9-81ED-4DB2-BD59-A6C34878D82A}">
                    <a16:rowId xmlns:a16="http://schemas.microsoft.com/office/drawing/2014/main" val="1266367969"/>
                  </a:ext>
                </a:extLst>
              </a:tr>
              <a:tr h="370840">
                <a:tc>
                  <a:txBody>
                    <a:bodyPr/>
                    <a:lstStyle/>
                    <a:p>
                      <a:pPr algn="ctr"/>
                      <a:r>
                        <a:rPr lang="zh-CN" altLang="en-US" dirty="0">
                          <a:latin typeface="微软雅黑" panose="020B0503020204020204" pitchFamily="34" charset="-122"/>
                          <a:ea typeface="微软雅黑" panose="020B0503020204020204" pitchFamily="34" charset="-122"/>
                        </a:rPr>
                        <a:t>输出</a:t>
                      </a:r>
                    </a:p>
                  </a:txBody>
                  <a:tcPr/>
                </a:tc>
                <a:extLst>
                  <a:ext uri="{0D108BD9-81ED-4DB2-BD59-A6C34878D82A}">
                    <a16:rowId xmlns:a16="http://schemas.microsoft.com/office/drawing/2014/main" val="1010003091"/>
                  </a:ext>
                </a:extLst>
              </a:tr>
            </a:tbl>
          </a:graphicData>
        </a:graphic>
      </p:graphicFrame>
      <p:cxnSp>
        <p:nvCxnSpPr>
          <p:cNvPr id="4" name="直接箭头连接符 3"/>
          <p:cNvCxnSpPr/>
          <p:nvPr/>
        </p:nvCxnSpPr>
        <p:spPr>
          <a:xfrm>
            <a:off x="4930648" y="3766650"/>
            <a:ext cx="2355450" cy="9393"/>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930648" y="3792977"/>
            <a:ext cx="2355450" cy="52156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4930648" y="3046985"/>
            <a:ext cx="2355450" cy="689744"/>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5393321" y="2704444"/>
            <a:ext cx="1430103"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上游垂直对外直接投资</a:t>
            </a:r>
          </a:p>
        </p:txBody>
      </p:sp>
      <p:sp>
        <p:nvSpPr>
          <p:cNvPr id="23" name="文本框 22"/>
          <p:cNvSpPr txBox="1"/>
          <p:nvPr/>
        </p:nvSpPr>
        <p:spPr>
          <a:xfrm>
            <a:off x="5377312" y="4145490"/>
            <a:ext cx="1430103"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下游垂直对外直接投资</a:t>
            </a:r>
          </a:p>
        </p:txBody>
      </p:sp>
      <p:sp>
        <p:nvSpPr>
          <p:cNvPr id="24" name="文本框 23"/>
          <p:cNvSpPr txBox="1"/>
          <p:nvPr/>
        </p:nvSpPr>
        <p:spPr>
          <a:xfrm>
            <a:off x="6047428" y="3479794"/>
            <a:ext cx="1103820" cy="584775"/>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rPr>
              <a:t>水平对外直接投资</a:t>
            </a:r>
          </a:p>
        </p:txBody>
      </p:sp>
    </p:spTree>
    <p:extLst>
      <p:ext uri="{BB962C8B-B14F-4D97-AF65-F5344CB8AC3E}">
        <p14:creationId xmlns:p14="http://schemas.microsoft.com/office/powerpoint/2010/main" val="153450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7"/>
          <p:cNvGrpSpPr/>
          <p:nvPr/>
        </p:nvGrpSpPr>
        <p:grpSpPr>
          <a:xfrm>
            <a:off x="3549680" y="312297"/>
            <a:ext cx="5063611" cy="740229"/>
            <a:chOff x="417897" y="522513"/>
            <a:chExt cx="5663589" cy="740229"/>
          </a:xfrm>
          <a:solidFill>
            <a:srgbClr val="811C20"/>
          </a:solidFill>
        </p:grpSpPr>
        <p:sp>
          <p:nvSpPr>
            <p:cNvPr id="6"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2" name="矩形 1"/>
          <p:cNvSpPr/>
          <p:nvPr/>
        </p:nvSpPr>
        <p:spPr>
          <a:xfrm>
            <a:off x="1418129" y="1268810"/>
            <a:ext cx="5618073" cy="5116272"/>
          </a:xfrm>
          <a:prstGeom prst="rect">
            <a:avLst/>
          </a:prstGeom>
        </p:spPr>
        <p:txBody>
          <a:bodyPr wrap="square">
            <a:spAutoFit/>
          </a:bodyPr>
          <a:lstStyle/>
          <a:p>
            <a:pPr algn="just">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）垄断优势论</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）产品生命周期论</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）边际产业扩张论</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）市场内部化理论</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）国际生产折中理论（</a:t>
            </a:r>
            <a:r>
              <a:rPr lang="en-US" altLang="zh-CN" sz="2000" dirty="0">
                <a:latin typeface="微软雅黑" panose="020B0503020204020204" pitchFamily="34" charset="-122"/>
                <a:ea typeface="微软雅黑" panose="020B0503020204020204" pitchFamily="34" charset="-122"/>
              </a:rPr>
              <a:t>OLI</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a:t>
            </a:r>
            <a:endParaRPr lang="en-US" altLang="zh-CN" sz="2000" dirty="0">
              <a:solidFill>
                <a:srgbClr val="FF0000"/>
              </a:solidFill>
              <a:latin typeface="微软雅黑" panose="020B0503020204020204" pitchFamily="34" charset="-122"/>
              <a:ea typeface="微软雅黑" panose="020B0503020204020204" pitchFamily="34" charset="-122"/>
            </a:endParaRPr>
          </a:p>
          <a:p>
            <a:pPr algn="just">
              <a:lnSpc>
                <a:spcPct val="150000"/>
              </a:lnSpc>
            </a:pP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）资本过度积累理论</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）竞争优势理论</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）投资发展阶段理论</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13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7" end="7"/>
                                            </p:txEl>
                                          </p:spTgt>
                                        </p:tgtEl>
                                        <p:attrNameLst>
                                          <p:attrName>style.visibility</p:attrName>
                                        </p:attrNameLst>
                                      </p:cBhvr>
                                      <p:to>
                                        <p:strVal val="visible"/>
                                      </p:to>
                                    </p:set>
                                    <p:animEffect transition="in" filter="wipe(down)">
                                      <p:cBhvr>
                                        <p:cTn id="10" dur="500"/>
                                        <p:tgtEl>
                                          <p:spTgt spid="2">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wipe(down)">
                                      <p:cBhvr>
                                        <p:cTn id="18" dur="500"/>
                                        <p:tgtEl>
                                          <p:spTgt spid="2">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wipe(down)">
                                      <p:cBhvr>
                                        <p:cTn id="21" dur="500"/>
                                        <p:tgtEl>
                                          <p:spTgt spid="2">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wipe(down)">
                                      <p:cBhvr>
                                        <p:cTn id="24" dur="500"/>
                                        <p:tgtEl>
                                          <p:spTgt spid="2">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8" end="8"/>
                                            </p:txEl>
                                          </p:spTgt>
                                        </p:tgtEl>
                                        <p:attrNameLst>
                                          <p:attrName>style.visibility</p:attrName>
                                        </p:attrNameLst>
                                      </p:cBhvr>
                                      <p:to>
                                        <p:strVal val="visible"/>
                                      </p:to>
                                    </p:set>
                                    <p:animEffect transition="in" filter="wipe(down)">
                                      <p:cBhvr>
                                        <p:cTn id="30" dur="500"/>
                                        <p:tgtEl>
                                          <p:spTgt spid="2">
                                            <p:txEl>
                                              <p:pRg st="8" end="8"/>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wipe(down)">
                                      <p:cBhvr>
                                        <p:cTn id="33" dur="500"/>
                                        <p:tgtEl>
                                          <p:spTgt spid="2">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
                                            <p:txEl>
                                              <p:pRg st="10" end="10"/>
                                            </p:txEl>
                                          </p:spTgt>
                                        </p:tgtEl>
                                        <p:attrNameLst>
                                          <p:attrName>style.visibility</p:attrName>
                                        </p:attrNameLst>
                                      </p:cBhvr>
                                      <p:to>
                                        <p:strVal val="visible"/>
                                      </p:to>
                                    </p:set>
                                    <p:animEffect transition="in" filter="wipe(down)">
                                      <p:cBhvr>
                                        <p:cTn id="3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1087655" y="1853006"/>
            <a:ext cx="9720212" cy="4708981"/>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垄断优势理论（海默， </a:t>
            </a:r>
            <a:r>
              <a:rPr lang="en-US" altLang="zh-CN" sz="2000" b="1" dirty="0">
                <a:latin typeface="微软雅黑" panose="020B0503020204020204" pitchFamily="34" charset="-122"/>
                <a:ea typeface="微软雅黑" panose="020B0503020204020204" pitchFamily="34" charset="-122"/>
              </a:rPr>
              <a:t>1960</a:t>
            </a:r>
            <a:r>
              <a:rPr lang="zh-CN" altLang="en-US" sz="2000" b="1"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核心内容：“市场不完全”和“垄断优势”</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垄断优势理论的前提：企业对外直接投资有利可图的必要条件是这些企业具备东道国企业所没有的垄断优势，这又源于市场的不完全性。</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不完全竞争→不完全市场→国际直接投资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市场的不完全性表现为四种类型：</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）要素市场不完全；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）规模经济导致的市场不完全；</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）政府干预引起的市场不完全；     （</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）商品市场不完全；</a:t>
            </a:r>
            <a:endParaRPr lang="en-US" altLang="zh-CN" sz="2000" dirty="0">
              <a:latin typeface="微软雅黑" panose="020B0503020204020204" pitchFamily="34" charset="-122"/>
              <a:ea typeface="微软雅黑" panose="020B0503020204020204" pitchFamily="34" charset="-122"/>
            </a:endParaRPr>
          </a:p>
          <a:p>
            <a:pPr marL="342900" indent="-342900" algn="just">
              <a:buFontTx/>
              <a:buChar char="-"/>
            </a:pP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在不完全竞争中企业可获得四种垄断优势：</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）生产要素垄断优势；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）规模经济优势；</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）政府对产出或进入的限制而带来的优势； （</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）产品市场垄断优势；</a:t>
            </a:r>
            <a:endParaRPr lang="en-US" altLang="zh-CN" sz="2000" dirty="0">
              <a:latin typeface="微软雅黑" panose="020B0503020204020204" pitchFamily="34" charset="-122"/>
              <a:ea typeface="微软雅黑" panose="020B0503020204020204" pitchFamily="34" charset="-122"/>
            </a:endParaRPr>
          </a:p>
        </p:txBody>
      </p:sp>
      <p:grpSp>
        <p:nvGrpSpPr>
          <p:cNvPr id="5" name="Group 7"/>
          <p:cNvGrpSpPr/>
          <p:nvPr/>
        </p:nvGrpSpPr>
        <p:grpSpPr>
          <a:xfrm>
            <a:off x="3549680" y="312297"/>
            <a:ext cx="5063611" cy="740229"/>
            <a:chOff x="417897" y="522513"/>
            <a:chExt cx="5663589" cy="740229"/>
          </a:xfrm>
          <a:solidFill>
            <a:srgbClr val="811C20"/>
          </a:solidFill>
        </p:grpSpPr>
        <p:sp>
          <p:nvSpPr>
            <p:cNvPr id="6"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8" name="矩形 7"/>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9580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1087655" y="1833756"/>
            <a:ext cx="9724278" cy="4862870"/>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产品生命周期理论（弗农，</a:t>
            </a:r>
            <a:r>
              <a:rPr lang="en-US" altLang="zh-CN" sz="2000" b="1" dirty="0">
                <a:latin typeface="微软雅黑" panose="020B0503020204020204" pitchFamily="34" charset="-122"/>
                <a:ea typeface="微软雅黑" panose="020B0503020204020204" pitchFamily="34" charset="-122"/>
              </a:rPr>
              <a:t>1996</a:t>
            </a:r>
            <a:r>
              <a:rPr lang="zh-CN" altLang="en-US" sz="2000" b="1" dirty="0">
                <a:latin typeface="微软雅黑" panose="020B0503020204020204" pitchFamily="34" charset="-122"/>
                <a:ea typeface="微软雅黑" panose="020B0503020204020204" pitchFamily="34" charset="-122"/>
              </a:rPr>
              <a:t>）</a:t>
            </a:r>
          </a:p>
          <a:p>
            <a:pPr algn="just"/>
            <a:r>
              <a:rPr lang="zh-CN" altLang="en-US" sz="2000" dirty="0">
                <a:latin typeface="微软雅黑" panose="020B0503020204020204" pitchFamily="34" charset="-122"/>
                <a:ea typeface="微软雅黑" panose="020B0503020204020204" pitchFamily="34" charset="-122"/>
              </a:rPr>
              <a:t>      </a:t>
            </a:r>
            <a:r>
              <a:rPr lang="zh-CN" altLang="en-US" sz="2000" dirty="0">
                <a:solidFill>
                  <a:srgbClr val="7C1E1F"/>
                </a:solidFill>
                <a:latin typeface="微软雅黑" panose="020B0503020204020204" pitchFamily="34" charset="-122"/>
                <a:ea typeface="微软雅黑" panose="020B0503020204020204" pitchFamily="34" charset="-122"/>
              </a:rPr>
              <a:t>产品生命是指市场上的营销生命，经历新产品、成熟产品和标准化产品阶段。</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同一产品在不同技术水平的国家所处的阶段不一样，这给国际贸易和投资提供了机会。</a:t>
            </a:r>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a:t>
            </a:r>
            <a:r>
              <a:rPr lang="zh-CN" altLang="en-US" sz="2000" dirty="0">
                <a:solidFill>
                  <a:srgbClr val="7C1E1F"/>
                </a:solidFill>
                <a:latin typeface="微软雅黑" panose="020B0503020204020204" pitchFamily="34" charset="-122"/>
                <a:ea typeface="微软雅黑" panose="020B0503020204020204" pitchFamily="34" charset="-122"/>
              </a:rPr>
              <a:t>技术水平→不同阶段→贸易→国际直接投资</a:t>
            </a:r>
          </a:p>
          <a:p>
            <a:pPr algn="just"/>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solidFill>
                  <a:srgbClr val="7C1E1F"/>
                </a:solidFill>
                <a:latin typeface="微软雅黑" panose="020B0503020204020204" pitchFamily="34" charset="-122"/>
                <a:ea typeface="微软雅黑" panose="020B0503020204020204" pitchFamily="34" charset="-122"/>
              </a:rPr>
              <a:t>1</a:t>
            </a:r>
            <a:r>
              <a:rPr lang="zh-CN" altLang="en-US" sz="2000" dirty="0">
                <a:solidFill>
                  <a:srgbClr val="7C1E1F"/>
                </a:solidFill>
                <a:latin typeface="微软雅黑" panose="020B0503020204020204" pitchFamily="34" charset="-122"/>
                <a:ea typeface="微软雅黑" panose="020B0503020204020204" pitchFamily="34" charset="-122"/>
              </a:rPr>
              <a:t>）新产品阶段</a:t>
            </a:r>
            <a:r>
              <a:rPr lang="zh-CN" altLang="en-US" sz="2000" dirty="0">
                <a:latin typeface="微软雅黑" panose="020B0503020204020204" pitchFamily="34" charset="-122"/>
                <a:ea typeface="微软雅黑" panose="020B0503020204020204" pitchFamily="34" charset="-122"/>
              </a:rPr>
              <a:t>：生产及销售主要集中在国内，无需到海外进行直接投资；</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solidFill>
                  <a:srgbClr val="7C1E1F"/>
                </a:solidFill>
                <a:latin typeface="微软雅黑" panose="020B0503020204020204" pitchFamily="34" charset="-122"/>
                <a:ea typeface="微软雅黑" panose="020B0503020204020204" pitchFamily="34" charset="-122"/>
              </a:rPr>
              <a:t>     </a:t>
            </a:r>
            <a:r>
              <a:rPr lang="en-US" altLang="zh-CN" sz="2000" dirty="0">
                <a:solidFill>
                  <a:srgbClr val="7C1E1F"/>
                </a:solidFill>
                <a:latin typeface="微软雅黑" panose="020B0503020204020204" pitchFamily="34" charset="-122"/>
                <a:ea typeface="微软雅黑" panose="020B0503020204020204" pitchFamily="34" charset="-122"/>
              </a:rPr>
              <a:t>2</a:t>
            </a:r>
            <a:r>
              <a:rPr lang="zh-CN" altLang="en-US" sz="2000" dirty="0">
                <a:solidFill>
                  <a:srgbClr val="7C1E1F"/>
                </a:solidFill>
                <a:latin typeface="微软雅黑" panose="020B0503020204020204" pitchFamily="34" charset="-122"/>
                <a:ea typeface="微软雅黑" panose="020B0503020204020204" pitchFamily="34" charset="-122"/>
              </a:rPr>
              <a:t>）成熟产品阶段：</a:t>
            </a:r>
            <a:r>
              <a:rPr lang="zh-CN" altLang="en-US" sz="2000" dirty="0">
                <a:latin typeface="微软雅黑" panose="020B0503020204020204" pitchFamily="34" charset="-122"/>
                <a:ea typeface="微软雅黑" panose="020B0503020204020204" pitchFamily="34" charset="-122"/>
              </a:rPr>
              <a:t>发达国家</a:t>
            </a:r>
            <a:r>
              <a:rPr lang="zh-CN" altLang="en-US" sz="2000" dirty="0">
                <a:solidFill>
                  <a:srgbClr val="7C1E1F"/>
                </a:solidFill>
                <a:latin typeface="微软雅黑" panose="020B0503020204020204" pitchFamily="34" charset="-122"/>
                <a:ea typeface="微软雅黑" panose="020B0503020204020204" pitchFamily="34" charset="-122"/>
              </a:rPr>
              <a:t>开始向次发达国家投资</a:t>
            </a:r>
            <a:r>
              <a:rPr lang="zh-CN" altLang="en-US" sz="2000" dirty="0">
                <a:latin typeface="微软雅黑" panose="020B0503020204020204" pitchFamily="34" charset="-122"/>
                <a:ea typeface="微软雅黑" panose="020B0503020204020204" pitchFamily="34" charset="-122"/>
              </a:rPr>
              <a:t>建立海外子公司，直接在当地从事生产与销售，以降低生产成本、冲破市场壁垒，占领当地市场；</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zh-CN" altLang="en-US" sz="2000" dirty="0">
                <a:latin typeface="微软雅黑" panose="020B0503020204020204" pitchFamily="34" charset="-122"/>
                <a:ea typeface="微软雅黑" panose="020B0503020204020204" pitchFamily="34" charset="-122"/>
              </a:rPr>
              <a:t>     </a:t>
            </a:r>
            <a:r>
              <a:rPr lang="en-US" altLang="zh-CN" sz="2000" dirty="0">
                <a:solidFill>
                  <a:srgbClr val="7C1E1F"/>
                </a:solidFill>
                <a:latin typeface="微软雅黑" panose="020B0503020204020204" pitchFamily="34" charset="-122"/>
                <a:ea typeface="微软雅黑" panose="020B0503020204020204" pitchFamily="34" charset="-122"/>
              </a:rPr>
              <a:t>3</a:t>
            </a:r>
            <a:r>
              <a:rPr lang="zh-CN" altLang="en-US" sz="2000" dirty="0">
                <a:solidFill>
                  <a:srgbClr val="7C1E1F"/>
                </a:solidFill>
                <a:latin typeface="微软雅黑" panose="020B0503020204020204" pitchFamily="34" charset="-122"/>
                <a:ea typeface="微软雅黑" panose="020B0503020204020204" pitchFamily="34" charset="-122"/>
              </a:rPr>
              <a:t>）标准化产品阶段</a:t>
            </a:r>
            <a:r>
              <a:rPr lang="zh-CN" altLang="en-US" sz="2000" dirty="0">
                <a:latin typeface="微软雅黑" panose="020B0503020204020204" pitchFamily="34" charset="-122"/>
                <a:ea typeface="微软雅黑" panose="020B0503020204020204" pitchFamily="34" charset="-122"/>
              </a:rPr>
              <a:t>：发达国家通过对外直接投资将标准化的生产工艺转移到具有低成本优势的欠发达国家，离岸生产并返销母国市场和次发达国家市场。</a:t>
            </a:r>
          </a:p>
        </p:txBody>
      </p:sp>
      <p:grpSp>
        <p:nvGrpSpPr>
          <p:cNvPr id="5" name="Group 7"/>
          <p:cNvGrpSpPr/>
          <p:nvPr/>
        </p:nvGrpSpPr>
        <p:grpSpPr>
          <a:xfrm>
            <a:off x="3549680" y="312297"/>
            <a:ext cx="5063611" cy="740229"/>
            <a:chOff x="417897" y="522513"/>
            <a:chExt cx="5663589" cy="740229"/>
          </a:xfrm>
          <a:solidFill>
            <a:srgbClr val="811C20"/>
          </a:solidFill>
        </p:grpSpPr>
        <p:sp>
          <p:nvSpPr>
            <p:cNvPr id="6"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8" name="矩形 7"/>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85128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3549680" y="312297"/>
            <a:ext cx="5063611" cy="740229"/>
            <a:chOff x="417897" y="522513"/>
            <a:chExt cx="5663589" cy="740229"/>
          </a:xfrm>
          <a:solidFill>
            <a:srgbClr val="811C20"/>
          </a:solidFill>
        </p:grpSpPr>
        <p:sp>
          <p:nvSpPr>
            <p:cNvPr id="4"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354125" y="4423115"/>
            <a:ext cx="3026764" cy="2400657"/>
          </a:xfrm>
          <a:prstGeom prst="rect">
            <a:avLst/>
          </a:prstGeom>
          <a:noFill/>
          <a:ln w="28575">
            <a:noFill/>
          </a:ln>
        </p:spPr>
        <p:txBody>
          <a:bodyPr wrap="square" rtlCol="0">
            <a:spAutoFit/>
          </a:bodyPr>
          <a:lstStyle/>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国际直接投资继续增长（存量），但流量呈现出负增长的趋势。</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GB" sz="2000" dirty="0">
              <a:latin typeface="微软雅黑" panose="020B0503020204020204" pitchFamily="34" charset="-122"/>
              <a:ea typeface="微软雅黑" panose="020B0503020204020204" pitchFamily="34" charset="-122"/>
            </a:endParaRPr>
          </a:p>
        </p:txBody>
      </p:sp>
      <p:pic>
        <p:nvPicPr>
          <p:cNvPr id="26"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139411" y="94144"/>
            <a:ext cx="2034332" cy="1368152"/>
          </a:xfrm>
          <a:prstGeom prst="rect">
            <a:avLst/>
          </a:prstGeom>
          <a:noFill/>
        </p:spPr>
      </p:pic>
      <p:sp>
        <p:nvSpPr>
          <p:cNvPr id="15" name="矩形 14"/>
          <p:cNvSpPr/>
          <p:nvPr/>
        </p:nvSpPr>
        <p:spPr>
          <a:xfrm>
            <a:off x="5488015" y="1566649"/>
            <a:ext cx="5199647" cy="507831"/>
          </a:xfrm>
          <a:prstGeom prst="rect">
            <a:avLst/>
          </a:prstGeom>
        </p:spPr>
        <p:txBody>
          <a:bodyPr wrap="square">
            <a:spAutoFit/>
          </a:bodyPr>
          <a:lstStyle/>
          <a:p>
            <a:pPr algn="ctr">
              <a:lnSpc>
                <a:spcPct val="150000"/>
              </a:lnSpc>
            </a:pPr>
            <a:r>
              <a:rPr lang="zh-CN" altLang="en-US" dirty="0">
                <a:solidFill>
                  <a:srgbClr val="7C1E1F"/>
                </a:solidFill>
                <a:latin typeface="微软雅黑" panose="020B0503020204020204" pitchFamily="34" charset="-122"/>
                <a:ea typeface="微软雅黑" panose="020B0503020204020204" pitchFamily="34" charset="-122"/>
              </a:rPr>
              <a:t>图</a:t>
            </a:r>
            <a:r>
              <a:rPr lang="en-US" altLang="zh-CN" dirty="0">
                <a:solidFill>
                  <a:srgbClr val="7C1E1F"/>
                </a:solidFill>
                <a:latin typeface="微软雅黑" panose="020B0503020204020204" pitchFamily="34" charset="-122"/>
                <a:ea typeface="微软雅黑" panose="020B0503020204020204" pitchFamily="34" charset="-122"/>
              </a:rPr>
              <a:t>2   </a:t>
            </a:r>
            <a:r>
              <a:rPr lang="zh-CN" altLang="en-US" dirty="0">
                <a:solidFill>
                  <a:srgbClr val="7C1E1F"/>
                </a:solidFill>
                <a:latin typeface="微软雅黑" panose="020B0503020204020204" pitchFamily="34" charset="-122"/>
                <a:ea typeface="微软雅黑" panose="020B0503020204020204" pitchFamily="34" charset="-122"/>
              </a:rPr>
              <a:t>国际直接投资的趋势</a:t>
            </a:r>
            <a:endParaRPr lang="en-US" altLang="zh-CN" dirty="0">
              <a:solidFill>
                <a:srgbClr val="7C1E1F"/>
              </a:solidFill>
              <a:latin typeface="微软雅黑" panose="020B0503020204020204" pitchFamily="34" charset="-122"/>
              <a:ea typeface="微软雅黑" panose="020B0503020204020204" pitchFamily="34" charset="-122"/>
            </a:endParaRPr>
          </a:p>
        </p:txBody>
      </p:sp>
      <p:sp>
        <p:nvSpPr>
          <p:cNvPr id="17" name="矩形 16"/>
          <p:cNvSpPr/>
          <p:nvPr/>
        </p:nvSpPr>
        <p:spPr>
          <a:xfrm>
            <a:off x="4401551" y="6084694"/>
            <a:ext cx="5199647" cy="415498"/>
          </a:xfrm>
          <a:prstGeom prst="rect">
            <a:avLst/>
          </a:prstGeom>
        </p:spPr>
        <p:txBody>
          <a:bodyPr wrap="square">
            <a:spAutoFit/>
          </a:bodyPr>
          <a:lstStyle/>
          <a:p>
            <a:pPr algn="ctr">
              <a:lnSpc>
                <a:spcPct val="150000"/>
              </a:lnSpc>
            </a:pPr>
            <a:r>
              <a:rPr lang="zh-CN" altLang="en-US" sz="1400" dirty="0">
                <a:solidFill>
                  <a:srgbClr val="7C1E1F"/>
                </a:solidFill>
                <a:latin typeface="微软雅黑" panose="020B0503020204020204" pitchFamily="34" charset="-122"/>
                <a:ea typeface="微软雅黑" panose="020B0503020204020204" pitchFamily="34" charset="-122"/>
              </a:rPr>
              <a:t>数据来源：</a:t>
            </a:r>
            <a:r>
              <a:rPr lang="en-US" altLang="zh-CN" sz="1400" dirty="0">
                <a:solidFill>
                  <a:srgbClr val="7C1E1F"/>
                </a:solidFill>
                <a:latin typeface="微软雅黑" panose="020B0503020204020204" pitchFamily="34" charset="-122"/>
                <a:ea typeface="微软雅黑" panose="020B0503020204020204" pitchFamily="34" charset="-122"/>
              </a:rPr>
              <a:t>UN《</a:t>
            </a:r>
            <a:r>
              <a:rPr lang="zh-CN" altLang="en-US" sz="1400" dirty="0">
                <a:solidFill>
                  <a:srgbClr val="7C1E1F"/>
                </a:solidFill>
                <a:latin typeface="微软雅黑" panose="020B0503020204020204" pitchFamily="34" charset="-122"/>
                <a:ea typeface="微软雅黑" panose="020B0503020204020204" pitchFamily="34" charset="-122"/>
              </a:rPr>
              <a:t>世界投资报告</a:t>
            </a:r>
            <a:r>
              <a:rPr lang="en-US" altLang="zh-CN" sz="1400" dirty="0">
                <a:solidFill>
                  <a:srgbClr val="7C1E1F"/>
                </a:solidFill>
                <a:latin typeface="微软雅黑" panose="020B0503020204020204" pitchFamily="34" charset="-122"/>
                <a:ea typeface="微软雅黑" panose="020B0503020204020204" pitchFamily="34" charset="-122"/>
              </a:rPr>
              <a:t>2018》</a:t>
            </a:r>
            <a:r>
              <a:rPr lang="zh-CN" altLang="en-US" sz="1400" dirty="0">
                <a:solidFill>
                  <a:srgbClr val="7C1E1F"/>
                </a:solidFill>
                <a:latin typeface="微软雅黑" panose="020B0503020204020204" pitchFamily="34" charset="-122"/>
                <a:ea typeface="微软雅黑" panose="020B0503020204020204" pitchFamily="34" charset="-122"/>
              </a:rPr>
              <a:t>，以</a:t>
            </a:r>
            <a:r>
              <a:rPr lang="en-US" altLang="zh-CN" sz="1400" dirty="0">
                <a:solidFill>
                  <a:srgbClr val="7C1E1F"/>
                </a:solidFill>
                <a:latin typeface="微软雅黑" panose="020B0503020204020204" pitchFamily="34" charset="-122"/>
                <a:ea typeface="微软雅黑" panose="020B0503020204020204" pitchFamily="34" charset="-122"/>
              </a:rPr>
              <a:t>2018</a:t>
            </a:r>
            <a:r>
              <a:rPr lang="zh-CN" altLang="en-US" sz="1400" dirty="0">
                <a:solidFill>
                  <a:srgbClr val="7C1E1F"/>
                </a:solidFill>
                <a:latin typeface="微软雅黑" panose="020B0503020204020204" pitchFamily="34" charset="-122"/>
                <a:ea typeface="微软雅黑" panose="020B0503020204020204" pitchFamily="34" charset="-122"/>
              </a:rPr>
              <a:t>年价格计算</a:t>
            </a:r>
          </a:p>
        </p:txBody>
      </p:sp>
      <p:pic>
        <p:nvPicPr>
          <p:cNvPr id="9" name="图片 8"/>
          <p:cNvPicPr>
            <a:picLocks noChangeAspect="1"/>
          </p:cNvPicPr>
          <p:nvPr/>
        </p:nvPicPr>
        <p:blipFill>
          <a:blip r:embed="rId4"/>
          <a:stretch>
            <a:fillRect/>
          </a:stretch>
        </p:blipFill>
        <p:spPr>
          <a:xfrm>
            <a:off x="3909261" y="2280956"/>
            <a:ext cx="8264482" cy="3926164"/>
          </a:xfrm>
          <a:prstGeom prst="rect">
            <a:avLst/>
          </a:prstGeom>
        </p:spPr>
      </p:pic>
      <p:sp>
        <p:nvSpPr>
          <p:cNvPr id="10" name="矩形 9"/>
          <p:cNvSpPr/>
          <p:nvPr/>
        </p:nvSpPr>
        <p:spPr>
          <a:xfrm>
            <a:off x="334299" y="1901592"/>
            <a:ext cx="3008507" cy="2862322"/>
          </a:xfrm>
          <a:prstGeom prst="rect">
            <a:avLst/>
          </a:prstGeom>
          <a:noFill/>
          <a:ln w="28575">
            <a:noFill/>
          </a:ln>
        </p:spPr>
        <p:txBody>
          <a:bodyPr wrap="square" rtlCol="0">
            <a:spAutoFit/>
          </a:bodyPr>
          <a:lstStyle/>
          <a:p>
            <a:pPr>
              <a:lnSpc>
                <a:spcPct val="150000"/>
              </a:lnSpc>
            </a:pPr>
            <a:r>
              <a:rPr lang="zh-CN" altLang="zh-CN" sz="2000" dirty="0">
                <a:solidFill>
                  <a:srgbClr val="7C1E1F"/>
                </a:solidFill>
                <a:latin typeface="微软雅黑" panose="020B0503020204020204" pitchFamily="34" charset="-122"/>
                <a:ea typeface="微软雅黑" panose="020B0503020204020204" pitchFamily="34" charset="-122"/>
              </a:rPr>
              <a:t>流量</a:t>
            </a:r>
            <a:r>
              <a:rPr lang="zh-CN" altLang="zh-CN" sz="2000" dirty="0">
                <a:latin typeface="微软雅黑" panose="020B0503020204020204" pitchFamily="34" charset="-122"/>
                <a:ea typeface="微软雅黑" panose="020B0503020204020204" pitchFamily="34" charset="-122"/>
              </a:rPr>
              <a:t>是指在一段时间里（通常是一年）发生的国际直接投资的数量。</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zh-CN" sz="2000" dirty="0">
                <a:solidFill>
                  <a:srgbClr val="7C1E1F"/>
                </a:solidFill>
                <a:latin typeface="微软雅黑" panose="020B0503020204020204" pitchFamily="34" charset="-122"/>
                <a:ea typeface="微软雅黑" panose="020B0503020204020204" pitchFamily="34" charset="-122"/>
              </a:rPr>
              <a:t>存量</a:t>
            </a:r>
            <a:r>
              <a:rPr lang="zh-CN" altLang="zh-CN" sz="2000" dirty="0">
                <a:latin typeface="微软雅黑" panose="020B0503020204020204" pitchFamily="34" charset="-122"/>
                <a:ea typeface="微软雅黑" panose="020B0503020204020204" pitchFamily="34" charset="-122"/>
              </a:rPr>
              <a:t>是指在某个时点上外国持有的资产的累计总量。</a:t>
            </a:r>
            <a:endParaRPr lang="zh-CN" altLang="en-US" sz="2000" dirty="0">
              <a:latin typeface="微软雅黑" panose="020B0503020204020204" pitchFamily="34" charset="-122"/>
              <a:ea typeface="微软雅黑" panose="020B0503020204020204" pitchFamily="34" charset="-122"/>
            </a:endParaRPr>
          </a:p>
        </p:txBody>
      </p:sp>
      <p:sp>
        <p:nvSpPr>
          <p:cNvPr id="12" name="矩形 11"/>
          <p:cNvSpPr/>
          <p:nvPr/>
        </p:nvSpPr>
        <p:spPr>
          <a:xfrm>
            <a:off x="389644" y="1052526"/>
            <a:ext cx="2087431"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98174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828595" y="1756753"/>
            <a:ext cx="11012886" cy="478592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边际产业扩张理论（小岛清，</a:t>
            </a:r>
            <a:r>
              <a:rPr lang="en-US" altLang="zh-CN" sz="2000" b="1" dirty="0">
                <a:latin typeface="微软雅黑" panose="020B0503020204020204" pitchFamily="34" charset="-122"/>
                <a:ea typeface="微软雅黑" panose="020B0503020204020204" pitchFamily="34" charset="-122"/>
              </a:rPr>
              <a:t>1977</a:t>
            </a:r>
            <a:r>
              <a:rPr lang="zh-CN" altLang="en-US"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该理论认为国际直接投资应该从本国已经处于或即将处于比较劣势地位的产业（即边际产业）开始，这些边际产业也是东道国具有比较优势或潜在比较优势的产业。</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zh-CN" altLang="en-US"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先进国边际产业→落后国→国际直接投资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从边际产业开始进行投资，可以使东道国因缺少资本、技术、经营管理技能等未能显现或未能充分显现出来的比较优势显现或增强，扩大两国间的比较成本差距，为实现数量更多、获益更大的贸易创造条件。</a:t>
            </a: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01784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969893" y="1910758"/>
            <a:ext cx="10487995" cy="3247043"/>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市场内部化理论（巴克莱等，</a:t>
            </a:r>
            <a:r>
              <a:rPr lang="en-US" altLang="zh-CN" sz="2000" b="1" dirty="0">
                <a:latin typeface="微软雅黑" panose="020B0503020204020204" pitchFamily="34" charset="-122"/>
                <a:ea typeface="微软雅黑" panose="020B0503020204020204" pitchFamily="34" charset="-122"/>
              </a:rPr>
              <a:t>1976</a:t>
            </a:r>
            <a:r>
              <a:rPr lang="zh-CN" altLang="en-US" sz="2000" b="1" dirty="0">
                <a:latin typeface="微软雅黑" panose="020B0503020204020204" pitchFamily="34" charset="-122"/>
                <a:ea typeface="微软雅黑" panose="020B0503020204020204" pitchFamily="34" charset="-122"/>
              </a:rPr>
              <a:t>）</a:t>
            </a:r>
          </a:p>
          <a:p>
            <a:pPr indent="457200" algn="just">
              <a:spcBef>
                <a:spcPts val="600"/>
              </a:spcBef>
            </a:pPr>
            <a:r>
              <a:rPr lang="zh-CN" altLang="en-US" sz="2000" dirty="0">
                <a:latin typeface="微软雅黑" panose="020B0503020204020204" pitchFamily="34" charset="-122"/>
                <a:ea typeface="微软雅黑" panose="020B0503020204020204" pitchFamily="34" charset="-122"/>
              </a:rPr>
              <a:t>由于中间市场尤其知识产品市场的不完全性，使企业不能有效利用外部市场协调经营活动，使企业的交易成本大大增加，企业为避免这些额外增加的成本，便将外部市场内部化，当这种行为超越了国界便产生了跨国公司，同时也就产生了对外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中间市场不完全→企业损失→外部市场内部化→国际直接投资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其结果是用企业内部的管理机制代替外部市场机制，以便降低交易成本，拥有跨国经营的内部化优势。</a:t>
            </a:r>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28762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683394" y="1853005"/>
            <a:ext cx="10545438" cy="1862048"/>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国际生产折衷理论（邓宁，</a:t>
            </a:r>
            <a:r>
              <a:rPr lang="en-US" altLang="zh-CN" sz="2000" b="1" dirty="0">
                <a:latin typeface="微软雅黑" panose="020B0503020204020204" pitchFamily="34" charset="-122"/>
                <a:ea typeface="微软雅黑" panose="020B0503020204020204" pitchFamily="34" charset="-122"/>
              </a:rPr>
              <a:t>1977</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1981</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7C1E1F"/>
                </a:solidFill>
                <a:latin typeface="微软雅黑" panose="020B0503020204020204" pitchFamily="34" charset="-122"/>
                <a:ea typeface="微软雅黑" panose="020B0503020204020204" pitchFamily="34" charset="-122"/>
              </a:rPr>
              <a:t>⭐⭐⭐</a:t>
            </a: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该理论综合以往国际直接投资理论，认为企业从事国际直接投资由其所有权优势（</a:t>
            </a:r>
            <a:r>
              <a:rPr lang="en-US" altLang="zh-CN" sz="2000" dirty="0">
                <a:latin typeface="微软雅黑" panose="020B0503020204020204" pitchFamily="34" charset="-122"/>
                <a:ea typeface="微软雅黑" panose="020B0503020204020204" pitchFamily="34" charset="-122"/>
              </a:rPr>
              <a:t>O</a:t>
            </a:r>
            <a:r>
              <a:rPr lang="zh-CN" altLang="en-US" sz="2000" dirty="0">
                <a:latin typeface="微软雅黑" panose="020B0503020204020204" pitchFamily="34" charset="-122"/>
                <a:ea typeface="微软雅黑" panose="020B0503020204020204" pitchFamily="34" charset="-122"/>
              </a:rPr>
              <a:t>）、内部化优势（</a:t>
            </a:r>
            <a:r>
              <a:rPr lang="en-US" altLang="zh-CN" sz="2000" dirty="0">
                <a:latin typeface="微软雅黑" panose="020B0503020204020204" pitchFamily="34" charset="-122"/>
                <a:ea typeface="微软雅黑" panose="020B0503020204020204" pitchFamily="34" charset="-122"/>
              </a:rPr>
              <a:t>I</a:t>
            </a:r>
            <a:r>
              <a:rPr lang="zh-CN" altLang="en-US" sz="2000" dirty="0">
                <a:latin typeface="微软雅黑" panose="020B0503020204020204" pitchFamily="34" charset="-122"/>
                <a:ea typeface="微软雅黑" panose="020B0503020204020204" pitchFamily="34" charset="-122"/>
              </a:rPr>
              <a:t>）和区位优势（</a:t>
            </a:r>
            <a:r>
              <a:rPr lang="en-US" altLang="zh-CN" sz="2000" dirty="0">
                <a:latin typeface="微软雅黑" panose="020B0503020204020204" pitchFamily="34" charset="-122"/>
                <a:ea typeface="微软雅黑" panose="020B0503020204020204" pitchFamily="34" charset="-122"/>
              </a:rPr>
              <a:t>L</a:t>
            </a:r>
            <a:r>
              <a:rPr lang="zh-CN" altLang="en-US" sz="2000" dirty="0">
                <a:latin typeface="微软雅黑" panose="020B0503020204020204" pitchFamily="34" charset="-122"/>
                <a:ea typeface="微软雅黑" panose="020B0503020204020204" pitchFamily="34" charset="-122"/>
              </a:rPr>
              <a:t>）三大基本因素共同决定，即</a:t>
            </a:r>
            <a:r>
              <a:rPr lang="en-US" altLang="zh-CN" sz="2000" dirty="0">
                <a:latin typeface="微软雅黑" panose="020B0503020204020204" pitchFamily="34" charset="-122"/>
                <a:ea typeface="微软雅黑" panose="020B0503020204020204" pitchFamily="34" charset="-122"/>
              </a:rPr>
              <a:t>OIL</a:t>
            </a:r>
            <a:r>
              <a:rPr lang="zh-CN" altLang="en-US" sz="2000" dirty="0">
                <a:latin typeface="微软雅黑" panose="020B0503020204020204" pitchFamily="34" charset="-122"/>
                <a:ea typeface="微软雅黑" panose="020B0503020204020204" pitchFamily="34" charset="-122"/>
              </a:rPr>
              <a:t>模式。</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4562856" y="4779186"/>
            <a:ext cx="1993392" cy="646331"/>
          </a:xfrm>
          <a:prstGeom prst="rect">
            <a:avLst/>
          </a:prstGeom>
          <a:noFill/>
        </p:spPr>
        <p:txBody>
          <a:bodyPr wrap="square" rtlCol="0">
            <a:spAutoFit/>
          </a:bodyPr>
          <a:lstStyle/>
          <a:p>
            <a:r>
              <a:rPr lang="en-US" altLang="zh-CN" dirty="0">
                <a:solidFill>
                  <a:srgbClr val="7C1E1F"/>
                </a:solidFill>
                <a:latin typeface="微软雅黑" panose="020B0503020204020204" pitchFamily="34" charset="-122"/>
                <a:ea typeface="微软雅黑" panose="020B0503020204020204" pitchFamily="34" charset="-122"/>
              </a:rPr>
              <a:t>FDI/MNEs</a:t>
            </a:r>
          </a:p>
          <a:p>
            <a:endParaRPr lang="zh-CN" altLang="en-US" dirty="0"/>
          </a:p>
        </p:txBody>
      </p:sp>
      <p:pic>
        <p:nvPicPr>
          <p:cNvPr id="5" name="图片 4"/>
          <p:cNvPicPr>
            <a:picLocks noChangeAspect="1"/>
          </p:cNvPicPr>
          <p:nvPr/>
        </p:nvPicPr>
        <p:blipFill>
          <a:blip r:embed="rId2"/>
          <a:stretch>
            <a:fillRect/>
          </a:stretch>
        </p:blipFill>
        <p:spPr>
          <a:xfrm>
            <a:off x="2962656" y="4279118"/>
            <a:ext cx="1600200" cy="1352550"/>
          </a:xfrm>
          <a:prstGeom prst="rect">
            <a:avLst/>
          </a:prstGeom>
        </p:spPr>
      </p:pic>
    </p:spTree>
    <p:extLst>
      <p:ext uri="{BB962C8B-B14F-4D97-AF65-F5344CB8AC3E}">
        <p14:creationId xmlns:p14="http://schemas.microsoft.com/office/powerpoint/2010/main" val="1083602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567890" y="1843380"/>
            <a:ext cx="11072421" cy="4478149"/>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国际生产折衷理论（邓宁，</a:t>
            </a:r>
            <a:r>
              <a:rPr lang="en-US" altLang="zh-CN" sz="2000" b="1" dirty="0">
                <a:latin typeface="微软雅黑" panose="020B0503020204020204" pitchFamily="34" charset="-122"/>
                <a:ea typeface="微软雅黑" panose="020B0503020204020204" pitchFamily="34" charset="-122"/>
              </a:rPr>
              <a:t>1977</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1981</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7C1E1F"/>
                </a:solidFill>
                <a:latin typeface="微软雅黑" panose="020B0503020204020204" pitchFamily="34" charset="-122"/>
                <a:ea typeface="微软雅黑" panose="020B0503020204020204" pitchFamily="34" charset="-122"/>
              </a:rPr>
              <a:t>⭐⭐⭐</a:t>
            </a: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r>
              <a:rPr lang="zh-CN" altLang="en-US" sz="2000" dirty="0">
                <a:solidFill>
                  <a:srgbClr val="7C1E1F"/>
                </a:solidFill>
                <a:latin typeface="微软雅黑" panose="020B0503020204020204" pitchFamily="34" charset="-122"/>
                <a:ea typeface="微软雅黑" panose="020B0503020204020204" pitchFamily="34" charset="-122"/>
              </a:rPr>
              <a:t>（</a:t>
            </a:r>
            <a:r>
              <a:rPr lang="en-US" altLang="zh-CN" sz="2000" dirty="0">
                <a:solidFill>
                  <a:srgbClr val="7C1E1F"/>
                </a:solidFill>
                <a:latin typeface="微软雅黑" panose="020B0503020204020204" pitchFamily="34" charset="-122"/>
                <a:ea typeface="微软雅黑" panose="020B0503020204020204" pitchFamily="34" charset="-122"/>
              </a:rPr>
              <a:t>5.1</a:t>
            </a:r>
            <a:r>
              <a:rPr lang="zh-CN" altLang="en-US" sz="2000" dirty="0">
                <a:solidFill>
                  <a:srgbClr val="7C1E1F"/>
                </a:solidFill>
                <a:latin typeface="微软雅黑" panose="020B0503020204020204" pitchFamily="34" charset="-122"/>
                <a:ea typeface="微软雅黑" panose="020B0503020204020204" pitchFamily="34" charset="-122"/>
              </a:rPr>
              <a:t>）所有权优势：</a:t>
            </a:r>
            <a:r>
              <a:rPr lang="zh-CN" altLang="en-US" sz="2000" dirty="0">
                <a:latin typeface="微软雅黑" panose="020B0503020204020204" pitchFamily="34" charset="-122"/>
                <a:ea typeface="微软雅黑" panose="020B0503020204020204" pitchFamily="34" charset="-122"/>
              </a:rPr>
              <a:t>跨国企业使用某些有价值、稀缺的、难以模仿的并嵌入组织中的海外资产；</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marL="342900" indent="-342900" algn="just">
              <a:spcBef>
                <a:spcPts val="600"/>
              </a:spcBef>
              <a:buFont typeface="Arial" panose="020B0604020202020204" pitchFamily="34" charset="0"/>
              <a:buChar char="•"/>
            </a:pPr>
            <a:r>
              <a:rPr lang="zh-CN" altLang="zh-CN" sz="2000" dirty="0">
                <a:latin typeface="微软雅黑" panose="020B0503020204020204" pitchFamily="34" charset="-122"/>
                <a:ea typeface="微软雅黑" panose="020B0503020204020204" pitchFamily="34" charset="-122"/>
              </a:rPr>
              <a:t>所有的投资，都会产生资产所有权。那么，对外直接投资的独特之处是什么？</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 </a:t>
            </a:r>
            <a:r>
              <a:rPr lang="zh-CN" altLang="en-US" sz="2000" dirty="0">
                <a:latin typeface="微软雅黑" panose="020B0503020204020204" pitchFamily="34" charset="-122"/>
                <a:ea typeface="微软雅黑" panose="020B0503020204020204" pitchFamily="34" charset="-122"/>
              </a:rPr>
              <a:t>直接所有权的优势</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实现所有权和控制权的结合</a:t>
            </a:r>
            <a:endParaRPr lang="en-US" altLang="zh-CN" sz="2000" dirty="0">
              <a:latin typeface="微软雅黑" panose="020B0503020204020204" pitchFamily="34" charset="-122"/>
              <a:ea typeface="微软雅黑" panose="020B0503020204020204" pitchFamily="34" charset="-122"/>
            </a:endParaRPr>
          </a:p>
          <a:p>
            <a:pPr marL="342900" indent="-342900" algn="just">
              <a:spcBef>
                <a:spcPts val="600"/>
              </a:spcBef>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当进入海外市场时，基本的进入方式有出口、许可使用权、对外直接投资，</a:t>
            </a:r>
            <a:r>
              <a:rPr lang="en-US" altLang="zh-CN" sz="2000" dirty="0">
                <a:latin typeface="微软雅黑" panose="020B0503020204020204" pitchFamily="34" charset="-122"/>
                <a:ea typeface="微软雅黑" panose="020B0503020204020204" pitchFamily="34" charset="-122"/>
              </a:rPr>
              <a:t>why FDI</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b. </a:t>
            </a:r>
            <a:r>
              <a:rPr lang="zh-CN" altLang="en-US" sz="2000" dirty="0">
                <a:latin typeface="微软雅黑" panose="020B0503020204020204" pitchFamily="34" charset="-122"/>
                <a:ea typeface="微软雅黑" panose="020B0503020204020204" pitchFamily="34" charset="-122"/>
              </a:rPr>
              <a:t>对外直接投资与许可使用权的比较</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        降低传播风险</a:t>
            </a:r>
            <a:r>
              <a:rPr lang="zh-CN" altLang="en-US" sz="2000" dirty="0">
                <a:latin typeface="微软雅黑" panose="020B0503020204020204" pitchFamily="34" charset="-122"/>
                <a:ea typeface="微软雅黑" panose="020B0503020204020204" pitchFamily="34" charset="-122"/>
              </a:rPr>
              <a:t>（必胜客）</a:t>
            </a:r>
            <a:endParaRPr lang="en-US" altLang="zh-CN" sz="2000" dirty="0">
              <a:latin typeface="微软雅黑" panose="020B0503020204020204" pitchFamily="34" charset="-122"/>
              <a:ea typeface="微软雅黑" panose="020B0503020204020204" pitchFamily="34" charset="-122"/>
            </a:endParaRPr>
          </a:p>
          <a:p>
            <a:pPr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             </a:t>
            </a:r>
            <a:r>
              <a:rPr lang="en-US" altLang="zh-CN" sz="2000" dirty="0">
                <a:solidFill>
                  <a:srgbClr val="7C1E1F"/>
                </a:solidFill>
                <a:latin typeface="微软雅黑" panose="020B0503020204020204" pitchFamily="34" charset="-122"/>
                <a:ea typeface="微软雅黑" panose="020B0503020204020204" pitchFamily="34" charset="-122"/>
              </a:rPr>
              <a:t>  </a:t>
            </a:r>
            <a:r>
              <a:rPr lang="zh-CN" altLang="en-US" sz="2000" dirty="0">
                <a:solidFill>
                  <a:srgbClr val="7C1E1F"/>
                </a:solidFill>
                <a:latin typeface="微软雅黑" panose="020B0503020204020204" pitchFamily="34" charset="-122"/>
                <a:ea typeface="微软雅黑" panose="020B0503020204020204" pitchFamily="34" charset="-122"/>
              </a:rPr>
              <a:t>严格控制海外经营情况</a:t>
            </a:r>
            <a:r>
              <a:rPr lang="zh-CN" altLang="en-US" sz="2000" dirty="0">
                <a:latin typeface="微软雅黑" panose="020B0503020204020204" pitchFamily="34" charset="-122"/>
                <a:ea typeface="微软雅黑" panose="020B0503020204020204" pitchFamily="34" charset="-122"/>
              </a:rPr>
              <a:t>（星巴克）</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spcBef>
                <a:spcPts val="600"/>
              </a:spcBef>
            </a:pPr>
            <a:r>
              <a:rPr lang="en-US" altLang="zh-CN" sz="2000" dirty="0">
                <a:solidFill>
                  <a:srgbClr val="7C1E1F"/>
                </a:solidFill>
                <a:latin typeface="微软雅黑" panose="020B0503020204020204" pitchFamily="34" charset="-122"/>
                <a:ea typeface="微软雅黑" panose="020B0503020204020204" pitchFamily="34" charset="-122"/>
              </a:rPr>
              <a:t>               </a:t>
            </a:r>
            <a:r>
              <a:rPr lang="zh-CN" altLang="en-US" sz="2000" dirty="0">
                <a:solidFill>
                  <a:srgbClr val="7C1E1F"/>
                </a:solidFill>
                <a:latin typeface="微软雅黑" panose="020B0503020204020204" pitchFamily="34" charset="-122"/>
                <a:ea typeface="微软雅黑" panose="020B0503020204020204" pitchFamily="34" charset="-122"/>
              </a:rPr>
              <a:t>通过“干中学”促进隐性知识的传播</a:t>
            </a:r>
            <a:r>
              <a:rPr lang="zh-CN" altLang="en-US" sz="2000" dirty="0">
                <a:latin typeface="微软雅黑" panose="020B0503020204020204" pitchFamily="34" charset="-122"/>
                <a:ea typeface="微软雅黑" panose="020B0503020204020204" pitchFamily="34" charset="-122"/>
              </a:rPr>
              <a:t>（沃尔玛）</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27499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 calcmode="lin" valueType="num">
                                      <p:cBhvr additive="base">
                                        <p:cTn id="12"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txEl>
                                              <p:pRg st="5" end="5"/>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xEl>
                                              <p:pRg st="6" end="6"/>
                                            </p:txEl>
                                          </p:spTgt>
                                        </p:tgtEl>
                                        <p:attrNameLst>
                                          <p:attrName>style.visibility</p:attrName>
                                        </p:attrNameLst>
                                      </p:cBhvr>
                                      <p:to>
                                        <p:strVal val="visible"/>
                                      </p:to>
                                    </p:set>
                                    <p:anim calcmode="lin" valueType="num">
                                      <p:cBhvr additive="base">
                                        <p:cTn id="16"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xEl>
                                              <p:pRg st="7" end="7"/>
                                            </p:txEl>
                                          </p:spTgt>
                                        </p:tgtEl>
                                        <p:attrNameLst>
                                          <p:attrName>style.visibility</p:attrName>
                                        </p:attrNameLst>
                                      </p:cBhvr>
                                      <p:to>
                                        <p:strVal val="visible"/>
                                      </p:to>
                                    </p:set>
                                    <p:anim calcmode="lin" valueType="num">
                                      <p:cBhvr additive="base">
                                        <p:cTn id="22"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
                                            <p:txEl>
                                              <p:pRg st="8" end="8"/>
                                            </p:txEl>
                                          </p:spTgt>
                                        </p:tgtEl>
                                        <p:attrNameLst>
                                          <p:attrName>style.visibility</p:attrName>
                                        </p:attrNameLst>
                                      </p:cBhvr>
                                      <p:to>
                                        <p:strVal val="visible"/>
                                      </p:to>
                                    </p:set>
                                    <p:anim calcmode="lin" valueType="num">
                                      <p:cBhvr additive="base">
                                        <p:cTn id="28"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9">
                                            <p:txEl>
                                              <p:pRg st="9" end="9"/>
                                            </p:txEl>
                                          </p:spTgt>
                                        </p:tgtEl>
                                        <p:attrNameLst>
                                          <p:attrName>style.visibility</p:attrName>
                                        </p:attrNameLst>
                                      </p:cBhvr>
                                      <p:to>
                                        <p:strVal val="visible"/>
                                      </p:to>
                                    </p:set>
                                    <p:anim calcmode="lin" valueType="num">
                                      <p:cBhvr additive="base">
                                        <p:cTn id="32"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9">
                                            <p:txEl>
                                              <p:pRg st="10" end="10"/>
                                            </p:txEl>
                                          </p:spTgt>
                                        </p:tgtEl>
                                        <p:attrNameLst>
                                          <p:attrName>style.visibility</p:attrName>
                                        </p:attrNameLst>
                                      </p:cBhvr>
                                      <p:to>
                                        <p:strVal val="visible"/>
                                      </p:to>
                                    </p:set>
                                    <p:anim calcmode="lin" valueType="num">
                                      <p:cBhvr additive="base">
                                        <p:cTn id="36"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9">
                                            <p:txEl>
                                              <p:pRg st="11" end="11"/>
                                            </p:txEl>
                                          </p:spTgt>
                                        </p:tgtEl>
                                        <p:attrNameLst>
                                          <p:attrName>style.visibility</p:attrName>
                                        </p:attrNameLst>
                                      </p:cBhvr>
                                      <p:to>
                                        <p:strVal val="visible"/>
                                      </p:to>
                                    </p:set>
                                    <p:anim calcmode="lin" valueType="num">
                                      <p:cBhvr additive="base">
                                        <p:cTn id="40" dur="500" fill="hold"/>
                                        <p:tgtEl>
                                          <p:spTgt spid="9">
                                            <p:txEl>
                                              <p:pRg st="11" end="1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543590" y="1853005"/>
            <a:ext cx="11075790" cy="3708708"/>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国际生产折衷理论（邓宁，</a:t>
            </a:r>
            <a:r>
              <a:rPr lang="en-US" altLang="zh-CN" sz="2000" b="1" dirty="0">
                <a:latin typeface="微软雅黑" panose="020B0503020204020204" pitchFamily="34" charset="-122"/>
                <a:ea typeface="微软雅黑" panose="020B0503020204020204" pitchFamily="34" charset="-122"/>
              </a:rPr>
              <a:t>1977</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1981</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7C1E1F"/>
                </a:solidFill>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a:p>
            <a:pPr algn="just"/>
            <a:endParaRPr lang="en-US" altLang="zh-CN" sz="2000" b="1" dirty="0">
              <a:solidFill>
                <a:srgbClr val="7C1E1F"/>
              </a:solidFill>
              <a:latin typeface="微软雅黑" panose="020B0503020204020204" pitchFamily="34" charset="-122"/>
              <a:ea typeface="微软雅黑" panose="020B0503020204020204" pitchFamily="34" charset="-122"/>
            </a:endParaRPr>
          </a:p>
          <a:p>
            <a:pPr algn="just"/>
            <a:endParaRPr lang="en-US" altLang="zh-CN" sz="2000" b="1"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solidFill>
                  <a:srgbClr val="7C1E1F"/>
                </a:solidFill>
                <a:latin typeface="微软雅黑" panose="020B0503020204020204" pitchFamily="34" charset="-122"/>
                <a:ea typeface="微软雅黑" panose="020B0503020204020204" pitchFamily="34" charset="-122"/>
              </a:rPr>
              <a:t>（</a:t>
            </a:r>
            <a:r>
              <a:rPr lang="en-US" altLang="zh-CN" sz="2000" dirty="0">
                <a:solidFill>
                  <a:srgbClr val="7C1E1F"/>
                </a:solidFill>
                <a:latin typeface="微软雅黑" panose="020B0503020204020204" pitchFamily="34" charset="-122"/>
                <a:ea typeface="微软雅黑" panose="020B0503020204020204" pitchFamily="34" charset="-122"/>
              </a:rPr>
              <a:t>5.2</a:t>
            </a:r>
            <a:r>
              <a:rPr lang="zh-CN" altLang="en-US" sz="2000" dirty="0">
                <a:solidFill>
                  <a:srgbClr val="7C1E1F"/>
                </a:solidFill>
                <a:latin typeface="微软雅黑" panose="020B0503020204020204" pitchFamily="34" charset="-122"/>
                <a:ea typeface="微软雅黑" panose="020B0503020204020204" pitchFamily="34" charset="-122"/>
              </a:rPr>
              <a:t>）内部化优势：</a:t>
            </a:r>
            <a:r>
              <a:rPr lang="zh-CN" altLang="en-US" sz="2000" dirty="0">
                <a:latin typeface="微软雅黑" panose="020B0503020204020204" pitchFamily="34" charset="-122"/>
                <a:ea typeface="微软雅黑" panose="020B0503020204020204" pitchFamily="34" charset="-122"/>
              </a:rPr>
              <a:t>即把市场建立在企业内部；一家企业在两个或多个国家拥有取代外部市场关系的控制和管理活动；</a:t>
            </a:r>
            <a:endParaRPr lang="en-US" altLang="zh-CN" sz="2000" dirty="0">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 </a:t>
            </a:r>
            <a:r>
              <a:rPr lang="zh-CN" altLang="en-US" sz="2000" dirty="0">
                <a:latin typeface="微软雅黑" panose="020B0503020204020204" pitchFamily="34" charset="-122"/>
                <a:ea typeface="微软雅黑" panose="020B0503020204020204" pitchFamily="34" charset="-122"/>
              </a:rPr>
              <a:t>避免高额的交易成本</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b. </a:t>
            </a:r>
            <a:r>
              <a:rPr lang="zh-CN" altLang="en-US" sz="2000" dirty="0">
                <a:latin typeface="微软雅黑" panose="020B0503020204020204" pitchFamily="34" charset="-122"/>
                <a:ea typeface="微软雅黑" panose="020B0503020204020204" pitchFamily="34" charset="-122"/>
              </a:rPr>
              <a:t>更好的协调跨境活动</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25693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683394" y="1853005"/>
            <a:ext cx="10498412" cy="3862596"/>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国际生产折衷理论（邓宁，</a:t>
            </a:r>
            <a:r>
              <a:rPr lang="en-US" altLang="zh-CN" sz="2000" b="1" dirty="0">
                <a:latin typeface="微软雅黑" panose="020B0503020204020204" pitchFamily="34" charset="-122"/>
                <a:ea typeface="微软雅黑" panose="020B0503020204020204" pitchFamily="34" charset="-122"/>
              </a:rPr>
              <a:t>1977</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1981</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7C1E1F"/>
                </a:solidFill>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a:p>
            <a:pPr algn="just"/>
            <a:endParaRPr lang="en-US" altLang="zh-CN" sz="2000" b="1"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solidFill>
                  <a:srgbClr val="7C1E1F"/>
                </a:solidFill>
                <a:latin typeface="微软雅黑" panose="020B0503020204020204" pitchFamily="34" charset="-122"/>
                <a:ea typeface="微软雅黑" panose="020B0503020204020204" pitchFamily="34" charset="-122"/>
              </a:rPr>
              <a:t>（</a:t>
            </a:r>
            <a:r>
              <a:rPr lang="en-US" altLang="zh-CN" sz="2000" dirty="0">
                <a:solidFill>
                  <a:srgbClr val="7C1E1F"/>
                </a:solidFill>
                <a:latin typeface="微软雅黑" panose="020B0503020204020204" pitchFamily="34" charset="-122"/>
                <a:ea typeface="微软雅黑" panose="020B0503020204020204" pitchFamily="34" charset="-122"/>
              </a:rPr>
              <a:t>5.3</a:t>
            </a:r>
            <a:r>
              <a:rPr lang="zh-CN" altLang="en-US" sz="2000" dirty="0">
                <a:solidFill>
                  <a:srgbClr val="7C1E1F"/>
                </a:solidFill>
                <a:latin typeface="微软雅黑" panose="020B0503020204020204" pitchFamily="34" charset="-122"/>
                <a:ea typeface="微软雅黑" panose="020B0503020204020204" pitchFamily="34" charset="-122"/>
              </a:rPr>
              <a:t>）区位优势：</a:t>
            </a:r>
            <a:r>
              <a:rPr lang="zh-CN" altLang="en-US" sz="2000" dirty="0">
                <a:latin typeface="微软雅黑" panose="020B0503020204020204" pitchFamily="34" charset="-122"/>
                <a:ea typeface="微软雅黑" panose="020B0503020204020204" pitchFamily="34" charset="-122"/>
              </a:rPr>
              <a:t>一家企业由于其特有能力而在特定的地区开展业务所获得的优势；</a:t>
            </a:r>
            <a:endParaRPr lang="en-US" altLang="zh-CN" sz="2000" dirty="0">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r>
              <a:rPr lang="zh-CN" altLang="en-US" sz="2000" dirty="0">
                <a:solidFill>
                  <a:srgbClr val="7C1E1F"/>
                </a:solidFill>
                <a:latin typeface="微软雅黑" panose="020B0503020204020204" pitchFamily="34" charset="-122"/>
                <a:ea typeface="微软雅黑" panose="020B0503020204020204" pitchFamily="34" charset="-122"/>
              </a:rPr>
              <a:t>            获得市场准入资格</a:t>
            </a:r>
            <a:r>
              <a:rPr lang="en-US" altLang="zh-CN" sz="2000" dirty="0">
                <a:solidFill>
                  <a:srgbClr val="7C1E1F"/>
                </a:solidFill>
                <a:latin typeface="微软雅黑" panose="020B0503020204020204" pitchFamily="34" charset="-122"/>
                <a:ea typeface="微软雅黑" panose="020B0503020204020204" pitchFamily="34" charset="-122"/>
              </a:rPr>
              <a:t>           </a:t>
            </a:r>
            <a:r>
              <a:rPr lang="zh-CN" altLang="en-US" sz="2000" dirty="0">
                <a:solidFill>
                  <a:srgbClr val="7C1E1F"/>
                </a:solidFill>
                <a:latin typeface="微软雅黑" panose="020B0503020204020204" pitchFamily="34" charset="-122"/>
                <a:ea typeface="微软雅黑" panose="020B0503020204020204" pitchFamily="34" charset="-122"/>
              </a:rPr>
              <a:t>获得低成本要素</a:t>
            </a:r>
            <a:endParaRPr lang="en-US" altLang="zh-CN" sz="2000" dirty="0">
              <a:solidFill>
                <a:srgbClr val="7C1E1F"/>
              </a:solidFill>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 </a:t>
            </a:r>
            <a:r>
              <a:rPr lang="zh-CN" altLang="en-US" sz="2000" dirty="0">
                <a:latin typeface="微软雅黑" panose="020B0503020204020204" pitchFamily="34" charset="-122"/>
                <a:ea typeface="微软雅黑" panose="020B0503020204020204" pitchFamily="34" charset="-122"/>
              </a:rPr>
              <a:t>区位优势的来源</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         天然的地理优势  （洋山深水港）</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       积聚效应（中关村）</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b. </a:t>
            </a:r>
            <a:r>
              <a:rPr lang="zh-CN" altLang="en-US" sz="2000" dirty="0">
                <a:latin typeface="微软雅黑" panose="020B0503020204020204" pitchFamily="34" charset="-122"/>
                <a:ea typeface="微软雅黑" panose="020B0503020204020204" pitchFamily="34" charset="-122"/>
              </a:rPr>
              <a:t>获取区位优势的方法</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竞争、模仿（大众汽车）</a:t>
            </a:r>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220329" y="1138125"/>
            <a:ext cx="149912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发达国家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181930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759978" y="1930009"/>
            <a:ext cx="10633446" cy="2169825"/>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资本相对过度积累理论（勃利慈）</a:t>
            </a: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将发展经济学中的“二元经济结构”理论运用于国际直接投资领域，认为发展中国家同时存在具有新技术的现代化工业部门和落后的传统农业部门，二者之间发展的不平衡性导致了个别行业资本短缺、其它行业资本过度积累的二元局面，因此资本过度积累使得发展中国家的一些行业出现了对外直接投资行为。</a:t>
            </a:r>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92089" y="1138125"/>
            <a:ext cx="175560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1392095" y="4239437"/>
            <a:ext cx="5670142" cy="1754326"/>
          </a:xfrm>
          <a:prstGeom prst="rect">
            <a:avLst/>
          </a:prstGeom>
        </p:spPr>
        <p:txBody>
          <a:bodyPr wrap="none">
            <a:spAutoFit/>
          </a:bodyPr>
          <a:lstStyle/>
          <a:p>
            <a:r>
              <a:rPr lang="zh-CN" altLang="en-US" dirty="0">
                <a:solidFill>
                  <a:srgbClr val="7C1E1F"/>
                </a:solidFill>
                <a:latin typeface="微软雅黑" panose="020B0503020204020204" pitchFamily="34" charset="-122"/>
                <a:ea typeface="微软雅黑" panose="020B0503020204020204" pitchFamily="34" charset="-122"/>
              </a:rPr>
              <a:t>一国现代化工业部门→个别行业资本过度积累→</a:t>
            </a:r>
            <a:r>
              <a:rPr lang="en-US" altLang="zh-CN" dirty="0">
                <a:solidFill>
                  <a:srgbClr val="7C1E1F"/>
                </a:solidFill>
                <a:latin typeface="微软雅黑" panose="020B0503020204020204" pitchFamily="34" charset="-122"/>
                <a:ea typeface="微软雅黑" panose="020B0503020204020204" pitchFamily="34" charset="-122"/>
              </a:rPr>
              <a:t>OFDI</a:t>
            </a:r>
          </a:p>
          <a:p>
            <a:endParaRPr lang="en-US" altLang="zh-CN" dirty="0">
              <a:solidFill>
                <a:srgbClr val="7C1E1F"/>
              </a:solidFill>
              <a:latin typeface="微软雅黑" panose="020B0503020204020204" pitchFamily="34" charset="-122"/>
              <a:ea typeface="微软雅黑" panose="020B0503020204020204" pitchFamily="34" charset="-122"/>
            </a:endParaRPr>
          </a:p>
          <a:p>
            <a:endParaRPr lang="en-US" altLang="zh-CN" dirty="0">
              <a:solidFill>
                <a:srgbClr val="7C1E1F"/>
              </a:solidFill>
              <a:latin typeface="微软雅黑" panose="020B0503020204020204" pitchFamily="34" charset="-122"/>
              <a:ea typeface="微软雅黑" panose="020B0503020204020204" pitchFamily="34" charset="-122"/>
            </a:endParaRPr>
          </a:p>
          <a:p>
            <a:r>
              <a:rPr lang="zh-CN" altLang="en-US" dirty="0">
                <a:solidFill>
                  <a:srgbClr val="7C1E1F"/>
                </a:solidFill>
                <a:latin typeface="微软雅黑" panose="020B0503020204020204" pitchFamily="34" charset="-122"/>
                <a:ea typeface="微软雅黑" panose="020B0503020204020204" pitchFamily="34" charset="-122"/>
              </a:rPr>
              <a:t>一国传统农业部门→ 个别行业资本短缺→  </a:t>
            </a:r>
            <a:r>
              <a:rPr lang="en-US" altLang="zh-CN" dirty="0">
                <a:solidFill>
                  <a:srgbClr val="7C1E1F"/>
                </a:solidFill>
                <a:latin typeface="微软雅黑" panose="020B0503020204020204" pitchFamily="34" charset="-122"/>
                <a:ea typeface="微软雅黑" panose="020B0503020204020204" pitchFamily="34" charset="-122"/>
              </a:rPr>
              <a:t>IFDI</a:t>
            </a:r>
            <a:endParaRPr lang="zh-CN" altLang="en-US" dirty="0">
              <a:solidFill>
                <a:srgbClr val="7C1E1F"/>
              </a:solidFill>
              <a:latin typeface="微软雅黑" panose="020B0503020204020204" pitchFamily="34" charset="-122"/>
              <a:ea typeface="微软雅黑" panose="020B0503020204020204" pitchFamily="34" charset="-122"/>
            </a:endParaRPr>
          </a:p>
          <a:p>
            <a:endParaRPr lang="zh-CN" altLang="en-US" dirty="0">
              <a:solidFill>
                <a:srgbClr val="7C1E1F"/>
              </a:solidFill>
              <a:latin typeface="微软雅黑" panose="020B0503020204020204" pitchFamily="34" charset="-122"/>
              <a:ea typeface="微软雅黑" panose="020B0503020204020204" pitchFamily="34" charset="-122"/>
            </a:endParaRPr>
          </a:p>
          <a:p>
            <a:endParaRPr lang="zh-CN" altLang="en-US" dirty="0">
              <a:solidFill>
                <a:srgbClr val="7C1E1F"/>
              </a:solidFill>
              <a:latin typeface="微软雅黑" panose="020B0503020204020204" pitchFamily="34" charset="-122"/>
              <a:ea typeface="微软雅黑" panose="020B0503020204020204" pitchFamily="34" charset="-122"/>
            </a:endParaRPr>
          </a:p>
        </p:txBody>
      </p:sp>
      <p:sp>
        <p:nvSpPr>
          <p:cNvPr id="3" name="矩形 2"/>
          <p:cNvSpPr/>
          <p:nvPr/>
        </p:nvSpPr>
        <p:spPr>
          <a:xfrm>
            <a:off x="688510" y="5625534"/>
            <a:ext cx="10704914" cy="1015663"/>
          </a:xfrm>
          <a:prstGeom prst="rect">
            <a:avLst/>
          </a:prstGeom>
          <a:noFill/>
        </p:spPr>
        <p:txBody>
          <a:bodyPr wrap="square" rtlCol="0">
            <a:spAutoFit/>
          </a:bodyPr>
          <a:lstStyle/>
          <a:p>
            <a:pPr algn="just"/>
            <a:r>
              <a:rPr lang="en-US" altLang="zh-CN" sz="2000" dirty="0">
                <a:latin typeface="微软雅黑" panose="020B0503020204020204" pitchFamily="34" charset="-122"/>
                <a:ea typeface="微软雅黑" panose="020B0503020204020204" pitchFamily="34" charset="-122"/>
              </a:rPr>
              <a:t>       </a:t>
            </a:r>
            <a:r>
              <a:rPr lang="zh-CN" altLang="zh-CN" sz="2000" dirty="0">
                <a:latin typeface="微软雅黑" panose="020B0503020204020204" pitchFamily="34" charset="-122"/>
                <a:ea typeface="微软雅黑" panose="020B0503020204020204" pitchFamily="34" charset="-122"/>
              </a:rPr>
              <a:t>该理论研究了发展中国家由于二元经济结构导致的资本相对过度积累的部门或行业对外直接投资的可能性，在一定程度上解释了发展中国家的对外直接投资；但是该理论并没有分析发展中国家对外直接投资的动因与具体的投资方式。</a:t>
            </a:r>
          </a:p>
        </p:txBody>
      </p:sp>
    </p:spTree>
    <p:extLst>
      <p:ext uri="{BB962C8B-B14F-4D97-AF65-F5344CB8AC3E}">
        <p14:creationId xmlns:p14="http://schemas.microsoft.com/office/powerpoint/2010/main" val="1019448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671510" y="1814505"/>
            <a:ext cx="11157938" cy="5016758"/>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竞争优势理论</a:t>
            </a:r>
          </a:p>
          <a:p>
            <a:pPr indent="457200" algn="just">
              <a:spcBef>
                <a:spcPts val="6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ea typeface="微软雅黑" panose="020B0503020204020204" pitchFamily="34" charset="-122"/>
              </a:rPr>
              <a:t>小规模技术理论</a:t>
            </a:r>
            <a:r>
              <a:rPr lang="zh-CN" altLang="en-US" sz="2000" dirty="0">
                <a:latin typeface="微软雅黑" panose="020B0503020204020204" pitchFamily="34" charset="-122"/>
                <a:ea typeface="微软雅黑" panose="020B0503020204020204" pitchFamily="34" charset="-122"/>
              </a:rPr>
              <a:t>（威尔斯，</a:t>
            </a:r>
            <a:r>
              <a:rPr lang="en-US" altLang="zh-CN" sz="2000" dirty="0">
                <a:latin typeface="微软雅黑" panose="020B0503020204020204" pitchFamily="34" charset="-122"/>
                <a:ea typeface="微软雅黑" panose="020B0503020204020204" pitchFamily="34" charset="-122"/>
              </a:rPr>
              <a:t>1977</a:t>
            </a:r>
            <a:r>
              <a:rPr lang="zh-CN" altLang="en-US" sz="2000" dirty="0">
                <a:latin typeface="微软雅黑" panose="020B0503020204020204" pitchFamily="34" charset="-122"/>
                <a:ea typeface="微软雅黑" panose="020B0503020204020204" pitchFamily="34" charset="-122"/>
              </a:rPr>
              <a:t>）认为，发展中国家跨国公司的比较优势来源于小规模生产技术。他从三方面分析发展中国家跨国公司的比较优势：</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solidFill>
                  <a:srgbClr val="7C1E1F"/>
                </a:solidFill>
                <a:latin typeface="微软雅黑" panose="020B0503020204020204" pitchFamily="34" charset="-122"/>
                <a:ea typeface="微软雅黑" panose="020B0503020204020204" pitchFamily="34" charset="-122"/>
              </a:rPr>
              <a:t>a.</a:t>
            </a:r>
            <a:r>
              <a:rPr lang="zh-CN" altLang="en-US" sz="2000" dirty="0">
                <a:solidFill>
                  <a:srgbClr val="7C1E1F"/>
                </a:solidFill>
                <a:latin typeface="微软雅黑" panose="020B0503020204020204" pitchFamily="34" charset="-122"/>
                <a:ea typeface="微软雅黑" panose="020B0503020204020204" pitchFamily="34" charset="-122"/>
              </a:rPr>
              <a:t>为小市场服务的小规模生产技术。</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许多发展中国家跨国公司正是由于开发了满足小市场需求的劳动密集型、生产灵活的、适合小批量生产的技术而获得竞争优势。</a:t>
            </a:r>
            <a:endParaRPr lang="zh-CN" altLang="en-US"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solidFill>
                  <a:srgbClr val="7C1E1F"/>
                </a:solidFill>
                <a:latin typeface="微软雅黑" panose="020B0503020204020204" pitchFamily="34" charset="-122"/>
                <a:ea typeface="微软雅黑" panose="020B0503020204020204" pitchFamily="34" charset="-122"/>
              </a:rPr>
              <a:t>b.</a:t>
            </a:r>
            <a:r>
              <a:rPr lang="zh-CN" altLang="en-US" sz="2000" dirty="0">
                <a:solidFill>
                  <a:srgbClr val="7C1E1F"/>
                </a:solidFill>
                <a:latin typeface="微软雅黑" panose="020B0503020204020204" pitchFamily="34" charset="-122"/>
                <a:ea typeface="微软雅黑" panose="020B0503020204020204" pitchFamily="34" charset="-122"/>
              </a:rPr>
              <a:t>当地采购。</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因为外汇短缺，同时为了减少技术进口而形成对特殊进口原材料的依赖，发展中国家企业积极寻求用本国廉价原材料零部件来替代进口投入，有了这种技术后，就可以将其推广到面临同样问题的其他发展中国家。</a:t>
            </a:r>
            <a:endParaRPr lang="zh-CN" altLang="en-US"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en-US" altLang="zh-CN" sz="2000" dirty="0">
                <a:solidFill>
                  <a:srgbClr val="7C1E1F"/>
                </a:solidFill>
                <a:latin typeface="微软雅黑" panose="020B0503020204020204" pitchFamily="34" charset="-122"/>
                <a:ea typeface="微软雅黑" panose="020B0503020204020204" pitchFamily="34" charset="-122"/>
              </a:rPr>
              <a:t>c.</a:t>
            </a:r>
            <a:r>
              <a:rPr lang="zh-CN" altLang="en-US" sz="2000" dirty="0">
                <a:solidFill>
                  <a:srgbClr val="7C1E1F"/>
                </a:solidFill>
                <a:latin typeface="微软雅黑" panose="020B0503020204020204" pitchFamily="34" charset="-122"/>
                <a:ea typeface="微软雅黑" panose="020B0503020204020204" pitchFamily="34" charset="-122"/>
              </a:rPr>
              <a:t>低价营销策略。</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发达国家的跨国公司往往投入大量的广告费用，创造名牌效应，而发展中国家的公司采取低价营销策略，花费较少广告支出，以物美价廉取胜。</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zh-CN" altLang="en-US"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92089" y="1138125"/>
            <a:ext cx="175560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391438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671510" y="1814505"/>
            <a:ext cx="11157938" cy="4016484"/>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竞争优势理论</a:t>
            </a:r>
          </a:p>
          <a:p>
            <a:pPr indent="457200" algn="just">
              <a:spcBef>
                <a:spcPts val="6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2.2</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ea typeface="微软雅黑" panose="020B0503020204020204" pitchFamily="34" charset="-122"/>
              </a:rPr>
              <a:t>技术地方化理论</a:t>
            </a:r>
            <a:r>
              <a:rPr lang="zh-CN" altLang="en-US" sz="2000" dirty="0">
                <a:latin typeface="微软雅黑" panose="020B0503020204020204" pitchFamily="34" charset="-122"/>
                <a:ea typeface="微软雅黑" panose="020B0503020204020204" pitchFamily="34" charset="-122"/>
              </a:rPr>
              <a:t>（拉奥，</a:t>
            </a:r>
            <a:r>
              <a:rPr lang="en-US" altLang="zh-CN" sz="2000" dirty="0">
                <a:latin typeface="微软雅黑" panose="020B0503020204020204" pitchFamily="34" charset="-122"/>
                <a:ea typeface="微软雅黑" panose="020B0503020204020204" pitchFamily="34" charset="-122"/>
              </a:rPr>
              <a:t>1983</a:t>
            </a:r>
            <a:r>
              <a:rPr lang="zh-CN" altLang="en-US" sz="2000" dirty="0">
                <a:latin typeface="微软雅黑" panose="020B0503020204020204" pitchFamily="34" charset="-122"/>
                <a:ea typeface="微软雅黑" panose="020B0503020204020204" pitchFamily="34" charset="-122"/>
              </a:rPr>
              <a:t>）认为发展中国家企业完全可以通过对成熟技术的当地化改进而形成和发展自己特有的国际竞争优势，进而开展海外投资。</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通过对从发达国家进口的成熟技术进行当地化改进，发展中国家企业可以拥有与本国的要素价格条件和产品质量要求一致的技术，可以生产出更适合于发展中国家市场需求的产品，甚至能开发出与名牌产品不同的差异化产品。</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发展中国家→将引入技术改进</a:t>
            </a:r>
            <a:r>
              <a:rPr lang="en-US" altLang="zh-CN" sz="2000" dirty="0">
                <a:solidFill>
                  <a:srgbClr val="7C1E1F"/>
                </a:solidFill>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ea typeface="微软雅黑" panose="020B0503020204020204" pitchFamily="34" charset="-122"/>
              </a:rPr>
              <a:t>本国要素→对外直接投资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a:spcBef>
                <a:spcPts val="600"/>
              </a:spcBef>
            </a:pPr>
            <a:endParaRPr lang="zh-CN" altLang="en-US"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92089" y="1138125"/>
            <a:ext cx="175560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16943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671510" y="1814505"/>
            <a:ext cx="11157938" cy="4632037"/>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竞争优势理论</a:t>
            </a:r>
            <a:endParaRPr lang="zh-CN" altLang="en-US"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2.3</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7C1E1F"/>
                </a:solidFill>
                <a:latin typeface="微软雅黑" panose="020B0503020204020204" pitchFamily="34" charset="-122"/>
                <a:ea typeface="微软雅黑" panose="020B0503020204020204" pitchFamily="34" charset="-122"/>
              </a:rPr>
              <a:t>技术创新产业升级理论</a:t>
            </a:r>
            <a:r>
              <a:rPr lang="zh-CN" altLang="en-US" sz="2000" dirty="0">
                <a:latin typeface="微软雅黑" panose="020B0503020204020204" pitchFamily="34" charset="-122"/>
                <a:ea typeface="微软雅黑" panose="020B0503020204020204" pitchFamily="34" charset="-122"/>
              </a:rPr>
              <a:t>（坎特韦尔和托兰惕诺，</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世纪</a:t>
            </a:r>
            <a:r>
              <a:rPr lang="en-US" altLang="zh-CN" sz="2000" dirty="0">
                <a:latin typeface="微软雅黑" panose="020B0503020204020204" pitchFamily="34" charset="-122"/>
                <a:ea typeface="微软雅黑" panose="020B0503020204020204" pitchFamily="34" charset="-122"/>
              </a:rPr>
              <a:t>90</a:t>
            </a:r>
            <a:r>
              <a:rPr lang="zh-CN" altLang="en-US" sz="2000" dirty="0">
                <a:latin typeface="微软雅黑" panose="020B0503020204020204" pitchFamily="34" charset="-122"/>
                <a:ea typeface="微软雅黑" panose="020B0503020204020204" pitchFamily="34" charset="-122"/>
              </a:rPr>
              <a:t>年代初）</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该理论的核心：发展中国家对外直接投资的产业和地理分布随时间推移而变化，并且可以预测。</a:t>
            </a: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技术积累对于一国经济发展具有促进作用，技术创新才是一国产业和企业发展的根本动力，但发展中国家企业在技术创新中并没有多强的研发能力，主要是运用特有的学习经验和组织能力，掌握和开发现有的技术。</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认为，发展中国家在产业分布的发展上，一般是从自然资源开发为主的纵向一体化生产发展到以进口替代和出口导向为主的横向一体化生产；在地域分布上，遵循由周边国家向发展中国家再向发达国家的渐进轨道。</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随着发展中国家的工业化深入，它们的产业结构实现升级，技术能力得到提高，对外直接投资开始步入复杂技术领域。</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zh-CN" altLang="en-US"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92089" y="1138125"/>
            <a:ext cx="175560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57297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145611" y="69901"/>
            <a:ext cx="2034332" cy="1368152"/>
          </a:xfrm>
          <a:prstGeom prst="rect">
            <a:avLst/>
          </a:prstGeom>
          <a:noFill/>
        </p:spPr>
      </p:pic>
      <p:sp>
        <p:nvSpPr>
          <p:cNvPr id="11" name="矩形 10"/>
          <p:cNvSpPr/>
          <p:nvPr/>
        </p:nvSpPr>
        <p:spPr>
          <a:xfrm>
            <a:off x="4253382" y="5876430"/>
            <a:ext cx="7834986" cy="738664"/>
          </a:xfrm>
          <a:prstGeom prst="rect">
            <a:avLst/>
          </a:prstGeom>
        </p:spPr>
        <p:txBody>
          <a:bodyPr wrap="square">
            <a:spAutoFit/>
          </a:bodyPr>
          <a:lstStyle/>
          <a:p>
            <a:pPr>
              <a:lnSpc>
                <a:spcPct val="150000"/>
              </a:lnSpc>
            </a:pPr>
            <a:r>
              <a:rPr lang="zh-CN" altLang="zh-CN" sz="1400" dirty="0">
                <a:solidFill>
                  <a:srgbClr val="7C1E1F"/>
                </a:solidFill>
                <a:latin typeface="微软雅黑" panose="020B0503020204020204" pitchFamily="34" charset="-122"/>
                <a:ea typeface="微软雅黑" panose="020B0503020204020204" pitchFamily="34" charset="-122"/>
              </a:rPr>
              <a:t>数据来源</a:t>
            </a:r>
            <a:r>
              <a:rPr lang="zh-CN" altLang="en-US" sz="1400" dirty="0">
                <a:solidFill>
                  <a:srgbClr val="7C1E1F"/>
                </a:solidFill>
                <a:latin typeface="微软雅黑" panose="020B0503020204020204" pitchFamily="34" charset="-122"/>
                <a:ea typeface="微软雅黑" panose="020B0503020204020204" pitchFamily="34" charset="-122"/>
              </a:rPr>
              <a:t>：国际统计局网站，</a:t>
            </a:r>
            <a:r>
              <a:rPr lang="zh-CN" altLang="zh-CN" sz="1400" dirty="0">
                <a:solidFill>
                  <a:srgbClr val="7C1E1F"/>
                </a:solidFill>
                <a:latin typeface="微软雅黑" panose="020B0503020204020204" pitchFamily="34" charset="-122"/>
                <a:ea typeface="微软雅黑" panose="020B0503020204020204" pitchFamily="34" charset="-122"/>
              </a:rPr>
              <a:t>单位为</a:t>
            </a:r>
            <a:r>
              <a:rPr lang="zh-CN" altLang="en-US" sz="1400" dirty="0">
                <a:solidFill>
                  <a:srgbClr val="7C1E1F"/>
                </a:solidFill>
                <a:latin typeface="微软雅黑" panose="020B0503020204020204" pitchFamily="34" charset="-122"/>
                <a:ea typeface="微软雅黑" panose="020B0503020204020204" pitchFamily="34" charset="-122"/>
              </a:rPr>
              <a:t>亿</a:t>
            </a:r>
            <a:r>
              <a:rPr lang="zh-CN" altLang="zh-CN" sz="1400" dirty="0">
                <a:solidFill>
                  <a:srgbClr val="7C1E1F"/>
                </a:solidFill>
                <a:latin typeface="微软雅黑" panose="020B0503020204020204" pitchFamily="34" charset="-122"/>
                <a:ea typeface="微软雅黑" panose="020B0503020204020204" pitchFamily="34" charset="-122"/>
              </a:rPr>
              <a:t>美元</a:t>
            </a:r>
            <a:r>
              <a:rPr lang="en-US" altLang="zh-CN" sz="1400" dirty="0">
                <a:solidFill>
                  <a:srgbClr val="7C1E1F"/>
                </a:solidFill>
                <a:latin typeface="微软雅黑" panose="020B0503020204020204" pitchFamily="34" charset="-122"/>
                <a:ea typeface="微软雅黑" panose="020B0503020204020204" pitchFamily="34" charset="-122"/>
              </a:rPr>
              <a:t>;</a:t>
            </a:r>
          </a:p>
          <a:p>
            <a:pPr>
              <a:lnSpc>
                <a:spcPct val="150000"/>
              </a:lnSpc>
            </a:pPr>
            <a:r>
              <a:rPr lang="en-US" altLang="zh-CN" sz="1400" dirty="0">
                <a:solidFill>
                  <a:srgbClr val="7C1E1F"/>
                </a:solidFill>
                <a:latin typeface="微软雅黑" panose="020B0503020204020204" pitchFamily="34" charset="-122"/>
                <a:ea typeface="微软雅黑" panose="020B0503020204020204" pitchFamily="34" charset="-122"/>
              </a:rPr>
              <a:t>                 </a:t>
            </a:r>
            <a:r>
              <a:rPr lang="zh-CN" altLang="en-US" sz="1400" dirty="0">
                <a:solidFill>
                  <a:srgbClr val="7C1E1F"/>
                </a:solidFill>
                <a:latin typeface="微软雅黑" panose="020B0503020204020204" pitchFamily="34" charset="-122"/>
                <a:ea typeface="微软雅黑" panose="020B0503020204020204" pitchFamily="34" charset="-122"/>
              </a:rPr>
              <a:t>外来直接投资值是中国实际利用外资额</a:t>
            </a:r>
            <a:r>
              <a:rPr lang="en-US" altLang="zh-CN" sz="1400" dirty="0">
                <a:solidFill>
                  <a:srgbClr val="7C1E1F"/>
                </a:solidFill>
                <a:latin typeface="微软雅黑" panose="020B0503020204020204" pitchFamily="34" charset="-122"/>
                <a:ea typeface="微软雅黑" panose="020B0503020204020204" pitchFamily="34" charset="-122"/>
              </a:rPr>
              <a:t>,</a:t>
            </a:r>
            <a:r>
              <a:rPr lang="zh-CN" altLang="en-US" sz="1400" dirty="0">
                <a:solidFill>
                  <a:srgbClr val="7C1E1F"/>
                </a:solidFill>
                <a:latin typeface="微软雅黑" panose="020B0503020204020204" pitchFamily="34" charset="-122"/>
                <a:ea typeface="微软雅黑" panose="020B0503020204020204" pitchFamily="34" charset="-122"/>
              </a:rPr>
              <a:t> 对外直接投资值是中国对世界直接投资净额</a:t>
            </a:r>
            <a:r>
              <a:rPr lang="en-US" altLang="zh-CN" sz="1400" dirty="0">
                <a:solidFill>
                  <a:srgbClr val="7C1E1F"/>
                </a:solidFill>
                <a:latin typeface="微软雅黑" panose="020B0503020204020204" pitchFamily="34" charset="-122"/>
                <a:ea typeface="微软雅黑" panose="020B0503020204020204" pitchFamily="34" charset="-122"/>
              </a:rPr>
              <a:t>;   </a:t>
            </a:r>
            <a:endParaRPr lang="zh-CN" altLang="zh-CN" sz="1400" dirty="0">
              <a:solidFill>
                <a:srgbClr val="7C1E1F"/>
              </a:solidFill>
              <a:latin typeface="微软雅黑" panose="020B0503020204020204" pitchFamily="34" charset="-122"/>
              <a:ea typeface="微软雅黑" panose="020B0503020204020204" pitchFamily="34" charset="-122"/>
            </a:endParaRPr>
          </a:p>
        </p:txBody>
      </p:sp>
      <p:grpSp>
        <p:nvGrpSpPr>
          <p:cNvPr id="24" name="Group 7"/>
          <p:cNvGrpSpPr/>
          <p:nvPr/>
        </p:nvGrpSpPr>
        <p:grpSpPr>
          <a:xfrm>
            <a:off x="3524969" y="62519"/>
            <a:ext cx="5063611" cy="740229"/>
            <a:chOff x="417897" y="522513"/>
            <a:chExt cx="5663589" cy="740229"/>
          </a:xfrm>
          <a:solidFill>
            <a:srgbClr val="811C20"/>
          </a:solidFill>
        </p:grpSpPr>
        <p:sp>
          <p:nvSpPr>
            <p:cNvPr id="25"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292218" y="2090778"/>
            <a:ext cx="3295869" cy="4247317"/>
          </a:xfrm>
          <a:prstGeom prst="rect">
            <a:avLst/>
          </a:prstGeom>
          <a:noFill/>
          <a:ln w="28575">
            <a:noFill/>
          </a:ln>
        </p:spPr>
        <p:txBody>
          <a:bodyPr wrap="square" rtlCol="0">
            <a:spAutoFit/>
          </a:bodyPr>
          <a:lstStyle/>
          <a:p>
            <a:pPr>
              <a:lnSpc>
                <a:spcPct val="150000"/>
              </a:lnSpc>
            </a:pPr>
            <a:r>
              <a:rPr lang="zh-CN" altLang="en-US" sz="2000" dirty="0">
                <a:latin typeface="微软雅黑" panose="020B0503020204020204" pitchFamily="34" charset="-122"/>
                <a:ea typeface="微软雅黑" panose="020B0503020204020204" pitchFamily="34" charset="-122"/>
              </a:rPr>
              <a:t>实际利用外资金额和对外直接投资均呈现出上升趋势，并且在</a:t>
            </a: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年，对外直接投资首次超过外来直接投资</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pP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2017</a:t>
            </a:r>
            <a:r>
              <a:rPr lang="zh-CN" altLang="en-US" sz="2000" dirty="0">
                <a:latin typeface="微软雅黑" panose="020B0503020204020204" pitchFamily="34" charset="-122"/>
                <a:ea typeface="微软雅黑" panose="020B0503020204020204" pitchFamily="34" charset="-122"/>
              </a:rPr>
              <a:t>年对外直接投资首次呈现出下降趋势，这主要是因为我国商务部对投资的监管趋紧。</a:t>
            </a:r>
          </a:p>
        </p:txBody>
      </p:sp>
      <p:sp>
        <p:nvSpPr>
          <p:cNvPr id="13" name="矩形 12"/>
          <p:cNvSpPr/>
          <p:nvPr/>
        </p:nvSpPr>
        <p:spPr>
          <a:xfrm>
            <a:off x="6743719" y="1453772"/>
            <a:ext cx="5199647" cy="507831"/>
          </a:xfrm>
          <a:prstGeom prst="rect">
            <a:avLst/>
          </a:prstGeom>
        </p:spPr>
        <p:txBody>
          <a:bodyPr wrap="square">
            <a:spAutoFit/>
          </a:bodyPr>
          <a:lstStyle/>
          <a:p>
            <a:pPr>
              <a:lnSpc>
                <a:spcPct val="150000"/>
              </a:lnSpc>
            </a:pPr>
            <a:r>
              <a:rPr lang="zh-CN" altLang="en-US" dirty="0">
                <a:solidFill>
                  <a:srgbClr val="7C1E1F"/>
                </a:solidFill>
                <a:latin typeface="微软雅黑" panose="020B0503020204020204" pitchFamily="34" charset="-122"/>
                <a:ea typeface="微软雅黑" panose="020B0503020204020204" pitchFamily="34" charset="-122"/>
              </a:rPr>
              <a:t>图</a:t>
            </a:r>
            <a:r>
              <a:rPr lang="en-US" altLang="zh-CN" dirty="0">
                <a:solidFill>
                  <a:srgbClr val="7C1E1F"/>
                </a:solidFill>
                <a:latin typeface="微软雅黑" panose="020B0503020204020204" pitchFamily="34" charset="-122"/>
                <a:ea typeface="微软雅黑" panose="020B0503020204020204" pitchFamily="34" charset="-122"/>
              </a:rPr>
              <a:t>3   </a:t>
            </a:r>
            <a:r>
              <a:rPr lang="zh-CN" altLang="en-US" dirty="0">
                <a:solidFill>
                  <a:srgbClr val="7C1E1F"/>
                </a:solidFill>
                <a:latin typeface="微软雅黑" panose="020B0503020204020204" pitchFamily="34" charset="-122"/>
                <a:ea typeface="微软雅黑" panose="020B0503020204020204" pitchFamily="34" charset="-122"/>
              </a:rPr>
              <a:t> 中国国际直接投资趋势</a:t>
            </a:r>
            <a:endParaRPr lang="en-US" altLang="zh-CN" dirty="0">
              <a:solidFill>
                <a:srgbClr val="7C1E1F"/>
              </a:solidFill>
              <a:latin typeface="微软雅黑" panose="020B0503020204020204" pitchFamily="34" charset="-122"/>
              <a:ea typeface="微软雅黑" panose="020B0503020204020204" pitchFamily="34" charset="-122"/>
            </a:endParaRPr>
          </a:p>
        </p:txBody>
      </p:sp>
      <p:sp>
        <p:nvSpPr>
          <p:cNvPr id="15" name="矩形 14"/>
          <p:cNvSpPr/>
          <p:nvPr/>
        </p:nvSpPr>
        <p:spPr>
          <a:xfrm>
            <a:off x="391797" y="1188241"/>
            <a:ext cx="2087431"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a:t>
            </a:r>
            <a:endParaRPr lang="en-US" altLang="zh-CN" sz="2000" dirty="0">
              <a:solidFill>
                <a:srgbClr val="7C1E1F"/>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4"/>
          <a:stretch>
            <a:fillRect/>
          </a:stretch>
        </p:blipFill>
        <p:spPr>
          <a:xfrm>
            <a:off x="3968496" y="2057280"/>
            <a:ext cx="8119872" cy="3819149"/>
          </a:xfrm>
          <a:prstGeom prst="rect">
            <a:avLst/>
          </a:prstGeom>
        </p:spPr>
      </p:pic>
    </p:spTree>
    <p:extLst>
      <p:ext uri="{BB962C8B-B14F-4D97-AF65-F5344CB8AC3E}">
        <p14:creationId xmlns:p14="http://schemas.microsoft.com/office/powerpoint/2010/main" val="417228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a:extLst>
              <a:ext uri="{FF2B5EF4-FFF2-40B4-BE49-F238E27FC236}">
                <a16:creationId xmlns:a16="http://schemas.microsoft.com/office/drawing/2014/main" id="{14082808-1DE7-44E9-94C9-E3B3C1E0E67C}"/>
              </a:ext>
            </a:extLst>
          </p:cNvPr>
          <p:cNvSpPr txBox="1"/>
          <p:nvPr/>
        </p:nvSpPr>
        <p:spPr>
          <a:xfrm>
            <a:off x="256032" y="1872114"/>
            <a:ext cx="11935967" cy="4708981"/>
          </a:xfrm>
          <a:prstGeom prst="rect">
            <a:avLst/>
          </a:prstGeom>
          <a:noFill/>
        </p:spPr>
        <p:txBody>
          <a:bodyPr wrap="square" rtlCol="0">
            <a:spAutoFit/>
          </a:bodyPr>
          <a:lstStyle/>
          <a:p>
            <a:pPr algn="just"/>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投资发展阶段理论（邓宁，</a:t>
            </a:r>
            <a:r>
              <a:rPr lang="en-US" altLang="zh-CN" sz="2000" b="1" dirty="0">
                <a:latin typeface="微软雅黑" panose="020B0503020204020204" pitchFamily="34" charset="-122"/>
                <a:ea typeface="微软雅黑" panose="020B0503020204020204" pitchFamily="34" charset="-122"/>
              </a:rPr>
              <a:t>20</a:t>
            </a:r>
            <a:r>
              <a:rPr lang="zh-CN" altLang="en-US" sz="2000" b="1" dirty="0">
                <a:latin typeface="微软雅黑" panose="020B0503020204020204" pitchFamily="34" charset="-122"/>
                <a:ea typeface="微软雅黑" panose="020B0503020204020204" pitchFamily="34" charset="-122"/>
              </a:rPr>
              <a:t>世纪</a:t>
            </a:r>
            <a:r>
              <a:rPr lang="en-US" altLang="zh-CN" sz="2000" b="1" dirty="0">
                <a:latin typeface="微软雅黑" panose="020B0503020204020204" pitchFamily="34" charset="-122"/>
                <a:ea typeface="微软雅黑" panose="020B0503020204020204" pitchFamily="34" charset="-122"/>
              </a:rPr>
              <a:t>80</a:t>
            </a:r>
            <a:r>
              <a:rPr lang="zh-CN" altLang="en-US" sz="2000" b="1" dirty="0">
                <a:latin typeface="微软雅黑" panose="020B0503020204020204" pitchFamily="34" charset="-122"/>
                <a:ea typeface="微软雅黑" panose="020B0503020204020204" pitchFamily="34" charset="-122"/>
              </a:rPr>
              <a:t>年代初）</a:t>
            </a:r>
          </a:p>
          <a:p>
            <a:pPr indent="457200" algn="just">
              <a:spcBef>
                <a:spcPts val="600"/>
              </a:spcBef>
            </a:pPr>
            <a:r>
              <a:rPr lang="zh-CN" altLang="en-US" sz="2000" dirty="0">
                <a:latin typeface="微软雅黑" panose="020B0503020204020204" pitchFamily="34" charset="-122"/>
                <a:ea typeface="微软雅黑" panose="020B0503020204020204" pitchFamily="34" charset="-122"/>
              </a:rPr>
              <a:t>投资发展阶段理论的核心命题是发展中国家所处的经济发展阶段和该国所拥有的所有权优势、内部化优势和区位优势决定了该国对外直接投资的规模。</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第一阶段：</a:t>
            </a:r>
            <a:r>
              <a:rPr lang="zh-CN" altLang="en-US" sz="2000" dirty="0">
                <a:latin typeface="微软雅黑" panose="020B0503020204020204" pitchFamily="34" charset="-122"/>
                <a:ea typeface="微软雅黑" panose="020B0503020204020204" pitchFamily="34" charset="-122"/>
              </a:rPr>
              <a:t>人均</a:t>
            </a:r>
            <a:r>
              <a:rPr lang="en-US" altLang="zh-CN" sz="2000" dirty="0">
                <a:latin typeface="微软雅黑" panose="020B0503020204020204" pitchFamily="34" charset="-122"/>
                <a:ea typeface="微软雅黑" panose="020B0503020204020204" pitchFamily="34" charset="-122"/>
              </a:rPr>
              <a:t>GDP400</a:t>
            </a:r>
            <a:r>
              <a:rPr lang="zh-CN" altLang="en-US" sz="2000" dirty="0">
                <a:latin typeface="微软雅黑" panose="020B0503020204020204" pitchFamily="34" charset="-122"/>
                <a:ea typeface="微软雅黑" panose="020B0503020204020204" pitchFamily="34" charset="-122"/>
              </a:rPr>
              <a:t>美元以下，此阶段内</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流入和流出均较低；</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第二阶段：</a:t>
            </a:r>
            <a:r>
              <a:rPr lang="zh-CN" altLang="en-US" sz="2000" dirty="0">
                <a:latin typeface="微软雅黑" panose="020B0503020204020204" pitchFamily="34" charset="-122"/>
                <a:ea typeface="微软雅黑" panose="020B0503020204020204" pitchFamily="34" charset="-122"/>
              </a:rPr>
              <a:t>人均</a:t>
            </a:r>
            <a:r>
              <a:rPr lang="en-US" altLang="zh-CN" sz="2000" dirty="0">
                <a:latin typeface="微软雅黑" panose="020B0503020204020204" pitchFamily="34" charset="-122"/>
                <a:ea typeface="微软雅黑" panose="020B0503020204020204" pitchFamily="34" charset="-122"/>
              </a:rPr>
              <a:t>GDP400-2500</a:t>
            </a:r>
            <a:r>
              <a:rPr lang="zh-CN" altLang="en-US" sz="2000" dirty="0">
                <a:latin typeface="微软雅黑" panose="020B0503020204020204" pitchFamily="34" charset="-122"/>
                <a:ea typeface="微软雅黑" panose="020B0503020204020204" pitchFamily="34" charset="-122"/>
              </a:rPr>
              <a:t>美元，区位优势开始出现，此时</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流入开始增加，而流出较低；</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第三阶段：</a:t>
            </a:r>
            <a:r>
              <a:rPr lang="zh-CN" altLang="en-US" sz="2000" dirty="0">
                <a:latin typeface="微软雅黑" panose="020B0503020204020204" pitchFamily="34" charset="-122"/>
                <a:ea typeface="微软雅黑" panose="020B0503020204020204" pitchFamily="34" charset="-122"/>
              </a:rPr>
              <a:t>人均</a:t>
            </a:r>
            <a:r>
              <a:rPr lang="en-US" altLang="zh-CN" sz="2000" dirty="0">
                <a:latin typeface="微软雅黑" panose="020B0503020204020204" pitchFamily="34" charset="-122"/>
                <a:ea typeface="微软雅黑" panose="020B0503020204020204" pitchFamily="34" charset="-122"/>
              </a:rPr>
              <a:t>GDP2500-4000</a:t>
            </a:r>
            <a:r>
              <a:rPr lang="zh-CN" altLang="en-US" sz="2000" dirty="0">
                <a:latin typeface="微软雅黑" panose="020B0503020204020204" pitchFamily="34" charset="-122"/>
                <a:ea typeface="微软雅黑" panose="020B0503020204020204" pitchFamily="34" charset="-122"/>
              </a:rPr>
              <a:t>美元，本国所有权优势和区位优势上升，此时</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流入流出均增加；</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solidFill>
                  <a:srgbClr val="7C1E1F"/>
                </a:solidFill>
                <a:latin typeface="微软雅黑" panose="020B0503020204020204" pitchFamily="34" charset="-122"/>
                <a:ea typeface="微软雅黑" panose="020B0503020204020204" pitchFamily="34" charset="-122"/>
              </a:rPr>
              <a:t>第四阶段：</a:t>
            </a:r>
            <a:r>
              <a:rPr lang="zh-CN" altLang="en-US" sz="2000" dirty="0">
                <a:latin typeface="微软雅黑" panose="020B0503020204020204" pitchFamily="34" charset="-122"/>
                <a:ea typeface="微软雅黑" panose="020B0503020204020204" pitchFamily="34" charset="-122"/>
              </a:rPr>
              <a:t>人均</a:t>
            </a:r>
            <a:r>
              <a:rPr lang="en-US" altLang="zh-CN" sz="2000" dirty="0">
                <a:latin typeface="微软雅黑" panose="020B0503020204020204" pitchFamily="34" charset="-122"/>
                <a:ea typeface="微软雅黑" panose="020B0503020204020204" pitchFamily="34" charset="-122"/>
              </a:rPr>
              <a:t>GDP</a:t>
            </a:r>
            <a:r>
              <a:rPr lang="zh-CN" altLang="en-US" sz="2000" dirty="0">
                <a:latin typeface="微软雅黑" panose="020B0503020204020204" pitchFamily="34" charset="-122"/>
                <a:ea typeface="微软雅黑" panose="020B0503020204020204" pitchFamily="34" charset="-122"/>
              </a:rPr>
              <a:t>大于</a:t>
            </a:r>
            <a:r>
              <a:rPr lang="en-US" altLang="zh-CN" sz="2000" dirty="0">
                <a:latin typeface="微软雅黑" panose="020B0503020204020204" pitchFamily="34" charset="-122"/>
                <a:ea typeface="微软雅黑" panose="020B0503020204020204" pitchFamily="34" charset="-122"/>
              </a:rPr>
              <a:t>4000</a:t>
            </a:r>
            <a:r>
              <a:rPr lang="zh-CN" altLang="en-US" sz="2000" dirty="0">
                <a:latin typeface="微软雅黑" panose="020B0503020204020204" pitchFamily="34" charset="-122"/>
                <a:ea typeface="微软雅黑" panose="020B0503020204020204" pitchFamily="34" charset="-122"/>
              </a:rPr>
              <a:t>美元，本国所有权优势进一步上升，此时</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流出比流入多，呈现</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净流出。</a:t>
            </a: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endParaRPr lang="en-US" altLang="zh-CN" sz="2000" dirty="0">
              <a:latin typeface="微软雅黑" panose="020B0503020204020204" pitchFamily="34" charset="-122"/>
              <a:ea typeface="微软雅黑" panose="020B0503020204020204" pitchFamily="34" charset="-122"/>
            </a:endParaRPr>
          </a:p>
          <a:p>
            <a:pPr indent="457200" algn="just">
              <a:spcBef>
                <a:spcPts val="600"/>
              </a:spcBef>
            </a:pPr>
            <a:r>
              <a:rPr lang="zh-CN" altLang="en-US" sz="2000" dirty="0">
                <a:latin typeface="微软雅黑" panose="020B0503020204020204" pitchFamily="34" charset="-122"/>
                <a:ea typeface="微软雅黑" panose="020B0503020204020204" pitchFamily="34" charset="-122"/>
              </a:rPr>
              <a:t>该理论认为，企业是否对外直接投资不仅仅取决于</a:t>
            </a:r>
            <a:r>
              <a:rPr lang="en-US" altLang="zh-CN" sz="2000" dirty="0">
                <a:latin typeface="微软雅黑" panose="020B0503020204020204" pitchFamily="34" charset="-122"/>
                <a:ea typeface="微软雅黑" panose="020B0503020204020204" pitchFamily="34" charset="-122"/>
              </a:rPr>
              <a:t>OIL</a:t>
            </a:r>
            <a:r>
              <a:rPr lang="zh-CN" altLang="en-US" sz="2000" dirty="0">
                <a:latin typeface="微软雅黑" panose="020B0503020204020204" pitchFamily="34" charset="-122"/>
                <a:ea typeface="微软雅黑" panose="020B0503020204020204" pitchFamily="34" charset="-122"/>
              </a:rPr>
              <a:t>优势的融合，而且还取决于以人均国民生产总值衡量的该国经济发展水平。人均国民生产总值水平决定了对外直接投资净额，也决定了对外直接投资行为的发生与发展。</a:t>
            </a:r>
            <a:endParaRPr lang="en-US" altLang="zh-CN" sz="2000" dirty="0">
              <a:latin typeface="微软雅黑" panose="020B0503020204020204" pitchFamily="34" charset="-122"/>
              <a:ea typeface="微软雅黑" panose="020B0503020204020204" pitchFamily="34" charset="-122"/>
            </a:endParaRPr>
          </a:p>
        </p:txBody>
      </p:sp>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三、国际直接投资理论</a:t>
              </a:r>
            </a:p>
          </p:txBody>
        </p:sp>
      </p:grpSp>
      <p:sp>
        <p:nvSpPr>
          <p:cNvPr id="10" name="矩形 9"/>
          <p:cNvSpPr/>
          <p:nvPr/>
        </p:nvSpPr>
        <p:spPr>
          <a:xfrm>
            <a:off x="92089" y="1138125"/>
            <a:ext cx="1755609" cy="499624"/>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发展中国家</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786768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48459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74564"/>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9" name="矩形 8"/>
          <p:cNvSpPr/>
          <p:nvPr/>
        </p:nvSpPr>
        <p:spPr>
          <a:xfrm>
            <a:off x="640648" y="1756004"/>
            <a:ext cx="11072816" cy="5016758"/>
          </a:xfrm>
          <a:prstGeom prst="rect">
            <a:avLst/>
          </a:prstGeom>
        </p:spPr>
        <p:txBody>
          <a:bodyPr wrap="square">
            <a:spAutoFit/>
          </a:bodyPr>
          <a:lstStyle/>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模型概述</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）一个企业想要开拓国外市场，可以通过什么方式？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出口：在国内生产，在国内外销售</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FDI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：在国外生产销售</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）二选一</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）决策依据：</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利润</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收入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成本</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          分别计算出两种方式的利润</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选择利润大的方式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）模型中的基本变量</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出口收入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成本</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a:p>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对外投资收入</a:t>
            </a:r>
            <a:r>
              <a:rPr lang="en-US" altLang="zh-CN" sz="2000" dirty="0">
                <a:latin typeface="Times New Roman" panose="02020603050405020304" pitchFamily="18" charset="0"/>
                <a:ea typeface="微软雅黑" panose="020B0503020204020204" pitchFamily="34" charset="-122"/>
                <a:cs typeface="Times New Roman" panose="02020603050405020304" pitchFamily="18" charset="0"/>
              </a:rPr>
              <a:t>&amp;</a:t>
            </a:r>
            <a:r>
              <a:rPr lang="zh-CN" altLang="en-US" sz="2000" dirty="0">
                <a:latin typeface="Times New Roman" panose="02020603050405020304" pitchFamily="18" charset="0"/>
                <a:ea typeface="微软雅黑" panose="020B0503020204020204" pitchFamily="34" charset="-122"/>
                <a:cs typeface="Times New Roman" panose="02020603050405020304" pitchFamily="18" charset="0"/>
              </a:rPr>
              <a:t>成本</a:t>
            </a:r>
            <a:endParaRPr lang="en-US" altLang="zh-CN" sz="2000"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027699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p:cNvSpPr/>
              <p:nvPr/>
            </p:nvSpPr>
            <p:spPr>
              <a:xfrm>
                <a:off x="273080" y="1687170"/>
                <a:ext cx="12693112" cy="5127366"/>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模型中所用变量</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spcAft>
                    <a:spcPts val="8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Times New Roman" panose="02020603050405020304" pitchFamily="18" charset="0"/>
                  </a:rPr>
                  <a:t>需求函数：</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r>
                      <a:rPr lang="en-US" altLang="zh-CN">
                        <a:latin typeface="Cambria Math" panose="02040503050406030204" pitchFamily="18" charset="0"/>
                        <a:cs typeface="Times New Roman" panose="02020603050405020304" pitchFamily="18" charset="0"/>
                      </a:rPr>
                      <m:t>=</m:t>
                    </m:r>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i="1">
                            <a:latin typeface="Cambria Math" panose="02040503050406030204" pitchFamily="18" charset="0"/>
                            <a:cs typeface="Times New Roman" panose="02020603050405020304" pitchFamily="18" charset="0"/>
                          </a:rPr>
                          <m:t>𝑖</m:t>
                        </m:r>
                      </m:sub>
                    </m:sSub>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𝑝</m:t>
                        </m:r>
                      </m:e>
                      <m: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𝜀</m:t>
                        </m:r>
                      </m:sup>
                    </m:sSup>
                  </m:oMath>
                </a14:m>
                <a:endParaRPr lang="en-US" altLang="zh-CN" dirty="0">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defRPr/>
                </a:pPr>
                <a14:m>
                  <m:oMath xmlns:m="http://schemas.openxmlformats.org/officeDocument/2006/math">
                    <m:r>
                      <a:rPr lang="en-US" altLang="zh-CN" sz="1600" b="0" i="0" smtClean="0">
                        <a:latin typeface="Cambria Math" panose="02040503050406030204" pitchFamily="18" charset="0"/>
                        <a:cs typeface="Times New Roman" panose="02020603050405020304" pitchFamily="18" charset="0"/>
                      </a:rPr>
                      <m:t>        </m:t>
                    </m:r>
                    <m:r>
                      <m:rPr>
                        <m:sty m:val="p"/>
                      </m:rPr>
                      <a:rPr lang="en-US" altLang="zh-CN" sz="1600">
                        <a:latin typeface="Cambria Math" panose="02040503050406030204" pitchFamily="18" charset="0"/>
                        <a:cs typeface="Times New Roman" panose="02020603050405020304" pitchFamily="18" charset="0"/>
                      </a:rPr>
                      <m:t>ε</m:t>
                    </m:r>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：产品间替代弹性；   </a:t>
                </a:r>
                <a:r>
                  <a:rPr lang="en-US" altLang="zh-CN" sz="1600" i="1" dirty="0" err="1">
                    <a:latin typeface="Times New Roman" panose="02020603050405020304" pitchFamily="18" charset="0"/>
                    <a:ea typeface="微软雅黑" panose="020B0503020204020204" pitchFamily="34" charset="-122"/>
                    <a:cs typeface="Times New Roman" panose="02020603050405020304" pitchFamily="18" charset="0"/>
                  </a:rPr>
                  <a:t>i</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：市场容量（母国</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，东道国</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i="1" dirty="0">
                    <a:latin typeface="Times New Roman" panose="02020603050405020304" pitchFamily="18" charset="0"/>
                    <a:ea typeface="微软雅黑" panose="020B0503020204020204" pitchFamily="34" charset="-122"/>
                    <a:cs typeface="Times New Roman" panose="02020603050405020304" pitchFamily="18" charset="0"/>
                  </a:rPr>
                  <a:t>p</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：价格</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defRP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边际成本：</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𝑖</m:t>
                            </m:r>
                          </m:sub>
                        </m:sSub>
                      </m:num>
                      <m:den>
                        <m:r>
                          <a:rPr lang="en-US" altLang="zh-CN" i="1">
                            <a:latin typeface="Cambria Math" panose="02040503050406030204" pitchFamily="18" charset="0"/>
                            <a:cs typeface="Times New Roman" panose="02020603050405020304" pitchFamily="18" charset="0"/>
                          </a:rPr>
                          <m:t>𝜑</m:t>
                        </m:r>
                      </m:den>
                    </m:f>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defRPr/>
                </a:pPr>
                <a14:m>
                  <m:oMath xmlns:m="http://schemas.openxmlformats.org/officeDocument/2006/math">
                    <m:r>
                      <a:rPr lang="en-US" altLang="zh-CN" sz="1600" b="0" i="1" smtClean="0">
                        <a:latin typeface="Cambria Math" panose="02040503050406030204" pitchFamily="18" charset="0"/>
                        <a:cs typeface="Times New Roman" panose="02020603050405020304" pitchFamily="18" charset="0"/>
                      </a:rPr>
                      <m:t>       </m:t>
                    </m:r>
                    <m:sSub>
                      <m:sSubPr>
                        <m:ctrlPr>
                          <a:rPr lang="en-US" altLang="zh-CN" sz="1600" b="0" i="1" smtClean="0">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b="0" i="1" smtClean="0">
                            <a:latin typeface="Cambria Math" panose="02040503050406030204" pitchFamily="18" charset="0"/>
                            <a:cs typeface="Times New Roman" panose="02020603050405020304" pitchFamily="18" charset="0"/>
                          </a:rPr>
                          <m:t>𝑖</m:t>
                        </m:r>
                      </m:sub>
                    </m:sSub>
                    <m:r>
                      <a:rPr lang="en-US" altLang="zh-CN" sz="1600" b="0" i="1" smtClean="0">
                        <a:latin typeface="Cambria Math" panose="02040503050406030204" pitchFamily="18" charset="0"/>
                        <a:cs typeface="Times New Roman" panose="02020603050405020304" pitchFamily="18" charset="0"/>
                      </a:rPr>
                      <m:t> </m:t>
                    </m:r>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：单位劳动力的工资</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i="1" smtClean="0">
                            <a:latin typeface="Cambria Math" panose="02040503050406030204" pitchFamily="18" charset="0"/>
                            <a:cs typeface="Times New Roman" panose="02020603050405020304" pitchFamily="18" charset="0"/>
                          </a:rPr>
                          <m:t>𝜔</m:t>
                        </m:r>
                      </m:e>
                      <m:sub>
                        <m:r>
                          <a:rPr lang="en-US" altLang="zh-CN" sz="1600" b="0" i="1" smtClean="0">
                            <a:latin typeface="Cambria Math" panose="02040503050406030204" pitchFamily="18" charset="0"/>
                            <a:cs typeface="Times New Roman" panose="02020603050405020304" pitchFamily="18" charset="0"/>
                          </a:rPr>
                          <m:t>1</m:t>
                        </m:r>
                      </m:sub>
                    </m:sSub>
                  </m:oMath>
                </a14:m>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国内市场工资；</a:t>
                </a:r>
                <a:r>
                  <a:rPr lang="en-US" altLang="zh-CN" sz="1600" dirty="0">
                    <a:cs typeface="Times New Roman" panose="02020603050405020304" pitchFamily="18" charset="0"/>
                  </a:rPr>
                  <a:t> </a:t>
                </a:r>
                <a14:m>
                  <m:oMath xmlns:m="http://schemas.openxmlformats.org/officeDocument/2006/math">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b="0" i="1" smtClean="0">
                            <a:latin typeface="Cambria Math" panose="02040503050406030204" pitchFamily="18" charset="0"/>
                            <a:cs typeface="Times New Roman" panose="02020603050405020304" pitchFamily="18" charset="0"/>
                          </a:rPr>
                          <m:t>2</m:t>
                        </m:r>
                      </m:sub>
                    </m:sSub>
                  </m:oMath>
                </a14:m>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国外市场工资）；  </a:t>
                </a:r>
                <a14:m>
                  <m:oMath xmlns:m="http://schemas.openxmlformats.org/officeDocument/2006/math">
                    <m:r>
                      <a:rPr lang="en-US" altLang="zh-CN" sz="1600" i="1">
                        <a:latin typeface="Cambria Math" panose="02040503050406030204" pitchFamily="18" charset="0"/>
                        <a:cs typeface="Times New Roman" panose="02020603050405020304" pitchFamily="18" charset="0"/>
                      </a:rPr>
                      <m:t>𝜑</m:t>
                    </m:r>
                  </m:oMath>
                </a14:m>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：企业的生产率</a:t>
                </a:r>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Bef>
                    <a:spcPts val="0"/>
                  </a:spcBef>
                  <a:buFont typeface="Arial" panose="020B0604020202020204" pitchFamily="34" charset="0"/>
                  <a:buChar char="•"/>
                  <a:defRP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国内生产</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单位产出的可变成本：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oMath>
                </a14:m>
                <a:endParaRPr lang="en-US" altLang="zh-CN" i="1" dirty="0">
                  <a:latin typeface="Cambria Math" panose="02040503050406030204" pitchFamily="18" charset="0"/>
                  <a:cs typeface="Times New Roman" panose="02020603050405020304" pitchFamily="18" charset="0"/>
                </a:endParaRPr>
              </a:p>
              <a:p>
                <a:pPr marL="285750" indent="-285750">
                  <a:lnSpc>
                    <a:spcPct val="150000"/>
                  </a:lnSpc>
                  <a:spcBef>
                    <a:spcPts val="0"/>
                  </a:spcBef>
                  <a:buFont typeface="Arial" panose="020B0604020202020204" pitchFamily="34" charset="0"/>
                  <a:buChar char="•"/>
                  <a:defRPr/>
                </a:pPr>
                <a14:m>
                  <m:oMath xmlns:m="http://schemas.openxmlformats.org/officeDocument/2006/math">
                    <m:r>
                      <a:rPr lang="zh-CN" altLang="en-US" dirty="0">
                        <a:latin typeface="Cambria Math" panose="02040503050406030204" pitchFamily="18" charset="0"/>
                        <a:ea typeface="微软雅黑" panose="020B0503020204020204" pitchFamily="34" charset="-122"/>
                        <a:cs typeface="Times New Roman" panose="02020603050405020304" pitchFamily="18" charset="0"/>
                      </a:rPr>
                      <m:t>𝜏</m:t>
                    </m:r>
                    <m:r>
                      <a:rPr lang="zh-CN" altLang="en-US" i="1" dirty="0">
                        <a:latin typeface="Cambria Math" panose="02040503050406030204" pitchFamily="18" charset="0"/>
                        <a:ea typeface="微软雅黑" panose="020B0503020204020204" pitchFamily="34" charset="-122"/>
                        <a:cs typeface="Times New Roman" panose="02020603050405020304" pitchFamily="18" charset="0"/>
                      </a:rPr>
                      <m:t>冰山</m:t>
                    </m:r>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成本，出口</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X</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单位的可变成本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r>
                      <a:rPr lang="en-US" altLang="zh-CN" i="1" dirty="0">
                        <a:latin typeface="Cambria Math" panose="02040503050406030204" pitchFamily="18" charset="0"/>
                        <a:ea typeface="Cambria Math" panose="02040503050406030204" pitchFamily="18" charset="0"/>
                      </a:rPr>
                      <m:t>(1</m:t>
                    </m:r>
                    <m:box>
                      <m:boxPr>
                        <m:ctrlPr>
                          <a:rPr lang="en-US" altLang="zh-CN" i="1" dirty="0">
                            <a:latin typeface="Cambria Math" panose="02040503050406030204" pitchFamily="18" charset="0"/>
                            <a:ea typeface="Cambria Math" panose="02040503050406030204" pitchFamily="18" charset="0"/>
                          </a:rPr>
                        </m:ctrlPr>
                      </m:boxPr>
                      <m:e>
                        <m:r>
                          <a:rPr lang="en-US" altLang="zh-CN" i="1" dirty="0">
                            <a:latin typeface="Cambria Math" panose="02040503050406030204" pitchFamily="18" charset="0"/>
                            <a:ea typeface="Cambria Math" panose="02040503050406030204" pitchFamily="18" charset="0"/>
                          </a:rPr>
                          <m:t>+</m:t>
                        </m:r>
                        <m:r>
                          <a:rPr lang="zh-CN" altLang="en-US" i="1" dirty="0">
                            <a:latin typeface="Cambria Math" panose="02040503050406030204" pitchFamily="18" charset="0"/>
                            <a:ea typeface="Cambria Math" panose="02040503050406030204" pitchFamily="18" charset="0"/>
                          </a:rPr>
                          <m:t>𝜏</m:t>
                        </m:r>
                        <m:r>
                          <a:rPr lang="en-US" altLang="zh-CN" i="1" dirty="0">
                            <a:latin typeface="Cambria Math" panose="02040503050406030204" pitchFamily="18" charset="0"/>
                            <a:ea typeface="Cambria Math" panose="02040503050406030204" pitchFamily="18" charset="0"/>
                          </a:rPr>
                          <m:t>)</m:t>
                        </m:r>
                      </m:e>
                    </m:box>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，国外生产</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单位产出的可变成本：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2</m:t>
                            </m:r>
                          </m:sub>
                        </m:sSub>
                      </m:num>
                      <m:den>
                        <m:r>
                          <a:rPr lang="en-US" altLang="zh-CN" i="1">
                            <a:latin typeface="Cambria Math" panose="02040503050406030204" pitchFamily="18" charset="0"/>
                            <a:cs typeface="Times New Roman" panose="02020603050405020304" pitchFamily="18" charset="0"/>
                          </a:rPr>
                          <m:t>𝜑</m:t>
                        </m:r>
                      </m:den>
                    </m:f>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buFont typeface="Arial" panose="020B0604020202020204" pitchFamily="34" charset="0"/>
                  <a:buChar char="•"/>
                  <a:defRP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固定成本：</a:t>
                </a:r>
                <a14:m>
                  <m:oMath xmlns:m="http://schemas.openxmlformats.org/officeDocument/2006/math">
                    <m:sSup>
                      <m:sSupPr>
                        <m:ctrlPr>
                          <a:rPr lang="en-US" altLang="zh-CN" i="1" dirty="0" smtClean="0">
                            <a:latin typeface="Cambria Math" panose="02040503050406030204" pitchFamily="18" charset="0"/>
                            <a:ea typeface="微软雅黑" panose="020B0503020204020204" pitchFamily="34" charset="-122"/>
                            <a:cs typeface="Times New Roman" panose="02020603050405020304" pitchFamily="18" charset="0"/>
                          </a:rPr>
                        </m:ctrlPr>
                      </m:sSupPr>
                      <m:e>
                        <m:sSup>
                          <m:sSupPr>
                            <m:ctrlPr>
                              <a:rPr lang="en-US" altLang="zh-CN" i="1" dirty="0" smtClean="0">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dirty="0">
                                <a:latin typeface="Cambria Math" panose="02040503050406030204" pitchFamily="18" charset="0"/>
                                <a:ea typeface="微软雅黑" panose="020B0503020204020204" pitchFamily="34" charset="-122"/>
                                <a:cs typeface="Times New Roman" panose="02020603050405020304" pitchFamily="18" charset="0"/>
                              </a:rPr>
                              <m:t>𝐹</m:t>
                            </m:r>
                          </m:e>
                          <m:sup>
                            <m:r>
                              <m:rPr>
                                <m:sty m:val="p"/>
                              </m:rPr>
                              <a:rPr lang="en-US" altLang="zh-CN" i="1" dirty="0">
                                <a:latin typeface="Cambria Math" panose="02040503050406030204" pitchFamily="18" charset="0"/>
                                <a:ea typeface="微软雅黑" panose="020B0503020204020204" pitchFamily="34" charset="-122"/>
                                <a:cs typeface="Times New Roman" panose="02020603050405020304" pitchFamily="18" charset="0"/>
                              </a:rPr>
                              <m:t>i</m:t>
                            </m:r>
                          </m:sup>
                        </m:sSup>
                        <m:r>
                          <a:rPr lang="zh-CN" altLang="en-US"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i</m:t>
                        </m:r>
                        <m: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d</m:t>
                        </m:r>
                      </m:e>
                      <m:sup>
                        <m: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 </m:t>
                        </m:r>
                      </m:sup>
                    </m:sSup>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表示国内；</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i</m:t>
                    </m:r>
                    <m:r>
                      <a:rPr lang="en-US" altLang="zh-CN"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e</m:t>
                    </m:r>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m:t>
                    </m:r>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出口</a:t>
                </a:r>
                <a14:m>
                  <m:oMath xmlns:m="http://schemas.openxmlformats.org/officeDocument/2006/math">
                    <m:r>
                      <a:rPr lang="zh-CN" altLang="en-US"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i</m:t>
                    </m:r>
                    <m:r>
                      <a:rPr lang="en-US" altLang="zh-CN"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b="0" i="0" dirty="0" smtClean="0">
                        <a:latin typeface="Cambria Math" panose="02040503050406030204" pitchFamily="18" charset="0"/>
                        <a:ea typeface="微软雅黑" panose="020B0503020204020204" pitchFamily="34" charset="-122"/>
                        <a:cs typeface="Times New Roman" panose="02020603050405020304" pitchFamily="18" charset="0"/>
                      </a:rPr>
                      <m:t>m</m:t>
                    </m:r>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表示海外</m:t>
                    </m:r>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生产；）</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国内生产总成本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r>
                      <a:rPr lang="en-US" altLang="zh-CN" i="1">
                        <a:latin typeface="Cambria Math" panose="02040503050406030204" pitchFamily="18" charset="0"/>
                        <a:cs typeface="Times New Roman" panose="02020603050405020304" pitchFamily="18" charset="0"/>
                      </a:rPr>
                      <m:t>+</m:t>
                    </m:r>
                    <m:sSup>
                      <m:sSupPr>
                        <m:ctrlPr>
                          <a:rPr lang="en-US" altLang="zh-CN" i="1" dirty="0">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dirty="0">
                            <a:latin typeface="Cambria Math" panose="02040503050406030204" pitchFamily="18" charset="0"/>
                            <a:ea typeface="微软雅黑" panose="020B0503020204020204" pitchFamily="34" charset="-122"/>
                            <a:cs typeface="Times New Roman" panose="02020603050405020304" pitchFamily="18" charset="0"/>
                          </a:rPr>
                          <m:t>𝐹</m:t>
                        </m:r>
                      </m:e>
                      <m:sup>
                        <m:r>
                          <a:rPr lang="en-US" altLang="zh-CN" b="0" i="1" dirty="0" smtClean="0">
                            <a:latin typeface="Cambria Math" panose="02040503050406030204" pitchFamily="18" charset="0"/>
                            <a:ea typeface="微软雅黑" panose="020B0503020204020204" pitchFamily="34" charset="-122"/>
                            <a:cs typeface="Times New Roman" panose="02020603050405020304" pitchFamily="18" charset="0"/>
                          </a:rPr>
                          <m:t>𝑑</m:t>
                        </m:r>
                      </m:sup>
                    </m:sSup>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出口的总成本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r>
                      <a:rPr lang="en-US" altLang="zh-CN" i="1" dirty="0">
                        <a:latin typeface="Cambria Math" panose="02040503050406030204" pitchFamily="18" charset="0"/>
                        <a:ea typeface="Cambria Math" panose="02040503050406030204" pitchFamily="18" charset="0"/>
                      </a:rPr>
                      <m:t>(1</m:t>
                    </m:r>
                    <m:box>
                      <m:boxPr>
                        <m:ctrlPr>
                          <a:rPr lang="en-US" altLang="zh-CN" i="1" dirty="0">
                            <a:latin typeface="Cambria Math" panose="02040503050406030204" pitchFamily="18" charset="0"/>
                            <a:ea typeface="Cambria Math" panose="02040503050406030204" pitchFamily="18" charset="0"/>
                          </a:rPr>
                        </m:ctrlPr>
                      </m:boxPr>
                      <m:e>
                        <m:r>
                          <a:rPr lang="en-US" altLang="zh-CN" i="1" dirty="0">
                            <a:latin typeface="Cambria Math" panose="02040503050406030204" pitchFamily="18" charset="0"/>
                            <a:ea typeface="Cambria Math" panose="02040503050406030204" pitchFamily="18" charset="0"/>
                          </a:rPr>
                          <m:t>+</m:t>
                        </m:r>
                        <m:r>
                          <a:rPr lang="zh-CN" altLang="en-US" i="1" dirty="0">
                            <a:latin typeface="Cambria Math" panose="02040503050406030204" pitchFamily="18" charset="0"/>
                            <a:ea typeface="Cambria Math" panose="02040503050406030204" pitchFamily="18" charset="0"/>
                          </a:rPr>
                          <m:t>𝜏</m:t>
                        </m:r>
                        <m:r>
                          <a:rPr lang="en-US" altLang="zh-CN" i="1" dirty="0">
                            <a:latin typeface="Cambria Math" panose="02040503050406030204" pitchFamily="18" charset="0"/>
                            <a:ea typeface="Cambria Math" panose="02040503050406030204" pitchFamily="18" charset="0"/>
                          </a:rPr>
                          <m:t>)</m:t>
                        </m:r>
                      </m:e>
                    </m:box>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p>
                      <m:sSupPr>
                        <m:ctrlPr>
                          <a:rPr lang="en-US" altLang="zh-CN" i="1" dirty="0">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dirty="0">
                            <a:latin typeface="Cambria Math" panose="02040503050406030204" pitchFamily="18" charset="0"/>
                            <a:ea typeface="微软雅黑" panose="020B0503020204020204" pitchFamily="34" charset="-122"/>
                            <a:cs typeface="Times New Roman" panose="02020603050405020304" pitchFamily="18" charset="0"/>
                          </a:rPr>
                          <m:t>𝐹</m:t>
                        </m:r>
                      </m:e>
                      <m:sup>
                        <m:r>
                          <a:rPr lang="en-US" altLang="zh-CN" dirty="0">
                            <a:latin typeface="Cambria Math" panose="02040503050406030204" pitchFamily="18" charset="0"/>
                            <a:ea typeface="微软雅黑" panose="020B0503020204020204" pitchFamily="34" charset="-122"/>
                            <a:cs typeface="Times New Roman" panose="02020603050405020304" pitchFamily="18" charset="0"/>
                          </a:rPr>
                          <m:t>𝑒</m:t>
                        </m:r>
                      </m:sup>
                    </m:sSup>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海外生产的总成本</a:t>
                </a:r>
                <a14:m>
                  <m:oMath xmlns:m="http://schemas.openxmlformats.org/officeDocument/2006/math">
                    <m:r>
                      <m:rPr>
                        <m:sty m:val="p"/>
                      </m:rPr>
                      <a:rPr lang="en-US" altLang="zh-CN">
                        <a:latin typeface="Cambria Math" panose="02040503050406030204" pitchFamily="18" charset="0"/>
                        <a:cs typeface="Times New Roman" panose="02020603050405020304" pitchFamily="18" charset="0"/>
                      </a:rPr>
                      <m:t>X</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2</m:t>
                            </m:r>
                          </m:sub>
                        </m:sSub>
                      </m:num>
                      <m:den>
                        <m:r>
                          <a:rPr lang="en-US" altLang="zh-CN" i="1">
                            <a:latin typeface="Cambria Math" panose="02040503050406030204" pitchFamily="18" charset="0"/>
                            <a:cs typeface="Times New Roman" panose="02020603050405020304" pitchFamily="18" charset="0"/>
                          </a:rPr>
                          <m:t>𝜑</m:t>
                        </m:r>
                      </m:den>
                    </m:f>
                    <m:r>
                      <a:rPr lang="en-US" altLang="zh-CN" i="1" dirty="0">
                        <a:latin typeface="Cambria Math" panose="02040503050406030204" pitchFamily="18" charset="0"/>
                        <a:ea typeface="Cambria Math" panose="02040503050406030204" pitchFamily="18" charset="0"/>
                      </a:rPr>
                      <m:t>(1</m:t>
                    </m:r>
                    <m:box>
                      <m:boxPr>
                        <m:ctrlPr>
                          <a:rPr lang="en-US" altLang="zh-CN" i="1" dirty="0">
                            <a:latin typeface="Cambria Math" panose="02040503050406030204" pitchFamily="18" charset="0"/>
                            <a:ea typeface="Cambria Math" panose="02040503050406030204" pitchFamily="18" charset="0"/>
                          </a:rPr>
                        </m:ctrlPr>
                      </m:boxPr>
                      <m:e>
                        <m:r>
                          <a:rPr lang="en-US" altLang="zh-CN" i="1" dirty="0">
                            <a:latin typeface="Cambria Math" panose="02040503050406030204" pitchFamily="18" charset="0"/>
                            <a:ea typeface="Cambria Math" panose="02040503050406030204" pitchFamily="18" charset="0"/>
                          </a:rPr>
                          <m:t>+</m:t>
                        </m:r>
                        <m:r>
                          <a:rPr lang="zh-CN" altLang="en-US" i="1" dirty="0">
                            <a:latin typeface="Cambria Math" panose="02040503050406030204" pitchFamily="18" charset="0"/>
                            <a:ea typeface="Cambria Math" panose="02040503050406030204" pitchFamily="18" charset="0"/>
                          </a:rPr>
                          <m:t>𝜏</m:t>
                        </m:r>
                        <m:r>
                          <a:rPr lang="en-US" altLang="zh-CN" i="1" dirty="0">
                            <a:latin typeface="Cambria Math" panose="02040503050406030204" pitchFamily="18" charset="0"/>
                            <a:ea typeface="Cambria Math" panose="02040503050406030204" pitchFamily="18" charset="0"/>
                          </a:rPr>
                          <m:t>)</m:t>
                        </m:r>
                      </m:e>
                    </m:box>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p>
                      <m:sSupPr>
                        <m:ctrlPr>
                          <a:rPr lang="en-US" altLang="zh-CN" i="1" dirty="0">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dirty="0">
                            <a:latin typeface="Cambria Math" panose="02040503050406030204" pitchFamily="18" charset="0"/>
                            <a:ea typeface="微软雅黑" panose="020B0503020204020204" pitchFamily="34" charset="-122"/>
                            <a:cs typeface="Times New Roman" panose="02020603050405020304" pitchFamily="18" charset="0"/>
                          </a:rPr>
                          <m:t>𝐹</m:t>
                        </m:r>
                      </m:e>
                      <m:sup>
                        <m:r>
                          <m:rPr>
                            <m:sty m:val="p"/>
                          </m:rPr>
                          <a:rPr lang="en-US" altLang="zh-CN" i="1" dirty="0">
                            <a:latin typeface="Cambria Math" panose="02040503050406030204" pitchFamily="18" charset="0"/>
                            <a:ea typeface="微软雅黑" panose="020B0503020204020204" pitchFamily="34" charset="-122"/>
                            <a:cs typeface="Times New Roman" panose="02020603050405020304" pitchFamily="18" charset="0"/>
                          </a:rPr>
                          <m:t>m</m:t>
                        </m:r>
                      </m:sup>
                    </m:sSup>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9" name="矩形 8"/>
              <p:cNvSpPr>
                <a:spLocks noRot="1" noChangeAspect="1" noMove="1" noResize="1" noEditPoints="1" noAdjustHandles="1" noChangeArrowheads="1" noChangeShapeType="1" noTextEdit="1"/>
              </p:cNvSpPr>
              <p:nvPr/>
            </p:nvSpPr>
            <p:spPr>
              <a:xfrm>
                <a:off x="273080" y="1687170"/>
                <a:ext cx="12693112" cy="5127366"/>
              </a:xfrm>
              <a:prstGeom prst="rect">
                <a:avLst/>
              </a:prstGeom>
              <a:blipFill>
                <a:blip r:embed="rId2"/>
                <a:stretch>
                  <a:fillRect l="-5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028968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p:cNvSpPr/>
              <p:nvPr/>
            </p:nvSpPr>
            <p:spPr>
              <a:xfrm>
                <a:off x="620552" y="1723746"/>
                <a:ext cx="11303224" cy="4168834"/>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模型中所用变量</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收入：</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𝑝</m:t>
                    </m:r>
                    <m:r>
                      <m:rPr>
                        <m:sty m:val="p"/>
                      </m:rPr>
                      <a:rPr lang="en-US" altLang="zh-CN">
                        <a:latin typeface="Cambria Math" panose="02040503050406030204" pitchFamily="18" charset="0"/>
                        <a:cs typeface="Times New Roman" panose="02020603050405020304" pitchFamily="18" charset="0"/>
                      </a:rPr>
                      <m:t>X</m:t>
                    </m:r>
                    <m:r>
                      <a:rPr lang="en-US" altLang="zh-CN">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𝑝</m:t>
                    </m:r>
                    <m:r>
                      <a:rPr lang="en-US" altLang="zh-CN">
                        <a:latin typeface="Cambria Math" panose="02040503050406030204" pitchFamily="18" charset="0"/>
                        <a:cs typeface="Times New Roman" panose="02020603050405020304" pitchFamily="18" charset="0"/>
                      </a:rPr>
                      <m:t>)</m:t>
                    </m:r>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总成本：</a:t>
                </a:r>
                <a14:m>
                  <m:oMath xmlns:m="http://schemas.openxmlformats.org/officeDocument/2006/math">
                    <m:sSup>
                      <m:sSupPr>
                        <m:ctrlPr>
                          <a:rPr lang="en-US" altLang="zh-CN" i="1" dirty="0">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b="0" i="1" dirty="0" smtClean="0">
                            <a:latin typeface="Cambria Math" panose="02040503050406030204" pitchFamily="18" charset="0"/>
                            <a:ea typeface="微软雅黑" panose="020B0503020204020204" pitchFamily="34" charset="-122"/>
                            <a:cs typeface="Times New Roman" panose="02020603050405020304" pitchFamily="18" charset="0"/>
                          </a:rPr>
                          <m:t>𝐶</m:t>
                        </m:r>
                      </m:e>
                      <m:sup>
                        <m:r>
                          <a:rPr lang="en-US" altLang="zh-CN" b="0" i="1" dirty="0" smtClean="0">
                            <a:latin typeface="Cambria Math" panose="02040503050406030204" pitchFamily="18" charset="0"/>
                            <a:ea typeface="微软雅黑" panose="020B0503020204020204" pitchFamily="34" charset="-122"/>
                            <a:cs typeface="Times New Roman" panose="02020603050405020304" pitchFamily="18" charset="0"/>
                          </a:rPr>
                          <m:t>𝑖</m:t>
                        </m:r>
                      </m:sup>
                    </m:sSup>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sSup>
                      <m:sSupPr>
                        <m:ctrlPr>
                          <a:rPr lang="en-US" altLang="zh-CN" i="1" dirty="0">
                            <a:latin typeface="Cambria Math" panose="02040503050406030204" pitchFamily="18" charset="0"/>
                            <a:ea typeface="微软雅黑" panose="020B0503020204020204" pitchFamily="34" charset="-122"/>
                            <a:cs typeface="Times New Roman" panose="02020603050405020304" pitchFamily="18" charset="0"/>
                          </a:rPr>
                        </m:ctrlPr>
                      </m:sSupPr>
                      <m:e>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i</m:t>
                        </m:r>
                        <m:r>
                          <a:rPr lang="en-US" altLang="zh-CN"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d</m:t>
                        </m:r>
                      </m:e>
                      <m:sup>
                        <m:r>
                          <a:rPr lang="en-US" altLang="zh-CN" dirty="0">
                            <a:latin typeface="Cambria Math" panose="02040503050406030204" pitchFamily="18" charset="0"/>
                            <a:ea typeface="微软雅黑" panose="020B0503020204020204" pitchFamily="34" charset="-122"/>
                            <a:cs typeface="Times New Roman" panose="02020603050405020304" pitchFamily="18" charset="0"/>
                          </a:rPr>
                          <m:t> </m:t>
                        </m:r>
                      </m:sup>
                    </m:sSup>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表示国内；</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i</m:t>
                    </m:r>
                    <m:r>
                      <a:rPr lang="en-US" altLang="zh-CN"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e</m:t>
                    </m:r>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m:t>
                    </m:r>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出口</a:t>
                </a:r>
                <a14:m>
                  <m:oMath xmlns:m="http://schemas.openxmlformats.org/officeDocument/2006/math">
                    <m:r>
                      <a:rPr lang="zh-CN" altLang="en-US"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i</m:t>
                    </m:r>
                    <m:r>
                      <a:rPr lang="en-US" altLang="zh-CN" dirty="0">
                        <a:latin typeface="Cambria Math" panose="02040503050406030204" pitchFamily="18" charset="0"/>
                        <a:ea typeface="微软雅黑" panose="020B0503020204020204" pitchFamily="34" charset="-122"/>
                        <a:cs typeface="Times New Roman" panose="02020603050405020304" pitchFamily="18" charset="0"/>
                      </a:rPr>
                      <m:t>=</m:t>
                    </m:r>
                    <m:r>
                      <m:rPr>
                        <m:sty m:val="p"/>
                      </m:rPr>
                      <a:rPr lang="en-US" altLang="zh-CN" dirty="0">
                        <a:latin typeface="Cambria Math" panose="02040503050406030204" pitchFamily="18" charset="0"/>
                        <a:ea typeface="微软雅黑" panose="020B0503020204020204" pitchFamily="34" charset="-122"/>
                        <a:cs typeface="Times New Roman" panose="02020603050405020304" pitchFamily="18" charset="0"/>
                      </a:rPr>
                      <m:t>m</m:t>
                    </m:r>
                    <m:r>
                      <a:rPr lang="zh-CN" altLang="en-US" dirty="0">
                        <a:latin typeface="Cambria Math" panose="02040503050406030204" pitchFamily="18" charset="0"/>
                        <a:ea typeface="微软雅黑" panose="020B0503020204020204" pitchFamily="34" charset="-122"/>
                        <a:cs typeface="Times New Roman" panose="02020603050405020304" pitchFamily="18" charset="0"/>
                      </a:rPr>
                      <m:t>表示海外</m:t>
                    </m:r>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生产；）</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利润：</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sSup>
                      <m:sSupPr>
                        <m:ctrlPr>
                          <a:rPr lang="en-US" altLang="zh-CN" i="1" smtClean="0">
                            <a:latin typeface="Cambria Math" panose="02040503050406030204" pitchFamily="18" charset="0"/>
                            <a:cs typeface="Times New Roman" panose="02020603050405020304" pitchFamily="18" charset="0"/>
                          </a:rPr>
                        </m:ctrlPr>
                      </m:sSupPr>
                      <m:e>
                        <m:r>
                          <a:rPr lang="zh-CN" altLang="en-US" i="1" smtClean="0">
                            <a:latin typeface="Cambria Math" panose="02040503050406030204" pitchFamily="18" charset="0"/>
                            <a:cs typeface="Times New Roman" panose="02020603050405020304" pitchFamily="18" charset="0"/>
                          </a:rPr>
                          <m:t>𝜋</m:t>
                        </m:r>
                      </m:e>
                      <m:sup>
                        <m:r>
                          <m:rPr>
                            <m:sty m:val="p"/>
                          </m:rPr>
                          <a:rPr lang="en-US" altLang="zh-CN" i="1">
                            <a:latin typeface="Cambria Math" panose="02040503050406030204" pitchFamily="18" charset="0"/>
                            <a:cs typeface="Times New Roman" panose="02020603050405020304" pitchFamily="18" charset="0"/>
                          </a:rPr>
                          <m:t>i</m:t>
                        </m:r>
                      </m:sup>
                    </m:sSup>
                    <m:d>
                      <m:dPr>
                        <m:ctrlPr>
                          <a:rPr lang="en-US" altLang="zh-CN" i="1">
                            <a:latin typeface="Cambria Math" panose="02040503050406030204" pitchFamily="18" charset="0"/>
                            <a:cs typeface="Times New Roman" panose="02020603050405020304" pitchFamily="18" charset="0"/>
                          </a:rPr>
                        </m:ctrlPr>
                      </m:dPr>
                      <m:e>
                        <m:r>
                          <a:rPr lang="en-US" altLang="zh-CN" i="1" smtClean="0">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𝑝𝑋</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r>
                      <a:rPr lang="en-US" altLang="zh-CN" i="1">
                        <a:latin typeface="Cambria Math" panose="02040503050406030204" pitchFamily="18" charset="0"/>
                        <a:cs typeface="Times New Roman" panose="02020603050405020304" pitchFamily="18" charset="0"/>
                      </a:rPr>
                      <m:t>−</m:t>
                    </m:r>
                    <m:sSup>
                      <m:sSupPr>
                        <m:ctrlPr>
                          <a:rPr lang="en-US" altLang="zh-CN"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𝐶</m:t>
                        </m:r>
                      </m:e>
                      <m:sup>
                        <m:r>
                          <a:rPr lang="en-US" altLang="zh-CN" b="0" i="1" smtClean="0">
                            <a:latin typeface="Cambria Math" panose="02040503050406030204" pitchFamily="18" charset="0"/>
                            <a:cs typeface="Times New Roman" panose="02020603050405020304" pitchFamily="18" charset="0"/>
                          </a:rPr>
                          <m:t>𝑖</m:t>
                        </m:r>
                      </m:sup>
                    </m:sSup>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以</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国国内生产为例：</a:t>
                </a:r>
                <a14:m>
                  <m:oMath xmlns:m="http://schemas.openxmlformats.org/officeDocument/2006/math">
                    <m:sSup>
                      <m:sSupPr>
                        <m:ctrlPr>
                          <a:rPr lang="en-US" altLang="zh-CN" i="1" smtClean="0">
                            <a:latin typeface="Cambria Math" panose="02040503050406030204" pitchFamily="18" charset="0"/>
                            <a:cs typeface="Times New Roman" panose="02020603050405020304" pitchFamily="18" charset="0"/>
                          </a:rPr>
                        </m:ctrlPr>
                      </m:sSupPr>
                      <m:e>
                        <m:r>
                          <a:rPr lang="zh-CN" altLang="en-US" i="1">
                            <a:latin typeface="Cambria Math" panose="02040503050406030204" pitchFamily="18" charset="0"/>
                            <a:cs typeface="Times New Roman" panose="02020603050405020304" pitchFamily="18" charset="0"/>
                          </a:rPr>
                          <m:t>𝜋</m:t>
                        </m:r>
                      </m:e>
                      <m:sup>
                        <m:r>
                          <m:rPr>
                            <m:sty m:val="p"/>
                          </m:rPr>
                          <a:rPr lang="en-US" altLang="zh-CN" i="1">
                            <a:latin typeface="Cambria Math" panose="02040503050406030204" pitchFamily="18" charset="0"/>
                            <a:cs typeface="Times New Roman" panose="02020603050405020304" pitchFamily="18" charset="0"/>
                          </a:rPr>
                          <m:t>d</m:t>
                        </m:r>
                      </m:sup>
                    </m:s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r>
                      <a:rPr lang="en-US" altLang="zh-CN" i="1">
                        <a:latin typeface="Cambria Math" panose="02040503050406030204" pitchFamily="18" charset="0"/>
                        <a:cs typeface="Times New Roman" panose="02020603050405020304" pitchFamily="18" charset="0"/>
                      </a:rPr>
                      <m:t>𝑋</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e>
                    </m:d>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𝐹</m:t>
                        </m:r>
                      </m:e>
                      <m:sup>
                        <m:r>
                          <a:rPr lang="en-US" altLang="zh-CN" b="0" i="1" smtClean="0">
                            <a:latin typeface="Cambria Math" panose="02040503050406030204" pitchFamily="18" charset="0"/>
                            <a:cs typeface="Times New Roman" panose="02020603050405020304" pitchFamily="18" charset="0"/>
                          </a:rPr>
                          <m:t>𝑑</m:t>
                        </m:r>
                      </m:sup>
                    </m:sSup>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代入需求函数：</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zh-CN" altLang="en-US" i="1">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𝑑</m:t>
                        </m:r>
                      </m:sup>
                    </m:s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smtClean="0">
                            <a:latin typeface="Cambria Math" panose="02040503050406030204" pitchFamily="18" charset="0"/>
                            <a:cs typeface="Times New Roman" panose="02020603050405020304" pitchFamily="18" charset="0"/>
                          </a:rPr>
                          <m:t>1</m:t>
                        </m:r>
                      </m:sub>
                    </m:sSub>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𝑝</m:t>
                        </m:r>
                      </m:e>
                      <m: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𝜀</m:t>
                        </m:r>
                      </m:sup>
                    </m:sSup>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𝐹</m:t>
                        </m:r>
                      </m:e>
                      <m:sup>
                        <m:r>
                          <m:rPr>
                            <m:sty m:val="p"/>
                          </m:rPr>
                          <a:rPr lang="en-US" altLang="zh-CN" i="1">
                            <a:latin typeface="Cambria Math" panose="02040503050406030204" pitchFamily="18" charset="0"/>
                            <a:cs typeface="Times New Roman" panose="02020603050405020304" pitchFamily="18" charset="0"/>
                          </a:rPr>
                          <m:t>d</m:t>
                        </m:r>
                      </m:sup>
                    </m:sSup>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620552" y="1723746"/>
                <a:ext cx="11303224" cy="4168834"/>
              </a:xfrm>
              <a:prstGeom prst="rect">
                <a:avLst/>
              </a:prstGeom>
              <a:blipFill>
                <a:blip r:embed="rId2"/>
                <a:stretch>
                  <a:fillRect l="-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2688987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p:cNvSpPr/>
              <p:nvPr/>
            </p:nvSpPr>
            <p:spPr>
              <a:xfrm>
                <a:off x="620552" y="1486002"/>
                <a:ext cx="11303224" cy="5406801"/>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模型中所用变量</a:t>
                </a:r>
                <a:endParaRPr lang="en-US" altLang="zh-CN" sz="2000" dirty="0">
                  <a:latin typeface="微软雅黑" panose="020B0503020204020204" pitchFamily="34" charset="-122"/>
                  <a:ea typeface="微软雅黑" panose="020B0503020204020204" pitchFamily="34" charset="-122"/>
                </a:endParaRPr>
              </a:p>
              <a:p>
                <a:pPr>
                  <a:lnSpc>
                    <a:spcPct val="150000"/>
                  </a:lnSpc>
                  <a:spcAft>
                    <a:spcPts val="800"/>
                  </a:spcAft>
                </a:pPr>
                <a:r>
                  <a:rPr lang="zh-CN" altLang="en-US" dirty="0">
                    <a:solidFill>
                      <a:srgbClr val="7C1E1F"/>
                    </a:solidFill>
                    <a:latin typeface="Times New Roman" panose="02020603050405020304" pitchFamily="18" charset="0"/>
                    <a:ea typeface="微软雅黑" panose="020B0503020204020204" pitchFamily="34" charset="-122"/>
                    <a:cs typeface="Times New Roman" panose="02020603050405020304" pitchFamily="18" charset="0"/>
                  </a:rPr>
                  <a:t>利润最大化问题</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以国内市场为例）</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zh-CN" altLang="en-US" i="1">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𝑑</m:t>
                        </m:r>
                      </m:sup>
                    </m:s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func>
                      <m:funcPr>
                        <m:ctrlPr>
                          <a:rPr lang="en-US" altLang="zh-CN" i="1">
                            <a:latin typeface="Cambria Math" panose="02040503050406030204" pitchFamily="18" charset="0"/>
                            <a:cs typeface="Times New Roman" panose="02020603050405020304" pitchFamily="18" charset="0"/>
                          </a:rPr>
                        </m:ctrlPr>
                      </m:funcPr>
                      <m:fName>
                        <m:limLow>
                          <m:limLowPr>
                            <m:ctrlPr>
                              <a:rPr lang="en-US" altLang="zh-CN" i="1">
                                <a:latin typeface="Cambria Math" panose="02040503050406030204" pitchFamily="18" charset="0"/>
                                <a:cs typeface="Times New Roman" panose="02020603050405020304" pitchFamily="18" charset="0"/>
                              </a:rPr>
                            </m:ctrlPr>
                          </m:limLowPr>
                          <m:e>
                            <m:r>
                              <m:rPr>
                                <m:sty m:val="p"/>
                              </m:rPr>
                              <a:rPr lang="en-US" altLang="zh-CN">
                                <a:latin typeface="Cambria Math" panose="02040503050406030204" pitchFamily="18" charset="0"/>
                                <a:cs typeface="Times New Roman" panose="02020603050405020304" pitchFamily="18" charset="0"/>
                              </a:rPr>
                              <m:t>max</m:t>
                            </m:r>
                          </m:e>
                          <m:lim>
                            <m:r>
                              <a:rPr lang="en-US" altLang="zh-CN" i="1">
                                <a:latin typeface="Cambria Math" panose="02040503050406030204" pitchFamily="18" charset="0"/>
                                <a:cs typeface="Times New Roman" panose="02020603050405020304" pitchFamily="18" charset="0"/>
                              </a:rPr>
                              <m:t>𝑝</m:t>
                            </m:r>
                          </m:lim>
                        </m:limLow>
                      </m:fName>
                      <m:e>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𝑝</m:t>
                            </m:r>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smtClean="0">
                                <a:latin typeface="Cambria Math" panose="02040503050406030204" pitchFamily="18" charset="0"/>
                                <a:cs typeface="Times New Roman" panose="02020603050405020304" pitchFamily="18" charset="0"/>
                              </a:rPr>
                              <m:t>1</m:t>
                            </m:r>
                          </m:sub>
                        </m:sSub>
                      </m:e>
                    </m:func>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𝑝</m:t>
                        </m:r>
                      </m:e>
                      <m: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𝜀</m:t>
                        </m:r>
                      </m:sup>
                    </m:sSup>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𝐹</m:t>
                        </m:r>
                      </m:e>
                      <m:sup>
                        <m:r>
                          <a:rPr lang="en-US" altLang="zh-CN" b="0" i="1" smtClean="0">
                            <a:latin typeface="Cambria Math" panose="02040503050406030204" pitchFamily="18" charset="0"/>
                            <a:cs typeface="Times New Roman" panose="02020603050405020304" pitchFamily="18" charset="0"/>
                          </a:rPr>
                          <m:t>𝑑</m:t>
                        </m:r>
                      </m:sup>
                    </m:sSup>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利润最大化条件：边际收益</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边际成本</a:t>
                </a: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边际收益：</a:t>
                </a:r>
                <a14:m>
                  <m:oMath xmlns:m="http://schemas.openxmlformats.org/officeDocument/2006/math">
                    <m:r>
                      <a:rPr lang="en-US" altLang="zh-CN" b="0" i="1" smtClean="0">
                        <a:latin typeface="Cambria Math" panose="02040503050406030204" pitchFamily="18" charset="0"/>
                        <a:cs typeface="Times New Roman" panose="02020603050405020304" pitchFamily="18" charset="0"/>
                      </a:rPr>
                      <m:t>𝑀𝑅</m:t>
                    </m:r>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𝑑𝑅</m:t>
                        </m:r>
                      </m:num>
                      <m:den>
                        <m:r>
                          <a:rPr lang="en-US" altLang="zh-CN" i="1">
                            <a:latin typeface="Cambria Math" panose="02040503050406030204" pitchFamily="18" charset="0"/>
                            <a:cs typeface="Times New Roman" panose="02020603050405020304" pitchFamily="18" charset="0"/>
                          </a:rPr>
                          <m:t>𝑑𝑋</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𝑝</m:t>
                        </m:r>
                        <m:r>
                          <a:rPr lang="en-US" altLang="zh-CN" i="1">
                            <a:latin typeface="Cambria Math" panose="02040503050406030204" pitchFamily="18" charset="0"/>
                            <a:cs typeface="Times New Roman" panose="02020603050405020304" pitchFamily="18" charset="0"/>
                          </a:rPr>
                          <m:t>)</m:t>
                        </m:r>
                      </m:den>
                    </m:f>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𝑑𝑅</m:t>
                        </m:r>
                      </m:num>
                      <m:den>
                        <m:r>
                          <a:rPr lang="en-US" altLang="zh-CN" i="1">
                            <a:latin typeface="Cambria Math" panose="02040503050406030204" pitchFamily="18" charset="0"/>
                            <a:cs typeface="Times New Roman" panose="02020603050405020304" pitchFamily="18" charset="0"/>
                          </a:rPr>
                          <m:t>𝑑𝑝</m:t>
                        </m:r>
                      </m:den>
                    </m:f>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𝑑𝑝</m:t>
                        </m:r>
                      </m:num>
                      <m:den>
                        <m:r>
                          <a:rPr lang="en-US" altLang="zh-CN" i="1">
                            <a:latin typeface="Cambria Math" panose="02040503050406030204" pitchFamily="18" charset="0"/>
                            <a:cs typeface="Times New Roman" panose="02020603050405020304" pitchFamily="18" charset="0"/>
                          </a:rPr>
                          <m:t>𝑑𝑋</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𝑝</m:t>
                        </m:r>
                        <m:r>
                          <a:rPr lang="en-US" altLang="zh-CN" i="1">
                            <a:latin typeface="Cambria Math" panose="02040503050406030204" pitchFamily="18" charset="0"/>
                            <a:cs typeface="Times New Roman" panose="02020603050405020304" pitchFamily="18" charset="0"/>
                          </a:rPr>
                          <m:t>)</m:t>
                        </m:r>
                      </m:den>
                    </m:f>
                    <m:r>
                      <a:rPr lang="en-US" altLang="zh-CN" i="1">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1−</m:t>
                        </m:r>
                        <m:r>
                          <a:rPr lang="en-US" altLang="zh-CN" i="1">
                            <a:latin typeface="Cambria Math" panose="02040503050406030204" pitchFamily="18" charset="0"/>
                            <a:cs typeface="Times New Roman" panose="02020603050405020304" pitchFamily="18" charset="0"/>
                          </a:rPr>
                          <m:t>𝜀</m:t>
                        </m:r>
                      </m:e>
                    </m:d>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a:latin typeface="Cambria Math" panose="02040503050406030204" pitchFamily="18" charset="0"/>
                            <a:cs typeface="Times New Roman" panose="02020603050405020304" pitchFamily="18" charset="0"/>
                          </a:rPr>
                          <m:t>1</m:t>
                        </m:r>
                      </m:sub>
                    </m:sSub>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𝑝</m:t>
                        </m:r>
                      </m:e>
                      <m: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𝜀</m:t>
                        </m:r>
                      </m:sup>
                    </m:sSup>
                    <m:r>
                      <a:rPr lang="en-US" altLang="zh-CN" i="1">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𝑝</m:t>
                                </m:r>
                              </m:e>
                              <m:sup>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sup>
                            </m:sSup>
                          </m:num>
                          <m:den>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a:latin typeface="Cambria Math" panose="02040503050406030204" pitchFamily="18" charset="0"/>
                                    <a:cs typeface="Times New Roman" panose="02020603050405020304" pitchFamily="18" charset="0"/>
                                  </a:rPr>
                                  <m:t>1</m:t>
                                </m:r>
                              </m:sub>
                            </m:sSub>
                            <m:r>
                              <a:rPr lang="en-US" altLang="zh-CN" i="1">
                                <a:latin typeface="Cambria Math" panose="02040503050406030204" pitchFamily="18" charset="0"/>
                                <a:cs typeface="Times New Roman" panose="02020603050405020304" pitchFamily="18" charset="0"/>
                              </a:rPr>
                              <m:t>𝜀</m:t>
                            </m:r>
                          </m:den>
                        </m:f>
                      </m:e>
                    </m:d>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𝑝</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num>
                      <m:den>
                        <m:r>
                          <a:rPr lang="en-US" altLang="zh-CN" i="1">
                            <a:latin typeface="Cambria Math" panose="02040503050406030204" pitchFamily="18" charset="0"/>
                            <a:cs typeface="Times New Roman" panose="02020603050405020304" pitchFamily="18" charset="0"/>
                          </a:rPr>
                          <m:t>𝜀</m:t>
                        </m:r>
                      </m:den>
                    </m:f>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0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边际成本：</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因此有：</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𝑝</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num>
                      <m:den>
                        <m:r>
                          <a:rPr lang="en-US" altLang="zh-CN" i="1">
                            <a:latin typeface="Cambria Math" panose="02040503050406030204" pitchFamily="18" charset="0"/>
                            <a:cs typeface="Times New Roman" panose="02020603050405020304" pitchFamily="18" charset="0"/>
                          </a:rPr>
                          <m:t>𝜀</m:t>
                        </m:r>
                      </m:den>
                    </m:f>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oMath>
                </a14:m>
                <a:endParaRPr lang="en-US" altLang="zh-CN" sz="16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得到：</a:t>
                </a:r>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𝑝</m:t>
                    </m:r>
                    <m:r>
                      <a:rPr lang="en-US" altLang="zh-CN">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spcAft>
                    <a:spcPts val="800"/>
                  </a:spcAft>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因此：国内价格</a:t>
                </a:r>
                <a14:m>
                  <m:oMath xmlns:m="http://schemas.openxmlformats.org/officeDocument/2006/math">
                    <m:sSub>
                      <m:sSubPr>
                        <m:ctrlPr>
                          <a:rPr lang="en-US" altLang="zh-CN" i="1" smtClean="0">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𝑝</m:t>
                        </m:r>
                      </m:e>
                      <m:sub>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𝑑</m:t>
                        </m:r>
                      </m:sub>
                    </m:sSub>
                    <m:r>
                      <a:rPr lang="en-US" altLang="zh-CN">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同理可得：出口价格</a:t>
                </a:r>
                <a14:m>
                  <m:oMath xmlns:m="http://schemas.openxmlformats.org/officeDocument/2006/math">
                    <m:sSub>
                      <m:sSubPr>
                        <m:ctrlPr>
                          <a:rPr lang="en-US" altLang="zh-CN" i="1">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i="1">
                            <a:latin typeface="Cambria Math" panose="02040503050406030204" pitchFamily="18" charset="0"/>
                            <a:ea typeface="微软雅黑" panose="020B0503020204020204" pitchFamily="34" charset="-122"/>
                            <a:cs typeface="Times New Roman" panose="02020603050405020304" pitchFamily="18" charset="0"/>
                          </a:rPr>
                          <m:t>𝑝</m:t>
                        </m:r>
                      </m:e>
                      <m:sub>
                        <m:r>
                          <m:rPr>
                            <m:sty m:val="p"/>
                          </m:rPr>
                          <a:rPr lang="en-US" altLang="zh-CN" i="1" smtClean="0">
                            <a:latin typeface="Cambria Math" panose="02040503050406030204" pitchFamily="18" charset="0"/>
                            <a:ea typeface="微软雅黑" panose="020B0503020204020204" pitchFamily="34" charset="-122"/>
                            <a:cs typeface="Times New Roman" panose="02020603050405020304" pitchFamily="18" charset="0"/>
                          </a:rPr>
                          <m:t>e</m:t>
                        </m:r>
                      </m:sub>
                    </m:sSub>
                    <m:r>
                      <a:rPr lang="en-US" altLang="zh-CN">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r>
                      <a:rPr lang="en-US" altLang="zh-CN" i="1" dirty="0">
                        <a:latin typeface="Cambria Math" panose="02040503050406030204" pitchFamily="18" charset="0"/>
                        <a:ea typeface="Cambria Math" panose="02040503050406030204" pitchFamily="18" charset="0"/>
                      </a:rPr>
                      <m:t>(1</m:t>
                    </m:r>
                    <m:box>
                      <m:boxPr>
                        <m:ctrlPr>
                          <a:rPr lang="en-US" altLang="zh-CN" i="1" dirty="0">
                            <a:latin typeface="Cambria Math" panose="02040503050406030204" pitchFamily="18" charset="0"/>
                            <a:ea typeface="Cambria Math" panose="02040503050406030204" pitchFamily="18" charset="0"/>
                          </a:rPr>
                        </m:ctrlPr>
                      </m:boxPr>
                      <m:e>
                        <m:r>
                          <a:rPr lang="en-US" altLang="zh-CN" i="1" dirty="0">
                            <a:latin typeface="Cambria Math" panose="02040503050406030204" pitchFamily="18" charset="0"/>
                            <a:ea typeface="Cambria Math" panose="02040503050406030204" pitchFamily="18" charset="0"/>
                          </a:rPr>
                          <m:t>+</m:t>
                        </m:r>
                        <m:r>
                          <a:rPr lang="zh-CN" altLang="en-US" i="1" dirty="0">
                            <a:latin typeface="Cambria Math" panose="02040503050406030204" pitchFamily="18" charset="0"/>
                            <a:ea typeface="Cambria Math" panose="02040503050406030204" pitchFamily="18" charset="0"/>
                          </a:rPr>
                          <m:t>𝜏</m:t>
                        </m:r>
                        <m:r>
                          <a:rPr lang="en-US" altLang="zh-CN" i="1" dirty="0">
                            <a:latin typeface="Cambria Math" panose="02040503050406030204" pitchFamily="18" charset="0"/>
                            <a:ea typeface="Cambria Math" panose="02040503050406030204" pitchFamily="18" charset="0"/>
                          </a:rPr>
                          <m:t>)</m:t>
                        </m:r>
                      </m:e>
                    </m:box>
                  </m:oMath>
                </a14:m>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；国外价格</a:t>
                </a:r>
                <a14:m>
                  <m:oMath xmlns:m="http://schemas.openxmlformats.org/officeDocument/2006/math">
                    <m:sSub>
                      <m:sSubPr>
                        <m:ctrlPr>
                          <a:rPr lang="en-US" altLang="zh-CN" i="1">
                            <a:latin typeface="Cambria Math" panose="02040503050406030204" pitchFamily="18" charset="0"/>
                            <a:ea typeface="微软雅黑" panose="020B0503020204020204" pitchFamily="34" charset="-122"/>
                            <a:cs typeface="Times New Roman" panose="02020603050405020304" pitchFamily="18" charset="0"/>
                          </a:rPr>
                        </m:ctrlPr>
                      </m:sSubPr>
                      <m:e>
                        <m:r>
                          <a:rPr lang="en-US" altLang="zh-CN" i="1">
                            <a:latin typeface="Cambria Math" panose="02040503050406030204" pitchFamily="18" charset="0"/>
                            <a:ea typeface="微软雅黑" panose="020B0503020204020204" pitchFamily="34" charset="-122"/>
                            <a:cs typeface="Times New Roman" panose="02020603050405020304" pitchFamily="18" charset="0"/>
                          </a:rPr>
                          <m:t>𝑝</m:t>
                        </m:r>
                      </m:e>
                      <m:sub>
                        <m:r>
                          <a:rPr lang="en-US" altLang="zh-CN" b="0" i="1" smtClean="0">
                            <a:latin typeface="Cambria Math" panose="02040503050406030204" pitchFamily="18" charset="0"/>
                            <a:ea typeface="微软雅黑" panose="020B0503020204020204" pitchFamily="34" charset="-122"/>
                            <a:cs typeface="Times New Roman" panose="02020603050405020304" pitchFamily="18" charset="0"/>
                          </a:rPr>
                          <m:t>𝑚</m:t>
                        </m:r>
                      </m:sub>
                    </m:sSub>
                    <m:r>
                      <a:rPr lang="en-US" altLang="zh-CN">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2</m:t>
                            </m:r>
                          </m:sub>
                        </m:sSub>
                      </m:num>
                      <m:den>
                        <m:r>
                          <a:rPr lang="en-US" altLang="zh-CN" i="1">
                            <a:latin typeface="Cambria Math" panose="02040503050406030204" pitchFamily="18" charset="0"/>
                            <a:cs typeface="Times New Roman" panose="02020603050405020304" pitchFamily="18" charset="0"/>
                          </a:rPr>
                          <m:t>𝜑</m:t>
                        </m:r>
                      </m:den>
                    </m:f>
                  </m:oMath>
                </a14:m>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a:t>
                </a:r>
              </a:p>
            </p:txBody>
          </p:sp>
        </mc:Choice>
        <mc:Fallback xmlns="">
          <p:sp>
            <p:nvSpPr>
              <p:cNvPr id="9" name="矩形 8"/>
              <p:cNvSpPr>
                <a:spLocks noRot="1" noChangeAspect="1" noMove="1" noResize="1" noEditPoints="1" noAdjustHandles="1" noChangeArrowheads="1" noChangeShapeType="1" noTextEdit="1"/>
              </p:cNvSpPr>
              <p:nvPr/>
            </p:nvSpPr>
            <p:spPr>
              <a:xfrm>
                <a:off x="620552" y="1486002"/>
                <a:ext cx="11303224" cy="5406801"/>
              </a:xfrm>
              <a:prstGeom prst="rect">
                <a:avLst/>
              </a:prstGeom>
              <a:blipFill>
                <a:blip r:embed="rId2"/>
                <a:stretch>
                  <a:fillRect l="-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69154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p:cNvSpPr/>
              <p:nvPr/>
            </p:nvSpPr>
            <p:spPr>
              <a:xfrm>
                <a:off x="620552" y="1723746"/>
                <a:ext cx="11303224" cy="4513223"/>
              </a:xfrm>
              <a:prstGeom prst="rect">
                <a:avLst/>
              </a:prstGeom>
            </p:spPr>
            <p:txBody>
              <a:bodyPr wrap="square">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模型中所用变量</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以国内市场为例：</a:t>
                </a:r>
                <a:endParaRPr lang="en-US" altLang="zh-CN" sz="2000" dirty="0">
                  <a:latin typeface="微软雅黑" panose="020B0503020204020204" pitchFamily="34" charset="-122"/>
                  <a:ea typeface="微软雅黑" panose="020B0503020204020204" pitchFamily="34" charset="-122"/>
                </a:endParaRPr>
              </a:p>
              <a:p>
                <a:pPr>
                  <a:lnSpc>
                    <a:spcPct val="150000"/>
                  </a:lnSpc>
                </a:pPr>
                <a:r>
                  <a:rPr lang="zh-CN" altLang="en-US" sz="2000" dirty="0">
                    <a:latin typeface="微软雅黑" panose="020B0503020204020204" pitchFamily="34" charset="-122"/>
                    <a:ea typeface="微软雅黑" panose="020B0503020204020204" pitchFamily="34" charset="-122"/>
                  </a:rPr>
                  <a:t>将价格</a:t>
                </a:r>
                <a14:m>
                  <m:oMath xmlns:m="http://schemas.openxmlformats.org/officeDocument/2006/math">
                    <m:r>
                      <a:rPr lang="en-US" altLang="zh-CN" sz="2000" i="1">
                        <a:latin typeface="Cambria Math" panose="02040503050406030204" pitchFamily="18" charset="0"/>
                        <a:cs typeface="Times New Roman" panose="02020603050405020304" pitchFamily="18" charset="0"/>
                      </a:rPr>
                      <m:t>𝑝</m:t>
                    </m:r>
                    <m:r>
                      <a:rPr lang="en-US" altLang="zh-CN" sz="2000">
                        <a:latin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cs typeface="Times New Roman" panose="02020603050405020304" pitchFamily="18" charset="0"/>
                          </a:rPr>
                        </m:ctrlPr>
                      </m:fPr>
                      <m:num>
                        <m:r>
                          <a:rPr lang="en-US" altLang="zh-CN" sz="2000" i="1">
                            <a:latin typeface="Cambria Math" panose="02040503050406030204" pitchFamily="18" charset="0"/>
                            <a:cs typeface="Times New Roman" panose="02020603050405020304" pitchFamily="18" charset="0"/>
                          </a:rPr>
                          <m:t>𝜀</m:t>
                        </m:r>
                      </m:num>
                      <m:den>
                        <m:r>
                          <a:rPr lang="en-US" altLang="zh-CN" sz="2000" i="1">
                            <a:latin typeface="Cambria Math" panose="02040503050406030204" pitchFamily="18" charset="0"/>
                            <a:cs typeface="Times New Roman" panose="02020603050405020304" pitchFamily="18" charset="0"/>
                          </a:rPr>
                          <m:t>𝜀</m:t>
                        </m:r>
                        <m:r>
                          <a:rPr lang="en-US" altLang="zh-CN" sz="2000" i="1">
                            <a:latin typeface="Cambria Math" panose="02040503050406030204" pitchFamily="18" charset="0"/>
                            <a:cs typeface="Times New Roman" panose="02020603050405020304" pitchFamily="18" charset="0"/>
                          </a:rPr>
                          <m:t>−1</m:t>
                        </m:r>
                      </m:den>
                    </m:f>
                    <m:f>
                      <m:fPr>
                        <m:ctrlPr>
                          <a:rPr lang="en-US" altLang="zh-CN" sz="2000" i="1">
                            <a:latin typeface="Cambria Math" panose="02040503050406030204" pitchFamily="18" charset="0"/>
                            <a:cs typeface="Times New Roman" panose="02020603050405020304" pitchFamily="18" charset="0"/>
                          </a:rPr>
                        </m:ctrlPr>
                      </m:fPr>
                      <m:num>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b="0" i="1" smtClean="0">
                                <a:latin typeface="Cambria Math" panose="02040503050406030204" pitchFamily="18" charset="0"/>
                                <a:cs typeface="Times New Roman" panose="02020603050405020304" pitchFamily="18" charset="0"/>
                              </a:rPr>
                              <m:t>1</m:t>
                            </m:r>
                          </m:sub>
                        </m:sSub>
                      </m:num>
                      <m:den>
                        <m:r>
                          <a:rPr lang="en-US" altLang="zh-CN" sz="2000" i="1">
                            <a:latin typeface="Cambria Math" panose="02040503050406030204" pitchFamily="18" charset="0"/>
                            <a:cs typeface="Times New Roman" panose="02020603050405020304" pitchFamily="18" charset="0"/>
                          </a:rPr>
                          <m:t>𝜑</m:t>
                        </m:r>
                      </m:den>
                    </m:f>
                  </m:oMath>
                </a14:m>
                <a:r>
                  <a:rPr lang="zh-CN" altLang="en-US" sz="2000" dirty="0">
                    <a:latin typeface="微软雅黑" panose="020B0503020204020204" pitchFamily="34" charset="-122"/>
                    <a:ea typeface="微软雅黑" panose="020B0503020204020204" pitchFamily="34" charset="-122"/>
                  </a:rPr>
                  <a:t>带入利润公式</a:t>
                </a:r>
                <a14:m>
                  <m:oMath xmlns:m="http://schemas.openxmlformats.org/officeDocument/2006/math">
                    <m:sSup>
                      <m:sSupPr>
                        <m:ctrlPr>
                          <a:rPr lang="en-US" altLang="zh-CN" sz="2000" i="1">
                            <a:latin typeface="Cambria Math" panose="02040503050406030204" pitchFamily="18" charset="0"/>
                            <a:cs typeface="Times New Roman" panose="02020603050405020304" pitchFamily="18" charset="0"/>
                          </a:rPr>
                        </m:ctrlPr>
                      </m:sSupPr>
                      <m:e>
                        <m:r>
                          <a:rPr lang="zh-CN" altLang="en-US" sz="2000" i="1">
                            <a:latin typeface="Cambria Math" panose="02040503050406030204" pitchFamily="18" charset="0"/>
                            <a:cs typeface="Times New Roman" panose="02020603050405020304" pitchFamily="18" charset="0"/>
                          </a:rPr>
                          <m:t>𝜋</m:t>
                        </m:r>
                      </m:e>
                      <m:sup>
                        <m:r>
                          <a:rPr lang="en-US" altLang="zh-CN" sz="2000" b="0" i="1" smtClean="0">
                            <a:latin typeface="Cambria Math" panose="02040503050406030204" pitchFamily="18" charset="0"/>
                            <a:cs typeface="Times New Roman" panose="02020603050405020304" pitchFamily="18" charset="0"/>
                          </a:rPr>
                          <m:t>𝑑</m:t>
                        </m:r>
                      </m:sup>
                    </m:sSup>
                    <m:d>
                      <m:dPr>
                        <m:ctrlPr>
                          <a:rPr lang="en-US" altLang="zh-CN" sz="2000" i="1">
                            <a:latin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𝜑</m:t>
                        </m:r>
                      </m:e>
                    </m:d>
                    <m:r>
                      <a:rPr lang="en-US" altLang="zh-CN" sz="2000" i="1">
                        <a:latin typeface="Cambria Math" panose="02040503050406030204" pitchFamily="18" charset="0"/>
                        <a:cs typeface="Times New Roman" panose="02020603050405020304" pitchFamily="18" charset="0"/>
                      </a:rPr>
                      <m:t>=</m:t>
                    </m:r>
                    <m:d>
                      <m:dPr>
                        <m:ctrlPr>
                          <a:rPr lang="en-US" altLang="zh-CN" sz="2000" i="1">
                            <a:latin typeface="Cambria Math" panose="02040503050406030204" pitchFamily="18" charset="0"/>
                            <a:cs typeface="Times New Roman" panose="02020603050405020304" pitchFamily="18" charset="0"/>
                          </a:rPr>
                        </m:ctrlPr>
                      </m:dPr>
                      <m:e>
                        <m:r>
                          <a:rPr lang="en-US" altLang="zh-CN" sz="2000" i="1">
                            <a:latin typeface="Cambria Math" panose="02040503050406030204" pitchFamily="18" charset="0"/>
                            <a:cs typeface="Times New Roman" panose="02020603050405020304" pitchFamily="18" charset="0"/>
                          </a:rPr>
                          <m:t>𝑝</m:t>
                        </m:r>
                        <m:r>
                          <a:rPr lang="en-US" altLang="zh-CN" sz="2000" i="1">
                            <a:latin typeface="Cambria Math" panose="02040503050406030204" pitchFamily="18" charset="0"/>
                            <a:cs typeface="Times New Roman" panose="02020603050405020304" pitchFamily="18" charset="0"/>
                          </a:rPr>
                          <m:t>−</m:t>
                        </m:r>
                        <m:f>
                          <m:fPr>
                            <m:ctrlPr>
                              <a:rPr lang="en-US" altLang="zh-CN" sz="2000" i="1">
                                <a:latin typeface="Cambria Math" panose="02040503050406030204" pitchFamily="18" charset="0"/>
                                <a:cs typeface="Times New Roman" panose="02020603050405020304" pitchFamily="18" charset="0"/>
                              </a:rPr>
                            </m:ctrlPr>
                          </m:fPr>
                          <m:num>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b="0" i="1" smtClean="0">
                                    <a:latin typeface="Cambria Math" panose="02040503050406030204" pitchFamily="18" charset="0"/>
                                    <a:cs typeface="Times New Roman" panose="02020603050405020304" pitchFamily="18" charset="0"/>
                                  </a:rPr>
                                  <m:t>1</m:t>
                                </m:r>
                              </m:sub>
                            </m:sSub>
                          </m:num>
                          <m:den>
                            <m:r>
                              <a:rPr lang="en-US" altLang="zh-CN" sz="2000" i="1">
                                <a:latin typeface="Cambria Math" panose="02040503050406030204" pitchFamily="18" charset="0"/>
                                <a:cs typeface="Times New Roman" panose="02020603050405020304" pitchFamily="18" charset="0"/>
                              </a:rPr>
                              <m:t>𝜑</m:t>
                            </m:r>
                          </m:den>
                        </m:f>
                      </m:e>
                    </m:d>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𝐸</m:t>
                        </m:r>
                      </m:e>
                      <m:sub>
                        <m:r>
                          <a:rPr lang="en-US" altLang="zh-CN" sz="2000" b="0" i="1" smtClean="0">
                            <a:latin typeface="Cambria Math" panose="02040503050406030204" pitchFamily="18" charset="0"/>
                            <a:cs typeface="Times New Roman" panose="02020603050405020304" pitchFamily="18" charset="0"/>
                          </a:rPr>
                          <m:t>1</m:t>
                        </m:r>
                      </m:sub>
                    </m:sSub>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𝑝</m:t>
                        </m:r>
                      </m:e>
                      <m:sup>
                        <m:r>
                          <a:rPr lang="en-US" altLang="zh-CN" sz="2000" i="1">
                            <a:latin typeface="Cambria Math" panose="02040503050406030204" pitchFamily="18" charset="0"/>
                            <a:cs typeface="Times New Roman" panose="02020603050405020304" pitchFamily="18" charset="0"/>
                          </a:rPr>
                          <m:t>−</m:t>
                        </m:r>
                        <m:r>
                          <a:rPr lang="en-US" altLang="zh-CN" sz="2000" i="1">
                            <a:latin typeface="Cambria Math" panose="02040503050406030204" pitchFamily="18" charset="0"/>
                            <a:cs typeface="Times New Roman" panose="02020603050405020304" pitchFamily="18" charset="0"/>
                          </a:rPr>
                          <m:t>𝜀</m:t>
                        </m:r>
                      </m:sup>
                    </m:sSup>
                    <m:r>
                      <a:rPr lang="en-US" altLang="zh-CN" sz="2000" i="1">
                        <a:latin typeface="Cambria Math" panose="02040503050406030204" pitchFamily="18" charset="0"/>
                        <a:cs typeface="Times New Roman" panose="02020603050405020304" pitchFamily="18" charset="0"/>
                      </a:rPr>
                      <m:t>−</m:t>
                    </m:r>
                    <m:sSup>
                      <m:sSupPr>
                        <m:ctrlPr>
                          <a:rPr lang="en-US" altLang="zh-CN" sz="2000" i="1">
                            <a:latin typeface="Cambria Math" panose="02040503050406030204" pitchFamily="18" charset="0"/>
                            <a:cs typeface="Times New Roman" panose="02020603050405020304" pitchFamily="18" charset="0"/>
                          </a:rPr>
                        </m:ctrlPr>
                      </m:sSupPr>
                      <m:e>
                        <m:r>
                          <a:rPr lang="en-US" altLang="zh-CN" sz="2000" i="1">
                            <a:latin typeface="Cambria Math" panose="02040503050406030204" pitchFamily="18" charset="0"/>
                            <a:cs typeface="Times New Roman" panose="02020603050405020304" pitchFamily="18" charset="0"/>
                          </a:rPr>
                          <m:t>𝐹</m:t>
                        </m:r>
                      </m:e>
                      <m:sup>
                        <m:r>
                          <a:rPr lang="en-US" altLang="zh-CN" sz="2000" b="0" i="1" smtClean="0">
                            <a:latin typeface="Cambria Math" panose="02040503050406030204" pitchFamily="18" charset="0"/>
                            <a:cs typeface="Times New Roman" panose="02020603050405020304" pitchFamily="18" charset="0"/>
                          </a:rPr>
                          <m:t>𝑑</m:t>
                        </m:r>
                      </m:sup>
                    </m:sSup>
                  </m:oMath>
                </a14:m>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企业利润：</a:t>
                </a:r>
                <a14:m>
                  <m:oMath xmlns:m="http://schemas.openxmlformats.org/officeDocument/2006/math">
                    <m:sSup>
                      <m:sSupPr>
                        <m:ctrlPr>
                          <a:rPr lang="en-US" altLang="zh-CN" i="1">
                            <a:latin typeface="Cambria Math" panose="02040503050406030204" pitchFamily="18" charset="0"/>
                            <a:cs typeface="Times New Roman" panose="02020603050405020304" pitchFamily="18" charset="0"/>
                          </a:rPr>
                        </m:ctrlPr>
                      </m:sSupPr>
                      <m:e>
                        <m:r>
                          <a:rPr lang="zh-CN" altLang="en-US" i="1">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𝑑</m:t>
                        </m:r>
                      </m:sup>
                    </m:s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d>
                      <m:dPr>
                        <m:ctrlPr>
                          <a:rPr lang="en-US" altLang="zh-CN" i="1">
                            <a:latin typeface="Cambria Math" panose="02040503050406030204" pitchFamily="18" charset="0"/>
                            <a:cs typeface="Times New Roman" panose="02020603050405020304" pitchFamily="18" charset="0"/>
                          </a:rPr>
                        </m:ctrlPr>
                      </m:dPr>
                      <m:e>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smtClean="0">
                            <a:latin typeface="Cambria Math" panose="02040503050406030204" pitchFamily="18" charset="0"/>
                            <a:cs typeface="Times New Roman" panose="02020603050405020304" pitchFamily="18" charset="0"/>
                          </a:rPr>
                          <m:t>1</m:t>
                        </m:r>
                      </m:sub>
                    </m:sSub>
                    <m:sSup>
                      <m:sSupPr>
                        <m:ctrlPr>
                          <a:rPr lang="en-US" altLang="zh-CN" i="1">
                            <a:latin typeface="Cambria Math" panose="02040503050406030204" pitchFamily="18" charset="0"/>
                            <a:cs typeface="Times New Roman" panose="02020603050405020304" pitchFamily="18" charset="0"/>
                          </a:rPr>
                        </m:ctrlPr>
                      </m:sSupPr>
                      <m:e>
                        <m:d>
                          <m:dPr>
                            <m:ctrlPr>
                              <a:rPr lang="en-US" altLang="zh-CN" i="1">
                                <a:latin typeface="Cambria Math" panose="02040503050406030204" pitchFamily="18" charset="0"/>
                                <a:cs typeface="Times New Roman" panose="02020603050405020304" pitchFamily="18" charset="0"/>
                              </a:rPr>
                            </m:ctrlPr>
                          </m:dPr>
                          <m:e>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e>
                      <m:sup>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𝜀</m:t>
                        </m:r>
                      </m:sup>
                    </m:sSup>
                    <m:r>
                      <a:rPr lang="en-US" altLang="zh-CN" i="1">
                        <a:latin typeface="Cambria Math" panose="02040503050406030204" pitchFamily="18" charset="0"/>
                        <a:cs typeface="Times New Roman" panose="02020603050405020304" pitchFamily="18" charset="0"/>
                      </a:rPr>
                      <m:t>−</m:t>
                    </m:r>
                    <m:sSup>
                      <m:sSupPr>
                        <m:ctrlPr>
                          <a:rPr lang="en-US" altLang="zh-CN" i="1" smtClean="0">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𝐹</m:t>
                        </m:r>
                      </m:e>
                      <m:sup>
                        <m:r>
                          <a:rPr lang="en-US" altLang="zh-CN" b="0" i="1" smtClean="0">
                            <a:latin typeface="Cambria Math" panose="02040503050406030204" pitchFamily="18" charset="0"/>
                            <a:cs typeface="Times New Roman" panose="02020603050405020304" pitchFamily="18" charset="0"/>
                          </a:rPr>
                          <m:t>𝑑</m:t>
                        </m:r>
                      </m:sup>
                    </m:sSup>
                  </m:oMath>
                </a14:m>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dirty="0">
                    <a:latin typeface="Times New Roman" panose="02020603050405020304" pitchFamily="18" charset="0"/>
                    <a:ea typeface="微软雅黑" panose="020B0503020204020204" pitchFamily="34" charset="-122"/>
                    <a:cs typeface="Times New Roman" panose="02020603050405020304" pitchFamily="18" charset="0"/>
                  </a:rPr>
                  <a:t>化简得：</a:t>
                </a:r>
                <a14:m>
                  <m:oMath xmlns:m="http://schemas.openxmlformats.org/officeDocument/2006/math">
                    <m:sSup>
                      <m:sSupPr>
                        <m:ctrlPr>
                          <a:rPr lang="en-US" altLang="zh-CN" i="1" smtClean="0">
                            <a:latin typeface="Cambria Math" panose="02040503050406030204" pitchFamily="18" charset="0"/>
                            <a:cs typeface="Times New Roman" panose="02020603050405020304" pitchFamily="18" charset="0"/>
                          </a:rPr>
                        </m:ctrlPr>
                      </m:sSupPr>
                      <m:e>
                        <m:r>
                          <a:rPr lang="zh-CN" altLang="en-US" i="1">
                            <a:latin typeface="Cambria Math" panose="02040503050406030204" pitchFamily="18" charset="0"/>
                            <a:cs typeface="Times New Roman" panose="02020603050405020304" pitchFamily="18" charset="0"/>
                          </a:rPr>
                          <m:t>𝜋</m:t>
                        </m:r>
                      </m:e>
                      <m:sup>
                        <m:r>
                          <a:rPr lang="en-US" altLang="zh-CN" b="0" i="1" smtClean="0">
                            <a:latin typeface="Cambria Math" panose="02040503050406030204" pitchFamily="18" charset="0"/>
                            <a:cs typeface="Times New Roman" panose="02020603050405020304" pitchFamily="18" charset="0"/>
                          </a:rPr>
                          <m:t>𝑑</m:t>
                        </m:r>
                      </m:sup>
                    </m:sSup>
                    <m:d>
                      <m:dPr>
                        <m:ctrlPr>
                          <a:rPr lang="en-US" altLang="zh-CN" i="1">
                            <a:latin typeface="Cambria Math" panose="02040503050406030204" pitchFamily="18" charset="0"/>
                            <a:cs typeface="Times New Roman" panose="02020603050405020304" pitchFamily="18" charset="0"/>
                          </a:rPr>
                        </m:ctrlPr>
                      </m:dPr>
                      <m:e>
                        <m:r>
                          <a:rPr lang="en-US" altLang="zh-CN" i="1">
                            <a:latin typeface="Cambria Math" panose="02040503050406030204" pitchFamily="18" charset="0"/>
                            <a:cs typeface="Times New Roman" panose="02020603050405020304" pitchFamily="18" charset="0"/>
                          </a:rPr>
                          <m:t>𝜑</m:t>
                        </m:r>
                      </m:e>
                    </m:d>
                    <m:r>
                      <a:rPr lang="en-US" altLang="zh-CN" i="1">
                        <a:latin typeface="Cambria Math" panose="02040503050406030204" pitchFamily="18" charset="0"/>
                        <a:cs typeface="Times New Roman" panose="02020603050405020304" pitchFamily="18" charset="0"/>
                      </a:rPr>
                      <m:t>=</m:t>
                    </m:r>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𝐸</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𝜀</m:t>
                        </m:r>
                      </m:den>
                    </m:f>
                    <m:sSup>
                      <m:sSupPr>
                        <m:ctrlPr>
                          <a:rPr lang="en-US" altLang="zh-CN" i="1">
                            <a:latin typeface="Cambria Math" panose="02040503050406030204" pitchFamily="18" charset="0"/>
                            <a:cs typeface="Times New Roman" panose="02020603050405020304" pitchFamily="18" charset="0"/>
                          </a:rPr>
                        </m:ctrlPr>
                      </m:sSupPr>
                      <m:e>
                        <m:d>
                          <m:dPr>
                            <m:ctrlPr>
                              <a:rPr lang="en-US" altLang="zh-CN" i="1">
                                <a:latin typeface="Cambria Math" panose="02040503050406030204" pitchFamily="18" charset="0"/>
                                <a:cs typeface="Times New Roman" panose="02020603050405020304" pitchFamily="18" charset="0"/>
                              </a:rPr>
                            </m:ctrlPr>
                          </m:dPr>
                          <m:e>
                            <m:f>
                              <m:fPr>
                                <m:ctrlPr>
                                  <a:rPr lang="en-US" altLang="zh-CN" i="1">
                                    <a:latin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𝜀</m:t>
                                </m:r>
                              </m:num>
                              <m:den>
                                <m:r>
                                  <a:rPr lang="en-US" altLang="zh-CN" i="1">
                                    <a:latin typeface="Cambria Math" panose="02040503050406030204" pitchFamily="18" charset="0"/>
                                    <a:cs typeface="Times New Roman" panose="02020603050405020304" pitchFamily="18" charset="0"/>
                                  </a:rPr>
                                  <m:t>𝜀</m:t>
                                </m:r>
                                <m:r>
                                  <a:rPr lang="en-US" altLang="zh-CN" i="1">
                                    <a:latin typeface="Cambria Math" panose="02040503050406030204" pitchFamily="18" charset="0"/>
                                    <a:cs typeface="Times New Roman" panose="02020603050405020304" pitchFamily="18" charset="0"/>
                                  </a:rPr>
                                  <m:t>−1</m:t>
                                </m:r>
                              </m:den>
                            </m:f>
                            <m:f>
                              <m:fPr>
                                <m:ctrlPr>
                                  <a:rPr lang="en-US" altLang="zh-CN" i="1">
                                    <a:latin typeface="Cambria Math" panose="02040503050406030204" pitchFamily="18" charset="0"/>
                                    <a:cs typeface="Times New Roman" panose="020206030504050203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1</m:t>
                                    </m:r>
                                  </m:sub>
                                </m:sSub>
                              </m:num>
                              <m:den>
                                <m:r>
                                  <a:rPr lang="en-US" altLang="zh-CN" i="1">
                                    <a:latin typeface="Cambria Math" panose="02040503050406030204" pitchFamily="18" charset="0"/>
                                    <a:cs typeface="Times New Roman" panose="02020603050405020304" pitchFamily="18" charset="0"/>
                                  </a:rPr>
                                  <m:t>𝜑</m:t>
                                </m:r>
                              </m:den>
                            </m:f>
                          </m:e>
                        </m:d>
                      </m:e>
                      <m:sup>
                        <m:r>
                          <a:rPr lang="en-US" altLang="zh-CN" i="1">
                            <a:latin typeface="Cambria Math" panose="02040503050406030204" pitchFamily="18" charset="0"/>
                            <a:cs typeface="Times New Roman" panose="02020603050405020304" pitchFamily="18" charset="0"/>
                          </a:rPr>
                          <m:t>1−</m:t>
                        </m:r>
                        <m:r>
                          <a:rPr lang="en-US" altLang="zh-CN" i="1">
                            <a:latin typeface="Cambria Math" panose="02040503050406030204" pitchFamily="18" charset="0"/>
                            <a:cs typeface="Times New Roman" panose="02020603050405020304" pitchFamily="18" charset="0"/>
                          </a:rPr>
                          <m:t>𝜀</m:t>
                        </m:r>
                      </m:sup>
                    </m:sSup>
                    <m:r>
                      <a:rPr lang="en-US" altLang="zh-CN" i="1">
                        <a:latin typeface="Cambria Math" panose="02040503050406030204" pitchFamily="18" charset="0"/>
                        <a:cs typeface="Times New Roman" panose="02020603050405020304" pitchFamily="18" charset="0"/>
                      </a:rPr>
                      <m:t>−</m:t>
                    </m:r>
                    <m:sSup>
                      <m:sSupPr>
                        <m:ctrlPr>
                          <a:rPr lang="en-US" altLang="zh-CN" i="1">
                            <a:latin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𝐹</m:t>
                        </m:r>
                      </m:e>
                      <m:sup>
                        <m:r>
                          <a:rPr lang="en-US" altLang="zh-CN" b="0" i="1" smtClean="0">
                            <a:latin typeface="Cambria Math" panose="02040503050406030204" pitchFamily="18" charset="0"/>
                            <a:cs typeface="Times New Roman" panose="02020603050405020304" pitchFamily="18" charset="0"/>
                          </a:rPr>
                          <m:t>𝑑</m:t>
                        </m:r>
                      </m:sup>
                    </m:sSup>
                  </m:oMath>
                </a14:m>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800"/>
                  </a:spcAft>
                </a:pPr>
                <a:endParaRPr lang="en-US" altLang="zh-CN"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9" name="矩形 8"/>
              <p:cNvSpPr>
                <a:spLocks noRot="1" noChangeAspect="1" noMove="1" noResize="1" noEditPoints="1" noAdjustHandles="1" noChangeArrowheads="1" noChangeShapeType="1" noTextEdit="1"/>
              </p:cNvSpPr>
              <p:nvPr/>
            </p:nvSpPr>
            <p:spPr>
              <a:xfrm>
                <a:off x="620552" y="1723746"/>
                <a:ext cx="11303224" cy="4513223"/>
              </a:xfrm>
              <a:prstGeom prst="rect">
                <a:avLst/>
              </a:prstGeom>
              <a:blipFill>
                <a:blip r:embed="rId2"/>
                <a:stretch>
                  <a:fillRect l="-59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33476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9" name="矩形 8"/>
              <p:cNvSpPr/>
              <p:nvPr/>
            </p:nvSpPr>
            <p:spPr>
              <a:xfrm>
                <a:off x="660606" y="1938160"/>
                <a:ext cx="11495248" cy="3178884"/>
              </a:xfrm>
              <a:prstGeom prst="rect">
                <a:avLst/>
              </a:prstGeom>
            </p:spPr>
            <p:txBody>
              <a:bodyPr wrap="square">
                <a:spAutoFit/>
              </a:bodyPr>
              <a:lstStyle/>
              <a:p>
                <a:r>
                  <a:rPr lang="en-US" altLang="zh-CN" sz="1400" dirty="0">
                    <a:latin typeface="微软雅黑" panose="020B0503020204020204" pitchFamily="34" charset="-122"/>
                    <a:ea typeface="微软雅黑" panose="020B0503020204020204" pitchFamily="34" charset="-122"/>
                  </a:rPr>
                  <a:t>2. </a:t>
                </a:r>
                <a:r>
                  <a:rPr lang="zh-CN" altLang="en-US" sz="1400" dirty="0">
                    <a:latin typeface="微软雅黑" panose="020B0503020204020204" pitchFamily="34" charset="-122"/>
                    <a:ea typeface="微软雅黑" panose="020B0503020204020204" pitchFamily="34" charset="-122"/>
                  </a:rPr>
                  <a:t>模型内容</a:t>
                </a:r>
                <a:endParaRPr lang="en-US" altLang="zh-CN" sz="1400" dirty="0">
                  <a:latin typeface="微软雅黑" panose="020B0503020204020204" pitchFamily="34" charset="-122"/>
                  <a:ea typeface="微软雅黑" panose="020B0503020204020204" pitchFamily="34" charset="-122"/>
                </a:endParaRPr>
              </a:p>
              <a:p>
                <a:r>
                  <a:rPr lang="en-US" altLang="zh-CN" sz="1400" dirty="0">
                    <a:latin typeface="微软雅黑" panose="020B0503020204020204" pitchFamily="34" charset="-122"/>
                    <a:ea typeface="微软雅黑" panose="020B0503020204020204" pitchFamily="34" charset="-122"/>
                  </a:rPr>
                  <a:t>2.2 </a:t>
                </a:r>
                <a:r>
                  <a:rPr lang="zh-CN" altLang="en-US" sz="1400" dirty="0">
                    <a:latin typeface="微软雅黑" panose="020B0503020204020204" pitchFamily="34" charset="-122"/>
                    <a:ea typeface="微软雅黑" panose="020B0503020204020204" pitchFamily="34" charset="-122"/>
                  </a:rPr>
                  <a:t>出口和跨国公司的利润情况</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国内利润</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国内收入</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国内成本</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14:m>
                  <m:oMath xmlns:m="http://schemas.openxmlformats.org/officeDocument/2006/math">
                    <m:sSup>
                      <m:sSupPr>
                        <m:ctrlPr>
                          <a:rPr lang="en-US" altLang="zh-CN" sz="1400" i="1">
                            <a:latin typeface="Cambria Math" panose="02040503050406030204" pitchFamily="18" charset="0"/>
                            <a:cs typeface="Times New Roman" panose="02020603050405020304" pitchFamily="18" charset="0"/>
                          </a:rPr>
                        </m:ctrlPr>
                      </m:sSupPr>
                      <m:e>
                        <m:r>
                          <a:rPr lang="zh-CN" altLang="en-US" sz="1400" i="1">
                            <a:latin typeface="Cambria Math" panose="02040503050406030204" pitchFamily="18" charset="0"/>
                            <a:cs typeface="Times New Roman" panose="02020603050405020304" pitchFamily="18" charset="0"/>
                          </a:rPr>
                          <m:t>𝜋</m:t>
                        </m:r>
                      </m:e>
                      <m:sup>
                        <m:r>
                          <a:rPr lang="en-US" altLang="zh-CN" sz="1400" i="1">
                            <a:latin typeface="Cambria Math" panose="02040503050406030204" pitchFamily="18" charset="0"/>
                            <a:cs typeface="Times New Roman" panose="02020603050405020304" pitchFamily="18" charset="0"/>
                          </a:rPr>
                          <m:t>𝑑</m:t>
                        </m:r>
                      </m:sup>
                    </m:sSup>
                    <m:d>
                      <m:dPr>
                        <m:ctrlPr>
                          <a:rPr lang="en-US" altLang="zh-CN" sz="1400" i="1">
                            <a:latin typeface="Cambria Math" panose="02040503050406030204" pitchFamily="18" charset="0"/>
                            <a:cs typeface="Times New Roman" panose="02020603050405020304" pitchFamily="18" charset="0"/>
                          </a:rPr>
                        </m:ctrlPr>
                      </m:dPr>
                      <m:e>
                        <m:r>
                          <a:rPr lang="en-US" altLang="zh-CN" sz="1400" i="1">
                            <a:latin typeface="Cambria Math" panose="02040503050406030204" pitchFamily="18" charset="0"/>
                            <a:cs typeface="Times New Roman" panose="02020603050405020304" pitchFamily="18" charset="0"/>
                          </a:rPr>
                          <m:t>𝜑</m:t>
                        </m:r>
                      </m:e>
                    </m:d>
                    <m:r>
                      <a:rPr lang="en-US" altLang="zh-CN" sz="1400" i="1">
                        <a:latin typeface="Cambria Math" panose="02040503050406030204" pitchFamily="18" charset="0"/>
                        <a:cs typeface="Times New Roman" panose="02020603050405020304" pitchFamily="18" charset="0"/>
                      </a:rPr>
                      <m:t>=</m:t>
                    </m:r>
                    <m:f>
                      <m:fPr>
                        <m:ctrlPr>
                          <a:rPr lang="en-US" altLang="zh-CN" sz="1400" i="1">
                            <a:latin typeface="Cambria Math" panose="02040503050406030204" pitchFamily="18" charset="0"/>
                            <a:cs typeface="Times New Roman" panose="02020603050405020304" pitchFamily="18" charset="0"/>
                          </a:rPr>
                        </m:ctrlPr>
                      </m:fPr>
                      <m:num>
                        <m:sSub>
                          <m:sSubPr>
                            <m:ctrlPr>
                              <a:rPr lang="en-US" altLang="zh-CN" sz="1400" i="1">
                                <a:latin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cs typeface="Times New Roman" panose="02020603050405020304" pitchFamily="18" charset="0"/>
                              </a:rPr>
                              <m:t>𝐸</m:t>
                            </m:r>
                          </m:e>
                          <m:sub>
                            <m:r>
                              <a:rPr lang="en-US" altLang="zh-CN" sz="1400" i="1">
                                <a:latin typeface="Cambria Math" panose="02040503050406030204" pitchFamily="18" charset="0"/>
                                <a:cs typeface="Times New Roman" panose="02020603050405020304" pitchFamily="18" charset="0"/>
                              </a:rPr>
                              <m:t>1</m:t>
                            </m:r>
                          </m:sub>
                        </m:sSub>
                      </m:num>
                      <m:den>
                        <m:r>
                          <a:rPr lang="en-US" altLang="zh-CN" sz="1400" i="1">
                            <a:latin typeface="Cambria Math" panose="02040503050406030204" pitchFamily="18" charset="0"/>
                            <a:cs typeface="Times New Roman" panose="02020603050405020304" pitchFamily="18" charset="0"/>
                          </a:rPr>
                          <m:t>𝜀</m:t>
                        </m:r>
                      </m:den>
                    </m:f>
                    <m:sSup>
                      <m:sSupPr>
                        <m:ctrlPr>
                          <a:rPr lang="en-US" altLang="zh-CN" sz="1400" i="1">
                            <a:latin typeface="Cambria Math" panose="02040503050406030204" pitchFamily="18" charset="0"/>
                            <a:cs typeface="Times New Roman" panose="02020603050405020304" pitchFamily="18" charset="0"/>
                          </a:rPr>
                        </m:ctrlPr>
                      </m:sSupPr>
                      <m:e>
                        <m:d>
                          <m:dPr>
                            <m:ctrlPr>
                              <a:rPr lang="en-US" altLang="zh-CN" sz="1400" i="1">
                                <a:latin typeface="Cambria Math" panose="02040503050406030204" pitchFamily="18" charset="0"/>
                                <a:cs typeface="Times New Roman" panose="02020603050405020304" pitchFamily="18" charset="0"/>
                              </a:rPr>
                            </m:ctrlPr>
                          </m:dPr>
                          <m:e>
                            <m:f>
                              <m:fPr>
                                <m:ctrlPr>
                                  <a:rPr lang="en-US" altLang="zh-CN" sz="1400" i="1">
                                    <a:latin typeface="Cambria Math" panose="02040503050406030204" pitchFamily="18" charset="0"/>
                                    <a:cs typeface="Times New Roman" panose="02020603050405020304" pitchFamily="18" charset="0"/>
                                  </a:rPr>
                                </m:ctrlPr>
                              </m:fPr>
                              <m:num>
                                <m:r>
                                  <a:rPr lang="en-US" altLang="zh-CN" sz="1400" i="1">
                                    <a:latin typeface="Cambria Math" panose="02040503050406030204" pitchFamily="18" charset="0"/>
                                    <a:cs typeface="Times New Roman" panose="02020603050405020304" pitchFamily="18" charset="0"/>
                                  </a:rPr>
                                  <m:t>𝜀</m:t>
                                </m:r>
                              </m:num>
                              <m:den>
                                <m:r>
                                  <a:rPr lang="en-US" altLang="zh-CN" sz="1400" i="1">
                                    <a:latin typeface="Cambria Math" panose="02040503050406030204" pitchFamily="18" charset="0"/>
                                    <a:cs typeface="Times New Roman" panose="02020603050405020304" pitchFamily="18" charset="0"/>
                                  </a:rPr>
                                  <m:t>𝜀</m:t>
                                </m:r>
                                <m:r>
                                  <a:rPr lang="en-US" altLang="zh-CN" sz="1400" i="1">
                                    <a:latin typeface="Cambria Math" panose="02040503050406030204" pitchFamily="18" charset="0"/>
                                    <a:cs typeface="Times New Roman" panose="02020603050405020304" pitchFamily="18" charset="0"/>
                                  </a:rPr>
                                  <m:t>−1</m:t>
                                </m:r>
                              </m:den>
                            </m:f>
                            <m:f>
                              <m:fPr>
                                <m:ctrlPr>
                                  <a:rPr lang="en-US" altLang="zh-CN" sz="1400" i="1">
                                    <a:latin typeface="Cambria Math" panose="02040503050406030204" pitchFamily="18" charset="0"/>
                                    <a:cs typeface="Times New Roman" panose="02020603050405020304" pitchFamily="18" charset="0"/>
                                  </a:rPr>
                                </m:ctrlPr>
                              </m:fPr>
                              <m:num>
                                <m:sSub>
                                  <m:sSubPr>
                                    <m:ctrlPr>
                                      <a:rPr lang="en-US" altLang="zh-CN" sz="1400" i="1">
                                        <a:latin typeface="Cambria Math" panose="02040503050406030204" pitchFamily="18" charset="0"/>
                                        <a:cs typeface="Times New Roman" panose="02020603050405020304" pitchFamily="18" charset="0"/>
                                      </a:rPr>
                                    </m:ctrlPr>
                                  </m:sSubPr>
                                  <m:e>
                                    <m:r>
                                      <a:rPr lang="en-US" altLang="zh-CN" sz="1400" i="1">
                                        <a:latin typeface="Cambria Math" panose="02040503050406030204" pitchFamily="18" charset="0"/>
                                        <a:cs typeface="Times New Roman" panose="02020603050405020304" pitchFamily="18" charset="0"/>
                                      </a:rPr>
                                      <m:t>𝜔</m:t>
                                    </m:r>
                                  </m:e>
                                  <m:sub>
                                    <m:r>
                                      <a:rPr lang="en-US" altLang="zh-CN" sz="1400" i="1">
                                        <a:latin typeface="Cambria Math" panose="02040503050406030204" pitchFamily="18" charset="0"/>
                                        <a:cs typeface="Times New Roman" panose="02020603050405020304" pitchFamily="18" charset="0"/>
                                      </a:rPr>
                                      <m:t>1</m:t>
                                    </m:r>
                                  </m:sub>
                                </m:sSub>
                              </m:num>
                              <m:den>
                                <m:r>
                                  <a:rPr lang="en-US" altLang="zh-CN" sz="1400" i="1">
                                    <a:latin typeface="Cambria Math" panose="02040503050406030204" pitchFamily="18" charset="0"/>
                                    <a:cs typeface="Times New Roman" panose="02020603050405020304" pitchFamily="18" charset="0"/>
                                  </a:rPr>
                                  <m:t>𝜑</m:t>
                                </m:r>
                              </m:den>
                            </m:f>
                          </m:e>
                        </m:d>
                      </m:e>
                      <m:sup>
                        <m:r>
                          <a:rPr lang="en-US" altLang="zh-CN" sz="1400" i="1">
                            <a:latin typeface="Cambria Math" panose="02040503050406030204" pitchFamily="18" charset="0"/>
                            <a:cs typeface="Times New Roman" panose="02020603050405020304" pitchFamily="18" charset="0"/>
                          </a:rPr>
                          <m:t>1−</m:t>
                        </m:r>
                        <m:r>
                          <a:rPr lang="en-US" altLang="zh-CN" sz="1400" i="1">
                            <a:latin typeface="Cambria Math" panose="02040503050406030204" pitchFamily="18" charset="0"/>
                            <a:cs typeface="Times New Roman" panose="02020603050405020304" pitchFamily="18" charset="0"/>
                          </a:rPr>
                          <m:t>𝜀</m:t>
                        </m:r>
                      </m:sup>
                    </m:sSup>
                    <m:r>
                      <a:rPr lang="en-US" altLang="zh-CN" sz="1400" i="1">
                        <a:latin typeface="Cambria Math" panose="02040503050406030204" pitchFamily="18" charset="0"/>
                        <a:cs typeface="Times New Roman" panose="02020603050405020304" pitchFamily="18" charset="0"/>
                      </a:rPr>
                      <m:t>−</m:t>
                    </m:r>
                    <m:sSup>
                      <m:sSupPr>
                        <m:ctrlPr>
                          <a:rPr lang="en-US" altLang="zh-CN" sz="1400" i="1">
                            <a:latin typeface="Cambria Math" panose="02040503050406030204" pitchFamily="18" charset="0"/>
                            <a:cs typeface="Times New Roman" panose="02020603050405020304" pitchFamily="18" charset="0"/>
                          </a:rPr>
                        </m:ctrlPr>
                      </m:sSupPr>
                      <m:e>
                        <m:r>
                          <a:rPr lang="en-US" altLang="zh-CN" sz="1400" i="1">
                            <a:latin typeface="Cambria Math" panose="02040503050406030204" pitchFamily="18" charset="0"/>
                            <a:cs typeface="Times New Roman" panose="02020603050405020304" pitchFamily="18" charset="0"/>
                          </a:rPr>
                          <m:t>𝐹</m:t>
                        </m:r>
                      </m:e>
                      <m:sup>
                        <m:r>
                          <a:rPr lang="en-US" altLang="zh-CN" sz="1400" i="1">
                            <a:latin typeface="Cambria Math" panose="02040503050406030204" pitchFamily="18" charset="0"/>
                            <a:cs typeface="Times New Roman" panose="02020603050405020304" pitchFamily="18" charset="0"/>
                          </a:rPr>
                          <m:t>𝑑</m:t>
                        </m:r>
                      </m:sup>
                    </m:sSup>
                  </m:oMath>
                </a14:m>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spcAft>
                    <a:spcPts val="800"/>
                  </a:spcAft>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同理可得：</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出口利润</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在国内的收入</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通过出口的收入</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国内固定成本</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出口固定成本</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对外直接投资利润</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在国内的收入</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在国外的收入</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国内固定成本</a:t>
                </a:r>
                <a:r>
                  <a:rPr lang="en-US" altLang="zh-CN" sz="1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国外固定成本</a:t>
                </a:r>
                <a:endParaRPr lang="en-US" altLang="zh-CN" sz="1400" dirty="0">
                  <a:latin typeface="Times New Roman" panose="02020603050405020304" pitchFamily="18" charset="0"/>
                  <a:ea typeface="微软雅黑" panose="020B0503020204020204" pitchFamily="34" charset="-122"/>
                  <a:cs typeface="Times New Roman" panose="02020603050405020304" pitchFamily="18" charset="0"/>
                </a:endParaRPr>
              </a:p>
              <a:p>
                <a:endParaRPr lang="en-US" altLang="zh-CN" sz="1400" dirty="0">
                  <a:latin typeface="微软雅黑" panose="020B0503020204020204" pitchFamily="34" charset="-122"/>
                  <a:ea typeface="微软雅黑" panose="020B0503020204020204" pitchFamily="34" charset="-122"/>
                </a:endParaRPr>
              </a:p>
            </p:txBody>
          </p:sp>
        </mc:Choice>
        <mc:Fallback xmlns="">
          <p:sp>
            <p:nvSpPr>
              <p:cNvPr id="9" name="矩形 8"/>
              <p:cNvSpPr>
                <a:spLocks noRot="1" noChangeAspect="1" noMove="1" noResize="1" noEditPoints="1" noAdjustHandles="1" noChangeArrowheads="1" noChangeShapeType="1" noTextEdit="1"/>
              </p:cNvSpPr>
              <p:nvPr/>
            </p:nvSpPr>
            <p:spPr>
              <a:xfrm>
                <a:off x="660606" y="1938160"/>
                <a:ext cx="11495248" cy="3178884"/>
              </a:xfrm>
              <a:prstGeom prst="rect">
                <a:avLst/>
              </a:prstGeom>
              <a:blipFill>
                <a:blip r:embed="rId2"/>
                <a:stretch>
                  <a:fillRect l="-159" t="-38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p:cNvSpPr txBox="1"/>
              <p:nvPr/>
            </p:nvSpPr>
            <p:spPr>
              <a:xfrm>
                <a:off x="510731" y="5117044"/>
                <a:ext cx="6956392" cy="6013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1600" i="1" smtClean="0">
                              <a:latin typeface="Cambria Math" panose="02040503050406030204" pitchFamily="18" charset="0"/>
                            </a:rPr>
                          </m:ctrlPr>
                        </m:sSupPr>
                        <m:e>
                          <m:r>
                            <a:rPr lang="zh-CN" altLang="en-US" sz="1600" b="1" i="1" smtClean="0">
                              <a:solidFill>
                                <a:srgbClr val="811C20"/>
                              </a:solidFill>
                              <a:latin typeface="Cambria Math" panose="02040503050406030204" pitchFamily="18" charset="0"/>
                            </a:rPr>
                            <m:t>出口</m:t>
                          </m:r>
                          <m:r>
                            <a:rPr lang="en-US" altLang="zh-CN" sz="1600" b="0" i="1" smtClean="0">
                              <a:latin typeface="Cambria Math" panose="02040503050406030204" pitchFamily="18" charset="0"/>
                            </a:rPr>
                            <m:t> :           </m:t>
                          </m:r>
                          <m:r>
                            <a:rPr lang="zh-CN" altLang="en-US" sz="1600" i="1" smtClean="0">
                              <a:latin typeface="Cambria Math" panose="02040503050406030204" pitchFamily="18" charset="0"/>
                            </a:rPr>
                            <m:t>𝜋</m:t>
                          </m:r>
                        </m:e>
                        <m:sup>
                          <m:r>
                            <m:rPr>
                              <m:sty m:val="p"/>
                            </m:rPr>
                            <a:rPr lang="en-US" altLang="zh-CN" sz="1600" i="1">
                              <a:latin typeface="Cambria Math" panose="02040503050406030204" pitchFamily="18" charset="0"/>
                            </a:rPr>
                            <m:t>e</m:t>
                          </m:r>
                        </m:sup>
                      </m:sSup>
                      <m:d>
                        <m:dPr>
                          <m:ctrlPr>
                            <a:rPr lang="en-US" altLang="zh-CN" sz="1600" i="1" smtClean="0">
                              <a:latin typeface="Cambria Math" panose="02040503050406030204" pitchFamily="18" charset="0"/>
                            </a:rPr>
                          </m:ctrlPr>
                        </m:dPr>
                        <m:e>
                          <m:r>
                            <a:rPr lang="zh-CN" altLang="en-US" sz="1600" i="1" smtClean="0">
                              <a:latin typeface="Cambria Math" panose="02040503050406030204" pitchFamily="18" charset="0"/>
                            </a:rPr>
                            <m:t>𝜑</m:t>
                          </m:r>
                        </m:e>
                      </m:d>
                      <m:r>
                        <a:rPr lang="en-US" altLang="zh-CN" sz="1600" dirty="0">
                          <a:latin typeface="Cambria Math" panose="02040503050406030204" pitchFamily="18" charset="0"/>
                          <a:ea typeface="Cambria Math" panose="02040503050406030204" pitchFamily="18" charset="0"/>
                        </a:rPr>
                        <m:t>=</m:t>
                      </m:r>
                      <m:f>
                        <m:fPr>
                          <m:ctrlPr>
                            <a:rPr lang="en-US" altLang="zh-CN" sz="1600" i="1" dirty="0" smtClean="0">
                              <a:latin typeface="Cambria Math" panose="02040503050406030204" pitchFamily="18" charset="0"/>
                              <a:ea typeface="Cambria Math" panose="02040503050406030204" pitchFamily="18" charset="0"/>
                            </a:rPr>
                          </m:ctrlPr>
                        </m:fPr>
                        <m:num>
                          <m:sSub>
                            <m:sSubPr>
                              <m:ctrlPr>
                                <a:rPr lang="en-US" altLang="zh-CN" sz="1600" i="1" dirty="0" smtClean="0">
                                  <a:latin typeface="Cambria Math" panose="02040503050406030204" pitchFamily="18" charset="0"/>
                                  <a:ea typeface="Cambria Math" panose="02040503050406030204" pitchFamily="18" charset="0"/>
                                </a:rPr>
                              </m:ctrlPr>
                            </m:sSubPr>
                            <m:e>
                              <m:r>
                                <a:rPr lang="en-US" altLang="zh-CN" sz="1600" b="0" i="1" dirty="0" smtClean="0">
                                  <a:latin typeface="Cambria Math" panose="02040503050406030204" pitchFamily="18" charset="0"/>
                                  <a:ea typeface="Cambria Math" panose="02040503050406030204" pitchFamily="18" charset="0"/>
                                </a:rPr>
                                <m:t>𝐸</m:t>
                              </m:r>
                            </m:e>
                            <m:sub>
                              <m:r>
                                <a:rPr lang="en-US" altLang="zh-CN" sz="1600" b="0" i="1" dirty="0" smtClean="0">
                                  <a:latin typeface="Cambria Math" panose="02040503050406030204" pitchFamily="18" charset="0"/>
                                  <a:ea typeface="Cambria Math" panose="02040503050406030204" pitchFamily="18" charset="0"/>
                                </a:rPr>
                                <m:t>1</m:t>
                              </m:r>
                            </m:sub>
                          </m:sSub>
                        </m:num>
                        <m:den>
                          <m:r>
                            <a:rPr lang="el-GR" altLang="zh-CN" sz="1600" i="1" dirty="0">
                              <a:latin typeface="Cambria Math" panose="02040503050406030204" pitchFamily="18" charset="0"/>
                              <a:ea typeface="Cambria Math" panose="02040503050406030204" pitchFamily="18" charset="0"/>
                            </a:rPr>
                            <m:t>𝜀</m:t>
                          </m:r>
                        </m:den>
                      </m:f>
                      <m:box>
                        <m:boxPr>
                          <m:ctrlPr>
                            <a:rPr lang="en-US" altLang="zh-CN" sz="1600" i="1" dirty="0" smtClean="0">
                              <a:latin typeface="Cambria Math" panose="02040503050406030204" pitchFamily="18" charset="0"/>
                              <a:ea typeface="Cambria Math" panose="02040503050406030204" pitchFamily="18" charset="0"/>
                            </a:rPr>
                          </m:ctrlPr>
                        </m:boxPr>
                        <m:e>
                          <m:sSup>
                            <m:sSupPr>
                              <m:ctrlPr>
                                <a:rPr lang="en-US" altLang="zh-CN" sz="1600" i="1" dirty="0" smtClean="0">
                                  <a:latin typeface="Cambria Math" panose="02040503050406030204" pitchFamily="18" charset="0"/>
                                  <a:ea typeface="Cambria Math" panose="02040503050406030204" pitchFamily="18" charset="0"/>
                                </a:rPr>
                              </m:ctrlPr>
                            </m:sSupPr>
                            <m:e>
                              <m:d>
                                <m:dPr>
                                  <m:ctrlPr>
                                    <a:rPr lang="en-US" altLang="zh-CN" sz="1600" i="1" dirty="0" smtClean="0">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ea typeface="Cambria Math" panose="02040503050406030204" pitchFamily="18" charset="0"/>
                                        </a:rPr>
                                      </m:ctrlPr>
                                    </m:fPr>
                                    <m:num>
                                      <m:r>
                                        <a:rPr lang="el-GR" altLang="zh-CN" sz="1600" i="1" dirty="0">
                                          <a:latin typeface="Cambria Math" panose="02040503050406030204" pitchFamily="18" charset="0"/>
                                          <a:ea typeface="Cambria Math" panose="02040503050406030204" pitchFamily="18" charset="0"/>
                                        </a:rPr>
                                        <m:t>𝜀</m:t>
                                      </m:r>
                                    </m:num>
                                    <m:den>
                                      <m:r>
                                        <a:rPr lang="el-GR" altLang="zh-CN" sz="1600" i="1" dirty="0">
                                          <a:latin typeface="Cambria Math" panose="02040503050406030204" pitchFamily="18" charset="0"/>
                                          <a:ea typeface="Cambria Math" panose="02040503050406030204" pitchFamily="18" charset="0"/>
                                        </a:rPr>
                                        <m:t>𝜀</m:t>
                                      </m:r>
                                      <m:r>
                                        <a:rPr lang="en-US" altLang="zh-CN" sz="1600" i="1" dirty="0">
                                          <a:latin typeface="Cambria Math" panose="02040503050406030204" pitchFamily="18" charset="0"/>
                                          <a:ea typeface="Cambria Math" panose="02040503050406030204" pitchFamily="18" charset="0"/>
                                        </a:rPr>
                                        <m:t>−1</m:t>
                                      </m:r>
                                    </m:den>
                                  </m:f>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i="1">
                                              <a:latin typeface="Cambria Math" panose="02040503050406030204" pitchFamily="18" charset="0"/>
                                              <a:cs typeface="Times New Roman" panose="02020603050405020304" pitchFamily="18" charset="0"/>
                                            </a:rPr>
                                            <m:t>1</m:t>
                                          </m:r>
                                        </m:sub>
                                      </m:sSub>
                                    </m:num>
                                    <m:den>
                                      <m:r>
                                        <a:rPr lang="zh-CN" altLang="en-US" sz="1600" i="1" dirty="0">
                                          <a:latin typeface="Cambria Math" panose="02040503050406030204" pitchFamily="18" charset="0"/>
                                          <a:ea typeface="Cambria Math" panose="02040503050406030204" pitchFamily="18" charset="0"/>
                                        </a:rPr>
                                        <m:t>𝜑</m:t>
                                      </m:r>
                                    </m:den>
                                  </m:f>
                                </m:e>
                              </m:d>
                            </m:e>
                            <m:sup>
                              <m:r>
                                <a:rPr lang="en-US" altLang="zh-CN" sz="1600" b="0" i="1" dirty="0" smtClean="0">
                                  <a:latin typeface="Cambria Math" panose="02040503050406030204" pitchFamily="18" charset="0"/>
                                  <a:ea typeface="Cambria Math" panose="02040503050406030204" pitchFamily="18" charset="0"/>
                                </a:rPr>
                                <m:t>1−</m:t>
                              </m:r>
                              <m:r>
                                <a:rPr lang="el-GR" altLang="zh-CN" sz="1600" i="1" dirty="0">
                                  <a:latin typeface="Cambria Math" panose="02040503050406030204" pitchFamily="18" charset="0"/>
                                  <a:ea typeface="Cambria Math" panose="02040503050406030204" pitchFamily="18" charset="0"/>
                                </a:rPr>
                                <m:t>𝜀</m:t>
                              </m:r>
                            </m:sup>
                          </m:sSup>
                          <m:r>
                            <a:rPr lang="en-US" altLang="zh-CN" sz="1600" i="1" dirty="0" smtClean="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dirty="0">
                                      <a:latin typeface="Cambria Math" panose="02040503050406030204" pitchFamily="18" charset="0"/>
                                      <a:ea typeface="Cambria Math" panose="02040503050406030204" pitchFamily="18" charset="0"/>
                                    </a:rPr>
                                  </m:ctrlPr>
                                </m:sSubPr>
                                <m:e>
                                  <m:r>
                                    <a:rPr lang="en-US" altLang="zh-CN" sz="1600" i="1" dirty="0">
                                      <a:latin typeface="Cambria Math" panose="02040503050406030204" pitchFamily="18" charset="0"/>
                                      <a:ea typeface="Cambria Math" panose="02040503050406030204" pitchFamily="18" charset="0"/>
                                    </a:rPr>
                                    <m:t>𝐸</m:t>
                                  </m:r>
                                </m:e>
                                <m:sub>
                                  <m:r>
                                    <a:rPr lang="en-US" altLang="zh-CN" sz="1600" b="0" i="1" dirty="0" smtClean="0">
                                      <a:latin typeface="Cambria Math" panose="02040503050406030204" pitchFamily="18" charset="0"/>
                                      <a:ea typeface="Cambria Math" panose="02040503050406030204" pitchFamily="18" charset="0"/>
                                    </a:rPr>
                                    <m:t>2</m:t>
                                  </m:r>
                                </m:sub>
                              </m:sSub>
                            </m:num>
                            <m:den>
                              <m:r>
                                <m:rPr>
                                  <m:sty m:val="p"/>
                                </m:rPr>
                                <a:rPr lang="el-GR" altLang="zh-CN" sz="1600" i="1" dirty="0" smtClean="0">
                                  <a:latin typeface="Cambria Math" panose="02040503050406030204" pitchFamily="18" charset="0"/>
                                  <a:ea typeface="Cambria Math" panose="02040503050406030204" pitchFamily="18" charset="0"/>
                                </a:rPr>
                                <m:t>ε</m:t>
                              </m:r>
                            </m:den>
                          </m:f>
                          <m:sSup>
                            <m:sSupPr>
                              <m:ctrlPr>
                                <a:rPr lang="en-US" altLang="zh-CN" sz="1600" i="1" dirty="0">
                                  <a:latin typeface="Cambria Math" panose="02040503050406030204" pitchFamily="18" charset="0"/>
                                  <a:ea typeface="Cambria Math" panose="02040503050406030204" pitchFamily="18" charset="0"/>
                                </a:rPr>
                              </m:ctrlPr>
                            </m:sSupPr>
                            <m:e>
                              <m:d>
                                <m:dPr>
                                  <m:ctrlPr>
                                    <a:rPr lang="en-US" altLang="zh-CN" sz="1600" i="1" dirty="0">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ea typeface="Cambria Math" panose="02040503050406030204" pitchFamily="18" charset="0"/>
                                        </a:rPr>
                                      </m:ctrlPr>
                                    </m:fPr>
                                    <m:num>
                                      <m:r>
                                        <a:rPr lang="el-GR" altLang="zh-CN" sz="1600" i="1" dirty="0">
                                          <a:latin typeface="Cambria Math" panose="02040503050406030204" pitchFamily="18" charset="0"/>
                                          <a:ea typeface="Cambria Math" panose="02040503050406030204" pitchFamily="18" charset="0"/>
                                        </a:rPr>
                                        <m:t>𝜀</m:t>
                                      </m:r>
                                    </m:num>
                                    <m:den>
                                      <m:r>
                                        <m:rPr>
                                          <m:sty m:val="p"/>
                                        </m:rPr>
                                        <a:rPr lang="el-GR" altLang="zh-CN" sz="1600" i="1" dirty="0" smtClean="0">
                                          <a:latin typeface="Cambria Math" panose="02040503050406030204" pitchFamily="18" charset="0"/>
                                          <a:ea typeface="Cambria Math" panose="02040503050406030204" pitchFamily="18" charset="0"/>
                                        </a:rPr>
                                        <m:t>ε</m:t>
                                      </m:r>
                                      <m:r>
                                        <a:rPr lang="en-US" altLang="zh-CN" sz="1600" i="1" dirty="0">
                                          <a:latin typeface="Cambria Math" panose="02040503050406030204" pitchFamily="18" charset="0"/>
                                          <a:ea typeface="Cambria Math" panose="02040503050406030204" pitchFamily="18" charset="0"/>
                                        </a:rPr>
                                        <m:t>−1</m:t>
                                      </m:r>
                                    </m:den>
                                  </m:f>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b="0" i="1" smtClean="0">
                                              <a:latin typeface="Cambria Math" panose="02040503050406030204" pitchFamily="18" charset="0"/>
                                              <a:cs typeface="Times New Roman" panose="02020603050405020304" pitchFamily="18" charset="0"/>
                                            </a:rPr>
                                            <m:t>1</m:t>
                                          </m:r>
                                        </m:sub>
                                      </m:sSub>
                                    </m:num>
                                    <m:den>
                                      <m:r>
                                        <a:rPr lang="zh-CN" altLang="en-US" sz="1600" i="1" dirty="0">
                                          <a:latin typeface="Cambria Math" panose="02040503050406030204" pitchFamily="18" charset="0"/>
                                          <a:ea typeface="Cambria Math" panose="02040503050406030204" pitchFamily="18" charset="0"/>
                                        </a:rPr>
                                        <m:t>𝜑</m:t>
                                      </m:r>
                                    </m:den>
                                  </m:f>
                                  <m:d>
                                    <m:dPr>
                                      <m:ctrlPr>
                                        <a:rPr lang="en-US" altLang="zh-CN" sz="1600" i="1" dirty="0" smtClean="0">
                                          <a:latin typeface="Cambria Math" panose="02040503050406030204" pitchFamily="18" charset="0"/>
                                          <a:ea typeface="Cambria Math" panose="02040503050406030204" pitchFamily="18" charset="0"/>
                                        </a:rPr>
                                      </m:ctrlPr>
                                    </m:dPr>
                                    <m:e>
                                      <m:r>
                                        <a:rPr lang="en-US" altLang="zh-CN" sz="1600" b="0" i="1" dirty="0" smtClean="0">
                                          <a:latin typeface="Cambria Math" panose="02040503050406030204" pitchFamily="18" charset="0"/>
                                          <a:ea typeface="Cambria Math" panose="02040503050406030204" pitchFamily="18" charset="0"/>
                                        </a:rPr>
                                        <m:t>1+</m:t>
                                      </m:r>
                                      <m:r>
                                        <a:rPr lang="zh-CN" altLang="en-US" sz="1600" b="0" i="1" dirty="0" smtClean="0">
                                          <a:latin typeface="Cambria Math" panose="02040503050406030204" pitchFamily="18" charset="0"/>
                                          <a:ea typeface="Cambria Math" panose="02040503050406030204" pitchFamily="18" charset="0"/>
                                        </a:rPr>
                                        <m:t>𝜏</m:t>
                                      </m:r>
                                    </m:e>
                                  </m:d>
                                </m:e>
                              </m:d>
                            </m:e>
                            <m:sup>
                              <m:r>
                                <a:rPr lang="en-US" altLang="zh-CN" sz="1600" i="1" dirty="0">
                                  <a:latin typeface="Cambria Math" panose="02040503050406030204" pitchFamily="18" charset="0"/>
                                  <a:ea typeface="Cambria Math" panose="02040503050406030204" pitchFamily="18" charset="0"/>
                                </a:rPr>
                                <m:t>1−</m:t>
                              </m:r>
                              <m:r>
                                <a:rPr lang="zh-CN" altLang="en-US" sz="1600" i="1" dirty="0">
                                  <a:latin typeface="Cambria Math" panose="02040503050406030204" pitchFamily="18" charset="0"/>
                                  <a:ea typeface="Cambria Math" panose="02040503050406030204" pitchFamily="18" charset="0"/>
                                </a:rPr>
                                <m:t>𝜀</m:t>
                              </m:r>
                            </m:sup>
                          </m:sSup>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b="0" i="1" dirty="0" smtClean="0">
                                  <a:latin typeface="Cambria Math" panose="02040503050406030204" pitchFamily="18" charset="0"/>
                                  <a:ea typeface="Cambria Math" panose="02040503050406030204" pitchFamily="18" charset="0"/>
                                </a:rPr>
                              </m:ctrlPr>
                            </m:sSupPr>
                            <m:e>
                              <m:r>
                                <a:rPr lang="en-US" altLang="zh-CN" sz="1600" b="0" i="1" dirty="0" smtClean="0">
                                  <a:latin typeface="Cambria Math" panose="02040503050406030204" pitchFamily="18" charset="0"/>
                                  <a:ea typeface="Cambria Math" panose="02040503050406030204" pitchFamily="18" charset="0"/>
                                </a:rPr>
                                <m:t>𝐹</m:t>
                              </m:r>
                            </m:e>
                            <m:sup>
                              <m:r>
                                <a:rPr lang="en-US" altLang="zh-CN" sz="1600" b="0" i="1" dirty="0" smtClean="0">
                                  <a:latin typeface="Cambria Math" panose="02040503050406030204" pitchFamily="18" charset="0"/>
                                  <a:ea typeface="Cambria Math" panose="02040503050406030204" pitchFamily="18" charset="0"/>
                                </a:rPr>
                                <m:t>𝑑</m:t>
                              </m:r>
                            </m:sup>
                          </m:sSup>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i="1" dirty="0" smtClean="0">
                                  <a:latin typeface="Cambria Math" panose="02040503050406030204" pitchFamily="18" charset="0"/>
                                  <a:ea typeface="Cambria Math" panose="02040503050406030204" pitchFamily="18" charset="0"/>
                                </a:rPr>
                              </m:ctrlPr>
                            </m:sSupPr>
                            <m:e>
                              <m:r>
                                <a:rPr lang="en-US" altLang="zh-CN" sz="1600" i="1" dirty="0">
                                  <a:latin typeface="Cambria Math" panose="02040503050406030204" pitchFamily="18" charset="0"/>
                                  <a:ea typeface="Cambria Math" panose="02040503050406030204" pitchFamily="18" charset="0"/>
                                </a:rPr>
                                <m:t>𝐹</m:t>
                              </m:r>
                            </m:e>
                            <m:sup>
                              <m:r>
                                <a:rPr lang="en-US" altLang="zh-CN" sz="1600" b="0" i="1" dirty="0" smtClean="0">
                                  <a:latin typeface="Cambria Math" panose="02040503050406030204" pitchFamily="18" charset="0"/>
                                  <a:ea typeface="Cambria Math" panose="02040503050406030204" pitchFamily="18" charset="0"/>
                                </a:rPr>
                                <m:t>𝑒</m:t>
                              </m:r>
                            </m:sup>
                          </m:sSup>
                        </m:e>
                      </m:box>
                    </m:oMath>
                  </m:oMathPara>
                </a14:m>
                <a:endParaRPr lang="zh-CN" altLang="en-US" sz="1600" dirty="0"/>
              </a:p>
            </p:txBody>
          </p:sp>
        </mc:Choice>
        <mc:Fallback xmlns="">
          <p:sp>
            <p:nvSpPr>
              <p:cNvPr id="24" name="文本框 23"/>
              <p:cNvSpPr txBox="1">
                <a:spLocks noRot="1" noChangeAspect="1" noMove="1" noResize="1" noEditPoints="1" noAdjustHandles="1" noChangeArrowheads="1" noChangeShapeType="1" noTextEdit="1"/>
              </p:cNvSpPr>
              <p:nvPr/>
            </p:nvSpPr>
            <p:spPr>
              <a:xfrm>
                <a:off x="510731" y="5117044"/>
                <a:ext cx="6956392" cy="601318"/>
              </a:xfrm>
              <a:prstGeom prst="rect">
                <a:avLst/>
              </a:prstGeom>
              <a:blipFill>
                <a:blip r:embed="rId3"/>
                <a:stretch>
                  <a:fillRect b="-101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711992" y="5976016"/>
                <a:ext cx="5803320" cy="483530"/>
              </a:xfrm>
              <a:prstGeom prst="rect">
                <a:avLst/>
              </a:prstGeom>
              <a:noFill/>
            </p:spPr>
            <p:txBody>
              <a:bodyPr wrap="none" lIns="0" tIns="0" rIns="0" bIns="0" rtlCol="0">
                <a:spAutoFit/>
              </a:bodyPr>
              <a:lstStyle/>
              <a:p>
                <a:r>
                  <a:rPr lang="zh-CN" altLang="en-US" sz="1600" dirty="0">
                    <a:solidFill>
                      <a:srgbClr val="811C20"/>
                    </a:solidFill>
                  </a:rPr>
                  <a:t>跨国公司</a:t>
                </a:r>
                <a14:m>
                  <m:oMath xmlns:m="http://schemas.openxmlformats.org/officeDocument/2006/math">
                    <m:r>
                      <a:rPr lang="zh-CN" altLang="en-US" sz="1600" i="1">
                        <a:solidFill>
                          <a:srgbClr val="811C20"/>
                        </a:solidFill>
                        <a:latin typeface="Cambria Math" panose="02040503050406030204" pitchFamily="18" charset="0"/>
                      </a:rPr>
                      <m:t>：</m:t>
                    </m:r>
                    <m:sSup>
                      <m:sSupPr>
                        <m:ctrlPr>
                          <a:rPr lang="en-US" altLang="zh-CN" sz="1600" i="1" smtClean="0">
                            <a:latin typeface="Cambria Math" panose="02040503050406030204" pitchFamily="18" charset="0"/>
                          </a:rPr>
                        </m:ctrlPr>
                      </m:sSupPr>
                      <m:e>
                        <m:r>
                          <a:rPr lang="en-US" altLang="zh-CN" sz="1600" b="0" i="1" smtClean="0">
                            <a:latin typeface="Cambria Math" panose="02040503050406030204" pitchFamily="18" charset="0"/>
                          </a:rPr>
                          <m:t>       </m:t>
                        </m:r>
                        <m:r>
                          <a:rPr lang="zh-CN" altLang="en-US" sz="1600" i="1">
                            <a:latin typeface="Cambria Math" panose="02040503050406030204" pitchFamily="18" charset="0"/>
                          </a:rPr>
                          <m:t>𝜋</m:t>
                        </m:r>
                      </m:e>
                      <m:sup>
                        <m:r>
                          <m:rPr>
                            <m:sty m:val="p"/>
                          </m:rPr>
                          <a:rPr lang="en-US" altLang="zh-CN" sz="1600" i="1" smtClean="0">
                            <a:latin typeface="Cambria Math" panose="02040503050406030204" pitchFamily="18" charset="0"/>
                          </a:rPr>
                          <m:t>m</m:t>
                        </m:r>
                      </m:sup>
                    </m:sSup>
                    <m:d>
                      <m:dPr>
                        <m:ctrlPr>
                          <a:rPr lang="en-US" altLang="zh-CN" sz="1600" i="1" smtClean="0">
                            <a:latin typeface="Cambria Math" panose="02040503050406030204" pitchFamily="18" charset="0"/>
                          </a:rPr>
                        </m:ctrlPr>
                      </m:dPr>
                      <m:e>
                        <m:r>
                          <a:rPr lang="zh-CN" altLang="en-US" sz="1600" i="1" smtClean="0">
                            <a:latin typeface="Cambria Math" panose="02040503050406030204" pitchFamily="18" charset="0"/>
                          </a:rPr>
                          <m:t>𝜑</m:t>
                        </m:r>
                      </m:e>
                    </m:d>
                    <m:r>
                      <a:rPr lang="en-US" altLang="zh-CN" sz="1600" dirty="0">
                        <a:latin typeface="Cambria Math" panose="02040503050406030204" pitchFamily="18" charset="0"/>
                        <a:ea typeface="Cambria Math" panose="02040503050406030204" pitchFamily="18" charset="0"/>
                      </a:rPr>
                      <m:t>=</m:t>
                    </m:r>
                    <m:f>
                      <m:fPr>
                        <m:ctrlPr>
                          <a:rPr lang="en-US" altLang="zh-CN" sz="1600" i="1" dirty="0" smtClean="0">
                            <a:latin typeface="Cambria Math" panose="02040503050406030204" pitchFamily="18" charset="0"/>
                            <a:ea typeface="Cambria Math" panose="02040503050406030204" pitchFamily="18" charset="0"/>
                          </a:rPr>
                        </m:ctrlPr>
                      </m:fPr>
                      <m:num>
                        <m:sSub>
                          <m:sSubPr>
                            <m:ctrlPr>
                              <a:rPr lang="en-US" altLang="zh-CN" sz="1600" i="1" dirty="0" smtClean="0">
                                <a:latin typeface="Cambria Math" panose="02040503050406030204" pitchFamily="18" charset="0"/>
                                <a:ea typeface="Cambria Math" panose="02040503050406030204" pitchFamily="18" charset="0"/>
                              </a:rPr>
                            </m:ctrlPr>
                          </m:sSubPr>
                          <m:e>
                            <m:r>
                              <a:rPr lang="en-US" altLang="zh-CN" sz="1600" b="0" i="1" dirty="0" smtClean="0">
                                <a:latin typeface="Cambria Math" panose="02040503050406030204" pitchFamily="18" charset="0"/>
                                <a:ea typeface="Cambria Math" panose="02040503050406030204" pitchFamily="18" charset="0"/>
                              </a:rPr>
                              <m:t>𝐸</m:t>
                            </m:r>
                          </m:e>
                          <m:sub>
                            <m:r>
                              <a:rPr lang="en-US" altLang="zh-CN" sz="1600" b="0" i="1" dirty="0" smtClean="0">
                                <a:latin typeface="Cambria Math" panose="02040503050406030204" pitchFamily="18" charset="0"/>
                                <a:ea typeface="Cambria Math" panose="02040503050406030204" pitchFamily="18" charset="0"/>
                              </a:rPr>
                              <m:t>1</m:t>
                            </m:r>
                          </m:sub>
                        </m:sSub>
                      </m:num>
                      <m:den>
                        <m:r>
                          <m:rPr>
                            <m:sty m:val="p"/>
                          </m:rPr>
                          <a:rPr lang="el-GR" altLang="zh-CN" sz="1600" i="1" dirty="0" smtClean="0">
                            <a:latin typeface="Cambria Math" panose="02040503050406030204" pitchFamily="18" charset="0"/>
                            <a:ea typeface="Cambria Math" panose="02040503050406030204" pitchFamily="18" charset="0"/>
                          </a:rPr>
                          <m:t>ε</m:t>
                        </m:r>
                      </m:den>
                    </m:f>
                    <m:box>
                      <m:boxPr>
                        <m:ctrlPr>
                          <a:rPr lang="en-US" altLang="zh-CN" sz="1600" i="1" dirty="0" smtClean="0">
                            <a:latin typeface="Cambria Math" panose="02040503050406030204" pitchFamily="18" charset="0"/>
                            <a:ea typeface="Cambria Math" panose="02040503050406030204" pitchFamily="18" charset="0"/>
                          </a:rPr>
                        </m:ctrlPr>
                      </m:boxPr>
                      <m:e>
                        <m:sSup>
                          <m:sSupPr>
                            <m:ctrlPr>
                              <a:rPr lang="en-US" altLang="zh-CN" sz="1600" i="1" dirty="0" smtClean="0">
                                <a:latin typeface="Cambria Math" panose="02040503050406030204" pitchFamily="18" charset="0"/>
                                <a:ea typeface="Cambria Math" panose="02040503050406030204" pitchFamily="18" charset="0"/>
                              </a:rPr>
                            </m:ctrlPr>
                          </m:sSupPr>
                          <m:e>
                            <m:d>
                              <m:dPr>
                                <m:ctrlPr>
                                  <a:rPr lang="en-US" altLang="zh-CN" sz="1600" i="1" dirty="0" smtClean="0">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ea typeface="Cambria Math" panose="02040503050406030204" pitchFamily="18" charset="0"/>
                                      </a:rPr>
                                    </m:ctrlPr>
                                  </m:fPr>
                                  <m:num>
                                    <m:r>
                                      <a:rPr lang="zh-CN" altLang="en-US" sz="1600" i="1" dirty="0">
                                        <a:latin typeface="Cambria Math" panose="02040503050406030204" pitchFamily="18" charset="0"/>
                                        <a:ea typeface="Cambria Math" panose="02040503050406030204" pitchFamily="18" charset="0"/>
                                      </a:rPr>
                                      <m:t>𝜀</m:t>
                                    </m:r>
                                  </m:num>
                                  <m:den>
                                    <m:r>
                                      <m:rPr>
                                        <m:sty m:val="p"/>
                                      </m:rPr>
                                      <a:rPr lang="el-GR" altLang="zh-CN" sz="1600" i="1" dirty="0" smtClean="0">
                                        <a:latin typeface="Cambria Math" panose="02040503050406030204" pitchFamily="18" charset="0"/>
                                        <a:ea typeface="Cambria Math" panose="02040503050406030204" pitchFamily="18" charset="0"/>
                                      </a:rPr>
                                      <m:t>ε</m:t>
                                    </m:r>
                                    <m:r>
                                      <a:rPr lang="en-US" altLang="zh-CN" sz="1600" i="1" dirty="0">
                                        <a:latin typeface="Cambria Math" panose="02040503050406030204" pitchFamily="18" charset="0"/>
                                        <a:ea typeface="Cambria Math" panose="02040503050406030204" pitchFamily="18" charset="0"/>
                                      </a:rPr>
                                      <m:t>−1</m:t>
                                    </m:r>
                                  </m:den>
                                </m:f>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i="1">
                                            <a:latin typeface="Cambria Math" panose="02040503050406030204" pitchFamily="18" charset="0"/>
                                            <a:cs typeface="Times New Roman" panose="02020603050405020304" pitchFamily="18" charset="0"/>
                                          </a:rPr>
                                          <m:t>1</m:t>
                                        </m:r>
                                      </m:sub>
                                    </m:sSub>
                                  </m:num>
                                  <m:den>
                                    <m:r>
                                      <a:rPr lang="zh-CN" altLang="en-US" sz="1600" i="1" dirty="0">
                                        <a:latin typeface="Cambria Math" panose="02040503050406030204" pitchFamily="18" charset="0"/>
                                        <a:ea typeface="Cambria Math" panose="02040503050406030204" pitchFamily="18" charset="0"/>
                                      </a:rPr>
                                      <m:t>𝜑</m:t>
                                    </m:r>
                                  </m:den>
                                </m:f>
                              </m:e>
                            </m:d>
                          </m:e>
                          <m:sup>
                            <m:r>
                              <a:rPr lang="en-US" altLang="zh-CN" sz="1600" b="0" i="1" dirty="0" smtClean="0">
                                <a:latin typeface="Cambria Math" panose="02040503050406030204" pitchFamily="18" charset="0"/>
                                <a:ea typeface="Cambria Math" panose="02040503050406030204" pitchFamily="18" charset="0"/>
                              </a:rPr>
                              <m:t>1−</m:t>
                            </m:r>
                            <m:r>
                              <a:rPr lang="zh-CN" altLang="en-US" sz="1600" i="1" dirty="0">
                                <a:latin typeface="Cambria Math" panose="02040503050406030204" pitchFamily="18" charset="0"/>
                                <a:ea typeface="Cambria Math" panose="02040503050406030204" pitchFamily="18" charset="0"/>
                              </a:rPr>
                              <m:t>𝜀</m:t>
                            </m:r>
                          </m:sup>
                        </m:sSup>
                        <m:r>
                          <a:rPr lang="en-US" altLang="zh-CN" sz="1600" i="1" dirty="0" smtClean="0">
                            <a:latin typeface="Cambria Math" panose="02040503050406030204" pitchFamily="18" charset="0"/>
                            <a:ea typeface="Cambria Math" panose="02040503050406030204" pitchFamily="18" charset="0"/>
                          </a:rPr>
                          <m:t>+</m:t>
                        </m:r>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dirty="0">
                                    <a:latin typeface="Cambria Math" panose="02040503050406030204" pitchFamily="18" charset="0"/>
                                    <a:ea typeface="Cambria Math" panose="02040503050406030204" pitchFamily="18" charset="0"/>
                                  </a:rPr>
                                </m:ctrlPr>
                              </m:sSubPr>
                              <m:e>
                                <m:r>
                                  <a:rPr lang="en-US" altLang="zh-CN" sz="1600" i="1" dirty="0">
                                    <a:latin typeface="Cambria Math" panose="02040503050406030204" pitchFamily="18" charset="0"/>
                                    <a:ea typeface="Cambria Math" panose="02040503050406030204" pitchFamily="18" charset="0"/>
                                  </a:rPr>
                                  <m:t>𝐸</m:t>
                                </m:r>
                              </m:e>
                              <m:sub>
                                <m:r>
                                  <a:rPr lang="en-US" altLang="zh-CN" sz="1600" b="0" i="1" dirty="0" smtClean="0">
                                    <a:latin typeface="Cambria Math" panose="02040503050406030204" pitchFamily="18" charset="0"/>
                                    <a:ea typeface="Cambria Math" panose="02040503050406030204" pitchFamily="18" charset="0"/>
                                  </a:rPr>
                                  <m:t>2</m:t>
                                </m:r>
                              </m:sub>
                            </m:sSub>
                          </m:num>
                          <m:den>
                            <m:r>
                              <m:rPr>
                                <m:sty m:val="p"/>
                              </m:rPr>
                              <a:rPr lang="el-GR" altLang="zh-CN" sz="1600" i="1" dirty="0" smtClean="0">
                                <a:latin typeface="Cambria Math" panose="02040503050406030204" pitchFamily="18" charset="0"/>
                                <a:ea typeface="Cambria Math" panose="02040503050406030204" pitchFamily="18" charset="0"/>
                              </a:rPr>
                              <m:t>ε</m:t>
                            </m:r>
                          </m:den>
                        </m:f>
                        <m:sSup>
                          <m:sSupPr>
                            <m:ctrlPr>
                              <a:rPr lang="en-US" altLang="zh-CN" sz="1600" i="1" dirty="0">
                                <a:latin typeface="Cambria Math" panose="02040503050406030204" pitchFamily="18" charset="0"/>
                                <a:ea typeface="Cambria Math" panose="02040503050406030204" pitchFamily="18" charset="0"/>
                              </a:rPr>
                            </m:ctrlPr>
                          </m:sSupPr>
                          <m:e>
                            <m:d>
                              <m:dPr>
                                <m:ctrlPr>
                                  <a:rPr lang="en-US" altLang="zh-CN" sz="1600" i="1" dirty="0">
                                    <a:latin typeface="Cambria Math" panose="02040503050406030204" pitchFamily="18" charset="0"/>
                                    <a:ea typeface="Cambria Math" panose="02040503050406030204" pitchFamily="18" charset="0"/>
                                  </a:rPr>
                                </m:ctrlPr>
                              </m:dPr>
                              <m:e>
                                <m:f>
                                  <m:fPr>
                                    <m:ctrlPr>
                                      <a:rPr lang="en-US" altLang="zh-CN" sz="1600" i="1" dirty="0">
                                        <a:latin typeface="Cambria Math" panose="02040503050406030204" pitchFamily="18" charset="0"/>
                                        <a:ea typeface="Cambria Math" panose="02040503050406030204" pitchFamily="18" charset="0"/>
                                      </a:rPr>
                                    </m:ctrlPr>
                                  </m:fPr>
                                  <m:num>
                                    <m:r>
                                      <m:rPr>
                                        <m:sty m:val="p"/>
                                      </m:rPr>
                                      <a:rPr lang="el-GR" altLang="zh-CN" sz="1600" i="1" dirty="0" smtClean="0">
                                        <a:latin typeface="Cambria Math" panose="02040503050406030204" pitchFamily="18" charset="0"/>
                                        <a:ea typeface="Cambria Math" panose="02040503050406030204" pitchFamily="18" charset="0"/>
                                      </a:rPr>
                                      <m:t>ε</m:t>
                                    </m:r>
                                  </m:num>
                                  <m:den>
                                    <m:r>
                                      <m:rPr>
                                        <m:sty m:val="p"/>
                                      </m:rPr>
                                      <a:rPr lang="el-GR" altLang="zh-CN" sz="1600" i="1" dirty="0" smtClean="0">
                                        <a:latin typeface="Cambria Math" panose="02040503050406030204" pitchFamily="18" charset="0"/>
                                        <a:ea typeface="Cambria Math" panose="02040503050406030204" pitchFamily="18" charset="0"/>
                                      </a:rPr>
                                      <m:t>ε</m:t>
                                    </m:r>
                                    <m:r>
                                      <a:rPr lang="en-US" altLang="zh-CN" sz="1600" i="1" dirty="0">
                                        <a:latin typeface="Cambria Math" panose="02040503050406030204" pitchFamily="18" charset="0"/>
                                        <a:ea typeface="Cambria Math" panose="02040503050406030204" pitchFamily="18" charset="0"/>
                                      </a:rPr>
                                      <m:t>−1</m:t>
                                    </m:r>
                                  </m:den>
                                </m:f>
                                <m:f>
                                  <m:fPr>
                                    <m:ctrlPr>
                                      <a:rPr lang="en-US" altLang="zh-CN" sz="1600" i="1" dirty="0">
                                        <a:latin typeface="Cambria Math" panose="02040503050406030204" pitchFamily="18" charset="0"/>
                                        <a:ea typeface="Cambria Math" panose="02040503050406030204" pitchFamily="18" charset="0"/>
                                      </a:rPr>
                                    </m:ctrlPr>
                                  </m:fPr>
                                  <m:num>
                                    <m:sSub>
                                      <m:sSubPr>
                                        <m:ctrlPr>
                                          <a:rPr lang="en-US" altLang="zh-CN" sz="1600" i="1">
                                            <a:latin typeface="Cambria Math" panose="02040503050406030204" pitchFamily="18" charset="0"/>
                                            <a:cs typeface="Times New Roman" panose="02020603050405020304" pitchFamily="18" charset="0"/>
                                          </a:rPr>
                                        </m:ctrlPr>
                                      </m:sSubPr>
                                      <m:e>
                                        <m:r>
                                          <a:rPr lang="en-US" altLang="zh-CN" sz="1600" i="1">
                                            <a:latin typeface="Cambria Math" panose="02040503050406030204" pitchFamily="18" charset="0"/>
                                            <a:cs typeface="Times New Roman" panose="02020603050405020304" pitchFamily="18" charset="0"/>
                                          </a:rPr>
                                          <m:t>𝜔</m:t>
                                        </m:r>
                                      </m:e>
                                      <m:sub>
                                        <m:r>
                                          <a:rPr lang="en-US" altLang="zh-CN" sz="1600" b="0" i="1" smtClean="0">
                                            <a:latin typeface="Cambria Math" panose="02040503050406030204" pitchFamily="18" charset="0"/>
                                            <a:cs typeface="Times New Roman" panose="02020603050405020304" pitchFamily="18" charset="0"/>
                                          </a:rPr>
                                          <m:t>2</m:t>
                                        </m:r>
                                      </m:sub>
                                    </m:sSub>
                                  </m:num>
                                  <m:den>
                                    <m:r>
                                      <a:rPr lang="zh-CN" altLang="en-US" sz="1600" i="1" dirty="0">
                                        <a:latin typeface="Cambria Math" panose="02040503050406030204" pitchFamily="18" charset="0"/>
                                        <a:ea typeface="Cambria Math" panose="02040503050406030204" pitchFamily="18" charset="0"/>
                                      </a:rPr>
                                      <m:t>𝜑</m:t>
                                    </m:r>
                                  </m:den>
                                </m:f>
                              </m:e>
                            </m:d>
                          </m:e>
                          <m:sup>
                            <m:r>
                              <a:rPr lang="en-US" altLang="zh-CN" sz="1600" i="1" dirty="0">
                                <a:latin typeface="Cambria Math" panose="02040503050406030204" pitchFamily="18" charset="0"/>
                                <a:ea typeface="Cambria Math" panose="02040503050406030204" pitchFamily="18" charset="0"/>
                              </a:rPr>
                              <m:t>1−</m:t>
                            </m:r>
                            <m:r>
                              <a:rPr lang="zh-CN" altLang="en-US" sz="1600" i="1" dirty="0">
                                <a:latin typeface="Cambria Math" panose="02040503050406030204" pitchFamily="18" charset="0"/>
                                <a:ea typeface="Cambria Math" panose="02040503050406030204" pitchFamily="18" charset="0"/>
                              </a:rPr>
                              <m:t>𝜀</m:t>
                            </m:r>
                          </m:sup>
                        </m:sSup>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b="0" i="1" dirty="0" smtClean="0">
                                <a:latin typeface="Cambria Math" panose="02040503050406030204" pitchFamily="18" charset="0"/>
                                <a:ea typeface="Cambria Math" panose="02040503050406030204" pitchFamily="18" charset="0"/>
                              </a:rPr>
                            </m:ctrlPr>
                          </m:sSupPr>
                          <m:e>
                            <m:r>
                              <a:rPr lang="en-US" altLang="zh-CN" sz="1600" b="0" i="1" dirty="0" smtClean="0">
                                <a:latin typeface="Cambria Math" panose="02040503050406030204" pitchFamily="18" charset="0"/>
                                <a:ea typeface="Cambria Math" panose="02040503050406030204" pitchFamily="18" charset="0"/>
                              </a:rPr>
                              <m:t>𝐹</m:t>
                            </m:r>
                          </m:e>
                          <m:sup>
                            <m:r>
                              <a:rPr lang="en-US" altLang="zh-CN" sz="1600" b="0" i="1" dirty="0" smtClean="0">
                                <a:latin typeface="Cambria Math" panose="02040503050406030204" pitchFamily="18" charset="0"/>
                                <a:ea typeface="Cambria Math" panose="02040503050406030204" pitchFamily="18" charset="0"/>
                              </a:rPr>
                              <m:t>𝑑</m:t>
                            </m:r>
                          </m:sup>
                        </m:sSup>
                        <m:r>
                          <a:rPr lang="en-US" altLang="zh-CN" sz="1600" b="0" i="1" dirty="0" smtClean="0">
                            <a:latin typeface="Cambria Math" panose="02040503050406030204" pitchFamily="18" charset="0"/>
                            <a:ea typeface="Cambria Math" panose="02040503050406030204" pitchFamily="18" charset="0"/>
                          </a:rPr>
                          <m:t>−</m:t>
                        </m:r>
                        <m:sSup>
                          <m:sSupPr>
                            <m:ctrlPr>
                              <a:rPr lang="en-US" altLang="zh-CN" sz="1600" i="1" dirty="0">
                                <a:latin typeface="Cambria Math" panose="02040503050406030204" pitchFamily="18" charset="0"/>
                                <a:ea typeface="Cambria Math" panose="02040503050406030204" pitchFamily="18" charset="0"/>
                              </a:rPr>
                            </m:ctrlPr>
                          </m:sSupPr>
                          <m:e>
                            <m:r>
                              <a:rPr lang="en-US" altLang="zh-CN" sz="1600" i="1" dirty="0">
                                <a:latin typeface="Cambria Math" panose="02040503050406030204" pitchFamily="18" charset="0"/>
                                <a:ea typeface="Cambria Math" panose="02040503050406030204" pitchFamily="18" charset="0"/>
                              </a:rPr>
                              <m:t>𝐹</m:t>
                            </m:r>
                          </m:e>
                          <m:sup>
                            <m:r>
                              <a:rPr lang="en-US" altLang="zh-CN" sz="1600" b="0" i="1" dirty="0" smtClean="0">
                                <a:latin typeface="Cambria Math" panose="02040503050406030204" pitchFamily="18" charset="0"/>
                                <a:ea typeface="Cambria Math" panose="02040503050406030204" pitchFamily="18" charset="0"/>
                              </a:rPr>
                              <m:t>𝑚</m:t>
                            </m:r>
                          </m:sup>
                        </m:sSup>
                      </m:e>
                    </m:box>
                  </m:oMath>
                </a14:m>
                <a:endParaRPr lang="zh-CN" altLang="en-US" sz="1600" dirty="0"/>
              </a:p>
            </p:txBody>
          </p:sp>
        </mc:Choice>
        <mc:Fallback xmlns="">
          <p:sp>
            <p:nvSpPr>
              <p:cNvPr id="13" name="文本框 12"/>
              <p:cNvSpPr txBox="1">
                <a:spLocks noRot="1" noChangeAspect="1" noMove="1" noResize="1" noEditPoints="1" noAdjustHandles="1" noChangeArrowheads="1" noChangeShapeType="1" noTextEdit="1"/>
              </p:cNvSpPr>
              <p:nvPr/>
            </p:nvSpPr>
            <p:spPr>
              <a:xfrm>
                <a:off x="711992" y="5976016"/>
                <a:ext cx="5803320" cy="483530"/>
              </a:xfrm>
              <a:prstGeom prst="rect">
                <a:avLst/>
              </a:prstGeom>
              <a:blipFill>
                <a:blip r:embed="rId4"/>
                <a:stretch>
                  <a:fillRect l="-2206" b="-25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759838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9" name="矩形 8"/>
          <p:cNvSpPr/>
          <p:nvPr/>
        </p:nvSpPr>
        <p:spPr>
          <a:xfrm>
            <a:off x="640648" y="1783436"/>
            <a:ext cx="7654768" cy="707886"/>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2.3 </a:t>
            </a:r>
            <a:r>
              <a:rPr lang="zh-CN" altLang="en-US" sz="2000" dirty="0">
                <a:latin typeface="微软雅黑" panose="020B0503020204020204" pitchFamily="34" charset="-122"/>
                <a:ea typeface="微软雅黑" panose="020B0503020204020204" pitchFamily="34" charset="-122"/>
              </a:rPr>
              <a:t>出口</a:t>
            </a:r>
            <a:r>
              <a:rPr lang="en-US" altLang="zh-CN" sz="2000" dirty="0">
                <a:latin typeface="微软雅黑" panose="020B0503020204020204" pitchFamily="34" charset="-122"/>
                <a:ea typeface="微软雅黑" panose="020B0503020204020204" pitchFamily="34" charset="-122"/>
              </a:rPr>
              <a:t>VS</a:t>
            </a:r>
            <a:r>
              <a:rPr lang="zh-CN" altLang="en-US" sz="2000" dirty="0">
                <a:latin typeface="微软雅黑" panose="020B0503020204020204" pitchFamily="34" charset="-122"/>
                <a:ea typeface="微软雅黑" panose="020B0503020204020204" pitchFamily="34" charset="-122"/>
              </a:rPr>
              <a:t>跨国公司</a:t>
            </a:r>
            <a:endParaRPr lang="en-US" altLang="zh-CN" sz="20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4" name="文本框 23"/>
              <p:cNvSpPr txBox="1"/>
              <p:nvPr/>
            </p:nvSpPr>
            <p:spPr>
              <a:xfrm>
                <a:off x="620552" y="4804697"/>
                <a:ext cx="9088962" cy="1052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i="1" smtClean="0">
                              <a:latin typeface="Cambria Math" panose="02040503050406030204" pitchFamily="18" charset="0"/>
                            </a:rPr>
                          </m:ctrlPr>
                        </m:sSupPr>
                        <m:e>
                          <m:r>
                            <a:rPr lang="zh-CN" altLang="en-US" sz="2800" i="1">
                              <a:latin typeface="Cambria Math" panose="02040503050406030204" pitchFamily="18" charset="0"/>
                            </a:rPr>
                            <m:t>𝜋</m:t>
                          </m:r>
                        </m:e>
                        <m:sup>
                          <m:r>
                            <a:rPr lang="en-US" altLang="zh-CN" sz="2800" b="0" i="1" smtClean="0">
                              <a:latin typeface="Cambria Math" panose="02040503050406030204" pitchFamily="18" charset="0"/>
                            </a:rPr>
                            <m:t>𝑚</m:t>
                          </m:r>
                        </m:sup>
                      </m:sSup>
                      <m:d>
                        <m:dPr>
                          <m:ctrlPr>
                            <a:rPr lang="en-US" altLang="zh-CN" sz="2800" i="1" smtClean="0">
                              <a:latin typeface="Cambria Math" panose="02040503050406030204" pitchFamily="18" charset="0"/>
                            </a:rPr>
                          </m:ctrlPr>
                        </m:dPr>
                        <m:e>
                          <m:r>
                            <a:rPr lang="zh-CN" altLang="en-US" sz="2800" i="1" smtClean="0">
                              <a:latin typeface="Cambria Math" panose="02040503050406030204" pitchFamily="18" charset="0"/>
                            </a:rPr>
                            <m:t>𝜑</m:t>
                          </m:r>
                        </m:e>
                      </m:d>
                      <m:r>
                        <a:rPr lang="en-US" altLang="zh-CN" sz="2800" dirty="0">
                          <a:latin typeface="Cambria Math" panose="02040503050406030204" pitchFamily="18" charset="0"/>
                          <a:ea typeface="Cambria Math" panose="02040503050406030204" pitchFamily="18" charset="0"/>
                        </a:rPr>
                        <m:t>=</m:t>
                      </m:r>
                      <m:f>
                        <m:fPr>
                          <m:ctrlPr>
                            <a:rPr lang="en-US" altLang="zh-CN" sz="2800" i="1" dirty="0" smtClean="0">
                              <a:latin typeface="Cambria Math" panose="02040503050406030204" pitchFamily="18" charset="0"/>
                              <a:ea typeface="Cambria Math" panose="02040503050406030204" pitchFamily="18" charset="0"/>
                            </a:rPr>
                          </m:ctrlPr>
                        </m:fPr>
                        <m:num>
                          <m:sSub>
                            <m:sSubPr>
                              <m:ctrlPr>
                                <a:rPr lang="en-US" altLang="zh-CN" sz="2800" i="1" dirty="0" smtClean="0">
                                  <a:latin typeface="Cambria Math" panose="02040503050406030204" pitchFamily="18" charset="0"/>
                                  <a:ea typeface="Cambria Math" panose="02040503050406030204" pitchFamily="18" charset="0"/>
                                </a:rPr>
                              </m:ctrlPr>
                            </m:sSubPr>
                            <m:e>
                              <m:r>
                                <a:rPr lang="en-US" altLang="zh-CN" sz="2800" b="0" i="1" dirty="0" smtClean="0">
                                  <a:latin typeface="Cambria Math" panose="02040503050406030204" pitchFamily="18" charset="0"/>
                                  <a:ea typeface="Cambria Math" panose="02040503050406030204" pitchFamily="18" charset="0"/>
                                </a:rPr>
                                <m:t>𝐸</m:t>
                              </m:r>
                            </m:e>
                            <m:sub>
                              <m:r>
                                <a:rPr lang="en-US" altLang="zh-CN" sz="2800" b="0" i="1" dirty="0" smtClean="0">
                                  <a:latin typeface="Cambria Math" panose="02040503050406030204" pitchFamily="18" charset="0"/>
                                  <a:ea typeface="Cambria Math" panose="02040503050406030204" pitchFamily="18" charset="0"/>
                                </a:rPr>
                                <m:t>1</m:t>
                              </m:r>
                            </m:sub>
                          </m:sSub>
                        </m:num>
                        <m:den>
                          <m:r>
                            <m:rPr>
                              <m:sty m:val="p"/>
                            </m:rPr>
                            <a:rPr lang="el-GR" altLang="zh-CN" sz="2800" i="1" dirty="0" smtClean="0">
                              <a:latin typeface="Cambria Math" panose="02040503050406030204" pitchFamily="18" charset="0"/>
                              <a:ea typeface="Cambria Math" panose="02040503050406030204" pitchFamily="18" charset="0"/>
                            </a:rPr>
                            <m:t>ε</m:t>
                          </m:r>
                        </m:den>
                      </m:f>
                      <m:box>
                        <m:boxPr>
                          <m:ctrlPr>
                            <a:rPr lang="en-US" altLang="zh-CN" sz="2800" i="1" dirty="0" smtClean="0">
                              <a:latin typeface="Cambria Math" panose="02040503050406030204" pitchFamily="18" charset="0"/>
                              <a:ea typeface="Cambria Math" panose="02040503050406030204" pitchFamily="18" charset="0"/>
                            </a:rPr>
                          </m:ctrlPr>
                        </m:boxPr>
                        <m:e>
                          <m:sSup>
                            <m:sSupPr>
                              <m:ctrlPr>
                                <a:rPr lang="en-US" altLang="zh-CN" sz="2800" i="1" dirty="0" smtClean="0">
                                  <a:latin typeface="Cambria Math" panose="02040503050406030204" pitchFamily="18" charset="0"/>
                                  <a:ea typeface="Cambria Math" panose="02040503050406030204" pitchFamily="18" charset="0"/>
                                </a:rPr>
                              </m:ctrlPr>
                            </m:sSupPr>
                            <m:e>
                              <m:d>
                                <m:dPr>
                                  <m:ctrlPr>
                                    <a:rPr lang="en-US" altLang="zh-CN" sz="2800" i="1" dirty="0" smtClean="0">
                                      <a:latin typeface="Cambria Math" panose="02040503050406030204" pitchFamily="18" charset="0"/>
                                      <a:ea typeface="Cambria Math" panose="02040503050406030204" pitchFamily="18" charset="0"/>
                                    </a:rPr>
                                  </m:ctrlPr>
                                </m:dPr>
                                <m:e>
                                  <m:f>
                                    <m:fPr>
                                      <m:ctrlPr>
                                        <a:rPr lang="en-US" altLang="zh-CN" sz="2800" i="1" dirty="0">
                                          <a:latin typeface="Cambria Math" panose="02040503050406030204" pitchFamily="18" charset="0"/>
                                          <a:ea typeface="Cambria Math" panose="02040503050406030204" pitchFamily="18" charset="0"/>
                                        </a:rPr>
                                      </m:ctrlPr>
                                    </m:fPr>
                                    <m:num>
                                      <m:r>
                                        <m:rPr>
                                          <m:sty m:val="p"/>
                                        </m:rPr>
                                        <a:rPr lang="el-GR" altLang="zh-CN" sz="2800" i="1" dirty="0" smtClean="0">
                                          <a:latin typeface="Cambria Math" panose="02040503050406030204" pitchFamily="18" charset="0"/>
                                          <a:ea typeface="Cambria Math" panose="02040503050406030204" pitchFamily="18" charset="0"/>
                                        </a:rPr>
                                        <m:t>ε</m:t>
                                      </m:r>
                                    </m:num>
                                    <m:den>
                                      <m:r>
                                        <m:rPr>
                                          <m:sty m:val="p"/>
                                        </m:rPr>
                                        <a:rPr lang="el-GR" altLang="zh-CN" sz="2800" i="1" dirty="0" smtClean="0">
                                          <a:latin typeface="Cambria Math" panose="02040503050406030204" pitchFamily="18" charset="0"/>
                                          <a:ea typeface="Cambria Math" panose="02040503050406030204" pitchFamily="18" charset="0"/>
                                        </a:rPr>
                                        <m:t>ε</m:t>
                                      </m:r>
                                      <m:r>
                                        <a:rPr lang="en-US" altLang="zh-CN" sz="2800" i="1" dirty="0">
                                          <a:latin typeface="Cambria Math" panose="02040503050406030204" pitchFamily="18" charset="0"/>
                                          <a:ea typeface="Cambria Math" panose="02040503050406030204" pitchFamily="18" charset="0"/>
                                        </a:rPr>
                                        <m:t>−1</m:t>
                                      </m:r>
                                    </m:den>
                                  </m:f>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cs typeface="Times New Roman" panose="02020603050405020304" pitchFamily="18" charset="0"/>
                                            </a:rPr>
                                            <m:t>𝜔</m:t>
                                          </m:r>
                                        </m:e>
                                        <m:sub>
                                          <m:r>
                                            <a:rPr lang="en-US" altLang="zh-CN" sz="2800" i="1">
                                              <a:latin typeface="Cambria Math" panose="02040503050406030204" pitchFamily="18" charset="0"/>
                                              <a:cs typeface="Times New Roman" panose="02020603050405020304" pitchFamily="18" charset="0"/>
                                            </a:rPr>
                                            <m:t>1</m:t>
                                          </m:r>
                                        </m:sub>
                                      </m:sSub>
                                    </m:num>
                                    <m:den>
                                      <m:r>
                                        <a:rPr lang="zh-CN" altLang="en-US" sz="2800" i="1" dirty="0">
                                          <a:latin typeface="Cambria Math" panose="02040503050406030204" pitchFamily="18" charset="0"/>
                                          <a:ea typeface="Cambria Math" panose="02040503050406030204" pitchFamily="18" charset="0"/>
                                        </a:rPr>
                                        <m:t>𝜑</m:t>
                                      </m:r>
                                    </m:den>
                                  </m:f>
                                </m:e>
                              </m:d>
                            </m:e>
                            <m:sup>
                              <m:r>
                                <a:rPr lang="en-US" altLang="zh-CN" sz="2800" b="0" i="1" dirty="0" smtClean="0">
                                  <a:latin typeface="Cambria Math" panose="02040503050406030204" pitchFamily="18" charset="0"/>
                                  <a:ea typeface="Cambria Math" panose="02040503050406030204" pitchFamily="18" charset="0"/>
                                </a:rPr>
                                <m:t>1−</m:t>
                              </m:r>
                              <m:r>
                                <a:rPr lang="zh-CN" altLang="en-US" sz="2800" i="1" dirty="0">
                                  <a:latin typeface="Cambria Math" panose="02040503050406030204" pitchFamily="18" charset="0"/>
                                  <a:ea typeface="Cambria Math" panose="02040503050406030204" pitchFamily="18" charset="0"/>
                                </a:rPr>
                                <m:t>𝜀</m:t>
                              </m:r>
                            </m:sup>
                          </m:sSup>
                          <m:r>
                            <a:rPr lang="en-US" altLang="zh-CN" sz="2800" i="1" dirty="0" smtClean="0">
                              <a:latin typeface="Cambria Math" panose="02040503050406030204" pitchFamily="18" charset="0"/>
                              <a:ea typeface="Cambria Math" panose="02040503050406030204" pitchFamily="18" charset="0"/>
                            </a:rPr>
                            <m:t>+</m:t>
                          </m:r>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dirty="0">
                                      <a:latin typeface="Cambria Math" panose="02040503050406030204" pitchFamily="18" charset="0"/>
                                      <a:ea typeface="Cambria Math" panose="02040503050406030204" pitchFamily="18" charset="0"/>
                                    </a:rPr>
                                  </m:ctrlPr>
                                </m:sSubPr>
                                <m:e>
                                  <m:r>
                                    <a:rPr lang="en-US" altLang="zh-CN" sz="2800" i="1" dirty="0">
                                      <a:latin typeface="Cambria Math" panose="02040503050406030204" pitchFamily="18" charset="0"/>
                                      <a:ea typeface="Cambria Math" panose="02040503050406030204" pitchFamily="18" charset="0"/>
                                    </a:rPr>
                                    <m:t>𝐸</m:t>
                                  </m:r>
                                </m:e>
                                <m:sub>
                                  <m:r>
                                    <a:rPr lang="en-US" altLang="zh-CN" sz="2800" b="0" i="1" dirty="0" smtClean="0">
                                      <a:latin typeface="Cambria Math" panose="02040503050406030204" pitchFamily="18" charset="0"/>
                                      <a:ea typeface="Cambria Math" panose="02040503050406030204" pitchFamily="18" charset="0"/>
                                    </a:rPr>
                                    <m:t>2</m:t>
                                  </m:r>
                                </m:sub>
                              </m:sSub>
                            </m:num>
                            <m:den>
                              <m:r>
                                <m:rPr>
                                  <m:sty m:val="p"/>
                                </m:rPr>
                                <a:rPr lang="el-GR" altLang="zh-CN" sz="2800" i="1" dirty="0" smtClean="0">
                                  <a:latin typeface="Cambria Math" panose="02040503050406030204" pitchFamily="18" charset="0"/>
                                  <a:ea typeface="Cambria Math" panose="02040503050406030204" pitchFamily="18" charset="0"/>
                                </a:rPr>
                                <m:t>ε</m:t>
                              </m:r>
                            </m:den>
                          </m:f>
                          <m:sSup>
                            <m:sSupPr>
                              <m:ctrlPr>
                                <a:rPr lang="en-US" altLang="zh-CN" sz="2800" i="1" dirty="0">
                                  <a:latin typeface="Cambria Math" panose="02040503050406030204" pitchFamily="18" charset="0"/>
                                  <a:ea typeface="Cambria Math" panose="02040503050406030204" pitchFamily="18" charset="0"/>
                                </a:rPr>
                              </m:ctrlPr>
                            </m:sSupPr>
                            <m:e>
                              <m:d>
                                <m:dPr>
                                  <m:ctrlPr>
                                    <a:rPr lang="en-US" altLang="zh-CN" sz="2800" i="1" dirty="0">
                                      <a:latin typeface="Cambria Math" panose="02040503050406030204" pitchFamily="18" charset="0"/>
                                      <a:ea typeface="Cambria Math" panose="02040503050406030204" pitchFamily="18" charset="0"/>
                                    </a:rPr>
                                  </m:ctrlPr>
                                </m:dPr>
                                <m:e>
                                  <m:f>
                                    <m:fPr>
                                      <m:ctrlPr>
                                        <a:rPr lang="en-US" altLang="zh-CN" sz="2800" i="1" dirty="0">
                                          <a:latin typeface="Cambria Math" panose="02040503050406030204" pitchFamily="18" charset="0"/>
                                          <a:ea typeface="Cambria Math" panose="02040503050406030204" pitchFamily="18" charset="0"/>
                                        </a:rPr>
                                      </m:ctrlPr>
                                    </m:fPr>
                                    <m:num>
                                      <m:r>
                                        <m:rPr>
                                          <m:sty m:val="p"/>
                                        </m:rPr>
                                        <a:rPr lang="el-GR" altLang="zh-CN" sz="2800" i="1" dirty="0" smtClean="0">
                                          <a:latin typeface="Cambria Math" panose="02040503050406030204" pitchFamily="18" charset="0"/>
                                          <a:ea typeface="Cambria Math" panose="02040503050406030204" pitchFamily="18" charset="0"/>
                                        </a:rPr>
                                        <m:t>ε</m:t>
                                      </m:r>
                                    </m:num>
                                    <m:den>
                                      <m:r>
                                        <m:rPr>
                                          <m:sty m:val="p"/>
                                        </m:rPr>
                                        <a:rPr lang="el-GR" altLang="zh-CN" sz="2800" i="1" dirty="0" smtClean="0">
                                          <a:latin typeface="Cambria Math" panose="02040503050406030204" pitchFamily="18" charset="0"/>
                                          <a:ea typeface="Cambria Math" panose="02040503050406030204" pitchFamily="18" charset="0"/>
                                        </a:rPr>
                                        <m:t>ε</m:t>
                                      </m:r>
                                      <m:r>
                                        <a:rPr lang="en-US" altLang="zh-CN" sz="2800" i="1" dirty="0">
                                          <a:latin typeface="Cambria Math" panose="02040503050406030204" pitchFamily="18" charset="0"/>
                                          <a:ea typeface="Cambria Math" panose="02040503050406030204" pitchFamily="18" charset="0"/>
                                        </a:rPr>
                                        <m:t>−1</m:t>
                                      </m:r>
                                    </m:den>
                                  </m:f>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smtClean="0">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cs typeface="Times New Roman" panose="02020603050405020304" pitchFamily="18" charset="0"/>
                                            </a:rPr>
                                            <m:t>𝜔</m:t>
                                          </m:r>
                                        </m:e>
                                        <m:sub>
                                          <m:r>
                                            <a:rPr lang="en-US" altLang="zh-CN" sz="2800" b="0" i="1" smtClean="0">
                                              <a:latin typeface="Cambria Math" panose="02040503050406030204" pitchFamily="18" charset="0"/>
                                              <a:cs typeface="Times New Roman" panose="02020603050405020304" pitchFamily="18" charset="0"/>
                                            </a:rPr>
                                            <m:t>2</m:t>
                                          </m:r>
                                        </m:sub>
                                      </m:sSub>
                                    </m:num>
                                    <m:den>
                                      <m:r>
                                        <a:rPr lang="zh-CN" altLang="en-US" sz="2800" i="1" dirty="0">
                                          <a:latin typeface="Cambria Math" panose="02040503050406030204" pitchFamily="18" charset="0"/>
                                          <a:ea typeface="Cambria Math" panose="02040503050406030204" pitchFamily="18" charset="0"/>
                                        </a:rPr>
                                        <m:t>𝜑</m:t>
                                      </m:r>
                                    </m:den>
                                  </m:f>
                                </m:e>
                              </m:d>
                            </m:e>
                            <m:sup>
                              <m:r>
                                <a:rPr lang="en-US" altLang="zh-CN" sz="2800" i="1" dirty="0">
                                  <a:latin typeface="Cambria Math" panose="02040503050406030204" pitchFamily="18" charset="0"/>
                                  <a:ea typeface="Cambria Math" panose="02040503050406030204" pitchFamily="18" charset="0"/>
                                </a:rPr>
                                <m:t>1−</m:t>
                              </m:r>
                              <m:r>
                                <a:rPr lang="zh-CN" altLang="en-US" sz="2800" i="1" dirty="0">
                                  <a:latin typeface="Cambria Math" panose="02040503050406030204" pitchFamily="18" charset="0"/>
                                  <a:ea typeface="Cambria Math" panose="02040503050406030204" pitchFamily="18" charset="0"/>
                                </a:rPr>
                                <m:t>𝜀</m:t>
                              </m:r>
                            </m:sup>
                          </m:sSup>
                          <m:r>
                            <a:rPr lang="en-US" altLang="zh-CN" sz="2800" b="0" i="1" dirty="0" smtClean="0">
                              <a:latin typeface="Cambria Math" panose="02040503050406030204" pitchFamily="18" charset="0"/>
                              <a:ea typeface="Cambria Math" panose="02040503050406030204" pitchFamily="18" charset="0"/>
                            </a:rPr>
                            <m:t>−</m:t>
                          </m:r>
                          <m:sSup>
                            <m:sSupPr>
                              <m:ctrlPr>
                                <a:rPr lang="en-US" altLang="zh-CN" sz="2800" b="0" i="1" dirty="0" smtClean="0">
                                  <a:latin typeface="Cambria Math" panose="02040503050406030204" pitchFamily="18" charset="0"/>
                                  <a:ea typeface="Cambria Math" panose="02040503050406030204" pitchFamily="18" charset="0"/>
                                </a:rPr>
                              </m:ctrlPr>
                            </m:sSupPr>
                            <m:e>
                              <m:r>
                                <a:rPr lang="en-US" altLang="zh-CN" sz="2800" b="0" i="1" dirty="0" smtClean="0">
                                  <a:latin typeface="Cambria Math" panose="02040503050406030204" pitchFamily="18" charset="0"/>
                                  <a:ea typeface="Cambria Math" panose="02040503050406030204" pitchFamily="18" charset="0"/>
                                </a:rPr>
                                <m:t>𝐹</m:t>
                              </m:r>
                            </m:e>
                            <m:sup>
                              <m:r>
                                <a:rPr lang="en-US" altLang="zh-CN" sz="2800" b="0" i="1" dirty="0" smtClean="0">
                                  <a:latin typeface="Cambria Math" panose="02040503050406030204" pitchFamily="18" charset="0"/>
                                  <a:ea typeface="Cambria Math" panose="02040503050406030204" pitchFamily="18" charset="0"/>
                                </a:rPr>
                                <m:t>𝑑</m:t>
                              </m:r>
                            </m:sup>
                          </m:sSup>
                          <m:r>
                            <a:rPr lang="en-US" altLang="zh-CN" sz="2800" b="0" i="1" dirty="0" smtClean="0">
                              <a:latin typeface="Cambria Math" panose="02040503050406030204" pitchFamily="18" charset="0"/>
                              <a:ea typeface="Cambria Math" panose="02040503050406030204" pitchFamily="18" charset="0"/>
                            </a:rPr>
                            <m:t>−</m:t>
                          </m:r>
                          <m:sSup>
                            <m:sSupPr>
                              <m:ctrlPr>
                                <a:rPr lang="en-US" altLang="zh-CN" sz="2800" i="1" dirty="0">
                                  <a:latin typeface="Cambria Math" panose="02040503050406030204" pitchFamily="18" charset="0"/>
                                  <a:ea typeface="Cambria Math" panose="02040503050406030204" pitchFamily="18" charset="0"/>
                                </a:rPr>
                              </m:ctrlPr>
                            </m:sSupPr>
                            <m:e>
                              <m:r>
                                <a:rPr lang="en-US" altLang="zh-CN" sz="2800" i="1" dirty="0">
                                  <a:latin typeface="Cambria Math" panose="02040503050406030204" pitchFamily="18" charset="0"/>
                                  <a:ea typeface="Cambria Math" panose="02040503050406030204" pitchFamily="18" charset="0"/>
                                </a:rPr>
                                <m:t>𝐹</m:t>
                              </m:r>
                            </m:e>
                            <m:sup>
                              <m:r>
                                <a:rPr lang="en-US" altLang="zh-CN" sz="2800" b="0" i="1" dirty="0" smtClean="0">
                                  <a:latin typeface="Cambria Math" panose="02040503050406030204" pitchFamily="18" charset="0"/>
                                  <a:ea typeface="Cambria Math" panose="02040503050406030204" pitchFamily="18" charset="0"/>
                                </a:rPr>
                                <m:t>𝑚</m:t>
                              </m:r>
                            </m:sup>
                          </m:sSup>
                        </m:e>
                      </m:box>
                    </m:oMath>
                  </m:oMathPara>
                </a14:m>
                <a:endParaRPr lang="zh-CN" altLang="en-US" sz="2800" dirty="0"/>
              </a:p>
            </p:txBody>
          </p:sp>
        </mc:Choice>
        <mc:Fallback xmlns="">
          <p:sp>
            <p:nvSpPr>
              <p:cNvPr id="24" name="文本框 23"/>
              <p:cNvSpPr txBox="1">
                <a:spLocks noRot="1" noChangeAspect="1" noMove="1" noResize="1" noEditPoints="1" noAdjustHandles="1" noChangeArrowheads="1" noChangeShapeType="1" noTextEdit="1"/>
              </p:cNvSpPr>
              <p:nvPr/>
            </p:nvSpPr>
            <p:spPr>
              <a:xfrm>
                <a:off x="620552" y="4804697"/>
                <a:ext cx="9088962" cy="1052339"/>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620552" y="3003329"/>
                <a:ext cx="10050315" cy="105233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800" i="1">
                              <a:latin typeface="Cambria Math" panose="02040503050406030204" pitchFamily="18" charset="0"/>
                            </a:rPr>
                          </m:ctrlPr>
                        </m:sSupPr>
                        <m:e>
                          <m:r>
                            <a:rPr lang="zh-CN" altLang="en-US" sz="2800" i="1">
                              <a:latin typeface="Cambria Math" panose="02040503050406030204" pitchFamily="18" charset="0"/>
                            </a:rPr>
                            <m:t>𝜋</m:t>
                          </m:r>
                        </m:e>
                        <m:sup>
                          <m:r>
                            <m:rPr>
                              <m:sty m:val="p"/>
                            </m:rPr>
                            <a:rPr lang="en-US" altLang="zh-CN" sz="2800" i="1">
                              <a:latin typeface="Cambria Math" panose="02040503050406030204" pitchFamily="18" charset="0"/>
                            </a:rPr>
                            <m:t>e</m:t>
                          </m:r>
                        </m:sup>
                      </m:sSup>
                      <m:d>
                        <m:dPr>
                          <m:ctrlPr>
                            <a:rPr lang="en-US" altLang="zh-CN" sz="2800" i="1" smtClean="0">
                              <a:latin typeface="Cambria Math" panose="02040503050406030204" pitchFamily="18" charset="0"/>
                            </a:rPr>
                          </m:ctrlPr>
                        </m:dPr>
                        <m:e>
                          <m:r>
                            <a:rPr lang="zh-CN" altLang="en-US" sz="2800" i="1" smtClean="0">
                              <a:latin typeface="Cambria Math" panose="02040503050406030204" pitchFamily="18" charset="0"/>
                            </a:rPr>
                            <m:t>𝜑</m:t>
                          </m:r>
                        </m:e>
                      </m:d>
                      <m:r>
                        <a:rPr lang="en-US" altLang="zh-CN" sz="2800" dirty="0">
                          <a:latin typeface="Cambria Math" panose="02040503050406030204" pitchFamily="18" charset="0"/>
                          <a:ea typeface="Cambria Math" panose="02040503050406030204" pitchFamily="18" charset="0"/>
                        </a:rPr>
                        <m:t>=</m:t>
                      </m:r>
                      <m:f>
                        <m:fPr>
                          <m:ctrlPr>
                            <a:rPr lang="en-US" altLang="zh-CN" sz="2800" i="1" dirty="0" smtClean="0">
                              <a:latin typeface="Cambria Math" panose="02040503050406030204" pitchFamily="18" charset="0"/>
                              <a:ea typeface="Cambria Math" panose="02040503050406030204" pitchFamily="18" charset="0"/>
                            </a:rPr>
                          </m:ctrlPr>
                        </m:fPr>
                        <m:num>
                          <m:sSub>
                            <m:sSubPr>
                              <m:ctrlPr>
                                <a:rPr lang="en-US" altLang="zh-CN" sz="2800" i="1" dirty="0" smtClean="0">
                                  <a:latin typeface="Cambria Math" panose="02040503050406030204" pitchFamily="18" charset="0"/>
                                  <a:ea typeface="Cambria Math" panose="02040503050406030204" pitchFamily="18" charset="0"/>
                                </a:rPr>
                              </m:ctrlPr>
                            </m:sSubPr>
                            <m:e>
                              <m:r>
                                <a:rPr lang="en-US" altLang="zh-CN" sz="2800" b="0" i="1" dirty="0" smtClean="0">
                                  <a:latin typeface="Cambria Math" panose="02040503050406030204" pitchFamily="18" charset="0"/>
                                  <a:ea typeface="Cambria Math" panose="02040503050406030204" pitchFamily="18" charset="0"/>
                                </a:rPr>
                                <m:t>𝐸</m:t>
                              </m:r>
                            </m:e>
                            <m:sub>
                              <m:r>
                                <a:rPr lang="en-US" altLang="zh-CN" sz="2800" b="0" i="1" dirty="0" smtClean="0">
                                  <a:latin typeface="Cambria Math" panose="02040503050406030204" pitchFamily="18" charset="0"/>
                                  <a:ea typeface="Cambria Math" panose="02040503050406030204" pitchFamily="18" charset="0"/>
                                </a:rPr>
                                <m:t>1</m:t>
                              </m:r>
                            </m:sub>
                          </m:sSub>
                        </m:num>
                        <m:den>
                          <m:r>
                            <m:rPr>
                              <m:sty m:val="p"/>
                            </m:rPr>
                            <a:rPr lang="el-GR" altLang="zh-CN" sz="2800" i="1" dirty="0" smtClean="0">
                              <a:latin typeface="Cambria Math" panose="02040503050406030204" pitchFamily="18" charset="0"/>
                              <a:ea typeface="Cambria Math" panose="02040503050406030204" pitchFamily="18" charset="0"/>
                            </a:rPr>
                            <m:t>ε</m:t>
                          </m:r>
                        </m:den>
                      </m:f>
                      <m:box>
                        <m:boxPr>
                          <m:ctrlPr>
                            <a:rPr lang="en-US" altLang="zh-CN" sz="2800" i="1" dirty="0" smtClean="0">
                              <a:latin typeface="Cambria Math" panose="02040503050406030204" pitchFamily="18" charset="0"/>
                              <a:ea typeface="Cambria Math" panose="02040503050406030204" pitchFamily="18" charset="0"/>
                            </a:rPr>
                          </m:ctrlPr>
                        </m:boxPr>
                        <m:e>
                          <m:sSup>
                            <m:sSupPr>
                              <m:ctrlPr>
                                <a:rPr lang="en-US" altLang="zh-CN" sz="2800" i="1" dirty="0" smtClean="0">
                                  <a:latin typeface="Cambria Math" panose="02040503050406030204" pitchFamily="18" charset="0"/>
                                  <a:ea typeface="Cambria Math" panose="02040503050406030204" pitchFamily="18" charset="0"/>
                                </a:rPr>
                              </m:ctrlPr>
                            </m:sSupPr>
                            <m:e>
                              <m:d>
                                <m:dPr>
                                  <m:ctrlPr>
                                    <a:rPr lang="en-US" altLang="zh-CN" sz="2800" i="1" dirty="0" smtClean="0">
                                      <a:latin typeface="Cambria Math" panose="02040503050406030204" pitchFamily="18" charset="0"/>
                                      <a:ea typeface="Cambria Math" panose="02040503050406030204" pitchFamily="18" charset="0"/>
                                    </a:rPr>
                                  </m:ctrlPr>
                                </m:dPr>
                                <m:e>
                                  <m:f>
                                    <m:fPr>
                                      <m:ctrlPr>
                                        <a:rPr lang="en-US" altLang="zh-CN" sz="2800" i="1" dirty="0">
                                          <a:latin typeface="Cambria Math" panose="02040503050406030204" pitchFamily="18" charset="0"/>
                                          <a:ea typeface="Cambria Math" panose="02040503050406030204" pitchFamily="18" charset="0"/>
                                        </a:rPr>
                                      </m:ctrlPr>
                                    </m:fPr>
                                    <m:num>
                                      <m:r>
                                        <m:rPr>
                                          <m:sty m:val="p"/>
                                        </m:rPr>
                                        <a:rPr lang="el-GR" altLang="zh-CN" sz="2800" i="1" dirty="0" smtClean="0">
                                          <a:latin typeface="Cambria Math" panose="02040503050406030204" pitchFamily="18" charset="0"/>
                                          <a:ea typeface="Cambria Math" panose="02040503050406030204" pitchFamily="18" charset="0"/>
                                        </a:rPr>
                                        <m:t>ε</m:t>
                                      </m:r>
                                    </m:num>
                                    <m:den>
                                      <m:r>
                                        <a:rPr lang="zh-CN" altLang="en-US" sz="2800" i="1" dirty="0">
                                          <a:latin typeface="Cambria Math" panose="02040503050406030204" pitchFamily="18" charset="0"/>
                                          <a:ea typeface="Cambria Math" panose="02040503050406030204" pitchFamily="18" charset="0"/>
                                        </a:rPr>
                                        <m:t>𝜀</m:t>
                                      </m:r>
                                      <m:r>
                                        <a:rPr lang="en-US" altLang="zh-CN" sz="2800" i="1" dirty="0">
                                          <a:latin typeface="Cambria Math" panose="02040503050406030204" pitchFamily="18" charset="0"/>
                                          <a:ea typeface="Cambria Math" panose="02040503050406030204" pitchFamily="18" charset="0"/>
                                        </a:rPr>
                                        <m:t>−1</m:t>
                                      </m:r>
                                    </m:den>
                                  </m:f>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cs typeface="Times New Roman" panose="02020603050405020304" pitchFamily="18" charset="0"/>
                                            </a:rPr>
                                            <m:t>𝜔</m:t>
                                          </m:r>
                                        </m:e>
                                        <m:sub>
                                          <m:r>
                                            <a:rPr lang="en-US" altLang="zh-CN" sz="2800" i="1">
                                              <a:latin typeface="Cambria Math" panose="02040503050406030204" pitchFamily="18" charset="0"/>
                                              <a:cs typeface="Times New Roman" panose="02020603050405020304" pitchFamily="18" charset="0"/>
                                            </a:rPr>
                                            <m:t>1</m:t>
                                          </m:r>
                                        </m:sub>
                                      </m:sSub>
                                    </m:num>
                                    <m:den>
                                      <m:r>
                                        <a:rPr lang="zh-CN" altLang="en-US" sz="2800" i="1" dirty="0">
                                          <a:latin typeface="Cambria Math" panose="02040503050406030204" pitchFamily="18" charset="0"/>
                                          <a:ea typeface="Cambria Math" panose="02040503050406030204" pitchFamily="18" charset="0"/>
                                        </a:rPr>
                                        <m:t>𝜑</m:t>
                                      </m:r>
                                    </m:den>
                                  </m:f>
                                </m:e>
                              </m:d>
                            </m:e>
                            <m:sup>
                              <m:r>
                                <a:rPr lang="en-US" altLang="zh-CN" sz="2800" b="0" i="1" dirty="0" smtClean="0">
                                  <a:latin typeface="Cambria Math" panose="02040503050406030204" pitchFamily="18" charset="0"/>
                                  <a:ea typeface="Cambria Math" panose="02040503050406030204" pitchFamily="18" charset="0"/>
                                </a:rPr>
                                <m:t>1−</m:t>
                              </m:r>
                              <m:r>
                                <a:rPr lang="zh-CN" altLang="en-US" sz="2800" i="1" dirty="0">
                                  <a:latin typeface="Cambria Math" panose="02040503050406030204" pitchFamily="18" charset="0"/>
                                  <a:ea typeface="Cambria Math" panose="02040503050406030204" pitchFamily="18" charset="0"/>
                                </a:rPr>
                                <m:t>𝜀</m:t>
                              </m:r>
                            </m:sup>
                          </m:sSup>
                          <m:r>
                            <a:rPr lang="en-US" altLang="zh-CN" sz="2800" i="1" dirty="0" smtClean="0">
                              <a:latin typeface="Cambria Math" panose="02040503050406030204" pitchFamily="18" charset="0"/>
                              <a:ea typeface="Cambria Math" panose="02040503050406030204" pitchFamily="18" charset="0"/>
                            </a:rPr>
                            <m:t>+</m:t>
                          </m:r>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dirty="0">
                                      <a:latin typeface="Cambria Math" panose="02040503050406030204" pitchFamily="18" charset="0"/>
                                      <a:ea typeface="Cambria Math" panose="02040503050406030204" pitchFamily="18" charset="0"/>
                                    </a:rPr>
                                  </m:ctrlPr>
                                </m:sSubPr>
                                <m:e>
                                  <m:r>
                                    <a:rPr lang="en-US" altLang="zh-CN" sz="2800" i="1" dirty="0">
                                      <a:latin typeface="Cambria Math" panose="02040503050406030204" pitchFamily="18" charset="0"/>
                                      <a:ea typeface="Cambria Math" panose="02040503050406030204" pitchFamily="18" charset="0"/>
                                    </a:rPr>
                                    <m:t>𝐸</m:t>
                                  </m:r>
                                </m:e>
                                <m:sub>
                                  <m:r>
                                    <a:rPr lang="en-US" altLang="zh-CN" sz="2800" b="0" i="1" dirty="0" smtClean="0">
                                      <a:latin typeface="Cambria Math" panose="02040503050406030204" pitchFamily="18" charset="0"/>
                                      <a:ea typeface="Cambria Math" panose="02040503050406030204" pitchFamily="18" charset="0"/>
                                    </a:rPr>
                                    <m:t>2</m:t>
                                  </m:r>
                                </m:sub>
                              </m:sSub>
                            </m:num>
                            <m:den>
                              <m:r>
                                <m:rPr>
                                  <m:sty m:val="p"/>
                                </m:rPr>
                                <a:rPr lang="el-GR" altLang="zh-CN" sz="2800" i="1" dirty="0" smtClean="0">
                                  <a:latin typeface="Cambria Math" panose="02040503050406030204" pitchFamily="18" charset="0"/>
                                  <a:ea typeface="Cambria Math" panose="02040503050406030204" pitchFamily="18" charset="0"/>
                                </a:rPr>
                                <m:t>ε</m:t>
                              </m:r>
                            </m:den>
                          </m:f>
                          <m:sSup>
                            <m:sSupPr>
                              <m:ctrlPr>
                                <a:rPr lang="en-US" altLang="zh-CN" sz="2800" i="1" dirty="0">
                                  <a:latin typeface="Cambria Math" panose="02040503050406030204" pitchFamily="18" charset="0"/>
                                  <a:ea typeface="Cambria Math" panose="02040503050406030204" pitchFamily="18" charset="0"/>
                                </a:rPr>
                              </m:ctrlPr>
                            </m:sSupPr>
                            <m:e>
                              <m:d>
                                <m:dPr>
                                  <m:ctrlPr>
                                    <a:rPr lang="en-US" altLang="zh-CN" sz="2800" i="1" dirty="0">
                                      <a:latin typeface="Cambria Math" panose="02040503050406030204" pitchFamily="18" charset="0"/>
                                      <a:ea typeface="Cambria Math" panose="02040503050406030204" pitchFamily="18" charset="0"/>
                                    </a:rPr>
                                  </m:ctrlPr>
                                </m:dPr>
                                <m:e>
                                  <m:f>
                                    <m:fPr>
                                      <m:ctrlPr>
                                        <a:rPr lang="en-US" altLang="zh-CN" sz="2800" i="1" dirty="0">
                                          <a:latin typeface="Cambria Math" panose="02040503050406030204" pitchFamily="18" charset="0"/>
                                          <a:ea typeface="Cambria Math" panose="02040503050406030204" pitchFamily="18" charset="0"/>
                                        </a:rPr>
                                      </m:ctrlPr>
                                    </m:fPr>
                                    <m:num>
                                      <m:r>
                                        <a:rPr lang="zh-CN" altLang="en-US" sz="2800" i="1" dirty="0">
                                          <a:latin typeface="Cambria Math" panose="02040503050406030204" pitchFamily="18" charset="0"/>
                                          <a:ea typeface="Cambria Math" panose="02040503050406030204" pitchFamily="18" charset="0"/>
                                        </a:rPr>
                                        <m:t>𝜀</m:t>
                                      </m:r>
                                    </m:num>
                                    <m:den>
                                      <m:r>
                                        <m:rPr>
                                          <m:sty m:val="p"/>
                                        </m:rPr>
                                        <a:rPr lang="el-GR" altLang="zh-CN" sz="2800" i="1" dirty="0" smtClean="0">
                                          <a:latin typeface="Cambria Math" panose="02040503050406030204" pitchFamily="18" charset="0"/>
                                          <a:ea typeface="Cambria Math" panose="02040503050406030204" pitchFamily="18" charset="0"/>
                                        </a:rPr>
                                        <m:t>ε</m:t>
                                      </m:r>
                                      <m:r>
                                        <a:rPr lang="en-US" altLang="zh-CN" sz="2800" i="1" dirty="0">
                                          <a:latin typeface="Cambria Math" panose="02040503050406030204" pitchFamily="18" charset="0"/>
                                          <a:ea typeface="Cambria Math" panose="02040503050406030204" pitchFamily="18" charset="0"/>
                                        </a:rPr>
                                        <m:t>−1</m:t>
                                      </m:r>
                                    </m:den>
                                  </m:f>
                                  <m:f>
                                    <m:fPr>
                                      <m:ctrlPr>
                                        <a:rPr lang="en-US" altLang="zh-CN" sz="2800" i="1" dirty="0">
                                          <a:latin typeface="Cambria Math" panose="02040503050406030204" pitchFamily="18" charset="0"/>
                                          <a:ea typeface="Cambria Math" panose="02040503050406030204" pitchFamily="18" charset="0"/>
                                        </a:rPr>
                                      </m:ctrlPr>
                                    </m:fPr>
                                    <m:num>
                                      <m:sSub>
                                        <m:sSubPr>
                                          <m:ctrlPr>
                                            <a:rPr lang="en-US" altLang="zh-CN" sz="2800" i="1">
                                              <a:latin typeface="Cambria Math" panose="02040503050406030204" pitchFamily="18" charset="0"/>
                                              <a:cs typeface="Times New Roman" panose="02020603050405020304" pitchFamily="18" charset="0"/>
                                            </a:rPr>
                                          </m:ctrlPr>
                                        </m:sSubPr>
                                        <m:e>
                                          <m:r>
                                            <a:rPr lang="en-US" altLang="zh-CN" sz="2800" i="1">
                                              <a:latin typeface="Cambria Math" panose="02040503050406030204" pitchFamily="18" charset="0"/>
                                              <a:cs typeface="Times New Roman" panose="02020603050405020304" pitchFamily="18" charset="0"/>
                                            </a:rPr>
                                            <m:t>𝜔</m:t>
                                          </m:r>
                                        </m:e>
                                        <m:sub>
                                          <m:r>
                                            <a:rPr lang="en-US" altLang="zh-CN" sz="2800" i="1">
                                              <a:latin typeface="Cambria Math" panose="02040503050406030204" pitchFamily="18" charset="0"/>
                                              <a:cs typeface="Times New Roman" panose="02020603050405020304" pitchFamily="18" charset="0"/>
                                            </a:rPr>
                                            <m:t>1</m:t>
                                          </m:r>
                                        </m:sub>
                                      </m:sSub>
                                    </m:num>
                                    <m:den>
                                      <m:r>
                                        <a:rPr lang="zh-CN" altLang="en-US" sz="2800" i="1" dirty="0">
                                          <a:latin typeface="Cambria Math" panose="02040503050406030204" pitchFamily="18" charset="0"/>
                                          <a:ea typeface="Cambria Math" panose="02040503050406030204" pitchFamily="18" charset="0"/>
                                        </a:rPr>
                                        <m:t>𝜑</m:t>
                                      </m:r>
                                    </m:den>
                                  </m:f>
                                  <m:d>
                                    <m:dPr>
                                      <m:ctrlPr>
                                        <a:rPr lang="en-US" altLang="zh-CN" sz="2800" i="1" dirty="0" smtClean="0">
                                          <a:latin typeface="Cambria Math" panose="02040503050406030204" pitchFamily="18" charset="0"/>
                                          <a:ea typeface="Cambria Math" panose="02040503050406030204" pitchFamily="18" charset="0"/>
                                        </a:rPr>
                                      </m:ctrlPr>
                                    </m:dPr>
                                    <m:e>
                                      <m:r>
                                        <a:rPr lang="en-US" altLang="zh-CN" sz="2800" b="0" i="1" dirty="0" smtClean="0">
                                          <a:latin typeface="Cambria Math" panose="02040503050406030204" pitchFamily="18" charset="0"/>
                                          <a:ea typeface="Cambria Math" panose="02040503050406030204" pitchFamily="18" charset="0"/>
                                        </a:rPr>
                                        <m:t>1+</m:t>
                                      </m:r>
                                      <m:r>
                                        <a:rPr lang="zh-CN" altLang="en-US" sz="2800" b="0" i="1" dirty="0" smtClean="0">
                                          <a:latin typeface="Cambria Math" panose="02040503050406030204" pitchFamily="18" charset="0"/>
                                          <a:ea typeface="Cambria Math" panose="02040503050406030204" pitchFamily="18" charset="0"/>
                                        </a:rPr>
                                        <m:t>𝜏</m:t>
                                      </m:r>
                                    </m:e>
                                  </m:d>
                                </m:e>
                              </m:d>
                            </m:e>
                            <m:sup>
                              <m:r>
                                <a:rPr lang="en-US" altLang="zh-CN" sz="2800" i="1" dirty="0">
                                  <a:latin typeface="Cambria Math" panose="02040503050406030204" pitchFamily="18" charset="0"/>
                                  <a:ea typeface="Cambria Math" panose="02040503050406030204" pitchFamily="18" charset="0"/>
                                </a:rPr>
                                <m:t>1−</m:t>
                              </m:r>
                              <m:r>
                                <a:rPr lang="zh-CN" altLang="en-US" sz="2800" i="1" dirty="0">
                                  <a:latin typeface="Cambria Math" panose="02040503050406030204" pitchFamily="18" charset="0"/>
                                  <a:ea typeface="Cambria Math" panose="02040503050406030204" pitchFamily="18" charset="0"/>
                                </a:rPr>
                                <m:t>𝜀</m:t>
                              </m:r>
                            </m:sup>
                          </m:sSup>
                          <m:r>
                            <a:rPr lang="en-US" altLang="zh-CN" sz="2800" b="0" i="1" dirty="0" smtClean="0">
                              <a:latin typeface="Cambria Math" panose="02040503050406030204" pitchFamily="18" charset="0"/>
                              <a:ea typeface="Cambria Math" panose="02040503050406030204" pitchFamily="18" charset="0"/>
                            </a:rPr>
                            <m:t>−</m:t>
                          </m:r>
                          <m:sSup>
                            <m:sSupPr>
                              <m:ctrlPr>
                                <a:rPr lang="en-US" altLang="zh-CN" sz="2800" b="0" i="1" dirty="0" smtClean="0">
                                  <a:latin typeface="Cambria Math" panose="02040503050406030204" pitchFamily="18" charset="0"/>
                                  <a:ea typeface="Cambria Math" panose="02040503050406030204" pitchFamily="18" charset="0"/>
                                </a:rPr>
                              </m:ctrlPr>
                            </m:sSupPr>
                            <m:e>
                              <m:r>
                                <a:rPr lang="en-US" altLang="zh-CN" sz="2800" b="0" i="1" dirty="0" smtClean="0">
                                  <a:latin typeface="Cambria Math" panose="02040503050406030204" pitchFamily="18" charset="0"/>
                                  <a:ea typeface="Cambria Math" panose="02040503050406030204" pitchFamily="18" charset="0"/>
                                </a:rPr>
                                <m:t>𝐹</m:t>
                              </m:r>
                            </m:e>
                            <m:sup>
                              <m:r>
                                <a:rPr lang="en-US" altLang="zh-CN" sz="2800" b="0" i="1" dirty="0" smtClean="0">
                                  <a:latin typeface="Cambria Math" panose="02040503050406030204" pitchFamily="18" charset="0"/>
                                  <a:ea typeface="Cambria Math" panose="02040503050406030204" pitchFamily="18" charset="0"/>
                                </a:rPr>
                                <m:t>𝑑</m:t>
                              </m:r>
                            </m:sup>
                          </m:sSup>
                          <m:r>
                            <a:rPr lang="en-US" altLang="zh-CN" sz="2800" b="0" i="1" dirty="0" smtClean="0">
                              <a:latin typeface="Cambria Math" panose="02040503050406030204" pitchFamily="18" charset="0"/>
                              <a:ea typeface="Cambria Math" panose="02040503050406030204" pitchFamily="18" charset="0"/>
                            </a:rPr>
                            <m:t>−</m:t>
                          </m:r>
                          <m:sSup>
                            <m:sSupPr>
                              <m:ctrlPr>
                                <a:rPr lang="en-US" altLang="zh-CN" sz="2800" i="1" dirty="0">
                                  <a:latin typeface="Cambria Math" panose="02040503050406030204" pitchFamily="18" charset="0"/>
                                  <a:ea typeface="Cambria Math" panose="02040503050406030204" pitchFamily="18" charset="0"/>
                                </a:rPr>
                              </m:ctrlPr>
                            </m:sSupPr>
                            <m:e>
                              <m:r>
                                <a:rPr lang="en-US" altLang="zh-CN" sz="2800" i="1" dirty="0">
                                  <a:latin typeface="Cambria Math" panose="02040503050406030204" pitchFamily="18" charset="0"/>
                                  <a:ea typeface="Cambria Math" panose="02040503050406030204" pitchFamily="18" charset="0"/>
                                </a:rPr>
                                <m:t>𝐹</m:t>
                              </m:r>
                            </m:e>
                            <m:sup>
                              <m:r>
                                <a:rPr lang="en-US" altLang="zh-CN" sz="2800" b="0" i="1" dirty="0" smtClean="0">
                                  <a:latin typeface="Cambria Math" panose="02040503050406030204" pitchFamily="18" charset="0"/>
                                  <a:ea typeface="Cambria Math" panose="02040503050406030204" pitchFamily="18" charset="0"/>
                                </a:rPr>
                                <m:t>𝑒</m:t>
                              </m:r>
                            </m:sup>
                          </m:sSup>
                        </m:e>
                      </m:box>
                    </m:oMath>
                  </m:oMathPara>
                </a14:m>
                <a:endParaRPr lang="zh-CN" altLang="en-US" sz="28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620552" y="3003329"/>
                <a:ext cx="10050315" cy="1052339"/>
              </a:xfrm>
              <a:prstGeom prst="rect">
                <a:avLst/>
              </a:prstGeom>
              <a:blipFill>
                <a:blip r:embed="rId3"/>
                <a:stretch>
                  <a:fillRect/>
                </a:stretch>
              </a:blipFill>
            </p:spPr>
            <p:txBody>
              <a:bodyPr/>
              <a:lstStyle/>
              <a:p>
                <a:r>
                  <a:rPr lang="zh-CN" altLang="en-US">
                    <a:noFill/>
                  </a:rPr>
                  <a:t> </a:t>
                </a:r>
              </a:p>
            </p:txBody>
          </p:sp>
        </mc:Fallback>
      </mc:AlternateContent>
      <p:sp>
        <p:nvSpPr>
          <p:cNvPr id="21" name="矩形 20"/>
          <p:cNvSpPr/>
          <p:nvPr/>
        </p:nvSpPr>
        <p:spPr>
          <a:xfrm>
            <a:off x="1847088" y="2793234"/>
            <a:ext cx="2916936" cy="3634998"/>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3" name="直接连接符 22"/>
          <p:cNvCxnSpPr/>
          <p:nvPr/>
        </p:nvCxnSpPr>
        <p:spPr>
          <a:xfrm flipV="1">
            <a:off x="9004167" y="3822192"/>
            <a:ext cx="880497" cy="5684"/>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7856906" y="5641848"/>
            <a:ext cx="964381" cy="2636"/>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852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1000"/>
                                        <p:tgtEl>
                                          <p:spTgt spid="25"/>
                                        </p:tgtEl>
                                      </p:cBhvr>
                                    </p:animEffect>
                                    <p:anim calcmode="lin" valueType="num">
                                      <p:cBhvr>
                                        <p:cTn id="19" dur="1000" fill="hold"/>
                                        <p:tgtEl>
                                          <p:spTgt spid="25"/>
                                        </p:tgtEl>
                                        <p:attrNameLst>
                                          <p:attrName>ppt_x</p:attrName>
                                        </p:attrNameLst>
                                      </p:cBhvr>
                                      <p:tavLst>
                                        <p:tav tm="0">
                                          <p:val>
                                            <p:strVal val="#ppt_x"/>
                                          </p:val>
                                        </p:tav>
                                        <p:tav tm="100000">
                                          <p:val>
                                            <p:strVal val="#ppt_x"/>
                                          </p:val>
                                        </p:tav>
                                      </p:tavLst>
                                    </p:anim>
                                    <p:anim calcmode="lin" valueType="num">
                                      <p:cBhvr>
                                        <p:cTn id="2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9" name="矩形 8"/>
          <p:cNvSpPr/>
          <p:nvPr/>
        </p:nvSpPr>
        <p:spPr>
          <a:xfrm>
            <a:off x="640648" y="1773205"/>
            <a:ext cx="7654768" cy="707886"/>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2.3 </a:t>
            </a:r>
            <a:r>
              <a:rPr lang="zh-CN" altLang="en-US" sz="2000" dirty="0">
                <a:latin typeface="微软雅黑" panose="020B0503020204020204" pitchFamily="34" charset="-122"/>
                <a:ea typeface="微软雅黑" panose="020B0503020204020204" pitchFamily="34" charset="-122"/>
              </a:rPr>
              <a:t>出口</a:t>
            </a:r>
            <a:r>
              <a:rPr lang="en-US" altLang="zh-CN" sz="2000" dirty="0">
                <a:latin typeface="微软雅黑" panose="020B0503020204020204" pitchFamily="34" charset="-122"/>
                <a:ea typeface="微软雅黑" panose="020B0503020204020204" pitchFamily="34" charset="-122"/>
              </a:rPr>
              <a:t>VS</a:t>
            </a:r>
            <a:r>
              <a:rPr lang="zh-CN" altLang="en-US" sz="2000" dirty="0">
                <a:latin typeface="微软雅黑" panose="020B0503020204020204" pitchFamily="34" charset="-122"/>
                <a:ea typeface="微软雅黑" panose="020B0503020204020204" pitchFamily="34" charset="-122"/>
              </a:rPr>
              <a:t>跨国公司</a:t>
            </a:r>
            <a:endParaRPr lang="en-US" altLang="zh-CN" sz="20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24" name="文本框 23"/>
              <p:cNvSpPr txBox="1"/>
              <p:nvPr/>
            </p:nvSpPr>
            <p:spPr>
              <a:xfrm>
                <a:off x="2044437" y="4753036"/>
                <a:ext cx="3933705" cy="751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𝜋</m:t>
                          </m:r>
                        </m:e>
                        <m:sup>
                          <m:r>
                            <a:rPr lang="en-US" altLang="zh-CN" sz="2000" b="0" i="1" smtClean="0">
                              <a:latin typeface="Cambria Math" panose="02040503050406030204" pitchFamily="18" charset="0"/>
                            </a:rPr>
                            <m:t>𝑚</m:t>
                          </m:r>
                        </m:sup>
                      </m:sSup>
                      <m:d>
                        <m:dPr>
                          <m:ctrlPr>
                            <a:rPr lang="en-US" altLang="zh-CN" sz="2000" i="1" smtClean="0">
                              <a:latin typeface="Cambria Math" panose="02040503050406030204" pitchFamily="18" charset="0"/>
                            </a:rPr>
                          </m:ctrlPr>
                        </m:dPr>
                        <m:e>
                          <m:r>
                            <a:rPr lang="zh-CN" altLang="en-US" sz="2000" i="1" smtClean="0">
                              <a:latin typeface="Cambria Math" panose="02040503050406030204" pitchFamily="18" charset="0"/>
                            </a:rPr>
                            <m:t>𝜑</m:t>
                          </m:r>
                        </m:e>
                      </m:d>
                      <m:r>
                        <a:rPr lang="en-US" altLang="zh-CN" sz="2000" dirty="0">
                          <a:latin typeface="Cambria Math" panose="02040503050406030204" pitchFamily="18" charset="0"/>
                          <a:ea typeface="Cambria Math" panose="02040503050406030204" pitchFamily="18" charset="0"/>
                        </a:rPr>
                        <m:t>=</m:t>
                      </m:r>
                      <m:box>
                        <m:boxPr>
                          <m:ctrlPr>
                            <a:rPr lang="en-US" altLang="zh-CN" sz="2000" i="1" dirty="0" smtClean="0">
                              <a:latin typeface="Cambria Math" panose="02040503050406030204" pitchFamily="18" charset="0"/>
                              <a:ea typeface="Cambria Math" panose="02040503050406030204" pitchFamily="18" charset="0"/>
                            </a:rPr>
                          </m:ctrlPr>
                        </m:boxPr>
                        <m:e>
                          <m:f>
                            <m:fPr>
                              <m:ctrlPr>
                                <a:rPr lang="en-US" altLang="zh-CN" sz="2000" i="1" dirty="0">
                                  <a:latin typeface="Cambria Math" panose="02040503050406030204" pitchFamily="18" charset="0"/>
                                  <a:ea typeface="Cambria Math" panose="02040503050406030204" pitchFamily="18" charset="0"/>
                                </a:rPr>
                              </m:ctrlPr>
                            </m:fPr>
                            <m:num>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𝐸</m:t>
                                  </m:r>
                                </m:e>
                                <m:sub>
                                  <m:r>
                                    <a:rPr lang="en-US" altLang="zh-CN" sz="2000" b="0" i="1" dirty="0" smtClean="0">
                                      <a:latin typeface="Cambria Math" panose="02040503050406030204" pitchFamily="18" charset="0"/>
                                      <a:ea typeface="Cambria Math" panose="02040503050406030204" pitchFamily="18" charset="0"/>
                                    </a:rPr>
                                    <m:t>2</m:t>
                                  </m:r>
                                </m:sub>
                              </m:sSub>
                            </m:num>
                            <m:den>
                              <m:r>
                                <a:rPr lang="zh-CN" altLang="en-US" sz="2000" i="1" dirty="0">
                                  <a:latin typeface="Cambria Math" panose="02040503050406030204" pitchFamily="18" charset="0"/>
                                  <a:ea typeface="Cambria Math" panose="02040503050406030204" pitchFamily="18" charset="0"/>
                                </a:rPr>
                                <m:t>𝜀</m:t>
                              </m:r>
                            </m:den>
                          </m:f>
                          <m:sSup>
                            <m:sSupPr>
                              <m:ctrlPr>
                                <a:rPr lang="en-US" altLang="zh-CN" sz="2000" i="1" dirty="0">
                                  <a:latin typeface="Cambria Math" panose="02040503050406030204" pitchFamily="18" charset="0"/>
                                  <a:ea typeface="Cambria Math" panose="02040503050406030204" pitchFamily="18" charset="0"/>
                                </a:rPr>
                              </m:ctrlPr>
                            </m:sSupPr>
                            <m:e>
                              <m:d>
                                <m:dPr>
                                  <m:ctrlPr>
                                    <a:rPr lang="en-US" altLang="zh-CN" sz="2000" i="1" dirty="0">
                                      <a:latin typeface="Cambria Math" panose="02040503050406030204" pitchFamily="18" charset="0"/>
                                      <a:ea typeface="Cambria Math" panose="02040503050406030204" pitchFamily="18" charset="0"/>
                                    </a:rPr>
                                  </m:ctrlPr>
                                </m:dPr>
                                <m:e>
                                  <m:f>
                                    <m:fPr>
                                      <m:ctrlPr>
                                        <a:rPr lang="en-US" altLang="zh-CN" sz="2000" i="1" dirty="0">
                                          <a:latin typeface="Cambria Math" panose="02040503050406030204" pitchFamily="18" charset="0"/>
                                          <a:ea typeface="Cambria Math" panose="02040503050406030204" pitchFamily="18" charset="0"/>
                                        </a:rPr>
                                      </m:ctrlPr>
                                    </m:fPr>
                                    <m:num>
                                      <m:r>
                                        <m:rPr>
                                          <m:sty m:val="p"/>
                                        </m:rPr>
                                        <a:rPr lang="el-GR" altLang="zh-CN" sz="2000" i="1" dirty="0" smtClean="0">
                                          <a:latin typeface="Cambria Math" panose="02040503050406030204" pitchFamily="18" charset="0"/>
                                          <a:ea typeface="Cambria Math" panose="02040503050406030204" pitchFamily="18" charset="0"/>
                                        </a:rPr>
                                        <m:t>ε</m:t>
                                      </m:r>
                                    </m:num>
                                    <m:den>
                                      <m:r>
                                        <m:rPr>
                                          <m:sty m:val="p"/>
                                        </m:rPr>
                                        <a:rPr lang="el-GR" altLang="zh-CN" sz="2000" i="1" dirty="0" smtClean="0">
                                          <a:latin typeface="Cambria Math" panose="02040503050406030204" pitchFamily="18" charset="0"/>
                                          <a:ea typeface="Cambria Math" panose="02040503050406030204" pitchFamily="18" charset="0"/>
                                        </a:rPr>
                                        <m:t>ε</m:t>
                                      </m:r>
                                      <m:r>
                                        <a:rPr lang="en-US" altLang="zh-CN" sz="2000" i="1" dirty="0">
                                          <a:latin typeface="Cambria Math" panose="02040503050406030204" pitchFamily="18" charset="0"/>
                                          <a:ea typeface="Cambria Math" panose="02040503050406030204" pitchFamily="18" charset="0"/>
                                        </a:rPr>
                                        <m:t>−1</m:t>
                                      </m:r>
                                    </m:den>
                                  </m:f>
                                  <m:f>
                                    <m:fPr>
                                      <m:ctrlPr>
                                        <a:rPr lang="en-US" altLang="zh-CN" sz="2000" i="1" dirty="0">
                                          <a:latin typeface="Cambria Math" panose="02040503050406030204" pitchFamily="18" charset="0"/>
                                          <a:ea typeface="Cambria Math" panose="02040503050406030204" pitchFamily="18" charset="0"/>
                                        </a:rPr>
                                      </m:ctrlPr>
                                    </m:fPr>
                                    <m:num>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b="0" i="1" smtClean="0">
                                              <a:latin typeface="Cambria Math" panose="02040503050406030204" pitchFamily="18" charset="0"/>
                                              <a:cs typeface="Times New Roman" panose="02020603050405020304" pitchFamily="18" charset="0"/>
                                            </a:rPr>
                                            <m:t>2</m:t>
                                          </m:r>
                                        </m:sub>
                                      </m:sSub>
                                    </m:num>
                                    <m:den>
                                      <m:r>
                                        <a:rPr lang="zh-CN" altLang="en-US" sz="2000" i="1" dirty="0">
                                          <a:latin typeface="Cambria Math" panose="02040503050406030204" pitchFamily="18" charset="0"/>
                                          <a:ea typeface="Cambria Math" panose="02040503050406030204" pitchFamily="18" charset="0"/>
                                        </a:rPr>
                                        <m:t>𝜑</m:t>
                                      </m:r>
                                    </m:den>
                                  </m:f>
                                </m:e>
                              </m:d>
                            </m:e>
                            <m:sup>
                              <m:r>
                                <a:rPr lang="en-US" altLang="zh-CN" sz="2000" i="1" dirty="0">
                                  <a:latin typeface="Cambria Math" panose="02040503050406030204" pitchFamily="18" charset="0"/>
                                  <a:ea typeface="Cambria Math" panose="02040503050406030204" pitchFamily="18" charset="0"/>
                                </a:rPr>
                                <m:t>1−</m:t>
                              </m:r>
                              <m:r>
                                <a:rPr lang="zh-CN" altLang="en-US" sz="2000" i="1" dirty="0">
                                  <a:latin typeface="Cambria Math" panose="02040503050406030204" pitchFamily="18" charset="0"/>
                                  <a:ea typeface="Cambria Math" panose="02040503050406030204" pitchFamily="18" charset="0"/>
                                </a:rPr>
                                <m:t>𝜀</m:t>
                              </m:r>
                            </m:sup>
                          </m:sSup>
                          <m:r>
                            <a:rPr lang="en-US" altLang="zh-CN" sz="2000" b="0" i="1" dirty="0" smtClean="0">
                              <a:latin typeface="Cambria Math" panose="02040503050406030204" pitchFamily="18" charset="0"/>
                              <a:ea typeface="Cambria Math" panose="02040503050406030204" pitchFamily="18" charset="0"/>
                            </a:rPr>
                            <m:t>−</m:t>
                          </m:r>
                          <m:sSup>
                            <m:sSupPr>
                              <m:ctrlPr>
                                <a:rPr lang="en-US" altLang="zh-CN" sz="2000" i="1" dirty="0">
                                  <a:latin typeface="Cambria Math" panose="02040503050406030204" pitchFamily="18" charset="0"/>
                                  <a:ea typeface="Cambria Math" panose="02040503050406030204" pitchFamily="18" charset="0"/>
                                </a:rPr>
                              </m:ctrlPr>
                            </m:sSupPr>
                            <m:e>
                              <m:r>
                                <a:rPr lang="en-US" altLang="zh-CN" sz="2000" i="1" dirty="0">
                                  <a:latin typeface="Cambria Math" panose="02040503050406030204" pitchFamily="18" charset="0"/>
                                  <a:ea typeface="Cambria Math" panose="02040503050406030204" pitchFamily="18" charset="0"/>
                                </a:rPr>
                                <m:t>𝐹</m:t>
                              </m:r>
                            </m:e>
                            <m:sup>
                              <m:r>
                                <m:rPr>
                                  <m:sty m:val="p"/>
                                </m:rPr>
                                <a:rPr lang="en-US" altLang="zh-CN" sz="2000" b="0" i="1" dirty="0">
                                  <a:latin typeface="Cambria Math" panose="02040503050406030204" pitchFamily="18" charset="0"/>
                                  <a:ea typeface="Cambria Math" panose="02040503050406030204" pitchFamily="18" charset="0"/>
                                </a:rPr>
                                <m:t>m</m:t>
                              </m:r>
                            </m:sup>
                          </m:sSup>
                        </m:e>
                      </m:box>
                    </m:oMath>
                  </m:oMathPara>
                </a14:m>
                <a:endParaRPr lang="zh-CN" altLang="en-US" sz="2000" dirty="0"/>
              </a:p>
            </p:txBody>
          </p:sp>
        </mc:Choice>
        <mc:Fallback xmlns="">
          <p:sp>
            <p:nvSpPr>
              <p:cNvPr id="24" name="文本框 23"/>
              <p:cNvSpPr txBox="1">
                <a:spLocks noRot="1" noChangeAspect="1" noMove="1" noResize="1" noEditPoints="1" noAdjustHandles="1" noChangeArrowheads="1" noChangeShapeType="1" noTextEdit="1"/>
              </p:cNvSpPr>
              <p:nvPr/>
            </p:nvSpPr>
            <p:spPr>
              <a:xfrm>
                <a:off x="2044437" y="4753036"/>
                <a:ext cx="3933705" cy="751681"/>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1979476" y="3046698"/>
                <a:ext cx="4620689" cy="7516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ea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𝜋</m:t>
                          </m:r>
                        </m:e>
                        <m:sup>
                          <m:r>
                            <m:rPr>
                              <m:sty m:val="p"/>
                            </m:rPr>
                            <a:rPr lang="en-US" altLang="zh-CN" sz="2000" i="1">
                              <a:latin typeface="Cambria Math" panose="02040503050406030204" pitchFamily="18" charset="0"/>
                            </a:rPr>
                            <m:t>e</m:t>
                          </m:r>
                        </m:sup>
                      </m:sSup>
                      <m:d>
                        <m:dPr>
                          <m:ctrlPr>
                            <a:rPr lang="en-US" altLang="zh-CN" sz="2000" i="1" smtClean="0">
                              <a:latin typeface="Cambria Math" panose="02040503050406030204" pitchFamily="18" charset="0"/>
                            </a:rPr>
                          </m:ctrlPr>
                        </m:dPr>
                        <m:e>
                          <m:r>
                            <a:rPr lang="zh-CN" altLang="en-US" sz="2000" i="1" smtClean="0">
                              <a:latin typeface="Cambria Math" panose="02040503050406030204" pitchFamily="18" charset="0"/>
                            </a:rPr>
                            <m:t>𝜑</m:t>
                          </m:r>
                        </m:e>
                      </m:d>
                      <m:r>
                        <a:rPr lang="en-US" altLang="zh-CN" sz="2000" dirty="0">
                          <a:latin typeface="Cambria Math" panose="02040503050406030204" pitchFamily="18" charset="0"/>
                          <a:ea typeface="Cambria Math" panose="02040503050406030204" pitchFamily="18" charset="0"/>
                        </a:rPr>
                        <m:t>=</m:t>
                      </m:r>
                      <m:f>
                        <m:fPr>
                          <m:ctrlPr>
                            <a:rPr lang="en-US" altLang="zh-CN" sz="2000" i="1" dirty="0">
                              <a:latin typeface="Cambria Math" panose="02040503050406030204" pitchFamily="18" charset="0"/>
                              <a:ea typeface="Cambria Math" panose="02040503050406030204" pitchFamily="18" charset="0"/>
                            </a:rPr>
                          </m:ctrlPr>
                        </m:fPr>
                        <m:num>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𝐸</m:t>
                              </m:r>
                            </m:e>
                            <m:sub>
                              <m:r>
                                <a:rPr lang="en-US" altLang="zh-CN" sz="2000" i="1" dirty="0">
                                  <a:latin typeface="Cambria Math" panose="02040503050406030204" pitchFamily="18" charset="0"/>
                                  <a:ea typeface="Cambria Math" panose="02040503050406030204" pitchFamily="18" charset="0"/>
                                </a:rPr>
                                <m:t>2</m:t>
                              </m:r>
                            </m:sub>
                          </m:sSub>
                        </m:num>
                        <m:den>
                          <m:r>
                            <m:rPr>
                              <m:sty m:val="p"/>
                            </m:rPr>
                            <a:rPr lang="el-GR" altLang="zh-CN" sz="2000" i="1" dirty="0" smtClean="0">
                              <a:latin typeface="Cambria Math" panose="02040503050406030204" pitchFamily="18" charset="0"/>
                              <a:ea typeface="Cambria Math" panose="02040503050406030204" pitchFamily="18" charset="0"/>
                            </a:rPr>
                            <m:t>ε</m:t>
                          </m:r>
                        </m:den>
                      </m:f>
                      <m:box>
                        <m:boxPr>
                          <m:ctrlPr>
                            <a:rPr lang="en-US" altLang="zh-CN" sz="2000" i="1" dirty="0" smtClean="0">
                              <a:latin typeface="Cambria Math" panose="02040503050406030204" pitchFamily="18" charset="0"/>
                              <a:ea typeface="Cambria Math" panose="02040503050406030204" pitchFamily="18" charset="0"/>
                            </a:rPr>
                          </m:ctrlPr>
                        </m:boxPr>
                        <m:e>
                          <m:sSup>
                            <m:sSupPr>
                              <m:ctrlPr>
                                <a:rPr lang="en-US" altLang="zh-CN" sz="2000" i="1" dirty="0">
                                  <a:latin typeface="Cambria Math" panose="02040503050406030204" pitchFamily="18" charset="0"/>
                                  <a:ea typeface="Cambria Math" panose="02040503050406030204" pitchFamily="18" charset="0"/>
                                </a:rPr>
                              </m:ctrlPr>
                            </m:sSupPr>
                            <m:e>
                              <m:d>
                                <m:dPr>
                                  <m:ctrlPr>
                                    <a:rPr lang="en-US" altLang="zh-CN" sz="2000" i="1" dirty="0">
                                      <a:latin typeface="Cambria Math" panose="02040503050406030204" pitchFamily="18" charset="0"/>
                                      <a:ea typeface="Cambria Math" panose="02040503050406030204" pitchFamily="18" charset="0"/>
                                    </a:rPr>
                                  </m:ctrlPr>
                                </m:dPr>
                                <m:e>
                                  <m:f>
                                    <m:fPr>
                                      <m:ctrlPr>
                                        <a:rPr lang="en-US" altLang="zh-CN" sz="2000" i="1" dirty="0">
                                          <a:latin typeface="Cambria Math" panose="02040503050406030204" pitchFamily="18" charset="0"/>
                                          <a:ea typeface="Cambria Math" panose="02040503050406030204" pitchFamily="18" charset="0"/>
                                        </a:rPr>
                                      </m:ctrlPr>
                                    </m:fPr>
                                    <m:num>
                                      <m:r>
                                        <m:rPr>
                                          <m:sty m:val="p"/>
                                        </m:rPr>
                                        <a:rPr lang="el-GR" altLang="zh-CN" sz="2000" i="1" dirty="0" smtClean="0">
                                          <a:latin typeface="Cambria Math" panose="02040503050406030204" pitchFamily="18" charset="0"/>
                                          <a:ea typeface="Cambria Math" panose="02040503050406030204" pitchFamily="18" charset="0"/>
                                        </a:rPr>
                                        <m:t>ε</m:t>
                                      </m:r>
                                    </m:num>
                                    <m:den>
                                      <m:r>
                                        <m:rPr>
                                          <m:sty m:val="p"/>
                                        </m:rPr>
                                        <a:rPr lang="el-GR" altLang="zh-CN" sz="2000" i="1" dirty="0" smtClean="0">
                                          <a:latin typeface="Cambria Math" panose="02040503050406030204" pitchFamily="18" charset="0"/>
                                          <a:ea typeface="Cambria Math" panose="02040503050406030204" pitchFamily="18" charset="0"/>
                                        </a:rPr>
                                        <m:t>ε</m:t>
                                      </m:r>
                                      <m:r>
                                        <a:rPr lang="en-US" altLang="zh-CN" sz="2000" i="1" dirty="0">
                                          <a:latin typeface="Cambria Math" panose="02040503050406030204" pitchFamily="18" charset="0"/>
                                          <a:ea typeface="Cambria Math" panose="02040503050406030204" pitchFamily="18" charset="0"/>
                                        </a:rPr>
                                        <m:t>−1</m:t>
                                      </m:r>
                                    </m:den>
                                  </m:f>
                                  <m:f>
                                    <m:fPr>
                                      <m:ctrlPr>
                                        <a:rPr lang="en-US" altLang="zh-CN" sz="2000" i="1" dirty="0">
                                          <a:latin typeface="Cambria Math" panose="02040503050406030204" pitchFamily="18" charset="0"/>
                                          <a:ea typeface="Cambria Math" panose="02040503050406030204" pitchFamily="18" charset="0"/>
                                        </a:rPr>
                                      </m:ctrlPr>
                                    </m:fPr>
                                    <m:num>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i="1">
                                              <a:latin typeface="Cambria Math" panose="02040503050406030204" pitchFamily="18" charset="0"/>
                                              <a:cs typeface="Times New Roman" panose="02020603050405020304" pitchFamily="18" charset="0"/>
                                            </a:rPr>
                                            <m:t>1</m:t>
                                          </m:r>
                                        </m:sub>
                                      </m:sSub>
                                    </m:num>
                                    <m:den>
                                      <m:r>
                                        <a:rPr lang="zh-CN" altLang="en-US" sz="2000" i="1" dirty="0">
                                          <a:latin typeface="Cambria Math" panose="02040503050406030204" pitchFamily="18" charset="0"/>
                                          <a:ea typeface="Cambria Math" panose="02040503050406030204" pitchFamily="18" charset="0"/>
                                        </a:rPr>
                                        <m:t>𝜑</m:t>
                                      </m:r>
                                    </m:den>
                                  </m:f>
                                  <m:d>
                                    <m:dPr>
                                      <m:ctrlPr>
                                        <a:rPr lang="en-US" altLang="zh-CN" sz="2000" i="1" dirty="0" smtClean="0">
                                          <a:latin typeface="Cambria Math" panose="02040503050406030204" pitchFamily="18" charset="0"/>
                                          <a:ea typeface="Cambria Math" panose="02040503050406030204" pitchFamily="18" charset="0"/>
                                        </a:rPr>
                                      </m:ctrlPr>
                                    </m:dPr>
                                    <m:e>
                                      <m:r>
                                        <a:rPr lang="en-US" altLang="zh-CN" sz="2000" b="0" i="1" dirty="0" smtClean="0">
                                          <a:latin typeface="Cambria Math" panose="02040503050406030204" pitchFamily="18" charset="0"/>
                                          <a:ea typeface="Cambria Math" panose="02040503050406030204" pitchFamily="18" charset="0"/>
                                        </a:rPr>
                                        <m:t>1+</m:t>
                                      </m:r>
                                      <m:r>
                                        <a:rPr lang="zh-CN" altLang="en-US" sz="2000" b="0" i="1" dirty="0" smtClean="0">
                                          <a:latin typeface="Cambria Math" panose="02040503050406030204" pitchFamily="18" charset="0"/>
                                          <a:ea typeface="Cambria Math" panose="02040503050406030204" pitchFamily="18" charset="0"/>
                                        </a:rPr>
                                        <m:t>𝜏</m:t>
                                      </m:r>
                                    </m:e>
                                  </m:d>
                                </m:e>
                              </m:d>
                            </m:e>
                            <m:sup>
                              <m:r>
                                <a:rPr lang="en-US" altLang="zh-CN" sz="2000" i="1" dirty="0">
                                  <a:latin typeface="Cambria Math" panose="02040503050406030204" pitchFamily="18" charset="0"/>
                                  <a:ea typeface="Cambria Math" panose="02040503050406030204" pitchFamily="18" charset="0"/>
                                </a:rPr>
                                <m:t>1−</m:t>
                              </m:r>
                              <m:r>
                                <a:rPr lang="zh-CN" altLang="en-US" sz="2000" i="1" dirty="0">
                                  <a:latin typeface="Cambria Math" panose="02040503050406030204" pitchFamily="18" charset="0"/>
                                  <a:ea typeface="Cambria Math" panose="02040503050406030204" pitchFamily="18" charset="0"/>
                                </a:rPr>
                                <m:t>𝜀</m:t>
                              </m:r>
                            </m:sup>
                          </m:sSup>
                          <m:r>
                            <a:rPr lang="en-US" altLang="zh-CN" sz="2000" b="0" i="1" dirty="0" smtClean="0">
                              <a:latin typeface="Cambria Math" panose="02040503050406030204" pitchFamily="18" charset="0"/>
                              <a:ea typeface="Cambria Math" panose="02040503050406030204" pitchFamily="18" charset="0"/>
                            </a:rPr>
                            <m:t>−</m:t>
                          </m:r>
                          <m:sSup>
                            <m:sSupPr>
                              <m:ctrlPr>
                                <a:rPr lang="en-US" altLang="zh-CN" sz="2000" i="1" dirty="0">
                                  <a:latin typeface="Cambria Math" panose="02040503050406030204" pitchFamily="18" charset="0"/>
                                  <a:ea typeface="Cambria Math" panose="02040503050406030204" pitchFamily="18" charset="0"/>
                                </a:rPr>
                              </m:ctrlPr>
                            </m:sSupPr>
                            <m:e>
                              <m:r>
                                <a:rPr lang="en-US" altLang="zh-CN" sz="2000" i="1" dirty="0">
                                  <a:latin typeface="Cambria Math" panose="02040503050406030204" pitchFamily="18" charset="0"/>
                                  <a:ea typeface="Cambria Math" panose="02040503050406030204" pitchFamily="18" charset="0"/>
                                </a:rPr>
                                <m:t>𝐹</m:t>
                              </m:r>
                            </m:e>
                            <m:sup>
                              <m:r>
                                <a:rPr lang="en-US" altLang="zh-CN" sz="2000" b="0" i="1" dirty="0" smtClean="0">
                                  <a:latin typeface="Cambria Math" panose="02040503050406030204" pitchFamily="18" charset="0"/>
                                  <a:ea typeface="Cambria Math" panose="02040503050406030204" pitchFamily="18" charset="0"/>
                                </a:rPr>
                                <m:t>𝑒</m:t>
                              </m:r>
                            </m:sup>
                          </m:sSup>
                        </m:e>
                      </m:box>
                    </m:oMath>
                  </m:oMathPara>
                </a14:m>
                <a:endParaRPr lang="zh-CN" altLang="en-US" sz="2000" dirty="0"/>
              </a:p>
            </p:txBody>
          </p:sp>
        </mc:Choice>
        <mc:Fallback xmlns="">
          <p:sp>
            <p:nvSpPr>
              <p:cNvPr id="18" name="文本框 17"/>
              <p:cNvSpPr txBox="1">
                <a:spLocks noRot="1" noChangeAspect="1" noMove="1" noResize="1" noEditPoints="1" noAdjustHandles="1" noChangeArrowheads="1" noChangeShapeType="1" noTextEdit="1"/>
              </p:cNvSpPr>
              <p:nvPr/>
            </p:nvSpPr>
            <p:spPr>
              <a:xfrm>
                <a:off x="1979476" y="3046698"/>
                <a:ext cx="4620689" cy="751681"/>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p:cNvSpPr txBox="1"/>
              <p:nvPr/>
            </p:nvSpPr>
            <p:spPr>
              <a:xfrm>
                <a:off x="1312008" y="4185765"/>
                <a:ext cx="3066673" cy="5216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𝑚</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rPr>
                          </m:ctrlPr>
                        </m:fPr>
                        <m:num>
                          <m:r>
                            <m:rPr>
                              <m:sty m:val="p"/>
                            </m:rPr>
                            <a:rPr lang="el-GR" altLang="zh-CN" i="1" smtClean="0">
                              <a:latin typeface="Cambria Math" panose="02040503050406030204" pitchFamily="18" charset="0"/>
                              <a:ea typeface="Cambria Math" panose="02040503050406030204" pitchFamily="18" charset="0"/>
                            </a:rPr>
                            <m:t>ε</m:t>
                          </m:r>
                        </m:num>
                        <m:den>
                          <m:r>
                            <m:rPr>
                              <m:sty m:val="p"/>
                            </m:rPr>
                            <a:rPr lang="el-GR" altLang="zh-CN" i="1" smtClean="0">
                              <a:latin typeface="Cambria Math" panose="02040503050406030204" pitchFamily="18" charset="0"/>
                              <a:ea typeface="Cambria Math" panose="02040503050406030204" pitchFamily="18" charset="0"/>
                            </a:rPr>
                            <m:t>ε</m:t>
                          </m:r>
                          <m:r>
                            <a:rPr lang="en-US" altLang="zh-CN" b="0" i="1" smtClean="0">
                              <a:latin typeface="Cambria Math" panose="02040503050406030204" pitchFamily="18" charset="0"/>
                              <a:ea typeface="Cambria Math" panose="02040503050406030204" pitchFamily="18" charset="0"/>
                            </a:rPr>
                            <m:t>−1</m:t>
                          </m:r>
                        </m:den>
                      </m:f>
                      <m:f>
                        <m:fPr>
                          <m:ctrlPr>
                            <a:rPr lang="en-US" altLang="zh-CN" i="1" smtClean="0">
                              <a:latin typeface="Cambria Math" panose="020405030504060302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b="0" i="1" smtClean="0">
                                  <a:latin typeface="Cambria Math" panose="02040503050406030204" pitchFamily="18" charset="0"/>
                                  <a:cs typeface="Times New Roman" panose="02020603050405020304" pitchFamily="18" charset="0"/>
                                </a:rPr>
                                <m:t>2</m:t>
                              </m:r>
                            </m:sub>
                          </m:sSub>
                        </m:num>
                        <m:den>
                          <m:r>
                            <a:rPr lang="zh-CN" altLang="en-US" i="1" smtClean="0">
                              <a:latin typeface="Cambria Math" panose="02040503050406030204" pitchFamily="18" charset="0"/>
                            </a:rPr>
                            <m:t>𝜑</m:t>
                          </m:r>
                        </m:den>
                      </m:f>
                    </m:oMath>
                  </m:oMathPara>
                </a14:m>
                <a:endParaRPr lang="zh-CN" altLang="en-US" dirty="0"/>
              </a:p>
            </p:txBody>
          </p:sp>
        </mc:Choice>
        <mc:Fallback xmlns="">
          <p:sp>
            <p:nvSpPr>
              <p:cNvPr id="12" name="文本框 11"/>
              <p:cNvSpPr txBox="1">
                <a:spLocks noRot="1" noChangeAspect="1" noMove="1" noResize="1" noEditPoints="1" noAdjustHandles="1" noChangeArrowheads="1" noChangeShapeType="1" noTextEdit="1"/>
              </p:cNvSpPr>
              <p:nvPr/>
            </p:nvSpPr>
            <p:spPr>
              <a:xfrm>
                <a:off x="1312008" y="4185765"/>
                <a:ext cx="3066673" cy="52168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p:cNvSpPr txBox="1"/>
              <p:nvPr/>
            </p:nvSpPr>
            <p:spPr>
              <a:xfrm>
                <a:off x="1586377" y="2481091"/>
                <a:ext cx="3066673" cy="5216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𝑒</m:t>
                          </m:r>
                        </m:sub>
                      </m:sSub>
                      <m:r>
                        <a:rPr lang="en-US" altLang="zh-CN" i="1" smtClean="0">
                          <a:latin typeface="Cambria Math" panose="02040503050406030204" pitchFamily="18" charset="0"/>
                          <a:ea typeface="Cambria Math" panose="02040503050406030204" pitchFamily="18" charset="0"/>
                        </a:rPr>
                        <m:t>=</m:t>
                      </m:r>
                      <m:f>
                        <m:fPr>
                          <m:ctrlPr>
                            <a:rPr lang="en-US" altLang="zh-CN" i="1" smtClean="0">
                              <a:latin typeface="Cambria Math" panose="02040503050406030204" pitchFamily="18" charset="0"/>
                            </a:rPr>
                          </m:ctrlPr>
                        </m:fPr>
                        <m:num>
                          <m:r>
                            <m:rPr>
                              <m:sty m:val="p"/>
                            </m:rPr>
                            <a:rPr lang="el-GR" altLang="zh-CN" i="1" smtClean="0">
                              <a:latin typeface="Cambria Math" panose="02040503050406030204" pitchFamily="18" charset="0"/>
                              <a:ea typeface="Cambria Math" panose="02040503050406030204" pitchFamily="18" charset="0"/>
                            </a:rPr>
                            <m:t>ε</m:t>
                          </m:r>
                        </m:num>
                        <m:den>
                          <m:r>
                            <m:rPr>
                              <m:sty m:val="p"/>
                            </m:rPr>
                            <a:rPr lang="el-GR" altLang="zh-CN" i="1" smtClean="0">
                              <a:latin typeface="Cambria Math" panose="02040503050406030204" pitchFamily="18" charset="0"/>
                              <a:ea typeface="Cambria Math" panose="02040503050406030204" pitchFamily="18" charset="0"/>
                            </a:rPr>
                            <m:t>ε</m:t>
                          </m:r>
                          <m:r>
                            <a:rPr lang="en-US" altLang="zh-CN" b="0" i="1" smtClean="0">
                              <a:latin typeface="Cambria Math" panose="02040503050406030204" pitchFamily="18" charset="0"/>
                              <a:ea typeface="Cambria Math" panose="02040503050406030204" pitchFamily="18" charset="0"/>
                            </a:rPr>
                            <m:t>−1</m:t>
                          </m:r>
                        </m:den>
                      </m:f>
                      <m:f>
                        <m:fPr>
                          <m:ctrlPr>
                            <a:rPr lang="en-US" altLang="zh-CN" i="1" smtClean="0">
                              <a:latin typeface="Cambria Math" panose="02040503050406030204" pitchFamily="18" charset="0"/>
                            </a:rPr>
                          </m:ctrlPr>
                        </m:fPr>
                        <m:num>
                          <m:sSub>
                            <m:sSubPr>
                              <m:ctrlPr>
                                <a:rPr lang="en-US" altLang="zh-CN" i="1">
                                  <a:latin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𝜔</m:t>
                              </m:r>
                            </m:e>
                            <m:sub>
                              <m:r>
                                <a:rPr lang="en-US" altLang="zh-CN" i="1">
                                  <a:latin typeface="Cambria Math" panose="02040503050406030204" pitchFamily="18" charset="0"/>
                                  <a:cs typeface="Times New Roman" panose="02020603050405020304" pitchFamily="18" charset="0"/>
                                </a:rPr>
                                <m:t>1</m:t>
                              </m:r>
                            </m:sub>
                          </m:sSub>
                        </m:num>
                        <m:den>
                          <m:r>
                            <a:rPr lang="zh-CN" altLang="en-US" i="1" smtClean="0">
                              <a:latin typeface="Cambria Math" panose="02040503050406030204" pitchFamily="18" charset="0"/>
                            </a:rPr>
                            <m:t>𝜑</m:t>
                          </m:r>
                        </m:den>
                      </m:f>
                      <m:d>
                        <m:dPr>
                          <m:ctrlPr>
                            <a:rPr lang="en-US" altLang="zh-CN" i="1" smtClean="0">
                              <a:latin typeface="Cambria Math" panose="02040503050406030204" pitchFamily="18" charset="0"/>
                            </a:rPr>
                          </m:ctrlPr>
                        </m:dPr>
                        <m:e>
                          <m:r>
                            <a:rPr lang="en-US" altLang="zh-CN" b="0" i="1" smtClean="0">
                              <a:latin typeface="Cambria Math" panose="02040503050406030204" pitchFamily="18" charset="0"/>
                            </a:rPr>
                            <m:t>1+</m:t>
                          </m:r>
                          <m:r>
                            <a:rPr lang="zh-CN" altLang="en-US" b="0" i="1" smtClean="0">
                              <a:latin typeface="Cambria Math" panose="02040503050406030204" pitchFamily="18" charset="0"/>
                            </a:rPr>
                            <m:t>𝜏</m:t>
                          </m:r>
                        </m:e>
                      </m:d>
                    </m:oMath>
                  </m:oMathPara>
                </a14:m>
                <a:endParaRPr lang="zh-CN" altLang="en-US" dirty="0"/>
              </a:p>
            </p:txBody>
          </p:sp>
        </mc:Choice>
        <mc:Fallback xmlns="">
          <p:sp>
            <p:nvSpPr>
              <p:cNvPr id="13" name="文本框 12"/>
              <p:cNvSpPr txBox="1">
                <a:spLocks noRot="1" noChangeAspect="1" noMove="1" noResize="1" noEditPoints="1" noAdjustHandles="1" noChangeArrowheads="1" noChangeShapeType="1" noTextEdit="1"/>
              </p:cNvSpPr>
              <p:nvPr/>
            </p:nvSpPr>
            <p:spPr>
              <a:xfrm>
                <a:off x="1586377" y="2481091"/>
                <a:ext cx="3066673" cy="521681"/>
              </a:xfrm>
              <a:prstGeom prst="rect">
                <a:avLst/>
              </a:prstGeom>
              <a:blipFill>
                <a:blip r:embed="rId5"/>
                <a:stretch>
                  <a:fillRect/>
                </a:stretch>
              </a:blipFill>
            </p:spPr>
            <p:txBody>
              <a:bodyPr/>
              <a:lstStyle/>
              <a:p>
                <a:r>
                  <a:rPr lang="zh-CN" altLang="en-US">
                    <a:noFill/>
                  </a:rPr>
                  <a:t> </a:t>
                </a:r>
              </a:p>
            </p:txBody>
          </p:sp>
        </mc:Fallback>
      </mc:AlternateContent>
      <p:sp>
        <p:nvSpPr>
          <p:cNvPr id="3" name="矩形 2"/>
          <p:cNvSpPr/>
          <p:nvPr/>
        </p:nvSpPr>
        <p:spPr>
          <a:xfrm>
            <a:off x="640648" y="2634741"/>
            <a:ext cx="877163" cy="369332"/>
          </a:xfrm>
          <a:prstGeom prst="rect">
            <a:avLst/>
          </a:prstGeom>
        </p:spPr>
        <p:txBody>
          <a:bodyPr wrap="none">
            <a:spAutoFit/>
          </a:bodyPr>
          <a:lstStyle/>
          <a:p>
            <a:r>
              <a:rPr lang="zh-CN" altLang="en-US" dirty="0">
                <a:solidFill>
                  <a:srgbClr val="7C1E1F"/>
                </a:solidFill>
                <a:latin typeface="微软雅黑" panose="020B0503020204020204" pitchFamily="34" charset="-122"/>
                <a:ea typeface="微软雅黑" panose="020B0503020204020204" pitchFamily="34" charset="-122"/>
              </a:rPr>
              <a:t>出口：</a:t>
            </a:r>
            <a:endParaRPr lang="zh-CN" altLang="en-US" dirty="0">
              <a:solidFill>
                <a:srgbClr val="7C1E1F"/>
              </a:solidFill>
            </a:endParaRPr>
          </a:p>
        </p:txBody>
      </p:sp>
      <p:sp>
        <p:nvSpPr>
          <p:cNvPr id="4" name="矩形 3"/>
          <p:cNvSpPr/>
          <p:nvPr/>
        </p:nvSpPr>
        <p:spPr>
          <a:xfrm>
            <a:off x="642594" y="4272900"/>
            <a:ext cx="1338828" cy="369332"/>
          </a:xfrm>
          <a:prstGeom prst="rect">
            <a:avLst/>
          </a:prstGeom>
        </p:spPr>
        <p:txBody>
          <a:bodyPr wrap="none">
            <a:spAutoFit/>
          </a:bodyPr>
          <a:lstStyle/>
          <a:p>
            <a:r>
              <a:rPr lang="zh-CN" altLang="en-US" dirty="0">
                <a:solidFill>
                  <a:srgbClr val="7C1E1F"/>
                </a:solidFill>
                <a:latin typeface="微软雅黑" panose="020B0503020204020204" pitchFamily="34" charset="-122"/>
                <a:ea typeface="微软雅黑" panose="020B0503020204020204" pitchFamily="34" charset="-122"/>
              </a:rPr>
              <a:t>跨国公司：</a:t>
            </a:r>
            <a:endParaRPr lang="zh-CN" altLang="en-US" dirty="0">
              <a:solidFill>
                <a:srgbClr val="7C1E1F"/>
              </a:solidFill>
            </a:endParaRPr>
          </a:p>
        </p:txBody>
      </p:sp>
      <mc:AlternateContent xmlns:mc="http://schemas.openxmlformats.org/markup-compatibility/2006" xmlns:a14="http://schemas.microsoft.com/office/drawing/2010/main">
        <mc:Choice Requires="a14">
          <p:sp>
            <p:nvSpPr>
              <p:cNvPr id="16" name="矩形 15"/>
              <p:cNvSpPr/>
              <p:nvPr/>
            </p:nvSpPr>
            <p:spPr>
              <a:xfrm>
                <a:off x="620552" y="5890439"/>
                <a:ext cx="8231170" cy="717889"/>
              </a:xfrm>
              <a:prstGeom prst="rect">
                <a:avLst/>
              </a:prstGeom>
            </p:spPr>
            <p:txBody>
              <a:bodyPr wrap="square">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计算：</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i="1">
                            <a:latin typeface="Cambria Math" panose="02040503050406030204" pitchFamily="18" charset="0"/>
                            <a:cs typeface="Times New Roman" panose="02020603050405020304" pitchFamily="18" charset="0"/>
                          </a:rPr>
                          <m:t>1</m:t>
                        </m:r>
                      </m:sub>
                    </m:sSub>
                  </m:oMath>
                </a14:m>
                <a:r>
                  <a:rPr lang="en-US" altLang="zh-CN" sz="2000" dirty="0">
                    <a:latin typeface="微软雅黑" panose="020B0503020204020204" pitchFamily="34" charset="-122"/>
                    <a:ea typeface="微软雅黑" panose="020B0503020204020204" pitchFamily="34" charset="-122"/>
                  </a:rPr>
                  <a:t>=</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𝜔</m:t>
                        </m:r>
                      </m:e>
                      <m:sub>
                        <m:r>
                          <a:rPr lang="en-US" altLang="zh-CN" sz="2000" b="0" i="1" smtClean="0">
                            <a:latin typeface="Cambria Math" panose="02040503050406030204" pitchFamily="18" charset="0"/>
                            <a:cs typeface="Times New Roman" panose="02020603050405020304" pitchFamily="18" charset="0"/>
                          </a:rPr>
                          <m:t>2</m:t>
                        </m:r>
                      </m:sub>
                    </m:sSub>
                  </m:oMath>
                </a14:m>
                <a:r>
                  <a:rPr lang="en-US" altLang="zh-CN" sz="2000" dirty="0">
                    <a:latin typeface="微软雅黑" panose="020B0503020204020204" pitchFamily="34" charset="-122"/>
                    <a:ea typeface="微软雅黑" panose="020B0503020204020204" pitchFamily="34" charset="-122"/>
                  </a:rPr>
                  <a:t>=2,</a:t>
                </a:r>
                <a:r>
                  <a:rPr lang="en-US" altLang="zh-CN" sz="2000" dirty="0">
                    <a:ea typeface="Cambria Math" panose="02040503050406030204" pitchFamily="18" charset="0"/>
                  </a:rPr>
                  <a:t> </a:t>
                </a:r>
                <a14:m>
                  <m:oMath xmlns:m="http://schemas.openxmlformats.org/officeDocument/2006/math">
                    <m:sSub>
                      <m:sSubPr>
                        <m:ctrlPr>
                          <a:rPr lang="en-US" altLang="zh-CN" sz="2000" i="1" dirty="0">
                            <a:latin typeface="Cambria Math" panose="02040503050406030204" pitchFamily="18" charset="0"/>
                            <a:ea typeface="Cambria Math" panose="02040503050406030204" pitchFamily="18" charset="0"/>
                          </a:rPr>
                        </m:ctrlPr>
                      </m:sSubPr>
                      <m:e>
                        <m:r>
                          <a:rPr lang="en-US" altLang="zh-CN" sz="2000" i="1" dirty="0">
                            <a:latin typeface="Cambria Math" panose="02040503050406030204" pitchFamily="18" charset="0"/>
                            <a:ea typeface="Cambria Math" panose="02040503050406030204" pitchFamily="18" charset="0"/>
                          </a:rPr>
                          <m:t>𝐸</m:t>
                        </m:r>
                      </m:e>
                      <m:sub>
                        <m:r>
                          <a:rPr lang="en-US" altLang="zh-CN" sz="2000" i="1" dirty="0">
                            <a:latin typeface="Cambria Math" panose="02040503050406030204" pitchFamily="18" charset="0"/>
                            <a:ea typeface="Cambria Math" panose="02040503050406030204" pitchFamily="18" charset="0"/>
                          </a:rPr>
                          <m:t>2</m:t>
                        </m:r>
                      </m:sub>
                    </m:sSub>
                  </m:oMath>
                </a14:m>
                <a:r>
                  <a:rPr lang="en-US" altLang="zh-CN" sz="2000" dirty="0">
                    <a:latin typeface="微软雅黑" panose="020B0503020204020204" pitchFamily="34" charset="-122"/>
                    <a:ea typeface="微软雅黑" panose="020B0503020204020204" pitchFamily="34" charset="-122"/>
                  </a:rPr>
                  <a:t>=50,</a:t>
                </a:r>
                <a:r>
                  <a:rPr lang="en-US" altLang="zh-CN" sz="2000" dirty="0">
                    <a:ea typeface="Cambria Math" panose="02040503050406030204" pitchFamily="18" charset="0"/>
                  </a:rPr>
                  <a:t> </a:t>
                </a:r>
                <a14:m>
                  <m:oMath xmlns:m="http://schemas.openxmlformats.org/officeDocument/2006/math">
                    <m:r>
                      <m:rPr>
                        <m:sty m:val="p"/>
                      </m:rPr>
                      <a:rPr lang="el-GR" altLang="zh-CN" sz="2000" i="1" dirty="0" smtClean="0">
                        <a:latin typeface="Cambria Math" panose="02040503050406030204" pitchFamily="18" charset="0"/>
                        <a:ea typeface="Cambria Math" panose="02040503050406030204" pitchFamily="18" charset="0"/>
                      </a:rPr>
                      <m:t>ε</m:t>
                    </m:r>
                  </m:oMath>
                </a14:m>
                <a:r>
                  <a:rPr lang="en-US" altLang="zh-CN" sz="2000" dirty="0">
                    <a:latin typeface="微软雅黑" panose="020B0503020204020204" pitchFamily="34" charset="-122"/>
                    <a:ea typeface="微软雅黑" panose="020B0503020204020204" pitchFamily="34" charset="-122"/>
                  </a:rPr>
                  <a:t>=3,</a:t>
                </a:r>
                <a:r>
                  <a:rPr lang="en-US" altLang="zh-CN" sz="2000" dirty="0">
                    <a:ea typeface="Cambria Math" panose="02040503050406030204" pitchFamily="18" charset="0"/>
                  </a:rPr>
                  <a:t> </a:t>
                </a:r>
                <a14:m>
                  <m:oMath xmlns:m="http://schemas.openxmlformats.org/officeDocument/2006/math">
                    <m:sSup>
                      <m:sSupPr>
                        <m:ctrlPr>
                          <a:rPr lang="en-US" altLang="zh-CN" sz="2000" i="1" dirty="0">
                            <a:latin typeface="Cambria Math" panose="02040503050406030204" pitchFamily="18" charset="0"/>
                            <a:ea typeface="Cambria Math" panose="02040503050406030204" pitchFamily="18" charset="0"/>
                          </a:rPr>
                        </m:ctrlPr>
                      </m:sSupPr>
                      <m:e>
                        <m:r>
                          <a:rPr lang="en-US" altLang="zh-CN" sz="2000" i="1" dirty="0">
                            <a:latin typeface="Cambria Math" panose="02040503050406030204" pitchFamily="18" charset="0"/>
                            <a:ea typeface="Cambria Math" panose="02040503050406030204" pitchFamily="18" charset="0"/>
                          </a:rPr>
                          <m:t>𝐹</m:t>
                        </m:r>
                      </m:e>
                      <m:sup>
                        <m:r>
                          <a:rPr lang="en-US" altLang="zh-CN" sz="2000" i="1" dirty="0">
                            <a:latin typeface="Cambria Math" panose="02040503050406030204" pitchFamily="18" charset="0"/>
                            <a:ea typeface="Cambria Math" panose="02040503050406030204" pitchFamily="18" charset="0"/>
                          </a:rPr>
                          <m:t>𝑖</m:t>
                        </m:r>
                      </m:sup>
                    </m:sSup>
                  </m:oMath>
                </a14:m>
                <a:r>
                  <a:rPr lang="en-US" altLang="zh-CN" sz="2000" dirty="0">
                    <a:latin typeface="微软雅黑" panose="020B0503020204020204" pitchFamily="34" charset="-122"/>
                    <a:ea typeface="微软雅黑" panose="020B0503020204020204" pitchFamily="34" charset="-122"/>
                  </a:rPr>
                  <a:t>=3.4,</a:t>
                </a:r>
                <a:r>
                  <a:rPr lang="en-US" altLang="zh-CN" sz="2000" dirty="0">
                    <a:ea typeface="Cambria Math" panose="02040503050406030204" pitchFamily="18" charset="0"/>
                  </a:rPr>
                  <a:t> </a:t>
                </a:r>
                <a14:m>
                  <m:oMath xmlns:m="http://schemas.openxmlformats.org/officeDocument/2006/math">
                    <m:sSup>
                      <m:sSupPr>
                        <m:ctrlPr>
                          <a:rPr lang="en-US" altLang="zh-CN" sz="2000" i="1" dirty="0">
                            <a:latin typeface="Cambria Math" panose="02040503050406030204" pitchFamily="18" charset="0"/>
                            <a:ea typeface="Cambria Math" panose="02040503050406030204" pitchFamily="18" charset="0"/>
                          </a:rPr>
                        </m:ctrlPr>
                      </m:sSupPr>
                      <m:e>
                        <m:r>
                          <a:rPr lang="en-US" altLang="zh-CN" sz="2000" i="1" dirty="0">
                            <a:latin typeface="Cambria Math" panose="02040503050406030204" pitchFamily="18" charset="0"/>
                            <a:ea typeface="Cambria Math" panose="02040503050406030204" pitchFamily="18" charset="0"/>
                          </a:rPr>
                          <m:t>𝐹</m:t>
                        </m:r>
                      </m:e>
                      <m:sup>
                        <m:r>
                          <a:rPr lang="en-US" altLang="zh-CN" sz="2000" i="1" dirty="0">
                            <a:latin typeface="Cambria Math" panose="02040503050406030204" pitchFamily="18" charset="0"/>
                            <a:ea typeface="Cambria Math" panose="02040503050406030204" pitchFamily="18" charset="0"/>
                          </a:rPr>
                          <m:t>𝑒</m:t>
                        </m:r>
                      </m:sup>
                    </m:sSup>
                  </m:oMath>
                </a14:m>
                <a:r>
                  <a:rPr lang="en-US" altLang="zh-CN" sz="2000" dirty="0">
                    <a:latin typeface="微软雅黑" panose="020B0503020204020204" pitchFamily="34" charset="-122"/>
                    <a:ea typeface="微软雅黑" panose="020B0503020204020204" pitchFamily="34" charset="-122"/>
                  </a:rPr>
                  <a:t>=1.2,</a:t>
                </a:r>
                <a14:m>
                  <m:oMath xmlns:m="http://schemas.openxmlformats.org/officeDocument/2006/math">
                    <m:r>
                      <a:rPr lang="zh-CN" altLang="en-US" sz="2000" i="1" dirty="0">
                        <a:latin typeface="Cambria Math" panose="02040503050406030204" pitchFamily="18" charset="0"/>
                        <a:ea typeface="Cambria Math" panose="02040503050406030204" pitchFamily="18" charset="0"/>
                      </a:rPr>
                      <m:t>𝜏</m:t>
                    </m:r>
                  </m:oMath>
                </a14:m>
                <a:r>
                  <a:rPr lang="en-US" altLang="zh-CN" sz="2000" dirty="0">
                    <a:latin typeface="微软雅黑" panose="020B0503020204020204" pitchFamily="34" charset="-122"/>
                    <a:ea typeface="微软雅黑" panose="020B0503020204020204" pitchFamily="34" charset="-122"/>
                  </a:rPr>
                  <a:t>=0.3</a:t>
                </a:r>
              </a:p>
              <a:p>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如果</a:t>
                </a:r>
                <a14:m>
                  <m:oMath xmlns:m="http://schemas.openxmlformats.org/officeDocument/2006/math">
                    <m:r>
                      <a:rPr lang="zh-CN" altLang="en-US" sz="2000" i="1" dirty="0">
                        <a:latin typeface="Cambria Math" panose="02040503050406030204" pitchFamily="18" charset="0"/>
                        <a:ea typeface="Cambria Math" panose="02040503050406030204" pitchFamily="18" charset="0"/>
                      </a:rPr>
                      <m:t>𝜑</m:t>
                    </m:r>
                  </m:oMath>
                </a14:m>
                <a:r>
                  <a:rPr lang="en-US" altLang="zh-CN" sz="2000" dirty="0">
                    <a:latin typeface="微软雅黑" panose="020B0503020204020204" pitchFamily="34" charset="-122"/>
                    <a:ea typeface="微软雅黑" panose="020B0503020204020204" pitchFamily="34" charset="-122"/>
                  </a:rPr>
                  <a:t>=1.5</a:t>
                </a:r>
                <a:r>
                  <a:rPr lang="zh-CN" altLang="en-US" sz="2000" dirty="0">
                    <a:latin typeface="微软雅黑" panose="020B0503020204020204" pitchFamily="34" charset="-122"/>
                    <a:ea typeface="微软雅黑" panose="020B0503020204020204" pitchFamily="34" charset="-122"/>
                  </a:rPr>
                  <a:t>你应该怎么选？</a:t>
                </a:r>
                <a14:m>
                  <m:oMath xmlns:m="http://schemas.openxmlformats.org/officeDocument/2006/math">
                    <m:r>
                      <a:rPr lang="zh-CN" altLang="en-US" sz="2000" i="1" dirty="0">
                        <a:latin typeface="Cambria Math" panose="02040503050406030204" pitchFamily="18" charset="0"/>
                        <a:ea typeface="Cambria Math" panose="02040503050406030204" pitchFamily="18" charset="0"/>
                      </a:rPr>
                      <m:t>𝜑</m:t>
                    </m:r>
                  </m:oMath>
                </a14:m>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你应该怎么选？</a:t>
                </a:r>
                <a:endParaRPr lang="en-US" altLang="zh-CN" sz="2000" dirty="0">
                  <a:latin typeface="微软雅黑" panose="020B0503020204020204" pitchFamily="34" charset="-122"/>
                  <a:ea typeface="微软雅黑" panose="020B0503020204020204" pitchFamily="34" charset="-122"/>
                </a:endParaRPr>
              </a:p>
            </p:txBody>
          </p:sp>
        </mc:Choice>
        <mc:Fallback xmlns="">
          <p:sp>
            <p:nvSpPr>
              <p:cNvPr id="16" name="矩形 15"/>
              <p:cNvSpPr>
                <a:spLocks noRot="1" noChangeAspect="1" noMove="1" noResize="1" noEditPoints="1" noAdjustHandles="1" noChangeArrowheads="1" noChangeShapeType="1" noTextEdit="1"/>
              </p:cNvSpPr>
              <p:nvPr/>
            </p:nvSpPr>
            <p:spPr>
              <a:xfrm>
                <a:off x="620552" y="5890439"/>
                <a:ext cx="8231170" cy="717889"/>
              </a:xfrm>
              <a:prstGeom prst="rect">
                <a:avLst/>
              </a:prstGeom>
              <a:blipFill>
                <a:blip r:embed="rId6"/>
                <a:stretch>
                  <a:fillRect l="-815" t="-3390" b="-144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56756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9" name="矩形 8"/>
          <p:cNvSpPr/>
          <p:nvPr/>
        </p:nvSpPr>
        <p:spPr>
          <a:xfrm>
            <a:off x="161543" y="1880086"/>
            <a:ext cx="7654768" cy="707886"/>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2. </a:t>
            </a:r>
            <a:r>
              <a:rPr lang="zh-CN" altLang="en-US" sz="2000" dirty="0">
                <a:latin typeface="微软雅黑" panose="020B0503020204020204" pitchFamily="34" charset="-122"/>
                <a:ea typeface="微软雅黑" panose="020B0503020204020204" pitchFamily="34" charset="-122"/>
              </a:rPr>
              <a:t>模型内容</a:t>
            </a:r>
            <a:endParaRPr lang="en-US" altLang="zh-CN" sz="2000" dirty="0">
              <a:latin typeface="微软雅黑" panose="020B0503020204020204" pitchFamily="34" charset="-122"/>
              <a:ea typeface="微软雅黑" panose="020B0503020204020204" pitchFamily="34" charset="-122"/>
            </a:endParaRPr>
          </a:p>
          <a:p>
            <a:r>
              <a:rPr lang="en-US" altLang="zh-CN" sz="2000" dirty="0">
                <a:latin typeface="微软雅黑" panose="020B0503020204020204" pitchFamily="34" charset="-122"/>
                <a:ea typeface="微软雅黑" panose="020B0503020204020204" pitchFamily="34" charset="-122"/>
              </a:rPr>
              <a:t>2.3 </a:t>
            </a:r>
            <a:r>
              <a:rPr lang="zh-CN" altLang="en-US" sz="2000" dirty="0">
                <a:latin typeface="微软雅黑" panose="020B0503020204020204" pitchFamily="34" charset="-122"/>
                <a:ea typeface="微软雅黑" panose="020B0503020204020204" pitchFamily="34" charset="-122"/>
              </a:rPr>
              <a:t>出口</a:t>
            </a:r>
            <a:r>
              <a:rPr lang="en-US" altLang="zh-CN" sz="2000" dirty="0">
                <a:latin typeface="微软雅黑" panose="020B0503020204020204" pitchFamily="34" charset="-122"/>
                <a:ea typeface="微软雅黑" panose="020B0503020204020204" pitchFamily="34" charset="-122"/>
              </a:rPr>
              <a:t>VS</a:t>
            </a:r>
            <a:r>
              <a:rPr lang="zh-CN" altLang="en-US" sz="2000" dirty="0">
                <a:latin typeface="微软雅黑" panose="020B0503020204020204" pitchFamily="34" charset="-122"/>
                <a:ea typeface="微软雅黑" panose="020B0503020204020204" pitchFamily="34" charset="-122"/>
              </a:rPr>
              <a:t>跨国公司</a:t>
            </a:r>
            <a:endParaRPr lang="en-US" altLang="zh-CN" sz="2000" dirty="0">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2803775" y="1201412"/>
            <a:ext cx="8807915" cy="5504079"/>
          </a:xfrm>
          <a:prstGeom prst="rect">
            <a:avLst/>
          </a:prstGeom>
        </p:spPr>
      </p:pic>
    </p:spTree>
    <p:extLst>
      <p:ext uri="{BB962C8B-B14F-4D97-AF65-F5344CB8AC3E}">
        <p14:creationId xmlns:p14="http://schemas.microsoft.com/office/powerpoint/2010/main" val="1281588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145611" y="69901"/>
            <a:ext cx="2034332" cy="1368152"/>
          </a:xfrm>
          <a:prstGeom prst="rect">
            <a:avLst/>
          </a:prstGeom>
          <a:noFill/>
        </p:spPr>
      </p:pic>
      <p:sp>
        <p:nvSpPr>
          <p:cNvPr id="5" name="矩形 4"/>
          <p:cNvSpPr/>
          <p:nvPr/>
        </p:nvSpPr>
        <p:spPr>
          <a:xfrm>
            <a:off x="-53199" y="937065"/>
            <a:ext cx="1980029" cy="1015663"/>
          </a:xfrm>
          <a:prstGeom prst="rect">
            <a:avLst/>
          </a:prstGeom>
        </p:spPr>
        <p:txBody>
          <a:bodyPr wrap="none">
            <a:spAutoFit/>
          </a:bodyPr>
          <a:lstStyle/>
          <a:p>
            <a:pPr>
              <a:lnSpc>
                <a:spcPct val="150000"/>
              </a:lnSpc>
            </a:pPr>
            <a:r>
              <a:rPr lang="zh-CN" altLang="en-US" sz="2000" dirty="0">
                <a:solidFill>
                  <a:srgbClr val="7C1E1F"/>
                </a:solidFill>
                <a:latin typeface="微软雅黑" panose="020B0503020204020204" pitchFamily="34" charset="-122"/>
                <a:ea typeface="微软雅黑" panose="020B0503020204020204" pitchFamily="34" charset="-122"/>
              </a:rPr>
              <a:t>亚洲新兴经济体</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zh-CN" altLang="en-US" sz="2000" dirty="0">
                <a:solidFill>
                  <a:srgbClr val="7C1E1F"/>
                </a:solidFill>
                <a:latin typeface="微软雅黑" panose="020B0503020204020204" pitchFamily="34" charset="-122"/>
                <a:ea typeface="微软雅黑" panose="020B0503020204020204" pitchFamily="34" charset="-122"/>
              </a:rPr>
              <a:t>国家层面</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矩形 10"/>
          <p:cNvSpPr/>
          <p:nvPr/>
        </p:nvSpPr>
        <p:spPr>
          <a:xfrm>
            <a:off x="-1157074" y="6030390"/>
            <a:ext cx="6096000" cy="415498"/>
          </a:xfrm>
          <a:prstGeom prst="rect">
            <a:avLst/>
          </a:prstGeom>
        </p:spPr>
        <p:txBody>
          <a:bodyPr wrap="square">
            <a:spAutoFit/>
          </a:bodyPr>
          <a:lstStyle/>
          <a:p>
            <a:pPr algn="ctr">
              <a:lnSpc>
                <a:spcPct val="150000"/>
              </a:lnSpc>
            </a:pPr>
            <a:r>
              <a:rPr lang="zh-CN" altLang="zh-CN" sz="1400" dirty="0">
                <a:solidFill>
                  <a:srgbClr val="7C1E1F"/>
                </a:solidFill>
                <a:latin typeface="微软雅黑" panose="020B0503020204020204" pitchFamily="34" charset="-122"/>
                <a:ea typeface="微软雅黑" panose="020B0503020204020204" pitchFamily="34" charset="-122"/>
              </a:rPr>
              <a:t>数据来源</a:t>
            </a:r>
            <a:r>
              <a:rPr lang="zh-CN" altLang="en-US" sz="1400" dirty="0">
                <a:solidFill>
                  <a:srgbClr val="7C1E1F"/>
                </a:solidFill>
                <a:latin typeface="微软雅黑" panose="020B0503020204020204" pitchFamily="34" charset="-122"/>
                <a:ea typeface="微软雅黑" panose="020B0503020204020204" pitchFamily="34" charset="-122"/>
              </a:rPr>
              <a:t>：</a:t>
            </a:r>
            <a:r>
              <a:rPr lang="en-US" altLang="zh-CN" sz="1400" dirty="0">
                <a:solidFill>
                  <a:srgbClr val="7C1E1F"/>
                </a:solidFill>
                <a:latin typeface="微软雅黑" panose="020B0503020204020204" pitchFamily="34" charset="-122"/>
                <a:ea typeface="微软雅黑" panose="020B0503020204020204" pitchFamily="34" charset="-122"/>
              </a:rPr>
              <a:t>fDiMarkets.com</a:t>
            </a:r>
            <a:r>
              <a:rPr lang="zh-CN" altLang="en-US" sz="1400" dirty="0">
                <a:solidFill>
                  <a:srgbClr val="7C1E1F"/>
                </a:solidFill>
                <a:latin typeface="微软雅黑" panose="020B0503020204020204" pitchFamily="34" charset="-122"/>
                <a:ea typeface="微软雅黑" panose="020B0503020204020204" pitchFamily="34" charset="-122"/>
              </a:rPr>
              <a:t>，</a:t>
            </a:r>
            <a:r>
              <a:rPr lang="zh-CN" altLang="zh-CN" sz="1400" dirty="0">
                <a:solidFill>
                  <a:srgbClr val="7C1E1F"/>
                </a:solidFill>
                <a:latin typeface="微软雅黑" panose="020B0503020204020204" pitchFamily="34" charset="-122"/>
                <a:ea typeface="微软雅黑" panose="020B0503020204020204" pitchFamily="34" charset="-122"/>
              </a:rPr>
              <a:t>单位为百万美元</a:t>
            </a:r>
          </a:p>
        </p:txBody>
      </p:sp>
      <p:graphicFrame>
        <p:nvGraphicFramePr>
          <p:cNvPr id="14" name="表格 13"/>
          <p:cNvGraphicFramePr>
            <a:graphicFrameLocks noGrp="1"/>
          </p:cNvGraphicFramePr>
          <p:nvPr>
            <p:extLst>
              <p:ext uri="{D42A27DB-BD31-4B8C-83A1-F6EECF244321}">
                <p14:modId xmlns:p14="http://schemas.microsoft.com/office/powerpoint/2010/main" val="3316078063"/>
              </p:ext>
            </p:extLst>
          </p:nvPr>
        </p:nvGraphicFramePr>
        <p:xfrm>
          <a:off x="0" y="1966097"/>
          <a:ext cx="12034426" cy="3843348"/>
        </p:xfrm>
        <a:graphic>
          <a:graphicData uri="http://schemas.openxmlformats.org/drawingml/2006/table">
            <a:tbl>
              <a:tblPr firstRow="1" firstCol="1" bandRow="1">
                <a:tableStyleId>{91EBBBCC-DAD2-459C-BE2E-F6DE35CF9A28}</a:tableStyleId>
              </a:tblPr>
              <a:tblGrid>
                <a:gridCol w="1763934">
                  <a:extLst>
                    <a:ext uri="{9D8B030D-6E8A-4147-A177-3AD203B41FA5}">
                      <a16:colId xmlns:a16="http://schemas.microsoft.com/office/drawing/2014/main" val="1407294404"/>
                    </a:ext>
                  </a:extLst>
                </a:gridCol>
                <a:gridCol w="831306">
                  <a:extLst>
                    <a:ext uri="{9D8B030D-6E8A-4147-A177-3AD203B41FA5}">
                      <a16:colId xmlns:a16="http://schemas.microsoft.com/office/drawing/2014/main" val="3946822304"/>
                    </a:ext>
                  </a:extLst>
                </a:gridCol>
                <a:gridCol w="879166">
                  <a:extLst>
                    <a:ext uri="{9D8B030D-6E8A-4147-A177-3AD203B41FA5}">
                      <a16:colId xmlns:a16="http://schemas.microsoft.com/office/drawing/2014/main" val="1599034863"/>
                    </a:ext>
                  </a:extLst>
                </a:gridCol>
                <a:gridCol w="875339">
                  <a:extLst>
                    <a:ext uri="{9D8B030D-6E8A-4147-A177-3AD203B41FA5}">
                      <a16:colId xmlns:a16="http://schemas.microsoft.com/office/drawing/2014/main" val="766422448"/>
                    </a:ext>
                  </a:extLst>
                </a:gridCol>
                <a:gridCol w="867396">
                  <a:extLst>
                    <a:ext uri="{9D8B030D-6E8A-4147-A177-3AD203B41FA5}">
                      <a16:colId xmlns:a16="http://schemas.microsoft.com/office/drawing/2014/main" val="2344885726"/>
                    </a:ext>
                  </a:extLst>
                </a:gridCol>
                <a:gridCol w="857666">
                  <a:extLst>
                    <a:ext uri="{9D8B030D-6E8A-4147-A177-3AD203B41FA5}">
                      <a16:colId xmlns:a16="http://schemas.microsoft.com/office/drawing/2014/main" val="3700034514"/>
                    </a:ext>
                  </a:extLst>
                </a:gridCol>
                <a:gridCol w="837700">
                  <a:extLst>
                    <a:ext uri="{9D8B030D-6E8A-4147-A177-3AD203B41FA5}">
                      <a16:colId xmlns:a16="http://schemas.microsoft.com/office/drawing/2014/main" val="3793843026"/>
                    </a:ext>
                  </a:extLst>
                </a:gridCol>
                <a:gridCol w="896965">
                  <a:extLst>
                    <a:ext uri="{9D8B030D-6E8A-4147-A177-3AD203B41FA5}">
                      <a16:colId xmlns:a16="http://schemas.microsoft.com/office/drawing/2014/main" val="445475282"/>
                    </a:ext>
                  </a:extLst>
                </a:gridCol>
                <a:gridCol w="847683">
                  <a:extLst>
                    <a:ext uri="{9D8B030D-6E8A-4147-A177-3AD203B41FA5}">
                      <a16:colId xmlns:a16="http://schemas.microsoft.com/office/drawing/2014/main" val="3670500365"/>
                    </a:ext>
                  </a:extLst>
                </a:gridCol>
                <a:gridCol w="837826">
                  <a:extLst>
                    <a:ext uri="{9D8B030D-6E8A-4147-A177-3AD203B41FA5}">
                      <a16:colId xmlns:a16="http://schemas.microsoft.com/office/drawing/2014/main" val="920198610"/>
                    </a:ext>
                  </a:extLst>
                </a:gridCol>
                <a:gridCol w="847683">
                  <a:extLst>
                    <a:ext uri="{9D8B030D-6E8A-4147-A177-3AD203B41FA5}">
                      <a16:colId xmlns:a16="http://schemas.microsoft.com/office/drawing/2014/main" val="2820056977"/>
                    </a:ext>
                  </a:extLst>
                </a:gridCol>
                <a:gridCol w="854364">
                  <a:extLst>
                    <a:ext uri="{9D8B030D-6E8A-4147-A177-3AD203B41FA5}">
                      <a16:colId xmlns:a16="http://schemas.microsoft.com/office/drawing/2014/main" val="310677609"/>
                    </a:ext>
                  </a:extLst>
                </a:gridCol>
                <a:gridCol w="837398">
                  <a:extLst>
                    <a:ext uri="{9D8B030D-6E8A-4147-A177-3AD203B41FA5}">
                      <a16:colId xmlns:a16="http://schemas.microsoft.com/office/drawing/2014/main" val="1293273704"/>
                    </a:ext>
                  </a:extLst>
                </a:gridCol>
              </a:tblGrid>
              <a:tr h="220945">
                <a:tc gridSpan="13">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zh-CN" altLang="en-US" sz="1800" dirty="0"/>
                        <a:t>表</a:t>
                      </a:r>
                      <a:r>
                        <a:rPr lang="en-US" altLang="zh-CN" sz="1800" dirty="0"/>
                        <a:t>1 </a:t>
                      </a:r>
                      <a:r>
                        <a:rPr lang="zh-CN" altLang="en-US" sz="1800" dirty="0"/>
                        <a:t> </a:t>
                      </a:r>
                      <a:r>
                        <a:rPr lang="en-US" altLang="zh-CN" sz="1800" dirty="0"/>
                        <a:t>2018</a:t>
                      </a:r>
                      <a:r>
                        <a:rPr lang="zh-CN" altLang="en-US" sz="1800" dirty="0"/>
                        <a:t>年亚洲新兴市场绿地投资金额月度数据</a:t>
                      </a:r>
                      <a:endParaRPr lang="en-US" altLang="zh-CN" sz="1800" dirty="0">
                        <a:solidFill>
                          <a:schemeClr val="bg1"/>
                        </a:solidFill>
                        <a:latin typeface="微软雅黑" panose="020B0503020204020204" pitchFamily="34" charset="-122"/>
                        <a:ea typeface="微软雅黑" panose="020B0503020204020204" pitchFamily="34" charset="-122"/>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tc hMerge="1">
                  <a:txBody>
                    <a:bodyPr/>
                    <a:lstStyle/>
                    <a:p>
                      <a:pPr algn="ctr">
                        <a:lnSpc>
                          <a:spcPct val="107000"/>
                        </a:lnSpc>
                        <a:spcAft>
                          <a:spcPts val="0"/>
                        </a:spcAft>
                      </a:pP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7C1E1F"/>
                    </a:solidFill>
                  </a:tcPr>
                </a:tc>
                <a:extLst>
                  <a:ext uri="{0D108BD9-81ED-4DB2-BD59-A6C34878D82A}">
                    <a16:rowId xmlns:a16="http://schemas.microsoft.com/office/drawing/2014/main" val="295438084"/>
                  </a:ext>
                </a:extLst>
              </a:tr>
              <a:tr h="220945">
                <a:tc>
                  <a:txBody>
                    <a:bodyPr/>
                    <a:lstStyle/>
                    <a:p>
                      <a:pPr algn="just">
                        <a:lnSpc>
                          <a:spcPct val="107000"/>
                        </a:lnSpc>
                        <a:spcAft>
                          <a:spcPts val="0"/>
                        </a:spcAft>
                      </a:pPr>
                      <a:r>
                        <a:rPr lang="zh-CN" sz="1600" kern="0" dirty="0">
                          <a:effectLst/>
                        </a:rPr>
                        <a:t>国家</a:t>
                      </a:r>
                      <a:r>
                        <a:rPr lang="en-US" sz="1600" kern="0" dirty="0">
                          <a:effectLst/>
                        </a:rPr>
                        <a:t>/</a:t>
                      </a:r>
                      <a:r>
                        <a:rPr lang="zh-CN" sz="1600" kern="0" dirty="0">
                          <a:effectLst/>
                        </a:rPr>
                        <a:t>地区</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2018.01</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2018.02</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2018.03</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2018.04</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600" kern="0" dirty="0">
                          <a:effectLst/>
                        </a:rPr>
                        <a:t>2018.05</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600" kern="0" dirty="0">
                          <a:effectLst/>
                        </a:rPr>
                        <a:t>2018.06</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600" kern="0" dirty="0">
                          <a:effectLst/>
                        </a:rPr>
                        <a:t>2018.07</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2018.08</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2018.09</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600" kern="0" dirty="0">
                          <a:effectLst/>
                        </a:rPr>
                        <a:t>2018.10</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600" kern="0" dirty="0">
                          <a:effectLst/>
                        </a:rPr>
                        <a:t>2018.11</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600" kern="0" dirty="0">
                          <a:effectLst/>
                        </a:rPr>
                        <a:t>2018.12</a:t>
                      </a:r>
                      <a:endParaRPr 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extLst>
                  <a:ext uri="{0D108BD9-81ED-4DB2-BD59-A6C34878D82A}">
                    <a16:rowId xmlns:a16="http://schemas.microsoft.com/office/drawing/2014/main" val="2406986287"/>
                  </a:ext>
                </a:extLst>
              </a:tr>
              <a:tr h="446997">
                <a:tc>
                  <a:txBody>
                    <a:bodyPr/>
                    <a:lstStyle/>
                    <a:p>
                      <a:pPr algn="l">
                        <a:lnSpc>
                          <a:spcPct val="107000"/>
                        </a:lnSpc>
                        <a:spcAft>
                          <a:spcPts val="0"/>
                        </a:spcAft>
                      </a:pPr>
                      <a:r>
                        <a:rPr lang="zh-CN" sz="1400" kern="0" dirty="0">
                          <a:effectLst/>
                        </a:rPr>
                        <a:t>所有亚洲新兴经济体（除伊拉克和新加坡）</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dirty="0">
                          <a:effectLst/>
                        </a:rPr>
                        <a:t>10987.20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26583.53</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dirty="0">
                          <a:effectLst/>
                        </a:rPr>
                        <a:t>18796.23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16962.27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28381.9</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19888.49</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dirty="0">
                          <a:effectLst/>
                        </a:rPr>
                        <a:t>27002.12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28558.01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11904.75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22664.08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a:effectLst/>
                        </a:rPr>
                        <a:t>18981.48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0" dirty="0">
                          <a:effectLst/>
                        </a:rPr>
                        <a:t>18605.63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974264871"/>
                  </a:ext>
                </a:extLst>
              </a:tr>
              <a:tr h="220945">
                <a:tc>
                  <a:txBody>
                    <a:bodyPr/>
                    <a:lstStyle/>
                    <a:p>
                      <a:pPr algn="just">
                        <a:lnSpc>
                          <a:spcPct val="107000"/>
                        </a:lnSpc>
                        <a:spcAft>
                          <a:spcPts val="0"/>
                        </a:spcAft>
                      </a:pPr>
                      <a:r>
                        <a:rPr lang="zh-CN" sz="1400" kern="0" dirty="0">
                          <a:effectLst/>
                        </a:rPr>
                        <a:t>中国</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3520.80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11691.38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4820.58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7146.01</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11672.08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5703.08</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18173.61</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17795.34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dirty="0">
                          <a:effectLst/>
                        </a:rPr>
                        <a:t>2262.01</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E1E1E1"/>
                    </a:solidFill>
                  </a:tcPr>
                </a:tc>
                <a:tc>
                  <a:txBody>
                    <a:bodyPr/>
                    <a:lstStyle/>
                    <a:p>
                      <a:pPr algn="ctr">
                        <a:lnSpc>
                          <a:spcPct val="107000"/>
                        </a:lnSpc>
                        <a:spcAft>
                          <a:spcPts val="0"/>
                        </a:spcAft>
                      </a:pPr>
                      <a:r>
                        <a:rPr lang="en-US" sz="1400" kern="100">
                          <a:effectLst/>
                        </a:rPr>
                        <a:t>14516.20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4986.15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4550.23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9769967"/>
                  </a:ext>
                </a:extLst>
              </a:tr>
              <a:tr h="220945">
                <a:tc>
                  <a:txBody>
                    <a:bodyPr/>
                    <a:lstStyle/>
                    <a:p>
                      <a:pPr algn="just">
                        <a:lnSpc>
                          <a:spcPct val="107000"/>
                        </a:lnSpc>
                        <a:spcAft>
                          <a:spcPts val="0"/>
                        </a:spcAft>
                      </a:pPr>
                      <a:r>
                        <a:rPr lang="zh-CN" sz="1400" kern="0" dirty="0">
                          <a:solidFill>
                            <a:schemeClr val="tx1"/>
                          </a:solidFill>
                          <a:effectLst/>
                        </a:rPr>
                        <a:t>印度</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2525.21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6435.93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3163.87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2363.79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3449.36</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4432.04</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1676.59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4739.45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2591.35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3965.54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5218.21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1619.68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00233631"/>
                  </a:ext>
                </a:extLst>
              </a:tr>
              <a:tr h="220945">
                <a:tc>
                  <a:txBody>
                    <a:bodyPr/>
                    <a:lstStyle/>
                    <a:p>
                      <a:pPr algn="just">
                        <a:lnSpc>
                          <a:spcPct val="107000"/>
                        </a:lnSpc>
                        <a:spcAft>
                          <a:spcPts val="0"/>
                        </a:spcAft>
                      </a:pPr>
                      <a:r>
                        <a:rPr lang="zh-CN" sz="1400" kern="0" dirty="0">
                          <a:solidFill>
                            <a:schemeClr val="tx1"/>
                          </a:solidFill>
                          <a:effectLst/>
                        </a:rPr>
                        <a:t>柬埔寨</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291.00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62.80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206.22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555.10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178.90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818.90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88.71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41.77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137.10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0.00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108.70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33.80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98978847"/>
                  </a:ext>
                </a:extLst>
              </a:tr>
              <a:tr h="220945">
                <a:tc>
                  <a:txBody>
                    <a:bodyPr/>
                    <a:lstStyle/>
                    <a:p>
                      <a:pPr algn="just">
                        <a:lnSpc>
                          <a:spcPct val="107000"/>
                        </a:lnSpc>
                        <a:spcAft>
                          <a:spcPts val="0"/>
                        </a:spcAft>
                      </a:pPr>
                      <a:r>
                        <a:rPr lang="zh-CN" sz="1400" kern="0" dirty="0">
                          <a:solidFill>
                            <a:schemeClr val="tx1"/>
                          </a:solidFill>
                          <a:effectLst/>
                        </a:rPr>
                        <a:t>老挝</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15.00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178.90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178.90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0.00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0.00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740.20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23.00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14.50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0.00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178.90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75.20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15345721"/>
                  </a:ext>
                </a:extLst>
              </a:tr>
              <a:tr h="220945">
                <a:tc>
                  <a:txBody>
                    <a:bodyPr/>
                    <a:lstStyle/>
                    <a:p>
                      <a:pPr algn="just">
                        <a:lnSpc>
                          <a:spcPct val="107000"/>
                        </a:lnSpc>
                        <a:spcAft>
                          <a:spcPts val="0"/>
                        </a:spcAft>
                      </a:pPr>
                      <a:r>
                        <a:rPr lang="zh-CN" sz="1400" kern="0">
                          <a:solidFill>
                            <a:schemeClr val="tx1"/>
                          </a:solidFill>
                          <a:effectLst/>
                        </a:rPr>
                        <a:t>缅甸</a:t>
                      </a:r>
                      <a:endParaRPr lang="zh-CN" sz="24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251.50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173.90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320.02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203.40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556.49</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29.10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56.70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0.00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133.70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58840399"/>
                  </a:ext>
                </a:extLst>
              </a:tr>
              <a:tr h="220945">
                <a:tc>
                  <a:txBody>
                    <a:bodyPr/>
                    <a:lstStyle/>
                    <a:p>
                      <a:pPr algn="just">
                        <a:lnSpc>
                          <a:spcPct val="107000"/>
                        </a:lnSpc>
                        <a:spcAft>
                          <a:spcPts val="0"/>
                        </a:spcAft>
                      </a:pPr>
                      <a:r>
                        <a:rPr lang="zh-CN" sz="1400" kern="0" dirty="0">
                          <a:solidFill>
                            <a:schemeClr val="tx1"/>
                          </a:solidFill>
                          <a:effectLst/>
                        </a:rPr>
                        <a:t>印度尼西亚</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234.80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260.90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1985.30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752.00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2560.56</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142.83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1092.30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636.40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327.58</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95.44</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2345.00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4143.23</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089284382"/>
                  </a:ext>
                </a:extLst>
              </a:tr>
              <a:tr h="220945">
                <a:tc>
                  <a:txBody>
                    <a:bodyPr/>
                    <a:lstStyle/>
                    <a:p>
                      <a:pPr algn="just">
                        <a:lnSpc>
                          <a:spcPct val="107000"/>
                        </a:lnSpc>
                        <a:spcAft>
                          <a:spcPts val="0"/>
                        </a:spcAft>
                      </a:pPr>
                      <a:r>
                        <a:rPr lang="zh-CN" sz="1400" kern="0">
                          <a:solidFill>
                            <a:schemeClr val="tx1"/>
                          </a:solidFill>
                          <a:effectLst/>
                        </a:rPr>
                        <a:t>韩国</a:t>
                      </a:r>
                      <a:endParaRPr lang="zh-CN" sz="2400" kern="10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322.01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2042.60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230.10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573.94</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325.30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198.05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388.34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637.07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1819.66</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149.60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473.20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249.30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68743010"/>
                  </a:ext>
                </a:extLst>
              </a:tr>
              <a:tr h="220945">
                <a:tc>
                  <a:txBody>
                    <a:bodyPr/>
                    <a:lstStyle/>
                    <a:p>
                      <a:pPr algn="just">
                        <a:lnSpc>
                          <a:spcPct val="107000"/>
                        </a:lnSpc>
                        <a:spcAft>
                          <a:spcPts val="0"/>
                        </a:spcAft>
                      </a:pPr>
                      <a:r>
                        <a:rPr lang="zh-CN" sz="1400" kern="0" dirty="0">
                          <a:solidFill>
                            <a:schemeClr val="tx1"/>
                          </a:solidFill>
                          <a:effectLst/>
                        </a:rPr>
                        <a:t>马来西亚</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168.29</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704.62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736.31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1203.67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749.31</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307.56</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271.90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437.16</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996.55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1541.60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1374.00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305.20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4210680837"/>
                  </a:ext>
                </a:extLst>
              </a:tr>
              <a:tr h="220945">
                <a:tc>
                  <a:txBody>
                    <a:bodyPr/>
                    <a:lstStyle/>
                    <a:p>
                      <a:pPr algn="just">
                        <a:lnSpc>
                          <a:spcPct val="107000"/>
                        </a:lnSpc>
                        <a:spcAft>
                          <a:spcPts val="0"/>
                        </a:spcAft>
                      </a:pPr>
                      <a:r>
                        <a:rPr lang="zh-CN" sz="1400" kern="0" dirty="0">
                          <a:solidFill>
                            <a:schemeClr val="tx1"/>
                          </a:solidFill>
                          <a:effectLst/>
                        </a:rPr>
                        <a:t>巴基斯坦</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183.20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67.70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273.75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126.30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43.00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212.24</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1.50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9.90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103.20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0.00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270.20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869.70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645792624"/>
                  </a:ext>
                </a:extLst>
              </a:tr>
              <a:tr h="220945">
                <a:tc>
                  <a:txBody>
                    <a:bodyPr/>
                    <a:lstStyle/>
                    <a:p>
                      <a:pPr algn="just">
                        <a:lnSpc>
                          <a:spcPct val="107000"/>
                        </a:lnSpc>
                        <a:spcAft>
                          <a:spcPts val="0"/>
                        </a:spcAft>
                      </a:pPr>
                      <a:r>
                        <a:rPr lang="zh-CN" sz="1400" kern="0" dirty="0">
                          <a:solidFill>
                            <a:schemeClr val="tx1"/>
                          </a:solidFill>
                          <a:effectLst/>
                        </a:rPr>
                        <a:t>菲律宾</a:t>
                      </a:r>
                      <a:endParaRPr lang="zh-CN" sz="2400" kern="100" dirty="0">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146.30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743.37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1783.10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627.42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3387.10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3752.15</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1020.50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255.40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238.70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235.80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2425.52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4438.60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319724234"/>
                  </a:ext>
                </a:extLst>
              </a:tr>
              <a:tr h="220945">
                <a:tc>
                  <a:txBody>
                    <a:bodyPr/>
                    <a:lstStyle/>
                    <a:p>
                      <a:pPr algn="just">
                        <a:lnSpc>
                          <a:spcPct val="107000"/>
                        </a:lnSpc>
                        <a:spcAft>
                          <a:spcPts val="0"/>
                        </a:spcAft>
                      </a:pPr>
                      <a:r>
                        <a:rPr lang="zh-CN" sz="1400" kern="0">
                          <a:effectLst/>
                        </a:rPr>
                        <a:t>中国台湾</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82.43</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58.73</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267.45</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78.02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409.30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38.60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118.70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296.50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653.90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172.90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48.30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419.10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79893803"/>
                  </a:ext>
                </a:extLst>
              </a:tr>
              <a:tr h="220945">
                <a:tc>
                  <a:txBody>
                    <a:bodyPr/>
                    <a:lstStyle/>
                    <a:p>
                      <a:pPr algn="just">
                        <a:lnSpc>
                          <a:spcPct val="107000"/>
                        </a:lnSpc>
                        <a:spcAft>
                          <a:spcPts val="0"/>
                        </a:spcAft>
                      </a:pPr>
                      <a:r>
                        <a:rPr lang="zh-CN" sz="1400" kern="0">
                          <a:effectLst/>
                        </a:rPr>
                        <a:t>中国香港</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195.10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1338.20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768.30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323.90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1161.50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1920.90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390.70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502.50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1013.50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275.70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321.00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139.30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80435243"/>
                  </a:ext>
                </a:extLst>
              </a:tr>
              <a:tr h="220945">
                <a:tc>
                  <a:txBody>
                    <a:bodyPr/>
                    <a:lstStyle/>
                    <a:p>
                      <a:pPr algn="just">
                        <a:lnSpc>
                          <a:spcPct val="107000"/>
                        </a:lnSpc>
                        <a:spcAft>
                          <a:spcPts val="0"/>
                        </a:spcAft>
                      </a:pPr>
                      <a:r>
                        <a:rPr lang="zh-CN" sz="1400" kern="0" dirty="0">
                          <a:effectLst/>
                        </a:rPr>
                        <a:t>泰国</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383.30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908.50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1283.53</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902.22</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243.12</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382.64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755.07</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244.90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1053.10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515.80</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a:effectLst/>
                        </a:rPr>
                        <a:t>97.20</a:t>
                      </a:r>
                      <a:endParaRPr lang="zh-CN" sz="24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US" sz="1400" kern="100" dirty="0">
                          <a:effectLst/>
                        </a:rPr>
                        <a:t>337.84</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603546518"/>
                  </a:ext>
                </a:extLst>
              </a:tr>
            </a:tbl>
          </a:graphicData>
        </a:graphic>
      </p:graphicFrame>
      <p:sp>
        <p:nvSpPr>
          <p:cNvPr id="15" name="文本框 14"/>
          <p:cNvSpPr txBox="1"/>
          <p:nvPr/>
        </p:nvSpPr>
        <p:spPr>
          <a:xfrm>
            <a:off x="-73853" y="2924638"/>
            <a:ext cx="905028" cy="226572"/>
          </a:xfrm>
          <a:prstGeom prst="rect">
            <a:avLst/>
          </a:prstGeom>
          <a:noFill/>
          <a:ln w="38100">
            <a:solidFill>
              <a:srgbClr val="7C1E1F"/>
            </a:solidFill>
          </a:ln>
        </p:spPr>
        <p:txBody>
          <a:bodyPr wrap="square" rtlCol="0">
            <a:spAutoFit/>
          </a:bodyPr>
          <a:lstStyle/>
          <a:p>
            <a:endParaRPr lang="zh-CN" altLang="en-US" sz="1200" dirty="0"/>
          </a:p>
        </p:txBody>
      </p:sp>
      <p:sp>
        <p:nvSpPr>
          <p:cNvPr id="19" name="文本框 18"/>
          <p:cNvSpPr txBox="1"/>
          <p:nvPr/>
        </p:nvSpPr>
        <p:spPr>
          <a:xfrm>
            <a:off x="6853772" y="2166218"/>
            <a:ext cx="1108509" cy="338554"/>
          </a:xfrm>
          <a:prstGeom prst="rect">
            <a:avLst/>
          </a:prstGeom>
          <a:noFill/>
          <a:ln w="38100">
            <a:solidFill>
              <a:srgbClr val="7C1E1F"/>
            </a:solidFill>
          </a:ln>
        </p:spPr>
        <p:txBody>
          <a:bodyPr wrap="square" rtlCol="0">
            <a:spAutoFit/>
          </a:bodyPr>
          <a:lstStyle/>
          <a:p>
            <a:endParaRPr lang="zh-CN" altLang="en-US" sz="1600" dirty="0"/>
          </a:p>
        </p:txBody>
      </p:sp>
      <p:sp>
        <p:nvSpPr>
          <p:cNvPr id="20" name="文本框 19"/>
          <p:cNvSpPr txBox="1"/>
          <p:nvPr/>
        </p:nvSpPr>
        <p:spPr>
          <a:xfrm>
            <a:off x="4307133" y="2240953"/>
            <a:ext cx="957990" cy="299186"/>
          </a:xfrm>
          <a:prstGeom prst="rect">
            <a:avLst/>
          </a:prstGeom>
          <a:noFill/>
          <a:ln w="38100">
            <a:solidFill>
              <a:srgbClr val="7C1E1F"/>
            </a:solidFill>
          </a:ln>
        </p:spPr>
        <p:txBody>
          <a:bodyPr wrap="square" rtlCol="0">
            <a:spAutoFit/>
          </a:bodyPr>
          <a:lstStyle/>
          <a:p>
            <a:endParaRPr lang="zh-CN" altLang="en-US" sz="1400" dirty="0"/>
          </a:p>
        </p:txBody>
      </p:sp>
      <p:sp>
        <p:nvSpPr>
          <p:cNvPr id="21" name="文本框 20"/>
          <p:cNvSpPr txBox="1"/>
          <p:nvPr/>
        </p:nvSpPr>
        <p:spPr>
          <a:xfrm>
            <a:off x="8594833" y="2179365"/>
            <a:ext cx="992592" cy="338554"/>
          </a:xfrm>
          <a:prstGeom prst="rect">
            <a:avLst/>
          </a:prstGeom>
          <a:noFill/>
          <a:ln w="38100">
            <a:solidFill>
              <a:srgbClr val="7C1E1F"/>
            </a:solidFill>
          </a:ln>
        </p:spPr>
        <p:txBody>
          <a:bodyPr wrap="square" rtlCol="0">
            <a:spAutoFit/>
          </a:bodyPr>
          <a:lstStyle/>
          <a:p>
            <a:endParaRPr lang="zh-CN" altLang="en-US" sz="1600" dirty="0"/>
          </a:p>
        </p:txBody>
      </p:sp>
      <p:sp>
        <p:nvSpPr>
          <p:cNvPr id="23" name="文本框 22"/>
          <p:cNvSpPr txBox="1"/>
          <p:nvPr/>
        </p:nvSpPr>
        <p:spPr>
          <a:xfrm>
            <a:off x="3451016" y="2856024"/>
            <a:ext cx="1712234" cy="338554"/>
          </a:xfrm>
          <a:prstGeom prst="rect">
            <a:avLst/>
          </a:prstGeom>
          <a:noFill/>
          <a:ln w="38100">
            <a:solidFill>
              <a:srgbClr val="7C1E1F"/>
            </a:solidFill>
          </a:ln>
        </p:spPr>
        <p:txBody>
          <a:bodyPr wrap="square" rtlCol="0">
            <a:spAutoFit/>
          </a:bodyPr>
          <a:lstStyle/>
          <a:p>
            <a:endParaRPr lang="en-US" altLang="zh-CN" sz="800" dirty="0"/>
          </a:p>
          <a:p>
            <a:endParaRPr lang="en-US" altLang="zh-CN" sz="800" dirty="0"/>
          </a:p>
        </p:txBody>
      </p:sp>
      <p:sp>
        <p:nvSpPr>
          <p:cNvPr id="27" name="文本框 26"/>
          <p:cNvSpPr txBox="1"/>
          <p:nvPr/>
        </p:nvSpPr>
        <p:spPr>
          <a:xfrm>
            <a:off x="6056775" y="2924638"/>
            <a:ext cx="1712234" cy="276999"/>
          </a:xfrm>
          <a:prstGeom prst="rect">
            <a:avLst/>
          </a:prstGeom>
          <a:noFill/>
          <a:ln w="38100">
            <a:solidFill>
              <a:srgbClr val="7C1E1F"/>
            </a:solidFill>
          </a:ln>
        </p:spPr>
        <p:txBody>
          <a:bodyPr wrap="square" rtlCol="0">
            <a:spAutoFit/>
          </a:bodyPr>
          <a:lstStyle/>
          <a:p>
            <a:endParaRPr lang="en-US" altLang="zh-CN" sz="600" dirty="0"/>
          </a:p>
          <a:p>
            <a:endParaRPr lang="en-US" altLang="zh-CN" sz="600" dirty="0"/>
          </a:p>
        </p:txBody>
      </p:sp>
      <p:sp>
        <p:nvSpPr>
          <p:cNvPr id="28" name="文本框 27"/>
          <p:cNvSpPr txBox="1"/>
          <p:nvPr/>
        </p:nvSpPr>
        <p:spPr>
          <a:xfrm>
            <a:off x="7826931" y="2935702"/>
            <a:ext cx="1712234" cy="246221"/>
          </a:xfrm>
          <a:prstGeom prst="rect">
            <a:avLst/>
          </a:prstGeom>
          <a:noFill/>
          <a:ln w="38100">
            <a:solidFill>
              <a:srgbClr val="7C1E1F"/>
            </a:solidFill>
          </a:ln>
        </p:spPr>
        <p:txBody>
          <a:bodyPr wrap="square" rtlCol="0">
            <a:spAutoFit/>
          </a:bodyPr>
          <a:lstStyle/>
          <a:p>
            <a:endParaRPr lang="en-US" altLang="zh-CN" sz="500" dirty="0"/>
          </a:p>
          <a:p>
            <a:endParaRPr lang="en-US" altLang="zh-CN" sz="500" dirty="0"/>
          </a:p>
        </p:txBody>
      </p:sp>
      <p:sp>
        <p:nvSpPr>
          <p:cNvPr id="29" name="文本框 28"/>
          <p:cNvSpPr txBox="1"/>
          <p:nvPr/>
        </p:nvSpPr>
        <p:spPr>
          <a:xfrm>
            <a:off x="1811872" y="1388104"/>
            <a:ext cx="2468033" cy="1846659"/>
          </a:xfrm>
          <a:prstGeom prst="rect">
            <a:avLst/>
          </a:prstGeom>
          <a:noFill/>
          <a:ln w="38100">
            <a:solidFill>
              <a:srgbClr val="7C1E1F"/>
            </a:solidFill>
          </a:ln>
        </p:spPr>
        <p:txBody>
          <a:bodyPr wrap="square" rtlCol="0">
            <a:spAutoFit/>
          </a:bodyPr>
          <a:lstStyle/>
          <a:p>
            <a:pPr algn="r"/>
            <a:r>
              <a:rPr lang="en-US" altLang="zh-CN" sz="2400" dirty="0">
                <a:solidFill>
                  <a:srgbClr val="C00000"/>
                </a:solidFill>
              </a:rPr>
              <a:t>20.03</a:t>
            </a:r>
            <a:r>
              <a:rPr lang="zh-CN" altLang="en-US" sz="2400" dirty="0">
                <a:solidFill>
                  <a:srgbClr val="C00000"/>
                </a:solidFill>
              </a:rPr>
              <a:t>亿元</a:t>
            </a:r>
            <a:endParaRPr lang="en-US" altLang="zh-CN" sz="2400" dirty="0">
              <a:solidFill>
                <a:srgbClr val="C00000"/>
              </a:solidFill>
            </a:endParaRPr>
          </a:p>
          <a:p>
            <a:endParaRPr lang="en-US" altLang="zh-CN" dirty="0"/>
          </a:p>
          <a:p>
            <a:endParaRPr lang="en-US" altLang="zh-CN" dirty="0"/>
          </a:p>
          <a:p>
            <a:endParaRPr lang="en-US" altLang="zh-CN" dirty="0"/>
          </a:p>
          <a:p>
            <a:endParaRPr lang="en-US" altLang="zh-CN" dirty="0"/>
          </a:p>
          <a:p>
            <a:endParaRPr lang="en-US" altLang="zh-CN" dirty="0"/>
          </a:p>
        </p:txBody>
      </p:sp>
      <p:sp>
        <p:nvSpPr>
          <p:cNvPr id="30" name="文本框 29"/>
          <p:cNvSpPr txBox="1"/>
          <p:nvPr/>
        </p:nvSpPr>
        <p:spPr>
          <a:xfrm>
            <a:off x="4367690" y="868756"/>
            <a:ext cx="2468033" cy="2308324"/>
          </a:xfrm>
          <a:prstGeom prst="rect">
            <a:avLst/>
          </a:prstGeom>
          <a:noFill/>
          <a:ln w="38100">
            <a:solidFill>
              <a:srgbClr val="7C1E1F"/>
            </a:solidFill>
          </a:ln>
        </p:spPr>
        <p:txBody>
          <a:bodyPr wrap="square" rtlCol="0">
            <a:spAutoFit/>
          </a:bodyPr>
          <a:lstStyle/>
          <a:p>
            <a:pPr algn="r"/>
            <a:r>
              <a:rPr lang="en-US" altLang="zh-CN" sz="2400" dirty="0">
                <a:solidFill>
                  <a:srgbClr val="C00000"/>
                </a:solidFill>
              </a:rPr>
              <a:t>24.52</a:t>
            </a:r>
            <a:r>
              <a:rPr lang="zh-CN" altLang="en-US" sz="2400" dirty="0">
                <a:solidFill>
                  <a:srgbClr val="C00000"/>
                </a:solidFill>
              </a:rPr>
              <a:t>亿元</a:t>
            </a:r>
            <a:endParaRPr lang="en-US" altLang="zh-CN" dirty="0"/>
          </a:p>
          <a:p>
            <a:pPr algn="r"/>
            <a:endParaRPr lang="en-US" altLang="zh-CN" sz="2400" dirty="0">
              <a:solidFill>
                <a:srgbClr val="C00000"/>
              </a:solidFill>
            </a:endParaRPr>
          </a:p>
          <a:p>
            <a:pPr algn="r"/>
            <a:endParaRPr lang="en-US" altLang="zh-CN" sz="2400" dirty="0">
              <a:solidFill>
                <a:srgbClr val="C00000"/>
              </a:solidFill>
            </a:endParaRPr>
          </a:p>
          <a:p>
            <a:pPr algn="r"/>
            <a:endParaRPr lang="en-US" altLang="zh-CN" sz="2400" dirty="0">
              <a:solidFill>
                <a:srgbClr val="C00000"/>
              </a:solidFill>
            </a:endParaRPr>
          </a:p>
          <a:p>
            <a:pPr algn="r"/>
            <a:endParaRPr lang="en-US" altLang="zh-CN" sz="2400" dirty="0">
              <a:solidFill>
                <a:srgbClr val="C00000"/>
              </a:solidFill>
            </a:endParaRPr>
          </a:p>
          <a:p>
            <a:pPr algn="r"/>
            <a:endParaRPr lang="en-US" altLang="zh-CN" sz="2400" dirty="0">
              <a:solidFill>
                <a:srgbClr val="C00000"/>
              </a:solidFill>
            </a:endParaRPr>
          </a:p>
        </p:txBody>
      </p:sp>
      <p:sp>
        <p:nvSpPr>
          <p:cNvPr id="31" name="文本框 30"/>
          <p:cNvSpPr txBox="1"/>
          <p:nvPr/>
        </p:nvSpPr>
        <p:spPr>
          <a:xfrm>
            <a:off x="6946551" y="834106"/>
            <a:ext cx="2468033" cy="2400657"/>
          </a:xfrm>
          <a:prstGeom prst="rect">
            <a:avLst/>
          </a:prstGeom>
          <a:noFill/>
          <a:ln w="38100">
            <a:solidFill>
              <a:srgbClr val="7C1E1F"/>
            </a:solidFill>
          </a:ln>
        </p:spPr>
        <p:txBody>
          <a:bodyPr wrap="square" rtlCol="0">
            <a:spAutoFit/>
          </a:bodyPr>
          <a:lstStyle/>
          <a:p>
            <a:pPr algn="r"/>
            <a:r>
              <a:rPr lang="en-US" altLang="zh-CN" sz="2400" dirty="0">
                <a:solidFill>
                  <a:srgbClr val="C00000"/>
                </a:solidFill>
              </a:rPr>
              <a:t>38.23</a:t>
            </a:r>
            <a:r>
              <a:rPr lang="zh-CN" altLang="en-US" sz="2400" dirty="0">
                <a:solidFill>
                  <a:srgbClr val="C00000"/>
                </a:solidFill>
              </a:rPr>
              <a:t>亿元</a:t>
            </a:r>
            <a:endParaRPr lang="en-US" altLang="zh-CN" sz="2400" dirty="0">
              <a:solidFill>
                <a:srgbClr val="C00000"/>
              </a:solidFill>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p:txBody>
      </p:sp>
      <p:sp>
        <p:nvSpPr>
          <p:cNvPr id="32" name="文本框 31"/>
          <p:cNvSpPr txBox="1"/>
          <p:nvPr/>
        </p:nvSpPr>
        <p:spPr>
          <a:xfrm>
            <a:off x="9552779" y="1347714"/>
            <a:ext cx="2468033" cy="1846659"/>
          </a:xfrm>
          <a:prstGeom prst="rect">
            <a:avLst/>
          </a:prstGeom>
          <a:noFill/>
          <a:ln w="38100">
            <a:solidFill>
              <a:srgbClr val="7C1E1F"/>
            </a:solidFill>
          </a:ln>
        </p:spPr>
        <p:txBody>
          <a:bodyPr wrap="square" rtlCol="0">
            <a:spAutoFit/>
          </a:bodyPr>
          <a:lstStyle/>
          <a:p>
            <a:pPr algn="r"/>
            <a:r>
              <a:rPr lang="en-US" altLang="zh-CN" sz="2400" dirty="0">
                <a:solidFill>
                  <a:srgbClr val="C00000"/>
                </a:solidFill>
              </a:rPr>
              <a:t>24.05</a:t>
            </a:r>
            <a:r>
              <a:rPr lang="zh-CN" altLang="en-US" sz="2400" dirty="0">
                <a:solidFill>
                  <a:srgbClr val="C00000"/>
                </a:solidFill>
              </a:rPr>
              <a:t>元</a:t>
            </a:r>
            <a:endParaRPr lang="en-US" altLang="zh-CN" sz="2400" dirty="0">
              <a:solidFill>
                <a:srgbClr val="C00000"/>
              </a:solidFill>
            </a:endParaRPr>
          </a:p>
          <a:p>
            <a:endParaRPr lang="en-US" altLang="zh-CN" dirty="0"/>
          </a:p>
          <a:p>
            <a:endParaRPr lang="en-US" altLang="zh-CN" dirty="0"/>
          </a:p>
          <a:p>
            <a:endParaRPr lang="en-US" altLang="zh-CN" dirty="0"/>
          </a:p>
          <a:p>
            <a:endParaRPr lang="en-US" altLang="zh-CN" dirty="0"/>
          </a:p>
          <a:p>
            <a:endParaRPr lang="en-US" altLang="zh-CN" dirty="0"/>
          </a:p>
        </p:txBody>
      </p:sp>
      <p:sp>
        <p:nvSpPr>
          <p:cNvPr id="33" name="文本框 32"/>
          <p:cNvSpPr txBox="1"/>
          <p:nvPr/>
        </p:nvSpPr>
        <p:spPr>
          <a:xfrm>
            <a:off x="4113" y="3198373"/>
            <a:ext cx="707755" cy="249144"/>
          </a:xfrm>
          <a:prstGeom prst="rect">
            <a:avLst/>
          </a:prstGeom>
          <a:noFill/>
          <a:ln w="38100">
            <a:solidFill>
              <a:srgbClr val="7C1E1F"/>
            </a:solidFill>
          </a:ln>
        </p:spPr>
        <p:txBody>
          <a:bodyPr wrap="square" rtlCol="0">
            <a:spAutoFit/>
          </a:bodyPr>
          <a:lstStyle/>
          <a:p>
            <a:endParaRPr lang="zh-CN" altLang="en-US" sz="1200" dirty="0"/>
          </a:p>
        </p:txBody>
      </p:sp>
      <p:sp>
        <p:nvSpPr>
          <p:cNvPr id="34" name="文本框 33"/>
          <p:cNvSpPr txBox="1"/>
          <p:nvPr/>
        </p:nvSpPr>
        <p:spPr>
          <a:xfrm>
            <a:off x="28547" y="4043762"/>
            <a:ext cx="1068733" cy="311897"/>
          </a:xfrm>
          <a:prstGeom prst="rect">
            <a:avLst/>
          </a:prstGeom>
          <a:noFill/>
          <a:ln w="38100">
            <a:solidFill>
              <a:srgbClr val="7C1E1F"/>
            </a:solidFill>
          </a:ln>
        </p:spPr>
        <p:txBody>
          <a:bodyPr wrap="square" rtlCol="0">
            <a:spAutoFit/>
          </a:bodyPr>
          <a:lstStyle/>
          <a:p>
            <a:endParaRPr lang="zh-CN" altLang="en-US" dirty="0"/>
          </a:p>
        </p:txBody>
      </p:sp>
      <p:sp>
        <p:nvSpPr>
          <p:cNvPr id="35" name="文本框 34"/>
          <p:cNvSpPr txBox="1"/>
          <p:nvPr/>
        </p:nvSpPr>
        <p:spPr>
          <a:xfrm>
            <a:off x="-19108" y="4499758"/>
            <a:ext cx="1068733" cy="738664"/>
          </a:xfrm>
          <a:prstGeom prst="rect">
            <a:avLst/>
          </a:prstGeom>
          <a:noFill/>
          <a:ln w="38100">
            <a:solidFill>
              <a:srgbClr val="7C1E1F"/>
            </a:solidFill>
          </a:ln>
        </p:spPr>
        <p:txBody>
          <a:bodyPr wrap="square" rtlCol="0">
            <a:spAutoFit/>
          </a:bodyPr>
          <a:lstStyle/>
          <a:p>
            <a:endParaRPr lang="en-US" altLang="zh-CN" sz="1400" dirty="0"/>
          </a:p>
          <a:p>
            <a:endParaRPr lang="en-US" altLang="zh-CN" sz="1400" dirty="0"/>
          </a:p>
          <a:p>
            <a:endParaRPr lang="zh-CN" altLang="en-US" sz="1400" dirty="0"/>
          </a:p>
        </p:txBody>
      </p:sp>
      <p:grpSp>
        <p:nvGrpSpPr>
          <p:cNvPr id="24" name="Group 7"/>
          <p:cNvGrpSpPr/>
          <p:nvPr/>
        </p:nvGrpSpPr>
        <p:grpSpPr>
          <a:xfrm>
            <a:off x="3524969" y="62519"/>
            <a:ext cx="5063611" cy="740229"/>
            <a:chOff x="417897" y="522513"/>
            <a:chExt cx="5663589" cy="740229"/>
          </a:xfrm>
          <a:solidFill>
            <a:srgbClr val="811C20"/>
          </a:solidFill>
        </p:grpSpPr>
        <p:sp>
          <p:nvSpPr>
            <p:cNvPr id="25"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6"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
        <p:nvSpPr>
          <p:cNvPr id="37" name="矩形 36"/>
          <p:cNvSpPr/>
          <p:nvPr/>
        </p:nvSpPr>
        <p:spPr>
          <a:xfrm>
            <a:off x="-57419" y="444633"/>
            <a:ext cx="2087431" cy="553998"/>
          </a:xfrm>
          <a:prstGeom prst="rect">
            <a:avLst/>
          </a:prstGeom>
        </p:spPr>
        <p:txBody>
          <a:bodyPr wrap="non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758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anim calcmode="lin" valueType="num">
                                      <p:cBhvr>
                                        <p:cTn id="31" dur="1000" fill="hold"/>
                                        <p:tgtEl>
                                          <p:spTgt spid="27"/>
                                        </p:tgtEl>
                                        <p:attrNameLst>
                                          <p:attrName>ppt_x</p:attrName>
                                        </p:attrNameLst>
                                      </p:cBhvr>
                                      <p:tavLst>
                                        <p:tav tm="0">
                                          <p:val>
                                            <p:strVal val="#ppt_x"/>
                                          </p:val>
                                        </p:tav>
                                        <p:tav tm="100000">
                                          <p:val>
                                            <p:strVal val="#ppt_x"/>
                                          </p:val>
                                        </p:tav>
                                      </p:tavLst>
                                    </p:anim>
                                    <p:anim calcmode="lin" valueType="num">
                                      <p:cBhvr>
                                        <p:cTn id="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additive="base">
                                        <p:cTn id="84" dur="500" fill="hold"/>
                                        <p:tgtEl>
                                          <p:spTgt spid="34"/>
                                        </p:tgtEl>
                                        <p:attrNameLst>
                                          <p:attrName>ppt_x</p:attrName>
                                        </p:attrNameLst>
                                      </p:cBhvr>
                                      <p:tavLst>
                                        <p:tav tm="0">
                                          <p:val>
                                            <p:strVal val="#ppt_x"/>
                                          </p:val>
                                        </p:tav>
                                        <p:tav tm="100000">
                                          <p:val>
                                            <p:strVal val="#ppt_x"/>
                                          </p:val>
                                        </p:tav>
                                      </p:tavLst>
                                    </p:anim>
                                    <p:anim calcmode="lin" valueType="num">
                                      <p:cBhvr additive="base">
                                        <p:cTn id="8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ppt_x"/>
                                          </p:val>
                                        </p:tav>
                                        <p:tav tm="100000">
                                          <p:val>
                                            <p:strVal val="#ppt_x"/>
                                          </p:val>
                                        </p:tav>
                                      </p:tavLst>
                                    </p:anim>
                                    <p:anim calcmode="lin" valueType="num">
                                      <p:cBhvr additive="base">
                                        <p:cTn id="91"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P spid="20" grpId="0" animBg="1"/>
      <p:bldP spid="21" grpId="0" animBg="1"/>
      <p:bldP spid="23" grpId="0" animBg="1"/>
      <p:bldP spid="27" grpId="0" animBg="1"/>
      <p:bldP spid="28" grpId="0" animBg="1"/>
      <p:bldP spid="29" grpId="0" animBg="1"/>
      <p:bldP spid="30" grpId="0" animBg="1"/>
      <p:bldP spid="31" grpId="0" animBg="1"/>
      <p:bldP spid="32" grpId="0" animBg="1"/>
      <p:bldP spid="33" grpId="0" animBg="1"/>
      <p:bldP spid="34" grpId="0" animBg="1"/>
      <p:bldP spid="3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224399" y="338959"/>
            <a:ext cx="5714172"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175657" y="661794"/>
              <a:ext cx="4905829"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四、为什么选择对外直接投资</a:t>
              </a:r>
            </a:p>
          </p:txBody>
        </p:sp>
      </p:grpSp>
      <p:sp>
        <p:nvSpPr>
          <p:cNvPr id="2" name="矩形 1"/>
          <p:cNvSpPr/>
          <p:nvPr/>
        </p:nvSpPr>
        <p:spPr>
          <a:xfrm>
            <a:off x="620552" y="1201412"/>
            <a:ext cx="6096000" cy="400110"/>
          </a:xfrm>
          <a:prstGeom prst="rect">
            <a:avLst/>
          </a:prstGeom>
        </p:spPr>
        <p:txBody>
          <a:bodyPr>
            <a:spAutoFit/>
          </a:bodyPr>
          <a:lstStyle/>
          <a:p>
            <a:r>
              <a:rPr lang="zh-CN" altLang="en-US" sz="2000" dirty="0">
                <a:solidFill>
                  <a:srgbClr val="7C1E1F"/>
                </a:solidFill>
                <a:latin typeface="微软雅黑" panose="020B0503020204020204" pitchFamily="34" charset="-122"/>
                <a:ea typeface="微软雅黑" panose="020B0503020204020204" pitchFamily="34" charset="-122"/>
              </a:rPr>
              <a:t>一个数学模型</a:t>
            </a: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9" name="矩形 8"/>
          <p:cNvSpPr/>
          <p:nvPr/>
        </p:nvSpPr>
        <p:spPr>
          <a:xfrm>
            <a:off x="161543" y="1880086"/>
            <a:ext cx="7654768" cy="400110"/>
          </a:xfrm>
          <a:prstGeom prst="rect">
            <a:avLst/>
          </a:prstGeom>
        </p:spPr>
        <p:txBody>
          <a:bodyPr wrap="square">
            <a:spAutoFit/>
          </a:bodyPr>
          <a:lstStyle/>
          <a:p>
            <a:r>
              <a:rPr lang="en-US" altLang="zh-CN" sz="2000" dirty="0">
                <a:latin typeface="微软雅黑" panose="020B0503020204020204" pitchFamily="34" charset="-122"/>
                <a:ea typeface="微软雅黑" panose="020B0503020204020204" pitchFamily="34" charset="-122"/>
              </a:rPr>
              <a:t>3. </a:t>
            </a:r>
            <a:r>
              <a:rPr lang="zh-CN" altLang="en-US" sz="2000" dirty="0">
                <a:latin typeface="微软雅黑" panose="020B0503020204020204" pitchFamily="34" charset="-122"/>
                <a:ea typeface="微软雅黑" panose="020B0503020204020204" pitchFamily="34" charset="-122"/>
              </a:rPr>
              <a:t>模型结论</a:t>
            </a:r>
            <a:endParaRPr lang="en-US" altLang="zh-CN" sz="2000" dirty="0">
              <a:latin typeface="微软雅黑" panose="020B0503020204020204" pitchFamily="34" charset="-122"/>
              <a:ea typeface="微软雅黑" panose="020B0503020204020204" pitchFamily="34" charset="-122"/>
            </a:endParaRPr>
          </a:p>
        </p:txBody>
      </p:sp>
      <p:sp>
        <p:nvSpPr>
          <p:cNvPr id="12" name="矩形 11"/>
          <p:cNvSpPr/>
          <p:nvPr/>
        </p:nvSpPr>
        <p:spPr>
          <a:xfrm>
            <a:off x="518159" y="2629894"/>
            <a:ext cx="7654768" cy="400110"/>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企业会选择以出口的方式进入东道国市场：</a:t>
            </a:r>
            <a:endParaRPr lang="en-US" altLang="zh-CN" sz="2000" dirty="0">
              <a:latin typeface="微软雅黑" panose="020B0503020204020204" pitchFamily="34" charset="-122"/>
              <a:ea typeface="微软雅黑" panose="020B0503020204020204" pitchFamily="34" charset="-122"/>
            </a:endParaRPr>
          </a:p>
        </p:txBody>
      </p:sp>
      <p:sp>
        <p:nvSpPr>
          <p:cNvPr id="13" name="矩形 12"/>
          <p:cNvSpPr/>
          <p:nvPr/>
        </p:nvSpPr>
        <p:spPr>
          <a:xfrm>
            <a:off x="518159" y="4180600"/>
            <a:ext cx="7654768" cy="400110"/>
          </a:xfrm>
          <a:prstGeom prst="rect">
            <a:avLst/>
          </a:prstGeom>
        </p:spPr>
        <p:txBody>
          <a:bodyPr wrap="square">
            <a:spAutoFit/>
          </a:bodyPr>
          <a:lstStyle/>
          <a:p>
            <a:pPr marL="342900" indent="-342900">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企业会选择以直接投资的方式进入东道国市场：</a:t>
            </a:r>
            <a:endParaRPr lang="en-US" altLang="zh-CN" sz="2000"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14" name="文本框 13"/>
              <p:cNvSpPr txBox="1"/>
              <p:nvPr/>
            </p:nvSpPr>
            <p:spPr>
              <a:xfrm>
                <a:off x="1174804" y="4735276"/>
                <a:ext cx="3616439"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latin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𝜋</m:t>
                          </m:r>
                        </m:e>
                        <m:sup>
                          <m:r>
                            <m:rPr>
                              <m:sty m:val="p"/>
                            </m:rPr>
                            <a:rPr lang="en-US" altLang="zh-CN" sz="2000" i="1">
                              <a:latin typeface="Cambria Math" panose="02040503050406030204" pitchFamily="18" charset="0"/>
                            </a:rPr>
                            <m:t>e</m:t>
                          </m:r>
                        </m:sup>
                      </m:sSup>
                      <m:d>
                        <m:dPr>
                          <m:ctrlPr>
                            <a:rPr lang="en-US" altLang="zh-CN" sz="2000" i="1" smtClean="0">
                              <a:latin typeface="Cambria Math" panose="02040503050406030204" pitchFamily="18" charset="0"/>
                            </a:rPr>
                          </m:ctrlPr>
                        </m:dPr>
                        <m:e>
                          <m:r>
                            <a:rPr lang="zh-CN" altLang="en-US" sz="2000" i="1" smtClean="0">
                              <a:latin typeface="Cambria Math" panose="02040503050406030204" pitchFamily="18" charset="0"/>
                            </a:rPr>
                            <m:t>𝜑</m:t>
                          </m:r>
                        </m:e>
                      </m:d>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               &lt;             </m:t>
                          </m:r>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𝜋</m:t>
                          </m:r>
                        </m:e>
                        <m:sup>
                          <m:r>
                            <a:rPr lang="en-US" altLang="zh-CN" sz="2000" b="0" i="1" smtClean="0">
                              <a:latin typeface="Cambria Math" panose="02040503050406030204" pitchFamily="18" charset="0"/>
                            </a:rPr>
                            <m:t>𝑚</m:t>
                          </m:r>
                        </m:sup>
                      </m:sSup>
                      <m:d>
                        <m:dPr>
                          <m:ctrlPr>
                            <a:rPr lang="en-US" altLang="zh-CN" sz="2000" i="1">
                              <a:latin typeface="Cambria Math" panose="02040503050406030204" pitchFamily="18" charset="0"/>
                            </a:rPr>
                          </m:ctrlPr>
                        </m:dPr>
                        <m:e>
                          <m:r>
                            <a:rPr lang="zh-CN" altLang="en-US" sz="2000" i="1">
                              <a:latin typeface="Cambria Math" panose="02040503050406030204" pitchFamily="18" charset="0"/>
                            </a:rPr>
                            <m:t>𝜑</m:t>
                          </m:r>
                        </m:e>
                      </m:d>
                    </m:oMath>
                  </m:oMathPara>
                </a14:m>
                <a:endParaRPr lang="zh-CN" altLang="en-US" sz="2000" dirty="0"/>
              </a:p>
            </p:txBody>
          </p:sp>
        </mc:Choice>
        <mc:Fallback xmlns="">
          <p:sp>
            <p:nvSpPr>
              <p:cNvPr id="14" name="文本框 13"/>
              <p:cNvSpPr txBox="1">
                <a:spLocks noRot="1" noChangeAspect="1" noMove="1" noResize="1" noEditPoints="1" noAdjustHandles="1" noChangeArrowheads="1" noChangeShapeType="1" noTextEdit="1"/>
              </p:cNvSpPr>
              <p:nvPr/>
            </p:nvSpPr>
            <p:spPr>
              <a:xfrm>
                <a:off x="1174804" y="4735276"/>
                <a:ext cx="3616439" cy="307777"/>
              </a:xfrm>
              <a:prstGeom prst="rect">
                <a:avLst/>
              </a:prstGeom>
              <a:blipFill>
                <a:blip r:embed="rId2"/>
                <a:stretch>
                  <a:fillRect l="-1180" b="-26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p:cNvSpPr txBox="1"/>
              <p:nvPr/>
            </p:nvSpPr>
            <p:spPr>
              <a:xfrm>
                <a:off x="1174803" y="3430792"/>
                <a:ext cx="3560334"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sz="2000" i="1" smtClean="0">
                              <a:latin typeface="Cambria Math" panose="02040503050406030204" pitchFamily="18" charset="0"/>
                            </a:rPr>
                          </m:ctrlPr>
                        </m:sSupPr>
                        <m:e>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𝜋</m:t>
                          </m:r>
                        </m:e>
                        <m:sup>
                          <m:r>
                            <m:rPr>
                              <m:sty m:val="p"/>
                            </m:rPr>
                            <a:rPr lang="en-US" altLang="zh-CN" sz="2000" i="1">
                              <a:latin typeface="Cambria Math" panose="02040503050406030204" pitchFamily="18" charset="0"/>
                            </a:rPr>
                            <m:t>e</m:t>
                          </m:r>
                        </m:sup>
                      </m:sSup>
                      <m:d>
                        <m:dPr>
                          <m:ctrlPr>
                            <a:rPr lang="en-US" altLang="zh-CN" sz="2000" i="1" smtClean="0">
                              <a:latin typeface="Cambria Math" panose="02040503050406030204" pitchFamily="18" charset="0"/>
                            </a:rPr>
                          </m:ctrlPr>
                        </m:dPr>
                        <m:e>
                          <m:r>
                            <a:rPr lang="zh-CN" altLang="en-US" sz="2000" i="1" smtClean="0">
                              <a:latin typeface="Cambria Math" panose="02040503050406030204" pitchFamily="18" charset="0"/>
                            </a:rPr>
                            <m:t>𝜑</m:t>
                          </m:r>
                        </m:e>
                      </m:d>
                      <m:sSup>
                        <m:sSupPr>
                          <m:ctrlPr>
                            <a:rPr lang="en-US" altLang="zh-CN" sz="2000" i="1">
                              <a:latin typeface="Cambria Math" panose="02040503050406030204" pitchFamily="18" charset="0"/>
                            </a:rPr>
                          </m:ctrlPr>
                        </m:sSupPr>
                        <m:e>
                          <m:r>
                            <a:rPr lang="en-US" altLang="zh-CN" sz="2000" b="0" i="1" smtClean="0">
                              <a:latin typeface="Cambria Math" panose="02040503050406030204" pitchFamily="18" charset="0"/>
                            </a:rPr>
                            <m:t>              &gt;             </m:t>
                          </m:r>
                          <m:r>
                            <a:rPr lang="en-US" altLang="zh-CN" sz="2000" i="1">
                              <a:latin typeface="Cambria Math" panose="02040503050406030204" pitchFamily="18" charset="0"/>
                              <a:ea typeface="Cambria Math" panose="02040503050406030204" pitchFamily="18" charset="0"/>
                            </a:rPr>
                            <m:t>∆</m:t>
                          </m:r>
                          <m:r>
                            <a:rPr lang="zh-CN" altLang="en-US" sz="2000" i="1">
                              <a:latin typeface="Cambria Math" panose="02040503050406030204" pitchFamily="18" charset="0"/>
                            </a:rPr>
                            <m:t>𝜋</m:t>
                          </m:r>
                        </m:e>
                        <m:sup>
                          <m:r>
                            <a:rPr lang="en-US" altLang="zh-CN" sz="2000" b="0" i="1" smtClean="0">
                              <a:latin typeface="Cambria Math" panose="02040503050406030204" pitchFamily="18" charset="0"/>
                            </a:rPr>
                            <m:t>𝑚</m:t>
                          </m:r>
                        </m:sup>
                      </m:sSup>
                      <m:d>
                        <m:dPr>
                          <m:ctrlPr>
                            <a:rPr lang="en-US" altLang="zh-CN" sz="2000" i="1">
                              <a:latin typeface="Cambria Math" panose="02040503050406030204" pitchFamily="18" charset="0"/>
                            </a:rPr>
                          </m:ctrlPr>
                        </m:dPr>
                        <m:e>
                          <m:r>
                            <a:rPr lang="zh-CN" altLang="en-US" sz="2000" i="1">
                              <a:latin typeface="Cambria Math" panose="02040503050406030204" pitchFamily="18" charset="0"/>
                            </a:rPr>
                            <m:t>𝜑</m:t>
                          </m:r>
                        </m:e>
                      </m:d>
                    </m:oMath>
                  </m:oMathPara>
                </a14:m>
                <a:endParaRPr lang="zh-CN" altLang="en-US" sz="2000" dirty="0"/>
              </a:p>
            </p:txBody>
          </p:sp>
        </mc:Choice>
        <mc:Fallback xmlns="">
          <p:sp>
            <p:nvSpPr>
              <p:cNvPr id="15" name="文本框 14"/>
              <p:cNvSpPr txBox="1">
                <a:spLocks noRot="1" noChangeAspect="1" noMove="1" noResize="1" noEditPoints="1" noAdjustHandles="1" noChangeArrowheads="1" noChangeShapeType="1" noTextEdit="1"/>
              </p:cNvSpPr>
              <p:nvPr/>
            </p:nvSpPr>
            <p:spPr>
              <a:xfrm>
                <a:off x="1174803" y="3430792"/>
                <a:ext cx="3560334" cy="307777"/>
              </a:xfrm>
              <a:prstGeom prst="rect">
                <a:avLst/>
              </a:prstGeom>
              <a:blipFill>
                <a:blip r:embed="rId3"/>
                <a:stretch>
                  <a:fillRect l="-1370" b="-2600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370813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1441505" y="1506554"/>
            <a:ext cx="5883044" cy="4524315"/>
          </a:xfrm>
          <a:prstGeom prst="rect">
            <a:avLst/>
          </a:prstGeom>
        </p:spPr>
        <p:txBody>
          <a:bodyPr wrap="squar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一些政治观点</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r>
              <a:rPr lang="en-US" altLang="zh-CN" sz="24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1.1 </a:t>
            </a:r>
            <a:r>
              <a:rPr lang="zh-CN" altLang="en-US" sz="2000" dirty="0">
                <a:latin typeface="微软雅黑" panose="020B0503020204020204" pitchFamily="34" charset="-122"/>
                <a:ea typeface="微软雅黑" panose="020B0503020204020204" pitchFamily="34" charset="-122"/>
              </a:rPr>
              <a:t>激进主义</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latin typeface="微软雅黑" panose="020B0503020204020204" pitchFamily="34" charset="-122"/>
                <a:ea typeface="微软雅黑" panose="020B0503020204020204" pitchFamily="34" charset="-122"/>
              </a:rPr>
              <a:t>     1.2 </a:t>
            </a:r>
            <a:r>
              <a:rPr lang="zh-CN" altLang="en-US" sz="2000" dirty="0">
                <a:latin typeface="微软雅黑" panose="020B0503020204020204" pitchFamily="34" charset="-122"/>
                <a:ea typeface="微软雅黑" panose="020B0503020204020204" pitchFamily="34" charset="-122"/>
              </a:rPr>
              <a:t>自由市场观点</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latin typeface="微软雅黑" panose="020B0503020204020204" pitchFamily="34" charset="-122"/>
                <a:ea typeface="微软雅黑" panose="020B0503020204020204" pitchFamily="34" charset="-122"/>
              </a:rPr>
              <a:t>     1.3 </a:t>
            </a:r>
            <a:r>
              <a:rPr lang="zh-CN" altLang="en-US" sz="2000" dirty="0">
                <a:latin typeface="微软雅黑" panose="020B0503020204020204" pitchFamily="34" charset="-122"/>
                <a:ea typeface="微软雅黑" panose="020B0503020204020204" pitchFamily="34" charset="-122"/>
              </a:rPr>
              <a:t>实用民族主义</a:t>
            </a:r>
            <a:endParaRPr lang="en-US" altLang="zh-CN" sz="2000" dirty="0">
              <a:latin typeface="微软雅黑" panose="020B0503020204020204" pitchFamily="34" charset="-122"/>
              <a:ea typeface="微软雅黑" panose="020B0503020204020204" pitchFamily="34" charset="-122"/>
            </a:endParaRPr>
          </a:p>
          <a:p>
            <a:pPr marL="457200" indent="-457200" algn="just">
              <a:lnSpc>
                <a:spcPct val="150000"/>
              </a:lnSpc>
              <a:buFont typeface="+mj-lt"/>
              <a:buAutoNum type="arabicPeriod" startAt="2"/>
            </a:pPr>
            <a:r>
              <a:rPr lang="zh-CN" altLang="en-US" sz="2400" dirty="0">
                <a:solidFill>
                  <a:srgbClr val="7C1E1F"/>
                </a:solidFill>
                <a:latin typeface="微软雅黑" panose="020B0503020204020204" pitchFamily="34" charset="-122"/>
                <a:ea typeface="微软雅黑" panose="020B0503020204020204" pitchFamily="34" charset="-122"/>
              </a:rPr>
              <a:t>收益和成本</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2.1 </a:t>
            </a:r>
            <a:r>
              <a:rPr lang="zh-CN" altLang="en-US" sz="2000" dirty="0">
                <a:latin typeface="微软雅黑" panose="020B0503020204020204" pitchFamily="34" charset="-122"/>
                <a:ea typeface="微软雅黑" panose="020B0503020204020204" pitchFamily="34" charset="-122"/>
              </a:rPr>
              <a:t>东道国的收益</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latin typeface="微软雅黑" panose="020B0503020204020204" pitchFamily="34" charset="-122"/>
                <a:ea typeface="微软雅黑" panose="020B0503020204020204" pitchFamily="34" charset="-122"/>
              </a:rPr>
              <a:t>     2.2 </a:t>
            </a:r>
            <a:r>
              <a:rPr lang="zh-CN" altLang="en-US" sz="2000" dirty="0">
                <a:latin typeface="微软雅黑" panose="020B0503020204020204" pitchFamily="34" charset="-122"/>
                <a:ea typeface="微软雅黑" panose="020B0503020204020204" pitchFamily="34" charset="-122"/>
              </a:rPr>
              <a:t>东道国的成本</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latin typeface="微软雅黑" panose="020B0503020204020204" pitchFamily="34" charset="-122"/>
                <a:ea typeface="微软雅黑" panose="020B0503020204020204" pitchFamily="34" charset="-122"/>
              </a:rPr>
              <a:t>     2.3 </a:t>
            </a:r>
            <a:r>
              <a:rPr lang="zh-CN" altLang="en-US" sz="2000" dirty="0">
                <a:latin typeface="微软雅黑" panose="020B0503020204020204" pitchFamily="34" charset="-122"/>
                <a:ea typeface="微软雅黑" panose="020B0503020204020204" pitchFamily="34" charset="-122"/>
              </a:rPr>
              <a:t>母国的收益</a:t>
            </a:r>
            <a:endParaRPr lang="en-US" altLang="zh-CN" sz="2000" dirty="0">
              <a:latin typeface="微软雅黑" panose="020B0503020204020204" pitchFamily="34" charset="-122"/>
              <a:ea typeface="微软雅黑" panose="020B0503020204020204" pitchFamily="34" charset="-122"/>
            </a:endParaRPr>
          </a:p>
          <a:p>
            <a:pPr algn="just">
              <a:lnSpc>
                <a:spcPct val="150000"/>
              </a:lnSpc>
            </a:pPr>
            <a:r>
              <a:rPr lang="en-US" altLang="zh-CN" sz="2000" dirty="0">
                <a:latin typeface="微软雅黑" panose="020B0503020204020204" pitchFamily="34" charset="-122"/>
                <a:ea typeface="微软雅黑" panose="020B0503020204020204" pitchFamily="34" charset="-122"/>
              </a:rPr>
              <a:t>     2.4 </a:t>
            </a:r>
            <a:r>
              <a:rPr lang="zh-CN" altLang="en-US" sz="2000" dirty="0">
                <a:latin typeface="微软雅黑" panose="020B0503020204020204" pitchFamily="34" charset="-122"/>
                <a:ea typeface="微软雅黑" panose="020B0503020204020204" pitchFamily="34" charset="-122"/>
              </a:rPr>
              <a:t>母国的成本</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237229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1331572" y="1360250"/>
            <a:ext cx="5618073" cy="1754326"/>
          </a:xfrm>
          <a:prstGeom prst="rect">
            <a:avLst/>
          </a:prstGeom>
        </p:spPr>
        <p:txBody>
          <a:bodyPr wrap="squar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一些政治观点</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endParaRPr lang="en-US" altLang="zh-CN" sz="2400" dirty="0">
              <a:solidFill>
                <a:srgbClr val="7C1E1F"/>
              </a:solidFill>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734568" y="2237413"/>
            <a:ext cx="10914888" cy="4247317"/>
          </a:xfrm>
          <a:prstGeom prst="rect">
            <a:avLst/>
          </a:prstGeom>
        </p:spPr>
        <p:txBody>
          <a:bodyPr wrap="square">
            <a:spAutoFit/>
          </a:bodyPr>
          <a:lstStyle/>
          <a:p>
            <a:pPr>
              <a:lnSpc>
                <a:spcPct val="150000"/>
              </a:lnSpc>
              <a:spcAft>
                <a:spcPts val="0"/>
              </a:spcAft>
            </a:pPr>
            <a:r>
              <a:rPr lang="en-US" altLang="zh-CN" sz="2000" dirty="0">
                <a:solidFill>
                  <a:srgbClr val="7C1E1F"/>
                </a:solidFill>
                <a:latin typeface="微软雅黑" panose="020B0503020204020204" pitchFamily="34" charset="-122"/>
                <a:ea typeface="微软雅黑" panose="020B0503020204020204" pitchFamily="34" charset="-122"/>
              </a:rPr>
              <a:t>1.1 </a:t>
            </a:r>
            <a:r>
              <a:rPr lang="zh-CN" altLang="zh-CN" sz="2000" dirty="0">
                <a:solidFill>
                  <a:srgbClr val="7C1E1F"/>
                </a:solidFill>
                <a:latin typeface="微软雅黑" panose="020B0503020204020204" pitchFamily="34" charset="-122"/>
                <a:ea typeface="微软雅黑" panose="020B0503020204020204" pitchFamily="34" charset="-122"/>
              </a:rPr>
              <a:t>激进观点</a:t>
            </a:r>
          </a:p>
          <a:p>
            <a:pPr algn="just">
              <a:lnSpc>
                <a:spcPct val="150000"/>
              </a:lnSpc>
              <a:spcAft>
                <a:spcPts val="0"/>
              </a:spcAft>
            </a:pPr>
            <a:r>
              <a:rPr lang="en-US" altLang="zh-CN" kern="0" dirty="0">
                <a:latin typeface="宋体" panose="02010600030101010101" pitchFamily="2" charset="-122"/>
                <a:ea typeface="等线" panose="02010600030101010101" pitchFamily="2" charset="-122"/>
                <a:cs typeface="Times New Roman" panose="02020603050405020304" pitchFamily="18" charset="0"/>
              </a:rPr>
              <a:t>    </a:t>
            </a:r>
            <a:r>
              <a:rPr lang="zh-CN" altLang="en-US" sz="2000" dirty="0">
                <a:latin typeface="微软雅黑" panose="020B0503020204020204" pitchFamily="34" charset="-122"/>
                <a:ea typeface="微软雅黑" panose="020B0503020204020204" pitchFamily="34" charset="-122"/>
              </a:rPr>
              <a:t>激进派人士认为跨国公司是帝国主义剥削东道国的工具</a:t>
            </a:r>
            <a:r>
              <a:rPr lang="zh-CN"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根据激进主义观点，先进资本主义国家通过跨国公司对外直接投资使世界上的不发达国家相对落后，并使之对先进资本主义国家的投资、就业机会和技术具有依赖性。</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按照这种观点，任何国家都不应该允许外国公司在本国从事国际直接投资活动，因为他们绝不会促进本国经济的发展，只会主宰本国经济。如果一国已经存在跨国公司，该国应该立即将其国有化。</a:t>
            </a:r>
            <a:endParaRPr lang="zh-CN"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0950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1331572" y="1360250"/>
            <a:ext cx="5618073" cy="1754326"/>
          </a:xfrm>
          <a:prstGeom prst="rect">
            <a:avLst/>
          </a:prstGeom>
        </p:spPr>
        <p:txBody>
          <a:bodyPr wrap="squar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一些政治观点</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endParaRPr lang="en-US" altLang="zh-CN" sz="2400" dirty="0">
              <a:solidFill>
                <a:srgbClr val="7C1E1F"/>
              </a:solidFill>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734568" y="2237413"/>
            <a:ext cx="10914888" cy="4247317"/>
          </a:xfrm>
          <a:prstGeom prst="rect">
            <a:avLst/>
          </a:prstGeom>
        </p:spPr>
        <p:txBody>
          <a:bodyPr wrap="square">
            <a:spAutoFit/>
          </a:bodyPr>
          <a:lstStyle/>
          <a:p>
            <a:pPr>
              <a:lnSpc>
                <a:spcPct val="150000"/>
              </a:lnSpc>
              <a:spcAft>
                <a:spcPts val="0"/>
              </a:spcAft>
            </a:pPr>
            <a:r>
              <a:rPr lang="en-US" altLang="zh-CN" sz="2000" dirty="0">
                <a:solidFill>
                  <a:srgbClr val="7C1E1F"/>
                </a:solidFill>
                <a:latin typeface="微软雅黑" panose="020B0503020204020204" pitchFamily="34" charset="-122"/>
                <a:ea typeface="微软雅黑" panose="020B0503020204020204" pitchFamily="34" charset="-122"/>
              </a:rPr>
              <a:t>1.2 </a:t>
            </a:r>
            <a:r>
              <a:rPr lang="zh-CN" altLang="en-US" sz="2000" dirty="0">
                <a:solidFill>
                  <a:srgbClr val="7C1E1F"/>
                </a:solidFill>
                <a:latin typeface="微软雅黑" panose="020B0503020204020204" pitchFamily="34" charset="-122"/>
                <a:ea typeface="微软雅黑" panose="020B0503020204020204" pitchFamily="34" charset="-122"/>
              </a:rPr>
              <a:t>自由市场</a:t>
            </a:r>
            <a:r>
              <a:rPr lang="zh-CN" altLang="zh-CN" sz="2000" dirty="0">
                <a:solidFill>
                  <a:srgbClr val="7C1E1F"/>
                </a:solidFill>
                <a:latin typeface="微软雅黑" panose="020B0503020204020204" pitchFamily="34" charset="-122"/>
                <a:ea typeface="微软雅黑" panose="020B0503020204020204" pitchFamily="34" charset="-122"/>
              </a:rPr>
              <a:t>观点</a:t>
            </a: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认为：国际化的生产应该根据比较优势的原理在各个国家之间进行分工。</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各个国家应该专门生产能以最高效率进行生产的产品或服务，跨国公司是全球范围内将产品和服务分配到最有效率的生产地点的工具，跨国公司的国际直接投资提高了世界经济的整体效率。</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（戴尔公司将</a:t>
            </a:r>
            <a:r>
              <a:rPr lang="en-US" altLang="zh-CN" sz="2000" dirty="0">
                <a:latin typeface="微软雅黑" panose="020B0503020204020204" pitchFamily="34" charset="-122"/>
                <a:ea typeface="微软雅黑" panose="020B0503020204020204" pitchFamily="34" charset="-122"/>
              </a:rPr>
              <a:t>PC</a:t>
            </a:r>
            <a:r>
              <a:rPr lang="zh-CN" altLang="en-US" sz="2000" dirty="0">
                <a:latin typeface="微软雅黑" panose="020B0503020204020204" pitchFamily="34" charset="-122"/>
                <a:ea typeface="微软雅黑" panose="020B0503020204020204" pitchFamily="34" charset="-122"/>
              </a:rPr>
              <a:t>生产线从美国转移到墨西哥）</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自由市场强调这种资源转移有益于东道国，能够促进其经济增长，自由市场观点认为国际直接投资对于东道国和母国均有好处。</a:t>
            </a:r>
            <a:endParaRPr lang="zh-CN"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138965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1331572" y="1360250"/>
            <a:ext cx="5618073" cy="1754326"/>
          </a:xfrm>
          <a:prstGeom prst="rect">
            <a:avLst/>
          </a:prstGeom>
        </p:spPr>
        <p:txBody>
          <a:bodyPr wrap="squar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一些政治观点</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endParaRPr lang="en-US" altLang="zh-CN" sz="2400" dirty="0">
              <a:solidFill>
                <a:srgbClr val="7C1E1F"/>
              </a:solidFill>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734568" y="2237413"/>
            <a:ext cx="10914888" cy="4708981"/>
          </a:xfrm>
          <a:prstGeom prst="rect">
            <a:avLst/>
          </a:prstGeom>
        </p:spPr>
        <p:txBody>
          <a:bodyPr wrap="square">
            <a:spAutoFit/>
          </a:bodyPr>
          <a:lstStyle/>
          <a:p>
            <a:pPr>
              <a:lnSpc>
                <a:spcPct val="150000"/>
              </a:lnSpc>
              <a:spcAft>
                <a:spcPts val="0"/>
              </a:spcAft>
            </a:pPr>
            <a:r>
              <a:rPr lang="en-US" altLang="zh-CN" sz="2000" dirty="0">
                <a:solidFill>
                  <a:srgbClr val="7C1E1F"/>
                </a:solidFill>
                <a:latin typeface="微软雅黑" panose="020B0503020204020204" pitchFamily="34" charset="-122"/>
                <a:ea typeface="微软雅黑" panose="020B0503020204020204" pitchFamily="34" charset="-122"/>
              </a:rPr>
              <a:t>1.3 </a:t>
            </a:r>
            <a:r>
              <a:rPr lang="zh-CN" altLang="en-US" sz="2000" dirty="0">
                <a:solidFill>
                  <a:srgbClr val="7C1E1F"/>
                </a:solidFill>
                <a:latin typeface="微软雅黑" panose="020B0503020204020204" pitchFamily="34" charset="-122"/>
                <a:ea typeface="微软雅黑" panose="020B0503020204020204" pitchFamily="34" charset="-122"/>
              </a:rPr>
              <a:t>实用民族主义</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spcAft>
                <a:spcPts val="0"/>
              </a:spcAft>
            </a:pPr>
            <a:r>
              <a:rPr lang="zh-CN" altLang="en-US" sz="2000" dirty="0">
                <a:latin typeface="微软雅黑" panose="020B0503020204020204" pitchFamily="34" charset="-122"/>
                <a:ea typeface="微软雅黑" panose="020B0503020204020204" pitchFamily="34" charset="-122"/>
              </a:rPr>
              <a:t>      认为：国际直接投资利弊兼有。</a:t>
            </a:r>
            <a:endParaRPr lang="en-US" altLang="zh-CN" sz="2000" dirty="0">
              <a:latin typeface="微软雅黑" panose="020B0503020204020204" pitchFamily="34" charset="-122"/>
              <a:ea typeface="微软雅黑" panose="020B0503020204020204" pitchFamily="34" charset="-122"/>
            </a:endParaRPr>
          </a:p>
          <a:p>
            <a:pPr>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国际直接投资可以为东道国带来资金、技能、技术和就业机会，但是这些利益的获取须付出一定的代价。根据这一观点，只有当效益大于成本时，才能允许国际直接投资。（英国采用减税补助等方式吸引日本汽车工业投资）</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r>
              <a:rPr lang="zh-CN" altLang="en-US" sz="2000" dirty="0">
                <a:latin typeface="微软雅黑" panose="020B0503020204020204" pitchFamily="34" charset="-122"/>
                <a:ea typeface="微软雅黑" panose="020B0503020204020204" pitchFamily="34" charset="-122"/>
              </a:rPr>
              <a:t>      这种投资给东道国经济带来的刺激作用超过了成本。</a:t>
            </a: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en-US" altLang="zh-CN" sz="2000" dirty="0">
              <a:latin typeface="微软雅黑" panose="020B0503020204020204" pitchFamily="34" charset="-122"/>
              <a:ea typeface="微软雅黑" panose="020B0503020204020204" pitchFamily="34" charset="-122"/>
            </a:endParaRPr>
          </a:p>
          <a:p>
            <a:pPr algn="just">
              <a:lnSpc>
                <a:spcPct val="150000"/>
              </a:lnSpc>
              <a:spcAft>
                <a:spcPts val="0"/>
              </a:spcAft>
            </a:pPr>
            <a:endParaRPr lang="zh-CN"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012196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444604" y="1378538"/>
            <a:ext cx="6568844" cy="1754326"/>
          </a:xfrm>
          <a:prstGeom prst="rect">
            <a:avLst/>
          </a:prstGeom>
        </p:spPr>
        <p:txBody>
          <a:bodyPr wrap="square">
            <a:spAutoFit/>
          </a:bodyPr>
          <a:lstStyle/>
          <a:p>
            <a:pPr marL="457200" indent="-457200" algn="just">
              <a:lnSpc>
                <a:spcPct val="150000"/>
              </a:lnSpc>
              <a:buFont typeface="+mj-lt"/>
              <a:buAutoNum type="arabicPeriod" startAt="2"/>
            </a:pPr>
            <a:r>
              <a:rPr lang="zh-CN" altLang="en-US" sz="2400" dirty="0">
                <a:solidFill>
                  <a:srgbClr val="7C1E1F"/>
                </a:solidFill>
                <a:latin typeface="微软雅黑" panose="020B0503020204020204" pitchFamily="34" charset="-122"/>
                <a:ea typeface="微软雅黑" panose="020B0503020204020204" pitchFamily="34" charset="-122"/>
              </a:rPr>
              <a:t>收益和成本</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endParaRPr lang="en-US" altLang="zh-CN" sz="2400" dirty="0">
              <a:solidFill>
                <a:srgbClr val="7C1E1F"/>
              </a:solidFill>
              <a:latin typeface="微软雅黑" panose="020B0503020204020204" pitchFamily="34" charset="-122"/>
              <a:ea typeface="微软雅黑" panose="020B0503020204020204" pitchFamily="34" charset="-122"/>
            </a:endParaRPr>
          </a:p>
          <a:p>
            <a:pPr marL="457200" indent="-457200" algn="just">
              <a:lnSpc>
                <a:spcPct val="150000"/>
              </a:lnSpc>
              <a:buAutoNum type="arabicPeriod"/>
            </a:pPr>
            <a:endParaRPr lang="en-US" altLang="zh-CN" sz="2400" dirty="0">
              <a:solidFill>
                <a:srgbClr val="7C1E1F"/>
              </a:solidFill>
              <a:latin typeface="微软雅黑" panose="020B0503020204020204" pitchFamily="34" charset="-122"/>
              <a:ea typeface="微软雅黑" panose="020B0503020204020204" pitchFamily="34" charset="-122"/>
            </a:endParaRPr>
          </a:p>
        </p:txBody>
      </p:sp>
      <p:graphicFrame>
        <p:nvGraphicFramePr>
          <p:cNvPr id="10" name="Group 55">
            <a:extLst>
              <a:ext uri="{FF2B5EF4-FFF2-40B4-BE49-F238E27FC236}">
                <a16:creationId xmlns:a16="http://schemas.microsoft.com/office/drawing/2014/main" id="{15D9F720-46BB-48D2-B61D-776ECD53AAF2}"/>
              </a:ext>
            </a:extLst>
          </p:cNvPr>
          <p:cNvGraphicFramePr>
            <a:graphicFrameLocks noGrp="1"/>
          </p:cNvGraphicFramePr>
          <p:nvPr>
            <p:ph idx="1"/>
            <p:extLst>
              <p:ext uri="{D42A27DB-BD31-4B8C-83A1-F6EECF244321}">
                <p14:modId xmlns:p14="http://schemas.microsoft.com/office/powerpoint/2010/main" val="3644802402"/>
              </p:ext>
            </p:extLst>
          </p:nvPr>
        </p:nvGraphicFramePr>
        <p:xfrm>
          <a:off x="2112264" y="2377440"/>
          <a:ext cx="6071616" cy="3712458"/>
        </p:xfrm>
        <a:graphic>
          <a:graphicData uri="http://schemas.openxmlformats.org/drawingml/2006/table">
            <a:tbl>
              <a:tblPr>
                <a:tableStyleId>{5940675A-B579-460E-94D1-54222C63F5DA}</a:tableStyleId>
              </a:tblPr>
              <a:tblGrid>
                <a:gridCol w="1373182">
                  <a:extLst>
                    <a:ext uri="{9D8B030D-6E8A-4147-A177-3AD203B41FA5}">
                      <a16:colId xmlns:a16="http://schemas.microsoft.com/office/drawing/2014/main" val="20000"/>
                    </a:ext>
                  </a:extLst>
                </a:gridCol>
                <a:gridCol w="2073236">
                  <a:extLst>
                    <a:ext uri="{9D8B030D-6E8A-4147-A177-3AD203B41FA5}">
                      <a16:colId xmlns:a16="http://schemas.microsoft.com/office/drawing/2014/main" val="20002"/>
                    </a:ext>
                  </a:extLst>
                </a:gridCol>
                <a:gridCol w="2625198">
                  <a:extLst>
                    <a:ext uri="{9D8B030D-6E8A-4147-A177-3AD203B41FA5}">
                      <a16:colId xmlns:a16="http://schemas.microsoft.com/office/drawing/2014/main" val="2493389699"/>
                    </a:ext>
                  </a:extLst>
                </a:gridCol>
              </a:tblGrid>
              <a:tr h="392259">
                <a:tc>
                  <a:txBody>
                    <a:bodyPr/>
                    <a:lstStyle/>
                    <a:p>
                      <a:pPr marL="0" marR="0" lvl="0" indent="0" algn="ctr" defTabSz="914400" rtl="0" eaLnBrk="1" fontAlgn="base" latinLnBrk="0" hangingPunct="1">
                        <a:lnSpc>
                          <a:spcPct val="150000"/>
                        </a:lnSpc>
                        <a:spcBef>
                          <a:spcPts val="0"/>
                        </a:spcBef>
                        <a:spcAft>
                          <a:spcPct val="0"/>
                        </a:spcAft>
                        <a:buClrTx/>
                        <a:buSzTx/>
                        <a:buFontTx/>
                        <a:buNone/>
                        <a:tabLst/>
                      </a:pPr>
                      <a:endParaRPr kumimoji="0" lang="zh-CN" altLang="zh-CN"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ctr"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收益</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ctr"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成本</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extLst>
                  <a:ext uri="{0D108BD9-81ED-4DB2-BD59-A6C34878D82A}">
                    <a16:rowId xmlns:a16="http://schemas.microsoft.com/office/drawing/2014/main" val="10000"/>
                  </a:ext>
                </a:extLst>
              </a:tr>
              <a:tr h="1471165">
                <a:tc>
                  <a:txBody>
                    <a:bodyPr/>
                    <a:lstStyle/>
                    <a:p>
                      <a:pPr marL="0" marR="0" lvl="0" indent="0" algn="ctr" defTabSz="914400" rtl="0" eaLnBrk="1" fontAlgn="base" latinLnBrk="0" hangingPunct="1">
                        <a:lnSpc>
                          <a:spcPct val="150000"/>
                        </a:lnSpc>
                        <a:spcBef>
                          <a:spcPts val="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50000"/>
                        </a:lnSpc>
                        <a:spcBef>
                          <a:spcPts val="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东道国</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）资本</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）技术</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）管理</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4</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）就业</a:t>
                      </a:r>
                      <a:endParaRPr kumimoji="0" lang="zh-CN" altLang="en-US" sz="1600" b="0"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）丧失主权</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）引发竞争</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ts val="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）资本外流</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extLst>
                  <a:ext uri="{0D108BD9-81ED-4DB2-BD59-A6C34878D82A}">
                    <a16:rowId xmlns:a16="http://schemas.microsoft.com/office/drawing/2014/main" val="10001"/>
                  </a:ext>
                </a:extLst>
              </a:tr>
              <a:tr h="1419272">
                <a:tc>
                  <a:txBody>
                    <a:bodyPr/>
                    <a:lstStyle/>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50000"/>
                        </a:lnSpc>
                        <a:spcBef>
                          <a:spcPct val="2000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ctr" defTabSz="914400" rtl="0" eaLnBrk="1" fontAlgn="base" latinLnBrk="0" hangingPunct="1">
                        <a:lnSpc>
                          <a:spcPct val="15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母国</a:t>
                      </a:r>
                      <a:endParaRPr kumimoji="0" lang="zh-CN" altLang="en-US" sz="1600" b="1" i="0" u="none" strike="noStrike" cap="none" normalizeH="0" baseline="0" dirty="0">
                        <a:ln>
                          <a:noFill/>
                        </a:ln>
                        <a:solidFill>
                          <a:schemeClr val="tx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）盈利</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）就业</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ct val="20000"/>
                        </a:spcBef>
                        <a:spcAft>
                          <a:spcPct val="0"/>
                        </a:spcAft>
                        <a:buClrTx/>
                        <a:buSzTx/>
                        <a:buFontTx/>
                        <a:buNone/>
                        <a:tabLst/>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3</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）向海外学习</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ct val="20000"/>
                        </a:spcBef>
                        <a:spcAft>
                          <a:spcPct val="0"/>
                        </a:spcAft>
                        <a:buClrTx/>
                        <a:buSzTx/>
                        <a:buFontTx/>
                        <a:buNone/>
                        <a:tabLst/>
                      </a:pP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tc>
                  <a:txBody>
                    <a:body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1</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）资本外流</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a:t>
                      </a:r>
                      <a:r>
                        <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2</a:t>
                      </a:r>
                      <a:r>
                        <a:rPr kumimoji="0" lang="zh-CN" altLang="en-US"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rPr>
                        <a:t>）工作岗位流失</a:t>
                      </a:r>
                      <a:endParaRPr kumimoji="0" lang="en-US" altLang="zh-CN" sz="1600" u="none" strike="noStrike" cap="none" normalizeH="0" baseline="0" dirty="0">
                        <a:ln>
                          <a:noFill/>
                        </a:ln>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T="45719" marB="45719" horzOverflow="overflow"/>
                </a:tc>
                <a:extLst>
                  <a:ext uri="{0D108BD9-81ED-4DB2-BD59-A6C34878D82A}">
                    <a16:rowId xmlns:a16="http://schemas.microsoft.com/office/drawing/2014/main" val="4275141641"/>
                  </a:ext>
                </a:extLst>
              </a:tr>
            </a:tbl>
          </a:graphicData>
        </a:graphic>
      </p:graphicFrame>
    </p:spTree>
    <p:extLst>
      <p:ext uri="{BB962C8B-B14F-4D97-AF65-F5344CB8AC3E}">
        <p14:creationId xmlns:p14="http://schemas.microsoft.com/office/powerpoint/2010/main" val="1189329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618340" y="1564753"/>
            <a:ext cx="5618073" cy="581057"/>
          </a:xfrm>
          <a:prstGeom prst="rect">
            <a:avLst/>
          </a:prstGeom>
        </p:spPr>
        <p:txBody>
          <a:bodyPr wrap="square">
            <a:spAutoFit/>
          </a:bodyPr>
          <a:lstStyle/>
          <a:p>
            <a:pPr algn="just">
              <a:lnSpc>
                <a:spcPct val="150000"/>
              </a:lnSpc>
            </a:pPr>
            <a:r>
              <a:rPr lang="en-US" altLang="zh-CN" sz="2400" dirty="0">
                <a:solidFill>
                  <a:srgbClr val="7C1E1F"/>
                </a:solidFill>
                <a:latin typeface="微软雅黑" panose="020B0503020204020204" pitchFamily="34" charset="-122"/>
                <a:ea typeface="微软雅黑" panose="020B0503020204020204" pitchFamily="34" charset="-122"/>
              </a:rPr>
              <a:t>2.1 </a:t>
            </a:r>
            <a:r>
              <a:rPr lang="zh-CN" altLang="en-US" sz="2400" dirty="0">
                <a:solidFill>
                  <a:srgbClr val="7C1E1F"/>
                </a:solidFill>
                <a:latin typeface="微软雅黑" panose="020B0503020204020204" pitchFamily="34" charset="-122"/>
                <a:ea typeface="微软雅黑" panose="020B0503020204020204" pitchFamily="34" charset="-122"/>
              </a:rPr>
              <a:t>东道国的收益</a:t>
            </a: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499468" y="2283133"/>
            <a:ext cx="10418468" cy="3785652"/>
          </a:xfrm>
          <a:prstGeom prst="rect">
            <a:avLst/>
          </a:prstGeom>
        </p:spPr>
        <p:txBody>
          <a:bodyPr wrap="square">
            <a:spAutoFit/>
          </a:bodyPr>
          <a:lstStyle/>
          <a:p>
            <a:pPr lvl="0"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）资本流入，可以改善东道国的国际收支平衡表，许多跨国公司拥有巨大规模和资金实力，因而具有东道国无法获得的融资渠道；</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）先进的技术，特别是来自海外的先进技术，可以产生技术溢出。从而有益于国内企业和产业的发展；（格兰仕）</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）先进的管理经验，先进的管理诀窍非常受东道国的欢迎，如果没有对外直接投资，一般本土形成的管理诀窍很难达到世界一流水平；</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）就业效应，能为东道国带来原来没有的就业机会。</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73737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609196" y="1469978"/>
            <a:ext cx="5618073" cy="581057"/>
          </a:xfrm>
          <a:prstGeom prst="rect">
            <a:avLst/>
          </a:prstGeom>
        </p:spPr>
        <p:txBody>
          <a:bodyPr wrap="square">
            <a:spAutoFit/>
          </a:bodyPr>
          <a:lstStyle/>
          <a:p>
            <a:pPr algn="just">
              <a:lnSpc>
                <a:spcPct val="150000"/>
              </a:lnSpc>
            </a:pPr>
            <a:r>
              <a:rPr lang="en-US" altLang="zh-CN" sz="2400" dirty="0">
                <a:solidFill>
                  <a:srgbClr val="7C1E1F"/>
                </a:solidFill>
                <a:latin typeface="微软雅黑" panose="020B0503020204020204" pitchFamily="34" charset="-122"/>
                <a:ea typeface="微软雅黑" panose="020B0503020204020204" pitchFamily="34" charset="-122"/>
              </a:rPr>
              <a:t>2.2 </a:t>
            </a:r>
            <a:r>
              <a:rPr lang="zh-CN" altLang="en-US" sz="2400" dirty="0">
                <a:solidFill>
                  <a:srgbClr val="7C1E1F"/>
                </a:solidFill>
                <a:latin typeface="微软雅黑" panose="020B0503020204020204" pitchFamily="34" charset="-122"/>
                <a:ea typeface="微软雅黑" panose="020B0503020204020204" pitchFamily="34" charset="-122"/>
              </a:rPr>
              <a:t>东道国的成本</a:t>
            </a: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3" name="矩形 2"/>
          <p:cNvSpPr/>
          <p:nvPr/>
        </p:nvSpPr>
        <p:spPr>
          <a:xfrm>
            <a:off x="434240" y="2587359"/>
            <a:ext cx="10630000" cy="2400657"/>
          </a:xfrm>
          <a:prstGeom prst="rect">
            <a:avLst/>
          </a:prstGeom>
        </p:spPr>
        <p:txBody>
          <a:bodyPr wrap="square">
            <a:spAutoFit/>
          </a:bodyPr>
          <a:lstStyle/>
          <a:p>
            <a:pPr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）丧失主权，外国企业很可能通过剥削东道国当地人民和资源来谋求其自身利益的最大化；</a:t>
            </a:r>
          </a:p>
          <a:p>
            <a:pPr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）引发竞争，通过将本土企业逐出市场，跨国公司也可以垄断东道国市场；（可口可乐）</a:t>
            </a:r>
          </a:p>
          <a:p>
            <a:pPr algn="just" fontAlgn="base">
              <a:lnSpc>
                <a:spcPct val="150000"/>
              </a:lnSpc>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）资本外流，当跨国公司将在东道国赚取的利润汇回母国或者从母国大量进口原材料时，东道国的国际收支平衡表上会出现资金的净外流。</a:t>
            </a:r>
            <a:endParaRPr lang="en-US" altLang="zh-CN" sz="2000" dirty="0">
              <a:latin typeface="微软雅黑" panose="020B0503020204020204" pitchFamily="34" charset="-122"/>
              <a:ea typeface="微软雅黑" panose="020B0503020204020204" pitchFamily="34" charset="-122"/>
            </a:endParaRPr>
          </a:p>
          <a:p>
            <a:pPr algn="just" fontAlgn="base">
              <a:lnSpc>
                <a:spcPct val="150000"/>
              </a:lnSpc>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7811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645772" y="1579706"/>
            <a:ext cx="5618073" cy="581057"/>
          </a:xfrm>
          <a:prstGeom prst="rect">
            <a:avLst/>
          </a:prstGeom>
        </p:spPr>
        <p:txBody>
          <a:bodyPr wrap="square">
            <a:spAutoFit/>
          </a:bodyPr>
          <a:lstStyle/>
          <a:p>
            <a:pPr algn="just">
              <a:lnSpc>
                <a:spcPct val="150000"/>
              </a:lnSpc>
            </a:pPr>
            <a:r>
              <a:rPr lang="en-US" altLang="zh-CN" sz="2400" dirty="0">
                <a:solidFill>
                  <a:srgbClr val="7C1E1F"/>
                </a:solidFill>
                <a:latin typeface="微软雅黑" panose="020B0503020204020204" pitchFamily="34" charset="-122"/>
                <a:ea typeface="微软雅黑" panose="020B0503020204020204" pitchFamily="34" charset="-122"/>
              </a:rPr>
              <a:t>2.3 </a:t>
            </a:r>
            <a:r>
              <a:rPr lang="zh-CN" altLang="en-US" sz="2400" dirty="0">
                <a:solidFill>
                  <a:srgbClr val="7C1E1F"/>
                </a:solidFill>
                <a:latin typeface="微软雅黑" panose="020B0503020204020204" pitchFamily="34" charset="-122"/>
                <a:ea typeface="微软雅黑" panose="020B0503020204020204" pitchFamily="34" charset="-122"/>
              </a:rPr>
              <a:t>母国的收益</a:t>
            </a:r>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2" name="矩形 1"/>
          <p:cNvSpPr/>
          <p:nvPr/>
        </p:nvSpPr>
        <p:spPr>
          <a:xfrm>
            <a:off x="501680" y="2493874"/>
            <a:ext cx="10269952" cy="3046988"/>
          </a:xfrm>
          <a:prstGeom prst="rect">
            <a:avLst/>
          </a:prstGeom>
        </p:spPr>
        <p:txBody>
          <a:bodyPr wrap="square">
            <a:spAutoFit/>
          </a:bodyPr>
          <a:lstStyle/>
          <a:p>
            <a:pPr lvl="0" algn="just" fontAlgn="base">
              <a:lnSpc>
                <a:spcPct val="150000"/>
              </a:lnSpc>
              <a:spcBef>
                <a:spcPct val="20000"/>
              </a:spcBef>
              <a:spcAft>
                <a:spcPct val="0"/>
              </a:spcAft>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）盈利，母国的国际收支因收益的回流得到改善，如果国外的子公司对母国产品有需求，也可促进母国出口改善母国的国际直接投资；</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spcBef>
                <a:spcPct val="20000"/>
              </a:spcBef>
              <a:spcAft>
                <a:spcPct val="0"/>
              </a:spcAft>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）就业，当国外的子公司形成对母国的出口需求时，就会产生有利的就业效应；</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spcBef>
                <a:spcPct val="20000"/>
              </a:spcBef>
              <a:spcAft>
                <a:spcPct val="0"/>
              </a:spcAft>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）向海外学习，跨国公司身处国外市场，如果学到了有价值的技能之后，就可以将这种技能转移回母国。</a:t>
            </a:r>
            <a:endParaRPr lang="en-US" altLang="zh-CN" sz="2000" dirty="0">
              <a:latin typeface="微软雅黑" panose="020B0503020204020204" pitchFamily="34" charset="-122"/>
              <a:ea typeface="微软雅黑" panose="020B0503020204020204" pitchFamily="34" charset="-122"/>
            </a:endParaRPr>
          </a:p>
          <a:p>
            <a:pPr lvl="0" algn="just" fontAlgn="base">
              <a:lnSpc>
                <a:spcPct val="150000"/>
              </a:lnSpc>
              <a:spcBef>
                <a:spcPct val="20000"/>
              </a:spcBef>
              <a:spcAft>
                <a:spcPct val="0"/>
              </a:spcAft>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148073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891808" y="661794"/>
              <a:ext cx="274823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五、收益和成本</a:t>
              </a:r>
            </a:p>
          </p:txBody>
        </p:sp>
      </p:grpSp>
      <p:sp>
        <p:nvSpPr>
          <p:cNvPr id="9" name="矩形 8"/>
          <p:cNvSpPr/>
          <p:nvPr/>
        </p:nvSpPr>
        <p:spPr>
          <a:xfrm>
            <a:off x="740643" y="1469978"/>
            <a:ext cx="5618073" cy="581057"/>
          </a:xfrm>
          <a:prstGeom prst="rect">
            <a:avLst/>
          </a:prstGeom>
        </p:spPr>
        <p:txBody>
          <a:bodyPr wrap="square">
            <a:spAutoFit/>
          </a:bodyPr>
          <a:lstStyle/>
          <a:p>
            <a:pPr algn="just">
              <a:lnSpc>
                <a:spcPct val="150000"/>
              </a:lnSpc>
            </a:pPr>
            <a:r>
              <a:rPr lang="en-US" altLang="zh-CN" sz="2400" dirty="0">
                <a:solidFill>
                  <a:srgbClr val="7C1E1F"/>
                </a:solidFill>
                <a:latin typeface="微软雅黑" panose="020B0503020204020204" pitchFamily="34" charset="-122"/>
                <a:ea typeface="微软雅黑" panose="020B0503020204020204" pitchFamily="34" charset="-122"/>
              </a:rPr>
              <a:t>2.4 </a:t>
            </a:r>
            <a:r>
              <a:rPr lang="zh-CN" altLang="en-US" sz="2400" dirty="0">
                <a:solidFill>
                  <a:srgbClr val="7C1E1F"/>
                </a:solidFill>
                <a:latin typeface="微软雅黑" panose="020B0503020204020204" pitchFamily="34" charset="-122"/>
                <a:ea typeface="微软雅黑" panose="020B0503020204020204" pitchFamily="34" charset="-122"/>
              </a:rPr>
              <a:t>母国的成本</a:t>
            </a:r>
          </a:p>
        </p:txBody>
      </p:sp>
      <p:sp>
        <p:nvSpPr>
          <p:cNvPr id="2" name="矩形 1"/>
          <p:cNvSpPr/>
          <p:nvPr/>
        </p:nvSpPr>
        <p:spPr>
          <a:xfrm>
            <a:off x="501678" y="2468487"/>
            <a:ext cx="10397970" cy="2931059"/>
          </a:xfrm>
          <a:prstGeom prst="rect">
            <a:avLst/>
          </a:prstGeom>
        </p:spPr>
        <p:txBody>
          <a:bodyPr wrap="square">
            <a:spAutoFit/>
          </a:bodyPr>
          <a:lstStyle/>
          <a:p>
            <a:pPr algn="just" fontAlgn="base">
              <a:lnSpc>
                <a:spcPct val="150000"/>
              </a:lnSpc>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）资本外流，母国的国际收支可能会从受到损害。第一，在最初为国际直接投资提供资金导致国际收支逆差；第二，如果对外直接投资是为母国寻找一个低成本的生产地点，也会对母国国际收支产生损害；</a:t>
            </a:r>
            <a:endParaRPr lang="en-US" altLang="zh-CN" sz="2000" dirty="0">
              <a:latin typeface="微软雅黑" panose="020B0503020204020204" pitchFamily="34" charset="-122"/>
              <a:ea typeface="微软雅黑" panose="020B0503020204020204" pitchFamily="34" charset="-122"/>
            </a:endParaRPr>
          </a:p>
          <a:p>
            <a:pPr algn="just" fontAlgn="base">
              <a:lnSpc>
                <a:spcPct val="150000"/>
              </a:lnSpc>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）工作岗位流失，许多跨国公司通过雇佣海外员工进行海外投资，同时也削减了国内的生产因而减少了国内工作岗位。</a:t>
            </a:r>
            <a:endParaRPr lang="en-US" altLang="zh-CN" sz="2000" dirty="0">
              <a:latin typeface="微软雅黑" panose="020B0503020204020204" pitchFamily="34" charset="-122"/>
              <a:ea typeface="微软雅黑" panose="020B0503020204020204" pitchFamily="34" charset="-122"/>
            </a:endParaRPr>
          </a:p>
          <a:p>
            <a:pPr algn="just" fontAlgn="base">
              <a:lnSpc>
                <a:spcPct val="150000"/>
              </a:lnSpc>
              <a:spcBef>
                <a:spcPct val="20000"/>
              </a:spcBef>
              <a:spcAft>
                <a:spcPct val="0"/>
              </a:spcAft>
              <a:defRPr/>
            </a:pP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409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912" y="390661"/>
            <a:ext cx="477687" cy="5170646"/>
          </a:xfrm>
          <a:prstGeom prst="rect">
            <a:avLst/>
          </a:prstGeom>
        </p:spPr>
        <p:txBody>
          <a:bodyPr wrap="squar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一些现实数据行业层面</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1005175803"/>
              </p:ext>
            </p:extLst>
          </p:nvPr>
        </p:nvGraphicFramePr>
        <p:xfrm>
          <a:off x="773895" y="60461"/>
          <a:ext cx="11418104" cy="6559802"/>
        </p:xfrm>
        <a:graphic>
          <a:graphicData uri="http://schemas.openxmlformats.org/drawingml/2006/table">
            <a:tbl>
              <a:tblPr firstRow="1" firstCol="1" bandRow="1">
                <a:tableStyleId>{91EBBBCC-DAD2-459C-BE2E-F6DE35CF9A28}</a:tableStyleId>
              </a:tblPr>
              <a:tblGrid>
                <a:gridCol w="1735550">
                  <a:extLst>
                    <a:ext uri="{9D8B030D-6E8A-4147-A177-3AD203B41FA5}">
                      <a16:colId xmlns:a16="http://schemas.microsoft.com/office/drawing/2014/main" val="3648606035"/>
                    </a:ext>
                  </a:extLst>
                </a:gridCol>
                <a:gridCol w="758162">
                  <a:extLst>
                    <a:ext uri="{9D8B030D-6E8A-4147-A177-3AD203B41FA5}">
                      <a16:colId xmlns:a16="http://schemas.microsoft.com/office/drawing/2014/main" val="532795198"/>
                    </a:ext>
                  </a:extLst>
                </a:gridCol>
                <a:gridCol w="842657">
                  <a:extLst>
                    <a:ext uri="{9D8B030D-6E8A-4147-A177-3AD203B41FA5}">
                      <a16:colId xmlns:a16="http://schemas.microsoft.com/office/drawing/2014/main" val="999094609"/>
                    </a:ext>
                  </a:extLst>
                </a:gridCol>
                <a:gridCol w="758162">
                  <a:extLst>
                    <a:ext uri="{9D8B030D-6E8A-4147-A177-3AD203B41FA5}">
                      <a16:colId xmlns:a16="http://schemas.microsoft.com/office/drawing/2014/main" val="2637619491"/>
                    </a:ext>
                  </a:extLst>
                </a:gridCol>
                <a:gridCol w="758162">
                  <a:extLst>
                    <a:ext uri="{9D8B030D-6E8A-4147-A177-3AD203B41FA5}">
                      <a16:colId xmlns:a16="http://schemas.microsoft.com/office/drawing/2014/main" val="2313390069"/>
                    </a:ext>
                  </a:extLst>
                </a:gridCol>
                <a:gridCol w="927151">
                  <a:extLst>
                    <a:ext uri="{9D8B030D-6E8A-4147-A177-3AD203B41FA5}">
                      <a16:colId xmlns:a16="http://schemas.microsoft.com/office/drawing/2014/main" val="3144245354"/>
                    </a:ext>
                  </a:extLst>
                </a:gridCol>
                <a:gridCol w="758162">
                  <a:extLst>
                    <a:ext uri="{9D8B030D-6E8A-4147-A177-3AD203B41FA5}">
                      <a16:colId xmlns:a16="http://schemas.microsoft.com/office/drawing/2014/main" val="696443813"/>
                    </a:ext>
                  </a:extLst>
                </a:gridCol>
                <a:gridCol w="758162">
                  <a:extLst>
                    <a:ext uri="{9D8B030D-6E8A-4147-A177-3AD203B41FA5}">
                      <a16:colId xmlns:a16="http://schemas.microsoft.com/office/drawing/2014/main" val="1172450890"/>
                    </a:ext>
                  </a:extLst>
                </a:gridCol>
                <a:gridCol w="927151">
                  <a:extLst>
                    <a:ext uri="{9D8B030D-6E8A-4147-A177-3AD203B41FA5}">
                      <a16:colId xmlns:a16="http://schemas.microsoft.com/office/drawing/2014/main" val="277190848"/>
                    </a:ext>
                  </a:extLst>
                </a:gridCol>
                <a:gridCol w="927151">
                  <a:extLst>
                    <a:ext uri="{9D8B030D-6E8A-4147-A177-3AD203B41FA5}">
                      <a16:colId xmlns:a16="http://schemas.microsoft.com/office/drawing/2014/main" val="2970900391"/>
                    </a:ext>
                  </a:extLst>
                </a:gridCol>
                <a:gridCol w="758162">
                  <a:extLst>
                    <a:ext uri="{9D8B030D-6E8A-4147-A177-3AD203B41FA5}">
                      <a16:colId xmlns:a16="http://schemas.microsoft.com/office/drawing/2014/main" val="2898401207"/>
                    </a:ext>
                  </a:extLst>
                </a:gridCol>
                <a:gridCol w="758162">
                  <a:extLst>
                    <a:ext uri="{9D8B030D-6E8A-4147-A177-3AD203B41FA5}">
                      <a16:colId xmlns:a16="http://schemas.microsoft.com/office/drawing/2014/main" val="9239091"/>
                    </a:ext>
                  </a:extLst>
                </a:gridCol>
                <a:gridCol w="751310">
                  <a:extLst>
                    <a:ext uri="{9D8B030D-6E8A-4147-A177-3AD203B41FA5}">
                      <a16:colId xmlns:a16="http://schemas.microsoft.com/office/drawing/2014/main" val="301580375"/>
                    </a:ext>
                  </a:extLst>
                </a:gridCol>
              </a:tblGrid>
              <a:tr h="285149">
                <a:tc gridSpan="13">
                  <a:txBody>
                    <a:bodyPr/>
                    <a:lstStyle/>
                    <a:p>
                      <a:pPr algn="ctr">
                        <a:lnSpc>
                          <a:spcPct val="107000"/>
                        </a:lnSpc>
                        <a:spcAft>
                          <a:spcPts val="0"/>
                        </a:spcAft>
                      </a:pPr>
                      <a:r>
                        <a:rPr lang="zh-CN" sz="1800" kern="0" dirty="0">
                          <a:effectLst/>
                        </a:rPr>
                        <a:t>表</a:t>
                      </a:r>
                      <a:r>
                        <a:rPr lang="en-US" altLang="zh-CN" sz="1800" kern="0" dirty="0">
                          <a:effectLst/>
                        </a:rPr>
                        <a:t>2  </a:t>
                      </a:r>
                      <a:r>
                        <a:rPr lang="en-US" sz="1800" kern="0" dirty="0">
                          <a:effectLst/>
                        </a:rPr>
                        <a:t>2018</a:t>
                      </a:r>
                      <a:r>
                        <a:rPr lang="zh-CN" sz="1800" kern="0" dirty="0">
                          <a:effectLst/>
                        </a:rPr>
                        <a:t>年中国各行业绿地投资金额月度数据</a:t>
                      </a:r>
                      <a:endParaRPr lang="zh-CN" sz="24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7C1E1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87192567"/>
                  </a:ext>
                </a:extLst>
              </a:tr>
              <a:tr h="190141">
                <a:tc>
                  <a:txBody>
                    <a:bodyPr/>
                    <a:lstStyle/>
                    <a:p>
                      <a:pPr algn="just">
                        <a:lnSpc>
                          <a:spcPct val="107000"/>
                        </a:lnSpc>
                        <a:spcAft>
                          <a:spcPts val="0"/>
                        </a:spcAft>
                      </a:pPr>
                      <a:r>
                        <a:rPr lang="zh-CN" sz="1200" kern="0">
                          <a:effectLst/>
                        </a:rPr>
                        <a:t>行业</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dirty="0">
                          <a:effectLst/>
                        </a:rPr>
                        <a:t>2018.04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2018.09</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2018.11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0">
                          <a:effectLst/>
                        </a:rPr>
                        <a:t>2018.12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121329124"/>
                  </a:ext>
                </a:extLst>
              </a:tr>
              <a:tr h="190141">
                <a:tc>
                  <a:txBody>
                    <a:bodyPr/>
                    <a:lstStyle/>
                    <a:p>
                      <a:pPr algn="just">
                        <a:lnSpc>
                          <a:spcPct val="107000"/>
                        </a:lnSpc>
                        <a:spcAft>
                          <a:spcPts val="0"/>
                        </a:spcAft>
                      </a:pPr>
                      <a:r>
                        <a:rPr lang="zh-CN" sz="1200" kern="0" dirty="0">
                          <a:effectLst/>
                        </a:rPr>
                        <a:t>航空航天</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212.10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258.62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106084244"/>
                  </a:ext>
                </a:extLst>
              </a:tr>
              <a:tr h="190141">
                <a:tc>
                  <a:txBody>
                    <a:bodyPr/>
                    <a:lstStyle/>
                    <a:p>
                      <a:pPr algn="just">
                        <a:lnSpc>
                          <a:spcPct val="107000"/>
                        </a:lnSpc>
                        <a:spcAft>
                          <a:spcPts val="0"/>
                        </a:spcAft>
                      </a:pPr>
                      <a:r>
                        <a:rPr lang="zh-CN" sz="1200" kern="0" dirty="0">
                          <a:effectLst/>
                        </a:rPr>
                        <a:t>汽车零部件</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258.23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89.90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244.88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303.98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493.03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37.50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121.88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195.72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E1E1E1"/>
                    </a:solidFill>
                  </a:tcPr>
                </a:tc>
                <a:tc>
                  <a:txBody>
                    <a:bodyPr/>
                    <a:lstStyle/>
                    <a:p>
                      <a:pPr algn="ctr">
                        <a:lnSpc>
                          <a:spcPct val="107000"/>
                        </a:lnSpc>
                        <a:spcAft>
                          <a:spcPts val="0"/>
                        </a:spcAft>
                      </a:pPr>
                      <a:r>
                        <a:rPr lang="en-US" sz="1200" kern="100" dirty="0">
                          <a:effectLst/>
                        </a:rPr>
                        <a:t>170.62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E1E1E1"/>
                    </a:solidFill>
                  </a:tcPr>
                </a:tc>
                <a:tc>
                  <a:txBody>
                    <a:bodyPr/>
                    <a:lstStyle/>
                    <a:p>
                      <a:pPr algn="ctr">
                        <a:lnSpc>
                          <a:spcPct val="107000"/>
                        </a:lnSpc>
                        <a:spcAft>
                          <a:spcPts val="0"/>
                        </a:spcAft>
                      </a:pPr>
                      <a:r>
                        <a:rPr lang="en-US" sz="1200" kern="100" dirty="0">
                          <a:effectLst/>
                        </a:rPr>
                        <a:t>98.85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E1E1E1"/>
                    </a:solidFill>
                  </a:tcPr>
                </a:tc>
                <a:extLst>
                  <a:ext uri="{0D108BD9-81ED-4DB2-BD59-A6C34878D82A}">
                    <a16:rowId xmlns:a16="http://schemas.microsoft.com/office/drawing/2014/main" val="1905215208"/>
                  </a:ext>
                </a:extLst>
              </a:tr>
              <a:tr h="190141">
                <a:tc>
                  <a:txBody>
                    <a:bodyPr/>
                    <a:lstStyle/>
                    <a:p>
                      <a:pPr algn="just">
                        <a:lnSpc>
                          <a:spcPct val="107000"/>
                        </a:lnSpc>
                        <a:spcAft>
                          <a:spcPts val="0"/>
                        </a:spcAft>
                      </a:pPr>
                      <a:r>
                        <a:rPr lang="zh-CN" sz="1200" kern="0" dirty="0">
                          <a:effectLst/>
                        </a:rPr>
                        <a:t>汽车原始设备制造</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dirty="0">
                          <a:effectLst/>
                        </a:rPr>
                        <a:t>190.00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2663.40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604.70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646.12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5176.38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1925.20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1408.30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3684.30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139.60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3197.70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1633.00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145.00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2996866080"/>
                  </a:ext>
                </a:extLst>
              </a:tr>
              <a:tr h="190141">
                <a:tc>
                  <a:txBody>
                    <a:bodyPr/>
                    <a:lstStyle/>
                    <a:p>
                      <a:pPr algn="just">
                        <a:lnSpc>
                          <a:spcPct val="107000"/>
                        </a:lnSpc>
                        <a:spcAft>
                          <a:spcPts val="0"/>
                        </a:spcAft>
                      </a:pPr>
                      <a:r>
                        <a:rPr lang="zh-CN" sz="1200" kern="0" dirty="0">
                          <a:effectLst/>
                        </a:rPr>
                        <a:t>饮品</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a:effectLst/>
                        </a:rPr>
                        <a:t>14.00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91.00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47.80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14.00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2036347784"/>
                  </a:ext>
                </a:extLst>
              </a:tr>
              <a:tr h="190141">
                <a:tc>
                  <a:txBody>
                    <a:bodyPr/>
                    <a:lstStyle/>
                    <a:p>
                      <a:pPr algn="just">
                        <a:lnSpc>
                          <a:spcPct val="107000"/>
                        </a:lnSpc>
                        <a:spcAft>
                          <a:spcPts val="0"/>
                        </a:spcAft>
                      </a:pPr>
                      <a:r>
                        <a:rPr lang="zh-CN" sz="1200" kern="0" dirty="0">
                          <a:effectLst/>
                        </a:rPr>
                        <a:t>生物科技</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376.20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246.80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12.20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377.40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1876257969"/>
                  </a:ext>
                </a:extLst>
              </a:tr>
              <a:tr h="190141">
                <a:tc>
                  <a:txBody>
                    <a:bodyPr/>
                    <a:lstStyle/>
                    <a:p>
                      <a:pPr algn="just">
                        <a:lnSpc>
                          <a:spcPct val="107000"/>
                        </a:lnSpc>
                        <a:spcAft>
                          <a:spcPts val="0"/>
                        </a:spcAft>
                      </a:pPr>
                      <a:r>
                        <a:rPr lang="zh-CN" sz="1200" kern="0" dirty="0">
                          <a:effectLst/>
                        </a:rPr>
                        <a:t>商业机器及设备</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dirty="0">
                          <a:effectLst/>
                        </a:rPr>
                        <a:t>92.70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793.70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67.57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108.40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464003216"/>
                  </a:ext>
                </a:extLst>
              </a:tr>
              <a:tr h="190141">
                <a:tc>
                  <a:txBody>
                    <a:bodyPr/>
                    <a:lstStyle/>
                    <a:p>
                      <a:pPr algn="just">
                        <a:lnSpc>
                          <a:spcPct val="107000"/>
                        </a:lnSpc>
                        <a:spcAft>
                          <a:spcPts val="0"/>
                        </a:spcAft>
                      </a:pPr>
                      <a:r>
                        <a:rPr lang="zh-CN" sz="1200" kern="0" dirty="0">
                          <a:effectLst/>
                        </a:rPr>
                        <a:t>商业服务</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116.20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61.60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13.40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40.20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70.15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108.80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26.80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80.40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13.40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74.40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0F0F0"/>
                    </a:solidFill>
                  </a:tcPr>
                </a:tc>
                <a:tc>
                  <a:txBody>
                    <a:bodyPr/>
                    <a:lstStyle/>
                    <a:p>
                      <a:pPr algn="ctr">
                        <a:lnSpc>
                          <a:spcPct val="107000"/>
                        </a:lnSpc>
                        <a:spcAft>
                          <a:spcPts val="0"/>
                        </a:spcAft>
                      </a:pPr>
                      <a:r>
                        <a:rPr lang="en-US" sz="1200" kern="100" dirty="0">
                          <a:effectLst/>
                        </a:rPr>
                        <a:t>57.20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0F0F0"/>
                    </a:solidFill>
                  </a:tcPr>
                </a:tc>
                <a:tc>
                  <a:txBody>
                    <a:bodyPr/>
                    <a:lstStyle/>
                    <a:p>
                      <a:pPr algn="ctr">
                        <a:lnSpc>
                          <a:spcPct val="107000"/>
                        </a:lnSpc>
                        <a:spcAft>
                          <a:spcPts val="0"/>
                        </a:spcAft>
                      </a:pPr>
                      <a:r>
                        <a:rPr lang="en-US" sz="1200" kern="100" dirty="0">
                          <a:effectLst/>
                        </a:rPr>
                        <a:t>26.80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0F0F0"/>
                    </a:solidFill>
                  </a:tcPr>
                </a:tc>
                <a:extLst>
                  <a:ext uri="{0D108BD9-81ED-4DB2-BD59-A6C34878D82A}">
                    <a16:rowId xmlns:a16="http://schemas.microsoft.com/office/drawing/2014/main" val="1574562416"/>
                  </a:ext>
                </a:extLst>
              </a:tr>
              <a:tr h="190141">
                <a:tc>
                  <a:txBody>
                    <a:bodyPr/>
                    <a:lstStyle/>
                    <a:p>
                      <a:pPr algn="just">
                        <a:lnSpc>
                          <a:spcPct val="107000"/>
                        </a:lnSpc>
                        <a:spcAft>
                          <a:spcPts val="0"/>
                        </a:spcAft>
                      </a:pPr>
                      <a:r>
                        <a:rPr lang="zh-CN" sz="1200" kern="0" dirty="0">
                          <a:effectLst/>
                        </a:rPr>
                        <a:t>陶瓷和玻璃</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72.00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72.00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940705546"/>
                  </a:ext>
                </a:extLst>
              </a:tr>
              <a:tr h="190141">
                <a:tc>
                  <a:txBody>
                    <a:bodyPr/>
                    <a:lstStyle/>
                    <a:p>
                      <a:pPr algn="just">
                        <a:lnSpc>
                          <a:spcPct val="107000"/>
                        </a:lnSpc>
                        <a:spcAft>
                          <a:spcPts val="0"/>
                        </a:spcAft>
                      </a:pPr>
                      <a:r>
                        <a:rPr lang="zh-CN" sz="1200" kern="0" dirty="0">
                          <a:effectLst/>
                        </a:rPr>
                        <a:t>化学</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312.40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120.30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252.10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423.15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484.97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411.30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10149.20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933.00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236.60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7133.80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486.30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269.90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1472747852"/>
                  </a:ext>
                </a:extLst>
              </a:tr>
              <a:tr h="190141">
                <a:tc>
                  <a:txBody>
                    <a:bodyPr/>
                    <a:lstStyle/>
                    <a:p>
                      <a:pPr algn="just">
                        <a:lnSpc>
                          <a:spcPct val="107000"/>
                        </a:lnSpc>
                        <a:spcAft>
                          <a:spcPts val="0"/>
                        </a:spcAft>
                      </a:pPr>
                      <a:r>
                        <a:rPr lang="zh-CN" sz="1200" kern="0" dirty="0">
                          <a:effectLst/>
                        </a:rPr>
                        <a:t>通信</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FF00"/>
                    </a:solidFill>
                  </a:tcPr>
                </a:tc>
                <a:tc>
                  <a:txBody>
                    <a:bodyPr/>
                    <a:lstStyle/>
                    <a:p>
                      <a:pPr algn="ctr">
                        <a:lnSpc>
                          <a:spcPct val="107000"/>
                        </a:lnSpc>
                        <a:spcAft>
                          <a:spcPts val="0"/>
                        </a:spcAft>
                      </a:pPr>
                      <a:r>
                        <a:rPr lang="en-US" sz="1200" kern="100" dirty="0">
                          <a:effectLst/>
                        </a:rPr>
                        <a:t>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555.20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41.10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11.80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1504636035"/>
                  </a:ext>
                </a:extLst>
              </a:tr>
              <a:tr h="190141">
                <a:tc>
                  <a:txBody>
                    <a:bodyPr/>
                    <a:lstStyle/>
                    <a:p>
                      <a:pPr algn="just">
                        <a:lnSpc>
                          <a:spcPct val="107000"/>
                        </a:lnSpc>
                        <a:spcAft>
                          <a:spcPts val="0"/>
                        </a:spcAft>
                      </a:pPr>
                      <a:r>
                        <a:rPr lang="zh-CN" sz="1200" kern="0" dirty="0">
                          <a:effectLst/>
                        </a:rPr>
                        <a:t>消费性电子产品</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34.70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34.70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69.40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17.40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45.60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28.30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105.80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1940900702"/>
                  </a:ext>
                </a:extLst>
              </a:tr>
              <a:tr h="190141">
                <a:tc>
                  <a:txBody>
                    <a:bodyPr/>
                    <a:lstStyle/>
                    <a:p>
                      <a:pPr algn="just">
                        <a:lnSpc>
                          <a:spcPct val="107000"/>
                        </a:lnSpc>
                        <a:spcAft>
                          <a:spcPts val="0"/>
                        </a:spcAft>
                      </a:pPr>
                      <a:r>
                        <a:rPr lang="zh-CN" sz="1200" kern="0" dirty="0">
                          <a:effectLst/>
                        </a:rPr>
                        <a:t>消费品</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50.90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152.70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86.60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79.80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152.70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75.60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178.50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101.80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139.60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101.80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68.10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1815149293"/>
                  </a:ext>
                </a:extLst>
              </a:tr>
              <a:tr h="190141">
                <a:tc>
                  <a:txBody>
                    <a:bodyPr/>
                    <a:lstStyle/>
                    <a:p>
                      <a:pPr algn="just">
                        <a:lnSpc>
                          <a:spcPct val="107000"/>
                        </a:lnSpc>
                        <a:spcAft>
                          <a:spcPts val="0"/>
                        </a:spcAft>
                      </a:pPr>
                      <a:r>
                        <a:rPr lang="zh-CN" sz="1200" kern="0" dirty="0">
                          <a:effectLst/>
                        </a:rPr>
                        <a:t>电子元件</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a:effectLst/>
                        </a:rPr>
                        <a:t>198.10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1210.10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551.20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392.06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16.31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246.90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2440.40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950.20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34.53</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2198.88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178.86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1132.20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081922353"/>
                  </a:ext>
                </a:extLst>
              </a:tr>
              <a:tr h="190141">
                <a:tc>
                  <a:txBody>
                    <a:bodyPr/>
                    <a:lstStyle/>
                    <a:p>
                      <a:pPr algn="just">
                        <a:lnSpc>
                          <a:spcPct val="107000"/>
                        </a:lnSpc>
                        <a:spcAft>
                          <a:spcPts val="0"/>
                        </a:spcAft>
                      </a:pPr>
                      <a:r>
                        <a:rPr lang="zh-CN" sz="1200" kern="0" dirty="0">
                          <a:effectLst/>
                        </a:rPr>
                        <a:t>发动机和涡轮机</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4243166969"/>
                  </a:ext>
                </a:extLst>
              </a:tr>
              <a:tr h="190141">
                <a:tc>
                  <a:txBody>
                    <a:bodyPr/>
                    <a:lstStyle/>
                    <a:p>
                      <a:pPr algn="just">
                        <a:lnSpc>
                          <a:spcPct val="107000"/>
                        </a:lnSpc>
                        <a:spcAft>
                          <a:spcPts val="0"/>
                        </a:spcAft>
                      </a:pPr>
                      <a:r>
                        <a:rPr lang="zh-CN" sz="1200" kern="0" dirty="0">
                          <a:effectLst/>
                        </a:rPr>
                        <a:t>金融服务</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365.20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80.80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161.60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80.80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303.80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888.80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242.40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223.00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175.60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80.80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191.80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205.00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866000437"/>
                  </a:ext>
                </a:extLst>
              </a:tr>
              <a:tr h="190141">
                <a:tc>
                  <a:txBody>
                    <a:bodyPr/>
                    <a:lstStyle/>
                    <a:p>
                      <a:pPr algn="just">
                        <a:lnSpc>
                          <a:spcPct val="107000"/>
                        </a:lnSpc>
                        <a:spcAft>
                          <a:spcPts val="0"/>
                        </a:spcAft>
                      </a:pPr>
                      <a:r>
                        <a:rPr lang="zh-CN" sz="1200" kern="0" dirty="0">
                          <a:effectLst/>
                        </a:rPr>
                        <a:t>食品和烟草</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dirty="0">
                          <a:effectLst/>
                        </a:rPr>
                        <a:t>159.30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176.50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277.10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190.29</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278.10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266.70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220.60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217.70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53.90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169.30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759687428"/>
                  </a:ext>
                </a:extLst>
              </a:tr>
              <a:tr h="190141">
                <a:tc>
                  <a:txBody>
                    <a:bodyPr/>
                    <a:lstStyle/>
                    <a:p>
                      <a:pPr algn="just">
                        <a:lnSpc>
                          <a:spcPct val="107000"/>
                        </a:lnSpc>
                        <a:spcAft>
                          <a:spcPts val="0"/>
                        </a:spcAft>
                      </a:pPr>
                      <a:r>
                        <a:rPr lang="zh-CN" sz="1200" kern="0" dirty="0">
                          <a:effectLst/>
                        </a:rPr>
                        <a:t>医疗保健</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7.00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49.80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299.96</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51723981"/>
                  </a:ext>
                </a:extLst>
              </a:tr>
              <a:tr h="190141">
                <a:tc>
                  <a:txBody>
                    <a:bodyPr/>
                    <a:lstStyle/>
                    <a:p>
                      <a:pPr algn="just">
                        <a:lnSpc>
                          <a:spcPct val="107000"/>
                        </a:lnSpc>
                        <a:spcAft>
                          <a:spcPts val="0"/>
                        </a:spcAft>
                      </a:pPr>
                      <a:r>
                        <a:rPr lang="zh-CN" sz="1200" kern="0" dirty="0">
                          <a:effectLst/>
                        </a:rPr>
                        <a:t>酒店和旅游</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738.40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738.40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184.60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184.60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369.20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369.20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184.60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2531541963"/>
                  </a:ext>
                </a:extLst>
              </a:tr>
              <a:tr h="190141">
                <a:tc>
                  <a:txBody>
                    <a:bodyPr/>
                    <a:lstStyle/>
                    <a:p>
                      <a:pPr algn="just">
                        <a:lnSpc>
                          <a:spcPct val="107000"/>
                        </a:lnSpc>
                        <a:spcAft>
                          <a:spcPts val="0"/>
                        </a:spcAft>
                      </a:pPr>
                      <a:r>
                        <a:rPr lang="zh-CN" sz="1200" kern="0" dirty="0">
                          <a:effectLst/>
                        </a:rPr>
                        <a:t>休闲和娱乐</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447.70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224.80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11.80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312.40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22.90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245.80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534732546"/>
                  </a:ext>
                </a:extLst>
              </a:tr>
              <a:tr h="190141">
                <a:tc>
                  <a:txBody>
                    <a:bodyPr/>
                    <a:lstStyle/>
                    <a:p>
                      <a:pPr algn="just">
                        <a:lnSpc>
                          <a:spcPct val="107000"/>
                        </a:lnSpc>
                        <a:spcAft>
                          <a:spcPts val="0"/>
                        </a:spcAft>
                      </a:pPr>
                      <a:r>
                        <a:rPr lang="zh-CN" sz="1200" kern="0" dirty="0">
                          <a:effectLst/>
                        </a:rPr>
                        <a:t>医疗器械</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dirty="0">
                          <a:effectLst/>
                        </a:rPr>
                        <a:t>47.00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53.60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47.00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7.60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47.00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6.60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1508074651"/>
                  </a:ext>
                </a:extLst>
              </a:tr>
              <a:tr h="190141">
                <a:tc>
                  <a:txBody>
                    <a:bodyPr/>
                    <a:lstStyle/>
                    <a:p>
                      <a:pPr algn="just">
                        <a:lnSpc>
                          <a:spcPct val="107000"/>
                        </a:lnSpc>
                        <a:spcAft>
                          <a:spcPts val="0"/>
                        </a:spcAft>
                      </a:pPr>
                      <a:r>
                        <a:rPr lang="zh-CN" sz="1200" kern="0" dirty="0">
                          <a:effectLst/>
                        </a:rPr>
                        <a:t>金属</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65.37</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3.08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93.86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182.34</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134.52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2.85</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126.40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77.90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94.97</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8.28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2928271732"/>
                  </a:ext>
                </a:extLst>
              </a:tr>
              <a:tr h="190141">
                <a:tc>
                  <a:txBody>
                    <a:bodyPr/>
                    <a:lstStyle/>
                    <a:p>
                      <a:pPr algn="just">
                        <a:lnSpc>
                          <a:spcPct val="107000"/>
                        </a:lnSpc>
                        <a:spcAft>
                          <a:spcPts val="0"/>
                        </a:spcAft>
                      </a:pPr>
                      <a:r>
                        <a:rPr lang="zh-CN" sz="1200" kern="0" dirty="0">
                          <a:effectLst/>
                        </a:rPr>
                        <a:t>采矿</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24.68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2394020559"/>
                  </a:ext>
                </a:extLst>
              </a:tr>
              <a:tr h="190141">
                <a:tc>
                  <a:txBody>
                    <a:bodyPr/>
                    <a:lstStyle/>
                    <a:p>
                      <a:pPr algn="just">
                        <a:lnSpc>
                          <a:spcPct val="107000"/>
                        </a:lnSpc>
                        <a:spcAft>
                          <a:spcPts val="0"/>
                        </a:spcAft>
                      </a:pPr>
                      <a:r>
                        <a:rPr lang="zh-CN" sz="1200" kern="0">
                          <a:effectLst/>
                        </a:rPr>
                        <a:t>非汽车运输设备制造</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48.10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160.50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48.10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5.60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570914983"/>
                  </a:ext>
                </a:extLst>
              </a:tr>
              <a:tr h="190141">
                <a:tc>
                  <a:txBody>
                    <a:bodyPr/>
                    <a:lstStyle/>
                    <a:p>
                      <a:pPr algn="just">
                        <a:lnSpc>
                          <a:spcPct val="107000"/>
                        </a:lnSpc>
                        <a:spcAft>
                          <a:spcPts val="0"/>
                        </a:spcAft>
                      </a:pPr>
                      <a:r>
                        <a:rPr lang="zh-CN" sz="1200" kern="0">
                          <a:effectLst/>
                        </a:rPr>
                        <a:t>造纸业</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209.20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209.20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1059304419"/>
                  </a:ext>
                </a:extLst>
              </a:tr>
              <a:tr h="190141">
                <a:tc>
                  <a:txBody>
                    <a:bodyPr/>
                    <a:lstStyle/>
                    <a:p>
                      <a:pPr algn="just">
                        <a:lnSpc>
                          <a:spcPct val="107000"/>
                        </a:lnSpc>
                        <a:spcAft>
                          <a:spcPts val="0"/>
                        </a:spcAft>
                      </a:pPr>
                      <a:r>
                        <a:rPr lang="zh-CN" sz="1200" kern="0" dirty="0">
                          <a:effectLst/>
                        </a:rPr>
                        <a:t>制药</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153.50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175.29</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146.20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29.38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77.26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11.10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80.40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109.00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77.50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2952924580"/>
                  </a:ext>
                </a:extLst>
              </a:tr>
              <a:tr h="190141">
                <a:tc>
                  <a:txBody>
                    <a:bodyPr/>
                    <a:lstStyle/>
                    <a:p>
                      <a:pPr algn="just">
                        <a:lnSpc>
                          <a:spcPct val="107000"/>
                        </a:lnSpc>
                        <a:spcAft>
                          <a:spcPts val="0"/>
                        </a:spcAft>
                      </a:pPr>
                      <a:r>
                        <a:rPr lang="zh-CN" sz="1200" kern="0">
                          <a:effectLst/>
                        </a:rPr>
                        <a:t>塑料</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158.10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229.86</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251.50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28.54</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1010.24</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112.50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133.20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106.40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2978163405"/>
                  </a:ext>
                </a:extLst>
              </a:tr>
              <a:tr h="190141">
                <a:tc>
                  <a:txBody>
                    <a:bodyPr/>
                    <a:lstStyle/>
                    <a:p>
                      <a:pPr algn="just">
                        <a:lnSpc>
                          <a:spcPct val="107000"/>
                        </a:lnSpc>
                        <a:spcAft>
                          <a:spcPts val="0"/>
                        </a:spcAft>
                      </a:pPr>
                      <a:r>
                        <a:rPr lang="zh-CN" sz="1200" kern="0" dirty="0">
                          <a:effectLst/>
                        </a:rPr>
                        <a:t>房地产</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FF00"/>
                    </a:solidFill>
                  </a:tcPr>
                </a:tc>
                <a:tc>
                  <a:txBody>
                    <a:bodyPr/>
                    <a:lstStyle/>
                    <a:p>
                      <a:pPr algn="ctr">
                        <a:lnSpc>
                          <a:spcPct val="107000"/>
                        </a:lnSpc>
                        <a:spcAft>
                          <a:spcPts val="0"/>
                        </a:spcAft>
                      </a:pPr>
                      <a:r>
                        <a:rPr lang="en-US" sz="1200" kern="100">
                          <a:effectLst/>
                        </a:rPr>
                        <a:t>685.00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3969.00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342.50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1578.62</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2081.30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348.20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2189.88</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1046.50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1098.70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685.00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1228.10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771965884"/>
                  </a:ext>
                </a:extLst>
              </a:tr>
              <a:tr h="190141">
                <a:tc>
                  <a:txBody>
                    <a:bodyPr/>
                    <a:lstStyle/>
                    <a:p>
                      <a:pPr algn="just">
                        <a:lnSpc>
                          <a:spcPct val="107000"/>
                        </a:lnSpc>
                        <a:spcAft>
                          <a:spcPts val="0"/>
                        </a:spcAft>
                      </a:pPr>
                      <a:r>
                        <a:rPr lang="zh-CN" sz="1200" kern="0">
                          <a:effectLst/>
                        </a:rPr>
                        <a:t>橡胶</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18.90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77672987"/>
                  </a:ext>
                </a:extLst>
              </a:tr>
              <a:tr h="190141">
                <a:tc>
                  <a:txBody>
                    <a:bodyPr/>
                    <a:lstStyle/>
                    <a:p>
                      <a:pPr algn="just">
                        <a:lnSpc>
                          <a:spcPct val="107000"/>
                        </a:lnSpc>
                        <a:spcAft>
                          <a:spcPts val="0"/>
                        </a:spcAft>
                      </a:pPr>
                      <a:r>
                        <a:rPr lang="zh-CN" sz="1200" kern="0">
                          <a:effectLst/>
                        </a:rPr>
                        <a:t>半导体</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356.80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357.30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1400.00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1249.80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47.30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143.21</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9002.50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357.30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63.10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2.50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502793874"/>
                  </a:ext>
                </a:extLst>
              </a:tr>
              <a:tr h="190141">
                <a:tc>
                  <a:txBody>
                    <a:bodyPr/>
                    <a:lstStyle/>
                    <a:p>
                      <a:pPr algn="just">
                        <a:lnSpc>
                          <a:spcPct val="107000"/>
                        </a:lnSpc>
                        <a:spcAft>
                          <a:spcPts val="0"/>
                        </a:spcAft>
                      </a:pPr>
                      <a:r>
                        <a:rPr lang="zh-CN" sz="1200" kern="0" dirty="0">
                          <a:effectLst/>
                        </a:rPr>
                        <a:t>软件和</a:t>
                      </a:r>
                      <a:r>
                        <a:rPr lang="en-US" sz="1200" kern="0" dirty="0">
                          <a:effectLst/>
                        </a:rPr>
                        <a:t>IT</a:t>
                      </a:r>
                      <a:r>
                        <a:rPr lang="zh-CN" sz="1200" kern="0" dirty="0">
                          <a:effectLst/>
                        </a:rPr>
                        <a:t>服务</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CEA4A8"/>
                    </a:solidFill>
                  </a:tcPr>
                </a:tc>
                <a:tc>
                  <a:txBody>
                    <a:bodyPr/>
                    <a:lstStyle/>
                    <a:p>
                      <a:pPr algn="ctr">
                        <a:lnSpc>
                          <a:spcPct val="107000"/>
                        </a:lnSpc>
                        <a:spcAft>
                          <a:spcPts val="0"/>
                        </a:spcAft>
                      </a:pPr>
                      <a:r>
                        <a:rPr lang="en-US" sz="1200" kern="100">
                          <a:effectLst/>
                        </a:rPr>
                        <a:t>92.30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118.30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40.70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53.00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77.50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41.90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35.00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a:effectLst/>
                        </a:rPr>
                        <a:t>81.40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11.10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680123708"/>
                  </a:ext>
                </a:extLst>
              </a:tr>
              <a:tr h="190141">
                <a:tc>
                  <a:txBody>
                    <a:bodyPr/>
                    <a:lstStyle/>
                    <a:p>
                      <a:pPr algn="just">
                        <a:lnSpc>
                          <a:spcPct val="107000"/>
                        </a:lnSpc>
                        <a:spcAft>
                          <a:spcPts val="0"/>
                        </a:spcAft>
                      </a:pPr>
                      <a:r>
                        <a:rPr lang="zh-CN" sz="1200" kern="0">
                          <a:effectLst/>
                        </a:rPr>
                        <a:t>纺织业</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97.60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48.20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200.30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336.50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23.20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144.00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166.00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46.40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extLst>
                  <a:ext uri="{0D108BD9-81ED-4DB2-BD59-A6C34878D82A}">
                    <a16:rowId xmlns:a16="http://schemas.microsoft.com/office/drawing/2014/main" val="3797596049"/>
                  </a:ext>
                </a:extLst>
              </a:tr>
              <a:tr h="190141">
                <a:tc>
                  <a:txBody>
                    <a:bodyPr/>
                    <a:lstStyle/>
                    <a:p>
                      <a:pPr algn="just">
                        <a:lnSpc>
                          <a:spcPct val="107000"/>
                        </a:lnSpc>
                        <a:spcAft>
                          <a:spcPts val="0"/>
                        </a:spcAft>
                      </a:pPr>
                      <a:r>
                        <a:rPr lang="zh-CN" sz="1200" kern="0" dirty="0">
                          <a:effectLst/>
                        </a:rPr>
                        <a:t>运输</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chemeClr val="accent1">
                        <a:lumMod val="60000"/>
                        <a:lumOff val="40000"/>
                      </a:schemeClr>
                    </a:solidFill>
                  </a:tcPr>
                </a:tc>
                <a:tc>
                  <a:txBody>
                    <a:bodyPr/>
                    <a:lstStyle/>
                    <a:p>
                      <a:pPr algn="ctr">
                        <a:lnSpc>
                          <a:spcPct val="107000"/>
                        </a:lnSpc>
                        <a:spcAft>
                          <a:spcPts val="0"/>
                        </a:spcAft>
                      </a:pPr>
                      <a:r>
                        <a:rPr lang="en-US" sz="1200" kern="100">
                          <a:effectLst/>
                        </a:rPr>
                        <a:t>61.70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154.80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164.90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61.70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164.90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558.40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0.00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87.40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a:effectLst/>
                        </a:rPr>
                        <a:t>103.20</a:t>
                      </a:r>
                      <a:endParaRPr lang="zh-CN" sz="16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161.20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tc>
                  <a:txBody>
                    <a:bodyPr/>
                    <a:lstStyle/>
                    <a:p>
                      <a:pPr algn="ctr">
                        <a:lnSpc>
                          <a:spcPct val="107000"/>
                        </a:lnSpc>
                        <a:spcAft>
                          <a:spcPts val="0"/>
                        </a:spcAft>
                      </a:pPr>
                      <a:r>
                        <a:rPr lang="en-US" sz="12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4757" marR="44757" marT="0" marB="0" anchor="ctr">
                    <a:solidFill>
                      <a:srgbClr val="FFC000"/>
                    </a:solidFill>
                  </a:tcPr>
                </a:tc>
                <a:extLst>
                  <a:ext uri="{0D108BD9-81ED-4DB2-BD59-A6C34878D82A}">
                    <a16:rowId xmlns:a16="http://schemas.microsoft.com/office/drawing/2014/main" val="3015973264"/>
                  </a:ext>
                </a:extLst>
              </a:tr>
            </a:tbl>
          </a:graphicData>
        </a:graphic>
      </p:graphicFrame>
      <p:sp>
        <p:nvSpPr>
          <p:cNvPr id="4" name="文本框 3"/>
          <p:cNvSpPr txBox="1"/>
          <p:nvPr/>
        </p:nvSpPr>
        <p:spPr>
          <a:xfrm>
            <a:off x="2647280" y="1104981"/>
            <a:ext cx="2136476" cy="223306"/>
          </a:xfrm>
          <a:prstGeom prst="rect">
            <a:avLst/>
          </a:prstGeom>
          <a:noFill/>
          <a:ln w="38100">
            <a:solidFill>
              <a:srgbClr val="7C1E1F"/>
            </a:solidFill>
          </a:ln>
        </p:spPr>
        <p:txBody>
          <a:bodyPr wrap="square" rtlCol="0">
            <a:spAutoFit/>
          </a:bodyPr>
          <a:lstStyle/>
          <a:p>
            <a:endParaRPr lang="zh-CN" altLang="en-US" sz="1200" dirty="0"/>
          </a:p>
        </p:txBody>
      </p:sp>
      <p:sp>
        <p:nvSpPr>
          <p:cNvPr id="6" name="文本框 5"/>
          <p:cNvSpPr txBox="1"/>
          <p:nvPr/>
        </p:nvSpPr>
        <p:spPr>
          <a:xfrm>
            <a:off x="4948052" y="1104981"/>
            <a:ext cx="2136476" cy="223306"/>
          </a:xfrm>
          <a:prstGeom prst="rect">
            <a:avLst/>
          </a:prstGeom>
          <a:noFill/>
          <a:ln w="38100">
            <a:solidFill>
              <a:srgbClr val="7C1E1F"/>
            </a:solidFill>
          </a:ln>
        </p:spPr>
        <p:txBody>
          <a:bodyPr wrap="square" rtlCol="0">
            <a:spAutoFit/>
          </a:bodyPr>
          <a:lstStyle/>
          <a:p>
            <a:endParaRPr lang="zh-CN" altLang="en-US" sz="1200" dirty="0"/>
          </a:p>
        </p:txBody>
      </p:sp>
      <p:sp>
        <p:nvSpPr>
          <p:cNvPr id="7" name="矩形 6"/>
          <p:cNvSpPr/>
          <p:nvPr/>
        </p:nvSpPr>
        <p:spPr>
          <a:xfrm>
            <a:off x="-699874" y="6551598"/>
            <a:ext cx="6096000" cy="336695"/>
          </a:xfrm>
          <a:prstGeom prst="rect">
            <a:avLst/>
          </a:prstGeom>
        </p:spPr>
        <p:txBody>
          <a:bodyPr wrap="square">
            <a:spAutoFit/>
          </a:bodyPr>
          <a:lstStyle/>
          <a:p>
            <a:pPr algn="ctr">
              <a:lnSpc>
                <a:spcPct val="150000"/>
              </a:lnSpc>
            </a:pPr>
            <a:r>
              <a:rPr lang="zh-CN" altLang="zh-CN" sz="1200" dirty="0">
                <a:solidFill>
                  <a:srgbClr val="7C1E1F"/>
                </a:solidFill>
                <a:latin typeface="微软雅黑" panose="020B0503020204020204" pitchFamily="34" charset="-122"/>
                <a:ea typeface="微软雅黑" panose="020B0503020204020204" pitchFamily="34" charset="-122"/>
              </a:rPr>
              <a:t>数据来源</a:t>
            </a:r>
            <a:r>
              <a:rPr lang="zh-CN" altLang="en-US" sz="1200" dirty="0">
                <a:solidFill>
                  <a:srgbClr val="7C1E1F"/>
                </a:solidFill>
                <a:latin typeface="微软雅黑" panose="020B0503020204020204" pitchFamily="34" charset="-122"/>
                <a:ea typeface="微软雅黑" panose="020B0503020204020204" pitchFamily="34" charset="-122"/>
              </a:rPr>
              <a:t>：</a:t>
            </a:r>
            <a:r>
              <a:rPr lang="en-US" altLang="zh-CN" sz="1200" dirty="0">
                <a:solidFill>
                  <a:srgbClr val="7C1E1F"/>
                </a:solidFill>
                <a:latin typeface="微软雅黑" panose="020B0503020204020204" pitchFamily="34" charset="-122"/>
                <a:ea typeface="微软雅黑" panose="020B0503020204020204" pitchFamily="34" charset="-122"/>
              </a:rPr>
              <a:t>fDiMarkets.com</a:t>
            </a:r>
            <a:r>
              <a:rPr lang="zh-CN" altLang="en-US" sz="1200" dirty="0">
                <a:solidFill>
                  <a:srgbClr val="7C1E1F"/>
                </a:solidFill>
                <a:latin typeface="微软雅黑" panose="020B0503020204020204" pitchFamily="34" charset="-122"/>
                <a:ea typeface="微软雅黑" panose="020B0503020204020204" pitchFamily="34" charset="-122"/>
              </a:rPr>
              <a:t>，</a:t>
            </a:r>
            <a:r>
              <a:rPr lang="zh-CN" altLang="zh-CN" sz="1200" dirty="0">
                <a:solidFill>
                  <a:srgbClr val="7C1E1F"/>
                </a:solidFill>
                <a:latin typeface="微软雅黑" panose="020B0503020204020204" pitchFamily="34" charset="-122"/>
                <a:ea typeface="微软雅黑" panose="020B0503020204020204" pitchFamily="34" charset="-122"/>
              </a:rPr>
              <a:t>单位为百万美元</a:t>
            </a:r>
          </a:p>
        </p:txBody>
      </p:sp>
    </p:spTree>
    <p:extLst>
      <p:ext uri="{BB962C8B-B14F-4D97-AF65-F5344CB8AC3E}">
        <p14:creationId xmlns:p14="http://schemas.microsoft.com/office/powerpoint/2010/main" val="251022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六、政府的政策工具</a:t>
              </a:r>
            </a:p>
          </p:txBody>
        </p:sp>
      </p:grpSp>
      <p:sp>
        <p:nvSpPr>
          <p:cNvPr id="9" name="矩形 8"/>
          <p:cNvSpPr/>
          <p:nvPr/>
        </p:nvSpPr>
        <p:spPr>
          <a:xfrm>
            <a:off x="987531" y="1918034"/>
            <a:ext cx="5618073" cy="3416320"/>
          </a:xfrm>
          <a:prstGeom prst="rect">
            <a:avLst/>
          </a:prstGeom>
        </p:spPr>
        <p:txBody>
          <a:bodyPr wrap="squar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东道国</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鼓励外来直接投资</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en-US" altLang="zh-CN" sz="2400" dirty="0">
                <a:latin typeface="微软雅黑" panose="020B0503020204020204" pitchFamily="34" charset="-122"/>
                <a:ea typeface="微软雅黑" panose="020B0503020204020204" pitchFamily="34" charset="-122"/>
              </a:rPr>
              <a:t>     1.2</a:t>
            </a:r>
            <a:r>
              <a:rPr lang="zh-CN" altLang="en-US" sz="2400" dirty="0">
                <a:latin typeface="微软雅黑" panose="020B0503020204020204" pitchFamily="34" charset="-122"/>
                <a:ea typeface="微软雅黑" panose="020B0503020204020204" pitchFamily="34" charset="-122"/>
              </a:rPr>
              <a:t>限制外来直接投资</a:t>
            </a:r>
            <a:endParaRPr lang="en-US" altLang="zh-CN" sz="2400" dirty="0">
              <a:latin typeface="微软雅黑" panose="020B0503020204020204" pitchFamily="34" charset="-122"/>
              <a:ea typeface="微软雅黑" panose="020B0503020204020204" pitchFamily="34" charset="-122"/>
            </a:endParaRPr>
          </a:p>
          <a:p>
            <a:pPr marL="457200" indent="-457200" algn="just">
              <a:lnSpc>
                <a:spcPct val="150000"/>
              </a:lnSpc>
              <a:buAutoNum type="arabicPeriod" startAt="2"/>
            </a:pPr>
            <a:r>
              <a:rPr lang="zh-CN" altLang="en-US" sz="2400" dirty="0">
                <a:solidFill>
                  <a:srgbClr val="7C1E1F"/>
                </a:solidFill>
                <a:latin typeface="微软雅黑" panose="020B0503020204020204" pitchFamily="34" charset="-122"/>
                <a:ea typeface="微软雅黑" panose="020B0503020204020204" pitchFamily="34" charset="-122"/>
              </a:rPr>
              <a:t>母国</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lnSpc>
                <a:spcPct val="150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1.1</a:t>
            </a:r>
            <a:r>
              <a:rPr lang="zh-CN" altLang="en-US" sz="2400" dirty="0">
                <a:latin typeface="微软雅黑" panose="020B0503020204020204" pitchFamily="34" charset="-122"/>
                <a:ea typeface="微软雅黑" panose="020B0503020204020204" pitchFamily="34" charset="-122"/>
              </a:rPr>
              <a:t>鼓励对外直接投资</a:t>
            </a:r>
            <a:endParaRPr lang="en-US" altLang="zh-CN" sz="2400" dirty="0">
              <a:latin typeface="微软雅黑" panose="020B0503020204020204" pitchFamily="34" charset="-122"/>
              <a:ea typeface="微软雅黑" panose="020B0503020204020204" pitchFamily="34" charset="-122"/>
            </a:endParaRPr>
          </a:p>
          <a:p>
            <a:pPr algn="just">
              <a:lnSpc>
                <a:spcPct val="150000"/>
              </a:lnSpc>
            </a:pPr>
            <a:r>
              <a:rPr lang="en-US" altLang="zh-CN" sz="2400" dirty="0">
                <a:latin typeface="微软雅黑" panose="020B0503020204020204" pitchFamily="34" charset="-122"/>
                <a:ea typeface="微软雅黑" panose="020B0503020204020204" pitchFamily="34" charset="-122"/>
              </a:rPr>
              <a:t>     1.2</a:t>
            </a:r>
            <a:r>
              <a:rPr lang="zh-CN" altLang="en-US" sz="2400" dirty="0">
                <a:latin typeface="微软雅黑" panose="020B0503020204020204" pitchFamily="34" charset="-122"/>
                <a:ea typeface="微软雅黑" panose="020B0503020204020204" pitchFamily="34" charset="-122"/>
              </a:rPr>
              <a:t>限制对外直接投资</a:t>
            </a:r>
          </a:p>
        </p:txBody>
      </p:sp>
    </p:spTree>
    <p:extLst>
      <p:ext uri="{BB962C8B-B14F-4D97-AF65-F5344CB8AC3E}">
        <p14:creationId xmlns:p14="http://schemas.microsoft.com/office/powerpoint/2010/main" val="3933010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六、政府的政策工具</a:t>
              </a:r>
            </a:p>
          </p:txBody>
        </p:sp>
      </p:grpSp>
      <p:sp>
        <p:nvSpPr>
          <p:cNvPr id="9" name="矩形 8"/>
          <p:cNvSpPr/>
          <p:nvPr/>
        </p:nvSpPr>
        <p:spPr>
          <a:xfrm>
            <a:off x="732002" y="1552274"/>
            <a:ext cx="10268230" cy="3982629"/>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1.1</a:t>
            </a:r>
            <a:r>
              <a:rPr lang="zh-CN" altLang="en-US" sz="2000" dirty="0">
                <a:solidFill>
                  <a:srgbClr val="7C1E1F"/>
                </a:solidFill>
                <a:latin typeface="微软雅黑" panose="020B0503020204020204" pitchFamily="34" charset="-122"/>
                <a:ea typeface="微软雅黑" panose="020B0503020204020204" pitchFamily="34" charset="-122"/>
              </a:rPr>
              <a:t>鼓励外来直接投资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en-US" altLang="zh-CN" sz="2400" dirty="0">
                <a:solidFill>
                  <a:srgbClr val="7C1E1F"/>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常见的是税收减免、低息贷款、资助或补贴。</a:t>
            </a:r>
            <a:endParaRPr lang="en-US" altLang="zh-CN" sz="2000" dirty="0">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这种鼓励的目的有两个，一是东道国从外来直接投资中获得资源转移和就业效应；另一个目的是将国际直接投资从其他潜在的东道国手中争夺过来。</a:t>
            </a:r>
            <a:endParaRPr lang="en-US" altLang="zh-CN" sz="2000" dirty="0">
              <a:latin typeface="微软雅黑" panose="020B0503020204020204" pitchFamily="34" charset="-122"/>
              <a:ea typeface="微软雅黑" panose="020B0503020204020204" pitchFamily="34" charset="-122"/>
            </a:endParaRPr>
          </a:p>
          <a:p>
            <a:pPr algn="just" fontAlgn="base">
              <a:spcBef>
                <a:spcPct val="20000"/>
              </a:spcBef>
              <a:spcAft>
                <a:spcPct val="0"/>
              </a:spcAft>
              <a:defRPr/>
            </a:pPr>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solidFill>
                  <a:srgbClr val="7C1E1F"/>
                </a:solidFill>
                <a:latin typeface="微软雅黑" panose="020B0503020204020204" pitchFamily="34" charset="-122"/>
                <a:ea typeface="微软雅黑" panose="020B0503020204020204" pitchFamily="34" charset="-122"/>
              </a:rPr>
              <a:t>1.2</a:t>
            </a:r>
            <a:r>
              <a:rPr lang="zh-CN" altLang="en-US" sz="2000" dirty="0">
                <a:solidFill>
                  <a:srgbClr val="7C1E1F"/>
                </a:solidFill>
                <a:latin typeface="微软雅黑" panose="020B0503020204020204" pitchFamily="34" charset="-122"/>
                <a:ea typeface="微软雅黑" panose="020B0503020204020204" pitchFamily="34" charset="-122"/>
              </a:rPr>
              <a:t>限制对外直接投资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最常见的两种方式是所有权限制和运作限制。</a:t>
            </a: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所有权限制是指，在一些国家，外国公司被排除在某些特定领域之外。</a:t>
            </a: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运作限制是对跨国公司在东道国的子公司的行为的控制。最常见的运作限制涉及产品的国产化程度、出口量、技术转移以及当地居民参与高层管理等方面。</a:t>
            </a:r>
            <a:endParaRPr lang="en-US" altLang="zh-CN" sz="2400" dirty="0">
              <a:solidFill>
                <a:srgbClr val="7C1E1F"/>
              </a:solidFill>
              <a:latin typeface="微软雅黑" panose="020B0503020204020204" pitchFamily="34" charset="-122"/>
              <a:ea typeface="微软雅黑" panose="020B0503020204020204" pitchFamily="34" charset="-122"/>
            </a:endParaRPr>
          </a:p>
          <a:p>
            <a:pPr algn="just"/>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3" name="矩形 2"/>
          <p:cNvSpPr/>
          <p:nvPr/>
        </p:nvSpPr>
        <p:spPr>
          <a:xfrm>
            <a:off x="732002" y="798610"/>
            <a:ext cx="1569660" cy="581057"/>
          </a:xfrm>
          <a:prstGeom prst="rect">
            <a:avLst/>
          </a:prstGeom>
        </p:spPr>
        <p:txBody>
          <a:bodyPr wrap="none">
            <a:spAutoFit/>
          </a:bodyPr>
          <a:lstStyle/>
          <a:p>
            <a:pPr marL="457200" indent="-457200" algn="just">
              <a:lnSpc>
                <a:spcPct val="150000"/>
              </a:lnSpc>
              <a:buAutoNum type="arabicPeriod"/>
            </a:pPr>
            <a:r>
              <a:rPr lang="zh-CN" altLang="en-US" sz="2400" dirty="0">
                <a:solidFill>
                  <a:srgbClr val="7C1E1F"/>
                </a:solidFill>
                <a:latin typeface="微软雅黑" panose="020B0503020204020204" pitchFamily="34" charset="-122"/>
                <a:ea typeface="微软雅黑" panose="020B0503020204020204" pitchFamily="34" charset="-122"/>
              </a:rPr>
              <a:t>东道国</a:t>
            </a:r>
            <a:endParaRPr lang="en-US" altLang="zh-CN" sz="2400"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648653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六、政府的政策工具</a:t>
              </a:r>
            </a:p>
          </p:txBody>
        </p:sp>
      </p:grpSp>
      <p:sp>
        <p:nvSpPr>
          <p:cNvPr id="9" name="矩形 8"/>
          <p:cNvSpPr/>
          <p:nvPr/>
        </p:nvSpPr>
        <p:spPr>
          <a:xfrm>
            <a:off x="732002" y="1552274"/>
            <a:ext cx="10716286" cy="4278094"/>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2.1</a:t>
            </a:r>
            <a:r>
              <a:rPr lang="zh-CN" altLang="en-US" sz="2000" dirty="0">
                <a:solidFill>
                  <a:srgbClr val="7C1E1F"/>
                </a:solidFill>
                <a:latin typeface="微软雅黑" panose="020B0503020204020204" pitchFamily="34" charset="-122"/>
                <a:ea typeface="微软雅黑" panose="020B0503020204020204" pitchFamily="34" charset="-122"/>
              </a:rPr>
              <a:t>鼓励对外直接投资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）政府支持的保险计划，用于涵盖各种主要的对外直接投资风险；</a:t>
            </a:r>
            <a:endParaRPr lang="en-US" altLang="zh-CN" sz="2000" dirty="0">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）发达国家还设有专项基金混合银行，向意愿在发展中国家投资的企业提供政府贷款；</a:t>
            </a:r>
            <a:endParaRPr lang="en-US" altLang="zh-CN" sz="2000" dirty="0">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）为进一步鼓励国内企业从事国际直接投资，许多国家已经取消了对外收入的双重征税（即在母国和东道国对收入都征税）；</a:t>
            </a:r>
            <a:endParaRPr lang="en-US" altLang="zh-CN" sz="2000" dirty="0">
              <a:latin typeface="微软雅黑" panose="020B0503020204020204" pitchFamily="34" charset="-122"/>
              <a:ea typeface="微软雅黑" panose="020B0503020204020204" pitchFamily="34" charset="-122"/>
            </a:endParaRPr>
          </a:p>
          <a:p>
            <a:pPr algn="just" fontAlgn="base">
              <a:spcBef>
                <a:spcPct val="20000"/>
              </a:spcBef>
              <a:spcAft>
                <a:spcPct val="0"/>
              </a:spcAft>
              <a:defRPr/>
            </a:pP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）有些投资国还利用其政治影响力说服东道国对外来直接投资放松管制。</a:t>
            </a:r>
          </a:p>
          <a:p>
            <a:pPr algn="just" fontAlgn="base">
              <a:spcBef>
                <a:spcPct val="20000"/>
              </a:spcBef>
              <a:spcAft>
                <a:spcPct val="0"/>
              </a:spcAft>
              <a:defRPr/>
            </a:pPr>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solidFill>
                  <a:srgbClr val="7C1E1F"/>
                </a:solidFill>
                <a:latin typeface="微软雅黑" panose="020B0503020204020204" pitchFamily="34" charset="-122"/>
                <a:ea typeface="微软雅黑" panose="020B0503020204020204" pitchFamily="34" charset="-122"/>
              </a:rPr>
              <a:t>2.2</a:t>
            </a:r>
            <a:r>
              <a:rPr lang="zh-CN" altLang="en-US" sz="2000" dirty="0">
                <a:solidFill>
                  <a:srgbClr val="7C1E1F"/>
                </a:solidFill>
                <a:latin typeface="微软雅黑" panose="020B0503020204020204" pitchFamily="34" charset="-122"/>
                <a:ea typeface="微软雅黑" panose="020B0503020204020204" pitchFamily="34" charset="-122"/>
              </a:rPr>
              <a:t>限制对外直接投资</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en-US" altLang="zh-CN" sz="2000" dirty="0">
                <a:solidFill>
                  <a:srgbClr val="7C1E1F"/>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）维护本国的国际收支而限制资本的流出；</a:t>
            </a:r>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）通过税收政策鼓励企业在本国投资，以创造本国就业机会；</a:t>
            </a:r>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）出于政治原因采用正式或非正式方式限制本国企业投资于某些特定国家。</a:t>
            </a:r>
          </a:p>
          <a:p>
            <a:pPr algn="just"/>
            <a:endParaRPr lang="en-US" altLang="zh-CN" sz="2400" dirty="0">
              <a:solidFill>
                <a:srgbClr val="7C1E1F"/>
              </a:solidFill>
              <a:latin typeface="微软雅黑" panose="020B0503020204020204" pitchFamily="34" charset="-122"/>
              <a:ea typeface="微软雅黑" panose="020B0503020204020204" pitchFamily="34" charset="-122"/>
            </a:endParaRPr>
          </a:p>
        </p:txBody>
      </p:sp>
      <p:sp>
        <p:nvSpPr>
          <p:cNvPr id="3" name="矩形 2"/>
          <p:cNvSpPr/>
          <p:nvPr/>
        </p:nvSpPr>
        <p:spPr>
          <a:xfrm>
            <a:off x="885890" y="798610"/>
            <a:ext cx="1261884" cy="581057"/>
          </a:xfrm>
          <a:prstGeom prst="rect">
            <a:avLst/>
          </a:prstGeom>
        </p:spPr>
        <p:txBody>
          <a:bodyPr wrap="none">
            <a:spAutoFit/>
          </a:bodyPr>
          <a:lstStyle/>
          <a:p>
            <a:pPr marL="457200" indent="-457200" algn="just">
              <a:lnSpc>
                <a:spcPct val="150000"/>
              </a:lnSpc>
              <a:buFont typeface="+mj-lt"/>
              <a:buAutoNum type="arabicPeriod" startAt="2"/>
            </a:pPr>
            <a:r>
              <a:rPr lang="zh-CN" altLang="en-US" sz="2400" dirty="0">
                <a:solidFill>
                  <a:srgbClr val="7C1E1F"/>
                </a:solidFill>
                <a:latin typeface="微软雅黑" panose="020B0503020204020204" pitchFamily="34" charset="-122"/>
                <a:ea typeface="微软雅黑" panose="020B0503020204020204" pitchFamily="34" charset="-122"/>
              </a:rPr>
              <a:t>母国</a:t>
            </a:r>
          </a:p>
        </p:txBody>
      </p:sp>
    </p:spTree>
    <p:extLst>
      <p:ext uri="{BB962C8B-B14F-4D97-AF65-F5344CB8AC3E}">
        <p14:creationId xmlns:p14="http://schemas.microsoft.com/office/powerpoint/2010/main" val="682176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639755" y="737253"/>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11" name="矩形 10">
            <a:extLst>
              <a:ext uri="{FF2B5EF4-FFF2-40B4-BE49-F238E27FC236}">
                <a16:creationId xmlns:a16="http://schemas.microsoft.com/office/drawing/2014/main" id="{083743C7-1AAB-4C0B-939A-8D7133CA4104}"/>
              </a:ext>
            </a:extLst>
          </p:cNvPr>
          <p:cNvSpPr/>
          <p:nvPr/>
        </p:nvSpPr>
        <p:spPr>
          <a:xfrm>
            <a:off x="1188805" y="2369403"/>
            <a:ext cx="9785358" cy="954107"/>
          </a:xfrm>
          <a:prstGeom prst="rect">
            <a:avLst/>
          </a:prstGeom>
        </p:spPr>
        <p:txBody>
          <a:bodyPr wrap="square">
            <a:spAutoFit/>
          </a:bodyPr>
          <a:lstStyle/>
          <a:p>
            <a:pPr algn="ctr" defTabSz="457200">
              <a:spcBef>
                <a:spcPts val="450"/>
              </a:spcBef>
            </a:pPr>
            <a:r>
              <a:rPr lang="en-US" altLang="zh-CN" sz="2800" dirty="0">
                <a:solidFill>
                  <a:prstClr val="black"/>
                </a:solidFill>
                <a:latin typeface="Arial Rounded MT Bold" panose="020F0704030504030204" pitchFamily="34" charset="0"/>
                <a:ea typeface="微软雅黑" panose="020B0503020204020204" pitchFamily="34" charset="-122"/>
                <a:cs typeface="+mn-ea"/>
                <a:sym typeface="+mn-lt"/>
              </a:rPr>
              <a:t>The Returning Talents of Corporate Board and Outward Foreign Direct Investment: Evidence from China</a:t>
            </a:r>
            <a:endParaRPr lang="en-GB" altLang="zh-CN" sz="2800" dirty="0">
              <a:solidFill>
                <a:prstClr val="black"/>
              </a:solidFill>
              <a:latin typeface="Arial Rounded MT Bold" panose="020F0704030504030204" pitchFamily="34" charset="0"/>
              <a:ea typeface="微软雅黑" panose="020B0503020204020204" pitchFamily="34" charset="-122"/>
              <a:cs typeface="+mn-ea"/>
              <a:sym typeface="+mn-lt"/>
            </a:endParaRPr>
          </a:p>
        </p:txBody>
      </p:sp>
      <p:sp>
        <p:nvSpPr>
          <p:cNvPr id="12" name="文本框 11">
            <a:extLst>
              <a:ext uri="{FF2B5EF4-FFF2-40B4-BE49-F238E27FC236}">
                <a16:creationId xmlns:a16="http://schemas.microsoft.com/office/drawing/2014/main" id="{824D608E-4974-4D74-A20C-0A9A4BFE8B59}"/>
              </a:ext>
            </a:extLst>
          </p:cNvPr>
          <p:cNvSpPr txBox="1"/>
          <p:nvPr/>
        </p:nvSpPr>
        <p:spPr>
          <a:xfrm>
            <a:off x="2495128" y="4367123"/>
            <a:ext cx="7352866" cy="523220"/>
          </a:xfrm>
          <a:prstGeom prst="rect">
            <a:avLst/>
          </a:prstGeom>
          <a:noFill/>
        </p:spPr>
        <p:txBody>
          <a:bodyPr wrap="square" rtlCol="0">
            <a:spAutoFit/>
          </a:bodyPr>
          <a:lstStyle/>
          <a:p>
            <a:pPr algn="ctr" defTabSz="457200"/>
            <a:r>
              <a:rPr lang="en-GB" altLang="zh-CN" sz="2800" dirty="0" err="1">
                <a:solidFill>
                  <a:prstClr val="black"/>
                </a:solidFill>
                <a:latin typeface="Gill Sans MT"/>
                <a:ea typeface="微软雅黑 Light" panose="020B0502040204020203" pitchFamily="34" charset="-122"/>
                <a:cs typeface="+mn-ea"/>
                <a:sym typeface="+mn-lt"/>
              </a:rPr>
              <a:t>Haoyuan</a:t>
            </a:r>
            <a:r>
              <a:rPr lang="en-GB" altLang="zh-CN" sz="2800" dirty="0">
                <a:solidFill>
                  <a:prstClr val="black"/>
                </a:solidFill>
                <a:latin typeface="Gill Sans MT"/>
                <a:ea typeface="微软雅黑 Light" panose="020B0502040204020203" pitchFamily="34" charset="-122"/>
                <a:cs typeface="+mn-ea"/>
                <a:sym typeface="+mn-lt"/>
              </a:rPr>
              <a:t> Ding, </a:t>
            </a:r>
            <a:r>
              <a:rPr lang="en-GB" altLang="zh-CN" sz="2800" dirty="0" err="1">
                <a:solidFill>
                  <a:prstClr val="black"/>
                </a:solidFill>
                <a:latin typeface="Gill Sans MT"/>
                <a:ea typeface="微软雅黑 Light" panose="020B0502040204020203" pitchFamily="34" charset="-122"/>
                <a:cs typeface="+mn-ea"/>
                <a:sym typeface="+mn-lt"/>
              </a:rPr>
              <a:t>Haichao</a:t>
            </a:r>
            <a:r>
              <a:rPr lang="en-GB" altLang="zh-CN" sz="2800" dirty="0">
                <a:solidFill>
                  <a:prstClr val="black"/>
                </a:solidFill>
                <a:latin typeface="Gill Sans MT"/>
                <a:ea typeface="微软雅黑 Light" panose="020B0502040204020203" pitchFamily="34" charset="-122"/>
                <a:cs typeface="+mn-ea"/>
                <a:sym typeface="+mn-lt"/>
              </a:rPr>
              <a:t> Fan, </a:t>
            </a:r>
            <a:r>
              <a:rPr lang="en-GB" altLang="zh-CN" sz="2800" dirty="0" err="1">
                <a:solidFill>
                  <a:prstClr val="black"/>
                </a:solidFill>
                <a:latin typeface="Gill Sans MT"/>
                <a:ea typeface="微软雅黑 Light" panose="020B0502040204020203" pitchFamily="34" charset="-122"/>
                <a:cs typeface="+mn-ea"/>
                <a:sym typeface="+mn-lt"/>
              </a:rPr>
              <a:t>Yuying</a:t>
            </a:r>
            <a:r>
              <a:rPr lang="en-GB" altLang="zh-CN" sz="2800" dirty="0">
                <a:solidFill>
                  <a:prstClr val="black"/>
                </a:solidFill>
                <a:latin typeface="Gill Sans MT"/>
                <a:ea typeface="微软雅黑 Light" panose="020B0502040204020203" pitchFamily="34" charset="-122"/>
                <a:cs typeface="+mn-ea"/>
                <a:sym typeface="+mn-lt"/>
              </a:rPr>
              <a:t> </a:t>
            </a:r>
            <a:r>
              <a:rPr lang="en-GB" altLang="zh-CN" sz="2800" dirty="0" err="1">
                <a:solidFill>
                  <a:prstClr val="black"/>
                </a:solidFill>
                <a:latin typeface="Gill Sans MT"/>
                <a:ea typeface="微软雅黑 Light" panose="020B0502040204020203" pitchFamily="34" charset="-122"/>
                <a:cs typeface="+mn-ea"/>
                <a:sym typeface="+mn-lt"/>
              </a:rPr>
              <a:t>Jin</a:t>
            </a:r>
            <a:r>
              <a:rPr lang="en-GB" altLang="zh-CN" sz="2800" dirty="0">
                <a:solidFill>
                  <a:prstClr val="black"/>
                </a:solidFill>
                <a:latin typeface="Gill Sans MT"/>
                <a:ea typeface="微软雅黑 Light" panose="020B0502040204020203" pitchFamily="34" charset="-122"/>
                <a:cs typeface="+mn-ea"/>
                <a:sym typeface="+mn-lt"/>
              </a:rPr>
              <a:t>, Tong Qi</a:t>
            </a:r>
          </a:p>
        </p:txBody>
      </p:sp>
    </p:spTree>
    <p:extLst>
      <p:ext uri="{BB962C8B-B14F-4D97-AF65-F5344CB8AC3E}">
        <p14:creationId xmlns:p14="http://schemas.microsoft.com/office/powerpoint/2010/main" val="25753668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99730"/>
            <a:ext cx="10369296" cy="4401205"/>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研究背景：</a:t>
            </a:r>
            <a:endParaRPr lang="en-US" altLang="zh-CN" sz="2000" dirty="0">
              <a:solidFill>
                <a:srgbClr val="7C1E1F"/>
              </a:solidFill>
              <a:latin typeface="微软雅黑" panose="020B0503020204020204" pitchFamily="34" charset="-122"/>
              <a:ea typeface="微软雅黑" panose="020B0503020204020204" pitchFamily="34" charset="-122"/>
            </a:endParaRP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en-US" altLang="zh-CN" sz="2000" dirty="0">
                <a:latin typeface="微软雅黑" panose="020B0503020204020204" pitchFamily="34" charset="-122"/>
                <a:ea typeface="微软雅黑" panose="020B0503020204020204" pitchFamily="34" charset="-122"/>
              </a:rPr>
              <a:t>       </a:t>
            </a:r>
            <a:r>
              <a:rPr lang="en-US" altLang="zh-CN" sz="2000" dirty="0" err="1">
                <a:latin typeface="微软雅黑" panose="020B0503020204020204" pitchFamily="34" charset="-122"/>
                <a:ea typeface="微软雅黑" panose="020B0503020204020204" pitchFamily="34" charset="-122"/>
              </a:rPr>
              <a:t>Helpman</a:t>
            </a: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Melitz</a:t>
            </a:r>
            <a:r>
              <a:rPr lang="zh-CN" altLang="en-US" sz="2000" dirty="0">
                <a:latin typeface="微软雅黑" panose="020B0503020204020204" pitchFamily="34" charset="-122"/>
                <a:ea typeface="微软雅黑" panose="020B0503020204020204" pitchFamily="34" charset="-122"/>
              </a:rPr>
              <a:t>和</a:t>
            </a:r>
            <a:r>
              <a:rPr lang="en-US" altLang="zh-CN" sz="2000" dirty="0" err="1">
                <a:latin typeface="微软雅黑" panose="020B0503020204020204" pitchFamily="34" charset="-122"/>
                <a:ea typeface="微软雅黑" panose="020B0503020204020204" pitchFamily="34" charset="-122"/>
              </a:rPr>
              <a:t>Yeaple</a:t>
            </a:r>
            <a:r>
              <a:rPr lang="zh-CN" altLang="en-US" sz="2000" dirty="0">
                <a:latin typeface="微软雅黑" panose="020B0503020204020204" pitchFamily="34" charset="-122"/>
                <a:ea typeface="微软雅黑" panose="020B0503020204020204" pitchFamily="34" charset="-122"/>
              </a:rPr>
              <a:t>在</a:t>
            </a: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年的一篇文章中探究了企业如何在国内生产、出口和对外直接投资中进行选择。研究结果表明只有生产率最高的企业才能进行</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，因为这些企业在跨国经营中需要面临国家异质性的（</a:t>
            </a:r>
            <a:r>
              <a:rPr lang="en-US" altLang="zh-CN" sz="2000" dirty="0">
                <a:latin typeface="微软雅黑" panose="020B0503020204020204" pitchFamily="34" charset="-122"/>
                <a:ea typeface="微软雅黑" panose="020B0503020204020204" pitchFamily="34" charset="-122"/>
              </a:rPr>
              <a:t>country-specific</a:t>
            </a:r>
            <a:r>
              <a:rPr lang="zh-CN" altLang="en-US" sz="2000" dirty="0">
                <a:latin typeface="微软雅黑" panose="020B0503020204020204" pitchFamily="34" charset="-122"/>
                <a:ea typeface="微软雅黑" panose="020B0503020204020204" pitchFamily="34" charset="-122"/>
              </a:rPr>
              <a:t>）固定成本（</a:t>
            </a:r>
            <a:r>
              <a:rPr lang="en-US" altLang="zh-CN" sz="2000" dirty="0">
                <a:latin typeface="微软雅黑" panose="020B0503020204020204" pitchFamily="34" charset="-122"/>
                <a:ea typeface="微软雅黑" panose="020B0503020204020204" pitchFamily="34" charset="-122"/>
              </a:rPr>
              <a:t>fixed costs</a:t>
            </a:r>
            <a:r>
              <a:rPr lang="zh-CN" altLang="en-US" sz="2000" dirty="0">
                <a:latin typeface="微软雅黑" panose="020B0503020204020204" pitchFamily="34" charset="-122"/>
                <a:ea typeface="微软雅黑" panose="020B0503020204020204" pitchFamily="34" charset="-122"/>
              </a:rPr>
              <a:t>）。如何克服？现有研究从企业异质性角度出发，探究企业的特性对</a:t>
            </a:r>
            <a:r>
              <a:rPr lang="en-US" altLang="zh-CN" sz="2000" dirty="0">
                <a:latin typeface="微软雅黑" panose="020B0503020204020204" pitchFamily="34" charset="-122"/>
                <a:ea typeface="微软雅黑" panose="020B0503020204020204" pitchFamily="34" charset="-122"/>
              </a:rPr>
              <a:t>FDI</a:t>
            </a:r>
            <a:r>
              <a:rPr lang="zh-CN" altLang="en-US" sz="2000" dirty="0">
                <a:latin typeface="微软雅黑" panose="020B0503020204020204" pitchFamily="34" charset="-122"/>
                <a:ea typeface="微软雅黑" panose="020B0503020204020204" pitchFamily="34" charset="-122"/>
              </a:rPr>
              <a:t>决策的影响，比如企业规模、所有权结构、融资约束等。</a:t>
            </a:r>
            <a:endParaRPr lang="en-US" altLang="zh-CN" sz="2000" dirty="0">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然而，企业国际化战略决策由人决定，尤其企业中的高管，因为他们负责营销和商业化活动，例如和海外市场建立联系。因此，高管的特征对于企业而言十分重要。如果他们有杰出的能力，企业则能够克服</a:t>
            </a:r>
            <a:r>
              <a:rPr lang="en-US" altLang="zh-CN" sz="2000" dirty="0">
                <a:latin typeface="微软雅黑" panose="020B0503020204020204" pitchFamily="34" charset="-122"/>
                <a:ea typeface="微软雅黑" panose="020B0503020204020204" pitchFamily="34" charset="-122"/>
              </a:rPr>
              <a:t>country-specific fixed costs</a:t>
            </a:r>
            <a:r>
              <a:rPr lang="zh-CN" altLang="en-US" sz="2000" dirty="0">
                <a:latin typeface="微软雅黑" panose="020B0503020204020204" pitchFamily="34" charset="-122"/>
                <a:ea typeface="微软雅黑" panose="020B0503020204020204" pitchFamily="34" charset="-122"/>
              </a:rPr>
              <a:t>，从而进行海外投资。</a:t>
            </a:r>
            <a:endParaRPr lang="en-US" altLang="zh-CN" sz="2000" dirty="0">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在类似于我国的新兴市场国家中，企业高管的管理能力较弱，尤其缺少处理海外事务的经验，因此，有国际化背景的人将发挥更大作用。</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330616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3477875"/>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研究内容：</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首先，在</a:t>
            </a:r>
            <a:r>
              <a:rPr lang="en-US" altLang="zh-CN" sz="2000" dirty="0" err="1">
                <a:latin typeface="微软雅黑" panose="020B0503020204020204" pitchFamily="34" charset="-122"/>
                <a:ea typeface="微软雅黑" panose="020B0503020204020204" pitchFamily="34" charset="-122"/>
              </a:rPr>
              <a:t>Helpman</a:t>
            </a:r>
            <a:r>
              <a:rPr lang="zh-CN" altLang="en-US" sz="2000" dirty="0">
                <a:latin typeface="微软雅黑" panose="020B0503020204020204" pitchFamily="34" charset="-122"/>
                <a:ea typeface="微软雅黑" panose="020B0503020204020204" pitchFamily="34" charset="-122"/>
              </a:rPr>
              <a:t>等</a:t>
            </a:r>
            <a:r>
              <a:rPr lang="en-US" altLang="zh-CN" sz="2000" dirty="0">
                <a:latin typeface="微软雅黑" panose="020B0503020204020204" pitchFamily="34" charset="-122"/>
                <a:ea typeface="微软雅黑" panose="020B0503020204020204" pitchFamily="34" charset="-122"/>
              </a:rPr>
              <a:t>(2014)</a:t>
            </a:r>
            <a:r>
              <a:rPr lang="zh-CN" altLang="en-US" sz="2000" dirty="0">
                <a:latin typeface="微软雅黑" panose="020B0503020204020204" pitchFamily="34" charset="-122"/>
                <a:ea typeface="微软雅黑" panose="020B0503020204020204" pitchFamily="34" charset="-122"/>
              </a:rPr>
              <a:t>理论模型的基础上引入高管海外背景，通过模型推导初步得出</a:t>
            </a:r>
            <a:r>
              <a:rPr lang="en-US" altLang="zh-CN" sz="2000" dirty="0">
                <a:latin typeface="微软雅黑" panose="020B0503020204020204" pitchFamily="34" charset="-122"/>
                <a:ea typeface="微软雅黑" panose="020B0503020204020204" pitchFamily="34" charset="-122"/>
              </a:rPr>
              <a:t>country-specific experiences</a:t>
            </a:r>
            <a:r>
              <a:rPr lang="zh-CN" altLang="en-US" sz="2000" dirty="0">
                <a:latin typeface="微软雅黑" panose="020B0503020204020204" pitchFamily="34" charset="-122"/>
                <a:ea typeface="微软雅黑" panose="020B0503020204020204" pitchFamily="34" charset="-122"/>
              </a:rPr>
              <a:t>能够提高企业</a:t>
            </a:r>
            <a:r>
              <a:rPr lang="en-US" altLang="zh-CN" sz="2000" dirty="0">
                <a:latin typeface="微软雅黑" panose="020B0503020204020204" pitchFamily="34" charset="-122"/>
                <a:ea typeface="微软雅黑" panose="020B0503020204020204" pitchFamily="34" charset="-122"/>
              </a:rPr>
              <a:t>OFDI</a:t>
            </a:r>
            <a:r>
              <a:rPr lang="zh-CN" altLang="en-US" sz="2000" dirty="0">
                <a:latin typeface="微软雅黑" panose="020B0503020204020204" pitchFamily="34" charset="-122"/>
                <a:ea typeface="微软雅黑" panose="020B0503020204020204" pitchFamily="34" charset="-122"/>
              </a:rPr>
              <a:t>的概率，因为降低了投资的固定成本。</a:t>
            </a:r>
            <a:endParaRPr lang="en-US" altLang="zh-CN" sz="2000" dirty="0">
              <a:latin typeface="微软雅黑" panose="020B0503020204020204" pitchFamily="34" charset="-122"/>
              <a:ea typeface="微软雅黑" panose="020B0503020204020204" pitchFamily="34" charset="-122"/>
            </a:endParaRPr>
          </a:p>
          <a:p>
            <a:pPr algn="just"/>
            <a:endParaRPr lang="zh-CN" altLang="en-US" sz="2000" dirty="0">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其次，基于</a:t>
            </a:r>
            <a:r>
              <a:rPr lang="en-US" altLang="zh-CN" sz="2000" dirty="0">
                <a:latin typeface="微软雅黑" panose="020B0503020204020204" pitchFamily="34" charset="-122"/>
                <a:ea typeface="微软雅黑" panose="020B0503020204020204" pitchFamily="34" charset="-122"/>
              </a:rPr>
              <a:t>CSMAR</a:t>
            </a:r>
            <a:r>
              <a:rPr lang="zh-CN" altLang="en-US" sz="2000" dirty="0">
                <a:latin typeface="微软雅黑" panose="020B0503020204020204" pitchFamily="34" charset="-122"/>
                <a:ea typeface="微软雅黑" panose="020B0503020204020204" pitchFamily="34" charset="-122"/>
              </a:rPr>
              <a:t>中上市公司的高管背景资料，手动搜集高管的海外背景，包括海外留学和海外工作的国家和地区，并将这类高管定义为</a:t>
            </a:r>
            <a:r>
              <a:rPr lang="en-US" altLang="zh-CN" sz="2000" dirty="0">
                <a:latin typeface="微软雅黑" panose="020B0503020204020204" pitchFamily="34" charset="-122"/>
                <a:ea typeface="微软雅黑" panose="020B0503020204020204" pitchFamily="34" charset="-122"/>
              </a:rPr>
              <a:t>talents with country-specific experiences</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gn="just"/>
            <a:endParaRPr lang="en-US" altLang="zh-CN" sz="2000" dirty="0">
              <a:latin typeface="微软雅黑" panose="020B0503020204020204" pitchFamily="34" charset="-122"/>
              <a:ea typeface="微软雅黑" panose="020B0503020204020204" pitchFamily="34" charset="-122"/>
            </a:endParaRPr>
          </a:p>
          <a:p>
            <a:pPr algn="just"/>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匹配中国商务部的企业对外直接投资数据，实证分析高管</a:t>
            </a:r>
            <a:r>
              <a:rPr lang="en-US" altLang="zh-CN" sz="2000" dirty="0">
                <a:latin typeface="微软雅黑" panose="020B0503020204020204" pitchFamily="34" charset="-122"/>
                <a:ea typeface="微软雅黑" panose="020B0503020204020204" pitchFamily="34" charset="-122"/>
              </a:rPr>
              <a:t>country-specific experiences</a:t>
            </a:r>
            <a:r>
              <a:rPr lang="zh-CN" altLang="en-US" sz="2000" dirty="0">
                <a:latin typeface="微软雅黑" panose="020B0503020204020204" pitchFamily="34" charset="-122"/>
                <a:ea typeface="微软雅黑" panose="020B0503020204020204" pitchFamily="34" charset="-122"/>
              </a:rPr>
              <a:t>对企业对外直接投资决策的影响。</a:t>
            </a:r>
          </a:p>
        </p:txBody>
      </p:sp>
    </p:spTree>
    <p:extLst>
      <p:ext uri="{BB962C8B-B14F-4D97-AF65-F5344CB8AC3E}">
        <p14:creationId xmlns:p14="http://schemas.microsoft.com/office/powerpoint/2010/main" val="26167451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Facts</a:t>
            </a:r>
            <a:r>
              <a:rPr lang="zh-CN" altLang="en-US" sz="2000" dirty="0">
                <a:solidFill>
                  <a:srgbClr val="7C1E1F"/>
                </a:solidFill>
                <a:latin typeface="微软雅黑" panose="020B0503020204020204" pitchFamily="34" charset="-122"/>
                <a:ea typeface="微软雅黑" panose="020B0503020204020204" pitchFamily="34" charset="-122"/>
              </a:rPr>
              <a:t>：</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pic>
        <p:nvPicPr>
          <p:cNvPr id="9" name="图片 8" descr="图片包含 地图&#10;&#10;已生成极高可信度的说明">
            <a:extLst>
              <a:ext uri="{FF2B5EF4-FFF2-40B4-BE49-F238E27FC236}">
                <a16:creationId xmlns:a16="http://schemas.microsoft.com/office/drawing/2014/main" id="{D2BD2692-4319-472F-B297-0C1E7C68343E}"/>
              </a:ext>
            </a:extLst>
          </p:cNvPr>
          <p:cNvPicPr/>
          <p:nvPr/>
        </p:nvPicPr>
        <p:blipFill>
          <a:blip r:embed="rId2">
            <a:extLst>
              <a:ext uri="{28A0092B-C50C-407E-A947-70E740481C1C}">
                <a14:useLocalDpi xmlns:a14="http://schemas.microsoft.com/office/drawing/2010/main" val="0"/>
              </a:ext>
            </a:extLst>
          </a:blip>
          <a:stretch>
            <a:fillRect/>
          </a:stretch>
        </p:blipFill>
        <p:spPr>
          <a:xfrm>
            <a:off x="2171700" y="1554010"/>
            <a:ext cx="7658100" cy="4983479"/>
          </a:xfrm>
          <a:prstGeom prst="rect">
            <a:avLst/>
          </a:prstGeom>
        </p:spPr>
      </p:pic>
    </p:spTree>
    <p:extLst>
      <p:ext uri="{BB962C8B-B14F-4D97-AF65-F5344CB8AC3E}">
        <p14:creationId xmlns:p14="http://schemas.microsoft.com/office/powerpoint/2010/main" val="7730610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Facts</a:t>
            </a:r>
            <a:r>
              <a:rPr lang="zh-CN" altLang="en-US" sz="2000" dirty="0">
                <a:solidFill>
                  <a:srgbClr val="7C1E1F"/>
                </a:solidFill>
                <a:latin typeface="微软雅黑" panose="020B0503020204020204" pitchFamily="34" charset="-122"/>
                <a:ea typeface="微软雅黑" panose="020B0503020204020204" pitchFamily="34" charset="-122"/>
              </a:rPr>
              <a:t>：</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pic>
        <p:nvPicPr>
          <p:cNvPr id="10" name="图片 9" descr="图片包含 地图, 文字&#10;&#10;已生成极高可信度的说明">
            <a:extLst>
              <a:ext uri="{FF2B5EF4-FFF2-40B4-BE49-F238E27FC236}">
                <a16:creationId xmlns:a16="http://schemas.microsoft.com/office/drawing/2014/main" id="{6D5667BD-86BB-4CA9-98F1-8EEC26F133E8}"/>
              </a:ext>
            </a:extLst>
          </p:cNvPr>
          <p:cNvPicPr/>
          <p:nvPr/>
        </p:nvPicPr>
        <p:blipFill>
          <a:blip r:embed="rId2">
            <a:extLst>
              <a:ext uri="{28A0092B-C50C-407E-A947-70E740481C1C}">
                <a14:useLocalDpi xmlns:a14="http://schemas.microsoft.com/office/drawing/2010/main" val="0"/>
              </a:ext>
            </a:extLst>
          </a:blip>
          <a:stretch>
            <a:fillRect/>
          </a:stretch>
        </p:blipFill>
        <p:spPr>
          <a:xfrm>
            <a:off x="165722" y="2203704"/>
            <a:ext cx="5915762" cy="4379976"/>
          </a:xfrm>
          <a:prstGeom prst="rect">
            <a:avLst/>
          </a:prstGeom>
        </p:spPr>
      </p:pic>
      <p:pic>
        <p:nvPicPr>
          <p:cNvPr id="11" name="图片 10" descr="图片包含 地图, 文字&#10;&#10;已生成极高可信度的说明">
            <a:extLst>
              <a:ext uri="{FF2B5EF4-FFF2-40B4-BE49-F238E27FC236}">
                <a16:creationId xmlns:a16="http://schemas.microsoft.com/office/drawing/2014/main" id="{376C4A28-2B31-4C34-B744-D1A600EF8849}"/>
              </a:ext>
            </a:extLst>
          </p:cNvPr>
          <p:cNvPicPr/>
          <p:nvPr/>
        </p:nvPicPr>
        <p:blipFill>
          <a:blip r:embed="rId3">
            <a:extLst>
              <a:ext uri="{28A0092B-C50C-407E-A947-70E740481C1C}">
                <a14:useLocalDpi xmlns:a14="http://schemas.microsoft.com/office/drawing/2010/main" val="0"/>
              </a:ext>
            </a:extLst>
          </a:blip>
          <a:stretch>
            <a:fillRect/>
          </a:stretch>
        </p:blipFill>
        <p:spPr>
          <a:xfrm>
            <a:off x="6081484" y="2093976"/>
            <a:ext cx="5915762" cy="4379976"/>
          </a:xfrm>
          <a:prstGeom prst="rect">
            <a:avLst/>
          </a:prstGeom>
        </p:spPr>
      </p:pic>
    </p:spTree>
    <p:extLst>
      <p:ext uri="{BB962C8B-B14F-4D97-AF65-F5344CB8AC3E}">
        <p14:creationId xmlns:p14="http://schemas.microsoft.com/office/powerpoint/2010/main" val="32841067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Bivariate test</a:t>
            </a:r>
            <a:r>
              <a:rPr lang="zh-CN" altLang="en-US" sz="2000" dirty="0">
                <a:solidFill>
                  <a:srgbClr val="7C1E1F"/>
                </a:solidFill>
                <a:latin typeface="微软雅黑" panose="020B0503020204020204" pitchFamily="34" charset="-122"/>
                <a:ea typeface="微软雅黑" panose="020B0503020204020204" pitchFamily="34" charset="-122"/>
              </a:rPr>
              <a:t>：</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graphicFrame>
        <p:nvGraphicFramePr>
          <p:cNvPr id="9" name="表格 8">
            <a:extLst>
              <a:ext uri="{FF2B5EF4-FFF2-40B4-BE49-F238E27FC236}">
                <a16:creationId xmlns:a16="http://schemas.microsoft.com/office/drawing/2014/main" id="{34D0B637-C94B-43E7-9D78-EE52C210439E}"/>
              </a:ext>
            </a:extLst>
          </p:cNvPr>
          <p:cNvGraphicFramePr>
            <a:graphicFrameLocks noGrp="1"/>
          </p:cNvGraphicFramePr>
          <p:nvPr>
            <p:extLst>
              <p:ext uri="{D42A27DB-BD31-4B8C-83A1-F6EECF244321}">
                <p14:modId xmlns:p14="http://schemas.microsoft.com/office/powerpoint/2010/main" val="4285287119"/>
              </p:ext>
            </p:extLst>
          </p:nvPr>
        </p:nvGraphicFramePr>
        <p:xfrm>
          <a:off x="2908838" y="1663738"/>
          <a:ext cx="7305009" cy="4892505"/>
        </p:xfrm>
        <a:graphic>
          <a:graphicData uri="http://schemas.openxmlformats.org/drawingml/2006/table">
            <a:tbl>
              <a:tblPr firstRow="1" firstCol="1" bandRow="1">
                <a:tableStyleId>{2D5ABB26-0587-4C30-8999-92F81FD0307C}</a:tableStyleId>
              </a:tblPr>
              <a:tblGrid>
                <a:gridCol w="957788">
                  <a:extLst>
                    <a:ext uri="{9D8B030D-6E8A-4147-A177-3AD203B41FA5}">
                      <a16:colId xmlns:a16="http://schemas.microsoft.com/office/drawing/2014/main" val="2781448772"/>
                    </a:ext>
                  </a:extLst>
                </a:gridCol>
                <a:gridCol w="1468608">
                  <a:extLst>
                    <a:ext uri="{9D8B030D-6E8A-4147-A177-3AD203B41FA5}">
                      <a16:colId xmlns:a16="http://schemas.microsoft.com/office/drawing/2014/main" val="177579539"/>
                    </a:ext>
                  </a:extLst>
                </a:gridCol>
                <a:gridCol w="1549065">
                  <a:extLst>
                    <a:ext uri="{9D8B030D-6E8A-4147-A177-3AD203B41FA5}">
                      <a16:colId xmlns:a16="http://schemas.microsoft.com/office/drawing/2014/main" val="1386657390"/>
                    </a:ext>
                  </a:extLst>
                </a:gridCol>
                <a:gridCol w="253166">
                  <a:extLst>
                    <a:ext uri="{9D8B030D-6E8A-4147-A177-3AD203B41FA5}">
                      <a16:colId xmlns:a16="http://schemas.microsoft.com/office/drawing/2014/main" val="2748346879"/>
                    </a:ext>
                  </a:extLst>
                </a:gridCol>
                <a:gridCol w="1627292">
                  <a:extLst>
                    <a:ext uri="{9D8B030D-6E8A-4147-A177-3AD203B41FA5}">
                      <a16:colId xmlns:a16="http://schemas.microsoft.com/office/drawing/2014/main" val="1649788047"/>
                    </a:ext>
                  </a:extLst>
                </a:gridCol>
                <a:gridCol w="1449090">
                  <a:extLst>
                    <a:ext uri="{9D8B030D-6E8A-4147-A177-3AD203B41FA5}">
                      <a16:colId xmlns:a16="http://schemas.microsoft.com/office/drawing/2014/main" val="3723118146"/>
                    </a:ext>
                  </a:extLst>
                </a:gridCol>
              </a:tblGrid>
              <a:tr h="458972">
                <a:tc rowSpan="2">
                  <a:txBody>
                    <a:bodyPr/>
                    <a:lstStyle/>
                    <a:p>
                      <a:pPr algn="ctr">
                        <a:spcAft>
                          <a:spcPts val="0"/>
                        </a:spcAft>
                      </a:pPr>
                      <a:r>
                        <a:rPr lang="en-US" sz="1400" kern="0" dirty="0">
                          <a:effectLst/>
                          <a:latin typeface="+mn-lt"/>
                          <a:ea typeface="微软雅黑" panose="020B0503020204020204" pitchFamily="34" charset="-122"/>
                        </a:rPr>
                        <a:t>Year</a:t>
                      </a:r>
                      <a:endParaRPr lang="zh-CN" sz="1400" kern="100" dirty="0">
                        <a:effectLst/>
                        <a:latin typeface="+mn-lt"/>
                        <a:ea typeface="微软雅黑" panose="020B0503020204020204" pitchFamily="34" charset="-122"/>
                        <a:cs typeface="Times New Roman" panose="02020603050405020304" pitchFamily="18" charset="0"/>
                      </a:endParaRPr>
                    </a:p>
                  </a:txBody>
                  <a:tcPr marL="95550" marR="95550" marT="47775" marB="4777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b="0" kern="0" dirty="0">
                          <a:effectLst/>
                          <a:latin typeface="+mn-lt"/>
                          <a:ea typeface="+mn-ea"/>
                        </a:rPr>
                        <a:t>Firms with experience</a:t>
                      </a:r>
                      <a:endParaRPr lang="zh-CN" sz="1400" b="0" kern="100" dirty="0">
                        <a:effectLst/>
                        <a:latin typeface="+mn-lt"/>
                        <a:ea typeface="+mn-ea"/>
                        <a:cs typeface="Times New Roman" panose="02020603050405020304" pitchFamily="18" charset="0"/>
                      </a:endParaRPr>
                    </a:p>
                  </a:txBody>
                  <a:tcPr marL="95550" marR="95550" marT="47775" marB="4777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zh-CN" sz="1400" b="0" kern="0" dirty="0">
                          <a:effectLst/>
                          <a:latin typeface="+mn-lt"/>
                          <a:ea typeface="微软雅黑 Light" panose="020B0502040204020203" pitchFamily="34" charset="-122"/>
                        </a:rPr>
                        <a:t>　</a:t>
                      </a:r>
                      <a:endParaRPr lang="zh-CN" sz="1400" b="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gridSpan="2">
                  <a:txBody>
                    <a:bodyPr/>
                    <a:lstStyle/>
                    <a:p>
                      <a:pPr algn="ctr">
                        <a:spcAft>
                          <a:spcPts val="0"/>
                        </a:spcAft>
                      </a:pPr>
                      <a:r>
                        <a:rPr lang="en-US" sz="1400" b="0" kern="0" dirty="0">
                          <a:effectLst/>
                          <a:latin typeface="+mn-lt"/>
                          <a:ea typeface="微软雅黑 Light" panose="020B0502040204020203" pitchFamily="34" charset="-122"/>
                        </a:rPr>
                        <a:t>Firms without experience</a:t>
                      </a:r>
                      <a:endParaRPr lang="zh-CN" sz="1400" b="0" kern="100" dirty="0">
                        <a:effectLst/>
                        <a:latin typeface="+mn-lt"/>
                        <a:ea typeface="微软雅黑 Light" panose="020B0502040204020203" pitchFamily="34" charset="-122"/>
                        <a:cs typeface="Times New Roman" panose="02020603050405020304" pitchFamily="18" charset="0"/>
                      </a:endParaRPr>
                    </a:p>
                  </a:txBody>
                  <a:tcPr marL="95550" marR="95550" marT="47775" marB="47775"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4122741678"/>
                  </a:ext>
                </a:extLst>
              </a:tr>
              <a:tr h="530975">
                <a:tc vMerge="1">
                  <a:txBody>
                    <a:bodyPr/>
                    <a:lstStyle/>
                    <a:p>
                      <a:endParaRPr lang="zh-CN" altLang="en-US"/>
                    </a:p>
                  </a:txBody>
                  <a:tcPr/>
                </a:tc>
                <a:tc>
                  <a:txBody>
                    <a:bodyPr/>
                    <a:lstStyle/>
                    <a:p>
                      <a:pPr marL="0" algn="ctr" defTabSz="685857" rtl="0" eaLnBrk="1" latinLnBrk="0" hangingPunct="1">
                        <a:spcAft>
                          <a:spcPts val="0"/>
                        </a:spcAft>
                      </a:pPr>
                      <a:r>
                        <a:rPr lang="en-US" sz="1400" kern="0" dirty="0">
                          <a:solidFill>
                            <a:schemeClr val="tx1"/>
                          </a:solidFill>
                          <a:effectLst/>
                          <a:latin typeface="+mn-lt"/>
                          <a:ea typeface="微软雅黑" panose="020B0503020204020204" pitchFamily="34" charset="-122"/>
                          <a:cs typeface="+mn-cs"/>
                        </a:rPr>
                        <a:t>Number of firms</a:t>
                      </a:r>
                      <a:endParaRPr lang="zh-CN" altLang="en-US" sz="1400" kern="0" dirty="0">
                        <a:solidFill>
                          <a:schemeClr val="tx1"/>
                        </a:solidFill>
                        <a:effectLst/>
                        <a:latin typeface="+mn-lt"/>
                        <a:ea typeface="微软雅黑" panose="020B0503020204020204" pitchFamily="34" charset="-122"/>
                        <a:cs typeface="+mn-cs"/>
                      </a:endParaRPr>
                    </a:p>
                  </a:txBody>
                  <a:tcPr marL="98263" marR="9826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57" rtl="0" eaLnBrk="1" latinLnBrk="0" hangingPunct="1">
                        <a:spcAft>
                          <a:spcPts val="0"/>
                        </a:spcAft>
                      </a:pPr>
                      <a:r>
                        <a:rPr lang="en-US" sz="1400" kern="0" dirty="0">
                          <a:solidFill>
                            <a:schemeClr val="tx1"/>
                          </a:solidFill>
                          <a:effectLst/>
                          <a:latin typeface="+mn-lt"/>
                          <a:ea typeface="微软雅黑" panose="020B0503020204020204" pitchFamily="34" charset="-122"/>
                          <a:cs typeface="+mn-cs"/>
                        </a:rPr>
                        <a:t>OFDI firms (%)</a:t>
                      </a:r>
                      <a:endParaRPr lang="zh-CN" altLang="en-US" sz="1400" kern="0" dirty="0">
                        <a:solidFill>
                          <a:schemeClr val="tx1"/>
                        </a:solidFill>
                        <a:effectLst/>
                        <a:latin typeface="+mn-lt"/>
                        <a:ea typeface="微软雅黑" panose="020B0503020204020204" pitchFamily="34" charset="-122"/>
                        <a:cs typeface="+mn-cs"/>
                      </a:endParaRPr>
                    </a:p>
                  </a:txBody>
                  <a:tcPr marL="98263" marR="9826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1400" kern="0">
                          <a:effectLst/>
                          <a:latin typeface="+mn-lt"/>
                          <a:ea typeface="微软雅黑 Light" panose="020B0502040204020203" pitchFamily="34" charset="-122"/>
                        </a:rPr>
                        <a:t>　</a:t>
                      </a:r>
                      <a:endParaRPr lang="zh-CN" sz="1400" kern="10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marL="0" algn="ctr" defTabSz="685857" rtl="0" eaLnBrk="1" latinLnBrk="0" hangingPunct="1">
                        <a:spcAft>
                          <a:spcPts val="0"/>
                        </a:spcAft>
                      </a:pPr>
                      <a:r>
                        <a:rPr lang="en-US" sz="1400" kern="0" dirty="0">
                          <a:solidFill>
                            <a:schemeClr val="tx1"/>
                          </a:solidFill>
                          <a:effectLst/>
                          <a:latin typeface="+mn-lt"/>
                          <a:ea typeface="微软雅黑" panose="020B0503020204020204" pitchFamily="34" charset="-122"/>
                          <a:cs typeface="+mn-cs"/>
                        </a:rPr>
                        <a:t>Number of firms</a:t>
                      </a:r>
                      <a:endParaRPr lang="zh-CN" altLang="en-US" sz="1400" kern="0" dirty="0">
                        <a:solidFill>
                          <a:schemeClr val="tx1"/>
                        </a:solidFill>
                        <a:effectLst/>
                        <a:latin typeface="+mn-lt"/>
                        <a:ea typeface="微软雅黑" panose="020B0503020204020204" pitchFamily="34" charset="-122"/>
                        <a:cs typeface="+mn-cs"/>
                      </a:endParaRPr>
                    </a:p>
                  </a:txBody>
                  <a:tcPr marL="98263" marR="9826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685857" rtl="0" eaLnBrk="1" latinLnBrk="0" hangingPunct="1">
                        <a:spcAft>
                          <a:spcPts val="0"/>
                        </a:spcAft>
                      </a:pPr>
                      <a:r>
                        <a:rPr lang="en-US" sz="1400" kern="0" dirty="0">
                          <a:solidFill>
                            <a:schemeClr val="tx1"/>
                          </a:solidFill>
                          <a:effectLst/>
                          <a:latin typeface="+mn-lt"/>
                          <a:ea typeface="微软雅黑" panose="020B0503020204020204" pitchFamily="34" charset="-122"/>
                          <a:cs typeface="+mn-cs"/>
                        </a:rPr>
                        <a:t>OFDI firms (%)</a:t>
                      </a:r>
                      <a:endParaRPr lang="zh-CN" altLang="en-US" sz="1400" kern="0" dirty="0">
                        <a:solidFill>
                          <a:schemeClr val="tx1"/>
                        </a:solidFill>
                        <a:effectLst/>
                        <a:latin typeface="+mn-lt"/>
                        <a:ea typeface="微软雅黑" panose="020B0503020204020204" pitchFamily="34" charset="-122"/>
                        <a:cs typeface="+mn-cs"/>
                      </a:endParaRPr>
                    </a:p>
                  </a:txBody>
                  <a:tcPr marL="98263" marR="9826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817821"/>
                  </a:ext>
                </a:extLst>
              </a:tr>
              <a:tr h="354778">
                <a:tc>
                  <a:txBody>
                    <a:bodyPr/>
                    <a:lstStyle/>
                    <a:p>
                      <a:pPr algn="ctr">
                        <a:spcAft>
                          <a:spcPts val="0"/>
                        </a:spcAft>
                      </a:pPr>
                      <a:r>
                        <a:rPr lang="en-US" sz="1300" kern="0" dirty="0">
                          <a:effectLst/>
                          <a:latin typeface="+mn-lt"/>
                          <a:ea typeface="微软雅黑 Light" panose="020B0502040204020203" pitchFamily="34" charset="-122"/>
                        </a:rPr>
                        <a:t>2004</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00" dirty="0">
                          <a:effectLst/>
                          <a:latin typeface="+mn-lt"/>
                          <a:ea typeface="微软雅黑 Light" panose="020B0502040204020203" pitchFamily="34" charset="-122"/>
                        </a:rPr>
                        <a:t>154</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1.30</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00" dirty="0">
                          <a:effectLst/>
                          <a:latin typeface="+mn-lt"/>
                          <a:ea typeface="微软雅黑 Light" panose="020B0502040204020203" pitchFamily="34" charset="-122"/>
                        </a:rPr>
                        <a:t>147,943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300" kern="100" dirty="0">
                          <a:effectLst/>
                          <a:latin typeface="+mn-lt"/>
                          <a:ea typeface="微软雅黑 Light" panose="020B0502040204020203" pitchFamily="34" charset="-122"/>
                        </a:rPr>
                        <a:t>0.02</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838922232"/>
                  </a:ext>
                </a:extLst>
              </a:tr>
              <a:tr h="354778">
                <a:tc>
                  <a:txBody>
                    <a:bodyPr/>
                    <a:lstStyle/>
                    <a:p>
                      <a:pPr algn="ctr">
                        <a:spcAft>
                          <a:spcPts val="0"/>
                        </a:spcAft>
                      </a:pPr>
                      <a:r>
                        <a:rPr lang="en-US" sz="1300" kern="0">
                          <a:effectLst/>
                          <a:latin typeface="+mn-lt"/>
                          <a:ea typeface="微软雅黑 Light" panose="020B0502040204020203" pitchFamily="34" charset="-122"/>
                        </a:rPr>
                        <a:t>2005</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147</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0.68</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150,279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0.05</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1170969505"/>
                  </a:ext>
                </a:extLst>
              </a:tr>
              <a:tr h="354778">
                <a:tc>
                  <a:txBody>
                    <a:bodyPr/>
                    <a:lstStyle/>
                    <a:p>
                      <a:pPr algn="ctr">
                        <a:spcAft>
                          <a:spcPts val="0"/>
                        </a:spcAft>
                      </a:pPr>
                      <a:r>
                        <a:rPr lang="en-US" sz="1300" kern="0">
                          <a:effectLst/>
                          <a:latin typeface="+mn-lt"/>
                          <a:ea typeface="微软雅黑 Light" panose="020B0502040204020203" pitchFamily="34" charset="-122"/>
                        </a:rPr>
                        <a:t>2006</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143</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2.10</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138,501 </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0.09</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2120388486"/>
                  </a:ext>
                </a:extLst>
              </a:tr>
              <a:tr h="354778">
                <a:tc>
                  <a:txBody>
                    <a:bodyPr/>
                    <a:lstStyle/>
                    <a:p>
                      <a:pPr algn="ctr">
                        <a:spcAft>
                          <a:spcPts val="0"/>
                        </a:spcAft>
                      </a:pPr>
                      <a:r>
                        <a:rPr lang="en-US" sz="1300" kern="0">
                          <a:effectLst/>
                          <a:latin typeface="+mn-lt"/>
                          <a:ea typeface="微软雅黑 Light" panose="020B0502040204020203" pitchFamily="34" charset="-122"/>
                        </a:rPr>
                        <a:t>2007</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162</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3.70</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157,251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0.11</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962928398"/>
                  </a:ext>
                </a:extLst>
              </a:tr>
              <a:tr h="354778">
                <a:tc>
                  <a:txBody>
                    <a:bodyPr/>
                    <a:lstStyle/>
                    <a:p>
                      <a:pPr algn="ctr">
                        <a:spcAft>
                          <a:spcPts val="0"/>
                        </a:spcAft>
                      </a:pPr>
                      <a:r>
                        <a:rPr lang="en-US" sz="1300" kern="0">
                          <a:effectLst/>
                          <a:latin typeface="+mn-lt"/>
                          <a:ea typeface="微软雅黑 Light" panose="020B0502040204020203" pitchFamily="34" charset="-122"/>
                        </a:rPr>
                        <a:t>2008</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186</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6.99</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175,722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0.15</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3521667418"/>
                  </a:ext>
                </a:extLst>
              </a:tr>
              <a:tr h="354778">
                <a:tc>
                  <a:txBody>
                    <a:bodyPr/>
                    <a:lstStyle/>
                    <a:p>
                      <a:pPr algn="ctr">
                        <a:spcAft>
                          <a:spcPts val="0"/>
                        </a:spcAft>
                      </a:pPr>
                      <a:r>
                        <a:rPr lang="en-US" sz="1300" kern="0">
                          <a:effectLst/>
                          <a:latin typeface="+mn-lt"/>
                          <a:ea typeface="微软雅黑 Light" panose="020B0502040204020203" pitchFamily="34" charset="-122"/>
                        </a:rPr>
                        <a:t>2009</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190</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7.89</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164,073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0.21</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1379401565"/>
                  </a:ext>
                </a:extLst>
              </a:tr>
              <a:tr h="354778">
                <a:tc>
                  <a:txBody>
                    <a:bodyPr/>
                    <a:lstStyle/>
                    <a:p>
                      <a:pPr algn="ctr">
                        <a:spcAft>
                          <a:spcPts val="0"/>
                        </a:spcAft>
                      </a:pPr>
                      <a:r>
                        <a:rPr lang="en-US" sz="1300" kern="0">
                          <a:effectLst/>
                          <a:latin typeface="+mn-lt"/>
                          <a:ea typeface="微软雅黑 Light" panose="020B0502040204020203" pitchFamily="34" charset="-122"/>
                        </a:rPr>
                        <a:t>2010</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243</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7.82</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194,297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0.28</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3120064579"/>
                  </a:ext>
                </a:extLst>
              </a:tr>
              <a:tr h="354778">
                <a:tc>
                  <a:txBody>
                    <a:bodyPr/>
                    <a:lstStyle/>
                    <a:p>
                      <a:pPr algn="ctr">
                        <a:spcAft>
                          <a:spcPts val="0"/>
                        </a:spcAft>
                      </a:pPr>
                      <a:r>
                        <a:rPr lang="en-US" sz="1300" kern="0">
                          <a:effectLst/>
                          <a:latin typeface="+mn-lt"/>
                          <a:ea typeface="微软雅黑 Light" panose="020B0502040204020203" pitchFamily="34" charset="-122"/>
                        </a:rPr>
                        <a:t>2011</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271</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13.65</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217,011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0.34</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804524633"/>
                  </a:ext>
                </a:extLst>
              </a:tr>
              <a:tr h="354778">
                <a:tc>
                  <a:txBody>
                    <a:bodyPr/>
                    <a:lstStyle/>
                    <a:p>
                      <a:pPr algn="ctr">
                        <a:spcAft>
                          <a:spcPts val="0"/>
                        </a:spcAft>
                      </a:pPr>
                      <a:r>
                        <a:rPr lang="en-US" sz="1300" kern="0">
                          <a:effectLst/>
                          <a:latin typeface="+mn-lt"/>
                          <a:ea typeface="微软雅黑 Light" panose="020B0502040204020203" pitchFamily="34" charset="-122"/>
                        </a:rPr>
                        <a:t>2012</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302</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16.89</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233,557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0.45</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189943192"/>
                  </a:ext>
                </a:extLst>
              </a:tr>
              <a:tr h="354778">
                <a:tc>
                  <a:txBody>
                    <a:bodyPr/>
                    <a:lstStyle/>
                    <a:p>
                      <a:pPr algn="ctr">
                        <a:spcAft>
                          <a:spcPts val="0"/>
                        </a:spcAft>
                      </a:pPr>
                      <a:r>
                        <a:rPr lang="en-US" sz="1300" kern="0">
                          <a:effectLst/>
                          <a:latin typeface="+mn-lt"/>
                          <a:ea typeface="微软雅黑 Light" panose="020B0502040204020203" pitchFamily="34" charset="-122"/>
                        </a:rPr>
                        <a:t>2013</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a:effectLst/>
                          <a:latin typeface="+mn-lt"/>
                          <a:ea typeface="微软雅黑 Light" panose="020B0502040204020203" pitchFamily="34" charset="-122"/>
                        </a:rPr>
                        <a:t>327</a:t>
                      </a:r>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solidFill>
                            <a:schemeClr val="tx1"/>
                          </a:solidFill>
                          <a:effectLst/>
                          <a:latin typeface="+mn-lt"/>
                          <a:ea typeface="微软雅黑 Light" panose="020B0502040204020203" pitchFamily="34" charset="-122"/>
                        </a:rPr>
                        <a:t>18.65</a:t>
                      </a:r>
                      <a:endParaRPr lang="zh-CN" sz="1300"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endParaRPr lang="zh-CN" sz="1300" kern="10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239,423 </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tc>
                  <a:txBody>
                    <a:bodyPr/>
                    <a:lstStyle/>
                    <a:p>
                      <a:pPr algn="ctr">
                        <a:spcAft>
                          <a:spcPts val="0"/>
                        </a:spcAft>
                      </a:pPr>
                      <a:r>
                        <a:rPr lang="en-US" sz="1300" kern="100" dirty="0">
                          <a:effectLst/>
                          <a:latin typeface="+mn-lt"/>
                          <a:ea typeface="微软雅黑 Light" panose="020B0502040204020203" pitchFamily="34" charset="-122"/>
                        </a:rPr>
                        <a:t>0.52</a:t>
                      </a:r>
                      <a:endParaRPr lang="zh-CN" sz="1300"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tc>
                <a:extLst>
                  <a:ext uri="{0D108BD9-81ED-4DB2-BD59-A6C34878D82A}">
                    <a16:rowId xmlns:a16="http://schemas.microsoft.com/office/drawing/2014/main" val="2072130678"/>
                  </a:ext>
                </a:extLst>
              </a:tr>
              <a:tr h="354778">
                <a:tc>
                  <a:txBody>
                    <a:bodyPr/>
                    <a:lstStyle/>
                    <a:p>
                      <a:pPr algn="ctr">
                        <a:spcAft>
                          <a:spcPts val="0"/>
                        </a:spcAft>
                      </a:pPr>
                      <a:r>
                        <a:rPr lang="en-US" sz="1300" b="1" kern="100" dirty="0">
                          <a:effectLst/>
                          <a:latin typeface="+mn-lt"/>
                          <a:ea typeface="微软雅黑 Light" panose="020B0502040204020203" pitchFamily="34" charset="-122"/>
                        </a:rPr>
                        <a:t>Total</a:t>
                      </a:r>
                      <a:endParaRPr lang="zh-CN" sz="1300" b="1"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kern="100" dirty="0">
                          <a:effectLst/>
                          <a:latin typeface="+mn-lt"/>
                          <a:ea typeface="微软雅黑 Light" panose="020B0502040204020203" pitchFamily="34" charset="-122"/>
                        </a:rPr>
                        <a:t>2125</a:t>
                      </a:r>
                      <a:endParaRPr lang="zh-CN" sz="1300" b="1"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kern="100" dirty="0">
                          <a:solidFill>
                            <a:schemeClr val="tx1"/>
                          </a:solidFill>
                          <a:effectLst/>
                          <a:latin typeface="+mn-lt"/>
                          <a:ea typeface="微软雅黑 Light" panose="020B0502040204020203" pitchFamily="34" charset="-122"/>
                        </a:rPr>
                        <a:t>9.79</a:t>
                      </a:r>
                      <a:endParaRPr lang="zh-CN" sz="1300" b="1" kern="100" dirty="0">
                        <a:solidFill>
                          <a:schemeClr val="tx1"/>
                        </a:solidFill>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kern="0">
                          <a:effectLst/>
                          <a:latin typeface="+mn-lt"/>
                          <a:ea typeface="微软雅黑 Light" panose="020B0502040204020203" pitchFamily="34" charset="-122"/>
                        </a:rPr>
                        <a:t> </a:t>
                      </a:r>
                      <a:endParaRPr lang="zh-CN" sz="1300" b="1" kern="10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kern="100" dirty="0">
                          <a:effectLst/>
                          <a:latin typeface="+mn-lt"/>
                          <a:ea typeface="微软雅黑 Light" panose="020B0502040204020203" pitchFamily="34" charset="-122"/>
                        </a:rPr>
                        <a:t>1,818,057 </a:t>
                      </a:r>
                      <a:endParaRPr lang="zh-CN" sz="1300" b="1"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300" b="1" kern="100" dirty="0">
                          <a:effectLst/>
                          <a:latin typeface="+mn-lt"/>
                          <a:ea typeface="微软雅黑 Light" panose="020B0502040204020203" pitchFamily="34" charset="-122"/>
                        </a:rPr>
                        <a:t>0.25</a:t>
                      </a:r>
                      <a:endParaRPr lang="zh-CN" sz="1300" b="1" kern="100" dirty="0">
                        <a:effectLst/>
                        <a:latin typeface="+mn-lt"/>
                        <a:ea typeface="微软雅黑 Light" panose="020B0502040204020203" pitchFamily="34" charset="-122"/>
                        <a:cs typeface="Times New Roman" panose="02020603050405020304" pitchFamily="18" charset="0"/>
                      </a:endParaRPr>
                    </a:p>
                  </a:txBody>
                  <a:tcPr marL="98263" marR="98263"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736519"/>
                  </a:ext>
                </a:extLst>
              </a:tr>
            </a:tbl>
          </a:graphicData>
        </a:graphic>
      </p:graphicFrame>
    </p:spTree>
    <p:extLst>
      <p:ext uri="{BB962C8B-B14F-4D97-AF65-F5344CB8AC3E}">
        <p14:creationId xmlns:p14="http://schemas.microsoft.com/office/powerpoint/2010/main" val="25539934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312297"/>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Bivariate test</a:t>
            </a:r>
            <a:r>
              <a:rPr lang="zh-CN" altLang="en-US" sz="2000" dirty="0">
                <a:solidFill>
                  <a:srgbClr val="7C1E1F"/>
                </a:solidFill>
                <a:latin typeface="微软雅黑" panose="020B0503020204020204" pitchFamily="34" charset="-122"/>
                <a:ea typeface="微软雅黑" panose="020B0503020204020204" pitchFamily="34" charset="-122"/>
              </a:rPr>
              <a:t>：</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graphicFrame>
        <p:nvGraphicFramePr>
          <p:cNvPr id="10" name="表格 9">
            <a:extLst>
              <a:ext uri="{FF2B5EF4-FFF2-40B4-BE49-F238E27FC236}">
                <a16:creationId xmlns:a16="http://schemas.microsoft.com/office/drawing/2014/main" id="{FAACA270-889B-44C7-BDD1-A808B868787F}"/>
              </a:ext>
            </a:extLst>
          </p:cNvPr>
          <p:cNvGraphicFramePr>
            <a:graphicFrameLocks noGrp="1"/>
          </p:cNvGraphicFramePr>
          <p:nvPr>
            <p:extLst>
              <p:ext uri="{D42A27DB-BD31-4B8C-83A1-F6EECF244321}">
                <p14:modId xmlns:p14="http://schemas.microsoft.com/office/powerpoint/2010/main" val="906701300"/>
              </p:ext>
            </p:extLst>
          </p:nvPr>
        </p:nvGraphicFramePr>
        <p:xfrm>
          <a:off x="2734056" y="1554015"/>
          <a:ext cx="7431450" cy="4737059"/>
        </p:xfrm>
        <a:graphic>
          <a:graphicData uri="http://schemas.openxmlformats.org/drawingml/2006/table">
            <a:tbl>
              <a:tblPr firstRow="1" firstCol="1" bandRow="1">
                <a:tableStyleId>{2D5ABB26-0587-4C30-8999-92F81FD0307C}</a:tableStyleId>
              </a:tblPr>
              <a:tblGrid>
                <a:gridCol w="985804">
                  <a:extLst>
                    <a:ext uri="{9D8B030D-6E8A-4147-A177-3AD203B41FA5}">
                      <a16:colId xmlns:a16="http://schemas.microsoft.com/office/drawing/2014/main" val="1566051352"/>
                    </a:ext>
                  </a:extLst>
                </a:gridCol>
                <a:gridCol w="2350765">
                  <a:extLst>
                    <a:ext uri="{9D8B030D-6E8A-4147-A177-3AD203B41FA5}">
                      <a16:colId xmlns:a16="http://schemas.microsoft.com/office/drawing/2014/main" val="3929179035"/>
                    </a:ext>
                  </a:extLst>
                </a:gridCol>
                <a:gridCol w="2608591">
                  <a:extLst>
                    <a:ext uri="{9D8B030D-6E8A-4147-A177-3AD203B41FA5}">
                      <a16:colId xmlns:a16="http://schemas.microsoft.com/office/drawing/2014/main" val="1762526254"/>
                    </a:ext>
                  </a:extLst>
                </a:gridCol>
                <a:gridCol w="1486290">
                  <a:extLst>
                    <a:ext uri="{9D8B030D-6E8A-4147-A177-3AD203B41FA5}">
                      <a16:colId xmlns:a16="http://schemas.microsoft.com/office/drawing/2014/main" val="2016992724"/>
                    </a:ext>
                  </a:extLst>
                </a:gridCol>
              </a:tblGrid>
              <a:tr h="397954">
                <a:tc rowSpan="2">
                  <a:txBody>
                    <a:bodyPr/>
                    <a:lstStyle/>
                    <a:p>
                      <a:pPr algn="ctr">
                        <a:spcAft>
                          <a:spcPts val="0"/>
                        </a:spcAft>
                      </a:pPr>
                      <a:r>
                        <a:rPr lang="en-US" sz="1400" kern="0" dirty="0">
                          <a:effectLst/>
                          <a:latin typeface="+mn-lt"/>
                          <a:ea typeface="微软雅黑" panose="020B0503020204020204" pitchFamily="34" charset="-122"/>
                        </a:rPr>
                        <a:t>Year</a:t>
                      </a:r>
                      <a:endParaRPr lang="zh-CN" sz="1400" kern="100" dirty="0">
                        <a:effectLst/>
                        <a:latin typeface="+mn-lt"/>
                        <a:ea typeface="微软雅黑" panose="020B0503020204020204" pitchFamily="34" charset="-122"/>
                        <a:cs typeface="Times New Roman" panose="02020603050405020304" pitchFamily="18" charset="0"/>
                      </a:endParaRPr>
                    </a:p>
                  </a:txBody>
                  <a:tcPr marL="93571" marR="93571" marT="46786" marB="46786"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en-US" sz="1400" kern="0" dirty="0">
                          <a:effectLst/>
                          <a:latin typeface="+mn-lt"/>
                          <a:ea typeface="微软雅黑" panose="020B0503020204020204" pitchFamily="34" charset="-122"/>
                        </a:rPr>
                        <a:t>OFDI (mean)</a:t>
                      </a:r>
                      <a:endParaRPr lang="zh-CN" sz="1400" kern="100" dirty="0">
                        <a:effectLst/>
                        <a:latin typeface="+mn-lt"/>
                        <a:ea typeface="微软雅黑" panose="020B0503020204020204" pitchFamily="34" charset="-122"/>
                        <a:cs typeface="Times New Roman" panose="02020603050405020304" pitchFamily="18" charset="0"/>
                      </a:endParaRPr>
                    </a:p>
                  </a:txBody>
                  <a:tcPr marL="93571" marR="93571" marT="46786" marB="46786" anchor="ct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09091453"/>
                  </a:ext>
                </a:extLst>
              </a:tr>
              <a:tr h="525636">
                <a:tc vMerge="1">
                  <a:txBody>
                    <a:bodyPr/>
                    <a:lstStyle/>
                    <a:p>
                      <a:endParaRPr lang="zh-CN" altLang="en-US"/>
                    </a:p>
                  </a:txBody>
                  <a:tcPr/>
                </a:tc>
                <a:tc>
                  <a:txBody>
                    <a:bodyPr/>
                    <a:lstStyle/>
                    <a:p>
                      <a:pPr algn="ctr">
                        <a:spcAft>
                          <a:spcPts val="0"/>
                        </a:spcAft>
                      </a:pPr>
                      <a:r>
                        <a:rPr lang="en-US" sz="1400" kern="0" dirty="0">
                          <a:effectLst/>
                          <a:latin typeface="+mn-lt"/>
                          <a:ea typeface="微软雅黑" panose="020B0503020204020204" pitchFamily="34" charset="-122"/>
                        </a:rPr>
                        <a:t>Firms with experience</a:t>
                      </a:r>
                      <a:endParaRPr lang="zh-CN" sz="1400" kern="100" dirty="0">
                        <a:effectLst/>
                        <a:latin typeface="+mn-lt"/>
                        <a:ea typeface="微软雅黑" panose="020B0503020204020204"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n-lt"/>
                          <a:ea typeface="微软雅黑" panose="020B0503020204020204" pitchFamily="34" charset="-122"/>
                        </a:rPr>
                        <a:t>Firms without experience</a:t>
                      </a:r>
                      <a:endParaRPr lang="zh-CN" sz="1400" kern="100" dirty="0">
                        <a:effectLst/>
                        <a:latin typeface="+mn-lt"/>
                        <a:ea typeface="微软雅黑" panose="020B0503020204020204"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n-lt"/>
                          <a:ea typeface="微软雅黑" panose="020B0503020204020204" pitchFamily="34" charset="-122"/>
                        </a:rPr>
                        <a:t>Difference</a:t>
                      </a:r>
                      <a:endParaRPr lang="zh-CN" sz="1400" kern="100" dirty="0">
                        <a:effectLst/>
                        <a:latin typeface="+mn-lt"/>
                        <a:ea typeface="微软雅黑" panose="020B0503020204020204"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60141946"/>
                  </a:ext>
                </a:extLst>
              </a:tr>
              <a:tr h="346679">
                <a:tc>
                  <a:txBody>
                    <a:bodyPr/>
                    <a:lstStyle/>
                    <a:p>
                      <a:pPr algn="ctr">
                        <a:spcAft>
                          <a:spcPts val="0"/>
                        </a:spcAft>
                      </a:pPr>
                      <a:r>
                        <a:rPr lang="en-US" sz="1400" kern="0" dirty="0">
                          <a:effectLst/>
                          <a:latin typeface="+mn-lt"/>
                          <a:ea typeface="微软雅黑 Light" panose="020B0502040204020203" pitchFamily="34" charset="-122"/>
                        </a:rPr>
                        <a:t>2004</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kern="100" dirty="0">
                          <a:effectLst/>
                          <a:latin typeface="+mn-lt"/>
                          <a:ea typeface="微软雅黑 Light" panose="020B0502040204020203" pitchFamily="34" charset="-122"/>
                        </a:rPr>
                        <a:t>0.0130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kern="100" dirty="0">
                          <a:effectLst/>
                          <a:latin typeface="+mn-lt"/>
                          <a:ea typeface="微软雅黑 Light" panose="020B0502040204020203" pitchFamily="34" charset="-122"/>
                        </a:rPr>
                        <a:t>0.0002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kern="100">
                          <a:effectLst/>
                          <a:latin typeface="+mn-lt"/>
                          <a:ea typeface="微软雅黑 Light" panose="020B0502040204020203" pitchFamily="34" charset="-122"/>
                        </a:rPr>
                        <a:t>0.0128***</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11111514"/>
                  </a:ext>
                </a:extLst>
              </a:tr>
              <a:tr h="346679">
                <a:tc>
                  <a:txBody>
                    <a:bodyPr/>
                    <a:lstStyle/>
                    <a:p>
                      <a:pPr algn="ctr">
                        <a:spcAft>
                          <a:spcPts val="0"/>
                        </a:spcAft>
                      </a:pPr>
                      <a:r>
                        <a:rPr lang="en-US" sz="1400" kern="0" dirty="0">
                          <a:effectLst/>
                          <a:latin typeface="+mn-lt"/>
                          <a:ea typeface="微软雅黑 Light" panose="020B0502040204020203" pitchFamily="34" charset="-122"/>
                        </a:rPr>
                        <a:t>2005</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0.0068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0.0005 </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0.0063***</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989416654"/>
                  </a:ext>
                </a:extLst>
              </a:tr>
              <a:tr h="346679">
                <a:tc>
                  <a:txBody>
                    <a:bodyPr/>
                    <a:lstStyle/>
                    <a:p>
                      <a:pPr algn="ctr">
                        <a:spcAft>
                          <a:spcPts val="0"/>
                        </a:spcAft>
                      </a:pPr>
                      <a:r>
                        <a:rPr lang="en-US" sz="1400" kern="0" dirty="0">
                          <a:effectLst/>
                          <a:latin typeface="+mn-lt"/>
                          <a:ea typeface="微软雅黑 Light" panose="020B0502040204020203" pitchFamily="34" charset="-122"/>
                        </a:rPr>
                        <a:t>2006</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0.0210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0.0009 </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0.0201***</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2557764782"/>
                  </a:ext>
                </a:extLst>
              </a:tr>
              <a:tr h="346679">
                <a:tc>
                  <a:txBody>
                    <a:bodyPr/>
                    <a:lstStyle/>
                    <a:p>
                      <a:pPr algn="ctr">
                        <a:spcAft>
                          <a:spcPts val="0"/>
                        </a:spcAft>
                      </a:pPr>
                      <a:r>
                        <a:rPr lang="en-US" sz="1400" kern="0" dirty="0">
                          <a:effectLst/>
                          <a:latin typeface="+mn-lt"/>
                          <a:ea typeface="微软雅黑 Light" panose="020B0502040204020203" pitchFamily="34" charset="-122"/>
                        </a:rPr>
                        <a:t>2007</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0.0370 </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0.0011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0.0359***</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56671922"/>
                  </a:ext>
                </a:extLst>
              </a:tr>
              <a:tr h="346679">
                <a:tc>
                  <a:txBody>
                    <a:bodyPr/>
                    <a:lstStyle/>
                    <a:p>
                      <a:pPr algn="ctr">
                        <a:spcAft>
                          <a:spcPts val="0"/>
                        </a:spcAft>
                      </a:pPr>
                      <a:r>
                        <a:rPr lang="en-US" sz="1400" kern="0">
                          <a:effectLst/>
                          <a:latin typeface="+mn-lt"/>
                          <a:ea typeface="微软雅黑 Light" panose="020B0502040204020203" pitchFamily="34" charset="-122"/>
                        </a:rPr>
                        <a:t>2008</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0.0699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0.0015 </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0.0684***</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193597952"/>
                  </a:ext>
                </a:extLst>
              </a:tr>
              <a:tr h="346679">
                <a:tc>
                  <a:txBody>
                    <a:bodyPr/>
                    <a:lstStyle/>
                    <a:p>
                      <a:pPr algn="ctr">
                        <a:spcAft>
                          <a:spcPts val="0"/>
                        </a:spcAft>
                      </a:pPr>
                      <a:r>
                        <a:rPr lang="en-US" sz="1400" kern="0">
                          <a:effectLst/>
                          <a:latin typeface="+mn-lt"/>
                          <a:ea typeface="微软雅黑 Light" panose="020B0502040204020203" pitchFamily="34" charset="-122"/>
                        </a:rPr>
                        <a:t>2009</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0.0789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0.0021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0.0769***</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934502662"/>
                  </a:ext>
                </a:extLst>
              </a:tr>
              <a:tr h="346679">
                <a:tc>
                  <a:txBody>
                    <a:bodyPr/>
                    <a:lstStyle/>
                    <a:p>
                      <a:pPr algn="ctr">
                        <a:spcAft>
                          <a:spcPts val="0"/>
                        </a:spcAft>
                      </a:pPr>
                      <a:r>
                        <a:rPr lang="en-US" sz="1400" kern="0">
                          <a:effectLst/>
                          <a:latin typeface="+mn-lt"/>
                          <a:ea typeface="微软雅黑 Light" panose="020B0502040204020203" pitchFamily="34" charset="-122"/>
                        </a:rPr>
                        <a:t>2010</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0.0782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0.0028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0.0754***</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897269796"/>
                  </a:ext>
                </a:extLst>
              </a:tr>
              <a:tr h="346679">
                <a:tc>
                  <a:txBody>
                    <a:bodyPr/>
                    <a:lstStyle/>
                    <a:p>
                      <a:pPr algn="ctr">
                        <a:spcAft>
                          <a:spcPts val="0"/>
                        </a:spcAft>
                      </a:pPr>
                      <a:r>
                        <a:rPr lang="en-US" sz="1400" kern="0" dirty="0">
                          <a:effectLst/>
                          <a:latin typeface="+mn-lt"/>
                          <a:ea typeface="微软雅黑 Light" panose="020B0502040204020203" pitchFamily="34" charset="-122"/>
                        </a:rPr>
                        <a:t>2011</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a:effectLst/>
                          <a:latin typeface="+mn-lt"/>
                          <a:ea typeface="微软雅黑 Light" panose="020B0502040204020203" pitchFamily="34" charset="-122"/>
                        </a:rPr>
                        <a:t>0.1365 </a:t>
                      </a:r>
                      <a:endParaRPr lang="zh-CN" sz="1400" kern="10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0.0034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0.1330***</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1042880286"/>
                  </a:ext>
                </a:extLst>
              </a:tr>
              <a:tr h="346679">
                <a:tc>
                  <a:txBody>
                    <a:bodyPr/>
                    <a:lstStyle/>
                    <a:p>
                      <a:pPr algn="ctr">
                        <a:spcAft>
                          <a:spcPts val="0"/>
                        </a:spcAft>
                      </a:pPr>
                      <a:r>
                        <a:rPr lang="en-US" sz="1400" kern="0" dirty="0">
                          <a:effectLst/>
                          <a:latin typeface="+mn-lt"/>
                          <a:ea typeface="微软雅黑 Light" panose="020B0502040204020203" pitchFamily="34" charset="-122"/>
                        </a:rPr>
                        <a:t>2012</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0.1689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0.0045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0.1643***</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4157369637"/>
                  </a:ext>
                </a:extLst>
              </a:tr>
              <a:tr h="346679">
                <a:tc>
                  <a:txBody>
                    <a:bodyPr/>
                    <a:lstStyle/>
                    <a:p>
                      <a:pPr algn="ctr">
                        <a:spcAft>
                          <a:spcPts val="0"/>
                        </a:spcAft>
                      </a:pPr>
                      <a:r>
                        <a:rPr lang="en-US" sz="1400" kern="0" dirty="0">
                          <a:effectLst/>
                          <a:latin typeface="+mn-lt"/>
                          <a:ea typeface="微软雅黑 Light" panose="020B0502040204020203" pitchFamily="34" charset="-122"/>
                        </a:rPr>
                        <a:t>2013</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0.1865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0.0052 </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tc>
                  <a:txBody>
                    <a:bodyPr/>
                    <a:lstStyle/>
                    <a:p>
                      <a:pPr algn="ctr">
                        <a:spcAft>
                          <a:spcPts val="0"/>
                        </a:spcAft>
                      </a:pPr>
                      <a:r>
                        <a:rPr lang="en-US" sz="1400" kern="100" dirty="0">
                          <a:effectLst/>
                          <a:latin typeface="+mn-lt"/>
                          <a:ea typeface="微软雅黑 Light" panose="020B0502040204020203" pitchFamily="34" charset="-122"/>
                        </a:rPr>
                        <a:t>0.1813***</a:t>
                      </a:r>
                      <a:endParaRPr lang="zh-CN" sz="1400"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tc>
                <a:extLst>
                  <a:ext uri="{0D108BD9-81ED-4DB2-BD59-A6C34878D82A}">
                    <a16:rowId xmlns:a16="http://schemas.microsoft.com/office/drawing/2014/main" val="5514245"/>
                  </a:ext>
                </a:extLst>
              </a:tr>
              <a:tr h="346679">
                <a:tc>
                  <a:txBody>
                    <a:bodyPr/>
                    <a:lstStyle/>
                    <a:p>
                      <a:pPr algn="ctr">
                        <a:spcAft>
                          <a:spcPts val="0"/>
                        </a:spcAft>
                      </a:pPr>
                      <a:r>
                        <a:rPr lang="en-US" sz="1400" b="1" kern="0" dirty="0">
                          <a:effectLst/>
                          <a:latin typeface="+mn-lt"/>
                          <a:ea typeface="微软雅黑 Light" panose="020B0502040204020203" pitchFamily="34" charset="-122"/>
                        </a:rPr>
                        <a:t>Total</a:t>
                      </a:r>
                      <a:endParaRPr lang="zh-CN" sz="1400" b="1"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kern="100" dirty="0">
                          <a:effectLst/>
                          <a:latin typeface="+mn-lt"/>
                          <a:ea typeface="微软雅黑 Light" panose="020B0502040204020203" pitchFamily="34" charset="-122"/>
                        </a:rPr>
                        <a:t>0.0979 </a:t>
                      </a:r>
                      <a:endParaRPr lang="zh-CN" sz="1400" b="1"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kern="100" dirty="0">
                          <a:effectLst/>
                          <a:latin typeface="+mn-lt"/>
                          <a:ea typeface="微软雅黑 Light" panose="020B0502040204020203" pitchFamily="34" charset="-122"/>
                        </a:rPr>
                        <a:t>0.0025 </a:t>
                      </a:r>
                      <a:endParaRPr lang="zh-CN" sz="1400" b="1"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b="1" kern="100" dirty="0">
                          <a:effectLst/>
                          <a:latin typeface="+mn-lt"/>
                          <a:ea typeface="微软雅黑 Light" panose="020B0502040204020203" pitchFamily="34" charset="-122"/>
                        </a:rPr>
                        <a:t>0.0953***</a:t>
                      </a:r>
                      <a:endParaRPr lang="zh-CN" sz="1400" b="1" kern="100" dirty="0">
                        <a:effectLst/>
                        <a:latin typeface="+mn-lt"/>
                        <a:ea typeface="微软雅黑 Light" panose="020B0502040204020203" pitchFamily="34" charset="-122"/>
                        <a:cs typeface="Times New Roman" panose="02020603050405020304" pitchFamily="18" charset="0"/>
                      </a:endParaRPr>
                    </a:p>
                  </a:txBody>
                  <a:tcPr marL="88459" marR="8845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7440770"/>
                  </a:ext>
                </a:extLst>
              </a:tr>
            </a:tbl>
          </a:graphicData>
        </a:graphic>
      </p:graphicFrame>
    </p:spTree>
    <p:extLst>
      <p:ext uri="{BB962C8B-B14F-4D97-AF65-F5344CB8AC3E}">
        <p14:creationId xmlns:p14="http://schemas.microsoft.com/office/powerpoint/2010/main" val="132111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31912" y="390661"/>
            <a:ext cx="477687" cy="5170646"/>
          </a:xfrm>
          <a:prstGeom prst="rect">
            <a:avLst/>
          </a:prstGeom>
        </p:spPr>
        <p:txBody>
          <a:bodyPr wrap="square">
            <a:spAutoFit/>
          </a:bodyPr>
          <a:lstStyle/>
          <a:p>
            <a:pPr algn="ct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1.  </a:t>
            </a:r>
            <a:r>
              <a:rPr lang="zh-CN" altLang="en-US" sz="2000" dirty="0">
                <a:solidFill>
                  <a:srgbClr val="7C1E1F"/>
                </a:solidFill>
                <a:latin typeface="微软雅黑" panose="020B0503020204020204" pitchFamily="34" charset="-122"/>
                <a:ea typeface="微软雅黑" panose="020B0503020204020204" pitchFamily="34" charset="-122"/>
              </a:rPr>
              <a:t>一些现实数据行业层面</a:t>
            </a:r>
            <a:endParaRPr lang="en-US" altLang="zh-CN" sz="2000" dirty="0">
              <a:solidFill>
                <a:srgbClr val="7C1E1F"/>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extLst>
              <p:ext uri="{D42A27DB-BD31-4B8C-83A1-F6EECF244321}">
                <p14:modId xmlns:p14="http://schemas.microsoft.com/office/powerpoint/2010/main" val="705866665"/>
              </p:ext>
            </p:extLst>
          </p:nvPr>
        </p:nvGraphicFramePr>
        <p:xfrm>
          <a:off x="885526" y="20885"/>
          <a:ext cx="11242299" cy="6530719"/>
        </p:xfrm>
        <a:graphic>
          <a:graphicData uri="http://schemas.openxmlformats.org/drawingml/2006/table">
            <a:tbl>
              <a:tblPr firstRow="1" firstCol="1" bandRow="1">
                <a:tableStyleId>{91EBBBCC-DAD2-459C-BE2E-F6DE35CF9A28}</a:tableStyleId>
              </a:tblPr>
              <a:tblGrid>
                <a:gridCol w="1803264">
                  <a:extLst>
                    <a:ext uri="{9D8B030D-6E8A-4147-A177-3AD203B41FA5}">
                      <a16:colId xmlns:a16="http://schemas.microsoft.com/office/drawing/2014/main" val="3834403589"/>
                    </a:ext>
                  </a:extLst>
                </a:gridCol>
                <a:gridCol w="786961">
                  <a:extLst>
                    <a:ext uri="{9D8B030D-6E8A-4147-A177-3AD203B41FA5}">
                      <a16:colId xmlns:a16="http://schemas.microsoft.com/office/drawing/2014/main" val="2728061530"/>
                    </a:ext>
                  </a:extLst>
                </a:gridCol>
                <a:gridCol w="786961">
                  <a:extLst>
                    <a:ext uri="{9D8B030D-6E8A-4147-A177-3AD203B41FA5}">
                      <a16:colId xmlns:a16="http://schemas.microsoft.com/office/drawing/2014/main" val="2950576068"/>
                    </a:ext>
                  </a:extLst>
                </a:gridCol>
                <a:gridCol w="786961">
                  <a:extLst>
                    <a:ext uri="{9D8B030D-6E8A-4147-A177-3AD203B41FA5}">
                      <a16:colId xmlns:a16="http://schemas.microsoft.com/office/drawing/2014/main" val="3261493110"/>
                    </a:ext>
                  </a:extLst>
                </a:gridCol>
                <a:gridCol w="786961">
                  <a:extLst>
                    <a:ext uri="{9D8B030D-6E8A-4147-A177-3AD203B41FA5}">
                      <a16:colId xmlns:a16="http://schemas.microsoft.com/office/drawing/2014/main" val="657483299"/>
                    </a:ext>
                  </a:extLst>
                </a:gridCol>
                <a:gridCol w="786961">
                  <a:extLst>
                    <a:ext uri="{9D8B030D-6E8A-4147-A177-3AD203B41FA5}">
                      <a16:colId xmlns:a16="http://schemas.microsoft.com/office/drawing/2014/main" val="591948370"/>
                    </a:ext>
                  </a:extLst>
                </a:gridCol>
                <a:gridCol w="786961">
                  <a:extLst>
                    <a:ext uri="{9D8B030D-6E8A-4147-A177-3AD203B41FA5}">
                      <a16:colId xmlns:a16="http://schemas.microsoft.com/office/drawing/2014/main" val="3226309290"/>
                    </a:ext>
                  </a:extLst>
                </a:gridCol>
                <a:gridCol w="786961">
                  <a:extLst>
                    <a:ext uri="{9D8B030D-6E8A-4147-A177-3AD203B41FA5}">
                      <a16:colId xmlns:a16="http://schemas.microsoft.com/office/drawing/2014/main" val="1119507013"/>
                    </a:ext>
                  </a:extLst>
                </a:gridCol>
                <a:gridCol w="786961">
                  <a:extLst>
                    <a:ext uri="{9D8B030D-6E8A-4147-A177-3AD203B41FA5}">
                      <a16:colId xmlns:a16="http://schemas.microsoft.com/office/drawing/2014/main" val="3531138143"/>
                    </a:ext>
                  </a:extLst>
                </a:gridCol>
                <a:gridCol w="786961">
                  <a:extLst>
                    <a:ext uri="{9D8B030D-6E8A-4147-A177-3AD203B41FA5}">
                      <a16:colId xmlns:a16="http://schemas.microsoft.com/office/drawing/2014/main" val="2721423095"/>
                    </a:ext>
                  </a:extLst>
                </a:gridCol>
                <a:gridCol w="786961">
                  <a:extLst>
                    <a:ext uri="{9D8B030D-6E8A-4147-A177-3AD203B41FA5}">
                      <a16:colId xmlns:a16="http://schemas.microsoft.com/office/drawing/2014/main" val="51292354"/>
                    </a:ext>
                  </a:extLst>
                </a:gridCol>
                <a:gridCol w="786961">
                  <a:extLst>
                    <a:ext uri="{9D8B030D-6E8A-4147-A177-3AD203B41FA5}">
                      <a16:colId xmlns:a16="http://schemas.microsoft.com/office/drawing/2014/main" val="3429233061"/>
                    </a:ext>
                  </a:extLst>
                </a:gridCol>
                <a:gridCol w="782464">
                  <a:extLst>
                    <a:ext uri="{9D8B030D-6E8A-4147-A177-3AD203B41FA5}">
                      <a16:colId xmlns:a16="http://schemas.microsoft.com/office/drawing/2014/main" val="3726055423"/>
                    </a:ext>
                  </a:extLst>
                </a:gridCol>
              </a:tblGrid>
              <a:tr h="283885">
                <a:tc gridSpan="13">
                  <a:txBody>
                    <a:bodyPr/>
                    <a:lstStyle/>
                    <a:p>
                      <a:pPr algn="ctr">
                        <a:lnSpc>
                          <a:spcPct val="107000"/>
                        </a:lnSpc>
                        <a:spcAft>
                          <a:spcPts val="0"/>
                        </a:spcAft>
                      </a:pPr>
                      <a:r>
                        <a:rPr lang="zh-CN" sz="1800" kern="0" dirty="0">
                          <a:effectLst/>
                        </a:rPr>
                        <a:t>表</a:t>
                      </a:r>
                      <a:r>
                        <a:rPr lang="en-US" altLang="zh-CN" sz="1800" kern="0" dirty="0">
                          <a:effectLst/>
                        </a:rPr>
                        <a:t>3</a:t>
                      </a:r>
                      <a:r>
                        <a:rPr lang="en-US" sz="1800" kern="0" dirty="0">
                          <a:effectLst/>
                        </a:rPr>
                        <a:t> 2018</a:t>
                      </a:r>
                      <a:r>
                        <a:rPr lang="zh-CN" sz="1800" kern="0" dirty="0">
                          <a:effectLst/>
                        </a:rPr>
                        <a:t>年其他亚洲新兴市场地区各行业绿地投资金额月度数据</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7C1E1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391037742"/>
                  </a:ext>
                </a:extLst>
              </a:tr>
              <a:tr h="189298">
                <a:tc>
                  <a:txBody>
                    <a:bodyPr/>
                    <a:lstStyle/>
                    <a:p>
                      <a:pPr algn="just">
                        <a:lnSpc>
                          <a:spcPct val="107000"/>
                        </a:lnSpc>
                        <a:spcAft>
                          <a:spcPts val="0"/>
                        </a:spcAft>
                      </a:pPr>
                      <a:r>
                        <a:rPr lang="zh-CN" sz="1200" kern="0">
                          <a:effectLst/>
                        </a:rPr>
                        <a:t>行业</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2018.09</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2018.11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2018.12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509005510"/>
                  </a:ext>
                </a:extLst>
              </a:tr>
              <a:tr h="189298">
                <a:tc>
                  <a:txBody>
                    <a:bodyPr/>
                    <a:lstStyle/>
                    <a:p>
                      <a:pPr algn="just">
                        <a:lnSpc>
                          <a:spcPct val="107000"/>
                        </a:lnSpc>
                        <a:spcAft>
                          <a:spcPts val="0"/>
                        </a:spcAft>
                      </a:pPr>
                      <a:r>
                        <a:rPr lang="zh-CN" sz="1200" kern="0">
                          <a:effectLst/>
                        </a:rPr>
                        <a:t>航空航天</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48.62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244.10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124.70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180.00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582.40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114.61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168.90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32.40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43.92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219.40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180785091"/>
                  </a:ext>
                </a:extLst>
              </a:tr>
              <a:tr h="189298">
                <a:tc>
                  <a:txBody>
                    <a:bodyPr/>
                    <a:lstStyle/>
                    <a:p>
                      <a:pPr algn="just">
                        <a:lnSpc>
                          <a:spcPct val="107000"/>
                        </a:lnSpc>
                        <a:spcAft>
                          <a:spcPts val="0"/>
                        </a:spcAft>
                      </a:pPr>
                      <a:r>
                        <a:rPr lang="zh-CN" sz="1200" kern="0" dirty="0">
                          <a:solidFill>
                            <a:srgbClr val="FF0000"/>
                          </a:solidFill>
                          <a:effectLst/>
                        </a:rPr>
                        <a:t>汽车零部件</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361.26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15.61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44.63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79.81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258.34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49.70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107.00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142.75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354.01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24.94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885259151"/>
                  </a:ext>
                </a:extLst>
              </a:tr>
              <a:tr h="189298">
                <a:tc>
                  <a:txBody>
                    <a:bodyPr/>
                    <a:lstStyle/>
                    <a:p>
                      <a:pPr algn="just">
                        <a:lnSpc>
                          <a:spcPct val="107000"/>
                        </a:lnSpc>
                        <a:spcAft>
                          <a:spcPts val="0"/>
                        </a:spcAft>
                      </a:pPr>
                      <a:r>
                        <a:rPr lang="zh-CN" sz="1200" kern="0" dirty="0">
                          <a:solidFill>
                            <a:srgbClr val="FF0000"/>
                          </a:solidFill>
                          <a:effectLst/>
                        </a:rPr>
                        <a:t>汽车原始设备制造</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FC000"/>
                    </a:solidFill>
                  </a:tcPr>
                </a:tc>
                <a:tc>
                  <a:txBody>
                    <a:bodyPr/>
                    <a:lstStyle/>
                    <a:p>
                      <a:pPr algn="ctr">
                        <a:lnSpc>
                          <a:spcPct val="107000"/>
                        </a:lnSpc>
                        <a:spcAft>
                          <a:spcPts val="0"/>
                        </a:spcAft>
                      </a:pPr>
                      <a:r>
                        <a:rPr lang="en-US" sz="1200" kern="0" dirty="0">
                          <a:effectLst/>
                        </a:rPr>
                        <a:t>67.81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39.44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286.40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221.20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869.95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302.00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262.70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1297.40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387.78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1766.90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1312.80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508.43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295566959"/>
                  </a:ext>
                </a:extLst>
              </a:tr>
              <a:tr h="189298">
                <a:tc>
                  <a:txBody>
                    <a:bodyPr/>
                    <a:lstStyle/>
                    <a:p>
                      <a:pPr algn="just">
                        <a:lnSpc>
                          <a:spcPct val="107000"/>
                        </a:lnSpc>
                        <a:spcAft>
                          <a:spcPts val="0"/>
                        </a:spcAft>
                      </a:pPr>
                      <a:r>
                        <a:rPr lang="zh-CN" sz="1200" kern="0" dirty="0">
                          <a:solidFill>
                            <a:srgbClr val="FF0000"/>
                          </a:solidFill>
                          <a:effectLst/>
                        </a:rPr>
                        <a:t>饮品</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FC000"/>
                    </a:solidFill>
                  </a:tcPr>
                </a:tc>
                <a:tc>
                  <a:txBody>
                    <a:bodyPr/>
                    <a:lstStyle/>
                    <a:p>
                      <a:pPr algn="ctr">
                        <a:lnSpc>
                          <a:spcPct val="107000"/>
                        </a:lnSpc>
                        <a:spcAft>
                          <a:spcPts val="0"/>
                        </a:spcAft>
                      </a:pPr>
                      <a:r>
                        <a:rPr lang="en-US" sz="1200" kern="0" dirty="0">
                          <a:effectLst/>
                        </a:rPr>
                        <a:t>72.50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dirty="0">
                          <a:effectLst/>
                        </a:rPr>
                        <a:t>50.10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84.70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50.10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100.00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381.30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a:effectLst/>
                        </a:rPr>
                        <a:t>120.40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tc>
                  <a:txBody>
                    <a:bodyPr/>
                    <a:lstStyle/>
                    <a:p>
                      <a:pPr algn="ctr">
                        <a:lnSpc>
                          <a:spcPct val="107000"/>
                        </a:lnSpc>
                        <a:spcAft>
                          <a:spcPts val="0"/>
                        </a:spcAft>
                      </a:pPr>
                      <a:r>
                        <a:rPr lang="en-US" sz="1200" kern="0" dirty="0">
                          <a:effectLst/>
                        </a:rPr>
                        <a:t>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85000"/>
                      </a:schemeClr>
                    </a:solidFill>
                  </a:tcPr>
                </a:tc>
                <a:extLst>
                  <a:ext uri="{0D108BD9-81ED-4DB2-BD59-A6C34878D82A}">
                    <a16:rowId xmlns:a16="http://schemas.microsoft.com/office/drawing/2014/main" val="4120116160"/>
                  </a:ext>
                </a:extLst>
              </a:tr>
              <a:tr h="189298">
                <a:tc>
                  <a:txBody>
                    <a:bodyPr/>
                    <a:lstStyle/>
                    <a:p>
                      <a:pPr algn="just">
                        <a:lnSpc>
                          <a:spcPct val="107000"/>
                        </a:lnSpc>
                        <a:spcAft>
                          <a:spcPts val="0"/>
                        </a:spcAft>
                      </a:pPr>
                      <a:r>
                        <a:rPr lang="zh-CN" sz="1200" kern="0" dirty="0">
                          <a:solidFill>
                            <a:srgbClr val="FF0000"/>
                          </a:solidFill>
                          <a:effectLst/>
                        </a:rPr>
                        <a:t>生物科技</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83.23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224.18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18.60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70.00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10.00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20.00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a:effectLst/>
                        </a:rPr>
                        <a:t>15.40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39.42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29.80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50.10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extLst>
                  <a:ext uri="{0D108BD9-81ED-4DB2-BD59-A6C34878D82A}">
                    <a16:rowId xmlns:a16="http://schemas.microsoft.com/office/drawing/2014/main" val="3460599561"/>
                  </a:ext>
                </a:extLst>
              </a:tr>
              <a:tr h="189298">
                <a:tc>
                  <a:txBody>
                    <a:bodyPr/>
                    <a:lstStyle/>
                    <a:p>
                      <a:pPr algn="just">
                        <a:lnSpc>
                          <a:spcPct val="107000"/>
                        </a:lnSpc>
                        <a:spcAft>
                          <a:spcPts val="0"/>
                        </a:spcAft>
                      </a:pPr>
                      <a:r>
                        <a:rPr lang="zh-CN" sz="1200" kern="0" dirty="0">
                          <a:solidFill>
                            <a:srgbClr val="FF0000"/>
                          </a:solidFill>
                          <a:effectLst/>
                        </a:rPr>
                        <a:t>商业机器及设备</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126.30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53.70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74.24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161.80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585742552"/>
                  </a:ext>
                </a:extLst>
              </a:tr>
              <a:tr h="189298">
                <a:tc>
                  <a:txBody>
                    <a:bodyPr/>
                    <a:lstStyle/>
                    <a:p>
                      <a:pPr algn="just">
                        <a:lnSpc>
                          <a:spcPct val="107000"/>
                        </a:lnSpc>
                        <a:spcAft>
                          <a:spcPts val="0"/>
                        </a:spcAft>
                      </a:pPr>
                      <a:r>
                        <a:rPr lang="zh-CN" sz="1200" kern="0" dirty="0">
                          <a:solidFill>
                            <a:srgbClr val="FF0000"/>
                          </a:solidFill>
                          <a:effectLst/>
                        </a:rPr>
                        <a:t>商业服务</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194.60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182.50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315.70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142.26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211.40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160.00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251.90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190.10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152.60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1129.60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96.00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3542899049"/>
                  </a:ext>
                </a:extLst>
              </a:tr>
              <a:tr h="189298">
                <a:tc>
                  <a:txBody>
                    <a:bodyPr/>
                    <a:lstStyle/>
                    <a:p>
                      <a:pPr algn="just">
                        <a:lnSpc>
                          <a:spcPct val="107000"/>
                        </a:lnSpc>
                        <a:spcAft>
                          <a:spcPts val="0"/>
                        </a:spcAft>
                      </a:pPr>
                      <a:r>
                        <a:rPr lang="zh-CN" sz="1200" kern="0" dirty="0">
                          <a:solidFill>
                            <a:srgbClr val="FF0000"/>
                          </a:solidFill>
                          <a:effectLst/>
                        </a:rPr>
                        <a:t>陶瓷和玻璃</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B w="12700" cap="flat" cmpd="sng" algn="ctr">
                      <a:noFill/>
                      <a:prstDash val="solid"/>
                      <a:round/>
                      <a:headEnd type="none" w="med" len="med"/>
                      <a:tailEnd type="none" w="med" len="med"/>
                    </a:lnB>
                    <a:solidFill>
                      <a:srgbClr val="FFC000"/>
                    </a:solidFill>
                  </a:tcPr>
                </a:tc>
                <a:tc>
                  <a:txBody>
                    <a:bodyPr/>
                    <a:lstStyle/>
                    <a:p>
                      <a:pPr algn="ctr">
                        <a:lnSpc>
                          <a:spcPct val="107000"/>
                        </a:lnSpc>
                        <a:spcAft>
                          <a:spcPts val="0"/>
                        </a:spcAft>
                      </a:pPr>
                      <a:r>
                        <a:rPr lang="en-US" sz="1200" kern="0">
                          <a:effectLst/>
                        </a:rPr>
                        <a:t>69.10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59.90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120.20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36.40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104.23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631458572"/>
                  </a:ext>
                </a:extLst>
              </a:tr>
              <a:tr h="189298">
                <a:tc>
                  <a:txBody>
                    <a:bodyPr/>
                    <a:lstStyle/>
                    <a:p>
                      <a:pPr algn="just">
                        <a:lnSpc>
                          <a:spcPct val="107000"/>
                        </a:lnSpc>
                        <a:spcAft>
                          <a:spcPts val="0"/>
                        </a:spcAft>
                      </a:pPr>
                      <a:r>
                        <a:rPr lang="zh-CN" sz="1200" kern="0" dirty="0">
                          <a:solidFill>
                            <a:srgbClr val="FF0000"/>
                          </a:solidFill>
                          <a:effectLst/>
                        </a:rPr>
                        <a:t>化学</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07000"/>
                        </a:lnSpc>
                        <a:spcAft>
                          <a:spcPts val="0"/>
                        </a:spcAft>
                      </a:pPr>
                      <a:r>
                        <a:rPr lang="en-US" sz="1200" kern="0" dirty="0">
                          <a:effectLst/>
                        </a:rPr>
                        <a:t>708.70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bg1">
                        <a:lumMod val="95000"/>
                      </a:schemeClr>
                    </a:solidFill>
                  </a:tcPr>
                </a:tc>
                <a:tc>
                  <a:txBody>
                    <a:bodyPr/>
                    <a:lstStyle/>
                    <a:p>
                      <a:pPr algn="ctr">
                        <a:lnSpc>
                          <a:spcPct val="107000"/>
                        </a:lnSpc>
                        <a:spcAft>
                          <a:spcPts val="0"/>
                        </a:spcAft>
                      </a:pPr>
                      <a:r>
                        <a:rPr lang="en-US" sz="1200" kern="0" dirty="0">
                          <a:effectLst/>
                        </a:rPr>
                        <a:t>316.74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154.10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431.32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353.32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454.40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339.08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89.25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134.10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9.34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631.28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tc>
                  <a:txBody>
                    <a:bodyPr/>
                    <a:lstStyle/>
                    <a:p>
                      <a:pPr algn="ctr">
                        <a:lnSpc>
                          <a:spcPct val="107000"/>
                        </a:lnSpc>
                        <a:spcAft>
                          <a:spcPts val="0"/>
                        </a:spcAft>
                      </a:pPr>
                      <a:r>
                        <a:rPr lang="en-US" sz="1200" kern="0" dirty="0">
                          <a:effectLst/>
                        </a:rPr>
                        <a:t>3905.40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chemeClr val="bg1">
                        <a:lumMod val="95000"/>
                      </a:schemeClr>
                    </a:solidFill>
                  </a:tcPr>
                </a:tc>
                <a:extLst>
                  <a:ext uri="{0D108BD9-81ED-4DB2-BD59-A6C34878D82A}">
                    <a16:rowId xmlns:a16="http://schemas.microsoft.com/office/drawing/2014/main" val="1112306252"/>
                  </a:ext>
                </a:extLst>
              </a:tr>
              <a:tr h="189298">
                <a:tc>
                  <a:txBody>
                    <a:bodyPr/>
                    <a:lstStyle/>
                    <a:p>
                      <a:pPr algn="just">
                        <a:lnSpc>
                          <a:spcPct val="107000"/>
                        </a:lnSpc>
                        <a:spcAft>
                          <a:spcPts val="0"/>
                        </a:spcAft>
                      </a:pPr>
                      <a:r>
                        <a:rPr lang="zh-CN" sz="1200" kern="0" dirty="0">
                          <a:solidFill>
                            <a:srgbClr val="FF0000"/>
                          </a:solidFill>
                          <a:effectLst/>
                        </a:rPr>
                        <a:t>通信</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C000"/>
                    </a:solidFill>
                  </a:tcPr>
                </a:tc>
                <a:tc>
                  <a:txBody>
                    <a:bodyPr/>
                    <a:lstStyle/>
                    <a:p>
                      <a:pPr algn="ctr">
                        <a:lnSpc>
                          <a:spcPct val="107000"/>
                        </a:lnSpc>
                        <a:spcAft>
                          <a:spcPts val="0"/>
                        </a:spcAft>
                      </a:pPr>
                      <a:r>
                        <a:rPr lang="en-US" sz="1200" kern="0" dirty="0">
                          <a:effectLst/>
                        </a:rPr>
                        <a:t>331.60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US" sz="1200" kern="0" dirty="0">
                          <a:effectLst/>
                        </a:rPr>
                        <a:t>937.63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L w="12700" cap="flat" cmpd="sng" algn="ctr">
                      <a:noFill/>
                      <a:prstDash val="solid"/>
                      <a:round/>
                      <a:headEnd type="none" w="med" len="med"/>
                      <a:tailEnd type="none" w="med" len="med"/>
                    </a:lnL>
                  </a:tcPr>
                </a:tc>
                <a:tc>
                  <a:txBody>
                    <a:bodyPr/>
                    <a:lstStyle/>
                    <a:p>
                      <a:pPr algn="ctr">
                        <a:lnSpc>
                          <a:spcPct val="107000"/>
                        </a:lnSpc>
                        <a:spcAft>
                          <a:spcPts val="0"/>
                        </a:spcAft>
                      </a:pPr>
                      <a:r>
                        <a:rPr lang="en-US" sz="1200" kern="0" dirty="0">
                          <a:effectLst/>
                        </a:rPr>
                        <a:t>734.10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724.50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196.20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488.94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822.42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337.84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288.70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1045.30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581.96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1464.20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672292759"/>
                  </a:ext>
                </a:extLst>
              </a:tr>
              <a:tr h="189298">
                <a:tc>
                  <a:txBody>
                    <a:bodyPr/>
                    <a:lstStyle/>
                    <a:p>
                      <a:pPr algn="just">
                        <a:lnSpc>
                          <a:spcPct val="107000"/>
                        </a:lnSpc>
                        <a:spcAft>
                          <a:spcPts val="0"/>
                        </a:spcAft>
                      </a:pPr>
                      <a:r>
                        <a:rPr lang="zh-CN" sz="1200" kern="0">
                          <a:effectLst/>
                        </a:rPr>
                        <a:t>消费性电子产品</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lnT w="12700" cap="flat" cmpd="sng" algn="ctr">
                      <a:noFill/>
                      <a:prstDash val="solid"/>
                      <a:round/>
                      <a:headEnd type="none" w="med" len="med"/>
                      <a:tailEnd type="none" w="med" len="med"/>
                    </a:lnT>
                  </a:tcPr>
                </a:tc>
                <a:tc>
                  <a:txBody>
                    <a:bodyPr/>
                    <a:lstStyle/>
                    <a:p>
                      <a:pPr algn="ctr">
                        <a:lnSpc>
                          <a:spcPct val="107000"/>
                        </a:lnSpc>
                        <a:spcAft>
                          <a:spcPts val="0"/>
                        </a:spcAft>
                      </a:pPr>
                      <a:r>
                        <a:rPr lang="en-US" sz="1200" kern="0" dirty="0">
                          <a:effectLst/>
                        </a:rPr>
                        <a:t>65.60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29.23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142.80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140.10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119.27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793.07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152.20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214.40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519058673"/>
                  </a:ext>
                </a:extLst>
              </a:tr>
              <a:tr h="189298">
                <a:tc>
                  <a:txBody>
                    <a:bodyPr/>
                    <a:lstStyle/>
                    <a:p>
                      <a:pPr algn="just">
                        <a:lnSpc>
                          <a:spcPct val="107000"/>
                        </a:lnSpc>
                        <a:spcAft>
                          <a:spcPts val="0"/>
                        </a:spcAft>
                      </a:pPr>
                      <a:r>
                        <a:rPr lang="zh-CN" sz="1200" kern="0" dirty="0">
                          <a:solidFill>
                            <a:srgbClr val="FF0000"/>
                          </a:solidFill>
                          <a:effectLst/>
                        </a:rPr>
                        <a:t>消费品</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356.00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394.56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605.93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586.60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714.63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451.85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392.35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372.80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311.40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588.31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538.60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248.80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759619593"/>
                  </a:ext>
                </a:extLst>
              </a:tr>
              <a:tr h="189298">
                <a:tc>
                  <a:txBody>
                    <a:bodyPr/>
                    <a:lstStyle/>
                    <a:p>
                      <a:pPr algn="just">
                        <a:lnSpc>
                          <a:spcPct val="107000"/>
                        </a:lnSpc>
                        <a:spcAft>
                          <a:spcPts val="0"/>
                        </a:spcAft>
                      </a:pPr>
                      <a:r>
                        <a:rPr lang="zh-CN" sz="1200" kern="0">
                          <a:effectLst/>
                        </a:rPr>
                        <a:t>电子元件</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52.30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89.44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464.26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395.40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159.80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746.28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110.33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375.85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60.58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283.10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78.44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104.40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3484910827"/>
                  </a:ext>
                </a:extLst>
              </a:tr>
              <a:tr h="189298">
                <a:tc>
                  <a:txBody>
                    <a:bodyPr/>
                    <a:lstStyle/>
                    <a:p>
                      <a:pPr algn="just">
                        <a:lnSpc>
                          <a:spcPct val="107000"/>
                        </a:lnSpc>
                        <a:spcAft>
                          <a:spcPts val="0"/>
                        </a:spcAft>
                      </a:pPr>
                      <a:r>
                        <a:rPr lang="zh-CN" sz="1200" kern="0" dirty="0">
                          <a:solidFill>
                            <a:srgbClr val="FF0000"/>
                          </a:solidFill>
                          <a:effectLst/>
                        </a:rPr>
                        <a:t>发动机和涡轮机</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104.38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78.00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223.50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50007516"/>
                  </a:ext>
                </a:extLst>
              </a:tr>
              <a:tr h="189298">
                <a:tc>
                  <a:txBody>
                    <a:bodyPr/>
                    <a:lstStyle/>
                    <a:p>
                      <a:pPr algn="just">
                        <a:lnSpc>
                          <a:spcPct val="107000"/>
                        </a:lnSpc>
                        <a:spcAft>
                          <a:spcPts val="0"/>
                        </a:spcAft>
                      </a:pPr>
                      <a:r>
                        <a:rPr lang="zh-CN" sz="1200" kern="0">
                          <a:effectLst/>
                        </a:rPr>
                        <a:t>金融服务</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947.20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358.61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1060.90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887.10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568.50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735.90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718.70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560.10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1245.00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290.10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430.80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381.90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682456560"/>
                  </a:ext>
                </a:extLst>
              </a:tr>
              <a:tr h="189298">
                <a:tc>
                  <a:txBody>
                    <a:bodyPr/>
                    <a:lstStyle/>
                    <a:p>
                      <a:pPr algn="just">
                        <a:lnSpc>
                          <a:spcPct val="107000"/>
                        </a:lnSpc>
                        <a:spcAft>
                          <a:spcPts val="0"/>
                        </a:spcAft>
                      </a:pPr>
                      <a:r>
                        <a:rPr lang="zh-CN" sz="1200" kern="0" dirty="0">
                          <a:solidFill>
                            <a:srgbClr val="FF0000"/>
                          </a:solidFill>
                          <a:effectLst/>
                        </a:rPr>
                        <a:t>食品和烟草</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FC000"/>
                    </a:solidFill>
                  </a:tcPr>
                </a:tc>
                <a:tc>
                  <a:txBody>
                    <a:bodyPr/>
                    <a:lstStyle/>
                    <a:p>
                      <a:pPr algn="ctr">
                        <a:lnSpc>
                          <a:spcPct val="107000"/>
                        </a:lnSpc>
                        <a:spcAft>
                          <a:spcPts val="0"/>
                        </a:spcAft>
                      </a:pPr>
                      <a:r>
                        <a:rPr lang="en-US" sz="1200" kern="0">
                          <a:effectLst/>
                        </a:rPr>
                        <a:t>421.04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1084.55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422.00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443.54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413.46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186.50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351.47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178.20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111.60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957.90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22.20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364244413"/>
                  </a:ext>
                </a:extLst>
              </a:tr>
              <a:tr h="189298">
                <a:tc>
                  <a:txBody>
                    <a:bodyPr/>
                    <a:lstStyle/>
                    <a:p>
                      <a:pPr algn="just">
                        <a:lnSpc>
                          <a:spcPct val="107000"/>
                        </a:lnSpc>
                        <a:spcAft>
                          <a:spcPts val="0"/>
                        </a:spcAft>
                      </a:pPr>
                      <a:r>
                        <a:rPr lang="zh-CN" sz="1200" kern="0">
                          <a:effectLst/>
                        </a:rPr>
                        <a:t>医疗保健</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75.00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103.20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207282804"/>
                  </a:ext>
                </a:extLst>
              </a:tr>
              <a:tr h="189298">
                <a:tc>
                  <a:txBody>
                    <a:bodyPr/>
                    <a:lstStyle/>
                    <a:p>
                      <a:pPr algn="just">
                        <a:lnSpc>
                          <a:spcPct val="107000"/>
                        </a:lnSpc>
                        <a:spcAft>
                          <a:spcPts val="0"/>
                        </a:spcAft>
                      </a:pPr>
                      <a:r>
                        <a:rPr lang="zh-CN" sz="1200" kern="0" dirty="0">
                          <a:solidFill>
                            <a:srgbClr val="FF0000"/>
                          </a:solidFill>
                          <a:effectLst/>
                        </a:rPr>
                        <a:t>酒店和旅游</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893.20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4361.50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234.80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3941.10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436.50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1077.90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374.30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601.60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178.90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2132.28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456.00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4133687674"/>
                  </a:ext>
                </a:extLst>
              </a:tr>
              <a:tr h="189298">
                <a:tc>
                  <a:txBody>
                    <a:bodyPr/>
                    <a:lstStyle/>
                    <a:p>
                      <a:pPr algn="just">
                        <a:lnSpc>
                          <a:spcPct val="107000"/>
                        </a:lnSpc>
                        <a:spcAft>
                          <a:spcPts val="0"/>
                        </a:spcAft>
                      </a:pPr>
                      <a:r>
                        <a:rPr lang="zh-CN" sz="1200" kern="0" dirty="0">
                          <a:effectLst/>
                        </a:rPr>
                        <a:t>休闲和娱乐</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2459.60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74.60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16.10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12.20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2465.80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152.20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476.40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495359176"/>
                  </a:ext>
                </a:extLst>
              </a:tr>
              <a:tr h="189298">
                <a:tc>
                  <a:txBody>
                    <a:bodyPr/>
                    <a:lstStyle/>
                    <a:p>
                      <a:pPr algn="just">
                        <a:lnSpc>
                          <a:spcPct val="107000"/>
                        </a:lnSpc>
                        <a:spcAft>
                          <a:spcPts val="0"/>
                        </a:spcAft>
                      </a:pPr>
                      <a:r>
                        <a:rPr lang="zh-CN" sz="1200" kern="0" dirty="0">
                          <a:solidFill>
                            <a:srgbClr val="FF0000"/>
                          </a:solidFill>
                          <a:effectLst/>
                        </a:rPr>
                        <a:t>医疗器械</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FC000"/>
                    </a:solidFill>
                  </a:tcPr>
                </a:tc>
                <a:tc>
                  <a:txBody>
                    <a:bodyPr/>
                    <a:lstStyle/>
                    <a:p>
                      <a:pPr algn="ctr">
                        <a:lnSpc>
                          <a:spcPct val="107000"/>
                        </a:lnSpc>
                        <a:spcAft>
                          <a:spcPts val="0"/>
                        </a:spcAft>
                      </a:pPr>
                      <a:r>
                        <a:rPr lang="en-US" sz="1200" kern="0">
                          <a:effectLst/>
                        </a:rPr>
                        <a:t>6.60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44.60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33.30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321.00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55281255"/>
                  </a:ext>
                </a:extLst>
              </a:tr>
              <a:tr h="189298">
                <a:tc>
                  <a:txBody>
                    <a:bodyPr/>
                    <a:lstStyle/>
                    <a:p>
                      <a:pPr algn="just">
                        <a:lnSpc>
                          <a:spcPct val="107000"/>
                        </a:lnSpc>
                        <a:spcAft>
                          <a:spcPts val="0"/>
                        </a:spcAft>
                      </a:pPr>
                      <a:r>
                        <a:rPr lang="zh-CN" sz="1200" kern="0" dirty="0">
                          <a:solidFill>
                            <a:srgbClr val="FF0000"/>
                          </a:solidFill>
                          <a:effectLst/>
                        </a:rPr>
                        <a:t>金属</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1165.90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58.80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187.80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312.80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701.20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3947.10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854.50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908.00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323.30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2620.80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4881.80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450355888"/>
                  </a:ext>
                </a:extLst>
              </a:tr>
              <a:tr h="189298">
                <a:tc>
                  <a:txBody>
                    <a:bodyPr/>
                    <a:lstStyle/>
                    <a:p>
                      <a:pPr algn="just">
                        <a:lnSpc>
                          <a:spcPct val="107000"/>
                        </a:lnSpc>
                        <a:spcAft>
                          <a:spcPts val="0"/>
                        </a:spcAft>
                      </a:pPr>
                      <a:r>
                        <a:rPr lang="zh-CN" sz="1200" kern="0" dirty="0">
                          <a:solidFill>
                            <a:srgbClr val="FF0000"/>
                          </a:solidFill>
                          <a:effectLst/>
                        </a:rPr>
                        <a:t>采矿</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22.60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32.80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384853494"/>
                  </a:ext>
                </a:extLst>
              </a:tr>
              <a:tr h="189298">
                <a:tc>
                  <a:txBody>
                    <a:bodyPr/>
                    <a:lstStyle/>
                    <a:p>
                      <a:pPr algn="just">
                        <a:lnSpc>
                          <a:spcPct val="107000"/>
                        </a:lnSpc>
                        <a:spcAft>
                          <a:spcPts val="0"/>
                        </a:spcAft>
                      </a:pPr>
                      <a:r>
                        <a:rPr lang="zh-CN" sz="1200" kern="0">
                          <a:effectLst/>
                        </a:rPr>
                        <a:t>非汽车运输设备制造</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108.00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5.60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232.50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73.00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151.20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152.60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76.30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411598001"/>
                  </a:ext>
                </a:extLst>
              </a:tr>
              <a:tr h="189298">
                <a:tc>
                  <a:txBody>
                    <a:bodyPr/>
                    <a:lstStyle/>
                    <a:p>
                      <a:pPr algn="just">
                        <a:lnSpc>
                          <a:spcPct val="107000"/>
                        </a:lnSpc>
                        <a:spcAft>
                          <a:spcPts val="0"/>
                        </a:spcAft>
                      </a:pPr>
                      <a:r>
                        <a:rPr lang="zh-CN" sz="1200" kern="0">
                          <a:solidFill>
                            <a:srgbClr val="FF0000"/>
                          </a:solidFill>
                          <a:effectLst/>
                        </a:rPr>
                        <a:t>造纸业</a:t>
                      </a:r>
                      <a:endParaRPr lang="zh-CN" sz="1200" kern="10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3500.00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80.20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535.80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112.30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638.11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1303.50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35.00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682099531"/>
                  </a:ext>
                </a:extLst>
              </a:tr>
              <a:tr h="189298">
                <a:tc>
                  <a:txBody>
                    <a:bodyPr/>
                    <a:lstStyle/>
                    <a:p>
                      <a:pPr algn="just">
                        <a:lnSpc>
                          <a:spcPct val="107000"/>
                        </a:lnSpc>
                        <a:spcAft>
                          <a:spcPts val="0"/>
                        </a:spcAft>
                      </a:pPr>
                      <a:r>
                        <a:rPr lang="zh-CN" sz="1200" kern="0" dirty="0">
                          <a:solidFill>
                            <a:srgbClr val="FF0000"/>
                          </a:solidFill>
                          <a:effectLst/>
                        </a:rPr>
                        <a:t>制药</a:t>
                      </a:r>
                      <a:endParaRPr lang="zh-CN" sz="1200" kern="100" dirty="0">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88.90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270.80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56.90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93.83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804.60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38.91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86.87</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02334230"/>
                  </a:ext>
                </a:extLst>
              </a:tr>
              <a:tr h="189298">
                <a:tc>
                  <a:txBody>
                    <a:bodyPr/>
                    <a:lstStyle/>
                    <a:p>
                      <a:pPr algn="just">
                        <a:lnSpc>
                          <a:spcPct val="107000"/>
                        </a:lnSpc>
                        <a:spcAft>
                          <a:spcPts val="0"/>
                        </a:spcAft>
                      </a:pPr>
                      <a:r>
                        <a:rPr lang="zh-CN" sz="1200" kern="0">
                          <a:effectLst/>
                        </a:rPr>
                        <a:t>塑料</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33.60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87.70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176.40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60.78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198.74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44.20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239.54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258.38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173.60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85.50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508764821"/>
                  </a:ext>
                </a:extLst>
              </a:tr>
              <a:tr h="189298">
                <a:tc>
                  <a:txBody>
                    <a:bodyPr/>
                    <a:lstStyle/>
                    <a:p>
                      <a:pPr algn="just">
                        <a:lnSpc>
                          <a:spcPct val="107000"/>
                        </a:lnSpc>
                        <a:spcAft>
                          <a:spcPts val="0"/>
                        </a:spcAft>
                      </a:pPr>
                      <a:r>
                        <a:rPr lang="zh-CN" sz="1200" kern="0">
                          <a:effectLst/>
                        </a:rPr>
                        <a:t>房地产</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2091.76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2965.95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4157.52</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2739.58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7103.74</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5127.90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1377.90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3740.08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1901.16</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379.40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831.91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339.30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8357326"/>
                  </a:ext>
                </a:extLst>
              </a:tr>
              <a:tr h="189298">
                <a:tc>
                  <a:txBody>
                    <a:bodyPr/>
                    <a:lstStyle/>
                    <a:p>
                      <a:pPr algn="just">
                        <a:lnSpc>
                          <a:spcPct val="107000"/>
                        </a:lnSpc>
                        <a:spcAft>
                          <a:spcPts val="0"/>
                        </a:spcAft>
                      </a:pPr>
                      <a:r>
                        <a:rPr lang="zh-CN" sz="1200" kern="0">
                          <a:effectLst/>
                        </a:rPr>
                        <a:t>橡胶</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232.60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219.78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36.80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634.40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331.60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72.90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40.58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300.00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72.00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331.80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2733593063"/>
                  </a:ext>
                </a:extLst>
              </a:tr>
              <a:tr h="189298">
                <a:tc>
                  <a:txBody>
                    <a:bodyPr/>
                    <a:lstStyle/>
                    <a:p>
                      <a:pPr algn="just">
                        <a:lnSpc>
                          <a:spcPct val="107000"/>
                        </a:lnSpc>
                        <a:spcAft>
                          <a:spcPts val="0"/>
                        </a:spcAft>
                      </a:pPr>
                      <a:r>
                        <a:rPr lang="zh-CN" sz="1200" kern="0" dirty="0">
                          <a:effectLst/>
                        </a:rPr>
                        <a:t>半导体</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FC000"/>
                    </a:solidFill>
                  </a:tcPr>
                </a:tc>
                <a:tc>
                  <a:txBody>
                    <a:bodyPr/>
                    <a:lstStyle/>
                    <a:p>
                      <a:pPr algn="ctr">
                        <a:lnSpc>
                          <a:spcPct val="107000"/>
                        </a:lnSpc>
                        <a:spcAft>
                          <a:spcPts val="0"/>
                        </a:spcAft>
                      </a:pPr>
                      <a:r>
                        <a:rPr lang="en-US" sz="1200" kern="0" dirty="0">
                          <a:effectLst/>
                        </a:rPr>
                        <a:t>34.80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a:effectLst/>
                        </a:rPr>
                        <a:t>87.90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2022.42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58.10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79.80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0.00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4.20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94.88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146.30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1245.27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tc>
                  <a:txBody>
                    <a:bodyPr/>
                    <a:lstStyle/>
                    <a:p>
                      <a:pPr algn="ctr">
                        <a:lnSpc>
                          <a:spcPct val="107000"/>
                        </a:lnSpc>
                        <a:spcAft>
                          <a:spcPts val="0"/>
                        </a:spcAft>
                      </a:pPr>
                      <a:r>
                        <a:rPr lang="en-US" sz="1200" kern="0" dirty="0">
                          <a:effectLst/>
                        </a:rPr>
                        <a:t>84.80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solidFill>
                      <a:srgbClr val="F0F0F0"/>
                    </a:solidFill>
                  </a:tcPr>
                </a:tc>
                <a:extLst>
                  <a:ext uri="{0D108BD9-81ED-4DB2-BD59-A6C34878D82A}">
                    <a16:rowId xmlns:a16="http://schemas.microsoft.com/office/drawing/2014/main" val="2567745657"/>
                  </a:ext>
                </a:extLst>
              </a:tr>
              <a:tr h="189298">
                <a:tc>
                  <a:txBody>
                    <a:bodyPr/>
                    <a:lstStyle/>
                    <a:p>
                      <a:pPr algn="just">
                        <a:lnSpc>
                          <a:spcPct val="107000"/>
                        </a:lnSpc>
                        <a:spcAft>
                          <a:spcPts val="0"/>
                        </a:spcAft>
                      </a:pPr>
                      <a:r>
                        <a:rPr lang="zh-CN" sz="1200" kern="0">
                          <a:effectLst/>
                        </a:rPr>
                        <a:t>软件和</a:t>
                      </a:r>
                      <a:r>
                        <a:rPr lang="en-US" sz="1200" kern="0">
                          <a:effectLst/>
                        </a:rPr>
                        <a:t>IT</a:t>
                      </a:r>
                      <a:r>
                        <a:rPr lang="zh-CN" sz="1200" kern="0">
                          <a:effectLst/>
                        </a:rPr>
                        <a:t>服务</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316.13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560.00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454.65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393.71</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615.10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372.40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365.80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628.23</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1537.88</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875.10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945.05</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108.40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118396221"/>
                  </a:ext>
                </a:extLst>
              </a:tr>
              <a:tr h="189298">
                <a:tc>
                  <a:txBody>
                    <a:bodyPr/>
                    <a:lstStyle/>
                    <a:p>
                      <a:pPr algn="just">
                        <a:lnSpc>
                          <a:spcPct val="107000"/>
                        </a:lnSpc>
                        <a:spcAft>
                          <a:spcPts val="0"/>
                        </a:spcAft>
                      </a:pPr>
                      <a:r>
                        <a:rPr lang="zh-CN" sz="1200" kern="0" dirty="0">
                          <a:effectLst/>
                        </a:rPr>
                        <a:t>纺织业</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107.80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154.60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149.60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229.50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232.40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111.20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616.10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288.00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409.60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386.70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146.10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46.40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4109118913"/>
                  </a:ext>
                </a:extLst>
              </a:tr>
              <a:tr h="189298">
                <a:tc>
                  <a:txBody>
                    <a:bodyPr/>
                    <a:lstStyle/>
                    <a:p>
                      <a:pPr algn="just">
                        <a:lnSpc>
                          <a:spcPct val="107000"/>
                        </a:lnSpc>
                        <a:spcAft>
                          <a:spcPts val="0"/>
                        </a:spcAft>
                      </a:pPr>
                      <a:r>
                        <a:rPr lang="zh-CN" sz="1200" kern="0">
                          <a:effectLst/>
                        </a:rPr>
                        <a:t>运输</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277.90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345.90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450.40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402.40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515.60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1772.20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280.90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210.40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370.09</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239.20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a:effectLst/>
                        </a:rPr>
                        <a:t>457.70</a:t>
                      </a:r>
                      <a:endParaRPr lang="zh-CN"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tc>
                  <a:txBody>
                    <a:bodyPr/>
                    <a:lstStyle/>
                    <a:p>
                      <a:pPr algn="ctr">
                        <a:lnSpc>
                          <a:spcPct val="107000"/>
                        </a:lnSpc>
                        <a:spcAft>
                          <a:spcPts val="0"/>
                        </a:spcAft>
                      </a:pPr>
                      <a:r>
                        <a:rPr lang="en-US" sz="1200" kern="0" dirty="0">
                          <a:effectLst/>
                        </a:rPr>
                        <a:t>109.83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42337" marR="42337" marT="0" marB="0" anchor="ctr"/>
                </a:tc>
                <a:extLst>
                  <a:ext uri="{0D108BD9-81ED-4DB2-BD59-A6C34878D82A}">
                    <a16:rowId xmlns:a16="http://schemas.microsoft.com/office/drawing/2014/main" val="1058396043"/>
                  </a:ext>
                </a:extLst>
              </a:tr>
            </a:tbl>
          </a:graphicData>
        </a:graphic>
      </p:graphicFrame>
      <p:sp>
        <p:nvSpPr>
          <p:cNvPr id="6" name="矩形 5"/>
          <p:cNvSpPr/>
          <p:nvPr/>
        </p:nvSpPr>
        <p:spPr>
          <a:xfrm>
            <a:off x="-635866" y="6551598"/>
            <a:ext cx="6096000" cy="336695"/>
          </a:xfrm>
          <a:prstGeom prst="rect">
            <a:avLst/>
          </a:prstGeom>
        </p:spPr>
        <p:txBody>
          <a:bodyPr wrap="square">
            <a:spAutoFit/>
          </a:bodyPr>
          <a:lstStyle/>
          <a:p>
            <a:pPr algn="ctr">
              <a:lnSpc>
                <a:spcPct val="150000"/>
              </a:lnSpc>
            </a:pPr>
            <a:r>
              <a:rPr lang="zh-CN" altLang="zh-CN" sz="1200" dirty="0">
                <a:solidFill>
                  <a:srgbClr val="7C1E1F"/>
                </a:solidFill>
                <a:latin typeface="微软雅黑" panose="020B0503020204020204" pitchFamily="34" charset="-122"/>
                <a:ea typeface="微软雅黑" panose="020B0503020204020204" pitchFamily="34" charset="-122"/>
              </a:rPr>
              <a:t>数据来源</a:t>
            </a:r>
            <a:r>
              <a:rPr lang="zh-CN" altLang="en-US" sz="1200" dirty="0">
                <a:solidFill>
                  <a:srgbClr val="7C1E1F"/>
                </a:solidFill>
                <a:latin typeface="微软雅黑" panose="020B0503020204020204" pitchFamily="34" charset="-122"/>
                <a:ea typeface="微软雅黑" panose="020B0503020204020204" pitchFamily="34" charset="-122"/>
              </a:rPr>
              <a:t>：</a:t>
            </a:r>
            <a:r>
              <a:rPr lang="en-US" altLang="zh-CN" sz="1200" dirty="0">
                <a:solidFill>
                  <a:srgbClr val="7C1E1F"/>
                </a:solidFill>
                <a:latin typeface="微软雅黑" panose="020B0503020204020204" pitchFamily="34" charset="-122"/>
                <a:ea typeface="微软雅黑" panose="020B0503020204020204" pitchFamily="34" charset="-122"/>
              </a:rPr>
              <a:t>fDiMarkets.com</a:t>
            </a:r>
            <a:r>
              <a:rPr lang="zh-CN" altLang="en-US" sz="1200" dirty="0">
                <a:solidFill>
                  <a:srgbClr val="7C1E1F"/>
                </a:solidFill>
                <a:latin typeface="微软雅黑" panose="020B0503020204020204" pitchFamily="34" charset="-122"/>
                <a:ea typeface="微软雅黑" panose="020B0503020204020204" pitchFamily="34" charset="-122"/>
              </a:rPr>
              <a:t>，</a:t>
            </a:r>
            <a:r>
              <a:rPr lang="zh-CN" altLang="zh-CN" sz="1200" dirty="0">
                <a:solidFill>
                  <a:srgbClr val="7C1E1F"/>
                </a:solidFill>
                <a:latin typeface="微软雅黑" panose="020B0503020204020204" pitchFamily="34" charset="-122"/>
                <a:ea typeface="微软雅黑" panose="020B0503020204020204" pitchFamily="34" charset="-122"/>
              </a:rPr>
              <a:t>单位为百万美元</a:t>
            </a:r>
          </a:p>
        </p:txBody>
      </p:sp>
    </p:spTree>
    <p:extLst>
      <p:ext uri="{BB962C8B-B14F-4D97-AF65-F5344CB8AC3E}">
        <p14:creationId xmlns:p14="http://schemas.microsoft.com/office/powerpoint/2010/main" val="12331131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0"/>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Baseline results</a:t>
            </a:r>
            <a:r>
              <a:rPr lang="zh-CN" altLang="en-US" sz="2000" dirty="0">
                <a:solidFill>
                  <a:srgbClr val="7C1E1F"/>
                </a:solidFill>
                <a:latin typeface="微软雅黑" panose="020B0503020204020204" pitchFamily="34" charset="-122"/>
                <a:ea typeface="微软雅黑" panose="020B0503020204020204" pitchFamily="34" charset="-122"/>
              </a:rPr>
              <a:t>：</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graphicFrame>
        <p:nvGraphicFramePr>
          <p:cNvPr id="9" name="表格 8">
            <a:extLst>
              <a:ext uri="{FF2B5EF4-FFF2-40B4-BE49-F238E27FC236}">
                <a16:creationId xmlns:a16="http://schemas.microsoft.com/office/drawing/2014/main" id="{692FD6C7-D7CB-42D1-A130-45B11EF96FF7}"/>
              </a:ext>
            </a:extLst>
          </p:cNvPr>
          <p:cNvGraphicFramePr>
            <a:graphicFrameLocks noGrp="1"/>
          </p:cNvGraphicFramePr>
          <p:nvPr>
            <p:extLst>
              <p:ext uri="{D42A27DB-BD31-4B8C-83A1-F6EECF244321}">
                <p14:modId xmlns:p14="http://schemas.microsoft.com/office/powerpoint/2010/main" val="2564048530"/>
              </p:ext>
            </p:extLst>
          </p:nvPr>
        </p:nvGraphicFramePr>
        <p:xfrm>
          <a:off x="2905432" y="805636"/>
          <a:ext cx="9000056" cy="5974080"/>
        </p:xfrm>
        <a:graphic>
          <a:graphicData uri="http://schemas.openxmlformats.org/drawingml/2006/table">
            <a:tbl>
              <a:tblPr>
                <a:tableStyleId>{9D7B26C5-4107-4FEC-AEDC-1716B250A1EF}</a:tableStyleId>
              </a:tblPr>
              <a:tblGrid>
                <a:gridCol w="2357962">
                  <a:extLst>
                    <a:ext uri="{9D8B030D-6E8A-4147-A177-3AD203B41FA5}">
                      <a16:colId xmlns:a16="http://schemas.microsoft.com/office/drawing/2014/main" val="2213516859"/>
                    </a:ext>
                  </a:extLst>
                </a:gridCol>
                <a:gridCol w="1578966">
                  <a:extLst>
                    <a:ext uri="{9D8B030D-6E8A-4147-A177-3AD203B41FA5}">
                      <a16:colId xmlns:a16="http://schemas.microsoft.com/office/drawing/2014/main" val="2930757809"/>
                    </a:ext>
                  </a:extLst>
                </a:gridCol>
                <a:gridCol w="1487620">
                  <a:extLst>
                    <a:ext uri="{9D8B030D-6E8A-4147-A177-3AD203B41FA5}">
                      <a16:colId xmlns:a16="http://schemas.microsoft.com/office/drawing/2014/main" val="3778413096"/>
                    </a:ext>
                  </a:extLst>
                </a:gridCol>
                <a:gridCol w="300134">
                  <a:extLst>
                    <a:ext uri="{9D8B030D-6E8A-4147-A177-3AD203B41FA5}">
                      <a16:colId xmlns:a16="http://schemas.microsoft.com/office/drawing/2014/main" val="2255505322"/>
                    </a:ext>
                  </a:extLst>
                </a:gridCol>
                <a:gridCol w="1357127">
                  <a:extLst>
                    <a:ext uri="{9D8B030D-6E8A-4147-A177-3AD203B41FA5}">
                      <a16:colId xmlns:a16="http://schemas.microsoft.com/office/drawing/2014/main" val="1251716411"/>
                    </a:ext>
                  </a:extLst>
                </a:gridCol>
                <a:gridCol w="1512739">
                  <a:extLst>
                    <a:ext uri="{9D8B030D-6E8A-4147-A177-3AD203B41FA5}">
                      <a16:colId xmlns:a16="http://schemas.microsoft.com/office/drawing/2014/main" val="2914679244"/>
                    </a:ext>
                  </a:extLst>
                </a:gridCol>
                <a:gridCol w="405508">
                  <a:extLst>
                    <a:ext uri="{9D8B030D-6E8A-4147-A177-3AD203B41FA5}">
                      <a16:colId xmlns:a16="http://schemas.microsoft.com/office/drawing/2014/main" val="3839218203"/>
                    </a:ext>
                  </a:extLst>
                </a:gridCol>
              </a:tblGrid>
              <a:tr h="203093">
                <a:tc>
                  <a:txBody>
                    <a:bodyPr/>
                    <a:lstStyle/>
                    <a:p>
                      <a:pPr algn="just">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gridSpan="2">
                  <a:txBody>
                    <a:bodyPr/>
                    <a:lstStyle/>
                    <a:p>
                      <a:pPr algn="ctr">
                        <a:spcAft>
                          <a:spcPts val="0"/>
                        </a:spcAft>
                      </a:pPr>
                      <a:r>
                        <a:rPr lang="en-US" sz="1400" kern="0" dirty="0">
                          <a:effectLst/>
                          <a:latin typeface="+mn-lt"/>
                        </a:rPr>
                        <a:t>OFDI Dummy</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ctr">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gridSpan="2">
                  <a:txBody>
                    <a:bodyPr/>
                    <a:lstStyle/>
                    <a:p>
                      <a:pPr algn="ctr">
                        <a:spcAft>
                          <a:spcPts val="0"/>
                        </a:spcAft>
                      </a:pPr>
                      <a:r>
                        <a:rPr lang="en-US" sz="1400" kern="0" dirty="0">
                          <a:effectLst/>
                          <a:latin typeface="+mn-lt"/>
                        </a:rPr>
                        <a:t>OFDI Number</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algn="just">
                        <a:spcAft>
                          <a:spcPts val="0"/>
                        </a:spcAft>
                      </a:pPr>
                      <a:r>
                        <a:rPr lang="zh-CN" sz="1200" kern="100" dirty="0">
                          <a:effectLst/>
                          <a:latin typeface="+mn-lt"/>
                        </a:rPr>
                        <a:t> </a:t>
                      </a:r>
                      <a:endParaRPr lang="zh-CN" sz="1200" kern="100" dirty="0">
                        <a:effectLst/>
                        <a:latin typeface="+mn-lt"/>
                        <a:ea typeface="宋体" panose="02010600030101010101" pitchFamily="2" charset="-122"/>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28676098"/>
                  </a:ext>
                </a:extLst>
              </a:tr>
              <a:tr h="203093">
                <a:tc>
                  <a:txBody>
                    <a:bodyPr/>
                    <a:lstStyle/>
                    <a:p>
                      <a:pPr algn="just">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n-lt"/>
                        </a:rPr>
                        <a:t>(1)</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dirty="0">
                          <a:effectLst/>
                          <a:latin typeface="+mn-lt"/>
                        </a:rPr>
                        <a:t>(2)</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r>
                        <a:rPr lang="en-US" sz="1400" kern="0" dirty="0">
                          <a:effectLst/>
                          <a:latin typeface="+mn-lt"/>
                        </a:rPr>
                        <a:t>(3)</a:t>
                      </a:r>
                      <a:endParaRPr lang="zh-CN" altLang="en-US" dirty="0">
                        <a:latin typeface="+mn-lt"/>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kern="0" dirty="0">
                          <a:effectLst/>
                          <a:latin typeface="+mn-lt"/>
                        </a:rPr>
                        <a:t>(4)</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551124333"/>
                  </a:ext>
                </a:extLst>
              </a:tr>
              <a:tr h="203093">
                <a:tc>
                  <a:txBody>
                    <a:bodyPr/>
                    <a:lstStyle/>
                    <a:p>
                      <a:pPr algn="just">
                        <a:spcAft>
                          <a:spcPts val="0"/>
                        </a:spcAft>
                      </a:pPr>
                      <a:r>
                        <a:rPr lang="en-US" sz="1400" kern="0">
                          <a:effectLst/>
                          <a:latin typeface="+mn-lt"/>
                        </a:rPr>
                        <a:t>Experiences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b="1" kern="100" dirty="0">
                          <a:effectLst/>
                          <a:latin typeface="+mn-lt"/>
                        </a:rPr>
                        <a:t>0.0610***</a:t>
                      </a:r>
                      <a:endParaRPr lang="zh-CN" sz="1400" b="1"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b="1" kern="100" dirty="0">
                          <a:effectLst/>
                          <a:latin typeface="+mn-lt"/>
                        </a:rPr>
                        <a:t>0.0610***</a:t>
                      </a:r>
                      <a:endParaRPr lang="zh-CN" sz="1400" b="1"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a:txBody>
                    <a:bodyPr/>
                    <a:lstStyle/>
                    <a:p>
                      <a:pPr algn="ctr">
                        <a:spcAft>
                          <a:spcPts val="0"/>
                        </a:spcAft>
                      </a:pPr>
                      <a:r>
                        <a:rPr lang="en-US" sz="1400" b="1" kern="0">
                          <a:effectLst/>
                          <a:latin typeface="+mn-lt"/>
                        </a:rPr>
                        <a:t> </a:t>
                      </a:r>
                      <a:endParaRPr lang="zh-CN" sz="1400" b="1" kern="10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a:txBody>
                    <a:bodyPr/>
                    <a:lstStyle/>
                    <a:p>
                      <a:pPr algn="ctr"/>
                      <a:r>
                        <a:rPr lang="en-US" sz="1400" b="1" kern="100" dirty="0">
                          <a:effectLst/>
                          <a:latin typeface="+mn-lt"/>
                        </a:rPr>
                        <a:t>0.0444***</a:t>
                      </a:r>
                      <a:endParaRPr lang="zh-CN" altLang="en-US" b="1" dirty="0">
                        <a:latin typeface="+mn-lt"/>
                      </a:endParaRPr>
                    </a:p>
                  </a:txBody>
                  <a:tcPr marL="5556" marR="5556" marT="0" marB="0" anchor="ctr">
                    <a:lnT w="12700" cap="flat" cmpd="sng" algn="ctr">
                      <a:solidFill>
                        <a:schemeClr val="tx1"/>
                      </a:solidFill>
                      <a:prstDash val="solid"/>
                      <a:round/>
                      <a:headEnd type="none" w="med" len="med"/>
                      <a:tailEnd type="none" w="med" len="med"/>
                    </a:lnT>
                  </a:tcPr>
                </a:tc>
                <a:tc gridSpan="2">
                  <a:txBody>
                    <a:bodyPr/>
                    <a:lstStyle/>
                    <a:p>
                      <a:pPr algn="ctr">
                        <a:spcAft>
                          <a:spcPts val="0"/>
                        </a:spcAft>
                      </a:pPr>
                      <a:r>
                        <a:rPr lang="en-US" sz="1400" b="1" kern="100" dirty="0">
                          <a:effectLst/>
                          <a:latin typeface="+mn-lt"/>
                        </a:rPr>
                        <a:t>0.0444***</a:t>
                      </a:r>
                      <a:endParaRPr lang="zh-CN" sz="1400" b="1" kern="100" dirty="0">
                        <a:effectLst/>
                        <a:latin typeface="+mn-lt"/>
                        <a:ea typeface="宋体" panose="02010600030101010101" pitchFamily="2" charset="-122"/>
                        <a:cs typeface="Times New Roman" panose="02020603050405020304" pitchFamily="18" charset="0"/>
                      </a:endParaRPr>
                    </a:p>
                  </a:txBody>
                  <a:tcPr marL="5556" marR="5556" marT="0" marB="0" anchor="ctr">
                    <a:lnT w="12700" cap="flat" cmpd="sng" algn="ctr">
                      <a:solidFill>
                        <a:schemeClr val="tx1"/>
                      </a:solidFill>
                      <a:prstDash val="solid"/>
                      <a:round/>
                      <a:headEnd type="none" w="med" len="med"/>
                      <a:tailEnd type="none" w="med" len="med"/>
                    </a:lnT>
                  </a:tcPr>
                </a:tc>
                <a:tc hMerge="1">
                  <a:txBody>
                    <a:bodyPr/>
                    <a:lstStyle/>
                    <a:p>
                      <a:endParaRPr lang="zh-CN" altLang="en-US"/>
                    </a:p>
                  </a:txBody>
                  <a:tcPr/>
                </a:tc>
                <a:extLst>
                  <a:ext uri="{0D108BD9-81ED-4DB2-BD59-A6C34878D82A}">
                    <a16:rowId xmlns:a16="http://schemas.microsoft.com/office/drawing/2014/main" val="1509908191"/>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dirty="0">
                          <a:effectLst/>
                          <a:latin typeface="+mn-lt"/>
                        </a:rPr>
                        <a:t>(0.012)</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dirty="0">
                          <a:effectLst/>
                          <a:latin typeface="+mn-lt"/>
                        </a:rPr>
                        <a:t>(0.012)</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100">
                          <a:effectLst/>
                          <a:latin typeface="+mn-lt"/>
                        </a:rPr>
                        <a:t>(0.009)</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(0.009)</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899003853"/>
                  </a:ext>
                </a:extLst>
              </a:tr>
              <a:tr h="203093">
                <a:tc>
                  <a:txBody>
                    <a:bodyPr/>
                    <a:lstStyle/>
                    <a:p>
                      <a:pPr algn="just">
                        <a:spcAft>
                          <a:spcPts val="0"/>
                        </a:spcAft>
                      </a:pPr>
                      <a:r>
                        <a:rPr lang="en-US" sz="1400" kern="0" dirty="0">
                          <a:effectLst/>
                          <a:latin typeface="+mn-lt"/>
                        </a:rPr>
                        <a:t>Firm size</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dirty="0">
                          <a:effectLst/>
                          <a:latin typeface="+mn-lt"/>
                        </a:rPr>
                        <a:t>0.0014***</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0.0011***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468458327"/>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447382860"/>
                  </a:ext>
                </a:extLst>
              </a:tr>
              <a:tr h="203093">
                <a:tc>
                  <a:txBody>
                    <a:bodyPr/>
                    <a:lstStyle/>
                    <a:p>
                      <a:pPr algn="just">
                        <a:spcAft>
                          <a:spcPts val="0"/>
                        </a:spcAft>
                      </a:pPr>
                      <a:r>
                        <a:rPr lang="en-US" sz="1400" kern="0">
                          <a:effectLst/>
                          <a:latin typeface="+mn-lt"/>
                        </a:rPr>
                        <a:t>Leverage</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0.0004**</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0.0003**</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853928948"/>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2972964403"/>
                  </a:ext>
                </a:extLst>
              </a:tr>
              <a:tr h="203093">
                <a:tc>
                  <a:txBody>
                    <a:bodyPr/>
                    <a:lstStyle/>
                    <a:p>
                      <a:pPr algn="just">
                        <a:spcAft>
                          <a:spcPts val="0"/>
                        </a:spcAft>
                      </a:pPr>
                      <a:r>
                        <a:rPr lang="en-US" sz="1400" kern="0" dirty="0">
                          <a:effectLst/>
                          <a:latin typeface="+mn-lt"/>
                        </a:rPr>
                        <a:t>Firm age</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0.0065***</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0.0048***</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52698840"/>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248996459"/>
                  </a:ext>
                </a:extLst>
              </a:tr>
              <a:tr h="203093">
                <a:tc>
                  <a:txBody>
                    <a:bodyPr/>
                    <a:lstStyle/>
                    <a:p>
                      <a:pPr algn="just">
                        <a:spcAft>
                          <a:spcPts val="0"/>
                        </a:spcAft>
                      </a:pPr>
                      <a:r>
                        <a:rPr lang="en-US" sz="1400" kern="0">
                          <a:effectLst/>
                          <a:latin typeface="+mn-lt"/>
                        </a:rPr>
                        <a:t>TFP</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450944596"/>
                  </a:ext>
                </a:extLst>
              </a:tr>
              <a:tr h="203093">
                <a:tc>
                  <a:txBody>
                    <a:bodyPr/>
                    <a:lstStyle/>
                    <a:p>
                      <a:pPr algn="just">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120517318"/>
                  </a:ext>
                </a:extLst>
              </a:tr>
              <a:tr h="203093">
                <a:tc>
                  <a:txBody>
                    <a:bodyPr/>
                    <a:lstStyle/>
                    <a:p>
                      <a:pPr algn="just">
                        <a:spcAft>
                          <a:spcPts val="0"/>
                        </a:spcAft>
                      </a:pPr>
                      <a:r>
                        <a:rPr lang="en-US" sz="1400" kern="0" dirty="0">
                          <a:effectLst/>
                          <a:latin typeface="+mn-lt"/>
                        </a:rPr>
                        <a:t>Domestic private</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-0.0006*</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-0.0005*</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971793235"/>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794476905"/>
                  </a:ext>
                </a:extLst>
              </a:tr>
              <a:tr h="203093">
                <a:tc>
                  <a:txBody>
                    <a:bodyPr/>
                    <a:lstStyle/>
                    <a:p>
                      <a:pPr algn="just">
                        <a:spcAft>
                          <a:spcPts val="0"/>
                        </a:spcAft>
                      </a:pPr>
                      <a:r>
                        <a:rPr lang="en-US" sz="1400" kern="0" dirty="0">
                          <a:effectLst/>
                          <a:latin typeface="+mn-lt"/>
                        </a:rPr>
                        <a:t>Block</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-0.0044***</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-0.0037***</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326107793"/>
                  </a:ext>
                </a:extLst>
              </a:tr>
              <a:tr h="203093">
                <a:tc>
                  <a:txBody>
                    <a:bodyPr/>
                    <a:lstStyle/>
                    <a:p>
                      <a:pPr algn="just">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195693992"/>
                  </a:ext>
                </a:extLst>
              </a:tr>
              <a:tr h="203093">
                <a:tc>
                  <a:txBody>
                    <a:bodyPr/>
                    <a:lstStyle/>
                    <a:p>
                      <a:pPr algn="just">
                        <a:spcAft>
                          <a:spcPts val="0"/>
                        </a:spcAft>
                      </a:pPr>
                      <a:r>
                        <a:rPr lang="en-US" sz="1400" kern="0" dirty="0">
                          <a:effectLst/>
                          <a:latin typeface="+mn-lt"/>
                        </a:rPr>
                        <a:t>Board size</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-0.0007</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-0.0005</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839233133"/>
                  </a:ext>
                </a:extLst>
              </a:tr>
              <a:tr h="203093">
                <a:tc>
                  <a:txBody>
                    <a:bodyPr/>
                    <a:lstStyle/>
                    <a:p>
                      <a:pPr algn="just">
                        <a:spcAft>
                          <a:spcPts val="0"/>
                        </a:spcAft>
                      </a:pPr>
                      <a:r>
                        <a:rPr lang="en-US" sz="1400" kern="0" dirty="0">
                          <a:effectLst/>
                          <a:latin typeface="+mn-lt"/>
                        </a:rPr>
                        <a:t> </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1302486249"/>
                  </a:ext>
                </a:extLst>
              </a:tr>
              <a:tr h="203093">
                <a:tc>
                  <a:txBody>
                    <a:bodyPr/>
                    <a:lstStyle/>
                    <a:p>
                      <a:pPr algn="just">
                        <a:spcAft>
                          <a:spcPts val="0"/>
                        </a:spcAft>
                      </a:pPr>
                      <a:r>
                        <a:rPr lang="en-US" sz="1400" kern="0" dirty="0">
                          <a:effectLst/>
                          <a:latin typeface="+mn-lt"/>
                        </a:rPr>
                        <a:t>Busy director</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0.0020**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0.0017**</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08724860"/>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a:effectLst/>
                          <a:latin typeface="+mn-lt"/>
                        </a:rPr>
                        <a:t> </a:t>
                      </a:r>
                      <a:endParaRPr lang="zh-CN" altLang="en-US">
                        <a:latin typeface="+mn-lt"/>
                      </a:endParaRPr>
                    </a:p>
                  </a:txBody>
                  <a:tcPr marL="5556" marR="5556" marT="0" marB="0" anchor="ctr"/>
                </a:tc>
                <a:tc gridSpan="2">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4069440335"/>
                  </a:ext>
                </a:extLst>
              </a:tr>
              <a:tr h="203093">
                <a:tc>
                  <a:txBody>
                    <a:bodyPr/>
                    <a:lstStyle/>
                    <a:p>
                      <a:pPr algn="just">
                        <a:spcAft>
                          <a:spcPts val="0"/>
                        </a:spcAft>
                      </a:pPr>
                      <a:r>
                        <a:rPr lang="en-US" sz="1400" kern="0" dirty="0">
                          <a:effectLst/>
                          <a:latin typeface="+mn-lt"/>
                        </a:rPr>
                        <a:t>Independence</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0.0023</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0.0018</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86693162"/>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(0.001)</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497920880"/>
                  </a:ext>
                </a:extLst>
              </a:tr>
              <a:tr h="203093">
                <a:tc>
                  <a:txBody>
                    <a:bodyPr/>
                    <a:lstStyle/>
                    <a:p>
                      <a:pPr algn="just">
                        <a:spcAft>
                          <a:spcPts val="0"/>
                        </a:spcAft>
                      </a:pPr>
                      <a:r>
                        <a:rPr lang="en-US" sz="1400" kern="0">
                          <a:effectLst/>
                          <a:latin typeface="+mn-lt"/>
                        </a:rPr>
                        <a:t>CEO duality</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503453667"/>
                  </a:ext>
                </a:extLst>
              </a:tr>
              <a:tr h="203093">
                <a:tc>
                  <a:txBody>
                    <a:bodyPr/>
                    <a:lstStyle/>
                    <a:p>
                      <a:pPr algn="just">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 </a:t>
                      </a:r>
                      <a:endParaRPr lang="zh-CN" altLang="en-US" dirty="0">
                        <a:latin typeface="+mn-lt"/>
                      </a:endParaRPr>
                    </a:p>
                  </a:txBody>
                  <a:tcPr marL="5556" marR="5556" marT="0" marB="0" anchor="ctr"/>
                </a:tc>
                <a:tc gridSpan="2">
                  <a:txBody>
                    <a:bodyPr/>
                    <a:lstStyle/>
                    <a:p>
                      <a:pPr algn="ctr">
                        <a:spcAft>
                          <a:spcPts val="0"/>
                        </a:spcAft>
                      </a:pPr>
                      <a:r>
                        <a:rPr lang="en-US" sz="1400" kern="100">
                          <a:effectLst/>
                          <a:latin typeface="+mn-lt"/>
                        </a:rPr>
                        <a:t>(0.000)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3713834410"/>
                  </a:ext>
                </a:extLst>
              </a:tr>
              <a:tr h="203093">
                <a:tc>
                  <a:txBody>
                    <a:bodyPr/>
                    <a:lstStyle/>
                    <a:p>
                      <a:pPr algn="just">
                        <a:spcAft>
                          <a:spcPts val="0"/>
                        </a:spcAft>
                      </a:pPr>
                      <a:r>
                        <a:rPr lang="en-US" sz="1400" kern="0">
                          <a:effectLst/>
                          <a:latin typeface="+mn-lt"/>
                        </a:rPr>
                        <a:t>Firm FE</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Yes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Yes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Yes</a:t>
                      </a:r>
                      <a:endParaRPr lang="zh-CN" altLang="en-US" dirty="0">
                        <a:latin typeface="+mn-lt"/>
                      </a:endParaRPr>
                    </a:p>
                  </a:txBody>
                  <a:tcPr marL="5556" marR="5556" marT="0" marB="0" anchor="ctr"/>
                </a:tc>
                <a:tc gridSpan="2">
                  <a:txBody>
                    <a:bodyPr/>
                    <a:lstStyle/>
                    <a:p>
                      <a:pPr algn="ctr">
                        <a:spcAft>
                          <a:spcPts val="0"/>
                        </a:spcAft>
                      </a:pPr>
                      <a:r>
                        <a:rPr lang="en-US" sz="1400" kern="0">
                          <a:effectLst/>
                          <a:latin typeface="+mn-lt"/>
                        </a:rPr>
                        <a:t>Yes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583434273"/>
                  </a:ext>
                </a:extLst>
              </a:tr>
              <a:tr h="203093">
                <a:tc>
                  <a:txBody>
                    <a:bodyPr/>
                    <a:lstStyle/>
                    <a:p>
                      <a:pPr algn="just">
                        <a:spcAft>
                          <a:spcPts val="0"/>
                        </a:spcAft>
                      </a:pPr>
                      <a:r>
                        <a:rPr lang="en-US" sz="1400" kern="0">
                          <a:effectLst/>
                          <a:latin typeface="+mn-lt"/>
                        </a:rPr>
                        <a:t>Country-Year FE</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Yes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Yes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0" dirty="0">
                          <a:effectLst/>
                          <a:latin typeface="+mn-lt"/>
                        </a:rPr>
                        <a:t>Yes</a:t>
                      </a:r>
                      <a:endParaRPr lang="zh-CN" altLang="en-US" dirty="0">
                        <a:latin typeface="+mn-lt"/>
                      </a:endParaRPr>
                    </a:p>
                  </a:txBody>
                  <a:tcPr marL="5556" marR="5556" marT="0" marB="0" anchor="ctr"/>
                </a:tc>
                <a:tc gridSpan="2">
                  <a:txBody>
                    <a:bodyPr/>
                    <a:lstStyle/>
                    <a:p>
                      <a:pPr algn="ctr">
                        <a:spcAft>
                          <a:spcPts val="0"/>
                        </a:spcAft>
                      </a:pPr>
                      <a:r>
                        <a:rPr lang="en-US" sz="1400" kern="0" dirty="0">
                          <a:effectLst/>
                          <a:latin typeface="+mn-lt"/>
                        </a:rPr>
                        <a:t>Yes</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2444749018"/>
                  </a:ext>
                </a:extLst>
              </a:tr>
              <a:tr h="203093">
                <a:tc>
                  <a:txBody>
                    <a:bodyPr/>
                    <a:lstStyle/>
                    <a:p>
                      <a:pPr algn="just">
                        <a:spcAft>
                          <a:spcPts val="0"/>
                        </a:spcAft>
                      </a:pPr>
                      <a:r>
                        <a:rPr lang="en-US" sz="1400" kern="0">
                          <a:effectLst/>
                          <a:latin typeface="+mn-lt"/>
                        </a:rPr>
                        <a:t>Observations</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1,820,182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100">
                          <a:effectLst/>
                          <a:latin typeface="+mn-lt"/>
                        </a:rPr>
                        <a:t>1,820,182</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tc>
                <a:tc>
                  <a:txBody>
                    <a:bodyPr/>
                    <a:lstStyle/>
                    <a:p>
                      <a:pPr algn="ctr"/>
                      <a:r>
                        <a:rPr lang="en-US" sz="1400" kern="100">
                          <a:effectLst/>
                          <a:latin typeface="+mn-lt"/>
                        </a:rPr>
                        <a:t>1,820,182</a:t>
                      </a:r>
                      <a:endParaRPr lang="zh-CN" altLang="en-US">
                        <a:latin typeface="+mn-lt"/>
                      </a:endParaRPr>
                    </a:p>
                  </a:txBody>
                  <a:tcPr marL="5556" marR="5556" marT="0" marB="0" anchor="ctr"/>
                </a:tc>
                <a:tc gridSpan="2">
                  <a:txBody>
                    <a:bodyPr/>
                    <a:lstStyle/>
                    <a:p>
                      <a:pPr algn="ctr">
                        <a:spcAft>
                          <a:spcPts val="0"/>
                        </a:spcAft>
                      </a:pPr>
                      <a:r>
                        <a:rPr lang="en-US" sz="1400" kern="100" dirty="0">
                          <a:effectLst/>
                          <a:latin typeface="+mn-lt"/>
                        </a:rPr>
                        <a:t>1,820,182</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tc>
                <a:tc hMerge="1">
                  <a:txBody>
                    <a:bodyPr/>
                    <a:lstStyle/>
                    <a:p>
                      <a:endParaRPr lang="zh-CN" altLang="en-US"/>
                    </a:p>
                  </a:txBody>
                  <a:tcPr/>
                </a:tc>
                <a:extLst>
                  <a:ext uri="{0D108BD9-81ED-4DB2-BD59-A6C34878D82A}">
                    <a16:rowId xmlns:a16="http://schemas.microsoft.com/office/drawing/2014/main" val="2542429871"/>
                  </a:ext>
                </a:extLst>
              </a:tr>
              <a:tr h="203093">
                <a:tc>
                  <a:txBody>
                    <a:bodyPr/>
                    <a:lstStyle/>
                    <a:p>
                      <a:pPr algn="just">
                        <a:spcAft>
                          <a:spcPts val="0"/>
                        </a:spcAft>
                      </a:pPr>
                      <a:r>
                        <a:rPr lang="en-US" sz="1400" kern="0" dirty="0">
                          <a:effectLst/>
                          <a:latin typeface="+mn-lt"/>
                        </a:rPr>
                        <a:t>R-squared</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a:effectLst/>
                          <a:latin typeface="+mn-lt"/>
                        </a:rPr>
                        <a:t>0.070</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100" dirty="0">
                          <a:effectLst/>
                          <a:latin typeface="+mn-lt"/>
                        </a:rPr>
                        <a:t>0.070</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spcAft>
                          <a:spcPts val="0"/>
                        </a:spcAft>
                      </a:pPr>
                      <a:r>
                        <a:rPr lang="en-US" sz="1400" kern="0">
                          <a:effectLst/>
                          <a:latin typeface="+mn-lt"/>
                        </a:rPr>
                        <a:t> </a:t>
                      </a:r>
                      <a:endParaRPr lang="zh-CN" sz="1400" kern="10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a:txBody>
                    <a:bodyPr/>
                    <a:lstStyle/>
                    <a:p>
                      <a:pPr algn="ctr"/>
                      <a:r>
                        <a:rPr lang="en-US" sz="1400" kern="100" dirty="0">
                          <a:effectLst/>
                          <a:latin typeface="+mn-lt"/>
                        </a:rPr>
                        <a:t>0.068</a:t>
                      </a:r>
                      <a:endParaRPr lang="zh-CN" altLang="en-US" dirty="0">
                        <a:latin typeface="+mn-lt"/>
                      </a:endParaRPr>
                    </a:p>
                  </a:txBody>
                  <a:tcPr marL="5556" marR="5556" marT="0" marB="0" anchor="ctr">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en-US" sz="1400" kern="100" dirty="0">
                          <a:effectLst/>
                          <a:latin typeface="+mn-lt"/>
                        </a:rPr>
                        <a:t>0.068</a:t>
                      </a:r>
                      <a:endParaRPr lang="zh-CN" sz="1400" kern="100" dirty="0">
                        <a:effectLst/>
                        <a:latin typeface="+mn-lt"/>
                        <a:ea typeface="宋体" panose="02010600030101010101" pitchFamily="2" charset="-122"/>
                        <a:cs typeface="Times New Roman" panose="02020603050405020304" pitchFamily="18" charset="0"/>
                      </a:endParaRPr>
                    </a:p>
                  </a:txBody>
                  <a:tcPr marL="5556" marR="5556" marT="0" marB="0" anchor="ctr">
                    <a:lnB w="12700" cap="flat" cmpd="sng" algn="ctr">
                      <a:solidFill>
                        <a:schemeClr val="tx1"/>
                      </a:solidFill>
                      <a:prstDash val="solid"/>
                      <a:round/>
                      <a:headEnd type="none" w="med" len="med"/>
                      <a:tailEnd type="none" w="med" len="med"/>
                    </a:lnB>
                  </a:tcPr>
                </a:tc>
                <a:tc hMerge="1">
                  <a:txBody>
                    <a:bodyPr/>
                    <a:lstStyle/>
                    <a:p>
                      <a:endParaRPr lang="zh-CN" altLang="en-US"/>
                    </a:p>
                  </a:txBody>
                  <a:tcPr/>
                </a:tc>
                <a:extLst>
                  <a:ext uri="{0D108BD9-81ED-4DB2-BD59-A6C34878D82A}">
                    <a16:rowId xmlns:a16="http://schemas.microsoft.com/office/drawing/2014/main" val="1989796679"/>
                  </a:ext>
                </a:extLst>
              </a:tr>
            </a:tbl>
          </a:graphicData>
        </a:graphic>
      </p:graphicFrame>
    </p:spTree>
    <p:extLst>
      <p:ext uri="{BB962C8B-B14F-4D97-AF65-F5344CB8AC3E}">
        <p14:creationId xmlns:p14="http://schemas.microsoft.com/office/powerpoint/2010/main" val="36675864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3549680" y="0"/>
            <a:ext cx="5063611" cy="740229"/>
            <a:chOff x="417897" y="522513"/>
            <a:chExt cx="5663589" cy="740229"/>
          </a:xfrm>
          <a:solidFill>
            <a:srgbClr val="811C20"/>
          </a:solidFill>
        </p:grpSpPr>
        <p:sp>
          <p:nvSpPr>
            <p:cNvPr id="7"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6"/>
            <p:cNvSpPr txBox="1"/>
            <p:nvPr/>
          </p:nvSpPr>
          <p:spPr>
            <a:xfrm>
              <a:off x="1533068" y="661794"/>
              <a:ext cx="3433245"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七、一个研究案例</a:t>
              </a:r>
            </a:p>
          </p:txBody>
        </p:sp>
      </p:grpSp>
      <p:sp>
        <p:nvSpPr>
          <p:cNvPr id="2" name="矩形 1"/>
          <p:cNvSpPr/>
          <p:nvPr/>
        </p:nvSpPr>
        <p:spPr>
          <a:xfrm>
            <a:off x="621792" y="1554010"/>
            <a:ext cx="10369296" cy="1015663"/>
          </a:xfrm>
          <a:prstGeom prst="rect">
            <a:avLst/>
          </a:prstGeom>
        </p:spPr>
        <p:txBody>
          <a:bodyPr wrap="square">
            <a:spAutoFit/>
          </a:bodyPr>
          <a:lstStyle/>
          <a:p>
            <a:pPr algn="just"/>
            <a:r>
              <a:rPr lang="en-US" altLang="zh-CN" sz="2000" dirty="0">
                <a:solidFill>
                  <a:srgbClr val="7C1E1F"/>
                </a:solidFill>
                <a:latin typeface="微软雅黑" panose="020B0503020204020204" pitchFamily="34" charset="-122"/>
                <a:ea typeface="微软雅黑" panose="020B0503020204020204" pitchFamily="34" charset="-122"/>
              </a:rPr>
              <a:t>3. </a:t>
            </a:r>
            <a:r>
              <a:rPr lang="zh-CN" altLang="en-US" sz="2000" dirty="0">
                <a:solidFill>
                  <a:srgbClr val="7C1E1F"/>
                </a:solidFill>
                <a:latin typeface="微软雅黑" panose="020B0503020204020204" pitchFamily="34" charset="-122"/>
                <a:ea typeface="微软雅黑" panose="020B0503020204020204" pitchFamily="34" charset="-122"/>
              </a:rPr>
              <a:t>研究结论：</a:t>
            </a:r>
          </a:p>
          <a:p>
            <a:pPr algn="just"/>
            <a:endParaRPr lang="en-US" altLang="zh-CN" sz="2000" dirty="0">
              <a:solidFill>
                <a:srgbClr val="7C1E1F"/>
              </a:solidFill>
              <a:latin typeface="微软雅黑" panose="020B0503020204020204" pitchFamily="34" charset="-122"/>
              <a:ea typeface="微软雅黑" panose="020B0503020204020204" pitchFamily="34" charset="-122"/>
            </a:endParaRPr>
          </a:p>
          <a:p>
            <a:pPr algn="just"/>
            <a:r>
              <a:rPr lang="zh-CN" altLang="en-US" sz="2000" dirty="0">
                <a:latin typeface="微软雅黑" panose="020B0503020204020204" pitchFamily="34" charset="-122"/>
                <a:ea typeface="微软雅黑" panose="020B0503020204020204" pitchFamily="34" charset="-122"/>
              </a:rPr>
              <a:t>   </a:t>
            </a:r>
          </a:p>
        </p:txBody>
      </p:sp>
      <p:sp>
        <p:nvSpPr>
          <p:cNvPr id="3" name="矩形 2"/>
          <p:cNvSpPr/>
          <p:nvPr/>
        </p:nvSpPr>
        <p:spPr>
          <a:xfrm>
            <a:off x="621792" y="2362486"/>
            <a:ext cx="10479024" cy="3108543"/>
          </a:xfrm>
          <a:prstGeom prst="rect">
            <a:avLst/>
          </a:prstGeom>
        </p:spPr>
        <p:txBody>
          <a:bodyPr wrap="square">
            <a:spAutoFit/>
          </a:bodyPr>
          <a:lstStyle/>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高管</a:t>
            </a:r>
            <a:r>
              <a:rPr lang="en-US" altLang="zh-CN" sz="2000" dirty="0">
                <a:latin typeface="微软雅黑" panose="020B0503020204020204" pitchFamily="34" charset="-122"/>
                <a:ea typeface="微软雅黑" panose="020B0503020204020204" pitchFamily="34" charset="-122"/>
              </a:rPr>
              <a:t>country-specific experiences</a:t>
            </a:r>
            <a:r>
              <a:rPr lang="zh-CN" altLang="en-US" sz="2000" dirty="0">
                <a:latin typeface="微软雅黑" panose="020B0503020204020204" pitchFamily="34" charset="-122"/>
                <a:ea typeface="微软雅黑" panose="020B0503020204020204" pitchFamily="34" charset="-122"/>
              </a:rPr>
              <a:t>能够提高企业对外直接投资的可能性，以及投资东道国和背景来源国相同的概率。</a:t>
            </a: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进一步检验发现，这类高管通过给企业提供有效信息降低投资的固定成本，从而提高投资概率。这表现为当投资东道国和高管海外背景来源国相同时，其作用更强，然而当国家不同时，则表现出转移效应</a:t>
            </a:r>
            <a:r>
              <a:rPr lang="en-US" altLang="zh-CN" sz="2000" dirty="0">
                <a:latin typeface="微软雅黑" panose="020B0503020204020204" pitchFamily="34" charset="-122"/>
                <a:ea typeface="微软雅黑" panose="020B0503020204020204" pitchFamily="34" charset="-122"/>
              </a:rPr>
              <a:t>(diversion effects)</a:t>
            </a:r>
            <a:r>
              <a:rPr lang="zh-CN" altLang="en-US"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endParaRPr lang="en-US" altLang="zh-CN" sz="2000" dirty="0">
              <a:latin typeface="微软雅黑" panose="020B0503020204020204" pitchFamily="34" charset="-122"/>
              <a:ea typeface="微软雅黑" panose="020B0503020204020204" pitchFamily="34" charset="-122"/>
            </a:endParaRPr>
          </a:p>
          <a:p>
            <a:pPr indent="457200" algn="just" fontAlgn="base">
              <a:spcBef>
                <a:spcPct val="20000"/>
              </a:spcBef>
              <a:spcAft>
                <a:spcPct val="0"/>
              </a:spcAft>
              <a:defRPr/>
            </a:pPr>
            <a:r>
              <a:rPr lang="zh-CN" altLang="en-US" sz="2000" dirty="0">
                <a:latin typeface="微软雅黑" panose="020B0503020204020204" pitchFamily="34" charset="-122"/>
                <a:ea typeface="微软雅黑" panose="020B0503020204020204" pitchFamily="34" charset="-122"/>
              </a:rPr>
              <a:t>此外，</a:t>
            </a:r>
            <a:r>
              <a:rPr lang="en-US" altLang="zh-CN" sz="2000" dirty="0">
                <a:latin typeface="微软雅黑" panose="020B0503020204020204" pitchFamily="34" charset="-122"/>
                <a:ea typeface="微软雅黑" panose="020B0503020204020204" pitchFamily="34" charset="-122"/>
              </a:rPr>
              <a:t>country-specific experiences</a:t>
            </a:r>
            <a:r>
              <a:rPr lang="zh-CN" altLang="en-US" sz="2000" dirty="0">
                <a:latin typeface="微软雅黑" panose="020B0503020204020204" pitchFamily="34" charset="-122"/>
                <a:ea typeface="微软雅黑" panose="020B0503020204020204" pitchFamily="34" charset="-122"/>
              </a:rPr>
              <a:t>的作用在国内民营企业以及生产率较低的企业作用更强。</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777794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dministrator\Desktop\财大ppt模板\B9PPT模板（一）宽屏-05.jpg"/>
          <p:cNvPicPr>
            <a:picLocks noChangeAspect="1" noChangeArrowheads="1"/>
          </p:cNvPicPr>
          <p:nvPr/>
        </p:nvPicPr>
        <p:blipFill>
          <a:blip r:embed="rId2"/>
          <a:srcRect/>
          <a:stretch>
            <a:fillRect/>
          </a:stretch>
        </p:blipFill>
        <p:spPr bwMode="auto">
          <a:xfrm>
            <a:off x="16488" y="1587"/>
            <a:ext cx="12173308" cy="6856413"/>
          </a:xfrm>
          <a:prstGeom prst="rect">
            <a:avLst/>
          </a:prstGeom>
          <a:noFill/>
        </p:spPr>
      </p:pic>
      <p:sp>
        <p:nvSpPr>
          <p:cNvPr id="2" name="标题 1"/>
          <p:cNvSpPr>
            <a:spLocks noGrp="1"/>
          </p:cNvSpPr>
          <p:nvPr>
            <p:ph type="title"/>
          </p:nvPr>
        </p:nvSpPr>
        <p:spPr>
          <a:xfrm>
            <a:off x="559437" y="2586684"/>
            <a:ext cx="10968833" cy="1143000"/>
          </a:xfrm>
        </p:spPr>
        <p:txBody>
          <a:bodyPr>
            <a:normAutofit/>
          </a:bodyPr>
          <a:lstStyle/>
          <a:p>
            <a:r>
              <a:rPr lang="zh-CN" altLang="en-US" sz="7199"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18725" y="3824549"/>
            <a:ext cx="10968833" cy="647937"/>
          </a:xfrm>
        </p:spPr>
        <p:txBody>
          <a:bodyPr>
            <a:noAutofit/>
          </a:bodyPr>
          <a:lstStyle/>
          <a:p>
            <a:pPr algn="ctr">
              <a:buNone/>
            </a:pPr>
            <a:r>
              <a:rPr lang="en-US" altLang="zh-CN" sz="4400" dirty="0">
                <a:solidFill>
                  <a:srgbClr val="7C1D20"/>
                </a:solidFill>
                <a:latin typeface="Times New Roman" panose="02020603050405020304" pitchFamily="18" charset="0"/>
                <a:ea typeface="微软雅黑" pitchFamily="34" charset="-122"/>
                <a:cs typeface="Times New Roman" panose="02020603050405020304" pitchFamily="18" charset="0"/>
              </a:rPr>
              <a:t>Thank You</a:t>
            </a:r>
            <a:endParaRPr lang="zh-CN" altLang="en-US" sz="4400" dirty="0">
              <a:solidFill>
                <a:srgbClr val="7C1D2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55657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5" name="矩形 4"/>
          <p:cNvSpPr/>
          <p:nvPr/>
        </p:nvSpPr>
        <p:spPr>
          <a:xfrm>
            <a:off x="394589" y="1301268"/>
            <a:ext cx="4212500" cy="1938992"/>
          </a:xfrm>
          <a:prstGeom prst="rect">
            <a:avLst/>
          </a:prstGeom>
        </p:spPr>
        <p:txBody>
          <a:bodyPr wrap="none">
            <a:spAutoFit/>
          </a:bodyPr>
          <a:lstStyle/>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 </a:t>
            </a:r>
            <a:r>
              <a:rPr lang="zh-CN" altLang="en-US" sz="2000" dirty="0">
                <a:solidFill>
                  <a:srgbClr val="7C1E1F"/>
                </a:solidFill>
                <a:latin typeface="微软雅黑" panose="020B0503020204020204" pitchFamily="34" charset="-122"/>
                <a:ea typeface="微软雅黑" panose="020B0503020204020204" pitchFamily="34" charset="-122"/>
              </a:rPr>
              <a:t>跨国公司（</a:t>
            </a:r>
            <a:r>
              <a:rPr lang="en-US" altLang="zh-CN" sz="2000" dirty="0">
                <a:solidFill>
                  <a:srgbClr val="7C1E1F"/>
                </a:solidFill>
                <a:latin typeface="微软雅黑" panose="020B0503020204020204" pitchFamily="34" charset="-122"/>
                <a:ea typeface="微软雅黑" panose="020B0503020204020204" pitchFamily="34" charset="-122"/>
              </a:rPr>
              <a:t>multinational firm</a:t>
            </a:r>
            <a:r>
              <a:rPr lang="zh-CN" altLang="en-US" sz="2000" dirty="0">
                <a:solidFill>
                  <a:srgbClr val="7C1E1F"/>
                </a:solidFill>
                <a:latin typeface="微软雅黑" panose="020B0503020204020204" pitchFamily="34" charset="-122"/>
                <a:ea typeface="微软雅黑" panose="020B0503020204020204" pitchFamily="34" charset="-122"/>
              </a:rPr>
              <a:t>）</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r>
              <a:rPr lang="en-US" altLang="zh-CN" sz="2000" dirty="0">
                <a:solidFill>
                  <a:srgbClr val="7C1E1F"/>
                </a:solidFill>
                <a:latin typeface="微软雅黑" panose="020B0503020204020204" pitchFamily="34" charset="-122"/>
                <a:ea typeface="微软雅黑" panose="020B0503020204020204" pitchFamily="34" charset="-122"/>
              </a:rPr>
              <a:t>2.1 </a:t>
            </a:r>
            <a:r>
              <a:rPr lang="zh-CN" altLang="en-US" sz="2000" dirty="0">
                <a:solidFill>
                  <a:srgbClr val="7C1E1F"/>
                </a:solidFill>
                <a:latin typeface="微软雅黑" panose="020B0503020204020204" pitchFamily="34" charset="-122"/>
                <a:ea typeface="微软雅黑" panose="020B0503020204020204" pitchFamily="34" charset="-122"/>
              </a:rPr>
              <a:t>什么是跨国公司</a:t>
            </a: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a:p>
            <a:pPr>
              <a:lnSpc>
                <a:spcPct val="150000"/>
              </a:lnSpc>
            </a:pPr>
            <a:endParaRPr lang="en-US" altLang="zh-CN" sz="2000" dirty="0">
              <a:solidFill>
                <a:srgbClr val="7C1E1F"/>
              </a:solidFill>
              <a:latin typeface="微软雅黑" panose="020B0503020204020204" pitchFamily="34" charset="-122"/>
              <a:ea typeface="微软雅黑" panose="020B0503020204020204" pitchFamily="34" charset="-122"/>
            </a:endParaRPr>
          </a:p>
        </p:txBody>
      </p:sp>
      <p:sp>
        <p:nvSpPr>
          <p:cNvPr id="11" name="TextBox 23"/>
          <p:cNvSpPr txBox="1"/>
          <p:nvPr/>
        </p:nvSpPr>
        <p:spPr>
          <a:xfrm>
            <a:off x="394589" y="2421283"/>
            <a:ext cx="11797411" cy="4247317"/>
          </a:xfrm>
          <a:prstGeom prst="rect">
            <a:avLst/>
          </a:prstGeom>
          <a:noFill/>
          <a:ln w="28575">
            <a:no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multinational enterprise(MNE)/ Multinational corporation/ multinational firm/“multinational”</a:t>
            </a: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美国商务部：持有外国某公司</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及以上的具有表决权股票的公司为跨国公司。</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持有表决权股票的公司被称作“母公司”</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被持有股票的公司被称作母公司的“子公司”</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如果母公司持股比例＞</a:t>
            </a:r>
            <a:r>
              <a:rPr lang="en-US" altLang="zh-CN" dirty="0">
                <a:latin typeface="微软雅黑" panose="020B0503020204020204" pitchFamily="34" charset="-122"/>
                <a:ea typeface="微软雅黑" panose="020B0503020204020204" pitchFamily="34" charset="-122"/>
              </a:rPr>
              <a:t>50%</a:t>
            </a:r>
            <a:r>
              <a:rPr lang="zh-CN" altLang="en-US" dirty="0">
                <a:latin typeface="微软雅黑" panose="020B0503020204020204" pitchFamily="34" charset="-122"/>
                <a:ea typeface="微软雅黑" panose="020B0503020204020204" pitchFamily="34" charset="-122"/>
              </a:rPr>
              <a:t>，则其被称作母公司的“控股子公司”</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跨国公司的所有权结构可能比较复杂，比如母公司</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的子公司</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拥有子公司</a:t>
            </a:r>
            <a:r>
              <a:rPr lang="en-US" altLang="zh-CN" dirty="0">
                <a:latin typeface="微软雅黑" panose="020B0503020204020204" pitchFamily="34" charset="-122"/>
                <a:ea typeface="微软雅黑" panose="020B0503020204020204" pitchFamily="34" charset="-122"/>
              </a:rPr>
              <a:t>C</a:t>
            </a: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母公司可以通过新建或并购外国公司的方式来创建子公司</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跨国公司进行对外直接投资</a:t>
            </a:r>
            <a:endParaRPr lang="en-US" altLang="zh-CN" dirty="0">
              <a:latin typeface="微软雅黑" panose="020B0503020204020204" pitchFamily="34" charset="-122"/>
              <a:ea typeface="微软雅黑" panose="020B0503020204020204" pitchFamily="34" charset="-122"/>
            </a:endParaRPr>
          </a:p>
          <a:p>
            <a:endParaRPr lang="en-US" altLang="zh-CN" dirty="0">
              <a:latin typeface="微软雅黑" panose="020B0503020204020204" pitchFamily="34" charset="-122"/>
              <a:ea typeface="微软雅黑" panose="020B0503020204020204" pitchFamily="34" charset="-122"/>
            </a:endParaRPr>
          </a:p>
        </p:txBody>
      </p:sp>
      <p:grpSp>
        <p:nvGrpSpPr>
          <p:cNvPr id="9" name="Group 7"/>
          <p:cNvGrpSpPr/>
          <p:nvPr/>
        </p:nvGrpSpPr>
        <p:grpSpPr>
          <a:xfrm>
            <a:off x="3524969" y="309407"/>
            <a:ext cx="5063611" cy="740229"/>
            <a:chOff x="417897" y="522513"/>
            <a:chExt cx="5663589" cy="740229"/>
          </a:xfrm>
          <a:solidFill>
            <a:srgbClr val="811C20"/>
          </a:solidFill>
        </p:grpSpPr>
        <p:sp>
          <p:nvSpPr>
            <p:cNvPr id="10" name="Rectangle 3"/>
            <p:cNvSpPr/>
            <p:nvPr/>
          </p:nvSpPr>
          <p:spPr>
            <a:xfrm>
              <a:off x="417897" y="522513"/>
              <a:ext cx="5663589"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6"/>
            <p:cNvSpPr txBox="1"/>
            <p:nvPr/>
          </p:nvSpPr>
          <p:spPr>
            <a:xfrm>
              <a:off x="629200" y="661794"/>
              <a:ext cx="5240982" cy="461665"/>
            </a:xfrm>
            <a:prstGeom prst="rect">
              <a:avLst/>
            </a:prstGeom>
            <a:grpFill/>
            <a:ln>
              <a:noFill/>
            </a:ln>
          </p:spPr>
          <p:txBody>
            <a:bodyPr wrap="squar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一、国际投资中的一些现实数据</a:t>
              </a:r>
              <a:endParaRPr lang="en-GB" sz="2400" dirty="0">
                <a:solidFill>
                  <a:schemeClr val="bg1"/>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911170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10504</TotalTime>
  <Words>10713</Words>
  <Application>Microsoft Office PowerPoint</Application>
  <PresentationFormat>宽屏</PresentationFormat>
  <Paragraphs>2190</Paragraphs>
  <Slides>82</Slides>
  <Notes>8</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82</vt:i4>
      </vt:variant>
    </vt:vector>
  </HeadingPairs>
  <TitlesOfParts>
    <vt:vector size="95" baseType="lpstr">
      <vt:lpstr>等线</vt:lpstr>
      <vt:lpstr>楷体</vt:lpstr>
      <vt:lpstr>宋体</vt:lpstr>
      <vt:lpstr>微软雅黑</vt:lpstr>
      <vt:lpstr>微软雅黑 Light</vt:lpstr>
      <vt:lpstr>Arial</vt:lpstr>
      <vt:lpstr>Arial Rounded MT Bold</vt:lpstr>
      <vt:lpstr>Calibri</vt:lpstr>
      <vt:lpstr>Calibri Light</vt:lpstr>
      <vt:lpstr>Cambria Math</vt:lpstr>
      <vt:lpstr>Gill Sans MT</vt:lpstr>
      <vt:lpstr>Times New Roman</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vt:lpstr>
    </vt:vector>
  </TitlesOfParts>
  <Company>Volvo Car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shujie</dc:creator>
  <cp:lastModifiedBy>apple</cp:lastModifiedBy>
  <cp:revision>1277</cp:revision>
  <dcterms:created xsi:type="dcterms:W3CDTF">2019-04-17T09:40:04Z</dcterms:created>
  <dcterms:modified xsi:type="dcterms:W3CDTF">2019-05-23T07:40:24Z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iteId">
    <vt:lpwstr>81fa766e-a349-4867-8bf4-ab35e250a08f</vt:lpwstr>
  </property>
  <property fmtid="{D5CDD505-2E9C-101B-9397-08002B2CF9AE}" pid="4" name="MSIP_Label_7fea2623-af8f-4fb8-b1cf-b63cc8e496aa_Owner">
    <vt:lpwstr>SCAO10@volvocars.com</vt:lpwstr>
  </property>
  <property fmtid="{D5CDD505-2E9C-101B-9397-08002B2CF9AE}" pid="5" name="MSIP_Label_7fea2623-af8f-4fb8-b1cf-b63cc8e496aa_SetDate">
    <vt:lpwstr>2019-04-17T09:59:36.6202818Z</vt:lpwstr>
  </property>
  <property fmtid="{D5CDD505-2E9C-101B-9397-08002B2CF9AE}" pid="6" name="MSIP_Label_7fea2623-af8f-4fb8-b1cf-b63cc8e496aa_Name">
    <vt:lpwstr>Proprietary</vt:lpwstr>
  </property>
  <property fmtid="{D5CDD505-2E9C-101B-9397-08002B2CF9AE}" pid="7" name="MSIP_Label_7fea2623-af8f-4fb8-b1cf-b63cc8e496aa_Application">
    <vt:lpwstr>Microsoft Azure Information Protection</vt:lpwstr>
  </property>
  <property fmtid="{D5CDD505-2E9C-101B-9397-08002B2CF9AE}" pid="8" name="MSIP_Label_7fea2623-af8f-4fb8-b1cf-b63cc8e496aa_Extended_MSFT_Method">
    <vt:lpwstr>Automatic</vt:lpwstr>
  </property>
  <property fmtid="{D5CDD505-2E9C-101B-9397-08002B2CF9AE}" pid="9" name="Sensitivity">
    <vt:lpwstr>Proprietary</vt:lpwstr>
  </property>
</Properties>
</file>