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5"/>
  </p:notesMasterIdLst>
  <p:sldIdLst>
    <p:sldId id="585" r:id="rId3"/>
    <p:sldId id="586" r:id="rId4"/>
    <p:sldId id="257" r:id="rId5"/>
    <p:sldId id="357" r:id="rId6"/>
    <p:sldId id="369" r:id="rId7"/>
    <p:sldId id="359" r:id="rId8"/>
    <p:sldId id="362" r:id="rId9"/>
    <p:sldId id="580" r:id="rId10"/>
    <p:sldId id="349" r:id="rId11"/>
    <p:sldId id="350" r:id="rId12"/>
    <p:sldId id="351" r:id="rId13"/>
    <p:sldId id="461" r:id="rId14"/>
    <p:sldId id="581" r:id="rId15"/>
    <p:sldId id="305" r:id="rId16"/>
    <p:sldId id="352" r:id="rId17"/>
    <p:sldId id="353" r:id="rId18"/>
    <p:sldId id="360" r:id="rId19"/>
    <p:sldId id="372" r:id="rId20"/>
    <p:sldId id="301" r:id="rId21"/>
    <p:sldId id="373" r:id="rId22"/>
    <p:sldId id="534" r:id="rId23"/>
    <p:sldId id="582" r:id="rId24"/>
    <p:sldId id="535" r:id="rId25"/>
    <p:sldId id="583" r:id="rId26"/>
    <p:sldId id="374" r:id="rId27"/>
    <p:sldId id="378" r:id="rId28"/>
    <p:sldId id="379" r:id="rId29"/>
    <p:sldId id="376" r:id="rId30"/>
    <p:sldId id="380" r:id="rId31"/>
    <p:sldId id="381" r:id="rId32"/>
    <p:sldId id="382" r:id="rId33"/>
    <p:sldId id="536" r:id="rId34"/>
    <p:sldId id="584" r:id="rId35"/>
    <p:sldId id="385" r:id="rId36"/>
    <p:sldId id="387" r:id="rId37"/>
    <p:sldId id="388" r:id="rId38"/>
    <p:sldId id="389" r:id="rId39"/>
    <p:sldId id="390" r:id="rId40"/>
    <p:sldId id="392" r:id="rId41"/>
    <p:sldId id="393" r:id="rId42"/>
    <p:sldId id="394" r:id="rId43"/>
    <p:sldId id="354" r:id="rId44"/>
    <p:sldId id="463" r:id="rId45"/>
    <p:sldId id="476" r:id="rId46"/>
    <p:sldId id="446" r:id="rId47"/>
    <p:sldId id="448" r:id="rId48"/>
    <p:sldId id="405" r:id="rId49"/>
    <p:sldId id="401" r:id="rId50"/>
    <p:sldId id="537" r:id="rId51"/>
    <p:sldId id="402" r:id="rId52"/>
    <p:sldId id="411" r:id="rId53"/>
    <p:sldId id="409" r:id="rId54"/>
    <p:sldId id="450" r:id="rId55"/>
    <p:sldId id="404" r:id="rId56"/>
    <p:sldId id="407" r:id="rId57"/>
    <p:sldId id="413" r:id="rId58"/>
    <p:sldId id="414" r:id="rId59"/>
    <p:sldId id="415" r:id="rId60"/>
    <p:sldId id="459" r:id="rId61"/>
    <p:sldId id="577" r:id="rId62"/>
    <p:sldId id="576" r:id="rId63"/>
    <p:sldId id="417" r:id="rId64"/>
    <p:sldId id="418" r:id="rId65"/>
    <p:sldId id="419" r:id="rId66"/>
    <p:sldId id="492" r:id="rId67"/>
    <p:sldId id="541" r:id="rId68"/>
    <p:sldId id="542" r:id="rId69"/>
    <p:sldId id="543" r:id="rId70"/>
    <p:sldId id="494" r:id="rId71"/>
    <p:sldId id="444" r:id="rId72"/>
    <p:sldId id="496" r:id="rId73"/>
    <p:sldId id="449" r:id="rId74"/>
    <p:sldId id="539" r:id="rId75"/>
    <p:sldId id="544" r:id="rId76"/>
    <p:sldId id="540" r:id="rId77"/>
    <p:sldId id="574" r:id="rId78"/>
    <p:sldId id="545" r:id="rId79"/>
    <p:sldId id="546" r:id="rId80"/>
    <p:sldId id="547" r:id="rId81"/>
    <p:sldId id="548" r:id="rId82"/>
    <p:sldId id="549" r:id="rId83"/>
    <p:sldId id="258" r:id="rId8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131505532@qq.com" initials="1" lastIdx="1" clrIdx="0">
    <p:extLst>
      <p:ext uri="{19B8F6BF-5375-455C-9EA6-DF929625EA0E}">
        <p15:presenceInfo xmlns:p15="http://schemas.microsoft.com/office/powerpoint/2012/main" userId="6d9f74643302ed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660"/>
  </p:normalViewPr>
  <p:slideViewPr>
    <p:cSldViewPr>
      <p:cViewPr varScale="1">
        <p:scale>
          <a:sx n="55" d="100"/>
          <a:sy n="55" d="100"/>
        </p:scale>
        <p:origin x="237"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A351310-9278-41FD-B3F6-2F8981F7EF8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99343B40-F67B-41B5-846F-89D27AE829A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8AAEF8B-4622-4220-822E-E283FBEED528}" type="datetimeFigureOut">
              <a:rPr lang="zh-CN" altLang="en-US"/>
              <a:pPr>
                <a:defRPr/>
              </a:pPr>
              <a:t>2019/6/18</a:t>
            </a:fld>
            <a:endParaRPr lang="zh-CN" altLang="en-US"/>
          </a:p>
        </p:txBody>
      </p:sp>
      <p:sp>
        <p:nvSpPr>
          <p:cNvPr id="4" name="幻灯片图像占位符 3">
            <a:extLst>
              <a:ext uri="{FF2B5EF4-FFF2-40B4-BE49-F238E27FC236}">
                <a16:creationId xmlns:a16="http://schemas.microsoft.com/office/drawing/2014/main" id="{C34F4B86-57DF-460E-AB78-9077606578A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6946A40D-E898-4F1C-AE42-F515807204A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D8B4F4A7-85C7-4CCC-93DB-F3E19705BE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F39E00B7-F38D-4106-AEBC-02834797662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2EE7DE7-721C-4739-8EA0-E5A882999F67}"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72892F4-400E-4FF8-BA13-93449EA393DB}"/>
              </a:ext>
            </a:extLst>
          </p:cNvPr>
          <p:cNvSpPr>
            <a:spLocks noGrp="1" noRot="1" noChangeAspect="1" noTextEdit="1"/>
          </p:cNvSpPr>
          <p:nvPr>
            <p:ph type="sldImg"/>
          </p:nvPr>
        </p:nvSpPr>
        <p:spPr>
          <a:xfrm>
            <a:off x="1143000" y="685800"/>
            <a:ext cx="4572000" cy="3429000"/>
          </a:xfrm>
          <a:ln w="12700">
            <a:solidFill>
              <a:srgbClr val="000000"/>
            </a:solidFill>
            <a:miter lim="800000"/>
            <a:headEnd/>
            <a:tailEnd/>
          </a:ln>
        </p:spPr>
      </p:sp>
      <p:sp>
        <p:nvSpPr>
          <p:cNvPr id="61443" name="Notes Placeholder 2">
            <a:extLst>
              <a:ext uri="{FF2B5EF4-FFF2-40B4-BE49-F238E27FC236}">
                <a16:creationId xmlns:a16="http://schemas.microsoft.com/office/drawing/2014/main" id="{0D924D2C-796C-4C47-9EB2-67A130DFDD6C}"/>
              </a:ext>
            </a:extLst>
          </p:cNvPr>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en-US" altLang="zh-CN"/>
              <a:t>A basis point (bp) is one hundredth of a percent, so 20bp is 0.20%</a:t>
            </a:r>
          </a:p>
        </p:txBody>
      </p:sp>
      <p:sp>
        <p:nvSpPr>
          <p:cNvPr id="61444" name="Slide Number Placeholder 3">
            <a:extLst>
              <a:ext uri="{FF2B5EF4-FFF2-40B4-BE49-F238E27FC236}">
                <a16:creationId xmlns:a16="http://schemas.microsoft.com/office/drawing/2014/main" id="{66EC1432-956F-4818-9588-337F9DE2274C}"/>
              </a:ext>
            </a:extLst>
          </p:cNvPr>
          <p:cNvSpPr txBox="1">
            <a:spLocks noGrp="1" noChangeArrowheads="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FontTx/>
              <a:buNone/>
            </a:pPr>
            <a:fld id="{B8CD6F4B-1CA1-4178-8CE2-F9E03F382D96}" type="slidenum">
              <a:rPr lang="zh-CN" altLang="en-US">
                <a:latin typeface="Arial" panose="020B0604020202020204" pitchFamily="34" charset="0"/>
              </a:rPr>
              <a:pPr algn="r" eaLnBrk="1" hangingPunct="1">
                <a:spcBef>
                  <a:spcPct val="0"/>
                </a:spcBef>
                <a:buFontTx/>
                <a:buNone/>
              </a:pPr>
              <a:t>71</a:t>
            </a:fld>
            <a:endParaRPr lang="en-US" altLang="zh-CN">
              <a:latin typeface="Arial" panose="020B0604020202020204" pitchFamily="34" charset="0"/>
            </a:endParaRPr>
          </a:p>
        </p:txBody>
      </p:sp>
    </p:spTree>
    <p:extLst>
      <p:ext uri="{BB962C8B-B14F-4D97-AF65-F5344CB8AC3E}">
        <p14:creationId xmlns:p14="http://schemas.microsoft.com/office/powerpoint/2010/main" val="2314426126"/>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82BADC6-55C4-456F-B4DF-ED09D88FBC7D}"/>
              </a:ext>
            </a:extLst>
          </p:cNvPr>
          <p:cNvSpPr>
            <a:spLocks noGrp="1" noRot="1" noChangeAspect="1" noTextEdit="1"/>
          </p:cNvSpPr>
          <p:nvPr>
            <p:ph type="sldImg"/>
          </p:nvPr>
        </p:nvSpPr>
        <p:spPr>
          <a:xfrm>
            <a:off x="1143000" y="685800"/>
            <a:ext cx="4572000" cy="3429000"/>
          </a:xfrm>
          <a:ln w="12700">
            <a:solidFill>
              <a:srgbClr val="000000"/>
            </a:solidFill>
            <a:miter lim="800000"/>
            <a:headEnd/>
            <a:tailEnd/>
          </a:ln>
        </p:spPr>
      </p:sp>
      <p:sp>
        <p:nvSpPr>
          <p:cNvPr id="62467" name="Notes Placeholder 2">
            <a:extLst>
              <a:ext uri="{FF2B5EF4-FFF2-40B4-BE49-F238E27FC236}">
                <a16:creationId xmlns:a16="http://schemas.microsoft.com/office/drawing/2014/main" id="{C000103E-BFE4-4849-A667-AA1625EF008C}"/>
              </a:ext>
            </a:extLst>
          </p:cNvPr>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en-US" altLang="zh-CN" i="1"/>
              <a:t>A</a:t>
            </a:r>
            <a:r>
              <a:rPr lang="en-US" altLang="zh-CN"/>
              <a:t> has a comparative advantage in borrowing in dollars.</a:t>
            </a:r>
          </a:p>
          <a:p>
            <a:pPr eaLnBrk="1" hangingPunct="1">
              <a:spcBef>
                <a:spcPct val="0"/>
              </a:spcBef>
            </a:pPr>
            <a:r>
              <a:rPr lang="en-US" altLang="zh-CN" i="1"/>
              <a:t>B </a:t>
            </a:r>
            <a:r>
              <a:rPr lang="en-US" altLang="zh-CN"/>
              <a:t>has a comparative advantage in borrowing in euro.</a:t>
            </a:r>
          </a:p>
          <a:p>
            <a:pPr eaLnBrk="1" hangingPunct="1">
              <a:spcBef>
                <a:spcPct val="0"/>
              </a:spcBef>
            </a:pPr>
            <a:endParaRPr lang="zh-CN" altLang="en-US"/>
          </a:p>
        </p:txBody>
      </p:sp>
      <p:sp>
        <p:nvSpPr>
          <p:cNvPr id="62468" name="Slide Number Placeholder 3">
            <a:extLst>
              <a:ext uri="{FF2B5EF4-FFF2-40B4-BE49-F238E27FC236}">
                <a16:creationId xmlns:a16="http://schemas.microsoft.com/office/drawing/2014/main" id="{6CF1B142-8283-4A76-9201-1214A7B142EC}"/>
              </a:ext>
            </a:extLst>
          </p:cNvPr>
          <p:cNvSpPr txBox="1">
            <a:spLocks noGrp="1" noChangeArrowheads="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FontTx/>
              <a:buNone/>
            </a:pPr>
            <a:fld id="{1971AD6C-85DE-4034-AE6B-45EF6F06C3BB}" type="slidenum">
              <a:rPr lang="zh-CN" altLang="en-US">
                <a:latin typeface="Arial" panose="020B0604020202020204" pitchFamily="34" charset="0"/>
              </a:rPr>
              <a:pPr algn="r" eaLnBrk="1" hangingPunct="1">
                <a:spcBef>
                  <a:spcPct val="0"/>
                </a:spcBef>
                <a:buFontTx/>
                <a:buNone/>
              </a:pPr>
              <a:t>72</a:t>
            </a:fld>
            <a:endParaRPr lang="en-US" altLang="zh-CN">
              <a:latin typeface="Arial" panose="020B0604020202020204" pitchFamily="34" charset="0"/>
            </a:endParaRPr>
          </a:p>
        </p:txBody>
      </p:sp>
    </p:spTree>
    <p:extLst>
      <p:ext uri="{BB962C8B-B14F-4D97-AF65-F5344CB8AC3E}">
        <p14:creationId xmlns:p14="http://schemas.microsoft.com/office/powerpoint/2010/main" val="3494412711"/>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98FECC-69C0-449A-8ADE-11F23218CD1C}"/>
              </a:ext>
            </a:extLst>
          </p:cNvPr>
          <p:cNvSpPr>
            <a:spLocks noGrp="1"/>
          </p:cNvSpPr>
          <p:nvPr>
            <p:ph type="dt" sz="half" idx="10"/>
          </p:nvPr>
        </p:nvSpPr>
        <p:spPr/>
        <p:txBody>
          <a:bodyPr/>
          <a:lstStyle>
            <a:lvl1pPr>
              <a:defRPr/>
            </a:lvl1pPr>
          </a:lstStyle>
          <a:p>
            <a:pPr>
              <a:defRPr/>
            </a:pPr>
            <a:fld id="{A9BC50EF-2806-42BB-B9D2-4B20AE0F7F6B}" type="datetimeFigureOut">
              <a:rPr lang="zh-CN" altLang="en-US"/>
              <a:pPr>
                <a:defRPr/>
              </a:pPr>
              <a:t>2019/6/18</a:t>
            </a:fld>
            <a:endParaRPr lang="zh-CN" altLang="en-US"/>
          </a:p>
        </p:txBody>
      </p:sp>
      <p:sp>
        <p:nvSpPr>
          <p:cNvPr id="5" name="页脚占位符 4">
            <a:extLst>
              <a:ext uri="{FF2B5EF4-FFF2-40B4-BE49-F238E27FC236}">
                <a16:creationId xmlns:a16="http://schemas.microsoft.com/office/drawing/2014/main" id="{C3B03331-D3D9-49F3-ABF5-A3B83869817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9D1048A-3C30-42E1-95D7-DD01B97B26A4}"/>
              </a:ext>
            </a:extLst>
          </p:cNvPr>
          <p:cNvSpPr>
            <a:spLocks noGrp="1"/>
          </p:cNvSpPr>
          <p:nvPr>
            <p:ph type="sldNum" sz="quarter" idx="12"/>
          </p:nvPr>
        </p:nvSpPr>
        <p:spPr/>
        <p:txBody>
          <a:bodyPr/>
          <a:lstStyle>
            <a:lvl1pPr>
              <a:defRPr/>
            </a:lvl1pPr>
          </a:lstStyle>
          <a:p>
            <a:fld id="{746B5141-853B-481E-AAE2-147CD965C278}" type="slidenum">
              <a:rPr lang="zh-CN" altLang="en-US"/>
              <a:pPr/>
              <a:t>‹#›</a:t>
            </a:fld>
            <a:endParaRPr lang="zh-CN" altLang="en-US"/>
          </a:p>
        </p:txBody>
      </p:sp>
    </p:spTree>
    <p:extLst>
      <p:ext uri="{BB962C8B-B14F-4D97-AF65-F5344CB8AC3E}">
        <p14:creationId xmlns:p14="http://schemas.microsoft.com/office/powerpoint/2010/main" val="139255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C6AE36-BA07-40FC-B080-76585951EAD4}"/>
              </a:ext>
            </a:extLst>
          </p:cNvPr>
          <p:cNvSpPr>
            <a:spLocks noGrp="1"/>
          </p:cNvSpPr>
          <p:nvPr>
            <p:ph type="dt" sz="half" idx="10"/>
          </p:nvPr>
        </p:nvSpPr>
        <p:spPr/>
        <p:txBody>
          <a:bodyPr/>
          <a:lstStyle>
            <a:lvl1pPr>
              <a:defRPr/>
            </a:lvl1pPr>
          </a:lstStyle>
          <a:p>
            <a:pPr>
              <a:defRPr/>
            </a:pPr>
            <a:fld id="{7AE35EF5-78D4-404B-8D01-C1FE1B466A68}" type="datetimeFigureOut">
              <a:rPr lang="zh-CN" altLang="en-US"/>
              <a:pPr>
                <a:defRPr/>
              </a:pPr>
              <a:t>2019/6/18</a:t>
            </a:fld>
            <a:endParaRPr lang="zh-CN" altLang="en-US"/>
          </a:p>
        </p:txBody>
      </p:sp>
      <p:sp>
        <p:nvSpPr>
          <p:cNvPr id="5" name="页脚占位符 4">
            <a:extLst>
              <a:ext uri="{FF2B5EF4-FFF2-40B4-BE49-F238E27FC236}">
                <a16:creationId xmlns:a16="http://schemas.microsoft.com/office/drawing/2014/main" id="{BD04E695-8A42-43B3-B7AF-A6E758D56E4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46EBE88-6F64-4A25-A202-D74D6278C1B9}"/>
              </a:ext>
            </a:extLst>
          </p:cNvPr>
          <p:cNvSpPr>
            <a:spLocks noGrp="1"/>
          </p:cNvSpPr>
          <p:nvPr>
            <p:ph type="sldNum" sz="quarter" idx="12"/>
          </p:nvPr>
        </p:nvSpPr>
        <p:spPr/>
        <p:txBody>
          <a:bodyPr/>
          <a:lstStyle>
            <a:lvl1pPr>
              <a:defRPr/>
            </a:lvl1pPr>
          </a:lstStyle>
          <a:p>
            <a:fld id="{6E78B698-3A85-4243-A62A-F9019E2119AF}" type="slidenum">
              <a:rPr lang="zh-CN" altLang="en-US"/>
              <a:pPr/>
              <a:t>‹#›</a:t>
            </a:fld>
            <a:endParaRPr lang="zh-CN" altLang="en-US"/>
          </a:p>
        </p:txBody>
      </p:sp>
    </p:spTree>
    <p:extLst>
      <p:ext uri="{BB962C8B-B14F-4D97-AF65-F5344CB8AC3E}">
        <p14:creationId xmlns:p14="http://schemas.microsoft.com/office/powerpoint/2010/main" val="191330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79249F4-E7A8-4E03-9792-C749159EECC9}"/>
              </a:ext>
            </a:extLst>
          </p:cNvPr>
          <p:cNvSpPr>
            <a:spLocks noGrp="1"/>
          </p:cNvSpPr>
          <p:nvPr>
            <p:ph type="dt" sz="half" idx="10"/>
          </p:nvPr>
        </p:nvSpPr>
        <p:spPr/>
        <p:txBody>
          <a:bodyPr/>
          <a:lstStyle>
            <a:lvl1pPr>
              <a:defRPr/>
            </a:lvl1pPr>
          </a:lstStyle>
          <a:p>
            <a:pPr>
              <a:defRPr/>
            </a:pPr>
            <a:fld id="{CBCE4800-0F1A-4605-A372-45B7B7F55846}" type="datetimeFigureOut">
              <a:rPr lang="zh-CN" altLang="en-US"/>
              <a:pPr>
                <a:defRPr/>
              </a:pPr>
              <a:t>2019/6/18</a:t>
            </a:fld>
            <a:endParaRPr lang="zh-CN" altLang="en-US"/>
          </a:p>
        </p:txBody>
      </p:sp>
      <p:sp>
        <p:nvSpPr>
          <p:cNvPr id="5" name="页脚占位符 4">
            <a:extLst>
              <a:ext uri="{FF2B5EF4-FFF2-40B4-BE49-F238E27FC236}">
                <a16:creationId xmlns:a16="http://schemas.microsoft.com/office/drawing/2014/main" id="{C9900F28-DC1E-448B-9C0A-022742A16A7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CF44B4D-C779-489F-AE3C-6E4FFC5C2AD8}"/>
              </a:ext>
            </a:extLst>
          </p:cNvPr>
          <p:cNvSpPr>
            <a:spLocks noGrp="1"/>
          </p:cNvSpPr>
          <p:nvPr>
            <p:ph type="sldNum" sz="quarter" idx="12"/>
          </p:nvPr>
        </p:nvSpPr>
        <p:spPr/>
        <p:txBody>
          <a:bodyPr/>
          <a:lstStyle>
            <a:lvl1pPr>
              <a:defRPr/>
            </a:lvl1pPr>
          </a:lstStyle>
          <a:p>
            <a:fld id="{B1DE0A9C-0801-4718-B989-7CADCABB03F9}" type="slidenum">
              <a:rPr lang="zh-CN" altLang="en-US"/>
              <a:pPr/>
              <a:t>‹#›</a:t>
            </a:fld>
            <a:endParaRPr lang="zh-CN" altLang="en-US"/>
          </a:p>
        </p:txBody>
      </p:sp>
    </p:spTree>
    <p:extLst>
      <p:ext uri="{BB962C8B-B14F-4D97-AF65-F5344CB8AC3E}">
        <p14:creationId xmlns:p14="http://schemas.microsoft.com/office/powerpoint/2010/main" val="414908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FF3CB1E-48C0-4D81-AC4D-559CB541487B}"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68282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FF3CB1E-48C0-4D81-AC4D-559CB541487B}"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50846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FF3CB1E-48C0-4D81-AC4D-559CB541487B}"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90796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FF3CB1E-48C0-4D81-AC4D-559CB541487B}"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63224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FF3CB1E-48C0-4D81-AC4D-559CB541487B}" type="datetimeFigureOut">
              <a:rPr lang="en-GB" smtClean="0"/>
              <a:t>18/06/2019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83264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FF3CB1E-48C0-4D81-AC4D-559CB541487B}" type="datetimeFigureOut">
              <a:rPr lang="en-GB" smtClean="0"/>
              <a:t>18/06/2019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46809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3CB1E-48C0-4D81-AC4D-559CB541487B}" type="datetimeFigureOut">
              <a:rPr lang="en-GB" smtClean="0"/>
              <a:t>18/06/2019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83796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FF3CB1E-48C0-4D81-AC4D-559CB541487B}"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78838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300">
                <a:solidFill>
                  <a:srgbClr val="7C1E1F"/>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sz="28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A2E0EC5-4151-423A-BB59-C1658A728B75}"/>
              </a:ext>
            </a:extLst>
          </p:cNvPr>
          <p:cNvSpPr>
            <a:spLocks noGrp="1"/>
          </p:cNvSpPr>
          <p:nvPr>
            <p:ph type="dt" sz="half" idx="10"/>
          </p:nvPr>
        </p:nvSpPr>
        <p:spPr/>
        <p:txBody>
          <a:bodyPr/>
          <a:lstStyle>
            <a:lvl1pPr>
              <a:defRPr/>
            </a:lvl1pPr>
          </a:lstStyle>
          <a:p>
            <a:pPr>
              <a:defRPr/>
            </a:pPr>
            <a:fld id="{91EE0CDF-FB37-4ED0-AEB1-37BBBE94F68A}" type="datetimeFigureOut">
              <a:rPr lang="zh-CN" altLang="en-US"/>
              <a:pPr>
                <a:defRPr/>
              </a:pPr>
              <a:t>2019/6/18</a:t>
            </a:fld>
            <a:endParaRPr lang="zh-CN" altLang="en-US"/>
          </a:p>
        </p:txBody>
      </p:sp>
      <p:sp>
        <p:nvSpPr>
          <p:cNvPr id="5" name="页脚占位符 4">
            <a:extLst>
              <a:ext uri="{FF2B5EF4-FFF2-40B4-BE49-F238E27FC236}">
                <a16:creationId xmlns:a16="http://schemas.microsoft.com/office/drawing/2014/main" id="{EA9AF622-A6EE-4FFA-B3D1-C66B0A4332F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02E0B15-72C5-4D86-9A89-5A763A8E5EF0}"/>
              </a:ext>
            </a:extLst>
          </p:cNvPr>
          <p:cNvSpPr>
            <a:spLocks noGrp="1"/>
          </p:cNvSpPr>
          <p:nvPr>
            <p:ph type="sldNum" sz="quarter" idx="12"/>
          </p:nvPr>
        </p:nvSpPr>
        <p:spPr/>
        <p:txBody>
          <a:bodyPr/>
          <a:lstStyle>
            <a:lvl1pPr>
              <a:defRPr/>
            </a:lvl1pPr>
          </a:lstStyle>
          <a:p>
            <a:fld id="{02ACC9EA-E5BF-43F3-A670-BC47B4B543EB}" type="slidenum">
              <a:rPr lang="zh-CN" altLang="en-US"/>
              <a:pPr/>
              <a:t>‹#›</a:t>
            </a:fld>
            <a:endParaRPr lang="zh-CN" altLang="en-US"/>
          </a:p>
        </p:txBody>
      </p:sp>
    </p:spTree>
    <p:extLst>
      <p:ext uri="{BB962C8B-B14F-4D97-AF65-F5344CB8AC3E}">
        <p14:creationId xmlns:p14="http://schemas.microsoft.com/office/powerpoint/2010/main" val="245629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FF3CB1E-48C0-4D81-AC4D-559CB541487B}"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902109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FF3CB1E-48C0-4D81-AC4D-559CB541487B}"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01613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FF3CB1E-48C0-4D81-AC4D-559CB541487B}"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95336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7E57E0-F8D2-4F0B-876A-7DD2F27FCCC3}"/>
              </a:ext>
            </a:extLst>
          </p:cNvPr>
          <p:cNvSpPr>
            <a:spLocks noGrp="1"/>
          </p:cNvSpPr>
          <p:nvPr>
            <p:ph type="dt" sz="half" idx="10"/>
          </p:nvPr>
        </p:nvSpPr>
        <p:spPr/>
        <p:txBody>
          <a:bodyPr/>
          <a:lstStyle>
            <a:lvl1pPr>
              <a:defRPr/>
            </a:lvl1pPr>
          </a:lstStyle>
          <a:p>
            <a:pPr>
              <a:defRPr/>
            </a:pPr>
            <a:fld id="{ADF9B9D5-EBDA-4101-9BA8-7BFDE6C189C2}" type="datetimeFigureOut">
              <a:rPr lang="zh-CN" altLang="en-US"/>
              <a:pPr>
                <a:defRPr/>
              </a:pPr>
              <a:t>2019/6/18</a:t>
            </a:fld>
            <a:endParaRPr lang="zh-CN" altLang="en-US"/>
          </a:p>
        </p:txBody>
      </p:sp>
      <p:sp>
        <p:nvSpPr>
          <p:cNvPr id="5" name="页脚占位符 4">
            <a:extLst>
              <a:ext uri="{FF2B5EF4-FFF2-40B4-BE49-F238E27FC236}">
                <a16:creationId xmlns:a16="http://schemas.microsoft.com/office/drawing/2014/main" id="{D48604A2-6F91-4984-8E8D-6EBCBA64DC0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014238-0730-404F-8D17-A392C9EC934A}"/>
              </a:ext>
            </a:extLst>
          </p:cNvPr>
          <p:cNvSpPr>
            <a:spLocks noGrp="1"/>
          </p:cNvSpPr>
          <p:nvPr>
            <p:ph type="sldNum" sz="quarter" idx="12"/>
          </p:nvPr>
        </p:nvSpPr>
        <p:spPr/>
        <p:txBody>
          <a:bodyPr/>
          <a:lstStyle>
            <a:lvl1pPr>
              <a:defRPr/>
            </a:lvl1pPr>
          </a:lstStyle>
          <a:p>
            <a:fld id="{B139E053-0EED-4A0A-859A-AF2D6F07CD69}" type="slidenum">
              <a:rPr lang="zh-CN" altLang="en-US"/>
              <a:pPr/>
              <a:t>‹#›</a:t>
            </a:fld>
            <a:endParaRPr lang="zh-CN" altLang="en-US"/>
          </a:p>
        </p:txBody>
      </p:sp>
    </p:spTree>
    <p:extLst>
      <p:ext uri="{BB962C8B-B14F-4D97-AF65-F5344CB8AC3E}">
        <p14:creationId xmlns:p14="http://schemas.microsoft.com/office/powerpoint/2010/main" val="179251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42F97515-5D93-49CD-9B27-123A835976DF}"/>
              </a:ext>
            </a:extLst>
          </p:cNvPr>
          <p:cNvSpPr>
            <a:spLocks noGrp="1"/>
          </p:cNvSpPr>
          <p:nvPr>
            <p:ph type="dt" sz="half" idx="10"/>
          </p:nvPr>
        </p:nvSpPr>
        <p:spPr/>
        <p:txBody>
          <a:bodyPr/>
          <a:lstStyle>
            <a:lvl1pPr>
              <a:defRPr/>
            </a:lvl1pPr>
          </a:lstStyle>
          <a:p>
            <a:pPr>
              <a:defRPr/>
            </a:pPr>
            <a:fld id="{AAD7F775-A7B1-4464-BBD3-0CCA4ECB693A}" type="datetimeFigureOut">
              <a:rPr lang="zh-CN" altLang="en-US"/>
              <a:pPr>
                <a:defRPr/>
              </a:pPr>
              <a:t>2019/6/18</a:t>
            </a:fld>
            <a:endParaRPr lang="zh-CN" altLang="en-US"/>
          </a:p>
        </p:txBody>
      </p:sp>
      <p:sp>
        <p:nvSpPr>
          <p:cNvPr id="6" name="页脚占位符 4">
            <a:extLst>
              <a:ext uri="{FF2B5EF4-FFF2-40B4-BE49-F238E27FC236}">
                <a16:creationId xmlns:a16="http://schemas.microsoft.com/office/drawing/2014/main" id="{FAAC9BC0-BCC4-4BB5-8D12-ADCA64D1F59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2D06D6A-3458-45F7-AA18-83A23F1AAC1D}"/>
              </a:ext>
            </a:extLst>
          </p:cNvPr>
          <p:cNvSpPr>
            <a:spLocks noGrp="1"/>
          </p:cNvSpPr>
          <p:nvPr>
            <p:ph type="sldNum" sz="quarter" idx="12"/>
          </p:nvPr>
        </p:nvSpPr>
        <p:spPr/>
        <p:txBody>
          <a:bodyPr/>
          <a:lstStyle>
            <a:lvl1pPr>
              <a:defRPr/>
            </a:lvl1pPr>
          </a:lstStyle>
          <a:p>
            <a:fld id="{5853299C-C728-4246-99EB-A4C6B673EB4E}" type="slidenum">
              <a:rPr lang="zh-CN" altLang="en-US"/>
              <a:pPr/>
              <a:t>‹#›</a:t>
            </a:fld>
            <a:endParaRPr lang="zh-CN" altLang="en-US"/>
          </a:p>
        </p:txBody>
      </p:sp>
    </p:spTree>
    <p:extLst>
      <p:ext uri="{BB962C8B-B14F-4D97-AF65-F5344CB8AC3E}">
        <p14:creationId xmlns:p14="http://schemas.microsoft.com/office/powerpoint/2010/main" val="29824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9CBE8C6-8147-4F73-8B00-D5A27F6D5558}"/>
              </a:ext>
            </a:extLst>
          </p:cNvPr>
          <p:cNvSpPr>
            <a:spLocks noGrp="1"/>
          </p:cNvSpPr>
          <p:nvPr>
            <p:ph type="dt" sz="half" idx="10"/>
          </p:nvPr>
        </p:nvSpPr>
        <p:spPr/>
        <p:txBody>
          <a:bodyPr/>
          <a:lstStyle>
            <a:lvl1pPr>
              <a:defRPr/>
            </a:lvl1pPr>
          </a:lstStyle>
          <a:p>
            <a:pPr>
              <a:defRPr/>
            </a:pPr>
            <a:fld id="{4A1EE456-E425-4FF4-B3B9-979B7DAF39EC}" type="datetimeFigureOut">
              <a:rPr lang="zh-CN" altLang="en-US"/>
              <a:pPr>
                <a:defRPr/>
              </a:pPr>
              <a:t>2019/6/18</a:t>
            </a:fld>
            <a:endParaRPr lang="zh-CN" altLang="en-US"/>
          </a:p>
        </p:txBody>
      </p:sp>
      <p:sp>
        <p:nvSpPr>
          <p:cNvPr id="8" name="页脚占位符 4">
            <a:extLst>
              <a:ext uri="{FF2B5EF4-FFF2-40B4-BE49-F238E27FC236}">
                <a16:creationId xmlns:a16="http://schemas.microsoft.com/office/drawing/2014/main" id="{0BE2C77E-921A-4B81-9BCE-10991D374CFA}"/>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2D662B43-30B0-40A2-A96D-EC64A629AD8F}"/>
              </a:ext>
            </a:extLst>
          </p:cNvPr>
          <p:cNvSpPr>
            <a:spLocks noGrp="1"/>
          </p:cNvSpPr>
          <p:nvPr>
            <p:ph type="sldNum" sz="quarter" idx="12"/>
          </p:nvPr>
        </p:nvSpPr>
        <p:spPr/>
        <p:txBody>
          <a:bodyPr/>
          <a:lstStyle>
            <a:lvl1pPr>
              <a:defRPr/>
            </a:lvl1pPr>
          </a:lstStyle>
          <a:p>
            <a:fld id="{D72B9BB2-F599-4EBC-9B58-E41F28961D25}" type="slidenum">
              <a:rPr lang="zh-CN" altLang="en-US"/>
              <a:pPr/>
              <a:t>‹#›</a:t>
            </a:fld>
            <a:endParaRPr lang="zh-CN" altLang="en-US"/>
          </a:p>
        </p:txBody>
      </p:sp>
    </p:spTree>
    <p:extLst>
      <p:ext uri="{BB962C8B-B14F-4D97-AF65-F5344CB8AC3E}">
        <p14:creationId xmlns:p14="http://schemas.microsoft.com/office/powerpoint/2010/main" val="342856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7504" y="332656"/>
            <a:ext cx="8229600" cy="1143000"/>
          </a:xfrm>
        </p:spPr>
        <p:txBody>
          <a:bodyPr/>
          <a:lstStyle>
            <a:lvl1pPr>
              <a:defRPr sz="3600">
                <a:solidFill>
                  <a:schemeClr val="accent2">
                    <a:lumMod val="75000"/>
                  </a:schemeClr>
                </a:solidFill>
              </a:defRPr>
            </a:lvl1pPr>
          </a:lstStyle>
          <a:p>
            <a:r>
              <a:rPr lang="zh-CN" altLang="en-US" dirty="0"/>
              <a:t>单击此处编辑母版标题样式</a:t>
            </a:r>
          </a:p>
        </p:txBody>
      </p:sp>
      <p:sp>
        <p:nvSpPr>
          <p:cNvPr id="3" name="日期占位符 3">
            <a:extLst>
              <a:ext uri="{FF2B5EF4-FFF2-40B4-BE49-F238E27FC236}">
                <a16:creationId xmlns:a16="http://schemas.microsoft.com/office/drawing/2014/main" id="{95A695F0-BFDC-47B8-A385-2A67CA2E93D5}"/>
              </a:ext>
            </a:extLst>
          </p:cNvPr>
          <p:cNvSpPr>
            <a:spLocks noGrp="1"/>
          </p:cNvSpPr>
          <p:nvPr>
            <p:ph type="dt" sz="half" idx="10"/>
          </p:nvPr>
        </p:nvSpPr>
        <p:spPr/>
        <p:txBody>
          <a:bodyPr/>
          <a:lstStyle>
            <a:lvl1pPr>
              <a:defRPr/>
            </a:lvl1pPr>
          </a:lstStyle>
          <a:p>
            <a:pPr>
              <a:defRPr/>
            </a:pPr>
            <a:fld id="{B35BA1B0-7336-4DAE-8E1B-AAD0D4BB9C8A}" type="datetimeFigureOut">
              <a:rPr lang="zh-CN" altLang="en-US"/>
              <a:pPr>
                <a:defRPr/>
              </a:pPr>
              <a:t>2019/6/18</a:t>
            </a:fld>
            <a:endParaRPr lang="zh-CN" altLang="en-US"/>
          </a:p>
        </p:txBody>
      </p:sp>
      <p:sp>
        <p:nvSpPr>
          <p:cNvPr id="4" name="页脚占位符 4">
            <a:extLst>
              <a:ext uri="{FF2B5EF4-FFF2-40B4-BE49-F238E27FC236}">
                <a16:creationId xmlns:a16="http://schemas.microsoft.com/office/drawing/2014/main" id="{2C6CE702-5D4B-40C7-8C54-55C259F11424}"/>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37437B5-B22B-49F3-862E-EAB92D56C472}"/>
              </a:ext>
            </a:extLst>
          </p:cNvPr>
          <p:cNvSpPr>
            <a:spLocks noGrp="1"/>
          </p:cNvSpPr>
          <p:nvPr>
            <p:ph type="sldNum" sz="quarter" idx="12"/>
          </p:nvPr>
        </p:nvSpPr>
        <p:spPr/>
        <p:txBody>
          <a:bodyPr/>
          <a:lstStyle>
            <a:lvl1pPr>
              <a:defRPr/>
            </a:lvl1pPr>
          </a:lstStyle>
          <a:p>
            <a:fld id="{B866D910-3753-4C31-B391-1C0413C8FCD7}" type="slidenum">
              <a:rPr lang="zh-CN" altLang="en-US"/>
              <a:pPr/>
              <a:t>‹#›</a:t>
            </a:fld>
            <a:endParaRPr lang="zh-CN" altLang="en-US"/>
          </a:p>
        </p:txBody>
      </p:sp>
    </p:spTree>
    <p:extLst>
      <p:ext uri="{BB962C8B-B14F-4D97-AF65-F5344CB8AC3E}">
        <p14:creationId xmlns:p14="http://schemas.microsoft.com/office/powerpoint/2010/main" val="298822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2256BCE-9F87-4E18-9DAB-0E4099D71386}"/>
              </a:ext>
            </a:extLst>
          </p:cNvPr>
          <p:cNvSpPr>
            <a:spLocks noGrp="1"/>
          </p:cNvSpPr>
          <p:nvPr>
            <p:ph type="dt" sz="half" idx="10"/>
          </p:nvPr>
        </p:nvSpPr>
        <p:spPr/>
        <p:txBody>
          <a:bodyPr/>
          <a:lstStyle>
            <a:lvl1pPr>
              <a:defRPr/>
            </a:lvl1pPr>
          </a:lstStyle>
          <a:p>
            <a:pPr>
              <a:defRPr/>
            </a:pPr>
            <a:fld id="{4E17D44A-02F2-480D-8517-0B1116F1B53E}" type="datetimeFigureOut">
              <a:rPr lang="zh-CN" altLang="en-US"/>
              <a:pPr>
                <a:defRPr/>
              </a:pPr>
              <a:t>2019/6/18</a:t>
            </a:fld>
            <a:endParaRPr lang="zh-CN" altLang="en-US"/>
          </a:p>
        </p:txBody>
      </p:sp>
      <p:sp>
        <p:nvSpPr>
          <p:cNvPr id="3" name="页脚占位符 4">
            <a:extLst>
              <a:ext uri="{FF2B5EF4-FFF2-40B4-BE49-F238E27FC236}">
                <a16:creationId xmlns:a16="http://schemas.microsoft.com/office/drawing/2014/main" id="{F8124129-AEF9-4DC6-8D9A-7556C4B7110F}"/>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5F45352E-A4AA-43CE-8EEE-82FF5BE7BDAA}"/>
              </a:ext>
            </a:extLst>
          </p:cNvPr>
          <p:cNvSpPr>
            <a:spLocks noGrp="1"/>
          </p:cNvSpPr>
          <p:nvPr>
            <p:ph type="sldNum" sz="quarter" idx="12"/>
          </p:nvPr>
        </p:nvSpPr>
        <p:spPr/>
        <p:txBody>
          <a:bodyPr/>
          <a:lstStyle>
            <a:lvl1pPr>
              <a:defRPr/>
            </a:lvl1pPr>
          </a:lstStyle>
          <a:p>
            <a:fld id="{07841900-16F0-4A2F-8B3B-1C4CDF81DAE5}" type="slidenum">
              <a:rPr lang="zh-CN" altLang="en-US"/>
              <a:pPr/>
              <a:t>‹#›</a:t>
            </a:fld>
            <a:endParaRPr lang="zh-CN" altLang="en-US"/>
          </a:p>
        </p:txBody>
      </p:sp>
    </p:spTree>
    <p:extLst>
      <p:ext uri="{BB962C8B-B14F-4D97-AF65-F5344CB8AC3E}">
        <p14:creationId xmlns:p14="http://schemas.microsoft.com/office/powerpoint/2010/main" val="109659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F940728-043A-4C81-8179-B477BF41B4ED}"/>
              </a:ext>
            </a:extLst>
          </p:cNvPr>
          <p:cNvSpPr>
            <a:spLocks noGrp="1"/>
          </p:cNvSpPr>
          <p:nvPr>
            <p:ph type="dt" sz="half" idx="10"/>
          </p:nvPr>
        </p:nvSpPr>
        <p:spPr/>
        <p:txBody>
          <a:bodyPr/>
          <a:lstStyle>
            <a:lvl1pPr>
              <a:defRPr/>
            </a:lvl1pPr>
          </a:lstStyle>
          <a:p>
            <a:pPr>
              <a:defRPr/>
            </a:pPr>
            <a:fld id="{73FA071B-D80E-4127-9998-202159BE3A3E}" type="datetimeFigureOut">
              <a:rPr lang="zh-CN" altLang="en-US"/>
              <a:pPr>
                <a:defRPr/>
              </a:pPr>
              <a:t>2019/6/18</a:t>
            </a:fld>
            <a:endParaRPr lang="zh-CN" altLang="en-US"/>
          </a:p>
        </p:txBody>
      </p:sp>
      <p:sp>
        <p:nvSpPr>
          <p:cNvPr id="6" name="页脚占位符 4">
            <a:extLst>
              <a:ext uri="{FF2B5EF4-FFF2-40B4-BE49-F238E27FC236}">
                <a16:creationId xmlns:a16="http://schemas.microsoft.com/office/drawing/2014/main" id="{AD55F285-BC1E-472B-9906-4DD3BBFCE69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A8DF838-4FBA-4C05-8CEF-4D617F47465A}"/>
              </a:ext>
            </a:extLst>
          </p:cNvPr>
          <p:cNvSpPr>
            <a:spLocks noGrp="1"/>
          </p:cNvSpPr>
          <p:nvPr>
            <p:ph type="sldNum" sz="quarter" idx="12"/>
          </p:nvPr>
        </p:nvSpPr>
        <p:spPr/>
        <p:txBody>
          <a:bodyPr/>
          <a:lstStyle>
            <a:lvl1pPr>
              <a:defRPr/>
            </a:lvl1pPr>
          </a:lstStyle>
          <a:p>
            <a:fld id="{65002C5B-5F01-4DCC-8890-9A5964A840A1}" type="slidenum">
              <a:rPr lang="zh-CN" altLang="en-US"/>
              <a:pPr/>
              <a:t>‹#›</a:t>
            </a:fld>
            <a:endParaRPr lang="zh-CN" altLang="en-US"/>
          </a:p>
        </p:txBody>
      </p:sp>
    </p:spTree>
    <p:extLst>
      <p:ext uri="{BB962C8B-B14F-4D97-AF65-F5344CB8AC3E}">
        <p14:creationId xmlns:p14="http://schemas.microsoft.com/office/powerpoint/2010/main" val="253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917C333-1405-4B71-B421-E6211828B55F}"/>
              </a:ext>
            </a:extLst>
          </p:cNvPr>
          <p:cNvSpPr>
            <a:spLocks noGrp="1"/>
          </p:cNvSpPr>
          <p:nvPr>
            <p:ph type="dt" sz="half" idx="10"/>
          </p:nvPr>
        </p:nvSpPr>
        <p:spPr/>
        <p:txBody>
          <a:bodyPr/>
          <a:lstStyle>
            <a:lvl1pPr>
              <a:defRPr/>
            </a:lvl1pPr>
          </a:lstStyle>
          <a:p>
            <a:pPr>
              <a:defRPr/>
            </a:pPr>
            <a:fld id="{539C9115-8F85-441F-A705-B1F9F697ED13}" type="datetimeFigureOut">
              <a:rPr lang="zh-CN" altLang="en-US"/>
              <a:pPr>
                <a:defRPr/>
              </a:pPr>
              <a:t>2019/6/18</a:t>
            </a:fld>
            <a:endParaRPr lang="zh-CN" altLang="en-US"/>
          </a:p>
        </p:txBody>
      </p:sp>
      <p:sp>
        <p:nvSpPr>
          <p:cNvPr id="6" name="页脚占位符 4">
            <a:extLst>
              <a:ext uri="{FF2B5EF4-FFF2-40B4-BE49-F238E27FC236}">
                <a16:creationId xmlns:a16="http://schemas.microsoft.com/office/drawing/2014/main" id="{41C19B56-0E6B-4DEF-8B6C-22F90565F21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FF604D3-4607-4710-9058-40AA1939AABB}"/>
              </a:ext>
            </a:extLst>
          </p:cNvPr>
          <p:cNvSpPr>
            <a:spLocks noGrp="1"/>
          </p:cNvSpPr>
          <p:nvPr>
            <p:ph type="sldNum" sz="quarter" idx="12"/>
          </p:nvPr>
        </p:nvSpPr>
        <p:spPr/>
        <p:txBody>
          <a:bodyPr/>
          <a:lstStyle>
            <a:lvl1pPr>
              <a:defRPr/>
            </a:lvl1pPr>
          </a:lstStyle>
          <a:p>
            <a:fld id="{D03D76FA-2878-44FF-8E19-8722A6034B92}" type="slidenum">
              <a:rPr lang="zh-CN" altLang="en-US"/>
              <a:pPr/>
              <a:t>‹#›</a:t>
            </a:fld>
            <a:endParaRPr lang="zh-CN" altLang="en-US"/>
          </a:p>
        </p:txBody>
      </p:sp>
    </p:spTree>
    <p:extLst>
      <p:ext uri="{BB962C8B-B14F-4D97-AF65-F5344CB8AC3E}">
        <p14:creationId xmlns:p14="http://schemas.microsoft.com/office/powerpoint/2010/main" val="91172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3000" r="-3000"/>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E4229FDA-43F3-4A31-B5A8-DCC2CC6A00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BF0E6142-63BF-4AEA-B96C-0E66F99124BA}"/>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2B5649-A87F-418D-8D67-85005D35D358}"/>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BB8A607-5877-4935-81D4-11310BE6500D}" type="datetimeFigureOut">
              <a:rPr lang="zh-CN" altLang="en-US"/>
              <a:pPr>
                <a:defRPr/>
              </a:pPr>
              <a:t>2019/6/18</a:t>
            </a:fld>
            <a:endParaRPr lang="zh-CN" altLang="en-US"/>
          </a:p>
        </p:txBody>
      </p:sp>
      <p:sp>
        <p:nvSpPr>
          <p:cNvPr id="5" name="页脚占位符 4">
            <a:extLst>
              <a:ext uri="{FF2B5EF4-FFF2-40B4-BE49-F238E27FC236}">
                <a16:creationId xmlns:a16="http://schemas.microsoft.com/office/drawing/2014/main" id="{B9765E92-7803-4D20-8E57-D8812D95B765}"/>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30BBEA85-CED2-4772-AC44-19C72E35384A}"/>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E9BB396-852D-44A1-A738-624DCE0F66C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8A607-5877-4935-81D4-11310BE6500D}" type="datetimeFigureOut">
              <a:rPr lang="zh-CN" altLang="en-US" smtClean="0"/>
              <a:pPr>
                <a:defRPr/>
              </a:pPr>
              <a:t>2019/6/18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BB396-852D-44A1-A738-624DCE0F66C4}" type="slidenum">
              <a:rPr lang="zh-CN" altLang="en-US" smtClean="0"/>
              <a:pPr/>
              <a:t>‹#›</a:t>
            </a:fld>
            <a:endParaRPr lang="zh-CN" altLang="en-US"/>
          </a:p>
        </p:txBody>
      </p:sp>
    </p:spTree>
    <p:extLst>
      <p:ext uri="{BB962C8B-B14F-4D97-AF65-F5344CB8AC3E}">
        <p14:creationId xmlns:p14="http://schemas.microsoft.com/office/powerpoint/2010/main" val="260246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afe.gov.cn/safe/whcb/index.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hinamoney.com.cn/index.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Desktop\财大ppt模板\B9PPT模板（一）宽屏-03.jpg"/>
          <p:cNvPicPr>
            <a:picLocks noChangeAspect="1" noChangeArrowheads="1"/>
          </p:cNvPicPr>
          <p:nvPr/>
        </p:nvPicPr>
        <p:blipFill>
          <a:blip r:embed="rId2"/>
          <a:srcRect/>
          <a:stretch>
            <a:fillRect/>
          </a:stretch>
        </p:blipFill>
        <p:spPr bwMode="auto">
          <a:xfrm>
            <a:off x="0" y="510381"/>
            <a:ext cx="9144000" cy="5285418"/>
          </a:xfrm>
          <a:prstGeom prst="rect">
            <a:avLst/>
          </a:prstGeom>
          <a:noFill/>
        </p:spPr>
      </p:pic>
      <p:sp>
        <p:nvSpPr>
          <p:cNvPr id="2" name="标题 1"/>
          <p:cNvSpPr>
            <a:spLocks noGrp="1"/>
          </p:cNvSpPr>
          <p:nvPr>
            <p:ph type="ctrTitle"/>
          </p:nvPr>
        </p:nvSpPr>
        <p:spPr>
          <a:xfrm>
            <a:off x="-514350" y="2850481"/>
            <a:ext cx="10153502" cy="1400610"/>
          </a:xfrm>
        </p:spPr>
        <p:txBody>
          <a:bodyPr>
            <a:normAutofit fontScale="90000"/>
          </a:bodyPr>
          <a:lstStyle/>
          <a:p>
            <a:pPr algn="l"/>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endParaRPr lang="zh-CN" altLang="en-US" sz="3599" dirty="0">
              <a:solidFill>
                <a:srgbClr val="7C1D20"/>
              </a:solidFill>
              <a:latin typeface="微软雅黑" pitchFamily="34" charset="-122"/>
              <a:ea typeface="微软雅黑" pitchFamily="34" charset="-122"/>
            </a:endParaRPr>
          </a:p>
        </p:txBody>
      </p:sp>
      <p:sp>
        <p:nvSpPr>
          <p:cNvPr id="6" name="标题 1"/>
          <p:cNvSpPr txBox="1">
            <a:spLocks/>
          </p:cNvSpPr>
          <p:nvPr/>
        </p:nvSpPr>
        <p:spPr>
          <a:xfrm>
            <a:off x="-638881" y="3882558"/>
            <a:ext cx="10359453" cy="647937"/>
          </a:xfrm>
          <a:prstGeom prst="rect">
            <a:avLst/>
          </a:prstGeom>
        </p:spPr>
        <p:txBody>
          <a:bodyPr vert="horz" lIns="104283" tIns="52141" rIns="104283" bIns="52141" rtlCol="0" anchor="ctr">
            <a:normAutofit/>
          </a:bodyPr>
          <a:lstStyle/>
          <a:p>
            <a:pPr marL="0" marR="0" lvl="0" indent="0" algn="l" defTabSz="1042821" rtl="0" eaLnBrk="1" fontAlgn="auto" latinLnBrk="0" hangingPunct="1">
              <a:lnSpc>
                <a:spcPct val="100000"/>
              </a:lnSpc>
              <a:spcBef>
                <a:spcPct val="0"/>
              </a:spcBef>
              <a:spcAft>
                <a:spcPts val="0"/>
              </a:spcAft>
              <a:buClrTx/>
              <a:buSzTx/>
              <a:buFontTx/>
              <a:buNone/>
              <a:tabLst/>
              <a:defRPr/>
            </a:pPr>
            <a:endParaRPr kumimoji="0" lang="zh-CN" altLang="en-US" sz="2799"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9" name="TextBox 6"/>
          <p:cNvSpPr txBox="1"/>
          <p:nvPr/>
        </p:nvSpPr>
        <p:spPr>
          <a:xfrm>
            <a:off x="-321203" y="1880985"/>
            <a:ext cx="9724096" cy="906915"/>
          </a:xfrm>
          <a:prstGeom prst="rect">
            <a:avLst/>
          </a:prstGeom>
          <a:noFill/>
          <a:ln>
            <a:noFill/>
          </a:ln>
        </p:spPr>
        <p:txBody>
          <a:bodyPr wrap="square" rtlCol="0">
            <a:sp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7C1E1F"/>
                </a:solidFill>
                <a:effectLst/>
                <a:uLnTx/>
                <a:uFillTx/>
                <a:latin typeface="微软雅黑" panose="020B0503020204020204" pitchFamily="34" charset="-122"/>
                <a:ea typeface="微软雅黑" panose="020B0503020204020204" pitchFamily="34" charset="-122"/>
                <a:cs typeface="+mn-cs"/>
              </a:rPr>
              <a:t>外汇市场</a:t>
            </a:r>
            <a:endParaRPr kumimoji="0" lang="en-US" altLang="zh-CN" sz="4000" b="1" i="0" u="none" strike="noStrike" kern="1200" cap="none" spc="0" normalizeH="0" baseline="0" noProof="0" dirty="0">
              <a:ln>
                <a:noFill/>
              </a:ln>
              <a:solidFill>
                <a:srgbClr val="7C1E1F"/>
              </a:solidFill>
              <a:effectLst/>
              <a:uLnTx/>
              <a:uFillTx/>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32169AB1-CA05-410F-839D-3F01C84A523B}"/>
              </a:ext>
            </a:extLst>
          </p:cNvPr>
          <p:cNvSpPr txBox="1"/>
          <p:nvPr/>
        </p:nvSpPr>
        <p:spPr>
          <a:xfrm>
            <a:off x="5254802" y="4571691"/>
            <a:ext cx="3441523" cy="14229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7C1E1F"/>
                </a:solidFill>
                <a:effectLst/>
                <a:uLnTx/>
                <a:uFillTx/>
                <a:latin typeface="微软雅黑" panose="020B0503020204020204" pitchFamily="34" charset="-122"/>
                <a:ea typeface="微软雅黑" panose="020B0503020204020204" pitchFamily="34" charset="-122"/>
                <a:cs typeface="+mn-cs"/>
              </a:rPr>
              <a:t>主讲：丁浩员</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7C1E1F"/>
                </a:solidFill>
                <a:effectLst/>
                <a:uLnTx/>
                <a:uFillTx/>
                <a:latin typeface="微软雅黑" panose="020B0503020204020204" pitchFamily="34" charset="-122"/>
                <a:ea typeface="微软雅黑" panose="020B0503020204020204" pitchFamily="34" charset="-122"/>
                <a:cs typeface="+mn-cs"/>
              </a:rPr>
              <a:t>上海财经大学商学院副教授 院长助理</a:t>
            </a:r>
          </a:p>
        </p:txBody>
      </p:sp>
    </p:spTree>
    <p:extLst>
      <p:ext uri="{BB962C8B-B14F-4D97-AF65-F5344CB8AC3E}">
        <p14:creationId xmlns:p14="http://schemas.microsoft.com/office/powerpoint/2010/main" val="249317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06F6FF99-446F-4665-A51B-7D8D0DB66342}"/>
              </a:ext>
            </a:extLst>
          </p:cNvPr>
          <p:cNvSpPr>
            <a:spLocks noGrp="1"/>
          </p:cNvSpPr>
          <p:nvPr>
            <p:ph type="title"/>
          </p:nvPr>
        </p:nvSpPr>
        <p:spPr>
          <a:xfrm>
            <a:off x="26824" y="404664"/>
            <a:ext cx="8229600" cy="1143000"/>
          </a:xfrm>
        </p:spPr>
        <p:txBody>
          <a:bodyPr/>
          <a:lstStyle/>
          <a:p>
            <a:pPr eaLnBrk="1" hangingPunct="1"/>
            <a:r>
              <a:rPr lang="zh-CN" altLang="en-US" sz="3200" dirty="0"/>
              <a:t>（一） 有市无场，</a:t>
            </a:r>
            <a:r>
              <a:rPr lang="zh-CN" altLang="zh-CN" sz="3200" dirty="0"/>
              <a:t>信息公开，传递迅速</a:t>
            </a:r>
            <a:endParaRPr lang="zh-CN" altLang="en-US" sz="3200" dirty="0"/>
          </a:p>
        </p:txBody>
      </p:sp>
      <p:sp>
        <p:nvSpPr>
          <p:cNvPr id="3" name="内容占位符 2">
            <a:extLst>
              <a:ext uri="{FF2B5EF4-FFF2-40B4-BE49-F238E27FC236}">
                <a16:creationId xmlns:a16="http://schemas.microsoft.com/office/drawing/2014/main" id="{C8B3DFB4-C01C-465F-8D63-97DB08465D6E}"/>
              </a:ext>
            </a:extLst>
          </p:cNvPr>
          <p:cNvSpPr>
            <a:spLocks noGrp="1"/>
          </p:cNvSpPr>
          <p:nvPr>
            <p:ph idx="1"/>
          </p:nvPr>
        </p:nvSpPr>
        <p:spPr/>
        <p:txBody>
          <a:bodyPr rtlCol="0">
            <a:normAutofit/>
          </a:bodyPr>
          <a:lstStyle/>
          <a:p>
            <a:pPr eaLnBrk="1" fontAlgn="auto" hangingPunct="1">
              <a:spcAft>
                <a:spcPts val="0"/>
              </a:spcAft>
              <a:defRPr/>
            </a:pPr>
            <a:r>
              <a:rPr lang="zh-CN" altLang="zh-CN" dirty="0"/>
              <a:t>各国外汇市场之间已形成一个迅速、发达的通信网络，任何一地的外汇交易都可通过电话、电脑、手机等设备在全球联通的网络来进行</a:t>
            </a:r>
            <a:r>
              <a:rPr lang="zh-CN" altLang="en-US" dirty="0"/>
              <a:t>外汇交易</a:t>
            </a:r>
            <a:r>
              <a:rPr lang="zh-CN" altLang="zh-CN" dirty="0"/>
              <a:t>，完成资金的划拨和转移。</a:t>
            </a:r>
            <a:endParaRPr lang="en-US" altLang="zh-CN" dirty="0"/>
          </a:p>
          <a:p>
            <a:pPr eaLnBrk="1" fontAlgn="auto" hangingPunct="1">
              <a:spcAft>
                <a:spcPts val="0"/>
              </a:spcAft>
              <a:defRPr/>
            </a:pPr>
            <a:r>
              <a:rPr lang="zh-CN" altLang="zh-CN" dirty="0"/>
              <a:t>这种没有统一场地的外汇交易市场被称之为</a:t>
            </a:r>
            <a:r>
              <a:rPr lang="en-US" altLang="zh-CN" dirty="0"/>
              <a:t>“</a:t>
            </a:r>
            <a:r>
              <a:rPr lang="zh-CN" altLang="zh-CN" dirty="0"/>
              <a:t>有市无场</a:t>
            </a:r>
            <a:r>
              <a:rPr lang="en-US" altLang="zh-CN" dirty="0"/>
              <a:t>”</a:t>
            </a:r>
            <a:r>
              <a:rPr lang="zh-CN" altLang="en-US" dirty="0"/>
              <a:t>。正因为</a:t>
            </a:r>
            <a:r>
              <a:rPr lang="zh-CN" altLang="zh-CN" dirty="0"/>
              <a:t>外汇市场</a:t>
            </a:r>
            <a:r>
              <a:rPr lang="en-US" altLang="zh-CN" dirty="0"/>
              <a:t>“</a:t>
            </a:r>
            <a:r>
              <a:rPr lang="zh-CN" altLang="zh-CN" dirty="0"/>
              <a:t>有市无场</a:t>
            </a:r>
            <a:r>
              <a:rPr lang="en-US" altLang="zh-CN" dirty="0"/>
              <a:t>”</a:t>
            </a:r>
            <a:r>
              <a:rPr lang="zh-CN" altLang="zh-CN" dirty="0"/>
              <a:t>，它</a:t>
            </a:r>
            <a:r>
              <a:rPr lang="zh-CN" altLang="en-US" dirty="0"/>
              <a:t>还</a:t>
            </a:r>
            <a:r>
              <a:rPr lang="zh-CN" altLang="zh-CN" dirty="0"/>
              <a:t>具备信息公开，传递迅速的特点。</a:t>
            </a:r>
          </a:p>
          <a:p>
            <a:pPr eaLnBrk="1" fontAlgn="auto" hangingPunct="1">
              <a:spcAft>
                <a:spcPts val="0"/>
              </a:spcAft>
              <a:defRPr/>
            </a:pP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CB84D282-7605-419C-8748-3974C517F1C7}"/>
              </a:ext>
            </a:extLst>
          </p:cNvPr>
          <p:cNvSpPr>
            <a:spLocks noGrp="1"/>
          </p:cNvSpPr>
          <p:nvPr>
            <p:ph type="title"/>
          </p:nvPr>
        </p:nvSpPr>
        <p:spPr>
          <a:xfrm>
            <a:off x="179512" y="332656"/>
            <a:ext cx="8229600" cy="1143000"/>
          </a:xfrm>
        </p:spPr>
        <p:txBody>
          <a:bodyPr/>
          <a:lstStyle/>
          <a:p>
            <a:pPr eaLnBrk="1" hangingPunct="1"/>
            <a:r>
              <a:rPr lang="zh-CN" altLang="en-US" dirty="0"/>
              <a:t>（二） 横跨时空，永不休眠</a:t>
            </a:r>
          </a:p>
        </p:txBody>
      </p:sp>
      <p:sp>
        <p:nvSpPr>
          <p:cNvPr id="3" name="内容占位符 2">
            <a:extLst>
              <a:ext uri="{FF2B5EF4-FFF2-40B4-BE49-F238E27FC236}">
                <a16:creationId xmlns:a16="http://schemas.microsoft.com/office/drawing/2014/main" id="{208AC635-BC65-43CA-8DB4-D03BCB841EEF}"/>
              </a:ext>
            </a:extLst>
          </p:cNvPr>
          <p:cNvSpPr>
            <a:spLocks noGrp="1"/>
          </p:cNvSpPr>
          <p:nvPr>
            <p:ph idx="1"/>
          </p:nvPr>
        </p:nvSpPr>
        <p:spPr/>
        <p:txBody>
          <a:bodyPr rtlCol="0">
            <a:normAutofit/>
          </a:bodyPr>
          <a:lstStyle/>
          <a:p>
            <a:pPr eaLnBrk="1" fontAlgn="auto" hangingPunct="1">
              <a:spcAft>
                <a:spcPts val="0"/>
              </a:spcAft>
              <a:defRPr/>
            </a:pPr>
            <a:r>
              <a:rPr lang="zh-CN" altLang="zh-CN" dirty="0"/>
              <a:t>全球</a:t>
            </a:r>
            <a:r>
              <a:rPr lang="zh-CN" altLang="en-US" dirty="0"/>
              <a:t>外汇交易市场</a:t>
            </a:r>
            <a:r>
              <a:rPr lang="zh-CN" altLang="zh-CN" dirty="0"/>
              <a:t>的地理位置不同，</a:t>
            </a:r>
            <a:r>
              <a:rPr lang="zh-CN" altLang="en-US" dirty="0"/>
              <a:t>因为</a:t>
            </a:r>
            <a:r>
              <a:rPr lang="zh-CN" altLang="zh-CN" dirty="0"/>
              <a:t>时差的关系，</a:t>
            </a:r>
            <a:r>
              <a:rPr lang="zh-CN" altLang="en-US" dirty="0"/>
              <a:t>外汇市场</a:t>
            </a:r>
            <a:r>
              <a:rPr lang="zh-CN" altLang="zh-CN" dirty="0"/>
              <a:t>昼夜不停，全天</a:t>
            </a:r>
            <a:r>
              <a:rPr lang="en-US" altLang="zh-CN" dirty="0"/>
              <a:t>24</a:t>
            </a:r>
            <a:r>
              <a:rPr lang="zh-CN" altLang="zh-CN" dirty="0"/>
              <a:t>小时连续运作。</a:t>
            </a:r>
            <a:endParaRPr lang="en-US" altLang="zh-CN" dirty="0"/>
          </a:p>
          <a:p>
            <a:pPr eaLnBrk="1" fontAlgn="auto" hangingPunct="1">
              <a:spcAft>
                <a:spcPts val="0"/>
              </a:spcAft>
              <a:defRPr/>
            </a:pPr>
            <a:r>
              <a:rPr lang="zh-CN" altLang="zh-CN" dirty="0"/>
              <a:t>惠灵顿，悉尼，东京，香港，法兰克福，伦敦，纽约等各大外汇市场紧密相联，为</a:t>
            </a:r>
            <a:r>
              <a:rPr lang="zh-CN" altLang="en-US" dirty="0"/>
              <a:t>投资者</a:t>
            </a:r>
            <a:r>
              <a:rPr lang="zh-CN" altLang="zh-CN" dirty="0"/>
              <a:t>提供了没有时间和空间障碍的理想投资场所。</a:t>
            </a:r>
            <a:r>
              <a:rPr lang="zh-CN" altLang="en-US" dirty="0"/>
              <a:t>全球外汇市场就这样互相链接，在时间和空间上形成了一个统一的整体。</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5">
            <a:extLst>
              <a:ext uri="{FF2B5EF4-FFF2-40B4-BE49-F238E27FC236}">
                <a16:creationId xmlns:a16="http://schemas.microsoft.com/office/drawing/2014/main" id="{7BCF83F7-B40F-4638-933C-6C1A6BF18CF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solidFill>
                <a:srgbClr val="898989"/>
              </a:solidFill>
            </a:endParaRPr>
          </a:p>
          <a:p>
            <a:pPr eaLnBrk="1" hangingPunct="1"/>
            <a:r>
              <a:rPr lang="en-US" altLang="zh-CN" b="1">
                <a:solidFill>
                  <a:srgbClr val="898989"/>
                </a:solidFill>
              </a:rPr>
              <a:t>Slide 6-</a:t>
            </a:r>
            <a:fld id="{38FB202A-FA5D-474D-AAD8-BE6F1A0C8D89}" type="slidenum">
              <a:rPr lang="en-US" altLang="zh-CN" b="1">
                <a:solidFill>
                  <a:srgbClr val="898989"/>
                </a:solidFill>
              </a:rPr>
              <a:pPr eaLnBrk="1" hangingPunct="1"/>
              <a:t>12</a:t>
            </a:fld>
            <a:endParaRPr lang="en-US" altLang="zh-CN" b="1">
              <a:solidFill>
                <a:srgbClr val="898989"/>
              </a:solidFill>
            </a:endParaRPr>
          </a:p>
        </p:txBody>
      </p:sp>
      <p:sp>
        <p:nvSpPr>
          <p:cNvPr id="322565" name="Rectangle 5">
            <a:extLst>
              <a:ext uri="{FF2B5EF4-FFF2-40B4-BE49-F238E27FC236}">
                <a16:creationId xmlns:a16="http://schemas.microsoft.com/office/drawing/2014/main" id="{E2305595-52A4-4A7F-93D1-4EBD93531C79}"/>
              </a:ext>
            </a:extLst>
          </p:cNvPr>
          <p:cNvSpPr>
            <a:spLocks noChangeArrowheads="1"/>
          </p:cNvSpPr>
          <p:nvPr/>
        </p:nvSpPr>
        <p:spPr bwMode="auto">
          <a:xfrm>
            <a:off x="0" y="1455199"/>
            <a:ext cx="838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dirty="0"/>
          </a:p>
        </p:txBody>
      </p:sp>
      <p:sp>
        <p:nvSpPr>
          <p:cNvPr id="2" name="标题 1">
            <a:extLst>
              <a:ext uri="{FF2B5EF4-FFF2-40B4-BE49-F238E27FC236}">
                <a16:creationId xmlns:a16="http://schemas.microsoft.com/office/drawing/2014/main" id="{D78893E6-55FF-44F4-A4E8-2EBDA8B45AB2}"/>
              </a:ext>
            </a:extLst>
          </p:cNvPr>
          <p:cNvSpPr>
            <a:spLocks noGrp="1"/>
          </p:cNvSpPr>
          <p:nvPr>
            <p:ph type="title"/>
          </p:nvPr>
        </p:nvSpPr>
        <p:spPr>
          <a:xfrm>
            <a:off x="323530" y="421825"/>
            <a:ext cx="7165407" cy="1119327"/>
          </a:xfrm>
        </p:spPr>
        <p:txBody>
          <a:bodyPr/>
          <a:lstStyle/>
          <a:p>
            <a:r>
              <a:rPr lang="zh-CN" altLang="en-US" sz="3200" b="1" dirty="0"/>
              <a:t>表</a:t>
            </a:r>
            <a:r>
              <a:rPr lang="en-US" altLang="zh-CN" sz="3200" b="1" dirty="0"/>
              <a:t>1</a:t>
            </a:r>
            <a:r>
              <a:rPr lang="zh-CN" altLang="en-US" sz="3200" b="1" dirty="0"/>
              <a:t>：外汇市场开盘</a:t>
            </a:r>
            <a:r>
              <a:rPr lang="en-US" altLang="zh-CN" sz="3200" b="1" dirty="0"/>
              <a:t>-</a:t>
            </a:r>
            <a:r>
              <a:rPr lang="zh-CN" altLang="en-US" sz="3200" b="1" dirty="0"/>
              <a:t>收盘时间</a:t>
            </a:r>
            <a:endParaRPr lang="zh-CN" altLang="en-US" sz="3200" dirty="0"/>
          </a:p>
        </p:txBody>
      </p:sp>
      <p:graphicFrame>
        <p:nvGraphicFramePr>
          <p:cNvPr id="36" name="Group 971">
            <a:extLst>
              <a:ext uri="{FF2B5EF4-FFF2-40B4-BE49-F238E27FC236}">
                <a16:creationId xmlns:a16="http://schemas.microsoft.com/office/drawing/2014/main" id="{83DB5193-6C60-4E8A-81F9-3215C8076E6F}"/>
              </a:ext>
            </a:extLst>
          </p:cNvPr>
          <p:cNvGraphicFramePr>
            <a:graphicFrameLocks noGrp="1"/>
          </p:cNvGraphicFramePr>
          <p:nvPr>
            <p:ph idx="1"/>
            <p:extLst>
              <p:ext uri="{D42A27DB-BD31-4B8C-83A1-F6EECF244321}">
                <p14:modId xmlns:p14="http://schemas.microsoft.com/office/powerpoint/2010/main" val="3086288610"/>
              </p:ext>
            </p:extLst>
          </p:nvPr>
        </p:nvGraphicFramePr>
        <p:xfrm>
          <a:off x="485513" y="1541150"/>
          <a:ext cx="8494974" cy="4830250"/>
        </p:xfrm>
        <a:graphic>
          <a:graphicData uri="http://schemas.openxmlformats.org/drawingml/2006/table">
            <a:tbl>
              <a:tblPr/>
              <a:tblGrid>
                <a:gridCol w="1075255">
                  <a:extLst>
                    <a:ext uri="{9D8B030D-6E8A-4147-A177-3AD203B41FA5}">
                      <a16:colId xmlns:a16="http://schemas.microsoft.com/office/drawing/2014/main" val="20000"/>
                    </a:ext>
                  </a:extLst>
                </a:gridCol>
                <a:gridCol w="1375042">
                  <a:extLst>
                    <a:ext uri="{9D8B030D-6E8A-4147-A177-3AD203B41FA5}">
                      <a16:colId xmlns:a16="http://schemas.microsoft.com/office/drawing/2014/main" val="20001"/>
                    </a:ext>
                  </a:extLst>
                </a:gridCol>
                <a:gridCol w="1489756">
                  <a:extLst>
                    <a:ext uri="{9D8B030D-6E8A-4147-A177-3AD203B41FA5}">
                      <a16:colId xmlns:a16="http://schemas.microsoft.com/office/drawing/2014/main" val="20002"/>
                    </a:ext>
                  </a:extLst>
                </a:gridCol>
                <a:gridCol w="2275931">
                  <a:extLst>
                    <a:ext uri="{9D8B030D-6E8A-4147-A177-3AD203B41FA5}">
                      <a16:colId xmlns:a16="http://schemas.microsoft.com/office/drawing/2014/main" val="20003"/>
                    </a:ext>
                  </a:extLst>
                </a:gridCol>
                <a:gridCol w="2278990">
                  <a:extLst>
                    <a:ext uri="{9D8B030D-6E8A-4147-A177-3AD203B41FA5}">
                      <a16:colId xmlns:a16="http://schemas.microsoft.com/office/drawing/2014/main" val="20004"/>
                    </a:ext>
                  </a:extLst>
                </a:gridCol>
              </a:tblGrid>
              <a:tr h="441130">
                <a:tc row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CC"/>
                          </a:solidFill>
                          <a:effectLst/>
                          <a:latin typeface="楷体_GB2312" pitchFamily="49" charset="-122"/>
                          <a:ea typeface="楷体_GB2312" pitchFamily="49" charset="-122"/>
                        </a:rPr>
                        <a:t>地区</a:t>
                      </a:r>
                    </a:p>
                  </a:txBody>
                  <a:tcPr anchor="ctr" horzOverflow="overflow">
                    <a:lnL cap="flat">
                      <a:noFill/>
                    </a:lnL>
                    <a:lnR>
                      <a:noFill/>
                    </a:lnR>
                    <a:lnT cap="flat">
                      <a:noFill/>
                    </a:lnT>
                    <a:lnB>
                      <a:noFill/>
                    </a:lnB>
                    <a:lnTlToBr>
                      <a:noFill/>
                    </a:lnTlToBr>
                    <a:lnBlToTr>
                      <a:noFill/>
                    </a:lnBlToTr>
                    <a:solidFill>
                      <a:srgbClr val="DEE3EF"/>
                    </a:solidFill>
                  </a:tcPr>
                </a:tc>
                <a:tc row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dirty="0">
                          <a:ln>
                            <a:noFill/>
                          </a:ln>
                          <a:solidFill>
                            <a:srgbClr val="0000CC"/>
                          </a:solidFill>
                          <a:effectLst/>
                          <a:latin typeface="楷体_GB2312" pitchFamily="49" charset="-122"/>
                          <a:ea typeface="楷体_GB2312" pitchFamily="49" charset="-122"/>
                        </a:rPr>
                        <a:t>市场</a:t>
                      </a:r>
                    </a:p>
                  </a:txBody>
                  <a:tcPr anchor="ctr" horzOverflow="overflow">
                    <a:lnL>
                      <a:noFill/>
                    </a:lnL>
                    <a:lnR>
                      <a:noFill/>
                    </a:lnR>
                    <a:lnT cap="flat">
                      <a:noFill/>
                    </a:lnT>
                    <a:lnB>
                      <a:noFill/>
                    </a:lnB>
                    <a:lnTlToBr>
                      <a:noFill/>
                    </a:lnTlToBr>
                    <a:lnBlToTr>
                      <a:noFill/>
                    </a:lnBlToTr>
                    <a:solidFill>
                      <a:srgbClr val="DEE3EF"/>
                    </a:solidFill>
                  </a:tcPr>
                </a:tc>
                <a:tc row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CC"/>
                          </a:solidFill>
                          <a:effectLst/>
                          <a:latin typeface="楷体_GB2312" pitchFamily="49" charset="-122"/>
                          <a:ea typeface="楷体_GB2312" pitchFamily="49" charset="-122"/>
                        </a:rPr>
                        <a:t>当地时间</a:t>
                      </a:r>
                      <a:br>
                        <a:rPr kumimoji="1" lang="zh-CN" altLang="en-US" sz="1800" b="1" i="0" u="none" strike="noStrike" cap="none" normalizeH="0" baseline="0">
                          <a:ln>
                            <a:noFill/>
                          </a:ln>
                          <a:solidFill>
                            <a:srgbClr val="0000CC"/>
                          </a:solidFill>
                          <a:effectLst/>
                          <a:latin typeface="楷体_GB2312" pitchFamily="49" charset="-122"/>
                          <a:ea typeface="楷体_GB2312" pitchFamily="49" charset="-122"/>
                        </a:rPr>
                      </a:br>
                      <a:r>
                        <a:rPr kumimoji="1" lang="zh-CN" altLang="en-US" sz="1800" b="1" i="0" u="none" strike="noStrike" cap="none" normalizeH="0" baseline="0">
                          <a:ln>
                            <a:noFill/>
                          </a:ln>
                          <a:solidFill>
                            <a:srgbClr val="0000CC"/>
                          </a:solidFill>
                          <a:effectLst/>
                          <a:latin typeface="楷体_GB2312" pitchFamily="49" charset="-122"/>
                          <a:ea typeface="楷体_GB2312" pitchFamily="49" charset="-122"/>
                        </a:rPr>
                        <a:t>开盘</a:t>
                      </a:r>
                      <a:r>
                        <a:rPr kumimoji="1" lang="en-US" altLang="zh-CN" sz="1800" b="1" i="0" u="none" strike="noStrike" cap="none" normalizeH="0" baseline="0">
                          <a:ln>
                            <a:noFill/>
                          </a:ln>
                          <a:solidFill>
                            <a:srgbClr val="0000CC"/>
                          </a:solidFill>
                          <a:effectLst/>
                          <a:latin typeface="楷体_GB2312" pitchFamily="49" charset="-122"/>
                          <a:ea typeface="楷体_GB2312" pitchFamily="49" charset="-122"/>
                        </a:rPr>
                        <a:t>-</a:t>
                      </a:r>
                      <a:r>
                        <a:rPr kumimoji="1" lang="zh-CN" altLang="en-US" sz="1800" b="1" i="0" u="none" strike="noStrike" cap="none" normalizeH="0" baseline="0">
                          <a:ln>
                            <a:noFill/>
                          </a:ln>
                          <a:solidFill>
                            <a:srgbClr val="0000CC"/>
                          </a:solidFill>
                          <a:effectLst/>
                          <a:latin typeface="楷体_GB2312" pitchFamily="49" charset="-122"/>
                          <a:ea typeface="楷体_GB2312" pitchFamily="49" charset="-122"/>
                        </a:rPr>
                        <a:t>收盘</a:t>
                      </a:r>
                    </a:p>
                  </a:txBody>
                  <a:tcPr anchor="ctr" horzOverflow="overflow">
                    <a:lnL>
                      <a:noFill/>
                    </a:lnL>
                    <a:lnR>
                      <a:noFill/>
                    </a:lnR>
                    <a:lnT cap="fla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10</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月</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1</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日</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--4</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月</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1</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日</a:t>
                      </a:r>
                    </a:p>
                  </a:txBody>
                  <a:tcPr anchor="ctr" horzOverflow="overflow">
                    <a:lnL>
                      <a:noFill/>
                    </a:lnL>
                    <a:lnR>
                      <a:noFill/>
                    </a:lnR>
                    <a:lnT cap="fla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4</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月</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1</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日</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--10</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月</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1</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日</a:t>
                      </a:r>
                    </a:p>
                  </a:txBody>
                  <a:tcPr anchor="ctr" horzOverflow="overflow">
                    <a:lnL>
                      <a:noFill/>
                    </a:lnL>
                    <a:lnR cap="flat">
                      <a:noFill/>
                    </a:lnR>
                    <a:lnT cap="flat">
                      <a:noFill/>
                    </a:lnT>
                    <a:lnB>
                      <a:noFill/>
                    </a:lnB>
                    <a:lnTlToBr>
                      <a:noFill/>
                    </a:lnTlToBr>
                    <a:lnBlToTr>
                      <a:noFill/>
                    </a:lnBlToTr>
                    <a:solidFill>
                      <a:srgbClr val="DEE3EF"/>
                    </a:solidFill>
                  </a:tcPr>
                </a:tc>
                <a:extLst>
                  <a:ext uri="{0D108BD9-81ED-4DB2-BD59-A6C34878D82A}">
                    <a16:rowId xmlns:a16="http://schemas.microsoft.com/office/drawing/2014/main" val="10000"/>
                  </a:ext>
                </a:extLst>
              </a:tr>
              <a:tr h="35205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grid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北京时间开盘</a:t>
                      </a:r>
                      <a:r>
                        <a:rPr kumimoji="1" lang="en-US" altLang="zh-CN" sz="1800" b="1" i="0" u="none" strike="noStrike" cap="none" normalizeH="0" baseline="0">
                          <a:ln>
                            <a:noFill/>
                          </a:ln>
                          <a:solidFill>
                            <a:srgbClr val="0070BC"/>
                          </a:solidFill>
                          <a:effectLst/>
                          <a:latin typeface="楷体_GB2312" pitchFamily="49" charset="-122"/>
                          <a:ea typeface="楷体_GB2312" pitchFamily="49" charset="-122"/>
                        </a:rPr>
                        <a:t>-</a:t>
                      </a:r>
                      <a:r>
                        <a:rPr kumimoji="1" lang="zh-CN" altLang="en-US" sz="1800" b="1" i="0" u="none" strike="noStrike" cap="none" normalizeH="0" baseline="0">
                          <a:ln>
                            <a:noFill/>
                          </a:ln>
                          <a:solidFill>
                            <a:srgbClr val="0070BC"/>
                          </a:solidFill>
                          <a:effectLst/>
                          <a:latin typeface="楷体_GB2312" pitchFamily="49" charset="-122"/>
                          <a:ea typeface="楷体_GB2312" pitchFamily="49" charset="-122"/>
                        </a:rPr>
                        <a:t>收盘</a:t>
                      </a:r>
                    </a:p>
                  </a:txBody>
                  <a:tcPr anchor="ctr" horzOverflow="overflow">
                    <a:lnL>
                      <a:noFill/>
                    </a:lnL>
                    <a:lnR cap="flat">
                      <a:noFill/>
                    </a:lnR>
                    <a:lnT>
                      <a:noFill/>
                    </a:lnT>
                    <a:lnB>
                      <a:noFill/>
                    </a:lnB>
                    <a:lnTlToBr>
                      <a:noFill/>
                    </a:lnTlToBr>
                    <a:lnBlToTr>
                      <a:noFill/>
                    </a:lnBlToTr>
                    <a:solidFill>
                      <a:srgbClr val="DEE3EF"/>
                    </a:solidFill>
                  </a:tcPr>
                </a:tc>
                <a:tc hMerge="1">
                  <a:txBody>
                    <a:bodyPr/>
                    <a:lstStyle/>
                    <a:p>
                      <a:endParaRPr lang="zh-CN" altLang="en-US"/>
                    </a:p>
                  </a:txBody>
                  <a:tcPr/>
                </a:tc>
                <a:extLst>
                  <a:ext uri="{0D108BD9-81ED-4DB2-BD59-A6C34878D82A}">
                    <a16:rowId xmlns:a16="http://schemas.microsoft.com/office/drawing/2014/main" val="10001"/>
                  </a:ext>
                </a:extLst>
              </a:tr>
              <a:tr h="352057">
                <a:tc row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大洋洲</a:t>
                      </a:r>
                    </a:p>
                  </a:txBody>
                  <a:tcPr anchor="ctr" horzOverflow="overflow">
                    <a:lnL cap="flat">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惠灵顿</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9:00-17:00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04:00-12:00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05:00-13:00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02"/>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悉尼</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9:00-17:00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rgbClr val="000000"/>
                          </a:solidFill>
                          <a:effectLst/>
                          <a:latin typeface="楷体_GB2312" pitchFamily="49" charset="-122"/>
                          <a:ea typeface="楷体_GB2312" pitchFamily="49" charset="-122"/>
                        </a:rPr>
                        <a:t>06:00-14:00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07:00-15:00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03"/>
                  </a:ext>
                </a:extLst>
              </a:tr>
              <a:tr h="352057">
                <a:tc rowSpan="3">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亚洲</a:t>
                      </a:r>
                    </a:p>
                  </a:txBody>
                  <a:tcPr anchor="ctr" horzOverflow="overflow">
                    <a:lnL cap="flat">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东京</a:t>
                      </a:r>
                    </a:p>
                  </a:txBody>
                  <a:tcPr anchor="ctr" horzOverflow="overflow">
                    <a:lnL>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9:00-15:30</a:t>
                      </a:r>
                    </a:p>
                  </a:txBody>
                  <a:tcPr anchor="ctr" horzOverflow="overflow">
                    <a:lnL>
                      <a:noFill/>
                    </a:lnL>
                    <a:lnR>
                      <a:noFill/>
                    </a:lnR>
                    <a:lnT>
                      <a:noFill/>
                    </a:lnT>
                    <a:lnB>
                      <a:noFill/>
                    </a:lnB>
                    <a:lnTlToBr>
                      <a:noFill/>
                    </a:lnTlToBr>
                    <a:lnBlToTr>
                      <a:noFill/>
                    </a:lnBlToTr>
                    <a:solidFill>
                      <a:srgbClr val="DEE3EF"/>
                    </a:solidFill>
                  </a:tcPr>
                </a:tc>
                <a:tc grid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08:00-14:30</a:t>
                      </a:r>
                    </a:p>
                  </a:txBody>
                  <a:tcPr anchor="ctr" horzOverflow="overflow">
                    <a:lnL>
                      <a:noFill/>
                    </a:lnL>
                    <a:lnR cap="flat">
                      <a:noFill/>
                    </a:lnR>
                    <a:lnT>
                      <a:noFill/>
                    </a:lnT>
                    <a:lnB>
                      <a:noFill/>
                    </a:lnB>
                    <a:lnTlToBr>
                      <a:noFill/>
                    </a:lnTlToBr>
                    <a:lnBlToTr>
                      <a:noFill/>
                    </a:lnBlToTr>
                    <a:solidFill>
                      <a:srgbClr val="DEE3EF"/>
                    </a:solidFill>
                  </a:tcPr>
                </a:tc>
                <a:tc hMerge="1">
                  <a:txBody>
                    <a:bodyPr/>
                    <a:lstStyle/>
                    <a:p>
                      <a:endParaRPr lang="zh-CN" altLang="en-US"/>
                    </a:p>
                  </a:txBody>
                  <a:tcPr/>
                </a:tc>
                <a:extLst>
                  <a:ext uri="{0D108BD9-81ED-4DB2-BD59-A6C34878D82A}">
                    <a16:rowId xmlns:a16="http://schemas.microsoft.com/office/drawing/2014/main" val="10004"/>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香港</a:t>
                      </a:r>
                    </a:p>
                  </a:txBody>
                  <a:tcPr anchor="ctr" horzOverflow="overflow">
                    <a:lnL>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9:00-16:00</a:t>
                      </a:r>
                    </a:p>
                  </a:txBody>
                  <a:tcPr anchor="ctr" horzOverflow="overflow">
                    <a:lnL>
                      <a:noFill/>
                    </a:lnL>
                    <a:lnR>
                      <a:noFill/>
                    </a:lnR>
                    <a:lnT>
                      <a:noFill/>
                    </a:lnT>
                    <a:lnB>
                      <a:noFill/>
                    </a:lnB>
                    <a:lnTlToBr>
                      <a:noFill/>
                    </a:lnTlToBr>
                    <a:lnBlToTr>
                      <a:noFill/>
                    </a:lnBlToTr>
                    <a:solidFill>
                      <a:srgbClr val="DEE3EF"/>
                    </a:solidFill>
                  </a:tcPr>
                </a:tc>
                <a:tc grid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09:00-16:00</a:t>
                      </a:r>
                    </a:p>
                  </a:txBody>
                  <a:tcPr anchor="ctr" horzOverflow="overflow">
                    <a:lnL>
                      <a:noFill/>
                    </a:lnL>
                    <a:lnR cap="flat">
                      <a:noFill/>
                    </a:lnR>
                    <a:lnT>
                      <a:noFill/>
                    </a:lnT>
                    <a:lnB>
                      <a:noFill/>
                    </a:lnB>
                    <a:lnTlToBr>
                      <a:noFill/>
                    </a:lnTlToBr>
                    <a:lnBlToTr>
                      <a:noFill/>
                    </a:lnBlToTr>
                    <a:solidFill>
                      <a:srgbClr val="DEE3EF"/>
                    </a:solidFill>
                  </a:tcPr>
                </a:tc>
                <a:tc hMerge="1">
                  <a:txBody>
                    <a:bodyPr/>
                    <a:lstStyle/>
                    <a:p>
                      <a:endParaRPr lang="zh-CN" altLang="en-US"/>
                    </a:p>
                  </a:txBody>
                  <a:tcPr/>
                </a:tc>
                <a:extLst>
                  <a:ext uri="{0D108BD9-81ED-4DB2-BD59-A6C34878D82A}">
                    <a16:rowId xmlns:a16="http://schemas.microsoft.com/office/drawing/2014/main" val="10005"/>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新加坡</a:t>
                      </a:r>
                    </a:p>
                  </a:txBody>
                  <a:tcPr anchor="ctr" horzOverflow="overflow">
                    <a:lnL>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9:30-16:30</a:t>
                      </a:r>
                    </a:p>
                  </a:txBody>
                  <a:tcPr anchor="ctr" horzOverflow="overflow">
                    <a:lnL>
                      <a:noFill/>
                    </a:lnL>
                    <a:lnR>
                      <a:noFill/>
                    </a:lnR>
                    <a:lnT>
                      <a:noFill/>
                    </a:lnT>
                    <a:lnB>
                      <a:noFill/>
                    </a:lnB>
                    <a:lnTlToBr>
                      <a:noFill/>
                    </a:lnTlToBr>
                    <a:lnBlToTr>
                      <a:noFill/>
                    </a:lnBlToTr>
                    <a:solidFill>
                      <a:srgbClr val="DEE3EF"/>
                    </a:solidFill>
                  </a:tcPr>
                </a:tc>
                <a:tc grid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09:30-16:30</a:t>
                      </a:r>
                    </a:p>
                  </a:txBody>
                  <a:tcPr anchor="ctr" horzOverflow="overflow">
                    <a:lnL>
                      <a:noFill/>
                    </a:lnL>
                    <a:lnR cap="flat">
                      <a:noFill/>
                    </a:lnR>
                    <a:lnT>
                      <a:noFill/>
                    </a:lnT>
                    <a:lnB>
                      <a:noFill/>
                    </a:lnB>
                    <a:lnTlToBr>
                      <a:noFill/>
                    </a:lnTlToBr>
                    <a:lnBlToTr>
                      <a:noFill/>
                    </a:lnBlToTr>
                    <a:solidFill>
                      <a:srgbClr val="DEE3EF"/>
                    </a:solidFill>
                  </a:tcPr>
                </a:tc>
                <a:tc hMerge="1">
                  <a:txBody>
                    <a:bodyPr/>
                    <a:lstStyle/>
                    <a:p>
                      <a:endParaRPr lang="zh-CN" altLang="en-US"/>
                    </a:p>
                  </a:txBody>
                  <a:tcPr/>
                </a:tc>
                <a:extLst>
                  <a:ext uri="{0D108BD9-81ED-4DB2-BD59-A6C34878D82A}">
                    <a16:rowId xmlns:a16="http://schemas.microsoft.com/office/drawing/2014/main" val="10006"/>
                  </a:ext>
                </a:extLst>
              </a:tr>
              <a:tr h="353471">
                <a:tc rowSpan="4">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欧洲</a:t>
                      </a:r>
                    </a:p>
                  </a:txBody>
                  <a:tcPr anchor="ctr" horzOverflow="overflow">
                    <a:lnL cap="flat">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法兰克福</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rgbClr val="000000"/>
                          </a:solidFill>
                          <a:effectLst/>
                          <a:latin typeface="楷体_GB2312" pitchFamily="49" charset="-122"/>
                          <a:ea typeface="楷体_GB2312" pitchFamily="49" charset="-122"/>
                        </a:rPr>
                        <a:t>9:00-16:00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16:00-23:00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15:00-22:00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07"/>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苏黎世</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9:00-16:00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16:00-23:00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15:00-22:00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08"/>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巴黎</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9:00-16:00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16:00-23:00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15:00-22:00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09"/>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伦敦</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9:30-16:30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17:30-00:30</a:t>
                      </a:r>
                    </a:p>
                  </a:txBody>
                  <a:tcPr anchor="ctr" horzOverflow="overflow">
                    <a:lnL>
                      <a:noFill/>
                    </a:lnL>
                    <a:lnR>
                      <a:noFill/>
                    </a:lnR>
                    <a:lnT>
                      <a:noFill/>
                    </a:lnT>
                    <a:lnB>
                      <a:noFill/>
                    </a:lnB>
                    <a:lnTlToBr>
                      <a:noFill/>
                    </a:lnTlToBr>
                    <a:lnBlToTr>
                      <a:noFill/>
                    </a:lnBlToTr>
                    <a:solidFill>
                      <a:srgbClr val="E1EBF4"/>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16:30-23:30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10"/>
                  </a:ext>
                </a:extLst>
              </a:tr>
              <a:tr h="352057">
                <a:tc rowSpan="2">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北美洲</a:t>
                      </a:r>
                    </a:p>
                  </a:txBody>
                  <a:tcPr anchor="ctr" horzOverflow="overflow">
                    <a:lnL cap="flat">
                      <a:noFill/>
                    </a:lnL>
                    <a:lnR>
                      <a:noFill/>
                    </a:lnR>
                    <a:lnT>
                      <a:noFill/>
                    </a:lnT>
                    <a:lnB cap="flat">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纽约</a:t>
                      </a:r>
                    </a:p>
                  </a:txBody>
                  <a:tcPr anchor="ctr" horzOverflow="overflow">
                    <a:lnL>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8:30-15:00</a:t>
                      </a:r>
                    </a:p>
                  </a:txBody>
                  <a:tcPr anchor="ctr" horzOverflow="overflow">
                    <a:lnL>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21:00-04:00</a:t>
                      </a:r>
                    </a:p>
                  </a:txBody>
                  <a:tcPr anchor="ctr" horzOverflow="overflow">
                    <a:lnL>
                      <a:noFill/>
                    </a:lnL>
                    <a:lnR>
                      <a:noFill/>
                    </a:lnR>
                    <a:lnT>
                      <a:noFill/>
                    </a:lnT>
                    <a:lnB>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20:00-03:00</a:t>
                      </a:r>
                    </a:p>
                  </a:txBody>
                  <a:tcPr anchor="ctr" horzOverflow="overflow">
                    <a:lnL>
                      <a:noFill/>
                    </a:lnL>
                    <a:lnR cap="flat">
                      <a:noFill/>
                    </a:lnR>
                    <a:lnT>
                      <a:noFill/>
                    </a:lnT>
                    <a:lnB>
                      <a:noFill/>
                    </a:lnB>
                    <a:lnTlToBr>
                      <a:noFill/>
                    </a:lnTlToBr>
                    <a:lnBlToTr>
                      <a:noFill/>
                    </a:lnBlToTr>
                    <a:solidFill>
                      <a:srgbClr val="DEE3EF"/>
                    </a:solidFill>
                  </a:tcPr>
                </a:tc>
                <a:extLst>
                  <a:ext uri="{0D108BD9-81ED-4DB2-BD59-A6C34878D82A}">
                    <a16:rowId xmlns:a16="http://schemas.microsoft.com/office/drawing/2014/main" val="10011"/>
                  </a:ext>
                </a:extLst>
              </a:tr>
              <a:tr h="352057">
                <a:tc vMerge="1">
                  <a:txBody>
                    <a:bodyPr/>
                    <a:lstStyle/>
                    <a:p>
                      <a:endParaRPr lang="zh-CN" altLang="en-US"/>
                    </a:p>
                  </a:txBody>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000000"/>
                          </a:solidFill>
                          <a:effectLst/>
                          <a:latin typeface="楷体_GB2312" pitchFamily="49" charset="-122"/>
                          <a:ea typeface="楷体_GB2312" pitchFamily="49" charset="-122"/>
                        </a:rPr>
                        <a:t>芝加哥</a:t>
                      </a:r>
                    </a:p>
                  </a:txBody>
                  <a:tcPr anchor="ctr" horzOverflow="overflow">
                    <a:lnL>
                      <a:noFill/>
                    </a:lnL>
                    <a:lnR>
                      <a:noFill/>
                    </a:lnR>
                    <a:lnT>
                      <a:noFill/>
                    </a:lnT>
                    <a:lnB cap="flat">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8:30-15:00</a:t>
                      </a:r>
                    </a:p>
                  </a:txBody>
                  <a:tcPr anchor="ctr" horzOverflow="overflow">
                    <a:lnL>
                      <a:noFill/>
                    </a:lnL>
                    <a:lnR>
                      <a:noFill/>
                    </a:lnR>
                    <a:lnT>
                      <a:noFill/>
                    </a:lnT>
                    <a:lnB cap="flat">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000000"/>
                          </a:solidFill>
                          <a:effectLst/>
                          <a:latin typeface="楷体_GB2312" pitchFamily="49" charset="-122"/>
                          <a:ea typeface="楷体_GB2312" pitchFamily="49" charset="-122"/>
                        </a:rPr>
                        <a:t>22:00-05:00</a:t>
                      </a:r>
                    </a:p>
                  </a:txBody>
                  <a:tcPr anchor="ctr" horzOverflow="overflow">
                    <a:lnL>
                      <a:noFill/>
                    </a:lnL>
                    <a:lnR>
                      <a:noFill/>
                    </a:lnR>
                    <a:lnT>
                      <a:noFill/>
                    </a:lnT>
                    <a:lnB cap="flat">
                      <a:noFill/>
                    </a:lnB>
                    <a:lnTlToBr>
                      <a:noFill/>
                    </a:lnTlToBr>
                    <a:lnBlToTr>
                      <a:noFill/>
                    </a:lnBlToTr>
                    <a:solidFill>
                      <a:srgbClr val="DEE3EF"/>
                    </a:solidFill>
                  </a:tcPr>
                </a:tc>
                <a:tc>
                  <a:txBody>
                    <a:bodyPr/>
                    <a:lstStyle>
                      <a:lvl1pPr>
                        <a:lnSpc>
                          <a:spcPct val="160000"/>
                        </a:lnSpc>
                        <a:spcBef>
                          <a:spcPct val="20000"/>
                        </a:spcBef>
                        <a:buClr>
                          <a:schemeClr val="hlink"/>
                        </a:buClr>
                        <a:buSzPct val="110000"/>
                        <a:buFont typeface="Wingdings" panose="05000000000000000000" pitchFamily="2" charset="2"/>
                        <a:defRPr kumimoji="1" sz="2400" b="1">
                          <a:solidFill>
                            <a:srgbClr val="000000"/>
                          </a:solidFill>
                          <a:effectLst>
                            <a:outerShdw blurRad="38100" dist="38100" dir="2700000" algn="tl">
                              <a:srgbClr val="FFFFFF"/>
                            </a:outerShdw>
                          </a:effectLst>
                          <a:latin typeface="Tahoma" panose="020B0604030504040204" pitchFamily="34" charset="0"/>
                          <a:ea typeface="宋体" panose="02010600030101010101" pitchFamily="2" charset="-122"/>
                        </a:defRPr>
                      </a:lvl1pPr>
                      <a:lvl2pPr>
                        <a:lnSpc>
                          <a:spcPct val="160000"/>
                        </a:lnSpc>
                        <a:spcBef>
                          <a:spcPct val="20000"/>
                        </a:spcBef>
                        <a:buClr>
                          <a:schemeClr val="tx1"/>
                        </a:buClr>
                        <a:buSzPct val="60000"/>
                        <a:buFont typeface="Wingdings" panose="05000000000000000000" pitchFamily="2" charset="2"/>
                        <a:defRPr kumimoji="1" sz="2000" b="1">
                          <a:solidFill>
                            <a:srgbClr val="0000FF"/>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nSpc>
                          <a:spcPct val="160000"/>
                        </a:lnSpc>
                        <a:spcBef>
                          <a:spcPct val="20000"/>
                        </a:spcBef>
                        <a:buClr>
                          <a:schemeClr val="hlink"/>
                        </a:buClr>
                        <a:buSzPct val="95000"/>
                        <a:buFont typeface="Wingdings" panose="05000000000000000000" pitchFamily="2" charset="2"/>
                        <a:defRPr kumimoji="1" b="1">
                          <a:solidFill>
                            <a:srgbClr val="004676"/>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nSpc>
                          <a:spcPct val="160000"/>
                        </a:lnSpc>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lnSpc>
                          <a:spcPct val="160000"/>
                        </a:lnSpc>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lnSpc>
                          <a:spcPct val="160000"/>
                        </a:lnSpc>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rgbClr val="000000"/>
                          </a:solidFill>
                          <a:effectLst/>
                          <a:latin typeface="楷体_GB2312" pitchFamily="49" charset="-122"/>
                          <a:ea typeface="楷体_GB2312" pitchFamily="49" charset="-122"/>
                        </a:rPr>
                        <a:t>21:00-04:00</a:t>
                      </a:r>
                    </a:p>
                  </a:txBody>
                  <a:tcPr anchor="ctr" horzOverflow="overflow">
                    <a:lnL>
                      <a:noFill/>
                    </a:lnL>
                    <a:lnR cap="flat">
                      <a:noFill/>
                    </a:lnR>
                    <a:lnT>
                      <a:noFill/>
                    </a:lnT>
                    <a:lnB cap="flat">
                      <a:noFill/>
                    </a:lnB>
                    <a:lnTlToBr>
                      <a:noFill/>
                    </a:lnTlToBr>
                    <a:lnBlToTr>
                      <a:noFill/>
                    </a:lnBlToTr>
                    <a:solidFill>
                      <a:srgbClr val="DEE3E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70450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F51A0289-26D6-4DF8-B164-FA89D3FB6BC7}"/>
              </a:ext>
            </a:extLst>
          </p:cNvPr>
          <p:cNvSpPr>
            <a:spLocks noGrp="1"/>
          </p:cNvSpPr>
          <p:nvPr>
            <p:ph type="title"/>
          </p:nvPr>
        </p:nvSpPr>
        <p:spPr>
          <a:xfrm>
            <a:off x="-252536" y="615825"/>
            <a:ext cx="7931224" cy="580926"/>
          </a:xfrm>
        </p:spPr>
        <p:txBody>
          <a:bodyPr/>
          <a:lstStyle/>
          <a:p>
            <a:pPr eaLnBrk="1" hangingPunct="1"/>
            <a:r>
              <a:rPr lang="zh-CN" altLang="en-US" sz="3200" dirty="0"/>
              <a:t>表</a:t>
            </a:r>
            <a:r>
              <a:rPr lang="en-US" altLang="zh-CN" sz="3200" dirty="0"/>
              <a:t>2</a:t>
            </a:r>
            <a:r>
              <a:rPr lang="zh-CN" altLang="en-US" sz="3200" dirty="0"/>
              <a:t>：主要外汇市场交易量占比</a:t>
            </a:r>
          </a:p>
        </p:txBody>
      </p:sp>
      <p:graphicFrame>
        <p:nvGraphicFramePr>
          <p:cNvPr id="3" name="表格 2">
            <a:extLst>
              <a:ext uri="{FF2B5EF4-FFF2-40B4-BE49-F238E27FC236}">
                <a16:creationId xmlns:a16="http://schemas.microsoft.com/office/drawing/2014/main" id="{1E9AE3C0-C3B7-4966-A38E-D1185BE7E9A4}"/>
              </a:ext>
            </a:extLst>
          </p:cNvPr>
          <p:cNvGraphicFramePr>
            <a:graphicFrameLocks noGrp="1"/>
          </p:cNvGraphicFramePr>
          <p:nvPr>
            <p:extLst>
              <p:ext uri="{D42A27DB-BD31-4B8C-83A1-F6EECF244321}">
                <p14:modId xmlns:p14="http://schemas.microsoft.com/office/powerpoint/2010/main" val="750612490"/>
              </p:ext>
            </p:extLst>
          </p:nvPr>
        </p:nvGraphicFramePr>
        <p:xfrm>
          <a:off x="791580" y="1772816"/>
          <a:ext cx="7560840" cy="4176465"/>
        </p:xfrm>
        <a:graphic>
          <a:graphicData uri="http://schemas.openxmlformats.org/drawingml/2006/table">
            <a:tbl>
              <a:tblPr firstRow="1" bandRow="1">
                <a:tableStyleId>{21E4AEA4-8DFA-4A89-87EB-49C32662AFE0}</a:tableStyleId>
              </a:tblPr>
              <a:tblGrid>
                <a:gridCol w="2520280">
                  <a:extLst>
                    <a:ext uri="{9D8B030D-6E8A-4147-A177-3AD203B41FA5}">
                      <a16:colId xmlns:a16="http://schemas.microsoft.com/office/drawing/2014/main" val="872157394"/>
                    </a:ext>
                  </a:extLst>
                </a:gridCol>
                <a:gridCol w="2520280">
                  <a:extLst>
                    <a:ext uri="{9D8B030D-6E8A-4147-A177-3AD203B41FA5}">
                      <a16:colId xmlns:a16="http://schemas.microsoft.com/office/drawing/2014/main" val="30132247"/>
                    </a:ext>
                  </a:extLst>
                </a:gridCol>
                <a:gridCol w="2520280">
                  <a:extLst>
                    <a:ext uri="{9D8B030D-6E8A-4147-A177-3AD203B41FA5}">
                      <a16:colId xmlns:a16="http://schemas.microsoft.com/office/drawing/2014/main" val="2541983058"/>
                    </a:ext>
                  </a:extLst>
                </a:gridCol>
              </a:tblGrid>
              <a:tr h="835293">
                <a:tc>
                  <a:txBody>
                    <a:bodyPr/>
                    <a:lstStyle/>
                    <a:p>
                      <a:pPr algn="ctr"/>
                      <a:r>
                        <a:rPr lang="zh-CN" altLang="en-US" sz="2400" dirty="0"/>
                        <a:t>主要外汇市场</a:t>
                      </a:r>
                    </a:p>
                  </a:txBody>
                  <a:tcPr/>
                </a:tc>
                <a:tc>
                  <a:txBody>
                    <a:bodyPr/>
                    <a:lstStyle/>
                    <a:p>
                      <a:pPr algn="ctr"/>
                      <a:r>
                        <a:rPr lang="zh-CN" altLang="en-US" sz="2400" dirty="0"/>
                        <a:t>交易时间</a:t>
                      </a:r>
                    </a:p>
                  </a:txBody>
                  <a:tcPr/>
                </a:tc>
                <a:tc>
                  <a:txBody>
                    <a:bodyPr/>
                    <a:lstStyle/>
                    <a:p>
                      <a:pPr algn="ctr"/>
                      <a:r>
                        <a:rPr lang="zh-CN" altLang="en-US" sz="2400" dirty="0"/>
                        <a:t>交易量占比</a:t>
                      </a:r>
                    </a:p>
                  </a:txBody>
                  <a:tcPr/>
                </a:tc>
                <a:extLst>
                  <a:ext uri="{0D108BD9-81ED-4DB2-BD59-A6C34878D82A}">
                    <a16:rowId xmlns:a16="http://schemas.microsoft.com/office/drawing/2014/main" val="135931584"/>
                  </a:ext>
                </a:extLst>
              </a:tr>
              <a:tr h="835293">
                <a:tc>
                  <a:txBody>
                    <a:bodyPr/>
                    <a:lstStyle/>
                    <a:p>
                      <a:pPr algn="ctr"/>
                      <a:r>
                        <a:rPr lang="zh-CN" altLang="en-US" sz="2300" dirty="0"/>
                        <a:t>伦敦</a:t>
                      </a:r>
                    </a:p>
                  </a:txBody>
                  <a:tcPr/>
                </a:tc>
                <a:tc>
                  <a:txBody>
                    <a:bodyPr/>
                    <a:lstStyle/>
                    <a:p>
                      <a:pPr algn="ctr"/>
                      <a:r>
                        <a:rPr lang="zh-CN" altLang="en-US" sz="2300" dirty="0"/>
                        <a:t>美东时间凌晨</a:t>
                      </a:r>
                      <a:r>
                        <a:rPr lang="en-US" altLang="zh-CN" sz="2300" dirty="0"/>
                        <a:t>3</a:t>
                      </a:r>
                      <a:r>
                        <a:rPr lang="zh-CN" altLang="en-US" sz="2300" dirty="0"/>
                        <a:t>时至中午</a:t>
                      </a:r>
                      <a:r>
                        <a:rPr lang="en-US" altLang="zh-CN" sz="2300" dirty="0"/>
                        <a:t>12</a:t>
                      </a:r>
                      <a:r>
                        <a:rPr lang="zh-CN" altLang="en-US" sz="2300" dirty="0"/>
                        <a:t>时 </a:t>
                      </a:r>
                    </a:p>
                  </a:txBody>
                  <a:tcPr/>
                </a:tc>
                <a:tc>
                  <a:txBody>
                    <a:bodyPr/>
                    <a:lstStyle/>
                    <a:p>
                      <a:pPr algn="ctr"/>
                      <a:r>
                        <a:rPr lang="en-US" altLang="zh-CN" sz="2300" dirty="0"/>
                        <a:t>35%</a:t>
                      </a:r>
                      <a:endParaRPr lang="zh-CN" altLang="en-US" sz="2300" dirty="0"/>
                    </a:p>
                  </a:txBody>
                  <a:tcPr/>
                </a:tc>
                <a:extLst>
                  <a:ext uri="{0D108BD9-81ED-4DB2-BD59-A6C34878D82A}">
                    <a16:rowId xmlns:a16="http://schemas.microsoft.com/office/drawing/2014/main" val="3430976825"/>
                  </a:ext>
                </a:extLst>
              </a:tr>
              <a:tr h="835293">
                <a:tc>
                  <a:txBody>
                    <a:bodyPr/>
                    <a:lstStyle/>
                    <a:p>
                      <a:pPr algn="ctr"/>
                      <a:r>
                        <a:rPr lang="zh-CN" altLang="en-US" sz="2300" dirty="0"/>
                        <a:t>纽约</a:t>
                      </a:r>
                    </a:p>
                  </a:txBody>
                  <a:tcPr/>
                </a:tc>
                <a:tc>
                  <a:txBody>
                    <a:bodyPr/>
                    <a:lstStyle/>
                    <a:p>
                      <a:pPr algn="ctr"/>
                      <a:r>
                        <a:rPr lang="zh-CN" altLang="en-US" sz="2300" dirty="0"/>
                        <a:t>美东时间早上</a:t>
                      </a:r>
                      <a:r>
                        <a:rPr lang="en-US" altLang="zh-CN" sz="2300" dirty="0"/>
                        <a:t>8</a:t>
                      </a:r>
                      <a:r>
                        <a:rPr lang="zh-CN" altLang="en-US" sz="2300" dirty="0"/>
                        <a:t>时至下午</a:t>
                      </a:r>
                      <a:r>
                        <a:rPr lang="en-US" altLang="zh-CN" sz="2300" dirty="0"/>
                        <a:t>5</a:t>
                      </a:r>
                      <a:r>
                        <a:rPr lang="zh-CN" altLang="en-US" sz="2300" dirty="0"/>
                        <a:t>时 </a:t>
                      </a:r>
                    </a:p>
                  </a:txBody>
                  <a:tcPr/>
                </a:tc>
                <a:tc>
                  <a:txBody>
                    <a:bodyPr/>
                    <a:lstStyle/>
                    <a:p>
                      <a:pPr algn="ctr"/>
                      <a:r>
                        <a:rPr lang="en-US" altLang="zh-CN" sz="2300" dirty="0"/>
                        <a:t>20%</a:t>
                      </a:r>
                      <a:endParaRPr lang="zh-CN" altLang="en-US" sz="2300" dirty="0"/>
                    </a:p>
                  </a:txBody>
                  <a:tcPr/>
                </a:tc>
                <a:extLst>
                  <a:ext uri="{0D108BD9-81ED-4DB2-BD59-A6C34878D82A}">
                    <a16:rowId xmlns:a16="http://schemas.microsoft.com/office/drawing/2014/main" val="1048222153"/>
                  </a:ext>
                </a:extLst>
              </a:tr>
              <a:tr h="835293">
                <a:tc>
                  <a:txBody>
                    <a:bodyPr/>
                    <a:lstStyle/>
                    <a:p>
                      <a:pPr algn="ctr"/>
                      <a:r>
                        <a:rPr lang="zh-CN" altLang="en-US" sz="2300" dirty="0"/>
                        <a:t>悉尼</a:t>
                      </a:r>
                    </a:p>
                  </a:txBody>
                  <a:tcPr/>
                </a:tc>
                <a:tc>
                  <a:txBody>
                    <a:bodyPr/>
                    <a:lstStyle/>
                    <a:p>
                      <a:pPr algn="ctr"/>
                      <a:r>
                        <a:rPr lang="zh-CN" altLang="en-US" sz="2300" dirty="0"/>
                        <a:t>美东时间下午</a:t>
                      </a:r>
                      <a:r>
                        <a:rPr lang="en-US" altLang="zh-CN" sz="2300" dirty="0"/>
                        <a:t>5</a:t>
                      </a:r>
                      <a:r>
                        <a:rPr lang="zh-CN" altLang="en-US" sz="2300" dirty="0"/>
                        <a:t>时至凌晨</a:t>
                      </a:r>
                      <a:r>
                        <a:rPr lang="en-US" altLang="zh-CN" sz="2300" dirty="0"/>
                        <a:t>2</a:t>
                      </a:r>
                      <a:r>
                        <a:rPr lang="zh-CN" altLang="en-US" sz="2300" dirty="0"/>
                        <a:t>时 </a:t>
                      </a:r>
                    </a:p>
                  </a:txBody>
                  <a:tcPr/>
                </a:tc>
                <a:tc>
                  <a:txBody>
                    <a:bodyPr/>
                    <a:lstStyle/>
                    <a:p>
                      <a:pPr algn="ctr"/>
                      <a:r>
                        <a:rPr lang="en-US" altLang="zh-CN" sz="2300" dirty="0"/>
                        <a:t>4%</a:t>
                      </a:r>
                      <a:endParaRPr lang="zh-CN" altLang="en-US" sz="2300" dirty="0"/>
                    </a:p>
                  </a:txBody>
                  <a:tcPr/>
                </a:tc>
                <a:extLst>
                  <a:ext uri="{0D108BD9-81ED-4DB2-BD59-A6C34878D82A}">
                    <a16:rowId xmlns:a16="http://schemas.microsoft.com/office/drawing/2014/main" val="2366032663"/>
                  </a:ext>
                </a:extLst>
              </a:tr>
              <a:tr h="835293">
                <a:tc>
                  <a:txBody>
                    <a:bodyPr/>
                    <a:lstStyle/>
                    <a:p>
                      <a:pPr algn="ctr"/>
                      <a:r>
                        <a:rPr lang="zh-CN" altLang="en-US" sz="2300" dirty="0"/>
                        <a:t>东京</a:t>
                      </a:r>
                    </a:p>
                  </a:txBody>
                  <a:tcPr/>
                </a:tc>
                <a:tc>
                  <a:txBody>
                    <a:bodyPr/>
                    <a:lstStyle/>
                    <a:p>
                      <a:pPr algn="ctr"/>
                      <a:r>
                        <a:rPr lang="zh-CN" altLang="en-US" sz="2300" dirty="0"/>
                        <a:t>美东时间下午</a:t>
                      </a:r>
                      <a:r>
                        <a:rPr lang="en-US" altLang="zh-CN" sz="2300" dirty="0"/>
                        <a:t>7</a:t>
                      </a:r>
                      <a:r>
                        <a:rPr lang="zh-CN" altLang="en-US" sz="2300" dirty="0"/>
                        <a:t>时至凌晨</a:t>
                      </a:r>
                      <a:r>
                        <a:rPr lang="en-US" altLang="zh-CN" sz="2300" dirty="0"/>
                        <a:t>4</a:t>
                      </a:r>
                      <a:r>
                        <a:rPr lang="zh-CN" altLang="en-US" sz="2300" dirty="0"/>
                        <a:t>时 </a:t>
                      </a:r>
                    </a:p>
                  </a:txBody>
                  <a:tcPr/>
                </a:tc>
                <a:tc>
                  <a:txBody>
                    <a:bodyPr/>
                    <a:lstStyle/>
                    <a:p>
                      <a:pPr algn="ctr"/>
                      <a:r>
                        <a:rPr lang="en-US" altLang="zh-CN" sz="2300" dirty="0"/>
                        <a:t>6%</a:t>
                      </a:r>
                      <a:endParaRPr lang="zh-CN" altLang="en-US" sz="2300" dirty="0"/>
                    </a:p>
                  </a:txBody>
                  <a:tcPr/>
                </a:tc>
                <a:extLst>
                  <a:ext uri="{0D108BD9-81ED-4DB2-BD59-A6C34878D82A}">
                    <a16:rowId xmlns:a16="http://schemas.microsoft.com/office/drawing/2014/main" val="2501314815"/>
                  </a:ext>
                </a:extLst>
              </a:tr>
            </a:tbl>
          </a:graphicData>
        </a:graphic>
      </p:graphicFrame>
    </p:spTree>
    <p:extLst>
      <p:ext uri="{BB962C8B-B14F-4D97-AF65-F5344CB8AC3E}">
        <p14:creationId xmlns:p14="http://schemas.microsoft.com/office/powerpoint/2010/main" val="272584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5">
            <a:extLst>
              <a:ext uri="{FF2B5EF4-FFF2-40B4-BE49-F238E27FC236}">
                <a16:creationId xmlns:a16="http://schemas.microsoft.com/office/drawing/2014/main" id="{7BCF83F7-B40F-4638-933C-6C1A6BF18CF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solidFill>
                <a:srgbClr val="898989"/>
              </a:solidFill>
            </a:endParaRPr>
          </a:p>
          <a:p>
            <a:pPr eaLnBrk="1" hangingPunct="1"/>
            <a:r>
              <a:rPr lang="en-US" altLang="zh-CN" b="1">
                <a:solidFill>
                  <a:srgbClr val="898989"/>
                </a:solidFill>
              </a:rPr>
              <a:t>Slide 6-</a:t>
            </a:r>
            <a:fld id="{38FB202A-FA5D-474D-AAD8-BE6F1A0C8D89}" type="slidenum">
              <a:rPr lang="en-US" altLang="zh-CN" b="1">
                <a:solidFill>
                  <a:srgbClr val="898989"/>
                </a:solidFill>
              </a:rPr>
              <a:pPr eaLnBrk="1" hangingPunct="1"/>
              <a:t>14</a:t>
            </a:fld>
            <a:endParaRPr lang="en-US" altLang="zh-CN" b="1">
              <a:solidFill>
                <a:srgbClr val="898989"/>
              </a:solidFill>
            </a:endParaRPr>
          </a:p>
        </p:txBody>
      </p:sp>
      <p:sp>
        <p:nvSpPr>
          <p:cNvPr id="322565" name="Rectangle 5">
            <a:extLst>
              <a:ext uri="{FF2B5EF4-FFF2-40B4-BE49-F238E27FC236}">
                <a16:creationId xmlns:a16="http://schemas.microsoft.com/office/drawing/2014/main" id="{E2305595-52A4-4A7F-93D1-4EBD93531C79}"/>
              </a:ext>
            </a:extLst>
          </p:cNvPr>
          <p:cNvSpPr>
            <a:spLocks noChangeArrowheads="1"/>
          </p:cNvSpPr>
          <p:nvPr/>
        </p:nvSpPr>
        <p:spPr bwMode="auto">
          <a:xfrm>
            <a:off x="0" y="1455199"/>
            <a:ext cx="838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dirty="0"/>
          </a:p>
        </p:txBody>
      </p:sp>
      <p:grpSp>
        <p:nvGrpSpPr>
          <p:cNvPr id="7173" name="组合 10">
            <a:extLst>
              <a:ext uri="{FF2B5EF4-FFF2-40B4-BE49-F238E27FC236}">
                <a16:creationId xmlns:a16="http://schemas.microsoft.com/office/drawing/2014/main" id="{B465B9C7-1624-4013-B0F6-216C5D8267F5}"/>
              </a:ext>
            </a:extLst>
          </p:cNvPr>
          <p:cNvGrpSpPr>
            <a:grpSpLocks/>
          </p:cNvGrpSpPr>
          <p:nvPr/>
        </p:nvGrpSpPr>
        <p:grpSpPr bwMode="auto">
          <a:xfrm>
            <a:off x="419100" y="1917702"/>
            <a:ext cx="8305800" cy="4604485"/>
            <a:chOff x="419100" y="1638020"/>
            <a:chExt cx="8305800" cy="4834671"/>
          </a:xfrm>
        </p:grpSpPr>
        <p:graphicFrame>
          <p:nvGraphicFramePr>
            <p:cNvPr id="7174" name="Object 1024">
              <a:extLst>
                <a:ext uri="{FF2B5EF4-FFF2-40B4-BE49-F238E27FC236}">
                  <a16:creationId xmlns:a16="http://schemas.microsoft.com/office/drawing/2014/main" id="{398FF35F-B0CF-4923-A702-5A1DFBB52B29}"/>
                </a:ext>
              </a:extLst>
            </p:cNvPr>
            <p:cNvGraphicFramePr>
              <a:graphicFrameLocks noChangeAspect="1"/>
            </p:cNvGraphicFramePr>
            <p:nvPr>
              <p:extLst>
                <p:ext uri="{D42A27DB-BD31-4B8C-83A1-F6EECF244321}">
                  <p14:modId xmlns:p14="http://schemas.microsoft.com/office/powerpoint/2010/main" val="1102197054"/>
                </p:ext>
              </p:extLst>
            </p:nvPr>
          </p:nvGraphicFramePr>
          <p:xfrm>
            <a:off x="419100" y="1638020"/>
            <a:ext cx="8305800" cy="4152900"/>
          </p:xfrm>
          <a:graphic>
            <a:graphicData uri="http://schemas.openxmlformats.org/presentationml/2006/ole">
              <mc:AlternateContent xmlns:mc="http://schemas.openxmlformats.org/markup-compatibility/2006">
                <mc:Choice xmlns:v="urn:schemas-microsoft-com:vml" Requires="v">
                  <p:oleObj spid="_x0000_s7293" name="Chart" r:id="rId3" imgW="6781800" imgH="3800608" progId="MSGraph.Chart.8">
                    <p:embed followColorScheme="full"/>
                  </p:oleObj>
                </mc:Choice>
                <mc:Fallback>
                  <p:oleObj name="Chart" r:id="rId3" imgW="6781800" imgH="3800608" progId="MSGraph.Chart.8">
                    <p:embed followColorScheme="full"/>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38020"/>
                          <a:ext cx="83058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Text Box 7">
              <a:extLst>
                <a:ext uri="{FF2B5EF4-FFF2-40B4-BE49-F238E27FC236}">
                  <a16:creationId xmlns:a16="http://schemas.microsoft.com/office/drawing/2014/main" id="{B672A062-FD0F-496E-9C00-5F4A6F4094BD}"/>
                </a:ext>
              </a:extLst>
            </p:cNvPr>
            <p:cNvSpPr txBox="1">
              <a:spLocks noChangeArrowheads="1"/>
            </p:cNvSpPr>
            <p:nvPr/>
          </p:nvSpPr>
          <p:spPr bwMode="auto">
            <a:xfrm>
              <a:off x="6242134" y="2074111"/>
              <a:ext cx="2044149" cy="38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t>格林尼治标准时间</a:t>
              </a:r>
              <a:endParaRPr lang="en-US" altLang="zh-CN" b="1" dirty="0"/>
            </a:p>
          </p:txBody>
        </p:sp>
        <p:grpSp>
          <p:nvGrpSpPr>
            <p:cNvPr id="7176" name="Group 8">
              <a:extLst>
                <a:ext uri="{FF2B5EF4-FFF2-40B4-BE49-F238E27FC236}">
                  <a16:creationId xmlns:a16="http://schemas.microsoft.com/office/drawing/2014/main" id="{3320A649-0049-44F1-9308-B6BE4F7A31D0}"/>
                </a:ext>
              </a:extLst>
            </p:cNvPr>
            <p:cNvGrpSpPr>
              <a:grpSpLocks/>
            </p:cNvGrpSpPr>
            <p:nvPr/>
          </p:nvGrpSpPr>
          <p:grpSpPr bwMode="auto">
            <a:xfrm>
              <a:off x="1143827" y="5610224"/>
              <a:ext cx="7393217" cy="862467"/>
              <a:chOff x="488" y="3264"/>
              <a:chExt cx="5029" cy="880"/>
            </a:xfrm>
          </p:grpSpPr>
          <p:sp>
            <p:nvSpPr>
              <p:cNvPr id="7177" name="Text Box 9">
                <a:extLst>
                  <a:ext uri="{FF2B5EF4-FFF2-40B4-BE49-F238E27FC236}">
                    <a16:creationId xmlns:a16="http://schemas.microsoft.com/office/drawing/2014/main" id="{E3D4DDAD-407E-40E9-9553-F26A1C143324}"/>
                  </a:ext>
                </a:extLst>
              </p:cNvPr>
              <p:cNvSpPr txBox="1">
                <a:spLocks noChangeArrowheads="1"/>
              </p:cNvSpPr>
              <p:nvPr/>
            </p:nvSpPr>
            <p:spPr bwMode="auto">
              <a:xfrm>
                <a:off x="5128" y="3646"/>
                <a:ext cx="389"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Tokyo</a:t>
                </a:r>
              </a:p>
              <a:p>
                <a:pPr algn="ctr"/>
                <a:r>
                  <a:rPr lang="en-US" altLang="zh-CN" sz="1200" b="1"/>
                  <a:t>opens</a:t>
                </a:r>
              </a:p>
            </p:txBody>
          </p:sp>
          <p:sp>
            <p:nvSpPr>
              <p:cNvPr id="7178" name="Text Box 10">
                <a:extLst>
                  <a:ext uri="{FF2B5EF4-FFF2-40B4-BE49-F238E27FC236}">
                    <a16:creationId xmlns:a16="http://schemas.microsoft.com/office/drawing/2014/main" id="{E8ACC526-860F-4781-AD3F-EFED97C024E1}"/>
                  </a:ext>
                </a:extLst>
              </p:cNvPr>
              <p:cNvSpPr txBox="1">
                <a:spLocks noChangeArrowheads="1"/>
              </p:cNvSpPr>
              <p:nvPr/>
            </p:nvSpPr>
            <p:spPr bwMode="auto">
              <a:xfrm>
                <a:off x="2037" y="3649"/>
                <a:ext cx="42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Asia</a:t>
                </a:r>
              </a:p>
              <a:p>
                <a:pPr algn="ctr"/>
                <a:r>
                  <a:rPr lang="en-US" altLang="zh-CN" sz="1200" b="1"/>
                  <a:t>closing</a:t>
                </a:r>
              </a:p>
            </p:txBody>
          </p:sp>
          <p:grpSp>
            <p:nvGrpSpPr>
              <p:cNvPr id="7179" name="Group 11">
                <a:extLst>
                  <a:ext uri="{FF2B5EF4-FFF2-40B4-BE49-F238E27FC236}">
                    <a16:creationId xmlns:a16="http://schemas.microsoft.com/office/drawing/2014/main" id="{85E3348C-CACC-4C7E-B71F-E0141F32D9A2}"/>
                  </a:ext>
                </a:extLst>
              </p:cNvPr>
              <p:cNvGrpSpPr>
                <a:grpSpLocks/>
              </p:cNvGrpSpPr>
              <p:nvPr/>
            </p:nvGrpSpPr>
            <p:grpSpPr bwMode="auto">
              <a:xfrm>
                <a:off x="488" y="3264"/>
                <a:ext cx="4834" cy="854"/>
                <a:chOff x="488" y="3385"/>
                <a:chExt cx="4834" cy="854"/>
              </a:xfrm>
            </p:grpSpPr>
            <p:grpSp>
              <p:nvGrpSpPr>
                <p:cNvPr id="7180" name="Group 12">
                  <a:extLst>
                    <a:ext uri="{FF2B5EF4-FFF2-40B4-BE49-F238E27FC236}">
                      <a16:creationId xmlns:a16="http://schemas.microsoft.com/office/drawing/2014/main" id="{6F7EE8C3-8620-41FC-A369-513CCDAB0512}"/>
                    </a:ext>
                  </a:extLst>
                </p:cNvPr>
                <p:cNvGrpSpPr>
                  <a:grpSpLocks/>
                </p:cNvGrpSpPr>
                <p:nvPr/>
              </p:nvGrpSpPr>
              <p:grpSpPr bwMode="auto">
                <a:xfrm>
                  <a:off x="488" y="3385"/>
                  <a:ext cx="489" cy="854"/>
                  <a:chOff x="488" y="3408"/>
                  <a:chExt cx="489" cy="854"/>
                </a:xfrm>
              </p:grpSpPr>
              <p:sp>
                <p:nvSpPr>
                  <p:cNvPr id="7201" name="Line 13">
                    <a:extLst>
                      <a:ext uri="{FF2B5EF4-FFF2-40B4-BE49-F238E27FC236}">
                        <a16:creationId xmlns:a16="http://schemas.microsoft.com/office/drawing/2014/main" id="{9D2CFBB0-F088-4BB4-98BF-53A9DB9F6F0A}"/>
                      </a:ext>
                    </a:extLst>
                  </p:cNvPr>
                  <p:cNvSpPr>
                    <a:spLocks noChangeShapeType="1"/>
                  </p:cNvSpPr>
                  <p:nvPr/>
                </p:nvSpPr>
                <p:spPr bwMode="auto">
                  <a:xfrm flipH="1" flipV="1">
                    <a:off x="732"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02" name="Text Box 14">
                    <a:extLst>
                      <a:ext uri="{FF2B5EF4-FFF2-40B4-BE49-F238E27FC236}">
                        <a16:creationId xmlns:a16="http://schemas.microsoft.com/office/drawing/2014/main" id="{40D70852-B6D7-417F-90A5-19F9785ED83F}"/>
                      </a:ext>
                    </a:extLst>
                  </p:cNvPr>
                  <p:cNvSpPr txBox="1">
                    <a:spLocks noChangeArrowheads="1"/>
                  </p:cNvSpPr>
                  <p:nvPr/>
                </p:nvSpPr>
                <p:spPr bwMode="auto">
                  <a:xfrm>
                    <a:off x="488" y="3767"/>
                    <a:ext cx="489"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10 AM</a:t>
                    </a:r>
                  </a:p>
                  <a:p>
                    <a:pPr algn="ctr"/>
                    <a:r>
                      <a:rPr lang="en-US" altLang="zh-CN" sz="1200" b="1"/>
                      <a:t>In Tokyo</a:t>
                    </a:r>
                  </a:p>
                </p:txBody>
              </p:sp>
            </p:grpSp>
            <p:grpSp>
              <p:nvGrpSpPr>
                <p:cNvPr id="7181" name="Group 15">
                  <a:extLst>
                    <a:ext uri="{FF2B5EF4-FFF2-40B4-BE49-F238E27FC236}">
                      <a16:creationId xmlns:a16="http://schemas.microsoft.com/office/drawing/2014/main" id="{C6024324-FF5E-4946-BF3F-6C798182ADEC}"/>
                    </a:ext>
                  </a:extLst>
                </p:cNvPr>
                <p:cNvGrpSpPr>
                  <a:grpSpLocks/>
                </p:cNvGrpSpPr>
                <p:nvPr/>
              </p:nvGrpSpPr>
              <p:grpSpPr bwMode="auto">
                <a:xfrm>
                  <a:off x="3734" y="3385"/>
                  <a:ext cx="591" cy="854"/>
                  <a:chOff x="3734" y="3408"/>
                  <a:chExt cx="591" cy="854"/>
                </a:xfrm>
              </p:grpSpPr>
              <p:sp>
                <p:nvSpPr>
                  <p:cNvPr id="7199" name="Line 16">
                    <a:extLst>
                      <a:ext uri="{FF2B5EF4-FFF2-40B4-BE49-F238E27FC236}">
                        <a16:creationId xmlns:a16="http://schemas.microsoft.com/office/drawing/2014/main" id="{0FE92E48-46E3-4A8A-B21C-C4C47C0A93E2}"/>
                      </a:ext>
                    </a:extLst>
                  </p:cNvPr>
                  <p:cNvSpPr>
                    <a:spLocks noChangeShapeType="1"/>
                  </p:cNvSpPr>
                  <p:nvPr/>
                </p:nvSpPr>
                <p:spPr bwMode="auto">
                  <a:xfrm flipH="1" flipV="1">
                    <a:off x="4028"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00" name="Text Box 17">
                    <a:extLst>
                      <a:ext uri="{FF2B5EF4-FFF2-40B4-BE49-F238E27FC236}">
                        <a16:creationId xmlns:a16="http://schemas.microsoft.com/office/drawing/2014/main" id="{E88C0055-3775-47CE-9B61-98C0679F8BA4}"/>
                      </a:ext>
                    </a:extLst>
                  </p:cNvPr>
                  <p:cNvSpPr txBox="1">
                    <a:spLocks noChangeArrowheads="1"/>
                  </p:cNvSpPr>
                  <p:nvPr/>
                </p:nvSpPr>
                <p:spPr bwMode="auto">
                  <a:xfrm>
                    <a:off x="3734" y="3767"/>
                    <a:ext cx="591"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Afternoon</a:t>
                    </a:r>
                  </a:p>
                  <a:p>
                    <a:pPr algn="ctr"/>
                    <a:r>
                      <a:rPr lang="en-US" altLang="zh-CN" sz="1200" b="1"/>
                      <a:t>in America</a:t>
                    </a:r>
                  </a:p>
                </p:txBody>
              </p:sp>
            </p:grpSp>
            <p:grpSp>
              <p:nvGrpSpPr>
                <p:cNvPr id="7182" name="Group 18">
                  <a:extLst>
                    <a:ext uri="{FF2B5EF4-FFF2-40B4-BE49-F238E27FC236}">
                      <a16:creationId xmlns:a16="http://schemas.microsoft.com/office/drawing/2014/main" id="{94D964AB-15D1-46A3-99DE-9800BFC26DBC}"/>
                    </a:ext>
                  </a:extLst>
                </p:cNvPr>
                <p:cNvGrpSpPr>
                  <a:grpSpLocks/>
                </p:cNvGrpSpPr>
                <p:nvPr/>
              </p:nvGrpSpPr>
              <p:grpSpPr bwMode="auto">
                <a:xfrm>
                  <a:off x="3189" y="3385"/>
                  <a:ext cx="454" cy="854"/>
                  <a:chOff x="3189" y="3408"/>
                  <a:chExt cx="454" cy="854"/>
                </a:xfrm>
              </p:grpSpPr>
              <p:sp>
                <p:nvSpPr>
                  <p:cNvPr id="7197" name="Line 19">
                    <a:extLst>
                      <a:ext uri="{FF2B5EF4-FFF2-40B4-BE49-F238E27FC236}">
                        <a16:creationId xmlns:a16="http://schemas.microsoft.com/office/drawing/2014/main" id="{D2843D37-4CA1-41F8-B338-4BDB1E87E730}"/>
                      </a:ext>
                    </a:extLst>
                  </p:cNvPr>
                  <p:cNvSpPr>
                    <a:spLocks noChangeShapeType="1"/>
                  </p:cNvSpPr>
                  <p:nvPr/>
                </p:nvSpPr>
                <p:spPr bwMode="auto">
                  <a:xfrm flipH="1" flipV="1">
                    <a:off x="3413"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98" name="Text Box 20">
                    <a:extLst>
                      <a:ext uri="{FF2B5EF4-FFF2-40B4-BE49-F238E27FC236}">
                        <a16:creationId xmlns:a16="http://schemas.microsoft.com/office/drawing/2014/main" id="{74183784-168F-4EDE-B975-4D2485241217}"/>
                      </a:ext>
                    </a:extLst>
                  </p:cNvPr>
                  <p:cNvSpPr txBox="1">
                    <a:spLocks noChangeArrowheads="1"/>
                  </p:cNvSpPr>
                  <p:nvPr/>
                </p:nvSpPr>
                <p:spPr bwMode="auto">
                  <a:xfrm>
                    <a:off x="3189" y="3767"/>
                    <a:ext cx="454"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London</a:t>
                    </a:r>
                  </a:p>
                  <a:p>
                    <a:pPr algn="ctr"/>
                    <a:r>
                      <a:rPr lang="en-US" altLang="zh-CN" sz="1200" b="1"/>
                      <a:t>closing</a:t>
                    </a:r>
                  </a:p>
                </p:txBody>
              </p:sp>
            </p:grpSp>
            <p:grpSp>
              <p:nvGrpSpPr>
                <p:cNvPr id="7183" name="Group 21">
                  <a:extLst>
                    <a:ext uri="{FF2B5EF4-FFF2-40B4-BE49-F238E27FC236}">
                      <a16:creationId xmlns:a16="http://schemas.microsoft.com/office/drawing/2014/main" id="{8358A327-BC05-4718-AD46-0940923EACC8}"/>
                    </a:ext>
                  </a:extLst>
                </p:cNvPr>
                <p:cNvGrpSpPr>
                  <a:grpSpLocks/>
                </p:cNvGrpSpPr>
                <p:nvPr/>
              </p:nvGrpSpPr>
              <p:grpSpPr bwMode="auto">
                <a:xfrm>
                  <a:off x="4773" y="3385"/>
                  <a:ext cx="358" cy="854"/>
                  <a:chOff x="4328" y="3408"/>
                  <a:chExt cx="358" cy="854"/>
                </a:xfrm>
              </p:grpSpPr>
              <p:sp>
                <p:nvSpPr>
                  <p:cNvPr id="7195" name="Line 22">
                    <a:extLst>
                      <a:ext uri="{FF2B5EF4-FFF2-40B4-BE49-F238E27FC236}">
                        <a16:creationId xmlns:a16="http://schemas.microsoft.com/office/drawing/2014/main" id="{73C8F410-F25F-4885-B28A-61AD254DE079}"/>
                      </a:ext>
                    </a:extLst>
                  </p:cNvPr>
                  <p:cNvSpPr>
                    <a:spLocks noChangeShapeType="1"/>
                  </p:cNvSpPr>
                  <p:nvPr/>
                </p:nvSpPr>
                <p:spPr bwMode="auto">
                  <a:xfrm flipH="1" flipV="1">
                    <a:off x="4506"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96" name="Text Box 23">
                    <a:extLst>
                      <a:ext uri="{FF2B5EF4-FFF2-40B4-BE49-F238E27FC236}">
                        <a16:creationId xmlns:a16="http://schemas.microsoft.com/office/drawing/2014/main" id="{49966670-5CF7-4394-9E66-83CE6F501AC3}"/>
                      </a:ext>
                    </a:extLst>
                  </p:cNvPr>
                  <p:cNvSpPr txBox="1">
                    <a:spLocks noChangeArrowheads="1"/>
                  </p:cNvSpPr>
                  <p:nvPr/>
                </p:nvSpPr>
                <p:spPr bwMode="auto">
                  <a:xfrm>
                    <a:off x="4328" y="3767"/>
                    <a:ext cx="358"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6 pm</a:t>
                    </a:r>
                  </a:p>
                  <a:p>
                    <a:pPr algn="ctr"/>
                    <a:r>
                      <a:rPr lang="en-US" altLang="zh-CN" sz="1200" b="1"/>
                      <a:t>In NY</a:t>
                    </a:r>
                  </a:p>
                </p:txBody>
              </p:sp>
            </p:grpSp>
            <p:sp>
              <p:nvSpPr>
                <p:cNvPr id="7184" name="Line 24">
                  <a:extLst>
                    <a:ext uri="{FF2B5EF4-FFF2-40B4-BE49-F238E27FC236}">
                      <a16:creationId xmlns:a16="http://schemas.microsoft.com/office/drawing/2014/main" id="{B1FA095F-225F-4D0B-B1AE-7EA996346A4A}"/>
                    </a:ext>
                  </a:extLst>
                </p:cNvPr>
                <p:cNvSpPr>
                  <a:spLocks noChangeShapeType="1"/>
                </p:cNvSpPr>
                <p:nvPr/>
              </p:nvSpPr>
              <p:spPr bwMode="auto">
                <a:xfrm flipH="1" flipV="1">
                  <a:off x="5322" y="3385"/>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85" name="Line 25">
                  <a:extLst>
                    <a:ext uri="{FF2B5EF4-FFF2-40B4-BE49-F238E27FC236}">
                      <a16:creationId xmlns:a16="http://schemas.microsoft.com/office/drawing/2014/main" id="{41AF849E-DCC0-4E85-BD8E-EC881BDD70CC}"/>
                    </a:ext>
                  </a:extLst>
                </p:cNvPr>
                <p:cNvSpPr>
                  <a:spLocks noChangeShapeType="1"/>
                </p:cNvSpPr>
                <p:nvPr/>
              </p:nvSpPr>
              <p:spPr bwMode="auto">
                <a:xfrm flipH="1" flipV="1">
                  <a:off x="2250" y="3385"/>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7186" name="Group 26">
                  <a:extLst>
                    <a:ext uri="{FF2B5EF4-FFF2-40B4-BE49-F238E27FC236}">
                      <a16:creationId xmlns:a16="http://schemas.microsoft.com/office/drawing/2014/main" id="{A35046BE-B178-42CA-B80B-87B249449466}"/>
                    </a:ext>
                  </a:extLst>
                </p:cNvPr>
                <p:cNvGrpSpPr>
                  <a:grpSpLocks/>
                </p:cNvGrpSpPr>
                <p:nvPr/>
              </p:nvGrpSpPr>
              <p:grpSpPr bwMode="auto">
                <a:xfrm>
                  <a:off x="2711" y="3385"/>
                  <a:ext cx="525" cy="854"/>
                  <a:chOff x="2711" y="3408"/>
                  <a:chExt cx="525" cy="854"/>
                </a:xfrm>
              </p:grpSpPr>
              <p:sp>
                <p:nvSpPr>
                  <p:cNvPr id="7193" name="Line 27">
                    <a:extLst>
                      <a:ext uri="{FF2B5EF4-FFF2-40B4-BE49-F238E27FC236}">
                        <a16:creationId xmlns:a16="http://schemas.microsoft.com/office/drawing/2014/main" id="{A459AE2E-3CD2-4249-8A89-8EEB71C8E2A3}"/>
                      </a:ext>
                    </a:extLst>
                  </p:cNvPr>
                  <p:cNvSpPr>
                    <a:spLocks noChangeShapeType="1"/>
                  </p:cNvSpPr>
                  <p:nvPr/>
                </p:nvSpPr>
                <p:spPr bwMode="auto">
                  <a:xfrm flipH="1" flipV="1">
                    <a:off x="2970"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94" name="Text Box 28">
                    <a:extLst>
                      <a:ext uri="{FF2B5EF4-FFF2-40B4-BE49-F238E27FC236}">
                        <a16:creationId xmlns:a16="http://schemas.microsoft.com/office/drawing/2014/main" id="{0B1531B8-80B4-41BD-A922-6291A7C96C6F}"/>
                      </a:ext>
                    </a:extLst>
                  </p:cNvPr>
                  <p:cNvSpPr txBox="1">
                    <a:spLocks noChangeArrowheads="1"/>
                  </p:cNvSpPr>
                  <p:nvPr/>
                </p:nvSpPr>
                <p:spPr bwMode="auto">
                  <a:xfrm>
                    <a:off x="2711" y="3767"/>
                    <a:ext cx="525"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Americas</a:t>
                    </a:r>
                  </a:p>
                  <a:p>
                    <a:pPr algn="ctr"/>
                    <a:r>
                      <a:rPr lang="en-US" altLang="zh-CN" sz="1200" b="1"/>
                      <a:t>open</a:t>
                    </a:r>
                  </a:p>
                </p:txBody>
              </p:sp>
            </p:grpSp>
            <p:grpSp>
              <p:nvGrpSpPr>
                <p:cNvPr id="7187" name="Group 29">
                  <a:extLst>
                    <a:ext uri="{FF2B5EF4-FFF2-40B4-BE49-F238E27FC236}">
                      <a16:creationId xmlns:a16="http://schemas.microsoft.com/office/drawing/2014/main" id="{5232347C-84FD-4A74-ACD5-C3FAF3E75437}"/>
                    </a:ext>
                  </a:extLst>
                </p:cNvPr>
                <p:cNvGrpSpPr>
                  <a:grpSpLocks/>
                </p:cNvGrpSpPr>
                <p:nvPr/>
              </p:nvGrpSpPr>
              <p:grpSpPr bwMode="auto">
                <a:xfrm>
                  <a:off x="1337" y="3385"/>
                  <a:ext cx="481" cy="854"/>
                  <a:chOff x="1337" y="3408"/>
                  <a:chExt cx="481" cy="854"/>
                </a:xfrm>
              </p:grpSpPr>
              <p:sp>
                <p:nvSpPr>
                  <p:cNvPr id="7191" name="Line 30">
                    <a:extLst>
                      <a:ext uri="{FF2B5EF4-FFF2-40B4-BE49-F238E27FC236}">
                        <a16:creationId xmlns:a16="http://schemas.microsoft.com/office/drawing/2014/main" id="{A6DD3B4B-C85E-4C14-8CEC-63596805B7F6}"/>
                      </a:ext>
                    </a:extLst>
                  </p:cNvPr>
                  <p:cNvSpPr>
                    <a:spLocks noChangeShapeType="1"/>
                  </p:cNvSpPr>
                  <p:nvPr/>
                </p:nvSpPr>
                <p:spPr bwMode="auto">
                  <a:xfrm flipH="1" flipV="1">
                    <a:off x="1578"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92" name="Text Box 31">
                    <a:extLst>
                      <a:ext uri="{FF2B5EF4-FFF2-40B4-BE49-F238E27FC236}">
                        <a16:creationId xmlns:a16="http://schemas.microsoft.com/office/drawing/2014/main" id="{3B7776D5-9AA0-4303-A618-2992001C9036}"/>
                      </a:ext>
                    </a:extLst>
                  </p:cNvPr>
                  <p:cNvSpPr txBox="1">
                    <a:spLocks noChangeArrowheads="1"/>
                  </p:cNvSpPr>
                  <p:nvPr/>
                </p:nvSpPr>
                <p:spPr bwMode="auto">
                  <a:xfrm>
                    <a:off x="1337" y="3767"/>
                    <a:ext cx="481"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Europe</a:t>
                    </a:r>
                  </a:p>
                  <a:p>
                    <a:pPr algn="ctr"/>
                    <a:r>
                      <a:rPr lang="en-US" altLang="zh-CN" sz="1200" b="1"/>
                      <a:t>opening</a:t>
                    </a:r>
                  </a:p>
                </p:txBody>
              </p:sp>
            </p:grpSp>
            <p:grpSp>
              <p:nvGrpSpPr>
                <p:cNvPr id="7188" name="Group 32">
                  <a:extLst>
                    <a:ext uri="{FF2B5EF4-FFF2-40B4-BE49-F238E27FC236}">
                      <a16:creationId xmlns:a16="http://schemas.microsoft.com/office/drawing/2014/main" id="{62658A61-B65B-4713-A2D1-B8D760BA1260}"/>
                    </a:ext>
                  </a:extLst>
                </p:cNvPr>
                <p:cNvGrpSpPr>
                  <a:grpSpLocks/>
                </p:cNvGrpSpPr>
                <p:nvPr/>
              </p:nvGrpSpPr>
              <p:grpSpPr bwMode="auto">
                <a:xfrm>
                  <a:off x="961" y="3385"/>
                  <a:ext cx="489" cy="854"/>
                  <a:chOff x="961" y="3408"/>
                  <a:chExt cx="489" cy="854"/>
                </a:xfrm>
              </p:grpSpPr>
              <p:sp>
                <p:nvSpPr>
                  <p:cNvPr id="7189" name="Line 33">
                    <a:extLst>
                      <a:ext uri="{FF2B5EF4-FFF2-40B4-BE49-F238E27FC236}">
                        <a16:creationId xmlns:a16="http://schemas.microsoft.com/office/drawing/2014/main" id="{A5E034F2-4728-4CC3-A40A-DD07942C1435}"/>
                      </a:ext>
                    </a:extLst>
                  </p:cNvPr>
                  <p:cNvSpPr>
                    <a:spLocks noChangeShapeType="1"/>
                  </p:cNvSpPr>
                  <p:nvPr/>
                </p:nvSpPr>
                <p:spPr bwMode="auto">
                  <a:xfrm flipH="1" flipV="1">
                    <a:off x="1205" y="3408"/>
                    <a:ext cx="0"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90" name="Text Box 34">
                    <a:extLst>
                      <a:ext uri="{FF2B5EF4-FFF2-40B4-BE49-F238E27FC236}">
                        <a16:creationId xmlns:a16="http://schemas.microsoft.com/office/drawing/2014/main" id="{4B22F739-6850-45B5-87B2-F9E8A80A429A}"/>
                      </a:ext>
                    </a:extLst>
                  </p:cNvPr>
                  <p:cNvSpPr txBox="1">
                    <a:spLocks noChangeArrowheads="1"/>
                  </p:cNvSpPr>
                  <p:nvPr/>
                </p:nvSpPr>
                <p:spPr bwMode="auto">
                  <a:xfrm>
                    <a:off x="961" y="3767"/>
                    <a:ext cx="489"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t>Lunch</a:t>
                    </a:r>
                  </a:p>
                  <a:p>
                    <a:pPr algn="ctr"/>
                    <a:r>
                      <a:rPr lang="en-US" altLang="zh-CN" sz="1200" b="1"/>
                      <a:t>In Tokyo</a:t>
                    </a:r>
                  </a:p>
                </p:txBody>
              </p:sp>
            </p:grpSp>
          </p:grpSp>
        </p:grpSp>
      </p:grpSp>
      <p:sp>
        <p:nvSpPr>
          <p:cNvPr id="2" name="标题 1">
            <a:extLst>
              <a:ext uri="{FF2B5EF4-FFF2-40B4-BE49-F238E27FC236}">
                <a16:creationId xmlns:a16="http://schemas.microsoft.com/office/drawing/2014/main" id="{D78893E6-55FF-44F4-A4E8-2EBDA8B45AB2}"/>
              </a:ext>
            </a:extLst>
          </p:cNvPr>
          <p:cNvSpPr>
            <a:spLocks noGrp="1"/>
          </p:cNvSpPr>
          <p:nvPr>
            <p:ph type="title"/>
          </p:nvPr>
        </p:nvSpPr>
        <p:spPr>
          <a:xfrm>
            <a:off x="485515" y="752638"/>
            <a:ext cx="7165407" cy="1119327"/>
          </a:xfrm>
        </p:spPr>
        <p:txBody>
          <a:bodyPr/>
          <a:lstStyle/>
          <a:p>
            <a:r>
              <a:rPr lang="zh-CN" altLang="en-US" sz="3200" b="1" dirty="0"/>
              <a:t>图</a:t>
            </a:r>
            <a:r>
              <a:rPr lang="en-US" altLang="zh-CN" sz="3200" b="1" dirty="0"/>
              <a:t>1</a:t>
            </a:r>
            <a:r>
              <a:rPr lang="zh-CN" altLang="en-US" sz="3200" b="1" dirty="0"/>
              <a:t>：外汇市场每小时平均交易量</a:t>
            </a:r>
            <a:br>
              <a:rPr lang="en-US" altLang="zh-CN" sz="3200" b="1" dirty="0"/>
            </a:br>
            <a:endParaRPr lang="zh-CN"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0EF1EC7F-8C47-4B3F-B032-C82CA2249152}"/>
              </a:ext>
            </a:extLst>
          </p:cNvPr>
          <p:cNvSpPr>
            <a:spLocks noGrp="1"/>
          </p:cNvSpPr>
          <p:nvPr>
            <p:ph type="title"/>
          </p:nvPr>
        </p:nvSpPr>
        <p:spPr/>
        <p:txBody>
          <a:bodyPr/>
          <a:lstStyle/>
          <a:p>
            <a:pPr eaLnBrk="1" hangingPunct="1"/>
            <a:r>
              <a:rPr lang="zh-CN" altLang="en-US" dirty="0"/>
              <a:t>（三） 规模巨大</a:t>
            </a:r>
          </a:p>
        </p:txBody>
      </p:sp>
      <p:sp>
        <p:nvSpPr>
          <p:cNvPr id="18435" name="内容占位符 2">
            <a:extLst>
              <a:ext uri="{FF2B5EF4-FFF2-40B4-BE49-F238E27FC236}">
                <a16:creationId xmlns:a16="http://schemas.microsoft.com/office/drawing/2014/main" id="{851E9197-DA21-498A-AFCC-40E686D609CC}"/>
              </a:ext>
            </a:extLst>
          </p:cNvPr>
          <p:cNvSpPr>
            <a:spLocks noGrp="1"/>
          </p:cNvSpPr>
          <p:nvPr>
            <p:ph idx="1"/>
          </p:nvPr>
        </p:nvSpPr>
        <p:spPr/>
        <p:txBody>
          <a:bodyPr/>
          <a:lstStyle/>
          <a:p>
            <a:pPr eaLnBrk="1" hangingPunct="1"/>
            <a:r>
              <a:rPr lang="zh-CN" altLang="zh-CN" dirty="0"/>
              <a:t>外汇市场是世界上</a:t>
            </a:r>
            <a:r>
              <a:rPr lang="zh-CN" altLang="en-US" dirty="0"/>
              <a:t>规模</a:t>
            </a:r>
            <a:r>
              <a:rPr lang="zh-CN" altLang="zh-CN" dirty="0"/>
              <a:t>最大的金融交易市场</a:t>
            </a:r>
            <a:r>
              <a:rPr lang="zh-CN" altLang="en-US" dirty="0"/>
              <a:t>。据国际清算银行（</a:t>
            </a:r>
            <a:r>
              <a:rPr lang="en-US" altLang="zh-CN" dirty="0"/>
              <a:t>BIS</a:t>
            </a:r>
            <a:r>
              <a:rPr lang="zh-CN" altLang="en-US" dirty="0"/>
              <a:t>）的调查数据，截至</a:t>
            </a:r>
            <a:r>
              <a:rPr lang="en-US" altLang="zh-CN" dirty="0"/>
              <a:t>2016</a:t>
            </a:r>
            <a:r>
              <a:rPr lang="zh-CN" altLang="en-US" dirty="0"/>
              <a:t>年</a:t>
            </a:r>
            <a:r>
              <a:rPr lang="en-US" altLang="zh-CN" dirty="0"/>
              <a:t>4</a:t>
            </a:r>
            <a:r>
              <a:rPr lang="zh-CN" altLang="en-US" dirty="0"/>
              <a:t>月，全球外汇市场日均交易量达到</a:t>
            </a:r>
            <a:r>
              <a:rPr lang="en-US" altLang="zh-CN" dirty="0"/>
              <a:t>5.1</a:t>
            </a:r>
            <a:r>
              <a:rPr lang="zh-CN" altLang="en-US" dirty="0"/>
              <a:t>万亿美元，交易量是全球</a:t>
            </a:r>
            <a:r>
              <a:rPr lang="en-US" altLang="zh-CN" dirty="0"/>
              <a:t>GDP</a:t>
            </a:r>
            <a:r>
              <a:rPr lang="zh-CN" altLang="en-US" dirty="0"/>
              <a:t>的</a:t>
            </a:r>
            <a:r>
              <a:rPr lang="en-US" altLang="zh-CN" dirty="0"/>
              <a:t>4</a:t>
            </a:r>
            <a:r>
              <a:rPr lang="zh-CN" altLang="en-US" dirty="0"/>
              <a:t>倍，较期货市场大</a:t>
            </a:r>
            <a:r>
              <a:rPr lang="en-US" altLang="zh-CN" dirty="0"/>
              <a:t>12</a:t>
            </a:r>
            <a:r>
              <a:rPr lang="zh-CN" altLang="en-US" dirty="0"/>
              <a:t>倍，较股票市场大</a:t>
            </a:r>
            <a:r>
              <a:rPr lang="en-US" altLang="zh-CN" dirty="0"/>
              <a:t>27</a:t>
            </a:r>
            <a:r>
              <a:rPr lang="zh-CN" altLang="en-US" dirty="0"/>
              <a:t>倍，较纽约证券交易所交易量大</a:t>
            </a:r>
            <a:r>
              <a:rPr lang="en-US" altLang="zh-CN" dirty="0"/>
              <a:t>53</a:t>
            </a:r>
            <a:r>
              <a:rPr lang="zh-CN" altLang="en-US" dirty="0"/>
              <a:t>倍。</a:t>
            </a:r>
            <a:endParaRPr lang="en-US" altLang="zh-CN" dirty="0"/>
          </a:p>
          <a:p>
            <a:pPr eaLnBrk="1" hangingPunct="1"/>
            <a:r>
              <a:rPr lang="zh-CN" altLang="en-US" dirty="0"/>
              <a:t>可以看到外汇市场</a:t>
            </a:r>
            <a:r>
              <a:rPr lang="zh-CN" altLang="zh-CN" dirty="0"/>
              <a:t>规模已远远超过</a:t>
            </a:r>
            <a:r>
              <a:rPr lang="zh-CN" altLang="en-US" dirty="0"/>
              <a:t>股票</a:t>
            </a:r>
            <a:r>
              <a:rPr lang="zh-CN" altLang="zh-CN" dirty="0"/>
              <a:t>、</a:t>
            </a:r>
            <a:r>
              <a:rPr lang="zh-CN" altLang="en-US" dirty="0"/>
              <a:t>期货</a:t>
            </a:r>
            <a:r>
              <a:rPr lang="zh-CN" altLang="zh-CN" dirty="0"/>
              <a:t>等其他金融</a:t>
            </a:r>
            <a:r>
              <a:rPr lang="zh-CN" altLang="en-US" dirty="0"/>
              <a:t>商品市场</a:t>
            </a:r>
            <a:r>
              <a:rPr lang="zh-CN" altLang="zh-CN" dirty="0"/>
              <a:t>，财富转移的规模</a:t>
            </a:r>
            <a:r>
              <a:rPr lang="zh-CN" altLang="en-US" dirty="0"/>
              <a:t>越来越大，</a:t>
            </a:r>
            <a:r>
              <a:rPr lang="zh-CN" altLang="zh-CN" dirty="0"/>
              <a:t>速度也</a:t>
            </a:r>
            <a:r>
              <a:rPr lang="zh-CN" altLang="en-US" dirty="0"/>
              <a:t>越来越快</a:t>
            </a:r>
            <a:r>
              <a:rPr lang="zh-CN" altLang="zh-CN" dirty="0"/>
              <a:t>。</a:t>
            </a:r>
            <a:endParaRPr lang="en-US"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F9183F66-6DF3-4876-AEEE-CEB3D9E4CDAC}"/>
              </a:ext>
            </a:extLst>
          </p:cNvPr>
          <p:cNvSpPr>
            <a:spLocks noGrp="1"/>
          </p:cNvSpPr>
          <p:nvPr>
            <p:ph type="title"/>
          </p:nvPr>
        </p:nvSpPr>
        <p:spPr>
          <a:xfrm>
            <a:off x="468313" y="260350"/>
            <a:ext cx="8229600" cy="1143000"/>
          </a:xfrm>
        </p:spPr>
        <p:txBody>
          <a:bodyPr/>
          <a:lstStyle/>
          <a:p>
            <a:pPr eaLnBrk="1" hangingPunct="1"/>
            <a:r>
              <a:rPr lang="zh-CN" altLang="en-US" dirty="0"/>
              <a:t>（四）交易成本低</a:t>
            </a:r>
          </a:p>
        </p:txBody>
      </p:sp>
      <p:sp>
        <p:nvSpPr>
          <p:cNvPr id="21507" name="内容占位符 2">
            <a:extLst>
              <a:ext uri="{FF2B5EF4-FFF2-40B4-BE49-F238E27FC236}">
                <a16:creationId xmlns:a16="http://schemas.microsoft.com/office/drawing/2014/main" id="{4DD03AE0-E5BE-4F69-BA09-B41770C60BCE}"/>
              </a:ext>
            </a:extLst>
          </p:cNvPr>
          <p:cNvSpPr>
            <a:spLocks noGrp="1"/>
          </p:cNvSpPr>
          <p:nvPr>
            <p:ph idx="1"/>
          </p:nvPr>
        </p:nvSpPr>
        <p:spPr>
          <a:xfrm>
            <a:off x="346040" y="1484784"/>
            <a:ext cx="8229600" cy="4525963"/>
          </a:xfrm>
        </p:spPr>
        <p:txBody>
          <a:bodyPr/>
          <a:lstStyle/>
          <a:p>
            <a:pPr eaLnBrk="1" hangingPunct="1"/>
            <a:r>
              <a:rPr lang="zh-CN" altLang="en-US" sz="2400" dirty="0"/>
              <a:t>大部分</a:t>
            </a:r>
            <a:r>
              <a:rPr lang="zh-CN" altLang="zh-CN" sz="2400" dirty="0"/>
              <a:t>外汇交易</a:t>
            </a:r>
            <a:r>
              <a:rPr lang="zh-CN" altLang="en-US" sz="2400" dirty="0"/>
              <a:t>平台</a:t>
            </a:r>
            <a:r>
              <a:rPr lang="zh-CN" altLang="zh-CN" sz="2400" dirty="0"/>
              <a:t>不收取</a:t>
            </a:r>
            <a:r>
              <a:rPr lang="zh-CN" altLang="en-US" sz="2400" dirty="0"/>
              <a:t>佣金</a:t>
            </a:r>
            <a:r>
              <a:rPr lang="zh-CN" altLang="zh-CN" sz="2400" dirty="0"/>
              <a:t>或手续费，而只设定</a:t>
            </a:r>
            <a:r>
              <a:rPr lang="zh-CN" altLang="en-US" sz="2400" dirty="0"/>
              <a:t>点差</a:t>
            </a:r>
            <a:r>
              <a:rPr lang="zh-CN" altLang="zh-CN" sz="2400" dirty="0"/>
              <a:t>作为交易的成本，相对而言，成本较为低廉。</a:t>
            </a:r>
            <a:endParaRPr lang="zh-CN" altLang="en-US" sz="2400" dirty="0"/>
          </a:p>
        </p:txBody>
      </p:sp>
      <p:pic>
        <p:nvPicPr>
          <p:cNvPr id="4" name="图片 3">
            <a:extLst>
              <a:ext uri="{FF2B5EF4-FFF2-40B4-BE49-F238E27FC236}">
                <a16:creationId xmlns:a16="http://schemas.microsoft.com/office/drawing/2014/main" id="{3840A0B6-B137-4884-B663-E996937C3833}"/>
              </a:ext>
            </a:extLst>
          </p:cNvPr>
          <p:cNvPicPr>
            <a:picLocks noChangeAspect="1"/>
          </p:cNvPicPr>
          <p:nvPr/>
        </p:nvPicPr>
        <p:blipFill>
          <a:blip r:embed="rId2"/>
          <a:stretch>
            <a:fillRect/>
          </a:stretch>
        </p:blipFill>
        <p:spPr>
          <a:xfrm>
            <a:off x="899592" y="2596192"/>
            <a:ext cx="6877024" cy="35518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6FCEFA2A-D490-49CC-BE3A-407D524D5138}"/>
              </a:ext>
            </a:extLst>
          </p:cNvPr>
          <p:cNvSpPr>
            <a:spLocks noGrp="1"/>
          </p:cNvSpPr>
          <p:nvPr>
            <p:ph type="title"/>
          </p:nvPr>
        </p:nvSpPr>
        <p:spPr/>
        <p:txBody>
          <a:bodyPr/>
          <a:lstStyle/>
          <a:p>
            <a:pPr eaLnBrk="1" hangingPunct="1"/>
            <a:r>
              <a:rPr lang="zh-CN" altLang="en-US"/>
              <a:t>课间小问题</a:t>
            </a:r>
          </a:p>
        </p:txBody>
      </p:sp>
      <p:sp>
        <p:nvSpPr>
          <p:cNvPr id="15363" name="内容占位符 2">
            <a:extLst>
              <a:ext uri="{FF2B5EF4-FFF2-40B4-BE49-F238E27FC236}">
                <a16:creationId xmlns:a16="http://schemas.microsoft.com/office/drawing/2014/main" id="{E9153086-89EA-4316-AFDD-474BB2620AED}"/>
              </a:ext>
            </a:extLst>
          </p:cNvPr>
          <p:cNvSpPr>
            <a:spLocks noGrp="1"/>
          </p:cNvSpPr>
          <p:nvPr>
            <p:ph idx="1"/>
          </p:nvPr>
        </p:nvSpPr>
        <p:spPr/>
        <p:txBody>
          <a:bodyPr/>
          <a:lstStyle/>
          <a:p>
            <a:pPr marL="0" indent="0" eaLnBrk="1" hangingPunct="1">
              <a:buNone/>
            </a:pPr>
            <a:r>
              <a:rPr lang="en-US" altLang="zh-CN" dirty="0"/>
              <a:t>Q: </a:t>
            </a:r>
            <a:r>
              <a:rPr lang="zh-CN" altLang="en-US" dirty="0"/>
              <a:t>同学们你们炒外汇的话，交易最频繁的是哪个时点呢？</a:t>
            </a:r>
            <a:endParaRPr lang="en-US" altLang="zh-CN" dirty="0"/>
          </a:p>
          <a:p>
            <a:pPr marL="0" indent="0" eaLnBrk="1" hangingPunct="1">
              <a:buNone/>
            </a:pPr>
            <a:r>
              <a:rPr lang="en-US" altLang="zh-CN" dirty="0"/>
              <a:t>A</a:t>
            </a:r>
            <a:r>
              <a:rPr lang="zh-CN" altLang="en-US" dirty="0"/>
              <a:t>：全球外汇市场交易最密集的时间段为纽约和伦敦市场同时进行的时间。如果你只想每天投入一小时的时间做外汇交易，那最好在晚上九点半到 十二点半之间选择一个小时，效率高，机会也比较多。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内容占位符 2">
            <a:extLst>
              <a:ext uri="{FF2B5EF4-FFF2-40B4-BE49-F238E27FC236}">
                <a16:creationId xmlns:a16="http://schemas.microsoft.com/office/drawing/2014/main" id="{BB809C6F-181D-492C-9500-783EF4C13ADA}"/>
              </a:ext>
            </a:extLst>
          </p:cNvPr>
          <p:cNvSpPr>
            <a:spLocks noGrp="1"/>
          </p:cNvSpPr>
          <p:nvPr>
            <p:ph idx="1"/>
          </p:nvPr>
        </p:nvSpPr>
        <p:spPr>
          <a:xfrm>
            <a:off x="457200" y="1600201"/>
            <a:ext cx="7859216" cy="1324744"/>
          </a:xfrm>
        </p:spPr>
        <p:txBody>
          <a:bodyPr/>
          <a:lstStyle/>
          <a:p>
            <a:pPr marL="0" indent="0" eaLnBrk="1" hangingPunct="1">
              <a:buNone/>
            </a:pPr>
            <a:r>
              <a:rPr lang="en-US" altLang="zh-CN" dirty="0"/>
              <a:t>Q</a:t>
            </a:r>
            <a:r>
              <a:rPr lang="zh-CN" altLang="en-US" dirty="0"/>
              <a:t>：谁在买卖外汇呢？大家第一个想到的是进口商和出口商？他们是主要的交易者吗？</a:t>
            </a:r>
          </a:p>
        </p:txBody>
      </p:sp>
      <p:sp>
        <p:nvSpPr>
          <p:cNvPr id="4" name="内容占位符 2">
            <a:extLst>
              <a:ext uri="{FF2B5EF4-FFF2-40B4-BE49-F238E27FC236}">
                <a16:creationId xmlns:a16="http://schemas.microsoft.com/office/drawing/2014/main" id="{8D29713A-863B-4BD1-BF22-0EA845F0719B}"/>
              </a:ext>
            </a:extLst>
          </p:cNvPr>
          <p:cNvSpPr txBox="1">
            <a:spLocks/>
          </p:cNvSpPr>
          <p:nvPr/>
        </p:nvSpPr>
        <p:spPr bwMode="auto">
          <a:xfrm>
            <a:off x="179512" y="2536007"/>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sz="2400" dirty="0"/>
              <a:t>实际上进出口商的外汇使用量只占全球外汇日交易量的很少一部分。</a:t>
            </a:r>
          </a:p>
        </p:txBody>
      </p:sp>
      <p:sp>
        <p:nvSpPr>
          <p:cNvPr id="2" name="标题 1">
            <a:extLst>
              <a:ext uri="{FF2B5EF4-FFF2-40B4-BE49-F238E27FC236}">
                <a16:creationId xmlns:a16="http://schemas.microsoft.com/office/drawing/2014/main" id="{3AC09AC1-92B3-4198-8185-1D664BDB9D00}"/>
              </a:ext>
            </a:extLst>
          </p:cNvPr>
          <p:cNvSpPr>
            <a:spLocks noGrp="1"/>
          </p:cNvSpPr>
          <p:nvPr>
            <p:ph type="title"/>
          </p:nvPr>
        </p:nvSpPr>
        <p:spPr/>
        <p:txBody>
          <a:bodyPr/>
          <a:lstStyle/>
          <a:p>
            <a:r>
              <a:rPr lang="zh-CN" altLang="en-US" dirty="0"/>
              <a:t>引入小问题</a:t>
            </a:r>
          </a:p>
        </p:txBody>
      </p:sp>
      <p:grpSp>
        <p:nvGrpSpPr>
          <p:cNvPr id="10" name="组合 9">
            <a:extLst>
              <a:ext uri="{FF2B5EF4-FFF2-40B4-BE49-F238E27FC236}">
                <a16:creationId xmlns:a16="http://schemas.microsoft.com/office/drawing/2014/main" id="{D034AF7C-3A45-408B-A5EA-A7A2DB063B2E}"/>
              </a:ext>
            </a:extLst>
          </p:cNvPr>
          <p:cNvGrpSpPr/>
          <p:nvPr/>
        </p:nvGrpSpPr>
        <p:grpSpPr>
          <a:xfrm>
            <a:off x="731232" y="3474849"/>
            <a:ext cx="7951912" cy="2649502"/>
            <a:chOff x="318356" y="3779913"/>
            <a:chExt cx="7951912" cy="2649502"/>
          </a:xfrm>
        </p:grpSpPr>
        <p:pic>
          <p:nvPicPr>
            <p:cNvPr id="5" name="图片 4">
              <a:extLst>
                <a:ext uri="{FF2B5EF4-FFF2-40B4-BE49-F238E27FC236}">
                  <a16:creationId xmlns:a16="http://schemas.microsoft.com/office/drawing/2014/main" id="{812407EA-87ED-4E83-819F-44A4B0730498}"/>
                </a:ext>
              </a:extLst>
            </p:cNvPr>
            <p:cNvPicPr>
              <a:picLocks noChangeAspect="1"/>
            </p:cNvPicPr>
            <p:nvPr/>
          </p:nvPicPr>
          <p:blipFill>
            <a:blip r:embed="rId2"/>
            <a:stretch>
              <a:fillRect/>
            </a:stretch>
          </p:blipFill>
          <p:spPr>
            <a:xfrm>
              <a:off x="319924" y="4129228"/>
              <a:ext cx="7470686" cy="1944216"/>
            </a:xfrm>
            <a:prstGeom prst="rect">
              <a:avLst/>
            </a:prstGeom>
          </p:spPr>
        </p:pic>
        <p:sp>
          <p:nvSpPr>
            <p:cNvPr id="7" name="文本框 6">
              <a:extLst>
                <a:ext uri="{FF2B5EF4-FFF2-40B4-BE49-F238E27FC236}">
                  <a16:creationId xmlns:a16="http://schemas.microsoft.com/office/drawing/2014/main" id="{C8815DA9-7AA0-4125-902F-19D100EA9E8C}"/>
                </a:ext>
              </a:extLst>
            </p:cNvPr>
            <p:cNvSpPr txBox="1"/>
            <p:nvPr/>
          </p:nvSpPr>
          <p:spPr>
            <a:xfrm>
              <a:off x="318356" y="6060083"/>
              <a:ext cx="7951912" cy="369332"/>
            </a:xfrm>
            <a:prstGeom prst="rect">
              <a:avLst/>
            </a:prstGeom>
            <a:noFill/>
          </p:spPr>
          <p:txBody>
            <a:bodyPr wrap="square" rtlCol="0">
              <a:spAutoFit/>
            </a:bodyPr>
            <a:lstStyle/>
            <a:p>
              <a:r>
                <a:rPr lang="zh-CN" altLang="en-US" dirty="0"/>
                <a:t>数据来源：国际清算银行官网 </a:t>
              </a:r>
              <a:r>
                <a:rPr lang="en-US" altLang="zh-CN" dirty="0"/>
                <a:t>https://www.bis.org</a:t>
              </a:r>
              <a:endParaRPr lang="zh-CN" altLang="en-US" dirty="0"/>
            </a:p>
          </p:txBody>
        </p:sp>
        <p:sp>
          <p:nvSpPr>
            <p:cNvPr id="9" name="文本框 8">
              <a:extLst>
                <a:ext uri="{FF2B5EF4-FFF2-40B4-BE49-F238E27FC236}">
                  <a16:creationId xmlns:a16="http://schemas.microsoft.com/office/drawing/2014/main" id="{07AAF769-11D0-414C-AB76-18FBBF0A5F52}"/>
                </a:ext>
              </a:extLst>
            </p:cNvPr>
            <p:cNvSpPr txBox="1"/>
            <p:nvPr/>
          </p:nvSpPr>
          <p:spPr>
            <a:xfrm>
              <a:off x="1857689" y="3779913"/>
              <a:ext cx="4536504" cy="369332"/>
            </a:xfrm>
            <a:prstGeom prst="rect">
              <a:avLst/>
            </a:prstGeom>
            <a:noFill/>
          </p:spPr>
          <p:txBody>
            <a:bodyPr wrap="square" rtlCol="0">
              <a:spAutoFit/>
            </a:bodyPr>
            <a:lstStyle/>
            <a:p>
              <a:r>
                <a:rPr lang="zh-CN" altLang="en-US" dirty="0"/>
                <a:t>表</a:t>
              </a:r>
              <a:r>
                <a:rPr lang="en-US" altLang="zh-CN" dirty="0"/>
                <a:t>4</a:t>
              </a:r>
              <a:r>
                <a:rPr lang="zh-CN" altLang="en-US" dirty="0"/>
                <a:t>：</a:t>
              </a:r>
              <a:r>
                <a:rPr lang="en-US" altLang="zh-CN" dirty="0"/>
                <a:t>2004-2016</a:t>
              </a:r>
              <a:r>
                <a:rPr lang="zh-CN" altLang="en-US" dirty="0"/>
                <a:t>年世界外汇交易参与方占比</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62032A5-CAB8-4E16-9933-D7C725374309}"/>
              </a:ext>
            </a:extLst>
          </p:cNvPr>
          <p:cNvSpPr>
            <a:spLocks noGrp="1" noChangeArrowheads="1"/>
          </p:cNvSpPr>
          <p:nvPr>
            <p:ph type="title"/>
          </p:nvPr>
        </p:nvSpPr>
        <p:spPr/>
        <p:txBody>
          <a:bodyPr/>
          <a:lstStyle/>
          <a:p>
            <a:pPr eaLnBrk="1" hangingPunct="1">
              <a:defRPr/>
            </a:pPr>
            <a:r>
              <a:rPr lang="zh-CN" altLang="en-US" dirty="0">
                <a:latin typeface="宋体" panose="02010600030101010101" pitchFamily="2" charset="-122"/>
              </a:rPr>
              <a:t>四、外汇市场参与者</a:t>
            </a:r>
          </a:p>
        </p:txBody>
      </p:sp>
      <p:sp>
        <p:nvSpPr>
          <p:cNvPr id="75779" name="Rectangle 3" descr="Rectangle: Click to edit Master text styles&#10;Second level&#10;Third level&#10;Fourth level&#10;Fifth level">
            <a:extLst>
              <a:ext uri="{FF2B5EF4-FFF2-40B4-BE49-F238E27FC236}">
                <a16:creationId xmlns:a16="http://schemas.microsoft.com/office/drawing/2014/main" id="{CEE92C2C-BE67-49A5-802F-ECAD9D89EC02}"/>
              </a:ext>
            </a:extLst>
          </p:cNvPr>
          <p:cNvSpPr>
            <a:spLocks noGrp="1" noChangeArrowheads="1"/>
          </p:cNvSpPr>
          <p:nvPr>
            <p:ph type="body" idx="1"/>
          </p:nvPr>
        </p:nvSpPr>
        <p:spPr>
          <a:xfrm>
            <a:off x="534989" y="1417638"/>
            <a:ext cx="8074025" cy="5022850"/>
          </a:xfrm>
        </p:spPr>
        <p:txBody>
          <a:bodyPr/>
          <a:lstStyle/>
          <a:p>
            <a:pPr eaLnBrk="1" hangingPunct="1">
              <a:lnSpc>
                <a:spcPct val="100000"/>
              </a:lnSpc>
              <a:defRPr/>
            </a:pPr>
            <a:r>
              <a:rPr lang="zh-CN" altLang="en-US" sz="2400" dirty="0"/>
              <a:t>（一）外汇银行</a:t>
            </a:r>
          </a:p>
          <a:p>
            <a:pPr lvl="1" eaLnBrk="1" hangingPunct="1">
              <a:lnSpc>
                <a:spcPct val="100000"/>
              </a:lnSpc>
              <a:defRPr/>
            </a:pPr>
            <a:r>
              <a:rPr lang="zh-CN" altLang="en-US" sz="2000" dirty="0"/>
              <a:t>最重要的参与者。</a:t>
            </a:r>
          </a:p>
          <a:p>
            <a:pPr eaLnBrk="1" hangingPunct="1">
              <a:lnSpc>
                <a:spcPct val="100000"/>
              </a:lnSpc>
              <a:defRPr/>
            </a:pPr>
            <a:r>
              <a:rPr lang="zh-CN" altLang="en-US" sz="2400" dirty="0"/>
              <a:t>（二）银行的客户</a:t>
            </a:r>
          </a:p>
          <a:p>
            <a:pPr lvl="1" eaLnBrk="1" hangingPunct="1">
              <a:lnSpc>
                <a:spcPct val="100000"/>
              </a:lnSpc>
              <a:defRPr/>
            </a:pPr>
            <a:r>
              <a:rPr lang="zh-CN" altLang="en-US" sz="2000" dirty="0"/>
              <a:t>包括个人、公司（从事国际贸易的进出口商、跨国公司等）、其他非银行金融机构（对冲基金、养老基金、社保基金等）三部分。</a:t>
            </a:r>
          </a:p>
          <a:p>
            <a:pPr eaLnBrk="1" hangingPunct="1">
              <a:lnSpc>
                <a:spcPct val="100000"/>
              </a:lnSpc>
              <a:defRPr/>
            </a:pPr>
            <a:r>
              <a:rPr lang="zh-CN" altLang="en-US" sz="2400" dirty="0"/>
              <a:t>（三）外汇经纪商</a:t>
            </a:r>
          </a:p>
          <a:p>
            <a:pPr lvl="1" eaLnBrk="1" hangingPunct="1">
              <a:lnSpc>
                <a:spcPct val="100000"/>
              </a:lnSpc>
              <a:defRPr/>
            </a:pPr>
            <a:r>
              <a:rPr lang="zh-CN" altLang="en-US" sz="2000" dirty="0"/>
              <a:t>专门从事撮合成交或代表客户买卖，以赚取手续费或佣金的人。</a:t>
            </a:r>
            <a:endParaRPr lang="en-US" altLang="zh-CN" sz="2000" dirty="0"/>
          </a:p>
          <a:p>
            <a:pPr eaLnBrk="1" hangingPunct="1">
              <a:lnSpc>
                <a:spcPct val="100000"/>
              </a:lnSpc>
              <a:defRPr/>
            </a:pPr>
            <a:r>
              <a:rPr lang="zh-CN" altLang="en-US" sz="2400" dirty="0"/>
              <a:t>（四）外汇投机者</a:t>
            </a:r>
            <a:endParaRPr lang="en-US" altLang="zh-CN" sz="2400" dirty="0"/>
          </a:p>
          <a:p>
            <a:pPr lvl="1" eaLnBrk="1" hangingPunct="1">
              <a:defRPr/>
            </a:pPr>
            <a:r>
              <a:rPr lang="zh-CN" altLang="en-US" sz="2000" dirty="0"/>
              <a:t>专门利用汇率变动进行低买高卖的套利的人。</a:t>
            </a:r>
            <a:endParaRPr lang="en-US" altLang="zh-CN" sz="2000" dirty="0"/>
          </a:p>
          <a:p>
            <a:pPr marL="342900" lvl="1" indent="-342900" eaLnBrk="1" hangingPunct="1">
              <a:buFont typeface="Arial" panose="020B0604020202020204" pitchFamily="34" charset="0"/>
              <a:buChar char="•"/>
              <a:defRPr/>
            </a:pPr>
            <a:r>
              <a:rPr lang="zh-CN" altLang="en-US" sz="2400" dirty="0"/>
              <a:t>（五）中央银行</a:t>
            </a:r>
          </a:p>
          <a:p>
            <a:pPr lvl="1" eaLnBrk="1" hangingPunct="1">
              <a:defRPr/>
            </a:pPr>
            <a:r>
              <a:rPr lang="zh-CN" altLang="en-US" sz="2000" dirty="0"/>
              <a:t>中央银行参与外汇市场的主要目的是干预并稳定市场，将汇率控制在某一期望水平或幅度内。</a:t>
            </a:r>
            <a:endParaRPr lang="en-US" altLang="zh-CN" sz="2000" dirty="0"/>
          </a:p>
          <a:p>
            <a:pPr marL="457200" lvl="1" indent="0" eaLnBrk="1" hangingPunct="1">
              <a:lnSpc>
                <a:spcPct val="100000"/>
              </a:lnSpc>
              <a:buNone/>
              <a:defRPr/>
            </a:pPr>
            <a:endParaRPr lang="en-US" altLang="zh-CN" sz="2000" dirty="0"/>
          </a:p>
        </p:txBody>
      </p:sp>
      <p:sp>
        <p:nvSpPr>
          <p:cNvPr id="13316" name="AutoShape 4">
            <a:hlinkClick r:id="rId2" action="ppaction://hlinksldjump" highlightClick="1"/>
            <a:extLst>
              <a:ext uri="{FF2B5EF4-FFF2-40B4-BE49-F238E27FC236}">
                <a16:creationId xmlns:a16="http://schemas.microsoft.com/office/drawing/2014/main" id="{912C91DB-97EC-42CD-90CD-5745D421A984}"/>
              </a:ext>
            </a:extLst>
          </p:cNvPr>
          <p:cNvSpPr>
            <a:spLocks noChangeArrowheads="1"/>
          </p:cNvSpPr>
          <p:nvPr/>
        </p:nvSpPr>
        <p:spPr bwMode="auto">
          <a:xfrm>
            <a:off x="8423275" y="6210300"/>
            <a:ext cx="579438" cy="647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60000"/>
              </a:lnSpc>
              <a:spcBef>
                <a:spcPct val="20000"/>
              </a:spcBef>
              <a:buClr>
                <a:schemeClr val="hlink"/>
              </a:buClr>
              <a:buSzPct val="110000"/>
              <a:buFont typeface="Wingdings" panose="05000000000000000000" pitchFamily="2" charset="2"/>
              <a:buBlip>
                <a:blip r:embed="rId3"/>
              </a:buBlip>
              <a:defRPr kumimoji="1" sz="2800" b="1">
                <a:solidFill>
                  <a:srgbClr val="000000"/>
                </a:solidFill>
                <a:latin typeface="Tahoma" panose="020B0604030504040204" pitchFamily="34" charset="0"/>
                <a:ea typeface="宋体" panose="02010600030101010101" pitchFamily="2" charset="-122"/>
              </a:defRPr>
            </a:lvl1pPr>
            <a:lvl2pPr marL="742950" indent="-285750">
              <a:lnSpc>
                <a:spcPct val="160000"/>
              </a:lnSpc>
              <a:spcBef>
                <a:spcPct val="20000"/>
              </a:spcBef>
              <a:buClr>
                <a:schemeClr val="tx1"/>
              </a:buClr>
              <a:buSzPct val="60000"/>
              <a:buFont typeface="Wingdings" panose="05000000000000000000" pitchFamily="2" charset="2"/>
              <a:buChar char="n"/>
              <a:defRPr kumimoji="1" sz="2400" b="1">
                <a:solidFill>
                  <a:srgbClr val="0000FF"/>
                </a:solidFill>
                <a:latin typeface="Tahoma" panose="020B0604030504040204" pitchFamily="34" charset="0"/>
                <a:ea typeface="宋体" panose="02010600030101010101" pitchFamily="2" charset="-122"/>
              </a:defRPr>
            </a:lvl2pPr>
            <a:lvl3pPr marL="1143000" indent="-228600">
              <a:lnSpc>
                <a:spcPct val="160000"/>
              </a:lnSpc>
              <a:spcBef>
                <a:spcPct val="20000"/>
              </a:spcBef>
              <a:buClr>
                <a:schemeClr val="hlink"/>
              </a:buClr>
              <a:buSzPct val="95000"/>
              <a:buFont typeface="Wingdings" panose="05000000000000000000" pitchFamily="2" charset="2"/>
              <a:buChar char="w"/>
              <a:defRPr kumimoji="1" sz="2000" b="1">
                <a:solidFill>
                  <a:srgbClr val="004676"/>
                </a:solidFill>
                <a:latin typeface="Tahoma" panose="020B0604030504040204" pitchFamily="34" charset="0"/>
                <a:ea typeface="宋体" panose="02010600030101010101" pitchFamily="2" charset="-122"/>
              </a:defRPr>
            </a:lvl3pPr>
            <a:lvl4pPr marL="1600200" indent="-228600">
              <a:lnSpc>
                <a:spcPct val="160000"/>
              </a:lnSpc>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lnSpc>
                <a:spcPct val="160000"/>
              </a:lnSpc>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lnSpc>
                <a:spcPct val="160000"/>
              </a:lnSpc>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lnSpc>
                <a:spcPct val="160000"/>
              </a:lnSpc>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lnSpc>
                <a:spcPct val="160000"/>
              </a:lnSpc>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lnSpc>
                <a:spcPct val="160000"/>
              </a:lnSpc>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lnSpc>
                <a:spcPct val="100000"/>
              </a:lnSpc>
              <a:spcBef>
                <a:spcPct val="0"/>
              </a:spcBef>
              <a:buClrTx/>
              <a:buSzTx/>
              <a:buFontTx/>
              <a:buNone/>
            </a:pPr>
            <a:endParaRPr lang="zh-CN" altLang="en-US" sz="2400" b="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1" y="200025"/>
            <a:ext cx="1838325" cy="6486526"/>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12"/>
            <p:cNvSpPr txBox="1"/>
            <p:nvPr/>
          </p:nvSpPr>
          <p:spPr>
            <a:xfrm>
              <a:off x="1162564" y="633708"/>
              <a:ext cx="4905830" cy="69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目录</a:t>
              </a:r>
              <a:endParaRPr kumimoji="0" lang="en-GB"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 name="组合 1">
            <a:extLst>
              <a:ext uri="{FF2B5EF4-FFF2-40B4-BE49-F238E27FC236}">
                <a16:creationId xmlns:a16="http://schemas.microsoft.com/office/drawing/2014/main" id="{78B25534-7E77-4FBB-A8A7-F4A663E8B241}"/>
              </a:ext>
            </a:extLst>
          </p:cNvPr>
          <p:cNvGrpSpPr/>
          <p:nvPr/>
        </p:nvGrpSpPr>
        <p:grpSpPr>
          <a:xfrm>
            <a:off x="2370104" y="720423"/>
            <a:ext cx="5049871" cy="5497514"/>
            <a:chOff x="758757" y="716213"/>
            <a:chExt cx="4670492" cy="5514150"/>
          </a:xfrm>
        </p:grpSpPr>
        <p:sp>
          <p:nvSpPr>
            <p:cNvPr id="9" name="文本框 8"/>
            <p:cNvSpPr txBox="1"/>
            <p:nvPr/>
          </p:nvSpPr>
          <p:spPr>
            <a:xfrm>
              <a:off x="758760" y="716213"/>
              <a:ext cx="357770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（一）外汇市场参与者</a:t>
              </a:r>
            </a:p>
          </p:txBody>
        </p:sp>
        <p:sp>
          <p:nvSpPr>
            <p:cNvPr id="8" name="文本框 7"/>
            <p:cNvSpPr txBox="1"/>
            <p:nvPr/>
          </p:nvSpPr>
          <p:spPr>
            <a:xfrm>
              <a:off x="758757" y="1585379"/>
              <a:ext cx="357770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（二）全球主要的外汇市场</a:t>
              </a:r>
            </a:p>
          </p:txBody>
        </p:sp>
        <p:sp>
          <p:nvSpPr>
            <p:cNvPr id="21" name="文本框 20"/>
            <p:cNvSpPr txBox="1"/>
            <p:nvPr/>
          </p:nvSpPr>
          <p:spPr>
            <a:xfrm>
              <a:off x="758757" y="2491595"/>
              <a:ext cx="357770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（三）外汇市场的特征</a:t>
              </a:r>
            </a:p>
          </p:txBody>
        </p:sp>
        <p:sp>
          <p:nvSpPr>
            <p:cNvPr id="22" name="文本框 21"/>
            <p:cNvSpPr txBox="1"/>
            <p:nvPr/>
          </p:nvSpPr>
          <p:spPr>
            <a:xfrm>
              <a:off x="758757" y="3293066"/>
              <a:ext cx="357770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（四）外汇市场的参与者</a:t>
              </a:r>
            </a:p>
          </p:txBody>
        </p:sp>
        <p:sp>
          <p:nvSpPr>
            <p:cNvPr id="30" name="文本框 29"/>
            <p:cNvSpPr txBox="1"/>
            <p:nvPr/>
          </p:nvSpPr>
          <p:spPr>
            <a:xfrm>
              <a:off x="758757" y="4178300"/>
              <a:ext cx="4670492"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（五）外汇市场的作用</a:t>
              </a:r>
            </a:p>
          </p:txBody>
        </p:sp>
        <p:sp>
          <p:nvSpPr>
            <p:cNvPr id="31" name="文本框 30"/>
            <p:cNvSpPr txBox="1"/>
            <p:nvPr/>
          </p:nvSpPr>
          <p:spPr>
            <a:xfrm>
              <a:off x="758757" y="4987743"/>
              <a:ext cx="4670492"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（六）汇率</a:t>
              </a:r>
            </a:p>
          </p:txBody>
        </p:sp>
        <p:sp>
          <p:nvSpPr>
            <p:cNvPr id="13" name="文本框 12">
              <a:extLst>
                <a:ext uri="{FF2B5EF4-FFF2-40B4-BE49-F238E27FC236}">
                  <a16:creationId xmlns:a16="http://schemas.microsoft.com/office/drawing/2014/main" id="{7101E738-3801-4813-AA2C-39A5858B3EC0}"/>
                </a:ext>
              </a:extLst>
            </p:cNvPr>
            <p:cNvSpPr txBox="1"/>
            <p:nvPr/>
          </p:nvSpPr>
          <p:spPr>
            <a:xfrm>
              <a:off x="758757" y="5830253"/>
              <a:ext cx="4670492"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（七）外汇市场的交易方式</a:t>
              </a:r>
            </a:p>
          </p:txBody>
        </p:sp>
      </p:grpSp>
    </p:spTree>
    <p:extLst>
      <p:ext uri="{BB962C8B-B14F-4D97-AF65-F5344CB8AC3E}">
        <p14:creationId xmlns:p14="http://schemas.microsoft.com/office/powerpoint/2010/main" val="103295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97E84C7B-986E-45B3-8737-D9C0F42C798B}"/>
              </a:ext>
            </a:extLst>
          </p:cNvPr>
          <p:cNvSpPr>
            <a:spLocks noGrp="1"/>
          </p:cNvSpPr>
          <p:nvPr>
            <p:ph type="title"/>
          </p:nvPr>
        </p:nvSpPr>
        <p:spPr/>
        <p:txBody>
          <a:bodyPr/>
          <a:lstStyle/>
          <a:p>
            <a:pPr eaLnBrk="1" hangingPunct="1"/>
            <a:r>
              <a:rPr lang="zh-CN" altLang="en-US" dirty="0"/>
              <a:t>（一）外汇银行</a:t>
            </a:r>
          </a:p>
        </p:txBody>
      </p:sp>
      <p:sp>
        <p:nvSpPr>
          <p:cNvPr id="3" name="内容占位符 2">
            <a:extLst>
              <a:ext uri="{FF2B5EF4-FFF2-40B4-BE49-F238E27FC236}">
                <a16:creationId xmlns:a16="http://schemas.microsoft.com/office/drawing/2014/main" id="{03B4CE21-5F28-499B-A666-0BE6C2A22E4A}"/>
              </a:ext>
            </a:extLst>
          </p:cNvPr>
          <p:cNvSpPr>
            <a:spLocks noGrp="1"/>
          </p:cNvSpPr>
          <p:nvPr>
            <p:ph idx="1"/>
          </p:nvPr>
        </p:nvSpPr>
        <p:spPr/>
        <p:txBody>
          <a:bodyPr rtlCol="0">
            <a:normAutofit fontScale="92500" lnSpcReduction="10000"/>
          </a:bodyPr>
          <a:lstStyle/>
          <a:p>
            <a:pPr eaLnBrk="1" fontAlgn="auto" hangingPunct="1">
              <a:spcAft>
                <a:spcPts val="0"/>
              </a:spcAft>
              <a:defRPr/>
            </a:pPr>
            <a:r>
              <a:rPr lang="zh-CN" altLang="en-US" dirty="0"/>
              <a:t>外汇银行（</a:t>
            </a:r>
            <a:r>
              <a:rPr lang="en-US" altLang="zh-CN" dirty="0"/>
              <a:t>Foreign Exchange Bank</a:t>
            </a:r>
            <a:r>
              <a:rPr lang="zh-CN" altLang="en-US" dirty="0"/>
              <a:t>）又叫外汇指定银行，是指根据外汇法由中央银行指定可以经营外汇业务的商业银行或其他金融机构。</a:t>
            </a:r>
            <a:endParaRPr lang="en-US" altLang="zh-CN" dirty="0"/>
          </a:p>
          <a:p>
            <a:pPr eaLnBrk="1" fontAlgn="auto" hangingPunct="1">
              <a:spcAft>
                <a:spcPts val="0"/>
              </a:spcAft>
              <a:defRPr/>
            </a:pPr>
            <a:r>
              <a:rPr lang="zh-CN" altLang="en-US" dirty="0"/>
              <a:t>外汇银行大致可以分为三类：专营或兼营外汇业务的本国商业银行，在本国的外国商业银行分行及本国与外国的合资银行，经营外汇业务的其他金融机构。</a:t>
            </a:r>
            <a:endParaRPr lang="en-US" altLang="zh-CN" dirty="0"/>
          </a:p>
          <a:p>
            <a:pPr eaLnBrk="1" fontAlgn="auto" hangingPunct="1">
              <a:spcAft>
                <a:spcPts val="0"/>
              </a:spcAft>
              <a:defRPr/>
            </a:pPr>
            <a:r>
              <a:rPr lang="zh-CN" altLang="en-US" dirty="0"/>
              <a:t>截至</a:t>
            </a:r>
            <a:r>
              <a:rPr lang="en-US" altLang="zh-CN" dirty="0"/>
              <a:t>2019</a:t>
            </a:r>
            <a:r>
              <a:rPr lang="zh-CN" altLang="en-US" dirty="0"/>
              <a:t>年</a:t>
            </a:r>
            <a:r>
              <a:rPr lang="en-US" altLang="zh-CN" dirty="0"/>
              <a:t>5</a:t>
            </a:r>
            <a:r>
              <a:rPr lang="zh-CN" altLang="en-US" dirty="0"/>
              <a:t>月</a:t>
            </a:r>
            <a:r>
              <a:rPr lang="en-US" altLang="zh-CN" dirty="0"/>
              <a:t>17</a:t>
            </a:r>
            <a:r>
              <a:rPr lang="zh-CN" altLang="en-US" dirty="0"/>
              <a:t>日，中国银行间外汇市场共拥有</a:t>
            </a:r>
            <a:r>
              <a:rPr lang="en-US" altLang="zh-CN" dirty="0">
                <a:hlinkClick r:id="rId2" action="ppaction://hlinksldjump"/>
              </a:rPr>
              <a:t>30</a:t>
            </a:r>
            <a:r>
              <a:rPr lang="zh-CN" altLang="en-US" dirty="0">
                <a:hlinkClick r:id="rId2" action="ppaction://hlinksldjump"/>
              </a:rPr>
              <a:t>家即期做市商</a:t>
            </a:r>
            <a:r>
              <a:rPr lang="zh-CN" altLang="en-US" dirty="0"/>
              <a:t>，</a:t>
            </a:r>
            <a:r>
              <a:rPr lang="en-US" altLang="zh-CN" dirty="0">
                <a:hlinkClick r:id="rId3" action="ppaction://hlinksldjump"/>
              </a:rPr>
              <a:t>26</a:t>
            </a:r>
            <a:r>
              <a:rPr lang="zh-CN" altLang="en-US" dirty="0">
                <a:hlinkClick r:id="rId3" action="ppaction://hlinksldjump"/>
              </a:rPr>
              <a:t>家远掉做市商</a:t>
            </a:r>
            <a:r>
              <a:rPr lang="zh-CN" altLang="en-US" dirty="0"/>
              <a:t>，包括了四大国有商业银行和交通银行等全国性的股份制商业银行，以及具有外汇经营资格的外资银行在华分支机构，各地方商业银行等。</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919CACB-F208-41FC-8DD3-2039BD35B22D}"/>
              </a:ext>
            </a:extLst>
          </p:cNvPr>
          <p:cNvPicPr>
            <a:picLocks noChangeAspect="1"/>
          </p:cNvPicPr>
          <p:nvPr/>
        </p:nvPicPr>
        <p:blipFill>
          <a:blip r:embed="rId2"/>
          <a:stretch>
            <a:fillRect/>
          </a:stretch>
        </p:blipFill>
        <p:spPr>
          <a:xfrm>
            <a:off x="467544" y="1196754"/>
            <a:ext cx="8460432" cy="5386475"/>
          </a:xfrm>
          <a:prstGeom prst="rect">
            <a:avLst/>
          </a:prstGeom>
        </p:spPr>
      </p:pic>
      <p:sp>
        <p:nvSpPr>
          <p:cNvPr id="6" name="文本框 5">
            <a:extLst>
              <a:ext uri="{FF2B5EF4-FFF2-40B4-BE49-F238E27FC236}">
                <a16:creationId xmlns:a16="http://schemas.microsoft.com/office/drawing/2014/main" id="{2BE70B22-7656-4391-A062-45CBC3B2C9F2}"/>
              </a:ext>
            </a:extLst>
          </p:cNvPr>
          <p:cNvSpPr txBox="1"/>
          <p:nvPr/>
        </p:nvSpPr>
        <p:spPr>
          <a:xfrm>
            <a:off x="251104" y="593598"/>
            <a:ext cx="7596072" cy="430887"/>
          </a:xfrm>
          <a:prstGeom prst="rect">
            <a:avLst/>
          </a:prstGeom>
          <a:noFill/>
        </p:spPr>
        <p:txBody>
          <a:bodyPr wrap="square" rtlCol="0">
            <a:spAutoFit/>
          </a:bodyPr>
          <a:lstStyle/>
          <a:p>
            <a:r>
              <a:rPr lang="zh-CN" altLang="en-US" sz="2200" dirty="0">
                <a:solidFill>
                  <a:srgbClr val="7C1E1F"/>
                </a:solidFill>
              </a:rPr>
              <a:t>图</a:t>
            </a:r>
            <a:r>
              <a:rPr lang="en-US" altLang="zh-CN" sz="2200" dirty="0">
                <a:solidFill>
                  <a:srgbClr val="7C1E1F"/>
                </a:solidFill>
              </a:rPr>
              <a:t>2</a:t>
            </a:r>
            <a:r>
              <a:rPr lang="zh-CN" altLang="en-US" sz="2200" dirty="0">
                <a:solidFill>
                  <a:srgbClr val="7C1E1F"/>
                </a:solidFill>
              </a:rPr>
              <a:t>：</a:t>
            </a:r>
            <a:r>
              <a:rPr lang="en-US" altLang="zh-CN" sz="2200" dirty="0">
                <a:solidFill>
                  <a:srgbClr val="7C1E1F"/>
                </a:solidFill>
              </a:rPr>
              <a:t>5</a:t>
            </a:r>
            <a:r>
              <a:rPr lang="zh-CN" altLang="en-US" sz="2200" dirty="0">
                <a:solidFill>
                  <a:srgbClr val="7C1E1F"/>
                </a:solidFill>
              </a:rPr>
              <a:t>月</a:t>
            </a:r>
            <a:r>
              <a:rPr lang="en-US" altLang="zh-CN" sz="2200" dirty="0">
                <a:solidFill>
                  <a:srgbClr val="7C1E1F"/>
                </a:solidFill>
              </a:rPr>
              <a:t>5</a:t>
            </a:r>
            <a:r>
              <a:rPr lang="zh-CN" altLang="en-US" sz="2200" dirty="0">
                <a:solidFill>
                  <a:srgbClr val="7C1E1F"/>
                </a:solidFill>
              </a:rPr>
              <a:t>日中国外汇交易中心披露人民币外汇即期做市商</a:t>
            </a:r>
          </a:p>
        </p:txBody>
      </p:sp>
      <p:sp>
        <p:nvSpPr>
          <p:cNvPr id="7" name="文本框 6">
            <a:extLst>
              <a:ext uri="{FF2B5EF4-FFF2-40B4-BE49-F238E27FC236}">
                <a16:creationId xmlns:a16="http://schemas.microsoft.com/office/drawing/2014/main" id="{45C7D031-E69E-4C22-AA07-862528CF3169}"/>
              </a:ext>
            </a:extLst>
          </p:cNvPr>
          <p:cNvSpPr txBox="1"/>
          <p:nvPr/>
        </p:nvSpPr>
        <p:spPr>
          <a:xfrm>
            <a:off x="4860032" y="5667402"/>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1FCF0890-C68A-4B2C-BD59-45C959325F1C}"/>
              </a:ext>
            </a:extLst>
          </p:cNvPr>
          <p:cNvSpPr txBox="1"/>
          <p:nvPr/>
        </p:nvSpPr>
        <p:spPr>
          <a:xfrm>
            <a:off x="4860032" y="4770017"/>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FB7328BD-E698-4257-AF90-EB6B32021768}"/>
              </a:ext>
            </a:extLst>
          </p:cNvPr>
          <p:cNvSpPr txBox="1"/>
          <p:nvPr/>
        </p:nvSpPr>
        <p:spPr>
          <a:xfrm>
            <a:off x="467544" y="6021287"/>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24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05FF27A-B0D3-430D-BA0A-26C73EAC63A6}"/>
              </a:ext>
            </a:extLst>
          </p:cNvPr>
          <p:cNvPicPr>
            <a:picLocks noChangeAspect="1"/>
          </p:cNvPicPr>
          <p:nvPr/>
        </p:nvPicPr>
        <p:blipFill>
          <a:blip r:embed="rId2"/>
          <a:stretch>
            <a:fillRect/>
          </a:stretch>
        </p:blipFill>
        <p:spPr>
          <a:xfrm>
            <a:off x="611560" y="1219039"/>
            <a:ext cx="8172400" cy="4954005"/>
          </a:xfrm>
          <a:prstGeom prst="rect">
            <a:avLst/>
          </a:prstGeom>
        </p:spPr>
      </p:pic>
      <p:sp>
        <p:nvSpPr>
          <p:cNvPr id="5" name="文本框 4">
            <a:extLst>
              <a:ext uri="{FF2B5EF4-FFF2-40B4-BE49-F238E27FC236}">
                <a16:creationId xmlns:a16="http://schemas.microsoft.com/office/drawing/2014/main" id="{764AE778-DD86-4F72-AB5B-04DD44C6D20C}"/>
              </a:ext>
            </a:extLst>
          </p:cNvPr>
          <p:cNvSpPr txBox="1"/>
          <p:nvPr/>
        </p:nvSpPr>
        <p:spPr>
          <a:xfrm>
            <a:off x="4860032" y="5879352"/>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631DBD02-8CBB-45BC-98D6-5B60B4FC0EFE}"/>
              </a:ext>
            </a:extLst>
          </p:cNvPr>
          <p:cNvSpPr txBox="1"/>
          <p:nvPr/>
        </p:nvSpPr>
        <p:spPr>
          <a:xfrm>
            <a:off x="467544" y="679032"/>
            <a:ext cx="7204248" cy="430887"/>
          </a:xfrm>
          <a:prstGeom prst="rect">
            <a:avLst/>
          </a:prstGeom>
          <a:noFill/>
        </p:spPr>
        <p:txBody>
          <a:bodyPr wrap="square" rtlCol="0">
            <a:spAutoFit/>
          </a:bodyPr>
          <a:lstStyle/>
          <a:p>
            <a:r>
              <a:rPr lang="zh-CN" altLang="en-US" sz="2200" dirty="0">
                <a:solidFill>
                  <a:srgbClr val="7C1E1F"/>
                </a:solidFill>
              </a:rPr>
              <a:t>图</a:t>
            </a:r>
            <a:r>
              <a:rPr lang="en-US" altLang="zh-CN" sz="2200" dirty="0">
                <a:solidFill>
                  <a:srgbClr val="7C1E1F"/>
                </a:solidFill>
              </a:rPr>
              <a:t>3</a:t>
            </a:r>
            <a:r>
              <a:rPr lang="zh-CN" altLang="en-US" sz="2200" dirty="0">
                <a:solidFill>
                  <a:srgbClr val="7C1E1F"/>
                </a:solidFill>
              </a:rPr>
              <a:t>：</a:t>
            </a:r>
            <a:r>
              <a:rPr lang="en-US" altLang="zh-CN" sz="2200" dirty="0">
                <a:solidFill>
                  <a:srgbClr val="7C1E1F"/>
                </a:solidFill>
              </a:rPr>
              <a:t>5</a:t>
            </a:r>
            <a:r>
              <a:rPr lang="zh-CN" altLang="en-US" sz="2200" dirty="0">
                <a:solidFill>
                  <a:srgbClr val="7C1E1F"/>
                </a:solidFill>
              </a:rPr>
              <a:t>月</a:t>
            </a:r>
            <a:r>
              <a:rPr lang="en-US" altLang="zh-CN" sz="2200" dirty="0">
                <a:solidFill>
                  <a:srgbClr val="7C1E1F"/>
                </a:solidFill>
              </a:rPr>
              <a:t>13</a:t>
            </a:r>
            <a:r>
              <a:rPr lang="zh-CN" altLang="en-US" sz="2200" dirty="0">
                <a:solidFill>
                  <a:srgbClr val="7C1E1F"/>
                </a:solidFill>
              </a:rPr>
              <a:t>日外汇交易中心披露人民币外汇即期做市商</a:t>
            </a:r>
          </a:p>
        </p:txBody>
      </p:sp>
    </p:spTree>
    <p:extLst>
      <p:ext uri="{BB962C8B-B14F-4D97-AF65-F5344CB8AC3E}">
        <p14:creationId xmlns:p14="http://schemas.microsoft.com/office/powerpoint/2010/main" val="2980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3ECE60E-B8C7-45ED-B7FC-1DF388833B8D}"/>
              </a:ext>
            </a:extLst>
          </p:cNvPr>
          <p:cNvPicPr>
            <a:picLocks noChangeAspect="1"/>
          </p:cNvPicPr>
          <p:nvPr/>
        </p:nvPicPr>
        <p:blipFill>
          <a:blip r:embed="rId2"/>
          <a:stretch>
            <a:fillRect/>
          </a:stretch>
        </p:blipFill>
        <p:spPr>
          <a:xfrm>
            <a:off x="5224" y="1196754"/>
            <a:ext cx="9036496" cy="5226473"/>
          </a:xfrm>
          <a:prstGeom prst="rect">
            <a:avLst/>
          </a:prstGeom>
        </p:spPr>
      </p:pic>
      <p:sp>
        <p:nvSpPr>
          <p:cNvPr id="4" name="文本框 3">
            <a:extLst>
              <a:ext uri="{FF2B5EF4-FFF2-40B4-BE49-F238E27FC236}">
                <a16:creationId xmlns:a16="http://schemas.microsoft.com/office/drawing/2014/main" id="{25DB615C-92DE-4581-9AFA-82BF4264AF6F}"/>
              </a:ext>
            </a:extLst>
          </p:cNvPr>
          <p:cNvSpPr txBox="1"/>
          <p:nvPr/>
        </p:nvSpPr>
        <p:spPr>
          <a:xfrm>
            <a:off x="4572000" y="4869160"/>
            <a:ext cx="2963872" cy="857941"/>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D9E9A099-98CE-479C-A715-3010EAC8BB68}"/>
              </a:ext>
            </a:extLst>
          </p:cNvPr>
          <p:cNvSpPr txBox="1"/>
          <p:nvPr/>
        </p:nvSpPr>
        <p:spPr>
          <a:xfrm>
            <a:off x="179512" y="669234"/>
            <a:ext cx="7848872" cy="461665"/>
          </a:xfrm>
          <a:prstGeom prst="rect">
            <a:avLst/>
          </a:prstGeom>
          <a:noFill/>
        </p:spPr>
        <p:txBody>
          <a:bodyPr wrap="square" rtlCol="0">
            <a:spAutoFit/>
          </a:bodyPr>
          <a:lstStyle/>
          <a:p>
            <a:r>
              <a:rPr lang="zh-CN" altLang="en-US" sz="2400" dirty="0">
                <a:solidFill>
                  <a:srgbClr val="7C1E1F"/>
                </a:solidFill>
              </a:rPr>
              <a:t>图</a:t>
            </a:r>
            <a:r>
              <a:rPr lang="en-US" altLang="zh-CN" sz="2400" dirty="0">
                <a:solidFill>
                  <a:srgbClr val="7C1E1F"/>
                </a:solidFill>
              </a:rPr>
              <a:t>4:5</a:t>
            </a:r>
            <a:r>
              <a:rPr lang="zh-CN" altLang="en-US" sz="2400" dirty="0">
                <a:solidFill>
                  <a:srgbClr val="7C1E1F"/>
                </a:solidFill>
              </a:rPr>
              <a:t>月</a:t>
            </a:r>
            <a:r>
              <a:rPr lang="en-US" altLang="zh-CN" sz="2400" dirty="0">
                <a:solidFill>
                  <a:srgbClr val="7C1E1F"/>
                </a:solidFill>
              </a:rPr>
              <a:t>5</a:t>
            </a:r>
            <a:r>
              <a:rPr lang="zh-CN" altLang="en-US" sz="2400" dirty="0">
                <a:solidFill>
                  <a:srgbClr val="7C1E1F"/>
                </a:solidFill>
              </a:rPr>
              <a:t>日外汇交易中心披露人民币外汇远掉做市商名单</a:t>
            </a:r>
          </a:p>
        </p:txBody>
      </p:sp>
    </p:spTree>
    <p:extLst>
      <p:ext uri="{BB962C8B-B14F-4D97-AF65-F5344CB8AC3E}">
        <p14:creationId xmlns:p14="http://schemas.microsoft.com/office/powerpoint/2010/main" val="38422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D60343D-AF56-4E25-B34A-70450A01C80F}"/>
              </a:ext>
            </a:extLst>
          </p:cNvPr>
          <p:cNvPicPr>
            <a:picLocks noChangeAspect="1"/>
          </p:cNvPicPr>
          <p:nvPr/>
        </p:nvPicPr>
        <p:blipFill>
          <a:blip r:embed="rId2"/>
          <a:stretch>
            <a:fillRect/>
          </a:stretch>
        </p:blipFill>
        <p:spPr>
          <a:xfrm>
            <a:off x="377788" y="1556792"/>
            <a:ext cx="8388424" cy="4801408"/>
          </a:xfrm>
          <a:prstGeom prst="rect">
            <a:avLst/>
          </a:prstGeom>
        </p:spPr>
      </p:pic>
      <p:sp>
        <p:nvSpPr>
          <p:cNvPr id="3" name="文本框 2">
            <a:extLst>
              <a:ext uri="{FF2B5EF4-FFF2-40B4-BE49-F238E27FC236}">
                <a16:creationId xmlns:a16="http://schemas.microsoft.com/office/drawing/2014/main" id="{E877CA30-0B10-4061-A3F4-31F4E8DDBAD1}"/>
              </a:ext>
            </a:extLst>
          </p:cNvPr>
          <p:cNvSpPr txBox="1"/>
          <p:nvPr/>
        </p:nvSpPr>
        <p:spPr>
          <a:xfrm>
            <a:off x="4661756" y="4581128"/>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F547B9C2-2C18-40E2-A0D3-2975E63CCBBA}"/>
              </a:ext>
            </a:extLst>
          </p:cNvPr>
          <p:cNvSpPr txBox="1"/>
          <p:nvPr/>
        </p:nvSpPr>
        <p:spPr>
          <a:xfrm>
            <a:off x="4666692" y="4024136"/>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BBCA4661-6A18-4CE4-9EEF-E605C6684FDC}"/>
              </a:ext>
            </a:extLst>
          </p:cNvPr>
          <p:cNvSpPr txBox="1"/>
          <p:nvPr/>
        </p:nvSpPr>
        <p:spPr>
          <a:xfrm>
            <a:off x="4687012" y="3111045"/>
            <a:ext cx="2952328" cy="353885"/>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6FA1BEE8-1E85-4411-9D5D-4C2390342175}"/>
              </a:ext>
            </a:extLst>
          </p:cNvPr>
          <p:cNvSpPr txBox="1"/>
          <p:nvPr/>
        </p:nvSpPr>
        <p:spPr>
          <a:xfrm>
            <a:off x="0" y="815524"/>
            <a:ext cx="8532440" cy="461665"/>
          </a:xfrm>
          <a:prstGeom prst="rect">
            <a:avLst/>
          </a:prstGeom>
          <a:noFill/>
        </p:spPr>
        <p:txBody>
          <a:bodyPr wrap="square" rtlCol="0">
            <a:spAutoFit/>
          </a:bodyPr>
          <a:lstStyle/>
          <a:p>
            <a:r>
              <a:rPr lang="zh-CN" altLang="en-US" sz="2400" dirty="0">
                <a:solidFill>
                  <a:srgbClr val="7C1E1F"/>
                </a:solidFill>
              </a:rPr>
              <a:t>图</a:t>
            </a:r>
            <a:r>
              <a:rPr lang="en-US" altLang="zh-CN" sz="2400" dirty="0">
                <a:solidFill>
                  <a:srgbClr val="7C1E1F"/>
                </a:solidFill>
              </a:rPr>
              <a:t>5:5</a:t>
            </a:r>
            <a:r>
              <a:rPr lang="zh-CN" altLang="en-US" sz="2400" dirty="0">
                <a:solidFill>
                  <a:srgbClr val="7C1E1F"/>
                </a:solidFill>
              </a:rPr>
              <a:t>月</a:t>
            </a:r>
            <a:r>
              <a:rPr lang="en-US" altLang="zh-CN" sz="2400" dirty="0">
                <a:solidFill>
                  <a:srgbClr val="7C1E1F"/>
                </a:solidFill>
              </a:rPr>
              <a:t>10</a:t>
            </a:r>
            <a:r>
              <a:rPr lang="zh-CN" altLang="en-US" sz="2400" dirty="0">
                <a:solidFill>
                  <a:srgbClr val="7C1E1F"/>
                </a:solidFill>
              </a:rPr>
              <a:t>日外汇交易中心披露人民币外汇远掉做市商名单</a:t>
            </a:r>
          </a:p>
        </p:txBody>
      </p:sp>
    </p:spTree>
    <p:extLst>
      <p:ext uri="{BB962C8B-B14F-4D97-AF65-F5344CB8AC3E}">
        <p14:creationId xmlns:p14="http://schemas.microsoft.com/office/powerpoint/2010/main" val="5841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923295A3-084E-422B-8145-4BEFFF54BAB2}"/>
              </a:ext>
            </a:extLst>
          </p:cNvPr>
          <p:cNvSpPr>
            <a:spLocks noGrp="1"/>
          </p:cNvSpPr>
          <p:nvPr>
            <p:ph type="title"/>
          </p:nvPr>
        </p:nvSpPr>
        <p:spPr/>
        <p:txBody>
          <a:bodyPr/>
          <a:lstStyle/>
          <a:p>
            <a:pPr eaLnBrk="1" hangingPunct="1"/>
            <a:r>
              <a:rPr lang="en-US" altLang="zh-CN" dirty="0"/>
              <a:t>1.</a:t>
            </a:r>
            <a:r>
              <a:rPr lang="zh-CN" altLang="en-US" dirty="0"/>
              <a:t>外汇银行业务</a:t>
            </a:r>
          </a:p>
        </p:txBody>
      </p:sp>
      <p:sp>
        <p:nvSpPr>
          <p:cNvPr id="3" name="内容占位符 2">
            <a:extLst>
              <a:ext uri="{FF2B5EF4-FFF2-40B4-BE49-F238E27FC236}">
                <a16:creationId xmlns:a16="http://schemas.microsoft.com/office/drawing/2014/main" id="{B3DF98BF-1563-4B6F-B945-8774E0F6014F}"/>
              </a:ext>
            </a:extLst>
          </p:cNvPr>
          <p:cNvSpPr>
            <a:spLocks noGrp="1"/>
          </p:cNvSpPr>
          <p:nvPr>
            <p:ph idx="1"/>
          </p:nvPr>
        </p:nvSpPr>
        <p:spPr/>
        <p:txBody>
          <a:bodyPr rtlCol="0">
            <a:normAutofit/>
          </a:bodyPr>
          <a:lstStyle/>
          <a:p>
            <a:pPr eaLnBrk="1" fontAlgn="auto" hangingPunct="1">
              <a:spcAft>
                <a:spcPts val="0"/>
              </a:spcAft>
              <a:defRPr/>
            </a:pPr>
            <a:r>
              <a:rPr lang="zh-CN" altLang="en-US" dirty="0"/>
              <a:t>外汇银行在两个层次上从事外汇业务活动，分别是零售业务（</a:t>
            </a:r>
            <a:r>
              <a:rPr lang="en-US" altLang="zh-CN" dirty="0"/>
              <a:t>retail</a:t>
            </a:r>
            <a:r>
              <a:rPr lang="zh-CN" altLang="en-US" dirty="0"/>
              <a:t>），指的是银行应客户的要求进行外汇买卖，并收兑不同国家的货币现钞；和批发业务（</a:t>
            </a:r>
            <a:r>
              <a:rPr lang="en-US" altLang="zh-CN" dirty="0"/>
              <a:t>wholesale</a:t>
            </a:r>
            <a:r>
              <a:rPr lang="zh-CN" altLang="en-US" dirty="0"/>
              <a:t>），指的是银行为了防止外汇风险而在银行同业市场上进行的轧差买卖，这是因为在银行为客户提供外汇买卖的过程中存在外汇头寸的多头（</a:t>
            </a:r>
            <a:r>
              <a:rPr lang="en-US" altLang="zh-CN" dirty="0"/>
              <a:t>long position</a:t>
            </a:r>
            <a:r>
              <a:rPr lang="zh-CN" altLang="en-US" dirty="0"/>
              <a:t>）或者空头（</a:t>
            </a:r>
            <a:r>
              <a:rPr lang="en-US" altLang="zh-CN" dirty="0"/>
              <a:t>short position</a:t>
            </a:r>
            <a:r>
              <a:rPr lang="zh-CN" altLang="en-US" dirty="0"/>
              <a:t>），统称敞开头寸（</a:t>
            </a:r>
            <a:r>
              <a:rPr lang="en-US" altLang="zh-CN" dirty="0"/>
              <a:t>open position</a:t>
            </a:r>
            <a:r>
              <a:rPr lang="zh-CN" altLang="en-US" dirty="0"/>
              <a:t>）。</a:t>
            </a:r>
            <a:endParaRPr lang="en-US" altLang="zh-CN" dirty="0"/>
          </a:p>
          <a:p>
            <a:pPr eaLnBrk="1" fontAlgn="auto" hangingPunct="1">
              <a:spcAft>
                <a:spcPts val="0"/>
              </a:spcAft>
              <a:defRPr/>
            </a:pPr>
            <a:r>
              <a:rPr lang="zh-CN" altLang="en-US" dirty="0"/>
              <a:t>同业交易额占其总交易量的</a:t>
            </a:r>
            <a:r>
              <a:rPr lang="en-US" altLang="zh-CN" dirty="0"/>
              <a:t>95%</a:t>
            </a:r>
            <a:r>
              <a:rPr lang="zh-CN" altLang="en-US" dirty="0"/>
              <a:t>以上，且其外汇买卖价一般低于银行与客户之间的买卖价差。</a:t>
            </a:r>
            <a:endParaRPr lang="en-US"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F8892E0A-D095-41AB-9E5F-7B0FF3B48292}"/>
              </a:ext>
            </a:extLst>
          </p:cNvPr>
          <p:cNvSpPr>
            <a:spLocks noGrp="1"/>
          </p:cNvSpPr>
          <p:nvPr>
            <p:ph type="title"/>
          </p:nvPr>
        </p:nvSpPr>
        <p:spPr/>
        <p:txBody>
          <a:bodyPr/>
          <a:lstStyle/>
          <a:p>
            <a:pPr eaLnBrk="1" hangingPunct="1"/>
            <a:r>
              <a:rPr lang="en-US" altLang="zh-CN" dirty="0"/>
              <a:t>2.</a:t>
            </a:r>
            <a:r>
              <a:rPr lang="zh-CN" altLang="en-US" dirty="0"/>
              <a:t>外汇银行收入</a:t>
            </a:r>
          </a:p>
        </p:txBody>
      </p:sp>
      <p:sp>
        <p:nvSpPr>
          <p:cNvPr id="36867" name="内容占位符 2">
            <a:extLst>
              <a:ext uri="{FF2B5EF4-FFF2-40B4-BE49-F238E27FC236}">
                <a16:creationId xmlns:a16="http://schemas.microsoft.com/office/drawing/2014/main" id="{490EED25-B43C-43FA-8F50-7C3CF042D3C2}"/>
              </a:ext>
            </a:extLst>
          </p:cNvPr>
          <p:cNvSpPr>
            <a:spLocks noGrp="1"/>
          </p:cNvSpPr>
          <p:nvPr>
            <p:ph idx="1"/>
          </p:nvPr>
        </p:nvSpPr>
        <p:spPr>
          <a:xfrm>
            <a:off x="570384" y="1443356"/>
            <a:ext cx="8003232" cy="4852988"/>
          </a:xfrm>
        </p:spPr>
        <p:txBody>
          <a:bodyPr/>
          <a:lstStyle/>
          <a:p>
            <a:pPr eaLnBrk="1" hangingPunct="1"/>
            <a:r>
              <a:rPr lang="zh-CN" altLang="en-US" sz="2800" dirty="0"/>
              <a:t>来自</a:t>
            </a:r>
            <a:r>
              <a:rPr lang="en-US" altLang="zh-CN" sz="2800" dirty="0"/>
              <a:t>2014</a:t>
            </a:r>
            <a:r>
              <a:rPr lang="zh-CN" altLang="en-US" sz="2800" dirty="0"/>
              <a:t>年美国货币监理署的计算，来自外汇交易的利润占到大型商业银行利润的一半左右。</a:t>
            </a:r>
            <a:endParaRPr lang="en-US" altLang="zh-CN" sz="2800" dirty="0"/>
          </a:p>
          <a:p>
            <a:pPr eaLnBrk="1" hangingPunct="1"/>
            <a:r>
              <a:rPr lang="zh-CN" altLang="en-US" sz="2800" dirty="0"/>
              <a:t>买入卖出价（钞买卖价）：买入价（</a:t>
            </a:r>
            <a:r>
              <a:rPr lang="en-US" altLang="zh-CN" sz="2800" dirty="0"/>
              <a:t>bid price</a:t>
            </a:r>
            <a:r>
              <a:rPr lang="zh-CN" altLang="en-US" sz="2800" dirty="0"/>
              <a:t>）是指银行买入外汇的价格，卖出价（</a:t>
            </a:r>
            <a:r>
              <a:rPr lang="en-US" altLang="zh-CN" sz="2800" dirty="0"/>
              <a:t>ask price</a:t>
            </a:r>
            <a:r>
              <a:rPr lang="zh-CN" altLang="en-US" sz="2800" dirty="0"/>
              <a:t>）是指银行卖出外汇的价格，其差价就是银行的收入。而计算外汇牌价时，取两者的平均数，叫中间价。</a:t>
            </a:r>
            <a:endParaRPr lang="en-US" altLang="zh-CN" sz="2800" dirty="0"/>
          </a:p>
          <a:p>
            <a:pPr eaLnBrk="1" hangingPunct="1"/>
            <a:r>
              <a:rPr lang="zh-CN" altLang="en-US" sz="2800" dirty="0"/>
              <a:t>钞买价（钞价）：向银行出售</a:t>
            </a:r>
            <a:r>
              <a:rPr lang="zh-CN" altLang="en-US" sz="2800" b="1" i="1" dirty="0"/>
              <a:t>外币现金</a:t>
            </a:r>
            <a:r>
              <a:rPr lang="zh-CN" altLang="en-US" sz="2800" dirty="0"/>
              <a:t>的价格。因为银行买入外币现金的成本周转大于外汇，所以钞买价远低于汇买价。</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ABD4E3D2-1ED8-4B2B-9738-8BC2700AC210}"/>
              </a:ext>
            </a:extLst>
          </p:cNvPr>
          <p:cNvSpPr>
            <a:spLocks noGrp="1"/>
          </p:cNvSpPr>
          <p:nvPr>
            <p:ph type="title"/>
          </p:nvPr>
        </p:nvSpPr>
        <p:spPr/>
        <p:txBody>
          <a:bodyPr/>
          <a:lstStyle/>
          <a:p>
            <a:pPr eaLnBrk="1" hangingPunct="1"/>
            <a:r>
              <a:rPr lang="zh-CN" altLang="en-US" dirty="0"/>
              <a:t>案例</a:t>
            </a:r>
            <a:r>
              <a:rPr lang="en-US" altLang="zh-CN" dirty="0"/>
              <a:t>1</a:t>
            </a:r>
            <a:endParaRPr lang="zh-CN" altLang="en-US" dirty="0"/>
          </a:p>
        </p:txBody>
      </p:sp>
      <p:sp>
        <p:nvSpPr>
          <p:cNvPr id="37891" name="内容占位符 2">
            <a:extLst>
              <a:ext uri="{FF2B5EF4-FFF2-40B4-BE49-F238E27FC236}">
                <a16:creationId xmlns:a16="http://schemas.microsoft.com/office/drawing/2014/main" id="{78096421-5E88-48FA-87A0-E39111A6EC71}"/>
              </a:ext>
            </a:extLst>
          </p:cNvPr>
          <p:cNvSpPr>
            <a:spLocks noGrp="1"/>
          </p:cNvSpPr>
          <p:nvPr>
            <p:ph idx="1"/>
          </p:nvPr>
        </p:nvSpPr>
        <p:spPr>
          <a:xfrm>
            <a:off x="179512" y="1423038"/>
            <a:ext cx="8229600" cy="4525963"/>
          </a:xfrm>
        </p:spPr>
        <p:txBody>
          <a:bodyPr/>
          <a:lstStyle/>
          <a:p>
            <a:pPr eaLnBrk="1" hangingPunct="1"/>
            <a:r>
              <a:rPr lang="zh-CN" altLang="en-US" sz="2800" dirty="0"/>
              <a:t>例如：工商银行的美元兑人民币（交易单位为</a:t>
            </a:r>
            <a:r>
              <a:rPr lang="en-US" altLang="zh-CN" sz="2800" dirty="0"/>
              <a:t>100</a:t>
            </a:r>
            <a:r>
              <a:rPr lang="zh-CN" altLang="en-US" sz="2800" dirty="0"/>
              <a:t>）现汇买入、卖出价分别为</a:t>
            </a:r>
            <a:r>
              <a:rPr lang="en-US" altLang="zh-CN" sz="2800" dirty="0"/>
              <a:t>672.14/674.97</a:t>
            </a:r>
            <a:r>
              <a:rPr lang="zh-CN" altLang="en-US" sz="2800" dirty="0"/>
              <a:t>；即表明工商银行从客户处买入美元卖出人民币使用的牌价为</a:t>
            </a:r>
            <a:r>
              <a:rPr lang="en-US" altLang="zh-CN" sz="2800" dirty="0"/>
              <a:t>672.14</a:t>
            </a:r>
            <a:r>
              <a:rPr lang="zh-CN" altLang="en-US" sz="2800" dirty="0"/>
              <a:t>，卖给客户美元买入人民币就要使用</a:t>
            </a:r>
            <a:r>
              <a:rPr lang="en-US" altLang="zh-CN" sz="2800" dirty="0"/>
              <a:t>674.97</a:t>
            </a:r>
            <a:r>
              <a:rPr lang="zh-CN" altLang="en-US" sz="2800" dirty="0"/>
              <a:t>的牌价，反之亦然。</a:t>
            </a:r>
          </a:p>
        </p:txBody>
      </p:sp>
      <p:pic>
        <p:nvPicPr>
          <p:cNvPr id="5" name="图片 4">
            <a:extLst>
              <a:ext uri="{FF2B5EF4-FFF2-40B4-BE49-F238E27FC236}">
                <a16:creationId xmlns:a16="http://schemas.microsoft.com/office/drawing/2014/main" id="{31C1C2CC-8485-4111-9A30-837359EC37E9}"/>
              </a:ext>
            </a:extLst>
          </p:cNvPr>
          <p:cNvPicPr>
            <a:picLocks noChangeAspect="1"/>
          </p:cNvPicPr>
          <p:nvPr/>
        </p:nvPicPr>
        <p:blipFill>
          <a:blip r:embed="rId2"/>
          <a:stretch>
            <a:fillRect/>
          </a:stretch>
        </p:blipFill>
        <p:spPr>
          <a:xfrm>
            <a:off x="0" y="3851605"/>
            <a:ext cx="9144000" cy="27134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3847B684-97D3-428A-A451-B3A0512833C2}"/>
              </a:ext>
            </a:extLst>
          </p:cNvPr>
          <p:cNvSpPr>
            <a:spLocks noGrp="1"/>
          </p:cNvSpPr>
          <p:nvPr>
            <p:ph type="title"/>
          </p:nvPr>
        </p:nvSpPr>
        <p:spPr/>
        <p:txBody>
          <a:bodyPr/>
          <a:lstStyle/>
          <a:p>
            <a:pPr eaLnBrk="1" hangingPunct="1"/>
            <a:r>
              <a:rPr lang="zh-CN" altLang="en-US" dirty="0"/>
              <a:t>案例</a:t>
            </a:r>
            <a:r>
              <a:rPr lang="en-US" altLang="zh-CN" dirty="0"/>
              <a:t>2</a:t>
            </a:r>
            <a:endParaRPr lang="zh-CN" altLang="en-US" dirty="0"/>
          </a:p>
        </p:txBody>
      </p:sp>
      <p:sp>
        <p:nvSpPr>
          <p:cNvPr id="3" name="内容占位符 2">
            <a:extLst>
              <a:ext uri="{FF2B5EF4-FFF2-40B4-BE49-F238E27FC236}">
                <a16:creationId xmlns:a16="http://schemas.microsoft.com/office/drawing/2014/main" id="{E4F33E54-2E8C-405E-8B6C-E6BD458E5E24}"/>
              </a:ext>
            </a:extLst>
          </p:cNvPr>
          <p:cNvSpPr>
            <a:spLocks noGrp="1"/>
          </p:cNvSpPr>
          <p:nvPr>
            <p:ph idx="1"/>
          </p:nvPr>
        </p:nvSpPr>
        <p:spPr/>
        <p:txBody>
          <a:bodyPr rtlCol="0">
            <a:normAutofit fontScale="92500" lnSpcReduction="10000"/>
          </a:bodyPr>
          <a:lstStyle/>
          <a:p>
            <a:pPr eaLnBrk="1" fontAlgn="auto" hangingPunct="1">
              <a:spcAft>
                <a:spcPts val="0"/>
              </a:spcAft>
              <a:defRPr/>
            </a:pPr>
            <a:r>
              <a:rPr lang="zh-CN" altLang="en-US" dirty="0"/>
              <a:t>投机？某些银行会以“风险爱好者”的姿态出现，在市场积极制造头寸，以谋取风险溢价。</a:t>
            </a:r>
            <a:endParaRPr lang="en-US" altLang="zh-CN" dirty="0"/>
          </a:p>
          <a:p>
            <a:pPr eaLnBrk="1" fontAlgn="auto" hangingPunct="1">
              <a:spcAft>
                <a:spcPts val="0"/>
              </a:spcAft>
              <a:defRPr/>
            </a:pPr>
            <a:r>
              <a:rPr lang="en-US" altLang="zh-CN" dirty="0"/>
              <a:t>1992</a:t>
            </a:r>
            <a:r>
              <a:rPr lang="zh-CN" altLang="en-US" dirty="0"/>
              <a:t>年</a:t>
            </a:r>
            <a:r>
              <a:rPr lang="en-US" altLang="zh-CN" dirty="0"/>
              <a:t>9</a:t>
            </a:r>
            <a:r>
              <a:rPr lang="zh-CN" altLang="en-US" dirty="0"/>
              <a:t>月</a:t>
            </a:r>
            <a:r>
              <a:rPr lang="en-US" altLang="zh-CN" dirty="0"/>
              <a:t>1</a:t>
            </a:r>
            <a:r>
              <a:rPr lang="zh-CN" altLang="en-US" dirty="0"/>
              <a:t>日意大利里拉跌破其在欧洲汇率机制下的最低价后，交易商开始购入里拉，因为他们知道央行一定会采取行动维持里拉的价值。当里拉的价值重新回到</a:t>
            </a:r>
            <a:r>
              <a:rPr lang="en-US" altLang="zh-CN" dirty="0"/>
              <a:t>765.4</a:t>
            </a:r>
            <a:r>
              <a:rPr lang="zh-CN" altLang="en-US" dirty="0"/>
              <a:t>里拉兑换</a:t>
            </a:r>
            <a:r>
              <a:rPr lang="en-US" altLang="zh-CN" dirty="0"/>
              <a:t>1</a:t>
            </a:r>
            <a:r>
              <a:rPr lang="zh-CN" altLang="en-US" dirty="0"/>
              <a:t>马克时，交易商再将其抛售，获得一个有保障的利润。因为这时银行一直选择抛售里拉，所以其价值会再次下跌，央行又必须再次出手。在这段汇率波动期，银行通过出售里拉赚取了</a:t>
            </a:r>
            <a:r>
              <a:rPr lang="en-US" altLang="zh-CN" dirty="0"/>
              <a:t>10</a:t>
            </a:r>
            <a:r>
              <a:rPr lang="zh-CN" altLang="en-US" dirty="0"/>
              <a:t>亿美元。一个美国银行的交易员不小心透露了此消息，结果被处分了。</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BBDAE549-B0D7-47E6-B3BD-E661A39ED176}"/>
              </a:ext>
            </a:extLst>
          </p:cNvPr>
          <p:cNvSpPr>
            <a:spLocks noGrp="1"/>
          </p:cNvSpPr>
          <p:nvPr>
            <p:ph type="title"/>
          </p:nvPr>
        </p:nvSpPr>
        <p:spPr/>
        <p:txBody>
          <a:bodyPr/>
          <a:lstStyle/>
          <a:p>
            <a:pPr eaLnBrk="1" hangingPunct="1"/>
            <a:r>
              <a:rPr lang="zh-CN" altLang="en-US" dirty="0"/>
              <a:t>（二）外汇银行的客户</a:t>
            </a:r>
          </a:p>
        </p:txBody>
      </p:sp>
      <p:sp>
        <p:nvSpPr>
          <p:cNvPr id="3" name="内容占位符 2">
            <a:extLst>
              <a:ext uri="{FF2B5EF4-FFF2-40B4-BE49-F238E27FC236}">
                <a16:creationId xmlns:a16="http://schemas.microsoft.com/office/drawing/2014/main" id="{3AB36137-4E73-42C8-BD3A-04FD23C0B2E9}"/>
              </a:ext>
            </a:extLst>
          </p:cNvPr>
          <p:cNvSpPr>
            <a:spLocks noGrp="1"/>
          </p:cNvSpPr>
          <p:nvPr>
            <p:ph idx="1"/>
          </p:nvPr>
        </p:nvSpPr>
        <p:spPr/>
        <p:txBody>
          <a:bodyPr rtlCol="0">
            <a:normAutofit fontScale="92500" lnSpcReduction="10000"/>
          </a:bodyPr>
          <a:lstStyle/>
          <a:p>
            <a:pPr eaLnBrk="1" fontAlgn="auto" hangingPunct="1">
              <a:spcAft>
                <a:spcPts val="0"/>
              </a:spcAft>
              <a:defRPr/>
            </a:pPr>
            <a:r>
              <a:rPr lang="zh-CN" altLang="en-US" dirty="0"/>
              <a:t>包括包括个人、公司（从事国际贸易的进出口商、跨国公司等）、其他金融机构（银行、养老基金、社保基金等）三部分。</a:t>
            </a:r>
          </a:p>
          <a:p>
            <a:pPr eaLnBrk="1" fontAlgn="auto" hangingPunct="1">
              <a:spcAft>
                <a:spcPts val="0"/>
              </a:spcAft>
              <a:defRPr/>
            </a:pPr>
            <a:r>
              <a:rPr lang="zh-CN" altLang="en-US" dirty="0"/>
              <a:t>个人包括为进行国际贸易、国际投资等经济交易而买卖外汇者，也有零星的外汇供求者，如国际旅游者、留学生等。随着中国国门的开放和人们收入的普遍提高，个人在外汇交易中的地位开始变得越来越重要。</a:t>
            </a:r>
            <a:endParaRPr lang="en-US" altLang="zh-CN" dirty="0"/>
          </a:p>
          <a:p>
            <a:pPr eaLnBrk="1" fontAlgn="auto" hangingPunct="1">
              <a:spcAft>
                <a:spcPts val="0"/>
              </a:spcAft>
              <a:defRPr/>
            </a:pPr>
            <a:r>
              <a:rPr lang="zh-CN" altLang="en-US" dirty="0"/>
              <a:t>我国外汇银行的顾客主要是有外汇需要的各类企业，由于生产经营和国际贸易的需要而产生了外汇的需求和供给。由于跨国公司的全球经营战略涉及多种货币的收支，其是外汇银行最重要的客户。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a:extLst>
              <a:ext uri="{FF2B5EF4-FFF2-40B4-BE49-F238E27FC236}">
                <a16:creationId xmlns:a16="http://schemas.microsoft.com/office/drawing/2014/main" id="{C43C2AEC-5018-4C9A-AE63-2DF5A54F6266}"/>
              </a:ext>
            </a:extLst>
          </p:cNvPr>
          <p:cNvSpPr>
            <a:spLocks noGrp="1"/>
          </p:cNvSpPr>
          <p:nvPr>
            <p:ph type="title"/>
          </p:nvPr>
        </p:nvSpPr>
        <p:spPr/>
        <p:txBody>
          <a:bodyPr/>
          <a:lstStyle/>
          <a:p>
            <a:pPr eaLnBrk="1" hangingPunct="1"/>
            <a:r>
              <a:rPr lang="zh-CN" altLang="en-US" dirty="0"/>
              <a:t>一</a:t>
            </a:r>
            <a:r>
              <a:rPr lang="zh-CN" altLang="en-US" dirty="0">
                <a:latin typeface="SimSun" panose="02010600030101010101" pitchFamily="2" charset="-122"/>
                <a:ea typeface="SimSun" panose="02010600030101010101" pitchFamily="2" charset="-122"/>
              </a:rPr>
              <a:t>、</a:t>
            </a:r>
            <a:r>
              <a:rPr lang="zh-CN" altLang="en-US" dirty="0"/>
              <a:t>外汇市场定义</a:t>
            </a:r>
          </a:p>
        </p:txBody>
      </p:sp>
      <p:sp>
        <p:nvSpPr>
          <p:cNvPr id="3075" name="内容占位符 2">
            <a:extLst>
              <a:ext uri="{FF2B5EF4-FFF2-40B4-BE49-F238E27FC236}">
                <a16:creationId xmlns:a16="http://schemas.microsoft.com/office/drawing/2014/main" id="{C697FFEE-DC38-4C1A-919E-361C53AE88B4}"/>
              </a:ext>
            </a:extLst>
          </p:cNvPr>
          <p:cNvSpPr>
            <a:spLocks noGrp="1"/>
          </p:cNvSpPr>
          <p:nvPr>
            <p:ph idx="1"/>
          </p:nvPr>
        </p:nvSpPr>
        <p:spPr>
          <a:xfrm>
            <a:off x="468313" y="1700213"/>
            <a:ext cx="8229600" cy="4525962"/>
          </a:xfrm>
        </p:spPr>
        <p:txBody>
          <a:bodyPr/>
          <a:lstStyle/>
          <a:p>
            <a:pPr eaLnBrk="1" hangingPunct="1"/>
            <a:r>
              <a:rPr lang="zh-CN" altLang="en-US" sz="2400" dirty="0"/>
              <a:t>外汇市场 </a:t>
            </a:r>
            <a:r>
              <a:rPr lang="en-US" altLang="zh-CN" sz="2400" dirty="0"/>
              <a:t>(Foreign Exchange, FOREX) </a:t>
            </a:r>
            <a:r>
              <a:rPr lang="zh-CN" altLang="en-US" sz="2400" dirty="0"/>
              <a:t>是专门从事外汇交易的市场。</a:t>
            </a:r>
            <a:endParaRPr lang="en-US" altLang="zh-CN" sz="2400" dirty="0"/>
          </a:p>
          <a:p>
            <a:pPr eaLnBrk="1" hangingPunct="1"/>
            <a:r>
              <a:rPr lang="zh-CN" altLang="en-US" sz="2400" dirty="0"/>
              <a:t>外汇交易 </a:t>
            </a:r>
            <a:r>
              <a:rPr lang="en-US" altLang="zh-CN" sz="2400" dirty="0"/>
              <a:t>(Foreign Exchange Transaction) </a:t>
            </a:r>
            <a:r>
              <a:rPr lang="zh-CN" altLang="en-US" sz="2400" dirty="0"/>
              <a:t>是一个买方和卖方之间的一种协议，一种将一定量的某国货币以特定的比率转换为其他国家的货币的交易。</a:t>
            </a:r>
            <a:endParaRPr lang="en-US" altLang="zh-CN" sz="2400" dirty="0"/>
          </a:p>
          <a:p>
            <a:pPr eaLnBrk="1" hangingPunct="1"/>
            <a:r>
              <a:rPr lang="zh-CN" altLang="en-US" sz="2400" dirty="0"/>
              <a:t>按交易主体不同，外汇市场可分为外汇批发市场和外汇零售市场；按市场组织形式的不同，分为有形外汇市场和无形外汇市场；按政府对外汇市场是否干预，分为官方外汇市场和自由外汇市场；按外汇交易的不同特征，分为即期外汇市场</a:t>
            </a:r>
            <a:r>
              <a:rPr lang="zh-CN" altLang="en-US" sz="2400" dirty="0">
                <a:latin typeface="SimSun" panose="02010600030101010101" pitchFamily="2" charset="-122"/>
                <a:ea typeface="SimSun" panose="02010600030101010101" pitchFamily="2" charset="-122"/>
              </a:rPr>
              <a:t>、远期外汇市场、外汇期货市场和外汇期权市场。</a:t>
            </a:r>
            <a:endParaRPr lang="zh-CN"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8786C14E-0ADA-4B53-9942-64744B7F9FFF}"/>
              </a:ext>
            </a:extLst>
          </p:cNvPr>
          <p:cNvSpPr>
            <a:spLocks noGrp="1"/>
          </p:cNvSpPr>
          <p:nvPr>
            <p:ph type="title"/>
          </p:nvPr>
        </p:nvSpPr>
        <p:spPr/>
        <p:txBody>
          <a:bodyPr/>
          <a:lstStyle/>
          <a:p>
            <a:pPr eaLnBrk="1" hangingPunct="1"/>
            <a:r>
              <a:rPr lang="zh-CN" altLang="en-US" dirty="0"/>
              <a:t>（三）外汇经纪商</a:t>
            </a:r>
          </a:p>
        </p:txBody>
      </p:sp>
      <p:sp>
        <p:nvSpPr>
          <p:cNvPr id="40963" name="内容占位符 2">
            <a:extLst>
              <a:ext uri="{FF2B5EF4-FFF2-40B4-BE49-F238E27FC236}">
                <a16:creationId xmlns:a16="http://schemas.microsoft.com/office/drawing/2014/main" id="{37783ECE-4FCC-44EF-BD81-E1CF05866897}"/>
              </a:ext>
            </a:extLst>
          </p:cNvPr>
          <p:cNvSpPr>
            <a:spLocks noGrp="1"/>
          </p:cNvSpPr>
          <p:nvPr>
            <p:ph idx="1"/>
          </p:nvPr>
        </p:nvSpPr>
        <p:spPr>
          <a:xfrm>
            <a:off x="482248" y="1700808"/>
            <a:ext cx="8352928" cy="4158242"/>
          </a:xfrm>
        </p:spPr>
        <p:txBody>
          <a:bodyPr/>
          <a:lstStyle/>
          <a:p>
            <a:pPr eaLnBrk="1" hangingPunct="1"/>
            <a:r>
              <a:rPr lang="zh-CN" altLang="en-US" sz="2500" dirty="0"/>
              <a:t>外汇经纪商</a:t>
            </a:r>
            <a:r>
              <a:rPr lang="en-US" altLang="zh-CN" sz="2500" dirty="0"/>
              <a:t>(Exchange Dealer or</a:t>
            </a:r>
            <a:r>
              <a:rPr lang="zh-CN" altLang="en-US" sz="2500" dirty="0"/>
              <a:t> </a:t>
            </a:r>
            <a:r>
              <a:rPr lang="en-US" altLang="zh-CN" sz="2500" dirty="0"/>
              <a:t>Exchange Trader)</a:t>
            </a:r>
            <a:r>
              <a:rPr lang="zh-CN" altLang="en-US" sz="2500" dirty="0"/>
              <a:t>，像股票市场的经纪商角色一样，在外汇市场仅扮演着中间人</a:t>
            </a:r>
            <a:r>
              <a:rPr lang="en-US" altLang="zh-CN" sz="2500" dirty="0"/>
              <a:t>(Intermediaries)</a:t>
            </a:r>
            <a:r>
              <a:rPr lang="zh-CN" altLang="en-US" sz="2500" dirty="0"/>
              <a:t> 角色，以赚取佣金为目的，为客户代洽外汇买卖的汇兑商定，拉拢撮合买方与买方的交易。</a:t>
            </a:r>
            <a:endParaRPr lang="en-US" altLang="zh-CN" sz="2500" dirty="0"/>
          </a:p>
          <a:p>
            <a:pPr eaLnBrk="1" hangingPunct="1"/>
            <a:r>
              <a:rPr lang="zh-CN" altLang="en-US" sz="2500" dirty="0"/>
              <a:t>外汇经纪商本身不承担外汇交易的盈亏风险，其从事中介工作的收入来自于佣金</a:t>
            </a:r>
            <a:r>
              <a:rPr lang="en-US" altLang="zh-CN" sz="2500" dirty="0"/>
              <a:t>(Broker Fee or Commission)</a:t>
            </a:r>
            <a:r>
              <a:rPr lang="zh-CN" altLang="en-US" sz="2500" dirty="0"/>
              <a:t>，因其熟悉市场外汇供需情形，消息及图表的分析，以及汇率变化涨跌及买卖程序，另外，可以在多家交易对象的报价中找到最好的成交价格，从而提高外汇交易的效率，故投资人乐于利用。</a:t>
            </a:r>
          </a:p>
          <a:p>
            <a:pPr eaLnBrk="1" hangingPunct="1"/>
            <a:endParaRPr lang="zh-CN" altLang="en-US" sz="2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33F36B1E-95A4-41F5-8A2B-F598AC805756}"/>
              </a:ext>
            </a:extLst>
          </p:cNvPr>
          <p:cNvSpPr>
            <a:spLocks noGrp="1"/>
          </p:cNvSpPr>
          <p:nvPr>
            <p:ph type="title"/>
          </p:nvPr>
        </p:nvSpPr>
        <p:spPr>
          <a:xfrm>
            <a:off x="29701" y="457200"/>
            <a:ext cx="8229600" cy="1143000"/>
          </a:xfrm>
        </p:spPr>
        <p:txBody>
          <a:bodyPr/>
          <a:lstStyle/>
          <a:p>
            <a:pPr eaLnBrk="1" hangingPunct="1"/>
            <a:r>
              <a:rPr lang="zh-CN" altLang="en-US" sz="2800" dirty="0"/>
              <a:t>图</a:t>
            </a:r>
            <a:r>
              <a:rPr lang="en-US" altLang="zh-CN" sz="2800" dirty="0"/>
              <a:t>6</a:t>
            </a:r>
            <a:r>
              <a:rPr lang="zh-CN" altLang="en-US" sz="2800" dirty="0"/>
              <a:t>：</a:t>
            </a:r>
            <a:r>
              <a:rPr lang="en-US" altLang="zh-CN" sz="2800" dirty="0"/>
              <a:t>2018</a:t>
            </a:r>
            <a:r>
              <a:rPr lang="zh-CN" altLang="en-US" sz="2800" dirty="0"/>
              <a:t>年全球交易量最大的十家外汇经纪商</a:t>
            </a:r>
          </a:p>
        </p:txBody>
      </p:sp>
      <p:pic>
        <p:nvPicPr>
          <p:cNvPr id="2" name="内容占位符 1">
            <a:extLst>
              <a:ext uri="{FF2B5EF4-FFF2-40B4-BE49-F238E27FC236}">
                <a16:creationId xmlns:a16="http://schemas.microsoft.com/office/drawing/2014/main" id="{001C461A-E1A6-4B5E-A577-23227972C3AC}"/>
              </a:ext>
            </a:extLst>
          </p:cNvPr>
          <p:cNvPicPr>
            <a:picLocks noGrp="1" noChangeAspect="1"/>
          </p:cNvPicPr>
          <p:nvPr>
            <p:ph idx="1"/>
          </p:nvPr>
        </p:nvPicPr>
        <p:blipFill>
          <a:blip r:embed="rId2"/>
          <a:stretch>
            <a:fillRect/>
          </a:stretch>
        </p:blipFill>
        <p:spPr>
          <a:xfrm>
            <a:off x="884699" y="1600202"/>
            <a:ext cx="7374602" cy="452596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F0FBA-3DFA-49D9-92C5-6248727A7A5D}"/>
              </a:ext>
            </a:extLst>
          </p:cNvPr>
          <p:cNvSpPr>
            <a:spLocks noGrp="1"/>
          </p:cNvSpPr>
          <p:nvPr>
            <p:ph type="title"/>
          </p:nvPr>
        </p:nvSpPr>
        <p:spPr/>
        <p:txBody>
          <a:bodyPr/>
          <a:lstStyle/>
          <a:p>
            <a:r>
              <a:rPr lang="zh-CN" altLang="en-US" dirty="0"/>
              <a:t>课间小问题</a:t>
            </a:r>
          </a:p>
        </p:txBody>
      </p:sp>
      <p:sp>
        <p:nvSpPr>
          <p:cNvPr id="3" name="内容占位符 2">
            <a:extLst>
              <a:ext uri="{FF2B5EF4-FFF2-40B4-BE49-F238E27FC236}">
                <a16:creationId xmlns:a16="http://schemas.microsoft.com/office/drawing/2014/main" id="{E1664AA5-4F4C-45D3-A2FF-F1DAC629222D}"/>
              </a:ext>
            </a:extLst>
          </p:cNvPr>
          <p:cNvSpPr>
            <a:spLocks noGrp="1"/>
          </p:cNvSpPr>
          <p:nvPr>
            <p:ph idx="1"/>
          </p:nvPr>
        </p:nvSpPr>
        <p:spPr>
          <a:xfrm>
            <a:off x="457200" y="1556794"/>
            <a:ext cx="8229600" cy="4525963"/>
          </a:xfrm>
        </p:spPr>
        <p:txBody>
          <a:bodyPr/>
          <a:lstStyle/>
          <a:p>
            <a:r>
              <a:rPr lang="en-US" altLang="zh-CN" sz="2800" dirty="0"/>
              <a:t>Q</a:t>
            </a:r>
            <a:r>
              <a:rPr lang="zh-CN" altLang="en-US" dirty="0"/>
              <a:t>：中国存在外汇经纪商制度吗？</a:t>
            </a:r>
            <a:endParaRPr lang="en-US" altLang="zh-CN" dirty="0"/>
          </a:p>
          <a:p>
            <a:r>
              <a:rPr lang="en-US" altLang="zh-CN" dirty="0"/>
              <a:t>A</a:t>
            </a:r>
            <a:r>
              <a:rPr lang="zh-CN" altLang="en-US" dirty="0"/>
              <a:t>：由于我国外汇市场起步晚，发展时间短，长期以来实行外汇管制，所以外汇经济商存在和发展的空间十分有限。目前，中国外汇交易中心正积极引进外汇经济商制度，以培育和发展外汇交易主体，促进中国外汇市场的快速发展。</a:t>
            </a:r>
            <a:endParaRPr lang="zh-CN" altLang="en-US" sz="2800" dirty="0"/>
          </a:p>
        </p:txBody>
      </p:sp>
    </p:spTree>
    <p:extLst>
      <p:ext uri="{BB962C8B-B14F-4D97-AF65-F5344CB8AC3E}">
        <p14:creationId xmlns:p14="http://schemas.microsoft.com/office/powerpoint/2010/main" val="323563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8A803E-2ED3-4E90-928F-0F291270A550}"/>
              </a:ext>
            </a:extLst>
          </p:cNvPr>
          <p:cNvSpPr>
            <a:spLocks noGrp="1"/>
          </p:cNvSpPr>
          <p:nvPr>
            <p:ph type="title"/>
          </p:nvPr>
        </p:nvSpPr>
        <p:spPr/>
        <p:txBody>
          <a:bodyPr/>
          <a:lstStyle/>
          <a:p>
            <a:r>
              <a:rPr lang="zh-CN" altLang="en-US" dirty="0"/>
              <a:t>识别黑平台，投资需谨慎</a:t>
            </a:r>
          </a:p>
        </p:txBody>
      </p:sp>
      <p:sp>
        <p:nvSpPr>
          <p:cNvPr id="3" name="内容占位符 2">
            <a:extLst>
              <a:ext uri="{FF2B5EF4-FFF2-40B4-BE49-F238E27FC236}">
                <a16:creationId xmlns:a16="http://schemas.microsoft.com/office/drawing/2014/main" id="{A15520A3-2429-4705-ADFD-E81AE306AA95}"/>
              </a:ext>
            </a:extLst>
          </p:cNvPr>
          <p:cNvSpPr>
            <a:spLocks noGrp="1"/>
          </p:cNvSpPr>
          <p:nvPr>
            <p:ph idx="1"/>
          </p:nvPr>
        </p:nvSpPr>
        <p:spPr/>
        <p:txBody>
          <a:bodyPr/>
          <a:lstStyle/>
          <a:p>
            <a:r>
              <a:rPr lang="en-US" altLang="zh-CN" dirty="0"/>
              <a:t>2018</a:t>
            </a:r>
            <a:r>
              <a:rPr lang="zh-CN" altLang="en-US" dirty="0"/>
              <a:t>年</a:t>
            </a:r>
            <a:r>
              <a:rPr lang="en-US" altLang="zh-CN" dirty="0"/>
              <a:t>2</a:t>
            </a:r>
            <a:r>
              <a:rPr lang="zh-CN" altLang="en-US" dirty="0"/>
              <a:t>月，在中国市场有广泛知名度的外汇经纪商</a:t>
            </a:r>
            <a:r>
              <a:rPr lang="en-US" altLang="zh-CN" dirty="0"/>
              <a:t>BMFN</a:t>
            </a:r>
            <a:r>
              <a:rPr lang="zh-CN" altLang="en-US" dirty="0"/>
              <a:t>（美国博美标准有限公司，博美）日前发布官方公告，说明因为中国监管政策的原因，其在中国的办公室停止运营。</a:t>
            </a:r>
            <a:endParaRPr lang="en-US" altLang="zh-CN" dirty="0"/>
          </a:p>
          <a:p>
            <a:r>
              <a:rPr lang="zh-CN" altLang="en-US" dirty="0"/>
              <a:t>国内知名互联网金融企业</a:t>
            </a:r>
            <a:r>
              <a:rPr lang="en-US" altLang="zh-CN" dirty="0"/>
              <a:t>Formax</a:t>
            </a:r>
            <a:r>
              <a:rPr lang="zh-CN" altLang="en-US" dirty="0"/>
              <a:t>（福亿）</a:t>
            </a:r>
            <a:r>
              <a:rPr lang="en-US" altLang="zh-CN" dirty="0"/>
              <a:t>2018</a:t>
            </a:r>
            <a:r>
              <a:rPr lang="zh-CN" altLang="en-US" dirty="0"/>
              <a:t>年</a:t>
            </a:r>
            <a:r>
              <a:rPr lang="en-US" altLang="zh-CN" dirty="0"/>
              <a:t>7</a:t>
            </a:r>
            <a:r>
              <a:rPr lang="zh-CN" altLang="en-US" dirty="0"/>
              <a:t>月</a:t>
            </a:r>
            <a:r>
              <a:rPr lang="en-US" altLang="zh-CN" dirty="0"/>
              <a:t>8</a:t>
            </a:r>
            <a:r>
              <a:rPr lang="zh-CN" altLang="en-US" dirty="0"/>
              <a:t>日宣布即日起暂停中国区服务，并要求所有外汇、股票账户交易者在</a:t>
            </a:r>
            <a:r>
              <a:rPr lang="en-US" altLang="zh-CN" dirty="0"/>
              <a:t>2018</a:t>
            </a:r>
            <a:r>
              <a:rPr lang="zh-CN" altLang="en-US" dirty="0"/>
              <a:t>年</a:t>
            </a:r>
            <a:r>
              <a:rPr lang="en-US" altLang="zh-CN" dirty="0"/>
              <a:t>7</a:t>
            </a:r>
            <a:r>
              <a:rPr lang="zh-CN" altLang="en-US" dirty="0"/>
              <a:t>月</a:t>
            </a:r>
            <a:r>
              <a:rPr lang="en-US" altLang="zh-CN" dirty="0"/>
              <a:t>10</a:t>
            </a:r>
            <a:r>
              <a:rPr lang="zh-CN" altLang="en-US" dirty="0"/>
              <a:t>日零点前进行平仓，否则将被强平。</a:t>
            </a:r>
            <a:r>
              <a:rPr lang="en-US" altLang="zh-CN" dirty="0"/>
              <a:t>Formax</a:t>
            </a:r>
            <a:r>
              <a:rPr lang="zh-CN" altLang="en-US" dirty="0"/>
              <a:t>官方理由是受到第三方支付等市场政策影响。</a:t>
            </a:r>
          </a:p>
        </p:txBody>
      </p:sp>
    </p:spTree>
    <p:extLst>
      <p:ext uri="{BB962C8B-B14F-4D97-AF65-F5344CB8AC3E}">
        <p14:creationId xmlns:p14="http://schemas.microsoft.com/office/powerpoint/2010/main" val="1500943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34BFB33A-FA25-47A2-A5AF-15FB3DDE5501}"/>
              </a:ext>
            </a:extLst>
          </p:cNvPr>
          <p:cNvSpPr>
            <a:spLocks noGrp="1"/>
          </p:cNvSpPr>
          <p:nvPr>
            <p:ph type="title"/>
          </p:nvPr>
        </p:nvSpPr>
        <p:spPr/>
        <p:txBody>
          <a:bodyPr/>
          <a:lstStyle/>
          <a:p>
            <a:pPr eaLnBrk="1" hangingPunct="1"/>
            <a:r>
              <a:rPr lang="zh-CN" altLang="en-US" dirty="0"/>
              <a:t>（四）外汇投机者</a:t>
            </a:r>
          </a:p>
        </p:txBody>
      </p:sp>
      <p:sp>
        <p:nvSpPr>
          <p:cNvPr id="43011" name="内容占位符 2">
            <a:extLst>
              <a:ext uri="{FF2B5EF4-FFF2-40B4-BE49-F238E27FC236}">
                <a16:creationId xmlns:a16="http://schemas.microsoft.com/office/drawing/2014/main" id="{DE6D288F-7AB7-4D08-ADD0-23FAA8B50C65}"/>
              </a:ext>
            </a:extLst>
          </p:cNvPr>
          <p:cNvSpPr>
            <a:spLocks noGrp="1"/>
          </p:cNvSpPr>
          <p:nvPr>
            <p:ph idx="1"/>
          </p:nvPr>
        </p:nvSpPr>
        <p:spPr>
          <a:xfrm>
            <a:off x="456704" y="1628802"/>
            <a:ext cx="8229600" cy="4525963"/>
          </a:xfrm>
        </p:spPr>
        <p:txBody>
          <a:bodyPr/>
          <a:lstStyle/>
          <a:p>
            <a:pPr eaLnBrk="1" hangingPunct="1"/>
            <a:r>
              <a:rPr lang="zh-CN" altLang="en-US" dirty="0"/>
              <a:t>由于外汇市场上存在汇率的波动，汇率的波动既有使外汇交易者遭受损失的可能，同样也有使其收益的可能。这就产生了把外汇风险当成赚钱的机会而加以利用的情况，这就是外汇的投机交易。</a:t>
            </a:r>
            <a:endParaRPr lang="en-US" altLang="zh-CN" dirty="0"/>
          </a:p>
          <a:p>
            <a:pPr eaLnBrk="1" hangingPunct="1"/>
            <a:r>
              <a:rPr lang="zh-CN" altLang="en-US" dirty="0"/>
              <a:t>外汇投机者是专门利用不同货币在不同时间、不同地点的外汇市场上汇率的变动，进行买空卖空、套利套汇的投机活动，以获取利润的公司和个人。</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38E35DCD-040A-484D-A03D-46C0259480C9}"/>
              </a:ext>
            </a:extLst>
          </p:cNvPr>
          <p:cNvSpPr>
            <a:spLocks noGrp="1"/>
          </p:cNvSpPr>
          <p:nvPr>
            <p:ph type="title"/>
          </p:nvPr>
        </p:nvSpPr>
        <p:spPr/>
        <p:txBody>
          <a:bodyPr/>
          <a:lstStyle/>
          <a:p>
            <a:pPr eaLnBrk="1" hangingPunct="1"/>
            <a:r>
              <a:rPr lang="en-US" altLang="zh-CN" dirty="0"/>
              <a:t>1.</a:t>
            </a:r>
            <a:r>
              <a:rPr lang="zh-CN" altLang="en-US" dirty="0"/>
              <a:t>卖空交易</a:t>
            </a:r>
          </a:p>
        </p:txBody>
      </p:sp>
      <p:sp>
        <p:nvSpPr>
          <p:cNvPr id="3" name="内容占位符 2">
            <a:extLst>
              <a:ext uri="{FF2B5EF4-FFF2-40B4-BE49-F238E27FC236}">
                <a16:creationId xmlns:a16="http://schemas.microsoft.com/office/drawing/2014/main" id="{94909CC0-62B1-47A2-BC9B-261DD95E74B0}"/>
              </a:ext>
            </a:extLst>
          </p:cNvPr>
          <p:cNvSpPr>
            <a:spLocks noGrp="1"/>
          </p:cNvSpPr>
          <p:nvPr>
            <p:ph idx="1"/>
          </p:nvPr>
        </p:nvSpPr>
        <p:spPr/>
        <p:txBody>
          <a:bodyPr rtlCol="0">
            <a:normAutofit/>
          </a:bodyPr>
          <a:lstStyle/>
          <a:p>
            <a:pPr eaLnBrk="1" fontAlgn="auto" hangingPunct="1">
              <a:spcAft>
                <a:spcPts val="0"/>
              </a:spcAft>
              <a:defRPr/>
            </a:pPr>
            <a:r>
              <a:rPr lang="zh-CN" altLang="en-US" sz="2200" dirty="0"/>
              <a:t>卖空？先卖后买，即“卖空”。当投机者预期某种货币将贬值，就在外汇市场上趁该外币价格相对较高时，先行卖出该货币，到该货币真正下跌时，再买进该货币，赚取差价。</a:t>
            </a:r>
            <a:endParaRPr lang="en-US" altLang="zh-CN" sz="2200" dirty="0"/>
          </a:p>
          <a:p>
            <a:pPr eaLnBrk="1" fontAlgn="auto" hangingPunct="1">
              <a:spcAft>
                <a:spcPts val="0"/>
              </a:spcAft>
              <a:defRPr/>
            </a:pPr>
            <a:r>
              <a:rPr lang="zh-CN" altLang="en-US" sz="2200" dirty="0"/>
              <a:t>如：某一投机者认为</a:t>
            </a:r>
            <a:r>
              <a:rPr lang="en-US" altLang="zh-CN" sz="2200" dirty="0"/>
              <a:t>6</a:t>
            </a:r>
            <a:r>
              <a:rPr lang="zh-CN" altLang="en-US" sz="2200" dirty="0"/>
              <a:t>月份美元将贬值，就将手中的</a:t>
            </a:r>
            <a:r>
              <a:rPr lang="en-US" altLang="zh-CN" sz="2200" dirty="0"/>
              <a:t>1</a:t>
            </a:r>
            <a:r>
              <a:rPr lang="zh-CN" altLang="en-US" sz="2200" dirty="0"/>
              <a:t>万美元卖出，按即期汇率获得</a:t>
            </a:r>
            <a:r>
              <a:rPr lang="en-US" altLang="zh-CN" sz="2200" dirty="0"/>
              <a:t>110</a:t>
            </a:r>
            <a:r>
              <a:rPr lang="zh-CN" altLang="en-US" sz="2200" dirty="0"/>
              <a:t>万日元，若到</a:t>
            </a:r>
            <a:r>
              <a:rPr lang="en-US" altLang="zh-CN" sz="2200" dirty="0"/>
              <a:t>4</a:t>
            </a:r>
            <a:r>
              <a:rPr lang="zh-CN" altLang="en-US" sz="2200" dirty="0"/>
              <a:t>月份真如他所料美元贬值，此时一美元兑</a:t>
            </a:r>
            <a:r>
              <a:rPr lang="en-US" altLang="zh-CN" sz="2200" dirty="0"/>
              <a:t>100</a:t>
            </a:r>
            <a:r>
              <a:rPr lang="zh-CN" altLang="en-US" sz="2200" dirty="0"/>
              <a:t>日元，投机者将手中的日元卖出，可以按此时的即期汇率获得</a:t>
            </a:r>
            <a:r>
              <a:rPr lang="en-US" altLang="zh-CN" sz="2200" dirty="0"/>
              <a:t>11000</a:t>
            </a:r>
            <a:r>
              <a:rPr lang="zh-CN" altLang="en-US" sz="2200" dirty="0"/>
              <a:t>美元，则他就赚了</a:t>
            </a:r>
            <a:r>
              <a:rPr lang="en-US" altLang="zh-CN" sz="2200" dirty="0"/>
              <a:t>11000-10000=1000</a:t>
            </a:r>
            <a:r>
              <a:rPr lang="zh-CN" altLang="en-US" sz="2200" dirty="0"/>
              <a:t>美元。</a:t>
            </a:r>
          </a:p>
        </p:txBody>
      </p:sp>
      <p:pic>
        <p:nvPicPr>
          <p:cNvPr id="4" name="图片 3">
            <a:extLst>
              <a:ext uri="{FF2B5EF4-FFF2-40B4-BE49-F238E27FC236}">
                <a16:creationId xmlns:a16="http://schemas.microsoft.com/office/drawing/2014/main" id="{56AD0566-A8CC-4BED-91F4-3556A63490E1}"/>
              </a:ext>
            </a:extLst>
          </p:cNvPr>
          <p:cNvPicPr>
            <a:picLocks noChangeAspect="1"/>
          </p:cNvPicPr>
          <p:nvPr/>
        </p:nvPicPr>
        <p:blipFill>
          <a:blip r:embed="rId2"/>
          <a:stretch>
            <a:fillRect/>
          </a:stretch>
        </p:blipFill>
        <p:spPr>
          <a:xfrm>
            <a:off x="614362" y="4918079"/>
            <a:ext cx="7915275" cy="13906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676B0F46-B8D2-480F-A38D-B30481164741}"/>
              </a:ext>
            </a:extLst>
          </p:cNvPr>
          <p:cNvSpPr>
            <a:spLocks noGrp="1"/>
          </p:cNvSpPr>
          <p:nvPr>
            <p:ph type="title"/>
          </p:nvPr>
        </p:nvSpPr>
        <p:spPr/>
        <p:txBody>
          <a:bodyPr/>
          <a:lstStyle/>
          <a:p>
            <a:pPr eaLnBrk="1" hangingPunct="1"/>
            <a:r>
              <a:rPr lang="en-US" altLang="zh-CN" dirty="0"/>
              <a:t>2.</a:t>
            </a:r>
            <a:r>
              <a:rPr lang="zh-CN" altLang="en-US" dirty="0"/>
              <a:t>国际套利</a:t>
            </a:r>
          </a:p>
        </p:txBody>
      </p:sp>
      <p:sp>
        <p:nvSpPr>
          <p:cNvPr id="3" name="内容占位符 2">
            <a:extLst>
              <a:ext uri="{FF2B5EF4-FFF2-40B4-BE49-F238E27FC236}">
                <a16:creationId xmlns:a16="http://schemas.microsoft.com/office/drawing/2014/main" id="{FF1E3152-09FF-47BF-BABF-C56A855340F8}"/>
              </a:ext>
            </a:extLst>
          </p:cNvPr>
          <p:cNvSpPr>
            <a:spLocks noGrp="1"/>
          </p:cNvSpPr>
          <p:nvPr>
            <p:ph idx="1"/>
          </p:nvPr>
        </p:nvSpPr>
        <p:spPr/>
        <p:txBody>
          <a:bodyPr rtlCol="0">
            <a:normAutofit/>
          </a:bodyPr>
          <a:lstStyle/>
          <a:p>
            <a:pPr eaLnBrk="1" fontAlgn="auto" hangingPunct="1">
              <a:spcAft>
                <a:spcPts val="0"/>
              </a:spcAft>
              <a:defRPr/>
            </a:pPr>
            <a:r>
              <a:rPr lang="zh-CN" altLang="en-US" dirty="0"/>
              <a:t>国际套利（</a:t>
            </a:r>
            <a:r>
              <a:rPr lang="en-US" altLang="zh-CN" dirty="0"/>
              <a:t>International Arbitrage</a:t>
            </a:r>
            <a:r>
              <a:rPr lang="zh-CN" altLang="en-US" dirty="0"/>
              <a:t>）是指利用不同的外汇市场、不同的货币种类、不同的交割时间以及一些货币汇率和利率上的差异，从低价一方买进，高价一方卖出，从而从中赚取利润的外汇买卖活动。</a:t>
            </a:r>
            <a:endParaRPr lang="en-US" altLang="zh-CN" dirty="0"/>
          </a:p>
          <a:p>
            <a:pPr eaLnBrk="1" fontAlgn="auto" hangingPunct="1">
              <a:spcAft>
                <a:spcPts val="0"/>
              </a:spcAft>
              <a:defRPr/>
            </a:pPr>
            <a:r>
              <a:rPr lang="zh-CN" altLang="en-US" dirty="0"/>
              <a:t>据史料记载，</a:t>
            </a:r>
            <a:r>
              <a:rPr lang="en-US" altLang="zh-CN" dirty="0"/>
              <a:t>1843</a:t>
            </a:r>
            <a:r>
              <a:rPr lang="zh-CN" altLang="en-US" dirty="0"/>
              <a:t>年伦敦的罗斯柴尔德和度过汉堡的贝伦斯最早使用电报讨论套利机会，他们在股票价格、货币和汇票上进行套利。</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a:extLst>
              <a:ext uri="{FF2B5EF4-FFF2-40B4-BE49-F238E27FC236}">
                <a16:creationId xmlns:a16="http://schemas.microsoft.com/office/drawing/2014/main" id="{570F89B2-2451-4CAC-996A-1E7C60BF5FDC}"/>
              </a:ext>
            </a:extLst>
          </p:cNvPr>
          <p:cNvSpPr>
            <a:spLocks noGrp="1"/>
          </p:cNvSpPr>
          <p:nvPr>
            <p:ph type="title"/>
          </p:nvPr>
        </p:nvSpPr>
        <p:spPr/>
        <p:txBody>
          <a:bodyPr/>
          <a:lstStyle/>
          <a:p>
            <a:pPr eaLnBrk="1" hangingPunct="1"/>
            <a:r>
              <a:rPr lang="en-US" altLang="zh-CN" dirty="0"/>
              <a:t>3.</a:t>
            </a:r>
            <a:r>
              <a:rPr lang="zh-CN" altLang="en-US" dirty="0"/>
              <a:t>地点套利和三角套利</a:t>
            </a:r>
          </a:p>
        </p:txBody>
      </p:sp>
      <p:sp>
        <p:nvSpPr>
          <p:cNvPr id="3" name="内容占位符 2">
            <a:extLst>
              <a:ext uri="{FF2B5EF4-FFF2-40B4-BE49-F238E27FC236}">
                <a16:creationId xmlns:a16="http://schemas.microsoft.com/office/drawing/2014/main" id="{0ED41445-38A2-4E23-B09E-C90C7BF44F4A}"/>
              </a:ext>
            </a:extLst>
          </p:cNvPr>
          <p:cNvSpPr>
            <a:spLocks noGrp="1"/>
          </p:cNvSpPr>
          <p:nvPr>
            <p:ph idx="1"/>
          </p:nvPr>
        </p:nvSpPr>
        <p:spPr/>
        <p:txBody>
          <a:bodyPr rtlCol="0">
            <a:normAutofit/>
          </a:bodyPr>
          <a:lstStyle/>
          <a:p>
            <a:pPr eaLnBrk="1" fontAlgn="auto" hangingPunct="1">
              <a:spcAft>
                <a:spcPts val="0"/>
              </a:spcAft>
              <a:defRPr/>
            </a:pPr>
            <a:r>
              <a:rPr lang="zh-CN" altLang="en-US" dirty="0"/>
              <a:t>地点套利（</a:t>
            </a:r>
            <a:r>
              <a:rPr lang="en-US" altLang="zh-CN" dirty="0"/>
              <a:t>Location Arbitrage</a:t>
            </a:r>
            <a:r>
              <a:rPr lang="zh-CN" altLang="en-US" dirty="0"/>
              <a:t>）是指投资者利用在两个不同的外汇市场上某种货币汇率之间存在的差异，通过同时在两地市场上贱买贵卖，从而赚取差额利润的国际套利行为。</a:t>
            </a:r>
            <a:endParaRPr lang="en-US" altLang="zh-CN" dirty="0"/>
          </a:p>
          <a:p>
            <a:pPr eaLnBrk="1" fontAlgn="auto" hangingPunct="1">
              <a:spcAft>
                <a:spcPts val="0"/>
              </a:spcAft>
              <a:defRPr/>
            </a:pPr>
            <a:r>
              <a:rPr lang="zh-CN" altLang="en-US" dirty="0"/>
              <a:t>三角套利（</a:t>
            </a:r>
            <a:r>
              <a:rPr lang="en-US" altLang="zh-CN" dirty="0"/>
              <a:t>Cross Arbitrage</a:t>
            </a:r>
            <a:r>
              <a:rPr lang="zh-CN" altLang="en-US" dirty="0"/>
              <a:t>）是指三种或三种以上货币的套算汇率与实际公布汇率存在差异时，投资者在同一时间内进行贱买贵卖，从中赚取差额利润的国际套利行为。</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a:extLst>
              <a:ext uri="{FF2B5EF4-FFF2-40B4-BE49-F238E27FC236}">
                <a16:creationId xmlns:a16="http://schemas.microsoft.com/office/drawing/2014/main" id="{67764436-ADE0-4E85-B89E-8313DE3FE50C}"/>
              </a:ext>
            </a:extLst>
          </p:cNvPr>
          <p:cNvSpPr>
            <a:spLocks noGrp="1"/>
          </p:cNvSpPr>
          <p:nvPr>
            <p:ph type="title"/>
          </p:nvPr>
        </p:nvSpPr>
        <p:spPr/>
        <p:txBody>
          <a:bodyPr/>
          <a:lstStyle/>
          <a:p>
            <a:pPr eaLnBrk="1" hangingPunct="1"/>
            <a:r>
              <a:rPr lang="zh-CN" altLang="en-US" dirty="0"/>
              <a:t>地点套利实例</a:t>
            </a:r>
          </a:p>
        </p:txBody>
      </p:sp>
      <p:sp>
        <p:nvSpPr>
          <p:cNvPr id="48131" name="内容占位符 2">
            <a:extLst>
              <a:ext uri="{FF2B5EF4-FFF2-40B4-BE49-F238E27FC236}">
                <a16:creationId xmlns:a16="http://schemas.microsoft.com/office/drawing/2014/main" id="{247D00EA-B94C-4C24-A371-3A113F7257CD}"/>
              </a:ext>
            </a:extLst>
          </p:cNvPr>
          <p:cNvSpPr>
            <a:spLocks noGrp="1"/>
          </p:cNvSpPr>
          <p:nvPr>
            <p:ph idx="1"/>
          </p:nvPr>
        </p:nvSpPr>
        <p:spPr/>
        <p:txBody>
          <a:bodyPr/>
          <a:lstStyle/>
          <a:p>
            <a:pPr marL="0" indent="0" eaLnBrk="1" hangingPunct="1">
              <a:buNone/>
            </a:pPr>
            <a:r>
              <a:rPr lang="en-US" altLang="zh-CN" dirty="0"/>
              <a:t>Q</a:t>
            </a:r>
            <a:r>
              <a:rPr lang="zh-CN" altLang="en-US" dirty="0"/>
              <a:t>：在伦敦市场上，汇率为 </a:t>
            </a:r>
            <a:r>
              <a:rPr lang="en-US" altLang="zh-CN" dirty="0"/>
              <a:t>GBP1=USD1.9480</a:t>
            </a:r>
            <a:r>
              <a:rPr lang="zh-CN" altLang="en-US" dirty="0"/>
              <a:t>，同时在纽约市场上，汇率</a:t>
            </a:r>
            <a:r>
              <a:rPr lang="en-US" altLang="zh-CN" dirty="0"/>
              <a:t>GBP1=USD1.9500</a:t>
            </a:r>
            <a:r>
              <a:rPr lang="zh-CN" altLang="en-US" dirty="0"/>
              <a:t>，投资者需要如何进行地点套利，来进行获利呢？</a:t>
            </a:r>
            <a:endParaRPr lang="en-US" altLang="zh-CN" dirty="0"/>
          </a:p>
          <a:p>
            <a:pPr eaLnBrk="1" hangingPunct="1"/>
            <a:endParaRPr lang="zh-CN" altLang="en-US" dirty="0"/>
          </a:p>
        </p:txBody>
      </p:sp>
      <p:sp>
        <p:nvSpPr>
          <p:cNvPr id="4" name="内容占位符 2">
            <a:extLst>
              <a:ext uri="{FF2B5EF4-FFF2-40B4-BE49-F238E27FC236}">
                <a16:creationId xmlns:a16="http://schemas.microsoft.com/office/drawing/2014/main" id="{8491D47A-8A1B-4581-91BE-7112EE4D8433}"/>
              </a:ext>
            </a:extLst>
          </p:cNvPr>
          <p:cNvSpPr txBox="1">
            <a:spLocks/>
          </p:cNvSpPr>
          <p:nvPr/>
        </p:nvSpPr>
        <p:spPr bwMode="auto">
          <a:xfrm>
            <a:off x="477808" y="3582363"/>
            <a:ext cx="8003232" cy="25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altLang="zh-CN" sz="2800" dirty="0"/>
              <a:t>A</a:t>
            </a:r>
            <a:r>
              <a:rPr lang="zh-CN" altLang="en-US" sz="2800" dirty="0"/>
              <a:t>：英镑在纽约市场上的汇率高于伦敦市场上的汇率，套汇者就可以在伦敦市场上用</a:t>
            </a:r>
            <a:r>
              <a:rPr lang="en-US" altLang="zh-CN" sz="2800" dirty="0"/>
              <a:t>194.8</a:t>
            </a:r>
            <a:r>
              <a:rPr lang="zh-CN" altLang="en-US" sz="2800" dirty="0"/>
              <a:t>万美元买入</a:t>
            </a:r>
            <a:r>
              <a:rPr lang="en-US" altLang="zh-CN" sz="2800" dirty="0"/>
              <a:t>100</a:t>
            </a:r>
            <a:r>
              <a:rPr lang="zh-CN" altLang="en-US" sz="2800" dirty="0"/>
              <a:t>万英镑，同时在纽约市场上卖出</a:t>
            </a:r>
            <a:r>
              <a:rPr lang="en-US" altLang="zh-CN" sz="2800" dirty="0"/>
              <a:t>100</a:t>
            </a:r>
            <a:r>
              <a:rPr lang="zh-CN" altLang="en-US" sz="2800" dirty="0"/>
              <a:t>万英镑，收入</a:t>
            </a:r>
            <a:r>
              <a:rPr lang="en-US" altLang="zh-CN" sz="2800" dirty="0"/>
              <a:t>195</a:t>
            </a:r>
            <a:r>
              <a:rPr lang="zh-CN" altLang="en-US" sz="2800" dirty="0"/>
              <a:t>万美元，从而获得</a:t>
            </a:r>
            <a:r>
              <a:rPr lang="en-US" altLang="zh-CN" sz="2800" dirty="0"/>
              <a:t>2000</a:t>
            </a:r>
            <a:r>
              <a:rPr lang="zh-CN" altLang="en-US" sz="2800" dirty="0"/>
              <a:t>美元的收益。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a:extLst>
              <a:ext uri="{FF2B5EF4-FFF2-40B4-BE49-F238E27FC236}">
                <a16:creationId xmlns:a16="http://schemas.microsoft.com/office/drawing/2014/main" id="{5686E337-1046-428C-B8AB-F2146542EC5E}"/>
              </a:ext>
            </a:extLst>
          </p:cNvPr>
          <p:cNvSpPr>
            <a:spLocks noGrp="1"/>
          </p:cNvSpPr>
          <p:nvPr>
            <p:ph type="title"/>
          </p:nvPr>
        </p:nvSpPr>
        <p:spPr/>
        <p:txBody>
          <a:bodyPr/>
          <a:lstStyle/>
          <a:p>
            <a:pPr eaLnBrk="1" hangingPunct="1"/>
            <a:r>
              <a:rPr lang="zh-CN" altLang="en-US" dirty="0"/>
              <a:t>三角套利实例</a:t>
            </a:r>
          </a:p>
        </p:txBody>
      </p:sp>
      <p:sp>
        <p:nvSpPr>
          <p:cNvPr id="50179" name="内容占位符 2">
            <a:extLst>
              <a:ext uri="{FF2B5EF4-FFF2-40B4-BE49-F238E27FC236}">
                <a16:creationId xmlns:a16="http://schemas.microsoft.com/office/drawing/2014/main" id="{7044162A-249F-410B-A6E6-4D12359DB417}"/>
              </a:ext>
            </a:extLst>
          </p:cNvPr>
          <p:cNvSpPr>
            <a:spLocks noGrp="1"/>
          </p:cNvSpPr>
          <p:nvPr>
            <p:ph idx="1"/>
          </p:nvPr>
        </p:nvSpPr>
        <p:spPr/>
        <p:txBody>
          <a:bodyPr/>
          <a:lstStyle/>
          <a:p>
            <a:pPr eaLnBrk="1" hangingPunct="1"/>
            <a:r>
              <a:rPr lang="zh-CN" altLang="en-US" dirty="0"/>
              <a:t>下表中前三行分别为</a:t>
            </a:r>
            <a:r>
              <a:rPr lang="en-US" altLang="zh-CN" dirty="0"/>
              <a:t>A,B,C</a:t>
            </a:r>
            <a:r>
              <a:rPr lang="zh-CN" altLang="en-US" dirty="0"/>
              <a:t>三家银行的报价。我们先计算出</a:t>
            </a:r>
            <a:r>
              <a:rPr lang="en-US" altLang="zh-CN" dirty="0"/>
              <a:t>A,B</a:t>
            </a:r>
            <a:r>
              <a:rPr lang="zh-CN" altLang="en-US" dirty="0"/>
              <a:t>两银行的交叉汇率，在第四行。</a:t>
            </a:r>
            <a:endParaRPr lang="en-US" altLang="zh-CN" dirty="0"/>
          </a:p>
          <a:p>
            <a:pPr eaLnBrk="1" hangingPunct="1"/>
            <a:endParaRPr lang="zh-CN" altLang="en-US" dirty="0"/>
          </a:p>
        </p:txBody>
      </p:sp>
      <p:graphicFrame>
        <p:nvGraphicFramePr>
          <p:cNvPr id="2" name="表格 1">
            <a:extLst>
              <a:ext uri="{FF2B5EF4-FFF2-40B4-BE49-F238E27FC236}">
                <a16:creationId xmlns:a16="http://schemas.microsoft.com/office/drawing/2014/main" id="{E3FABD84-0B14-4A2B-9256-66FC83E7814E}"/>
              </a:ext>
            </a:extLst>
          </p:cNvPr>
          <p:cNvGraphicFramePr>
            <a:graphicFrameLocks noGrp="1"/>
          </p:cNvGraphicFramePr>
          <p:nvPr>
            <p:extLst>
              <p:ext uri="{D42A27DB-BD31-4B8C-83A1-F6EECF244321}">
                <p14:modId xmlns:p14="http://schemas.microsoft.com/office/powerpoint/2010/main" val="1987218191"/>
              </p:ext>
            </p:extLst>
          </p:nvPr>
        </p:nvGraphicFramePr>
        <p:xfrm>
          <a:off x="588385" y="2708920"/>
          <a:ext cx="7967229" cy="3320811"/>
        </p:xfrm>
        <a:graphic>
          <a:graphicData uri="http://schemas.openxmlformats.org/drawingml/2006/table">
            <a:tbl>
              <a:tblPr>
                <a:tableStyleId>{5C22544A-7EE6-4342-B048-85BDC9FD1C3A}</a:tableStyleId>
              </a:tblPr>
              <a:tblGrid>
                <a:gridCol w="2746647">
                  <a:extLst>
                    <a:ext uri="{9D8B030D-6E8A-4147-A177-3AD203B41FA5}">
                      <a16:colId xmlns:a16="http://schemas.microsoft.com/office/drawing/2014/main" val="794710530"/>
                    </a:ext>
                  </a:extLst>
                </a:gridCol>
                <a:gridCol w="1960281">
                  <a:extLst>
                    <a:ext uri="{9D8B030D-6E8A-4147-A177-3AD203B41FA5}">
                      <a16:colId xmlns:a16="http://schemas.microsoft.com/office/drawing/2014/main" val="2900171478"/>
                    </a:ext>
                  </a:extLst>
                </a:gridCol>
                <a:gridCol w="3260301">
                  <a:extLst>
                    <a:ext uri="{9D8B030D-6E8A-4147-A177-3AD203B41FA5}">
                      <a16:colId xmlns:a16="http://schemas.microsoft.com/office/drawing/2014/main" val="1444910603"/>
                    </a:ext>
                  </a:extLst>
                </a:gridCol>
              </a:tblGrid>
              <a:tr h="729427">
                <a:tc>
                  <a:txBody>
                    <a:bodyPr/>
                    <a:lstStyle/>
                    <a:p>
                      <a:pPr algn="ctr" fontAlgn="ctr"/>
                      <a:r>
                        <a:rPr lang="zh-CN" altLang="en-US" sz="2400" u="none" strike="noStrike" dirty="0">
                          <a:effectLst/>
                        </a:rPr>
                        <a:t>银行报价</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2400" u="none" strike="noStrike" dirty="0">
                          <a:effectLst/>
                        </a:rPr>
                        <a:t>买价（</a:t>
                      </a:r>
                      <a:r>
                        <a:rPr lang="en-US" altLang="zh-CN" sz="2400" u="none" strike="noStrike" dirty="0">
                          <a:effectLst/>
                        </a:rPr>
                        <a:t>bid price</a:t>
                      </a:r>
                      <a:r>
                        <a:rPr lang="zh-CN" altLang="en-US" sz="2400" u="none" strike="noStrike" dirty="0">
                          <a:effectLst/>
                        </a:rPr>
                        <a:t>）</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2400" u="none" strike="noStrike" dirty="0">
                          <a:effectLst/>
                        </a:rPr>
                        <a:t>卖价</a:t>
                      </a:r>
                      <a:r>
                        <a:rPr lang="en-US" altLang="zh-CN" sz="2400" u="none" strike="noStrike" dirty="0">
                          <a:effectLst/>
                        </a:rPr>
                        <a:t>(ask price)</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862392868"/>
                  </a:ext>
                </a:extLst>
              </a:tr>
              <a:tr h="617838">
                <a:tc>
                  <a:txBody>
                    <a:bodyPr/>
                    <a:lstStyle/>
                    <a:p>
                      <a:pPr algn="ctr" fontAlgn="ctr"/>
                      <a:r>
                        <a:rPr lang="zh-CN" altLang="en-US" sz="2400" u="none" strike="noStrike" dirty="0">
                          <a:effectLst/>
                        </a:rPr>
                        <a:t>银行</a:t>
                      </a:r>
                      <a:r>
                        <a:rPr lang="en-US" sz="2400" u="none" strike="noStrike" dirty="0">
                          <a:effectLst/>
                        </a:rPr>
                        <a:t>A（£:$）</a:t>
                      </a:r>
                      <a:endParaRPr 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dirty="0">
                          <a:solidFill>
                            <a:srgbClr val="FF0000"/>
                          </a:solidFill>
                          <a:effectLst/>
                        </a:rPr>
                        <a:t>$1.9712 </a:t>
                      </a:r>
                      <a:endParaRPr lang="en-US" altLang="zh-CN" sz="2400" b="0" i="0" u="none" strike="noStrike" dirty="0">
                        <a:solidFill>
                          <a:srgbClr val="FF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$1.9717 </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910624731"/>
                  </a:ext>
                </a:extLst>
              </a:tr>
              <a:tr h="617838">
                <a:tc>
                  <a:txBody>
                    <a:bodyPr/>
                    <a:lstStyle/>
                    <a:p>
                      <a:pPr algn="ctr" fontAlgn="ctr"/>
                      <a:r>
                        <a:rPr lang="zh-CN" altLang="en-US" sz="2400" u="none" strike="noStrike">
                          <a:effectLst/>
                        </a:rPr>
                        <a:t>银行</a:t>
                      </a:r>
                      <a:r>
                        <a:rPr lang="en-US" sz="2400" u="none" strike="noStrike">
                          <a:effectLst/>
                        </a:rPr>
                        <a:t>B（€:$）</a:t>
                      </a:r>
                      <a:endParaRPr lang="en-US" sz="2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a:effectLst/>
                        </a:rPr>
                        <a:t>$1.4738 </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dirty="0">
                          <a:solidFill>
                            <a:srgbClr val="FF0000"/>
                          </a:solidFill>
                          <a:effectLst/>
                        </a:rPr>
                        <a:t>$1.4742 </a:t>
                      </a:r>
                      <a:endParaRPr lang="en-US" altLang="zh-CN" sz="2400" b="0" i="0" u="none" strike="noStrike" dirty="0">
                        <a:solidFill>
                          <a:srgbClr val="FF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932200361"/>
                  </a:ext>
                </a:extLst>
              </a:tr>
              <a:tr h="617838">
                <a:tc>
                  <a:txBody>
                    <a:bodyPr/>
                    <a:lstStyle/>
                    <a:p>
                      <a:pPr algn="ctr" fontAlgn="ctr"/>
                      <a:r>
                        <a:rPr lang="zh-CN" altLang="en-US" sz="2400" u="none" strike="noStrike">
                          <a:effectLst/>
                        </a:rPr>
                        <a:t>银行</a:t>
                      </a:r>
                      <a:r>
                        <a:rPr lang="en-US" sz="2400" u="none" strike="noStrike">
                          <a:effectLst/>
                        </a:rPr>
                        <a:t>C（£:€）</a:t>
                      </a:r>
                      <a:endParaRPr lang="en-US" sz="2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a:effectLst/>
                        </a:rPr>
                        <a:t>$1.3310 </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dirty="0">
                          <a:solidFill>
                            <a:srgbClr val="FF0000"/>
                          </a:solidFill>
                          <a:effectLst/>
                        </a:rPr>
                        <a:t>$1.3317 </a:t>
                      </a:r>
                      <a:endParaRPr lang="en-US" altLang="zh-CN" sz="2400" b="0" i="0" u="none" strike="noStrike" dirty="0">
                        <a:solidFill>
                          <a:srgbClr val="FF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546252204"/>
                  </a:ext>
                </a:extLst>
              </a:tr>
              <a:tr h="729427">
                <a:tc>
                  <a:txBody>
                    <a:bodyPr/>
                    <a:lstStyle/>
                    <a:p>
                      <a:pPr algn="ctr" fontAlgn="ctr"/>
                      <a:r>
                        <a:rPr lang="zh-CN" altLang="en-US" sz="2400" u="none" strike="noStrike" dirty="0">
                          <a:effectLst/>
                        </a:rPr>
                        <a:t>非套利汇率（</a:t>
                      </a:r>
                      <a:r>
                        <a:rPr lang="en-US" altLang="zh-CN" sz="2400" u="none" strike="noStrike" dirty="0">
                          <a:effectLst/>
                        </a:rPr>
                        <a:t>£:€</a:t>
                      </a:r>
                      <a:r>
                        <a:rPr lang="zh-CN" altLang="en-US" sz="2400" u="none" strike="noStrike" dirty="0">
                          <a:effectLst/>
                        </a:rPr>
                        <a:t>）</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a:effectLst/>
                        </a:rPr>
                        <a:t>$1.3371 </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$1.3378 </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417271802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a:extLst>
              <a:ext uri="{FF2B5EF4-FFF2-40B4-BE49-F238E27FC236}">
                <a16:creationId xmlns:a16="http://schemas.microsoft.com/office/drawing/2014/main" id="{B1506AD3-6838-465D-8255-B28FEFB6A093}"/>
              </a:ext>
            </a:extLst>
          </p:cNvPr>
          <p:cNvSpPr>
            <a:spLocks noGrp="1"/>
          </p:cNvSpPr>
          <p:nvPr>
            <p:ph type="title"/>
          </p:nvPr>
        </p:nvSpPr>
        <p:spPr/>
        <p:txBody>
          <a:bodyPr/>
          <a:lstStyle/>
          <a:p>
            <a:pPr eaLnBrk="1" hangingPunct="1"/>
            <a:r>
              <a:rPr lang="zh-CN" altLang="en-US" dirty="0"/>
              <a:t>二</a:t>
            </a:r>
            <a:r>
              <a:rPr lang="zh-CN" altLang="en-US" dirty="0">
                <a:latin typeface="SimSun" panose="02010600030101010101" pitchFamily="2" charset="-122"/>
                <a:ea typeface="SimSun" panose="02010600030101010101" pitchFamily="2" charset="-122"/>
              </a:rPr>
              <a:t>、</a:t>
            </a:r>
            <a:r>
              <a:rPr lang="zh-CN" altLang="en-US" dirty="0"/>
              <a:t>全球主要外汇市场</a:t>
            </a:r>
          </a:p>
        </p:txBody>
      </p:sp>
      <p:sp>
        <p:nvSpPr>
          <p:cNvPr id="10243" name="内容占位符 2">
            <a:extLst>
              <a:ext uri="{FF2B5EF4-FFF2-40B4-BE49-F238E27FC236}">
                <a16:creationId xmlns:a16="http://schemas.microsoft.com/office/drawing/2014/main" id="{5E80A332-B308-4F02-8371-E19B50265F0B}"/>
              </a:ext>
            </a:extLst>
          </p:cNvPr>
          <p:cNvSpPr>
            <a:spLocks noGrp="1"/>
          </p:cNvSpPr>
          <p:nvPr>
            <p:ph idx="1"/>
          </p:nvPr>
        </p:nvSpPr>
        <p:spPr/>
        <p:txBody>
          <a:bodyPr/>
          <a:lstStyle/>
          <a:p>
            <a:pPr marL="0" indent="0" eaLnBrk="1" hangingPunct="1">
              <a:buNone/>
            </a:pPr>
            <a:r>
              <a:rPr lang="zh-CN" altLang="en-US" b="1" dirty="0"/>
              <a:t>（一）伦敦外汇市场</a:t>
            </a:r>
            <a:r>
              <a:rPr lang="zh-CN" altLang="en-US" dirty="0"/>
              <a:t>：</a:t>
            </a:r>
            <a:r>
              <a:rPr lang="zh-CN" altLang="zh-CN" dirty="0"/>
              <a:t>是一个非常典型的无形市场，一直是全球最大的一个外汇市场，</a:t>
            </a:r>
            <a:r>
              <a:rPr lang="zh-CN" altLang="en-US" dirty="0"/>
              <a:t>其中</a:t>
            </a:r>
            <a:r>
              <a:rPr lang="zh-CN" altLang="zh-CN" dirty="0"/>
              <a:t>规模最大</a:t>
            </a:r>
            <a:r>
              <a:rPr lang="zh-CN" altLang="en-US" dirty="0"/>
              <a:t>的</a:t>
            </a:r>
            <a:r>
              <a:rPr lang="zh-CN" altLang="zh-CN" dirty="0"/>
              <a:t>是英镑和美元的交易，其次是欧元</a:t>
            </a:r>
            <a:r>
              <a:rPr lang="zh-CN" altLang="en-US" dirty="0">
                <a:latin typeface="SimSun" panose="02010600030101010101" pitchFamily="2" charset="-122"/>
                <a:ea typeface="SimSun" panose="02010600030101010101" pitchFamily="2" charset="-122"/>
              </a:rPr>
              <a:t>、瑞士法郎</a:t>
            </a:r>
            <a:r>
              <a:rPr lang="zh-CN" altLang="zh-CN" dirty="0"/>
              <a:t>和日元</a:t>
            </a:r>
            <a:r>
              <a:rPr lang="zh-CN" altLang="en-US" dirty="0"/>
              <a:t>。</a:t>
            </a:r>
            <a:endParaRPr lang="en-US" altLang="zh-CN" dirty="0"/>
          </a:p>
          <a:p>
            <a:pPr marL="0" indent="0" eaLnBrk="1" hangingPunct="1">
              <a:buNone/>
            </a:pPr>
            <a:r>
              <a:rPr lang="zh-CN" altLang="en-US" dirty="0">
                <a:solidFill>
                  <a:srgbClr val="7C1E1F"/>
                </a:solidFill>
              </a:rPr>
              <a:t>课中小问题：</a:t>
            </a:r>
            <a:r>
              <a:rPr lang="zh-CN" altLang="en-US" dirty="0"/>
              <a:t>随着英国在金融领域的地位逐渐下降，作为主要货币的英镑也开始变得疲软，为什么世界最主要的外汇市场仍然是伦敦，其外汇交易量占据世界的</a:t>
            </a:r>
            <a:r>
              <a:rPr lang="en-US" altLang="zh-CN" dirty="0"/>
              <a:t>30%</a:t>
            </a:r>
            <a:r>
              <a:rPr lang="zh-CN" altLang="en-US" dirty="0"/>
              <a:t>以上，远远超越其他国家？</a:t>
            </a:r>
          </a:p>
          <a:p>
            <a:pPr eaLnBrk="1" hangingPunct="1"/>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a:extLst>
              <a:ext uri="{FF2B5EF4-FFF2-40B4-BE49-F238E27FC236}">
                <a16:creationId xmlns:a16="http://schemas.microsoft.com/office/drawing/2014/main" id="{BAAA294C-40F3-4BDF-9E8F-849D95707A2C}"/>
              </a:ext>
            </a:extLst>
          </p:cNvPr>
          <p:cNvSpPr>
            <a:spLocks noGrp="1"/>
          </p:cNvSpPr>
          <p:nvPr>
            <p:ph type="title"/>
          </p:nvPr>
        </p:nvSpPr>
        <p:spPr/>
        <p:txBody>
          <a:bodyPr/>
          <a:lstStyle/>
          <a:p>
            <a:pPr eaLnBrk="1" hangingPunct="1"/>
            <a:r>
              <a:rPr lang="zh-CN" altLang="en-US" dirty="0"/>
              <a:t>三角套利实例</a:t>
            </a:r>
          </a:p>
        </p:txBody>
      </p:sp>
      <p:sp>
        <p:nvSpPr>
          <p:cNvPr id="3" name="内容占位符 2">
            <a:extLst>
              <a:ext uri="{FF2B5EF4-FFF2-40B4-BE49-F238E27FC236}">
                <a16:creationId xmlns:a16="http://schemas.microsoft.com/office/drawing/2014/main" id="{A90E6BEE-F2B4-414B-BEAB-020B216CD7B7}"/>
              </a:ext>
            </a:extLst>
          </p:cNvPr>
          <p:cNvSpPr>
            <a:spLocks noGrp="1"/>
          </p:cNvSpPr>
          <p:nvPr>
            <p:ph idx="1"/>
          </p:nvPr>
        </p:nvSpPr>
        <p:spPr/>
        <p:txBody>
          <a:bodyPr rtlCol="0">
            <a:normAutofit/>
          </a:bodyPr>
          <a:lstStyle/>
          <a:p>
            <a:pPr eaLnBrk="1" fontAlgn="auto" hangingPunct="1">
              <a:spcAft>
                <a:spcPts val="0"/>
              </a:spcAft>
              <a:defRPr/>
            </a:pPr>
            <a:r>
              <a:rPr lang="zh-CN" altLang="en-US" dirty="0"/>
              <a:t>可以看出，第四行的非套利汇率的买价高于银行</a:t>
            </a:r>
            <a:r>
              <a:rPr lang="en-US" altLang="zh-CN" dirty="0"/>
              <a:t>C</a:t>
            </a:r>
            <a:r>
              <a:rPr lang="zh-CN" altLang="en-US" dirty="0"/>
              <a:t>的买价，也就是说，存在套利机会。</a:t>
            </a:r>
            <a:endParaRPr lang="en-US" altLang="zh-CN" dirty="0"/>
          </a:p>
          <a:p>
            <a:pPr eaLnBrk="1" fontAlgn="auto" hangingPunct="1">
              <a:spcAft>
                <a:spcPts val="0"/>
              </a:spcAft>
              <a:defRPr/>
            </a:pPr>
            <a:r>
              <a:rPr lang="zh-CN" altLang="en-US" dirty="0"/>
              <a:t>假如我们拥有</a:t>
            </a:r>
            <a:r>
              <a:rPr lang="en-US" altLang="zh-CN" dirty="0"/>
              <a:t>100</a:t>
            </a:r>
            <a:r>
              <a:rPr lang="zh-CN" altLang="en-US" dirty="0"/>
              <a:t>万英镑，就可以在银行</a:t>
            </a:r>
            <a:r>
              <a:rPr lang="en-US" altLang="zh-CN" dirty="0"/>
              <a:t>A</a:t>
            </a:r>
            <a:r>
              <a:rPr lang="zh-CN" altLang="en-US" dirty="0"/>
              <a:t>买入美元</a:t>
            </a:r>
            <a:endParaRPr lang="en-US" altLang="zh-CN" dirty="0"/>
          </a:p>
          <a:p>
            <a:pPr eaLnBrk="1" fontAlgn="auto" hangingPunct="1">
              <a:spcAft>
                <a:spcPts val="0"/>
              </a:spcAft>
              <a:defRPr/>
            </a:pPr>
            <a:r>
              <a:rPr lang="zh-CN" altLang="en-US" dirty="0"/>
              <a:t>在银行</a:t>
            </a:r>
            <a:r>
              <a:rPr lang="en-US" altLang="zh-CN" dirty="0"/>
              <a:t>B</a:t>
            </a:r>
            <a:r>
              <a:rPr lang="zh-CN" altLang="en-US" dirty="0"/>
              <a:t>兑换成欧元</a:t>
            </a:r>
            <a:endParaRPr lang="en-US" altLang="zh-CN" dirty="0"/>
          </a:p>
          <a:p>
            <a:pPr eaLnBrk="1" fontAlgn="auto" hangingPunct="1">
              <a:spcAft>
                <a:spcPts val="0"/>
              </a:spcAft>
              <a:defRPr/>
            </a:pPr>
            <a:endParaRPr lang="en-US" altLang="zh-CN" dirty="0"/>
          </a:p>
          <a:p>
            <a:pPr eaLnBrk="1" fontAlgn="auto" hangingPunct="1">
              <a:spcAft>
                <a:spcPts val="0"/>
              </a:spcAft>
              <a:defRPr/>
            </a:pPr>
            <a:r>
              <a:rPr lang="zh-CN" altLang="en-US" dirty="0"/>
              <a:t>在银行</a:t>
            </a:r>
            <a:r>
              <a:rPr lang="en-US" altLang="zh-CN" dirty="0"/>
              <a:t>C</a:t>
            </a:r>
            <a:r>
              <a:rPr lang="zh-CN" altLang="en-US" dirty="0"/>
              <a:t>把欧元兑换成英镑，获得</a:t>
            </a:r>
            <a:r>
              <a:rPr lang="en-US" altLang="zh-CN" dirty="0"/>
              <a:t>£1,004,078.89</a:t>
            </a:r>
            <a:r>
              <a:rPr lang="zh-CN" altLang="en-US" dirty="0"/>
              <a:t>。最终，从套利中获得</a:t>
            </a:r>
            <a:r>
              <a:rPr lang="en-US" altLang="zh-CN" dirty="0">
                <a:latin typeface="Times New Roman" panose="02020603050405020304" pitchFamily="18" charset="0"/>
              </a:rPr>
              <a:t>£4079</a:t>
            </a:r>
            <a:r>
              <a:rPr lang="zh-CN" altLang="en-US" dirty="0">
                <a:latin typeface="Times New Roman" panose="02020603050405020304" pitchFamily="18" charset="0"/>
              </a:rPr>
              <a:t>。</a:t>
            </a:r>
            <a:endParaRPr lang="zh-CN" altLang="en-US" dirty="0"/>
          </a:p>
        </p:txBody>
      </p:sp>
      <p:grpSp>
        <p:nvGrpSpPr>
          <p:cNvPr id="4" name="Group 38">
            <a:extLst>
              <a:ext uri="{FF2B5EF4-FFF2-40B4-BE49-F238E27FC236}">
                <a16:creationId xmlns:a16="http://schemas.microsoft.com/office/drawing/2014/main" id="{EA7D4852-1BD2-4DEA-85E9-10169B490C31}"/>
              </a:ext>
            </a:extLst>
          </p:cNvPr>
          <p:cNvGrpSpPr>
            <a:grpSpLocks/>
          </p:cNvGrpSpPr>
          <p:nvPr/>
        </p:nvGrpSpPr>
        <p:grpSpPr bwMode="auto">
          <a:xfrm>
            <a:off x="1754413" y="2832997"/>
            <a:ext cx="5549900" cy="871538"/>
            <a:chOff x="0" y="0"/>
            <a:chExt cx="3154" cy="568"/>
          </a:xfrm>
        </p:grpSpPr>
        <p:sp>
          <p:nvSpPr>
            <p:cNvPr id="5" name="Rectangle 39">
              <a:extLst>
                <a:ext uri="{FF2B5EF4-FFF2-40B4-BE49-F238E27FC236}">
                  <a16:creationId xmlns:a16="http://schemas.microsoft.com/office/drawing/2014/main" id="{9AC69B32-C765-46E8-A34D-B27D4D2F89DA}"/>
                </a:ext>
              </a:extLst>
            </p:cNvPr>
            <p:cNvSpPr>
              <a:spLocks noChangeArrowheads="1"/>
            </p:cNvSpPr>
            <p:nvPr/>
          </p:nvSpPr>
          <p:spPr bwMode="auto">
            <a:xfrm>
              <a:off x="0" y="136"/>
              <a:ext cx="123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dirty="0">
                  <a:latin typeface="Times New Roman" panose="02020603050405020304" pitchFamily="18" charset="0"/>
                </a:rPr>
                <a:t>£1,000,000 </a:t>
              </a:r>
              <a:r>
                <a:rPr lang="en-US" altLang="zh-CN" sz="2700" b="1" dirty="0">
                  <a:latin typeface="Times New Roman" panose="02020603050405020304" pitchFamily="18" charset="0"/>
                </a:rPr>
                <a:t>×</a:t>
              </a:r>
            </a:p>
          </p:txBody>
        </p:sp>
        <p:grpSp>
          <p:nvGrpSpPr>
            <p:cNvPr id="6" name="Group 40">
              <a:extLst>
                <a:ext uri="{FF2B5EF4-FFF2-40B4-BE49-F238E27FC236}">
                  <a16:creationId xmlns:a16="http://schemas.microsoft.com/office/drawing/2014/main" id="{A40C462D-6361-4E40-AED1-71314998B4AF}"/>
                </a:ext>
              </a:extLst>
            </p:cNvPr>
            <p:cNvGrpSpPr>
              <a:grpSpLocks/>
            </p:cNvGrpSpPr>
            <p:nvPr/>
          </p:nvGrpSpPr>
          <p:grpSpPr bwMode="auto">
            <a:xfrm>
              <a:off x="1233" y="0"/>
              <a:ext cx="738" cy="568"/>
              <a:chOff x="0" y="0"/>
              <a:chExt cx="738" cy="568"/>
            </a:xfrm>
          </p:grpSpPr>
          <p:sp>
            <p:nvSpPr>
              <p:cNvPr id="8" name="Rectangle 41">
                <a:extLst>
                  <a:ext uri="{FF2B5EF4-FFF2-40B4-BE49-F238E27FC236}">
                    <a16:creationId xmlns:a16="http://schemas.microsoft.com/office/drawing/2014/main" id="{9B529EAF-D35D-4DBC-B98A-1159348100FC}"/>
                  </a:ext>
                </a:extLst>
              </p:cNvPr>
              <p:cNvSpPr>
                <a:spLocks noChangeArrowheads="1"/>
              </p:cNvSpPr>
              <p:nvPr/>
            </p:nvSpPr>
            <p:spPr bwMode="auto">
              <a:xfrm>
                <a:off x="0" y="0"/>
                <a:ext cx="73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a:latin typeface="Times New Roman" panose="02020603050405020304" pitchFamily="18" charset="0"/>
                  </a:rPr>
                  <a:t>$1.9712</a:t>
                </a:r>
              </a:p>
            </p:txBody>
          </p:sp>
          <p:sp>
            <p:nvSpPr>
              <p:cNvPr id="9" name="Rectangle 42">
                <a:extLst>
                  <a:ext uri="{FF2B5EF4-FFF2-40B4-BE49-F238E27FC236}">
                    <a16:creationId xmlns:a16="http://schemas.microsoft.com/office/drawing/2014/main" id="{19F80892-EAC3-44CF-829A-6596611768C7}"/>
                  </a:ext>
                </a:extLst>
              </p:cNvPr>
              <p:cNvSpPr>
                <a:spLocks noChangeArrowheads="1"/>
              </p:cNvSpPr>
              <p:nvPr/>
            </p:nvSpPr>
            <p:spPr bwMode="auto">
              <a:xfrm>
                <a:off x="96" y="240"/>
                <a:ext cx="54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a:latin typeface="Times New Roman" panose="02020603050405020304" pitchFamily="18" charset="0"/>
                  </a:rPr>
                  <a:t>£1.00</a:t>
                </a:r>
              </a:p>
            </p:txBody>
          </p:sp>
          <p:sp>
            <p:nvSpPr>
              <p:cNvPr id="10" name="Line 43">
                <a:extLst>
                  <a:ext uri="{FF2B5EF4-FFF2-40B4-BE49-F238E27FC236}">
                    <a16:creationId xmlns:a16="http://schemas.microsoft.com/office/drawing/2014/main" id="{6999C703-380C-47FB-9D34-BB160170000C}"/>
                  </a:ext>
                </a:extLst>
              </p:cNvPr>
              <p:cNvSpPr>
                <a:spLocks noChangeShapeType="1"/>
              </p:cNvSpPr>
              <p:nvPr/>
            </p:nvSpPr>
            <p:spPr bwMode="auto">
              <a:xfrm>
                <a:off x="40" y="280"/>
                <a:ext cx="6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7" name="Rectangle 44">
              <a:extLst>
                <a:ext uri="{FF2B5EF4-FFF2-40B4-BE49-F238E27FC236}">
                  <a16:creationId xmlns:a16="http://schemas.microsoft.com/office/drawing/2014/main" id="{DC31D71F-F358-437B-848F-A81F17590C2E}"/>
                </a:ext>
              </a:extLst>
            </p:cNvPr>
            <p:cNvSpPr>
              <a:spLocks noChangeArrowheads="1"/>
            </p:cNvSpPr>
            <p:nvPr/>
          </p:nvSpPr>
          <p:spPr bwMode="auto">
            <a:xfrm>
              <a:off x="1957" y="136"/>
              <a:ext cx="11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a:latin typeface="Times New Roman" panose="02020603050405020304" pitchFamily="18" charset="0"/>
                </a:rPr>
                <a:t>= $1,971,200.</a:t>
              </a:r>
            </a:p>
          </p:txBody>
        </p:sp>
      </p:grpSp>
      <p:grpSp>
        <p:nvGrpSpPr>
          <p:cNvPr id="12" name="Group 30">
            <a:extLst>
              <a:ext uri="{FF2B5EF4-FFF2-40B4-BE49-F238E27FC236}">
                <a16:creationId xmlns:a16="http://schemas.microsoft.com/office/drawing/2014/main" id="{A973871D-070D-4FE9-A0BE-CED138344F1B}"/>
              </a:ext>
            </a:extLst>
          </p:cNvPr>
          <p:cNvGrpSpPr>
            <a:grpSpLocks/>
          </p:cNvGrpSpPr>
          <p:nvPr/>
        </p:nvGrpSpPr>
        <p:grpSpPr bwMode="auto">
          <a:xfrm>
            <a:off x="1763688" y="3732121"/>
            <a:ext cx="5172651" cy="778315"/>
            <a:chOff x="-62" y="-94"/>
            <a:chExt cx="3181" cy="675"/>
          </a:xfrm>
        </p:grpSpPr>
        <p:sp>
          <p:nvSpPr>
            <p:cNvPr id="13" name="Rectangle 31">
              <a:extLst>
                <a:ext uri="{FF2B5EF4-FFF2-40B4-BE49-F238E27FC236}">
                  <a16:creationId xmlns:a16="http://schemas.microsoft.com/office/drawing/2014/main" id="{CEE7579A-D5BD-4540-94B8-A1EC10824117}"/>
                </a:ext>
              </a:extLst>
            </p:cNvPr>
            <p:cNvSpPr>
              <a:spLocks noChangeArrowheads="1"/>
            </p:cNvSpPr>
            <p:nvPr/>
          </p:nvSpPr>
          <p:spPr bwMode="auto">
            <a:xfrm>
              <a:off x="-62" y="136"/>
              <a:ext cx="1267"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en-US" altLang="zh-CN" sz="2700" dirty="0">
                  <a:latin typeface="Times New Roman" panose="02020603050405020304" pitchFamily="18" charset="0"/>
                </a:rPr>
                <a:t>$1,971,200 ×</a:t>
              </a:r>
            </a:p>
          </p:txBody>
        </p:sp>
        <p:grpSp>
          <p:nvGrpSpPr>
            <p:cNvPr id="14" name="Group 32">
              <a:extLst>
                <a:ext uri="{FF2B5EF4-FFF2-40B4-BE49-F238E27FC236}">
                  <a16:creationId xmlns:a16="http://schemas.microsoft.com/office/drawing/2014/main" id="{FA3AECD3-FE8C-4213-80CE-ADCC04445DAA}"/>
                </a:ext>
              </a:extLst>
            </p:cNvPr>
            <p:cNvGrpSpPr>
              <a:grpSpLocks/>
            </p:cNvGrpSpPr>
            <p:nvPr/>
          </p:nvGrpSpPr>
          <p:grpSpPr bwMode="auto">
            <a:xfrm>
              <a:off x="1165" y="-94"/>
              <a:ext cx="763" cy="675"/>
              <a:chOff x="0" y="-94"/>
              <a:chExt cx="763" cy="675"/>
            </a:xfrm>
          </p:grpSpPr>
          <p:sp>
            <p:nvSpPr>
              <p:cNvPr id="16" name="Rectangle 33">
                <a:extLst>
                  <a:ext uri="{FF2B5EF4-FFF2-40B4-BE49-F238E27FC236}">
                    <a16:creationId xmlns:a16="http://schemas.microsoft.com/office/drawing/2014/main" id="{7AD1BB53-7335-491F-A2BC-B092FD87D4C3}"/>
                  </a:ext>
                </a:extLst>
              </p:cNvPr>
              <p:cNvSpPr>
                <a:spLocks noChangeArrowheads="1"/>
              </p:cNvSpPr>
              <p:nvPr/>
            </p:nvSpPr>
            <p:spPr bwMode="auto">
              <a:xfrm>
                <a:off x="58" y="-94"/>
                <a:ext cx="561"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dirty="0">
                    <a:latin typeface="Times New Roman" panose="02020603050405020304" pitchFamily="18" charset="0"/>
                  </a:rPr>
                  <a:t>€1.00</a:t>
                </a:r>
              </a:p>
            </p:txBody>
          </p:sp>
          <p:sp>
            <p:nvSpPr>
              <p:cNvPr id="17" name="Rectangle 34">
                <a:extLst>
                  <a:ext uri="{FF2B5EF4-FFF2-40B4-BE49-F238E27FC236}">
                    <a16:creationId xmlns:a16="http://schemas.microsoft.com/office/drawing/2014/main" id="{54C7FFE5-0062-4A17-887F-A4067ED8C5BD}"/>
                  </a:ext>
                </a:extLst>
              </p:cNvPr>
              <p:cNvSpPr>
                <a:spLocks noChangeArrowheads="1"/>
              </p:cNvSpPr>
              <p:nvPr/>
            </p:nvSpPr>
            <p:spPr bwMode="auto">
              <a:xfrm>
                <a:off x="0" y="240"/>
                <a:ext cx="76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a:latin typeface="Times New Roman" panose="02020603050405020304" pitchFamily="18" charset="0"/>
                  </a:rPr>
                  <a:t>$1.4742</a:t>
                </a:r>
              </a:p>
            </p:txBody>
          </p:sp>
          <p:sp>
            <p:nvSpPr>
              <p:cNvPr id="18" name="Line 35">
                <a:extLst>
                  <a:ext uri="{FF2B5EF4-FFF2-40B4-BE49-F238E27FC236}">
                    <a16:creationId xmlns:a16="http://schemas.microsoft.com/office/drawing/2014/main" id="{5931509D-BDEA-4C7B-9E73-334F9B2483E8}"/>
                  </a:ext>
                </a:extLst>
              </p:cNvPr>
              <p:cNvSpPr>
                <a:spLocks noChangeShapeType="1"/>
              </p:cNvSpPr>
              <p:nvPr/>
            </p:nvSpPr>
            <p:spPr bwMode="auto">
              <a:xfrm>
                <a:off x="40" y="280"/>
                <a:ext cx="6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5" name="Rectangle 36">
              <a:extLst>
                <a:ext uri="{FF2B5EF4-FFF2-40B4-BE49-F238E27FC236}">
                  <a16:creationId xmlns:a16="http://schemas.microsoft.com/office/drawing/2014/main" id="{B3998E79-65BD-4460-9ED5-40374CC29EDA}"/>
                </a:ext>
              </a:extLst>
            </p:cNvPr>
            <p:cNvSpPr>
              <a:spLocks noChangeArrowheads="1"/>
            </p:cNvSpPr>
            <p:nvPr/>
          </p:nvSpPr>
          <p:spPr bwMode="auto">
            <a:xfrm>
              <a:off x="1889" y="136"/>
              <a:ext cx="123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2700" dirty="0">
                  <a:latin typeface="Times New Roman" panose="02020603050405020304" pitchFamily="18" charset="0"/>
                </a:rPr>
                <a:t>= €1,337,132.</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a:extLst>
              <a:ext uri="{FF2B5EF4-FFF2-40B4-BE49-F238E27FC236}">
                <a16:creationId xmlns:a16="http://schemas.microsoft.com/office/drawing/2014/main" id="{1326CE7C-7DEC-4A38-A811-73A981389DD8}"/>
              </a:ext>
            </a:extLst>
          </p:cNvPr>
          <p:cNvSpPr>
            <a:spLocks noGrp="1"/>
          </p:cNvSpPr>
          <p:nvPr>
            <p:ph type="title"/>
          </p:nvPr>
        </p:nvSpPr>
        <p:spPr/>
        <p:txBody>
          <a:bodyPr/>
          <a:lstStyle/>
          <a:p>
            <a:pPr eaLnBrk="1" hangingPunct="1"/>
            <a:r>
              <a:rPr lang="zh-CN" altLang="en-US" dirty="0"/>
              <a:t>（五）中央银行</a:t>
            </a:r>
          </a:p>
        </p:txBody>
      </p:sp>
      <p:sp>
        <p:nvSpPr>
          <p:cNvPr id="3" name="内容占位符 2">
            <a:extLst>
              <a:ext uri="{FF2B5EF4-FFF2-40B4-BE49-F238E27FC236}">
                <a16:creationId xmlns:a16="http://schemas.microsoft.com/office/drawing/2014/main" id="{A1D77A2A-E700-4537-BF3A-1FA53B2C29D6}"/>
              </a:ext>
            </a:extLst>
          </p:cNvPr>
          <p:cNvSpPr>
            <a:spLocks noGrp="1"/>
          </p:cNvSpPr>
          <p:nvPr>
            <p:ph idx="1"/>
          </p:nvPr>
        </p:nvSpPr>
        <p:spPr/>
        <p:txBody>
          <a:bodyPr rtlCol="0">
            <a:normAutofit lnSpcReduction="10000"/>
          </a:bodyPr>
          <a:lstStyle/>
          <a:p>
            <a:pPr eaLnBrk="1" fontAlgn="auto" hangingPunct="1">
              <a:spcAft>
                <a:spcPts val="0"/>
              </a:spcAft>
              <a:defRPr/>
            </a:pPr>
            <a:r>
              <a:rPr lang="zh-CN" altLang="en-US" dirty="0"/>
              <a:t>各国的央行都持有相当数量的外汇余额作为国际储备的重要构成部分，并承担着维持本国货币金融稳定的职责，故而央行经常通过购入或者抛出某种国际性货币的方式来进行干预。</a:t>
            </a:r>
            <a:endParaRPr lang="en-US" altLang="zh-CN" dirty="0"/>
          </a:p>
          <a:p>
            <a:pPr eaLnBrk="1" fontAlgn="auto" hangingPunct="1">
              <a:spcAft>
                <a:spcPts val="0"/>
              </a:spcAft>
              <a:defRPr/>
            </a:pPr>
            <a:r>
              <a:rPr lang="zh-CN" altLang="en-US" dirty="0"/>
              <a:t>中央银行干预外汇市场的频率在很大程度上取决于该国政府的汇率制度，假如一国货币与别国货币挂钩，实行固定汇率制度，那么央行的干预会大的多，比如中国。</a:t>
            </a:r>
            <a:endParaRPr lang="en-US" altLang="zh-CN" dirty="0"/>
          </a:p>
          <a:p>
            <a:pPr eaLnBrk="1" fontAlgn="auto" hangingPunct="1">
              <a:spcAft>
                <a:spcPts val="0"/>
              </a:spcAft>
              <a:defRPr/>
            </a:pPr>
            <a:r>
              <a:rPr lang="zh-CN" altLang="en-US" dirty="0"/>
              <a:t>外管局数据：以外汇储备为例</a:t>
            </a:r>
            <a:r>
              <a:rPr lang="en-US" altLang="zh-CN" dirty="0">
                <a:hlinkClick r:id="rId2"/>
              </a:rPr>
              <a:t>http://www.safe.gov.cn/safe/whcb/index.html</a:t>
            </a:r>
            <a:endParaRPr lang="en-US" altLang="zh-CN" dirty="0"/>
          </a:p>
          <a:p>
            <a:pPr eaLnBrk="1" fontAlgn="auto" hangingPunct="1">
              <a:spcAft>
                <a:spcPts val="0"/>
              </a:spcAft>
              <a:defRPr/>
            </a:pP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A35F911D-F73F-4640-A62D-5B0F17C88D56}"/>
              </a:ext>
            </a:extLst>
          </p:cNvPr>
          <p:cNvSpPr>
            <a:spLocks noGrp="1"/>
          </p:cNvSpPr>
          <p:nvPr>
            <p:ph type="title"/>
          </p:nvPr>
        </p:nvSpPr>
        <p:spPr/>
        <p:txBody>
          <a:bodyPr/>
          <a:lstStyle/>
          <a:p>
            <a:pPr eaLnBrk="1" hangingPunct="1"/>
            <a:r>
              <a:rPr lang="zh-CN" altLang="en-US" dirty="0"/>
              <a:t>五</a:t>
            </a:r>
            <a:r>
              <a:rPr lang="zh-CN" altLang="en-US" dirty="0">
                <a:latin typeface="SimSun" panose="02010600030101010101" pitchFamily="2" charset="-122"/>
                <a:ea typeface="SimSun" panose="02010600030101010101" pitchFamily="2" charset="-122"/>
              </a:rPr>
              <a:t>、</a:t>
            </a:r>
            <a:r>
              <a:rPr lang="zh-CN" altLang="en-US" dirty="0"/>
              <a:t>外汇市场作用</a:t>
            </a:r>
          </a:p>
        </p:txBody>
      </p:sp>
      <p:sp>
        <p:nvSpPr>
          <p:cNvPr id="4" name="内容占位符 2">
            <a:extLst>
              <a:ext uri="{FF2B5EF4-FFF2-40B4-BE49-F238E27FC236}">
                <a16:creationId xmlns:a16="http://schemas.microsoft.com/office/drawing/2014/main" id="{AB322162-8D13-4DF6-B0C9-B3F93270B7B3}"/>
              </a:ext>
            </a:extLst>
          </p:cNvPr>
          <p:cNvSpPr txBox="1">
            <a:spLocks/>
          </p:cNvSpPr>
          <p:nvPr/>
        </p:nvSpPr>
        <p:spPr bwMode="auto">
          <a:xfrm>
            <a:off x="18728" y="2897095"/>
            <a:ext cx="8382000" cy="39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endParaRPr lang="en-US" altLang="zh-CN" dirty="0"/>
          </a:p>
        </p:txBody>
      </p:sp>
      <p:sp>
        <p:nvSpPr>
          <p:cNvPr id="2" name="内容占位符 1">
            <a:extLst>
              <a:ext uri="{FF2B5EF4-FFF2-40B4-BE49-F238E27FC236}">
                <a16:creationId xmlns:a16="http://schemas.microsoft.com/office/drawing/2014/main" id="{89BA0293-F192-4D6A-894D-9C5B763CC2C7}"/>
              </a:ext>
            </a:extLst>
          </p:cNvPr>
          <p:cNvSpPr>
            <a:spLocks noGrp="1"/>
          </p:cNvSpPr>
          <p:nvPr>
            <p:ph idx="1"/>
          </p:nvPr>
        </p:nvSpPr>
        <p:spPr>
          <a:xfrm>
            <a:off x="617840" y="1556792"/>
            <a:ext cx="7908320" cy="4608512"/>
          </a:xfrm>
        </p:spPr>
        <p:txBody>
          <a:bodyPr/>
          <a:lstStyle/>
          <a:p>
            <a:pPr eaLnBrk="1" fontAlgn="auto" hangingPunct="1">
              <a:spcAft>
                <a:spcPts val="0"/>
              </a:spcAft>
              <a:defRPr/>
            </a:pPr>
            <a:r>
              <a:rPr lang="zh-CN" altLang="en-US" sz="2500" dirty="0">
                <a:solidFill>
                  <a:srgbClr val="7C1E1F"/>
                </a:solidFill>
              </a:rPr>
              <a:t>（一）实现购买力的国际转移。</a:t>
            </a:r>
            <a:r>
              <a:rPr lang="zh-CN" altLang="en-US" sz="2500" dirty="0"/>
              <a:t>国际经济交易必然会产生债务（如进口商）和债权（如出口商）关系，需要进行国际支付，这种购买力的转移由外汇市场实现。</a:t>
            </a:r>
            <a:endParaRPr lang="en-US" altLang="zh-CN" sz="2500" dirty="0"/>
          </a:p>
          <a:p>
            <a:pPr eaLnBrk="1" fontAlgn="auto" hangingPunct="1">
              <a:spcAft>
                <a:spcPts val="0"/>
              </a:spcAft>
              <a:defRPr/>
            </a:pPr>
            <a:r>
              <a:rPr lang="zh-CN" altLang="en-US" sz="2500" dirty="0">
                <a:solidFill>
                  <a:srgbClr val="7C1E1F"/>
                </a:solidFill>
              </a:rPr>
              <a:t>（二）为国际经济交易提供资金融通。</a:t>
            </a:r>
            <a:r>
              <a:rPr lang="zh-CN" altLang="en-US" sz="2500" dirty="0"/>
              <a:t>外汇的存贷款业务集中了各国的社会闲置资金，从而能够调剂余缺，加快资本周转。</a:t>
            </a:r>
            <a:endParaRPr lang="en-US" altLang="zh-CN" sz="2500" dirty="0"/>
          </a:p>
          <a:p>
            <a:pPr eaLnBrk="1" fontAlgn="auto" hangingPunct="1">
              <a:spcAft>
                <a:spcPts val="0"/>
              </a:spcAft>
              <a:defRPr/>
            </a:pPr>
            <a:r>
              <a:rPr lang="zh-CN" altLang="en-US" sz="2500" dirty="0">
                <a:solidFill>
                  <a:srgbClr val="7C1E1F"/>
                </a:solidFill>
              </a:rPr>
              <a:t>（三）提供外汇保值和投机的场所。</a:t>
            </a:r>
            <a:r>
              <a:rPr lang="zh-CN" altLang="en-US" sz="2500" dirty="0"/>
              <a:t>在以外币计价成交的国际经济交易中，双方都面临着汇率风险。然而大家对风险的态度并不同，有些交易商会进行套期保值，有些风险偏好的交易商则会进行投机交易，投机交易让市场变得更加活跃。</a:t>
            </a:r>
            <a:endParaRPr lang="en-US" altLang="zh-CN" sz="2500" dirty="0"/>
          </a:p>
          <a:p>
            <a:pPr eaLnBrk="1" fontAlgn="auto" hangingPunct="1">
              <a:spcAft>
                <a:spcPts val="0"/>
              </a:spcAft>
              <a:defRPr/>
            </a:pPr>
            <a:endParaRPr lang="zh-CN" alt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536" y="443528"/>
            <a:ext cx="8229600" cy="1143000"/>
          </a:xfrm>
        </p:spPr>
        <p:txBody>
          <a:bodyPr/>
          <a:lstStyle/>
          <a:p>
            <a:r>
              <a:rPr lang="zh-CN" altLang="en-US" dirty="0"/>
              <a:t>六</a:t>
            </a:r>
            <a:r>
              <a:rPr lang="zh-CN" altLang="en-US" dirty="0">
                <a:latin typeface="SimSun" panose="02010600030101010101" pitchFamily="2" charset="-122"/>
                <a:ea typeface="SimSun" panose="02010600030101010101" pitchFamily="2" charset="-122"/>
              </a:rPr>
              <a:t>、</a:t>
            </a:r>
            <a:r>
              <a:rPr lang="zh-CN" altLang="en-US" dirty="0"/>
              <a:t>汇率的概念</a:t>
            </a:r>
          </a:p>
        </p:txBody>
      </p:sp>
      <p:sp>
        <p:nvSpPr>
          <p:cNvPr id="3" name="内容占位符 2"/>
          <p:cNvSpPr>
            <a:spLocks noGrp="1"/>
          </p:cNvSpPr>
          <p:nvPr>
            <p:ph idx="1"/>
          </p:nvPr>
        </p:nvSpPr>
        <p:spPr/>
        <p:txBody>
          <a:bodyPr/>
          <a:lstStyle/>
          <a:p>
            <a:pPr marL="0" indent="0">
              <a:buNone/>
            </a:pPr>
            <a:r>
              <a:rPr lang="zh-CN" altLang="en-US" dirty="0"/>
              <a:t>（一）</a:t>
            </a:r>
            <a:r>
              <a:rPr lang="zh-CN" altLang="zh-CN" dirty="0"/>
              <a:t>外汇汇率是指一种货币相对于另一种货币的价格，例如美元对人民币。</a:t>
            </a:r>
            <a:endParaRPr lang="en-US" altLang="zh-CN" dirty="0"/>
          </a:p>
          <a:p>
            <a:r>
              <a:rPr lang="zh-CN" altLang="en-US" dirty="0"/>
              <a:t>直接标价法：又称应付标价法。这种标价法是以一定单位的外国货币为标准，折合若干单位的本国货币。</a:t>
            </a:r>
            <a:endParaRPr lang="en-US" altLang="zh-CN" dirty="0"/>
          </a:p>
          <a:p>
            <a:r>
              <a:rPr lang="zh-CN" altLang="en-US" dirty="0"/>
              <a:t>间接标价法：又称应收标价法。这种标价法是以一定单位的本国货币为标准，折合若干单位的外国货币。</a:t>
            </a:r>
          </a:p>
        </p:txBody>
      </p:sp>
    </p:spTree>
    <p:extLst>
      <p:ext uri="{BB962C8B-B14F-4D97-AF65-F5344CB8AC3E}">
        <p14:creationId xmlns:p14="http://schemas.microsoft.com/office/powerpoint/2010/main" val="4124070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（二）中国外汇交易中心</a:t>
            </a:r>
          </a:p>
        </p:txBody>
      </p:sp>
      <p:sp>
        <p:nvSpPr>
          <p:cNvPr id="5" name="内容占位符 4">
            <a:extLst>
              <a:ext uri="{FF2B5EF4-FFF2-40B4-BE49-F238E27FC236}">
                <a16:creationId xmlns:a16="http://schemas.microsoft.com/office/drawing/2014/main" id="{EA987760-A1AB-4595-9C5F-3EB7C7F7EADD}"/>
              </a:ext>
            </a:extLst>
          </p:cNvPr>
          <p:cNvSpPr>
            <a:spLocks noGrp="1"/>
          </p:cNvSpPr>
          <p:nvPr>
            <p:ph idx="1"/>
          </p:nvPr>
        </p:nvSpPr>
        <p:spPr>
          <a:xfrm>
            <a:off x="442000" y="1417519"/>
            <a:ext cx="8424936" cy="4680520"/>
          </a:xfrm>
        </p:spPr>
        <p:txBody>
          <a:bodyPr/>
          <a:lstStyle/>
          <a:p>
            <a:r>
              <a:rPr lang="en-US" altLang="zh-CN" sz="2200" b="1" dirty="0">
                <a:hlinkClick r:id="rId2"/>
              </a:rPr>
              <a:t>http://www.chinamoney.com.cn/index.html</a:t>
            </a:r>
            <a:endParaRPr lang="en-US" altLang="zh-CN" sz="2200" b="1" dirty="0"/>
          </a:p>
          <a:p>
            <a:r>
              <a:rPr lang="zh-CN" altLang="en-US" sz="2200" dirty="0"/>
              <a:t>中国外汇交易中心暨全国银行间同业拆借中心（简称交易中心）于</a:t>
            </a:r>
            <a:r>
              <a:rPr lang="en-US" altLang="zh-CN" sz="2200" dirty="0"/>
              <a:t>1994</a:t>
            </a:r>
            <a:r>
              <a:rPr lang="zh-CN" altLang="en-US" sz="2200" dirty="0"/>
              <a:t>年</a:t>
            </a:r>
            <a:r>
              <a:rPr lang="en-US" altLang="zh-CN" sz="2200" dirty="0"/>
              <a:t>4</a:t>
            </a:r>
            <a:r>
              <a:rPr lang="zh-CN" altLang="en-US" sz="2200" dirty="0"/>
              <a:t>月</a:t>
            </a:r>
            <a:r>
              <a:rPr lang="en-US" altLang="zh-CN" sz="2200" dirty="0"/>
              <a:t>18</a:t>
            </a:r>
            <a:r>
              <a:rPr lang="zh-CN" altLang="en-US" sz="2200" dirty="0"/>
              <a:t>日成立</a:t>
            </a:r>
            <a:r>
              <a:rPr lang="en-US" altLang="zh-CN" sz="2200" dirty="0"/>
              <a:t>,</a:t>
            </a:r>
            <a:r>
              <a:rPr lang="zh-CN" altLang="en-US" sz="2200" dirty="0"/>
              <a:t>是中国人民银行总行直属事业单位。</a:t>
            </a:r>
            <a:endParaRPr lang="en-US" altLang="zh-CN" sz="2200" dirty="0"/>
          </a:p>
          <a:p>
            <a:r>
              <a:rPr lang="zh-CN" altLang="en-US" sz="2200" dirty="0"/>
              <a:t>主要职能是：为银行间货币市场、债券市场、外汇市场的现货及衍生产品提供交易、交易后处理、信息、基准、培训等服务；承担市场交易的日常监测工作；为中央银行货币政策操作、传导提供服务；根据中国人民银行的授权，发布人民币汇率中间价、上海银行间同业拆放利率（</a:t>
            </a:r>
            <a:r>
              <a:rPr lang="en-US" altLang="zh-CN" sz="2200" dirty="0" err="1"/>
              <a:t>Shibor</a:t>
            </a:r>
            <a:r>
              <a:rPr lang="zh-CN" altLang="en-US" sz="2200" dirty="0"/>
              <a:t>）、贷款基础利率（</a:t>
            </a:r>
            <a:r>
              <a:rPr lang="en-US" altLang="zh-CN" sz="2200" dirty="0"/>
              <a:t>LPR</a:t>
            </a:r>
            <a:r>
              <a:rPr lang="zh-CN" altLang="en-US" sz="2200" dirty="0"/>
              <a:t>）、人民币参考汇率、</a:t>
            </a:r>
            <a:r>
              <a:rPr lang="en-US" altLang="zh-CN" sz="2200" dirty="0"/>
              <a:t>CFETS</a:t>
            </a:r>
            <a:r>
              <a:rPr lang="zh-CN" altLang="en-US" sz="2200" dirty="0"/>
              <a:t>人民币汇率指数等。</a:t>
            </a:r>
          </a:p>
        </p:txBody>
      </p:sp>
      <p:pic>
        <p:nvPicPr>
          <p:cNvPr id="6" name="图片 5">
            <a:extLst>
              <a:ext uri="{FF2B5EF4-FFF2-40B4-BE49-F238E27FC236}">
                <a16:creationId xmlns:a16="http://schemas.microsoft.com/office/drawing/2014/main" id="{49061317-B811-4B7E-85B1-FB37DD4CD314}"/>
              </a:ext>
            </a:extLst>
          </p:cNvPr>
          <p:cNvPicPr>
            <a:picLocks noChangeAspect="1"/>
          </p:cNvPicPr>
          <p:nvPr/>
        </p:nvPicPr>
        <p:blipFill>
          <a:blip r:embed="rId3"/>
          <a:stretch>
            <a:fillRect/>
          </a:stretch>
        </p:blipFill>
        <p:spPr>
          <a:xfrm>
            <a:off x="532068" y="3645024"/>
            <a:ext cx="8244800" cy="2784959"/>
          </a:xfrm>
          <a:prstGeom prst="rect">
            <a:avLst/>
          </a:prstGeom>
        </p:spPr>
      </p:pic>
      <p:pic>
        <p:nvPicPr>
          <p:cNvPr id="3" name="图片 2">
            <a:extLst>
              <a:ext uri="{FF2B5EF4-FFF2-40B4-BE49-F238E27FC236}">
                <a16:creationId xmlns:a16="http://schemas.microsoft.com/office/drawing/2014/main" id="{08C7A47E-3824-492A-B0CE-91C1CFC56303}"/>
              </a:ext>
            </a:extLst>
          </p:cNvPr>
          <p:cNvPicPr>
            <a:picLocks noChangeAspect="1"/>
          </p:cNvPicPr>
          <p:nvPr/>
        </p:nvPicPr>
        <p:blipFill>
          <a:blip r:embed="rId4"/>
          <a:stretch>
            <a:fillRect/>
          </a:stretch>
        </p:blipFill>
        <p:spPr>
          <a:xfrm>
            <a:off x="713539" y="1843294"/>
            <a:ext cx="7716922" cy="4740068"/>
          </a:xfrm>
          <a:prstGeom prst="rect">
            <a:avLst/>
          </a:prstGeom>
        </p:spPr>
      </p:pic>
    </p:spTree>
    <p:extLst>
      <p:ext uri="{BB962C8B-B14F-4D97-AF65-F5344CB8AC3E}">
        <p14:creationId xmlns:p14="http://schemas.microsoft.com/office/powerpoint/2010/main" val="19178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a:extLst>
              <a:ext uri="{FF2B5EF4-FFF2-40B4-BE49-F238E27FC236}">
                <a16:creationId xmlns:a16="http://schemas.microsoft.com/office/drawing/2014/main" id="{85EAD01F-8608-40E8-8903-83EA3E9D57F8}"/>
              </a:ext>
            </a:extLst>
          </p:cNvPr>
          <p:cNvSpPr>
            <a:spLocks noGrp="1"/>
          </p:cNvSpPr>
          <p:nvPr>
            <p:ph type="title"/>
          </p:nvPr>
        </p:nvSpPr>
        <p:spPr>
          <a:xfrm>
            <a:off x="448608" y="499199"/>
            <a:ext cx="8075240" cy="580926"/>
          </a:xfrm>
        </p:spPr>
        <p:txBody>
          <a:bodyPr/>
          <a:lstStyle/>
          <a:p>
            <a:r>
              <a:rPr lang="en-US" altLang="zh-CN" dirty="0"/>
              <a:t>1.</a:t>
            </a:r>
            <a:r>
              <a:rPr lang="zh-CN" altLang="en-US" dirty="0"/>
              <a:t>即期汇率：美元</a:t>
            </a:r>
            <a:r>
              <a:rPr lang="en-US" altLang="zh-CN" dirty="0"/>
              <a:t>/</a:t>
            </a:r>
            <a:r>
              <a:rPr lang="zh-CN" altLang="en-US" dirty="0"/>
              <a:t>人民币</a:t>
            </a:r>
          </a:p>
        </p:txBody>
      </p:sp>
      <p:sp>
        <p:nvSpPr>
          <p:cNvPr id="75779" name="内容占位符 2">
            <a:extLst>
              <a:ext uri="{FF2B5EF4-FFF2-40B4-BE49-F238E27FC236}">
                <a16:creationId xmlns:a16="http://schemas.microsoft.com/office/drawing/2014/main" id="{F7E0D74A-5725-4E2F-9352-8BE1E1D0039F}"/>
              </a:ext>
            </a:extLst>
          </p:cNvPr>
          <p:cNvSpPr>
            <a:spLocks noGrp="1"/>
          </p:cNvSpPr>
          <p:nvPr>
            <p:ph idx="1"/>
          </p:nvPr>
        </p:nvSpPr>
        <p:spPr/>
        <p:txBody>
          <a:bodyPr/>
          <a:lstStyle/>
          <a:p>
            <a:endParaRPr lang="zh-CN" altLang="en-US"/>
          </a:p>
          <a:p>
            <a:endParaRPr lang="zh-CN" altLang="en-US"/>
          </a:p>
        </p:txBody>
      </p:sp>
      <p:pic>
        <p:nvPicPr>
          <p:cNvPr id="2" name="图片 1">
            <a:extLst>
              <a:ext uri="{FF2B5EF4-FFF2-40B4-BE49-F238E27FC236}">
                <a16:creationId xmlns:a16="http://schemas.microsoft.com/office/drawing/2014/main" id="{33B706E5-9078-4C33-9303-1401D8D600A7}"/>
              </a:ext>
            </a:extLst>
          </p:cNvPr>
          <p:cNvPicPr>
            <a:picLocks noChangeAspect="1"/>
          </p:cNvPicPr>
          <p:nvPr/>
        </p:nvPicPr>
        <p:blipFill>
          <a:blip r:embed="rId2"/>
          <a:stretch>
            <a:fillRect/>
          </a:stretch>
        </p:blipFill>
        <p:spPr>
          <a:xfrm>
            <a:off x="495300" y="1596402"/>
            <a:ext cx="8153400" cy="4181475"/>
          </a:xfrm>
          <a:prstGeom prst="rect">
            <a:avLst/>
          </a:prstGeom>
        </p:spPr>
      </p:pic>
      <p:sp>
        <p:nvSpPr>
          <p:cNvPr id="6" name="文本框 5">
            <a:extLst>
              <a:ext uri="{FF2B5EF4-FFF2-40B4-BE49-F238E27FC236}">
                <a16:creationId xmlns:a16="http://schemas.microsoft.com/office/drawing/2014/main" id="{1BEC364A-68AE-4E8B-A858-C3B50DDCEBD9}"/>
              </a:ext>
            </a:extLst>
          </p:cNvPr>
          <p:cNvSpPr txBox="1"/>
          <p:nvPr/>
        </p:nvSpPr>
        <p:spPr>
          <a:xfrm>
            <a:off x="5292080" y="1412778"/>
            <a:ext cx="2520280" cy="584775"/>
          </a:xfrm>
          <a:prstGeom prst="rect">
            <a:avLst/>
          </a:prstGeom>
          <a:solidFill>
            <a:schemeClr val="accent2">
              <a:lumMod val="40000"/>
              <a:lumOff val="60000"/>
            </a:schemeClr>
          </a:solidFill>
        </p:spPr>
        <p:txBody>
          <a:bodyPr wrap="square" rtlCol="0">
            <a:spAutoFit/>
          </a:bodyPr>
          <a:lstStyle/>
          <a:p>
            <a:r>
              <a:rPr lang="zh-CN" altLang="en-US" sz="3200" dirty="0"/>
              <a:t>直接标价法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a:extLst>
              <a:ext uri="{FF2B5EF4-FFF2-40B4-BE49-F238E27FC236}">
                <a16:creationId xmlns:a16="http://schemas.microsoft.com/office/drawing/2014/main" id="{918E60D2-8340-4371-87C3-8128EB691357}"/>
              </a:ext>
            </a:extLst>
          </p:cNvPr>
          <p:cNvSpPr>
            <a:spLocks noGrp="1"/>
          </p:cNvSpPr>
          <p:nvPr>
            <p:ph type="title"/>
          </p:nvPr>
        </p:nvSpPr>
        <p:spPr>
          <a:xfrm>
            <a:off x="251520" y="380589"/>
            <a:ext cx="8229600" cy="1143000"/>
          </a:xfrm>
        </p:spPr>
        <p:txBody>
          <a:bodyPr/>
          <a:lstStyle/>
          <a:p>
            <a:r>
              <a:rPr lang="en-US" altLang="zh-CN" dirty="0"/>
              <a:t>2.</a:t>
            </a:r>
            <a:r>
              <a:rPr lang="zh-CN" altLang="en-US" dirty="0"/>
              <a:t>即期汇率</a:t>
            </a:r>
            <a:r>
              <a:rPr lang="en-US" altLang="zh-CN" dirty="0"/>
              <a:t>: </a:t>
            </a:r>
            <a:r>
              <a:rPr lang="zh-CN" altLang="en-US" dirty="0"/>
              <a:t>人民币</a:t>
            </a:r>
            <a:r>
              <a:rPr lang="en-US" altLang="zh-CN" dirty="0"/>
              <a:t>/</a:t>
            </a:r>
            <a:r>
              <a:rPr lang="zh-CN" altLang="en-US" dirty="0"/>
              <a:t>林吉特</a:t>
            </a:r>
          </a:p>
        </p:txBody>
      </p:sp>
      <p:pic>
        <p:nvPicPr>
          <p:cNvPr id="5" name="内容占位符 4">
            <a:extLst>
              <a:ext uri="{FF2B5EF4-FFF2-40B4-BE49-F238E27FC236}">
                <a16:creationId xmlns:a16="http://schemas.microsoft.com/office/drawing/2014/main" id="{0EB12F4D-914D-4954-AD0E-5951B147E97B}"/>
              </a:ext>
            </a:extLst>
          </p:cNvPr>
          <p:cNvPicPr>
            <a:picLocks noGrp="1" noChangeAspect="1"/>
          </p:cNvPicPr>
          <p:nvPr>
            <p:ph idx="1"/>
          </p:nvPr>
        </p:nvPicPr>
        <p:blipFill>
          <a:blip r:embed="rId2"/>
          <a:stretch>
            <a:fillRect/>
          </a:stretch>
        </p:blipFill>
        <p:spPr>
          <a:xfrm>
            <a:off x="457200" y="1820451"/>
            <a:ext cx="8229600" cy="4085460"/>
          </a:xfrm>
          <a:prstGeom prst="rect">
            <a:avLst/>
          </a:prstGeom>
        </p:spPr>
      </p:pic>
      <p:sp>
        <p:nvSpPr>
          <p:cNvPr id="6" name="文本框 5">
            <a:extLst>
              <a:ext uri="{FF2B5EF4-FFF2-40B4-BE49-F238E27FC236}">
                <a16:creationId xmlns:a16="http://schemas.microsoft.com/office/drawing/2014/main" id="{7A8A9807-0FBD-4D5F-B526-64D3FE85EE50}"/>
              </a:ext>
            </a:extLst>
          </p:cNvPr>
          <p:cNvSpPr txBox="1"/>
          <p:nvPr/>
        </p:nvSpPr>
        <p:spPr>
          <a:xfrm>
            <a:off x="5508104" y="1417640"/>
            <a:ext cx="2520280" cy="584775"/>
          </a:xfrm>
          <a:prstGeom prst="rect">
            <a:avLst/>
          </a:prstGeom>
          <a:solidFill>
            <a:schemeClr val="accent2">
              <a:lumMod val="40000"/>
              <a:lumOff val="60000"/>
            </a:schemeClr>
          </a:solidFill>
        </p:spPr>
        <p:txBody>
          <a:bodyPr wrap="square" rtlCol="0">
            <a:spAutoFit/>
          </a:bodyPr>
          <a:lstStyle/>
          <a:p>
            <a:r>
              <a:rPr lang="zh-CN" altLang="en-US" sz="3200" dirty="0"/>
              <a:t>间接标价法</a:t>
            </a:r>
          </a:p>
        </p:txBody>
      </p:sp>
      <p:sp>
        <p:nvSpPr>
          <p:cNvPr id="7" name="文本框 6">
            <a:extLst>
              <a:ext uri="{FF2B5EF4-FFF2-40B4-BE49-F238E27FC236}">
                <a16:creationId xmlns:a16="http://schemas.microsoft.com/office/drawing/2014/main" id="{E1E1AB6F-2318-4691-B199-A3F906D5C129}"/>
              </a:ext>
            </a:extLst>
          </p:cNvPr>
          <p:cNvSpPr txBox="1"/>
          <p:nvPr/>
        </p:nvSpPr>
        <p:spPr>
          <a:xfrm>
            <a:off x="473576" y="4941168"/>
            <a:ext cx="5178544" cy="1080120"/>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a:extLst>
              <a:ext uri="{FF2B5EF4-FFF2-40B4-BE49-F238E27FC236}">
                <a16:creationId xmlns:a16="http://schemas.microsoft.com/office/drawing/2014/main" id="{2B9852A0-53C0-4B1E-99D8-D6C639E85338}"/>
              </a:ext>
            </a:extLst>
          </p:cNvPr>
          <p:cNvSpPr>
            <a:spLocks noGrp="1"/>
          </p:cNvSpPr>
          <p:nvPr>
            <p:ph type="title"/>
          </p:nvPr>
        </p:nvSpPr>
        <p:spPr/>
        <p:txBody>
          <a:bodyPr/>
          <a:lstStyle/>
          <a:p>
            <a:pPr eaLnBrk="1" hangingPunct="1"/>
            <a:r>
              <a:rPr lang="zh-CN" altLang="en-US" dirty="0"/>
              <a:t>（三）交叉汇率</a:t>
            </a:r>
          </a:p>
        </p:txBody>
      </p:sp>
      <p:sp>
        <p:nvSpPr>
          <p:cNvPr id="3" name="内容占位符 2">
            <a:extLst>
              <a:ext uri="{FF2B5EF4-FFF2-40B4-BE49-F238E27FC236}">
                <a16:creationId xmlns:a16="http://schemas.microsoft.com/office/drawing/2014/main" id="{FDD5844F-FD80-46D4-8F76-9FFBE1FF900A}"/>
              </a:ext>
            </a:extLst>
          </p:cNvPr>
          <p:cNvSpPr>
            <a:spLocks noGrp="1"/>
          </p:cNvSpPr>
          <p:nvPr>
            <p:ph idx="1"/>
          </p:nvPr>
        </p:nvSpPr>
        <p:spPr>
          <a:xfrm>
            <a:off x="539552" y="1528489"/>
            <a:ext cx="8229600" cy="4525963"/>
          </a:xfrm>
        </p:spPr>
        <p:txBody>
          <a:bodyPr rtlCol="0">
            <a:normAutofit/>
          </a:bodyPr>
          <a:lstStyle/>
          <a:p>
            <a:pPr eaLnBrk="1" fontAlgn="auto" hangingPunct="1">
              <a:spcAft>
                <a:spcPts val="0"/>
              </a:spcAft>
              <a:defRPr/>
            </a:pPr>
            <a:r>
              <a:rPr lang="zh-CN" altLang="en-US" sz="2200" dirty="0"/>
              <a:t>国际市场上，各种货币的汇率普遍都是美元计价的，非美元货币之间的买卖必须通过美元汇率进行套算，通过套算得出的汇率叫做交叉汇率。</a:t>
            </a:r>
            <a:endParaRPr lang="en-US" altLang="zh-CN" sz="2200" dirty="0"/>
          </a:p>
          <a:p>
            <a:pPr eaLnBrk="1" fontAlgn="auto" hangingPunct="1">
              <a:spcAft>
                <a:spcPts val="0"/>
              </a:spcAft>
              <a:defRPr/>
            </a:pPr>
            <a:endParaRPr lang="en-US" altLang="zh-CN" sz="2200" dirty="0"/>
          </a:p>
          <a:p>
            <a:pPr eaLnBrk="1" fontAlgn="auto" hangingPunct="1">
              <a:spcAft>
                <a:spcPts val="0"/>
              </a:spcAft>
              <a:defRPr/>
            </a:pPr>
            <a:r>
              <a:rPr lang="en-US" altLang="zh-CN" sz="2200" dirty="0"/>
              <a:t>Q</a:t>
            </a:r>
            <a:r>
              <a:rPr lang="zh-CN" altLang="en-US" sz="2200" dirty="0"/>
              <a:t>：假如目前外汇市场上的汇率是</a:t>
            </a:r>
            <a:endParaRPr lang="en-US" altLang="zh-CN" sz="2200" dirty="0"/>
          </a:p>
          <a:p>
            <a:pPr marL="0" indent="0" eaLnBrk="1" fontAlgn="auto" hangingPunct="1">
              <a:spcAft>
                <a:spcPts val="0"/>
              </a:spcAft>
              <a:buNone/>
              <a:defRPr/>
            </a:pPr>
            <a:r>
              <a:rPr lang="en-US" altLang="zh-CN" sz="2200" dirty="0"/>
              <a:t>     USD1=HKD7.7944</a:t>
            </a:r>
            <a:r>
              <a:rPr lang="zh-CN" altLang="en-US" sz="2200" dirty="0"/>
              <a:t> ～</a:t>
            </a:r>
            <a:r>
              <a:rPr lang="en-US" altLang="zh-CN" sz="2200" dirty="0"/>
              <a:t>7.7951</a:t>
            </a:r>
          </a:p>
          <a:p>
            <a:pPr marL="0" indent="0" eaLnBrk="1" fontAlgn="auto" hangingPunct="1">
              <a:spcAft>
                <a:spcPts val="0"/>
              </a:spcAft>
              <a:buNone/>
              <a:defRPr/>
            </a:pPr>
            <a:r>
              <a:rPr lang="en-US" altLang="zh-CN" sz="2200" dirty="0"/>
              <a:t>     USD1=JPY127.10</a:t>
            </a:r>
            <a:r>
              <a:rPr lang="zh-CN" altLang="en-US" sz="2200" dirty="0"/>
              <a:t> ～</a:t>
            </a:r>
            <a:r>
              <a:rPr lang="en-US" altLang="zh-CN" sz="2200" dirty="0"/>
              <a:t>127.20</a:t>
            </a:r>
          </a:p>
          <a:p>
            <a:pPr marL="0" indent="0" eaLnBrk="1" fontAlgn="auto" hangingPunct="1">
              <a:spcAft>
                <a:spcPts val="0"/>
              </a:spcAft>
              <a:buNone/>
              <a:defRPr/>
            </a:pPr>
            <a:r>
              <a:rPr lang="en-US" altLang="zh-CN" sz="2200" dirty="0"/>
              <a:t>     </a:t>
            </a:r>
            <a:r>
              <a:rPr lang="zh-CN" altLang="en-US" sz="2200" dirty="0"/>
              <a:t>那么港币兑日元的汇价是多少呢？</a:t>
            </a:r>
            <a:endParaRPr lang="en-US" altLang="zh-CN" sz="2200" dirty="0"/>
          </a:p>
          <a:p>
            <a:pPr marL="0" indent="0" eaLnBrk="1" fontAlgn="auto" hangingPunct="1">
              <a:spcAft>
                <a:spcPts val="0"/>
              </a:spcAft>
              <a:buNone/>
              <a:defRPr/>
            </a:pPr>
            <a:endParaRPr lang="en-US" altLang="zh-CN" sz="2200" dirty="0"/>
          </a:p>
          <a:p>
            <a:pPr marL="0" indent="0" eaLnBrk="1" fontAlgn="auto" hangingPunct="1">
              <a:spcAft>
                <a:spcPts val="0"/>
              </a:spcAft>
              <a:buNone/>
              <a:defRPr/>
            </a:pPr>
            <a:r>
              <a:rPr lang="en-US" altLang="zh-CN" sz="2200" dirty="0"/>
              <a:t>A</a:t>
            </a:r>
            <a:r>
              <a:rPr lang="zh-CN" altLang="en-US" sz="2200" dirty="0"/>
              <a:t>：若两种货币均以美元作为单位货币，我们可以采取交叉相除的方法。</a:t>
            </a:r>
            <a:r>
              <a:rPr lang="en-US" altLang="zh-CN" sz="2200" dirty="0"/>
              <a:t>1HKD=127.10/7.7951</a:t>
            </a:r>
            <a:r>
              <a:rPr lang="zh-CN" altLang="en-US" sz="2200" dirty="0"/>
              <a:t>～</a:t>
            </a:r>
            <a:r>
              <a:rPr lang="en-US" altLang="zh-CN" sz="2200" dirty="0"/>
              <a:t>127.20/7.7944JPY</a:t>
            </a:r>
            <a:r>
              <a:rPr lang="zh-CN" altLang="en-US" sz="2200" dirty="0"/>
              <a:t>。</a:t>
            </a:r>
            <a:endParaRPr lang="en-US" altLang="zh-CN" sz="2200" dirty="0"/>
          </a:p>
        </p:txBody>
      </p:sp>
      <p:cxnSp>
        <p:nvCxnSpPr>
          <p:cNvPr id="4" name="直接连接符 3">
            <a:extLst>
              <a:ext uri="{FF2B5EF4-FFF2-40B4-BE49-F238E27FC236}">
                <a16:creationId xmlns:a16="http://schemas.microsoft.com/office/drawing/2014/main" id="{4B1B9565-8711-4D26-AA6A-BDC7CEB99FB5}"/>
              </a:ext>
            </a:extLst>
          </p:cNvPr>
          <p:cNvCxnSpPr>
            <a:cxnSpLocks/>
          </p:cNvCxnSpPr>
          <p:nvPr/>
        </p:nvCxnSpPr>
        <p:spPr>
          <a:xfrm>
            <a:off x="2411760" y="3649886"/>
            <a:ext cx="864096" cy="28317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直接连接符 5">
            <a:extLst>
              <a:ext uri="{FF2B5EF4-FFF2-40B4-BE49-F238E27FC236}">
                <a16:creationId xmlns:a16="http://schemas.microsoft.com/office/drawing/2014/main" id="{E11175A2-C394-46C4-BF53-4BD9E91DF223}"/>
              </a:ext>
            </a:extLst>
          </p:cNvPr>
          <p:cNvCxnSpPr>
            <a:cxnSpLocks/>
          </p:cNvCxnSpPr>
          <p:nvPr/>
        </p:nvCxnSpPr>
        <p:spPr>
          <a:xfrm flipH="1">
            <a:off x="2411760" y="3649886"/>
            <a:ext cx="864096" cy="28317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a:extLst>
              <a:ext uri="{FF2B5EF4-FFF2-40B4-BE49-F238E27FC236}">
                <a16:creationId xmlns:a16="http://schemas.microsoft.com/office/drawing/2014/main" id="{9D1D4E88-2D0B-4A86-9591-6CDE29C422DA}"/>
              </a:ext>
            </a:extLst>
          </p:cNvPr>
          <p:cNvSpPr>
            <a:spLocks noGrp="1"/>
          </p:cNvSpPr>
          <p:nvPr>
            <p:ph type="title"/>
          </p:nvPr>
        </p:nvSpPr>
        <p:spPr>
          <a:xfrm>
            <a:off x="395536" y="548680"/>
            <a:ext cx="6696744" cy="792088"/>
          </a:xfrm>
        </p:spPr>
        <p:txBody>
          <a:bodyPr/>
          <a:lstStyle/>
          <a:p>
            <a:pPr eaLnBrk="1" hangingPunct="1"/>
            <a:r>
              <a:rPr lang="zh-CN" altLang="en-US" dirty="0"/>
              <a:t>七、外汇交易方式</a:t>
            </a:r>
            <a:br>
              <a:rPr lang="en-US" altLang="zh-CN" sz="2800" dirty="0"/>
            </a:br>
            <a:endParaRPr lang="zh-CN" altLang="en-US" sz="2800" dirty="0"/>
          </a:p>
        </p:txBody>
      </p:sp>
      <p:sp>
        <p:nvSpPr>
          <p:cNvPr id="3" name="内容占位符 2">
            <a:extLst>
              <a:ext uri="{FF2B5EF4-FFF2-40B4-BE49-F238E27FC236}">
                <a16:creationId xmlns:a16="http://schemas.microsoft.com/office/drawing/2014/main" id="{D957E3FB-187B-404E-B30C-626EAFDE9CCA}"/>
              </a:ext>
            </a:extLst>
          </p:cNvPr>
          <p:cNvSpPr>
            <a:spLocks noGrp="1"/>
          </p:cNvSpPr>
          <p:nvPr>
            <p:ph idx="1"/>
          </p:nvPr>
        </p:nvSpPr>
        <p:spPr>
          <a:xfrm>
            <a:off x="680304" y="2060848"/>
            <a:ext cx="8229600" cy="4525963"/>
          </a:xfrm>
        </p:spPr>
        <p:txBody>
          <a:bodyPr rtlCol="0">
            <a:normAutofit/>
          </a:bodyPr>
          <a:lstStyle/>
          <a:p>
            <a:pPr eaLnBrk="1" fontAlgn="auto" hangingPunct="1">
              <a:spcAft>
                <a:spcPts val="0"/>
              </a:spcAft>
              <a:defRPr/>
            </a:pPr>
            <a:r>
              <a:rPr lang="en-US" altLang="zh-CN" sz="2400" dirty="0"/>
              <a:t>1. </a:t>
            </a:r>
            <a:r>
              <a:rPr lang="zh-CN" altLang="en-US" sz="2400" dirty="0"/>
              <a:t>询价方：请问即期美元兑日元你的报价是多少？</a:t>
            </a:r>
            <a:endParaRPr lang="en-US" altLang="zh-CN" sz="2400" dirty="0"/>
          </a:p>
          <a:p>
            <a:pPr marL="0" indent="0" eaLnBrk="1" fontAlgn="auto" hangingPunct="1">
              <a:spcAft>
                <a:spcPts val="0"/>
              </a:spcAft>
              <a:buNone/>
              <a:defRPr/>
            </a:pPr>
            <a:r>
              <a:rPr lang="zh-CN" altLang="en-US" sz="2400" dirty="0"/>
              <a:t>    </a:t>
            </a:r>
            <a:r>
              <a:rPr lang="en-US" altLang="zh-CN" sz="2400" dirty="0"/>
              <a:t>2. </a:t>
            </a:r>
            <a:r>
              <a:rPr lang="zh-CN" altLang="en-US" sz="2400" dirty="0"/>
              <a:t>报价方：买价</a:t>
            </a:r>
            <a:r>
              <a:rPr lang="en-US" altLang="zh-CN" sz="2400" dirty="0"/>
              <a:t>70</a:t>
            </a:r>
            <a:r>
              <a:rPr lang="zh-CN" altLang="en-US" sz="2400" dirty="0"/>
              <a:t>点</a:t>
            </a:r>
            <a:r>
              <a:rPr lang="en-US" altLang="zh-CN" sz="2400" dirty="0"/>
              <a:t>/</a:t>
            </a:r>
            <a:r>
              <a:rPr lang="zh-CN" altLang="en-US" sz="2400" dirty="0"/>
              <a:t>卖价</a:t>
            </a:r>
            <a:r>
              <a:rPr lang="en-US" altLang="zh-CN" sz="2400" dirty="0"/>
              <a:t>80</a:t>
            </a:r>
            <a:r>
              <a:rPr lang="zh-CN" altLang="en-US" sz="2400" dirty="0"/>
              <a:t>点</a:t>
            </a:r>
            <a:endParaRPr lang="en-US" altLang="zh-CN" sz="2400" dirty="0"/>
          </a:p>
          <a:p>
            <a:pPr marL="0" indent="0" eaLnBrk="1" fontAlgn="auto" hangingPunct="1">
              <a:spcAft>
                <a:spcPts val="0"/>
              </a:spcAft>
              <a:buNone/>
              <a:defRPr/>
            </a:pPr>
            <a:r>
              <a:rPr lang="zh-CN" altLang="en-US" sz="2400" dirty="0"/>
              <a:t>    </a:t>
            </a:r>
            <a:r>
              <a:rPr lang="en-US" altLang="zh-CN" sz="2400" dirty="0"/>
              <a:t>3. </a:t>
            </a:r>
            <a:r>
              <a:rPr lang="zh-CN" altLang="en-US" sz="2400" dirty="0"/>
              <a:t>询价方：买进</a:t>
            </a:r>
            <a:r>
              <a:rPr lang="en-US" altLang="zh-CN" sz="2400" dirty="0"/>
              <a:t>200</a:t>
            </a:r>
            <a:r>
              <a:rPr lang="zh-CN" altLang="en-US" sz="2400" dirty="0"/>
              <a:t>万美元</a:t>
            </a:r>
            <a:endParaRPr lang="en-US" altLang="zh-CN" sz="2400" dirty="0"/>
          </a:p>
          <a:p>
            <a:pPr marL="0" indent="0" eaLnBrk="1" fontAlgn="auto" hangingPunct="1">
              <a:spcAft>
                <a:spcPts val="0"/>
              </a:spcAft>
              <a:buNone/>
              <a:defRPr/>
            </a:pPr>
            <a:r>
              <a:rPr lang="zh-CN" altLang="en-US" sz="2400" dirty="0"/>
              <a:t>    </a:t>
            </a:r>
            <a:r>
              <a:rPr lang="en-US" altLang="zh-CN" sz="2400" dirty="0"/>
              <a:t>4. </a:t>
            </a:r>
            <a:r>
              <a:rPr lang="zh-CN" altLang="en-US" sz="2400" dirty="0"/>
              <a:t>报价方：好的，成交。我卖给你</a:t>
            </a:r>
            <a:r>
              <a:rPr lang="en-US" altLang="zh-CN" sz="2400" dirty="0"/>
              <a:t>200</a:t>
            </a:r>
            <a:r>
              <a:rPr lang="zh-CN" altLang="en-US" sz="2400" dirty="0"/>
              <a:t>万美元买进日元，汇率是</a:t>
            </a:r>
            <a:r>
              <a:rPr lang="en-US" altLang="zh-CN" sz="2400" dirty="0"/>
              <a:t>110.80</a:t>
            </a:r>
            <a:r>
              <a:rPr lang="zh-CN" altLang="en-US" sz="2400" dirty="0"/>
              <a:t>，起息日是</a:t>
            </a:r>
            <a:r>
              <a:rPr lang="en-US" altLang="zh-CN" sz="2400" dirty="0"/>
              <a:t>2016</a:t>
            </a:r>
            <a:r>
              <a:rPr lang="zh-CN" altLang="en-US" sz="2400" dirty="0"/>
              <a:t>年</a:t>
            </a:r>
            <a:r>
              <a:rPr lang="en-US" altLang="zh-CN" sz="2400" dirty="0"/>
              <a:t>9</a:t>
            </a:r>
            <a:r>
              <a:rPr lang="zh-CN" altLang="en-US" sz="2400" dirty="0"/>
              <a:t>月</a:t>
            </a:r>
            <a:r>
              <a:rPr lang="en-US" altLang="zh-CN" sz="2400" dirty="0"/>
              <a:t>8</a:t>
            </a:r>
            <a:r>
              <a:rPr lang="zh-CN" altLang="en-US" sz="2400" dirty="0"/>
              <a:t>日。我们的日元请付至东京</a:t>
            </a:r>
            <a:r>
              <a:rPr lang="en-US" altLang="zh-CN" sz="2400" dirty="0"/>
              <a:t>AAA</a:t>
            </a:r>
            <a:r>
              <a:rPr lang="zh-CN" altLang="en-US" sz="2400" dirty="0"/>
              <a:t>银行，账号是</a:t>
            </a:r>
            <a:r>
              <a:rPr lang="en-US" altLang="zh-CN" sz="2400" dirty="0"/>
              <a:t>13579</a:t>
            </a:r>
            <a:r>
              <a:rPr lang="zh-CN" altLang="en-US" sz="2400" dirty="0"/>
              <a:t>。</a:t>
            </a:r>
            <a:endParaRPr lang="en-US" altLang="zh-CN" sz="2400" dirty="0"/>
          </a:p>
          <a:p>
            <a:pPr marL="0" indent="0" eaLnBrk="1" fontAlgn="auto" hangingPunct="1">
              <a:spcAft>
                <a:spcPts val="0"/>
              </a:spcAft>
              <a:buNone/>
              <a:defRPr/>
            </a:pPr>
            <a:r>
              <a:rPr lang="zh-CN" altLang="en-US" sz="2400" dirty="0"/>
              <a:t>    </a:t>
            </a:r>
            <a:r>
              <a:rPr lang="en-US" altLang="zh-CN" sz="2400" dirty="0"/>
              <a:t>5. </a:t>
            </a:r>
            <a:r>
              <a:rPr lang="zh-CN" altLang="en-US" sz="2400" dirty="0"/>
              <a:t>询价方：我们的美元请付至纽约</a:t>
            </a:r>
            <a:r>
              <a:rPr lang="en-US" altLang="zh-CN" sz="2400" dirty="0"/>
              <a:t>GGT</a:t>
            </a:r>
            <a:r>
              <a:rPr lang="zh-CN" altLang="en-US" sz="2400" dirty="0"/>
              <a:t>银行，账号是</a:t>
            </a:r>
            <a:r>
              <a:rPr lang="en-US" altLang="zh-CN" sz="2400" dirty="0"/>
              <a:t>7895465</a:t>
            </a:r>
            <a:r>
              <a:rPr lang="zh-CN" altLang="en-US" sz="2400" dirty="0"/>
              <a:t>，</a:t>
            </a:r>
            <a:r>
              <a:rPr lang="en-US" altLang="zh-CN" sz="2400" dirty="0"/>
              <a:t>CHIPS UID 07352</a:t>
            </a:r>
            <a:r>
              <a:rPr lang="zh-CN" altLang="en-US" sz="2400" dirty="0"/>
              <a:t>，多谢你的交易。</a:t>
            </a:r>
            <a:endParaRPr lang="en-US" altLang="zh-CN" sz="2400" dirty="0"/>
          </a:p>
          <a:p>
            <a:pPr eaLnBrk="1" fontAlgn="auto" hangingPunct="1">
              <a:spcAft>
                <a:spcPts val="0"/>
              </a:spcAft>
              <a:defRPr/>
            </a:pPr>
            <a:endParaRPr lang="zh-CN" altLang="en-US" sz="2400" dirty="0"/>
          </a:p>
        </p:txBody>
      </p:sp>
      <p:sp>
        <p:nvSpPr>
          <p:cNvPr id="2" name="文本框 1">
            <a:extLst>
              <a:ext uri="{FF2B5EF4-FFF2-40B4-BE49-F238E27FC236}">
                <a16:creationId xmlns:a16="http://schemas.microsoft.com/office/drawing/2014/main" id="{99F0C51C-E473-4206-A2FD-AE7CD9CD7B53}"/>
              </a:ext>
            </a:extLst>
          </p:cNvPr>
          <p:cNvSpPr txBox="1"/>
          <p:nvPr/>
        </p:nvSpPr>
        <p:spPr>
          <a:xfrm>
            <a:off x="680304" y="1340768"/>
            <a:ext cx="3888432" cy="492443"/>
          </a:xfrm>
          <a:prstGeom prst="rect">
            <a:avLst/>
          </a:prstGeom>
          <a:noFill/>
        </p:spPr>
        <p:txBody>
          <a:bodyPr wrap="square" rtlCol="0">
            <a:spAutoFit/>
          </a:bodyPr>
          <a:lstStyle/>
          <a:p>
            <a:r>
              <a:rPr lang="zh-CN" altLang="en-US" sz="2600" dirty="0">
                <a:solidFill>
                  <a:srgbClr val="7C1E1F"/>
                </a:solidFill>
              </a:rPr>
              <a:t>＊外汇交易步骤</a:t>
            </a:r>
            <a:endParaRPr lang="zh-CN" altLang="en-US" sz="2600" b="1" dirty="0">
              <a:solidFill>
                <a:srgbClr val="7C1E1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957E3FB-187B-404E-B30C-626EAFDE9CCA}"/>
              </a:ext>
            </a:extLst>
          </p:cNvPr>
          <p:cNvSpPr>
            <a:spLocks noGrp="1"/>
          </p:cNvSpPr>
          <p:nvPr>
            <p:ph idx="1"/>
          </p:nvPr>
        </p:nvSpPr>
        <p:spPr>
          <a:xfrm>
            <a:off x="457200" y="1628802"/>
            <a:ext cx="8229600" cy="4525963"/>
          </a:xfrm>
        </p:spPr>
        <p:txBody>
          <a:bodyPr rtlCol="0">
            <a:normAutofit/>
          </a:bodyPr>
          <a:lstStyle/>
          <a:p>
            <a:pPr eaLnBrk="1" fontAlgn="auto" hangingPunct="1">
              <a:spcAft>
                <a:spcPts val="0"/>
              </a:spcAft>
              <a:defRPr/>
            </a:pPr>
            <a:r>
              <a:rPr lang="zh-CN" altLang="en-US" sz="2700" b="1" dirty="0"/>
              <a:t>即期外汇交易</a:t>
            </a:r>
            <a:r>
              <a:rPr lang="zh-CN" altLang="en-US" sz="2700" dirty="0"/>
              <a:t>是外汇市场上最常用的一种交易方式，指企业通过进行与现有敞口头寸（外汇资产与负债存在差额而暴露于外汇风险之中的那一部分资产或负债）数量相等，方向相反的即期外汇交易，来消除汇率波动给企业带来的损失的交易方式。</a:t>
            </a:r>
            <a:endParaRPr lang="en-US" altLang="zh-CN" sz="2700" dirty="0"/>
          </a:p>
          <a:p>
            <a:pPr eaLnBrk="1" fontAlgn="auto" hangingPunct="1">
              <a:spcAft>
                <a:spcPts val="0"/>
              </a:spcAft>
              <a:defRPr/>
            </a:pPr>
            <a:r>
              <a:rPr lang="zh-CN" altLang="en-US" sz="2700" dirty="0"/>
              <a:t>即期外汇交易占外汇交易总额的大部分。主要是因为即期外汇买卖不但可以满足买方临时性的付款需要，也可以帮助买卖双方调整外汇头寸的货币比例，以避免外汇汇率风险。</a:t>
            </a:r>
            <a:endParaRPr lang="en-US" altLang="zh-CN" sz="2700" dirty="0"/>
          </a:p>
          <a:p>
            <a:pPr eaLnBrk="1" fontAlgn="auto" hangingPunct="1">
              <a:spcAft>
                <a:spcPts val="0"/>
              </a:spcAft>
              <a:defRPr/>
            </a:pPr>
            <a:endParaRPr lang="zh-CN" altLang="en-US" sz="2700" dirty="0"/>
          </a:p>
        </p:txBody>
      </p:sp>
      <p:sp>
        <p:nvSpPr>
          <p:cNvPr id="4" name="标题 3">
            <a:extLst>
              <a:ext uri="{FF2B5EF4-FFF2-40B4-BE49-F238E27FC236}">
                <a16:creationId xmlns:a16="http://schemas.microsoft.com/office/drawing/2014/main" id="{B0B16ACF-99DB-4D5D-A96A-2F2F1FFA72EF}"/>
              </a:ext>
            </a:extLst>
          </p:cNvPr>
          <p:cNvSpPr>
            <a:spLocks noGrp="1"/>
          </p:cNvSpPr>
          <p:nvPr>
            <p:ph type="title"/>
          </p:nvPr>
        </p:nvSpPr>
        <p:spPr>
          <a:xfrm>
            <a:off x="35496" y="332656"/>
            <a:ext cx="8229600" cy="1143000"/>
          </a:xfrm>
        </p:spPr>
        <p:txBody>
          <a:bodyPr/>
          <a:lstStyle/>
          <a:p>
            <a:r>
              <a:rPr lang="zh-CN" altLang="en-US" dirty="0"/>
              <a:t>（一）即期外汇交易</a:t>
            </a:r>
          </a:p>
        </p:txBody>
      </p:sp>
    </p:spTree>
    <p:extLst>
      <p:ext uri="{BB962C8B-B14F-4D97-AF65-F5344CB8AC3E}">
        <p14:creationId xmlns:p14="http://schemas.microsoft.com/office/powerpoint/2010/main" val="85006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77F6529F-D840-410B-A94B-B8F7B2326BA5}"/>
              </a:ext>
            </a:extLst>
          </p:cNvPr>
          <p:cNvSpPr>
            <a:spLocks noGrp="1"/>
          </p:cNvSpPr>
          <p:nvPr>
            <p:ph type="title"/>
          </p:nvPr>
        </p:nvSpPr>
        <p:spPr/>
        <p:txBody>
          <a:bodyPr/>
          <a:lstStyle/>
          <a:p>
            <a:pPr eaLnBrk="1" hangingPunct="1"/>
            <a:r>
              <a:rPr lang="zh-CN" altLang="en-US" dirty="0"/>
              <a:t>课中小问题</a:t>
            </a:r>
          </a:p>
        </p:txBody>
      </p:sp>
      <p:sp>
        <p:nvSpPr>
          <p:cNvPr id="3" name="内容占位符 2">
            <a:extLst>
              <a:ext uri="{FF2B5EF4-FFF2-40B4-BE49-F238E27FC236}">
                <a16:creationId xmlns:a16="http://schemas.microsoft.com/office/drawing/2014/main" id="{F51BD925-EE55-4C09-8BF2-865F86525F91}"/>
              </a:ext>
            </a:extLst>
          </p:cNvPr>
          <p:cNvSpPr>
            <a:spLocks noGrp="1"/>
          </p:cNvSpPr>
          <p:nvPr>
            <p:ph idx="1"/>
          </p:nvPr>
        </p:nvSpPr>
        <p:spPr>
          <a:xfrm>
            <a:off x="539552" y="1628800"/>
            <a:ext cx="8229600" cy="4525963"/>
          </a:xfrm>
        </p:spPr>
        <p:txBody>
          <a:bodyPr rtlCol="0">
            <a:normAutofit/>
          </a:bodyPr>
          <a:lstStyle/>
          <a:p>
            <a:pPr eaLnBrk="1" fontAlgn="auto" hangingPunct="1">
              <a:spcAft>
                <a:spcPts val="0"/>
              </a:spcAft>
              <a:defRPr/>
            </a:pPr>
            <a:r>
              <a:rPr lang="en-US" altLang="zh-CN" sz="2700" dirty="0"/>
              <a:t>1.</a:t>
            </a:r>
            <a:r>
              <a:rPr lang="zh-CN" altLang="en-US" sz="2700" dirty="0"/>
              <a:t>伦敦地处世界时区的中心，在其营业时间内，可以和世界其他重要的外汇市场相沟通。</a:t>
            </a:r>
            <a:endParaRPr lang="en-US" altLang="zh-CN" sz="2700" dirty="0"/>
          </a:p>
          <a:p>
            <a:pPr eaLnBrk="1" fontAlgn="auto" hangingPunct="1">
              <a:spcAft>
                <a:spcPts val="0"/>
              </a:spcAft>
              <a:defRPr/>
            </a:pPr>
            <a:r>
              <a:rPr lang="en-US" altLang="zh-CN" sz="2700" dirty="0"/>
              <a:t>2. </a:t>
            </a:r>
            <a:r>
              <a:rPr lang="zh-CN" altLang="en-US" sz="2700" dirty="0"/>
              <a:t>无论从传统还是历史来看，伦敦都是主要的金融中心。这里有超过</a:t>
            </a:r>
            <a:r>
              <a:rPr lang="en-US" altLang="zh-CN" sz="2700" dirty="0"/>
              <a:t>350</a:t>
            </a:r>
            <a:r>
              <a:rPr lang="zh-CN" altLang="en-US" sz="2700" dirty="0"/>
              <a:t>家外资行进行外汇交易，拥有国际性外汇交易的基础配套，包括会计师、律师及专业印刷机构。</a:t>
            </a:r>
            <a:endParaRPr lang="en-US" altLang="zh-CN" sz="2700" dirty="0"/>
          </a:p>
          <a:p>
            <a:pPr eaLnBrk="1" fontAlgn="auto" hangingPunct="1">
              <a:spcAft>
                <a:spcPts val="0"/>
              </a:spcAft>
              <a:defRPr/>
            </a:pPr>
            <a:r>
              <a:rPr lang="en-US" altLang="zh-CN" sz="2700" dirty="0"/>
              <a:t>3.  </a:t>
            </a:r>
            <a:r>
              <a:rPr lang="zh-CN" altLang="en-US" sz="2700" dirty="0"/>
              <a:t>英语。英语是金融中使用的主要语言，这使得伦敦比巴黎和法兰克福更有优势。</a:t>
            </a:r>
          </a:p>
          <a:p>
            <a:pPr eaLnBrk="1" fontAlgn="auto" hangingPunct="1">
              <a:spcAft>
                <a:spcPts val="0"/>
              </a:spcAft>
              <a:defRPr/>
            </a:pPr>
            <a:endParaRPr lang="zh-CN" altLang="en-US" sz="27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a:extLst>
              <a:ext uri="{FF2B5EF4-FFF2-40B4-BE49-F238E27FC236}">
                <a16:creationId xmlns:a16="http://schemas.microsoft.com/office/drawing/2014/main" id="{FA2F5812-9083-474E-9F81-F51D7223D8BA}"/>
              </a:ext>
            </a:extLst>
          </p:cNvPr>
          <p:cNvSpPr>
            <a:spLocks noGrp="1"/>
          </p:cNvSpPr>
          <p:nvPr>
            <p:ph type="title"/>
          </p:nvPr>
        </p:nvSpPr>
        <p:spPr/>
        <p:txBody>
          <a:bodyPr/>
          <a:lstStyle/>
          <a:p>
            <a:pPr eaLnBrk="1" hangingPunct="1"/>
            <a:r>
              <a:rPr lang="en-US" altLang="zh-CN" dirty="0"/>
              <a:t>1.</a:t>
            </a:r>
            <a:r>
              <a:rPr lang="zh-CN" altLang="en-US" dirty="0"/>
              <a:t>即期外汇交易：报价</a:t>
            </a:r>
          </a:p>
        </p:txBody>
      </p:sp>
      <p:sp>
        <p:nvSpPr>
          <p:cNvPr id="3" name="内容占位符 2">
            <a:extLst>
              <a:ext uri="{FF2B5EF4-FFF2-40B4-BE49-F238E27FC236}">
                <a16:creationId xmlns:a16="http://schemas.microsoft.com/office/drawing/2014/main" id="{804B94DC-8FD4-4104-BFE4-48A81B467794}"/>
              </a:ext>
            </a:extLst>
          </p:cNvPr>
          <p:cNvSpPr>
            <a:spLocks noGrp="1"/>
          </p:cNvSpPr>
          <p:nvPr>
            <p:ph idx="1"/>
          </p:nvPr>
        </p:nvSpPr>
        <p:spPr>
          <a:xfrm>
            <a:off x="439440" y="1556794"/>
            <a:ext cx="8229600" cy="4525963"/>
          </a:xfrm>
        </p:spPr>
        <p:txBody>
          <a:bodyPr rtlCol="0">
            <a:normAutofit/>
          </a:bodyPr>
          <a:lstStyle/>
          <a:p>
            <a:pPr eaLnBrk="1" fontAlgn="auto" hangingPunct="1">
              <a:spcAft>
                <a:spcPts val="0"/>
              </a:spcAft>
              <a:defRPr/>
            </a:pPr>
            <a:r>
              <a:rPr lang="zh-CN" altLang="en-US" sz="2500" dirty="0">
                <a:latin typeface="+mn-ea"/>
              </a:rPr>
              <a:t>即期交易采用即期汇率</a:t>
            </a:r>
            <a:r>
              <a:rPr lang="en-US" altLang="zh-CN" sz="2500" dirty="0">
                <a:latin typeface="+mn-ea"/>
              </a:rPr>
              <a:t>,</a:t>
            </a:r>
            <a:r>
              <a:rPr lang="zh-CN" altLang="en-US" sz="2500" dirty="0">
                <a:latin typeface="+mn-ea"/>
              </a:rPr>
              <a:t>通常为经办外汇业务银行的当日挂牌牌价</a:t>
            </a:r>
            <a:r>
              <a:rPr lang="en-US" altLang="zh-CN" sz="2500" dirty="0">
                <a:latin typeface="+mn-ea"/>
              </a:rPr>
              <a:t>,</a:t>
            </a:r>
            <a:r>
              <a:rPr lang="zh-CN" altLang="en-US" sz="2500" dirty="0">
                <a:latin typeface="+mn-ea"/>
              </a:rPr>
              <a:t>或参考当地外汇市场主要货币之间的比价加一定的手续费。</a:t>
            </a:r>
            <a:endParaRPr lang="en-US" altLang="zh-CN" sz="2500" dirty="0">
              <a:latin typeface="+mn-ea"/>
            </a:endParaRPr>
          </a:p>
          <a:p>
            <a:pPr eaLnBrk="1" fontAlgn="auto" hangingPunct="1">
              <a:spcAft>
                <a:spcPts val="0"/>
              </a:spcAft>
              <a:defRPr/>
            </a:pPr>
            <a:r>
              <a:rPr lang="zh-CN" altLang="en-US" sz="2400" dirty="0"/>
              <a:t>一般采取“双档”报价法，即外汇银行在交易中同时报出买价（</a:t>
            </a:r>
            <a:r>
              <a:rPr lang="en-US" altLang="zh-CN" sz="2400" dirty="0"/>
              <a:t>bid rate</a:t>
            </a:r>
            <a:r>
              <a:rPr lang="zh-CN" altLang="en-US" sz="2400" dirty="0"/>
              <a:t>）和卖价（</a:t>
            </a:r>
            <a:r>
              <a:rPr lang="en-US" altLang="zh-CN" sz="2400" dirty="0"/>
              <a:t>offer rate</a:t>
            </a:r>
            <a:r>
              <a:rPr lang="zh-CN" altLang="en-US" sz="2400" dirty="0"/>
              <a:t>）。如</a:t>
            </a:r>
            <a:r>
              <a:rPr lang="en-US" altLang="zh-CN" sz="2400" dirty="0"/>
              <a:t>US$1=HK$7.7516~7.7526</a:t>
            </a:r>
            <a:r>
              <a:rPr lang="zh-CN" altLang="en-US" sz="2400" dirty="0"/>
              <a:t>，前者为买入价，后者为卖出价。银行的买卖价格之差（</a:t>
            </a:r>
            <a:r>
              <a:rPr lang="en-US" altLang="zh-CN" sz="2400" dirty="0"/>
              <a:t>spread</a:t>
            </a:r>
            <a:r>
              <a:rPr lang="zh-CN" altLang="en-US" sz="2400" dirty="0"/>
              <a:t>），就是外汇银行买卖外汇的收益，一般为</a:t>
            </a:r>
            <a:r>
              <a:rPr lang="en-US" altLang="zh-CN" sz="2400" dirty="0"/>
              <a:t>l‰</a:t>
            </a:r>
            <a:r>
              <a:rPr lang="zh-CN" altLang="en-US" sz="2400" dirty="0"/>
              <a:t>～</a:t>
            </a:r>
            <a:r>
              <a:rPr lang="en-US" altLang="zh-CN" sz="2400" dirty="0"/>
              <a:t>5‰</a:t>
            </a:r>
            <a:r>
              <a:rPr lang="zh-CN" altLang="en-US" sz="2400" dirty="0"/>
              <a:t>。</a:t>
            </a:r>
            <a:endParaRPr lang="en-US" altLang="zh-CN" sz="2400" dirty="0"/>
          </a:p>
          <a:p>
            <a:pPr eaLnBrk="1" fontAlgn="auto" hangingPunct="1">
              <a:spcAft>
                <a:spcPts val="0"/>
              </a:spcAft>
              <a:defRPr/>
            </a:pPr>
            <a:r>
              <a:rPr lang="zh-CN" altLang="zh-CN" sz="2400" dirty="0"/>
              <a:t>点差</a:t>
            </a:r>
            <a:r>
              <a:rPr lang="zh-CN" altLang="en-US" sz="2400" dirty="0"/>
              <a:t>：</a:t>
            </a:r>
            <a:r>
              <a:rPr lang="zh-CN" altLang="zh-CN" sz="2400" dirty="0"/>
              <a:t>指的是买价和卖价之间的固定差价，即买价－卖价</a:t>
            </a:r>
            <a:r>
              <a:rPr lang="en-US" altLang="zh-CN" sz="2400" dirty="0"/>
              <a:t>=</a:t>
            </a:r>
            <a:r>
              <a:rPr lang="zh-CN" altLang="zh-CN" sz="2400" dirty="0"/>
              <a:t>点差。点差是投资者的交易成本，在建仓的一刻，系统便收取了点差费用。</a:t>
            </a:r>
            <a:endParaRPr lang="en-US" altLang="zh-CN" sz="2400" dirty="0"/>
          </a:p>
          <a:p>
            <a:pPr eaLnBrk="1" fontAlgn="auto" hangingPunct="1">
              <a:spcAft>
                <a:spcPts val="0"/>
              </a:spcAft>
              <a:defRPr/>
            </a:pPr>
            <a:endParaRPr lang="zh-CN" altLang="en-US" sz="25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a:extLst>
              <a:ext uri="{FF2B5EF4-FFF2-40B4-BE49-F238E27FC236}">
                <a16:creationId xmlns:a16="http://schemas.microsoft.com/office/drawing/2014/main" id="{2A64E0DC-E7E0-4E13-AB45-335C499B9E8F}"/>
              </a:ext>
            </a:extLst>
          </p:cNvPr>
          <p:cNvSpPr>
            <a:spLocks noGrp="1"/>
          </p:cNvSpPr>
          <p:nvPr>
            <p:ph type="title"/>
          </p:nvPr>
        </p:nvSpPr>
        <p:spPr/>
        <p:txBody>
          <a:bodyPr/>
          <a:lstStyle/>
          <a:p>
            <a:pPr eaLnBrk="1" hangingPunct="1"/>
            <a:r>
              <a:rPr lang="zh-CN" altLang="en-US"/>
              <a:t>课中小问题</a:t>
            </a:r>
          </a:p>
        </p:txBody>
      </p:sp>
      <p:sp>
        <p:nvSpPr>
          <p:cNvPr id="59395" name="内容占位符 2">
            <a:extLst>
              <a:ext uri="{FF2B5EF4-FFF2-40B4-BE49-F238E27FC236}">
                <a16:creationId xmlns:a16="http://schemas.microsoft.com/office/drawing/2014/main" id="{A2877D3F-CF6C-4606-8C85-759CF5EBB5B1}"/>
              </a:ext>
            </a:extLst>
          </p:cNvPr>
          <p:cNvSpPr>
            <a:spLocks noGrp="1"/>
          </p:cNvSpPr>
          <p:nvPr>
            <p:ph idx="1"/>
          </p:nvPr>
        </p:nvSpPr>
        <p:spPr>
          <a:xfrm>
            <a:off x="323528" y="1357072"/>
            <a:ext cx="8075240" cy="1036711"/>
          </a:xfrm>
        </p:spPr>
        <p:txBody>
          <a:bodyPr/>
          <a:lstStyle/>
          <a:p>
            <a:pPr marL="0" indent="0" eaLnBrk="1" hangingPunct="1">
              <a:buNone/>
            </a:pPr>
            <a:r>
              <a:rPr lang="en-US" altLang="zh-CN" dirty="0"/>
              <a:t>Q</a:t>
            </a:r>
            <a:r>
              <a:rPr lang="zh-CN" altLang="en-US" dirty="0"/>
              <a:t>：越活跃、交易量越大的市场，点差应该越高还是越低呢？</a:t>
            </a:r>
          </a:p>
        </p:txBody>
      </p:sp>
      <p:sp>
        <p:nvSpPr>
          <p:cNvPr id="4" name="内容占位符 2">
            <a:extLst>
              <a:ext uri="{FF2B5EF4-FFF2-40B4-BE49-F238E27FC236}">
                <a16:creationId xmlns:a16="http://schemas.microsoft.com/office/drawing/2014/main" id="{7BA58FE8-E0DF-4BB5-A646-B2D873C8BC26}"/>
              </a:ext>
            </a:extLst>
          </p:cNvPr>
          <p:cNvSpPr txBox="1">
            <a:spLocks/>
          </p:cNvSpPr>
          <p:nvPr/>
        </p:nvSpPr>
        <p:spPr bwMode="auto">
          <a:xfrm>
            <a:off x="323528" y="2450764"/>
            <a:ext cx="8229600" cy="368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altLang="zh-CN" dirty="0"/>
              <a:t>A</a:t>
            </a:r>
            <a:r>
              <a:rPr lang="zh-CN" altLang="en-US" dirty="0"/>
              <a:t>：</a:t>
            </a:r>
            <a:r>
              <a:rPr lang="zh-CN" altLang="zh-CN" dirty="0"/>
              <a:t>通常情况下，越活跃并且越大的市场提供的点差越低，例如</a:t>
            </a:r>
            <a:r>
              <a:rPr lang="en-US" altLang="zh-CN" dirty="0"/>
              <a:t>: </a:t>
            </a:r>
            <a:r>
              <a:rPr lang="zh-CN" altLang="en-US" dirty="0"/>
              <a:t>欧元</a:t>
            </a:r>
            <a:r>
              <a:rPr lang="en-US" altLang="zh-CN" dirty="0"/>
              <a:t>/</a:t>
            </a:r>
            <a:r>
              <a:rPr lang="zh-CN" altLang="zh-CN" dirty="0"/>
              <a:t>美元和英镑</a:t>
            </a:r>
            <a:r>
              <a:rPr lang="en-US" altLang="zh-CN" dirty="0"/>
              <a:t>/</a:t>
            </a:r>
            <a:r>
              <a:rPr lang="zh-CN" altLang="zh-CN" dirty="0"/>
              <a:t>美元的点差就比其它非主要货币的点差低。另一方面，市场越小并且货币的流通量很小的市场提供的点差越大，交易商提供的商品的点差的高低是影响客户是否选择这个交易商重要因素。</a:t>
            </a:r>
          </a:p>
          <a:p>
            <a:pPr eaLnBrk="1" hangingPunct="1"/>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a:extLst>
              <a:ext uri="{FF2B5EF4-FFF2-40B4-BE49-F238E27FC236}">
                <a16:creationId xmlns:a16="http://schemas.microsoft.com/office/drawing/2014/main" id="{2BE155B9-0882-4D7B-9137-B843085AF340}"/>
              </a:ext>
            </a:extLst>
          </p:cNvPr>
          <p:cNvSpPr>
            <a:spLocks noGrp="1"/>
          </p:cNvSpPr>
          <p:nvPr>
            <p:ph type="title"/>
          </p:nvPr>
        </p:nvSpPr>
        <p:spPr/>
        <p:txBody>
          <a:bodyPr/>
          <a:lstStyle/>
          <a:p>
            <a:pPr eaLnBrk="1" hangingPunct="1"/>
            <a:r>
              <a:rPr lang="en-US" altLang="zh-CN" dirty="0"/>
              <a:t>1.</a:t>
            </a:r>
            <a:r>
              <a:rPr lang="zh-CN" altLang="en-US" dirty="0"/>
              <a:t>即期外汇交易：报价</a:t>
            </a:r>
          </a:p>
        </p:txBody>
      </p:sp>
      <p:sp>
        <p:nvSpPr>
          <p:cNvPr id="61443" name="内容占位符 2">
            <a:extLst>
              <a:ext uri="{FF2B5EF4-FFF2-40B4-BE49-F238E27FC236}">
                <a16:creationId xmlns:a16="http://schemas.microsoft.com/office/drawing/2014/main" id="{DA5EAF2A-833D-40AC-908A-D0CD2CD3973A}"/>
              </a:ext>
            </a:extLst>
          </p:cNvPr>
          <p:cNvSpPr>
            <a:spLocks noGrp="1"/>
          </p:cNvSpPr>
          <p:nvPr>
            <p:ph idx="1"/>
          </p:nvPr>
        </p:nvSpPr>
        <p:spPr/>
        <p:txBody>
          <a:bodyPr/>
          <a:lstStyle/>
          <a:p>
            <a:pPr eaLnBrk="1" hangingPunct="1"/>
            <a:r>
              <a:rPr lang="zh-CN" altLang="en-US" dirty="0"/>
              <a:t>在实际操作中，外汇交易员不申报全价，只报出汇率小数点后的最后两位数。同上例，如果当时汇率为</a:t>
            </a:r>
            <a:r>
              <a:rPr lang="en-US" altLang="zh-CN" dirty="0"/>
              <a:t>US$1=HK$7.7516</a:t>
            </a:r>
            <a:r>
              <a:rPr lang="zh-CN" altLang="en-US" dirty="0"/>
              <a:t>～</a:t>
            </a:r>
            <a:r>
              <a:rPr lang="en-US" altLang="zh-CN" dirty="0"/>
              <a:t>7.7526</a:t>
            </a:r>
            <a:r>
              <a:rPr lang="zh-CN" altLang="en-US" dirty="0"/>
              <a:t>，则香港银行接到询问时就仅报出：</a:t>
            </a:r>
            <a:r>
              <a:rPr lang="en-US" altLang="zh-CN" dirty="0"/>
              <a:t>16</a:t>
            </a:r>
            <a:r>
              <a:rPr lang="zh-CN" altLang="en-US" dirty="0"/>
              <a:t>～</a:t>
            </a:r>
            <a:r>
              <a:rPr lang="en-US" altLang="zh-CN" dirty="0"/>
              <a:t>26</a:t>
            </a:r>
            <a:r>
              <a:rPr lang="zh-CN" altLang="en-US" dirty="0"/>
              <a:t>或</a:t>
            </a:r>
            <a:r>
              <a:rPr lang="en-US" altLang="zh-CN" dirty="0"/>
              <a:t>16/26</a:t>
            </a:r>
            <a:r>
              <a:rPr lang="zh-CN" altLang="en-US" dirty="0"/>
              <a:t>。这是因为外汇汇率变化一天之内一般不会超过最后两位数，用不着报全价，这也是银行报价的习惯。如果汇率在一天内暴涨暴跌，打破惯例，又当别论。</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a:extLst>
              <a:ext uri="{FF2B5EF4-FFF2-40B4-BE49-F238E27FC236}">
                <a16:creationId xmlns:a16="http://schemas.microsoft.com/office/drawing/2014/main" id="{2210474F-6684-477D-9076-13BFA8C25F3B}"/>
              </a:ext>
            </a:extLst>
          </p:cNvPr>
          <p:cNvSpPr>
            <a:spLocks noGrp="1"/>
          </p:cNvSpPr>
          <p:nvPr>
            <p:ph type="title"/>
          </p:nvPr>
        </p:nvSpPr>
        <p:spPr/>
        <p:txBody>
          <a:bodyPr/>
          <a:lstStyle/>
          <a:p>
            <a:r>
              <a:rPr lang="zh-CN" altLang="en-US" dirty="0"/>
              <a:t>图</a:t>
            </a:r>
            <a:r>
              <a:rPr lang="en-US" altLang="zh-CN" dirty="0"/>
              <a:t>7</a:t>
            </a:r>
            <a:r>
              <a:rPr lang="zh-CN" altLang="en-US" dirty="0"/>
              <a:t>：人民币外汇即期报价</a:t>
            </a:r>
          </a:p>
        </p:txBody>
      </p:sp>
      <p:pic>
        <p:nvPicPr>
          <p:cNvPr id="5" name="内容占位符 4">
            <a:extLst>
              <a:ext uri="{FF2B5EF4-FFF2-40B4-BE49-F238E27FC236}">
                <a16:creationId xmlns:a16="http://schemas.microsoft.com/office/drawing/2014/main" id="{97A81111-0F53-4CEE-A08E-99EFA5AA5742}"/>
              </a:ext>
            </a:extLst>
          </p:cNvPr>
          <p:cNvPicPr>
            <a:picLocks noGrp="1" noChangeAspect="1"/>
          </p:cNvPicPr>
          <p:nvPr>
            <p:ph idx="1"/>
          </p:nvPr>
        </p:nvPicPr>
        <p:blipFill>
          <a:blip r:embed="rId2"/>
          <a:stretch>
            <a:fillRect/>
          </a:stretch>
        </p:blipFill>
        <p:spPr>
          <a:xfrm>
            <a:off x="457200" y="1669532"/>
            <a:ext cx="8229600" cy="438730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a:extLst>
              <a:ext uri="{FF2B5EF4-FFF2-40B4-BE49-F238E27FC236}">
                <a16:creationId xmlns:a16="http://schemas.microsoft.com/office/drawing/2014/main" id="{971E9490-C4CC-45A5-A081-5924F15CA94B}"/>
              </a:ext>
            </a:extLst>
          </p:cNvPr>
          <p:cNvSpPr>
            <a:spLocks noGrp="1"/>
          </p:cNvSpPr>
          <p:nvPr>
            <p:ph type="title"/>
          </p:nvPr>
        </p:nvSpPr>
        <p:spPr/>
        <p:txBody>
          <a:bodyPr/>
          <a:lstStyle/>
          <a:p>
            <a:pPr eaLnBrk="1" hangingPunct="1"/>
            <a:r>
              <a:rPr lang="en-US" altLang="zh-CN" dirty="0"/>
              <a:t>2.</a:t>
            </a:r>
            <a:r>
              <a:rPr lang="zh-CN" altLang="en-US" dirty="0"/>
              <a:t>即期外汇交易：交割</a:t>
            </a:r>
          </a:p>
        </p:txBody>
      </p:sp>
      <p:sp>
        <p:nvSpPr>
          <p:cNvPr id="3" name="内容占位符 2">
            <a:extLst>
              <a:ext uri="{FF2B5EF4-FFF2-40B4-BE49-F238E27FC236}">
                <a16:creationId xmlns:a16="http://schemas.microsoft.com/office/drawing/2014/main" id="{8EC5B7BC-A919-4FCC-A15E-BDD678A11819}"/>
              </a:ext>
            </a:extLst>
          </p:cNvPr>
          <p:cNvSpPr>
            <a:spLocks noGrp="1"/>
          </p:cNvSpPr>
          <p:nvPr>
            <p:ph idx="1"/>
          </p:nvPr>
        </p:nvSpPr>
        <p:spPr/>
        <p:txBody>
          <a:bodyPr rtlCol="0">
            <a:normAutofit/>
          </a:bodyPr>
          <a:lstStyle/>
          <a:p>
            <a:pPr eaLnBrk="1" fontAlgn="auto" hangingPunct="1">
              <a:spcAft>
                <a:spcPts val="0"/>
              </a:spcAft>
              <a:defRPr/>
            </a:pPr>
            <a:r>
              <a:rPr lang="zh-CN" altLang="zh-CN" dirty="0"/>
              <a:t>指买卖成交后</a:t>
            </a:r>
            <a:r>
              <a:rPr lang="en-US" altLang="zh-CN" dirty="0"/>
              <a:t>“</a:t>
            </a:r>
            <a:r>
              <a:rPr lang="zh-CN" altLang="zh-CN" dirty="0"/>
              <a:t>钱货两清</a:t>
            </a:r>
            <a:r>
              <a:rPr lang="en-US" altLang="zh-CN" dirty="0"/>
              <a:t>”</a:t>
            </a:r>
            <a:r>
              <a:rPr lang="zh-CN" altLang="zh-CN" dirty="0"/>
              <a:t>的行为，交割日为成交当天，称当日交割（</a:t>
            </a:r>
            <a:r>
              <a:rPr lang="en-US" altLang="zh-CN" dirty="0"/>
              <a:t>value today</a:t>
            </a:r>
            <a:r>
              <a:rPr lang="zh-CN" altLang="zh-CN" dirty="0"/>
              <a:t>）；交割日为成交后第一个营业日，称翌日或明日交割（</a:t>
            </a:r>
            <a:r>
              <a:rPr lang="en-US" altLang="zh-CN" dirty="0"/>
              <a:t>value tomorrow</a:t>
            </a:r>
            <a:r>
              <a:rPr lang="zh-CN" altLang="zh-CN" dirty="0"/>
              <a:t>），交割日为成交后的第二个营业日，称即期交割或即交割（</a:t>
            </a:r>
            <a:r>
              <a:rPr lang="en-US" altLang="zh-CN" dirty="0"/>
              <a:t>value spot</a:t>
            </a:r>
            <a:r>
              <a:rPr lang="zh-CN" altLang="zh-CN" dirty="0"/>
              <a:t>）。</a:t>
            </a:r>
            <a:endParaRPr lang="en-US" altLang="zh-CN" dirty="0"/>
          </a:p>
          <a:p>
            <a:pPr eaLnBrk="1" fontAlgn="auto" hangingPunct="1">
              <a:spcAft>
                <a:spcPts val="0"/>
              </a:spcAft>
              <a:defRPr/>
            </a:pPr>
            <a:r>
              <a:rPr lang="zh-CN" altLang="en-US" dirty="0">
                <a:latin typeface="+mn-ea"/>
              </a:rPr>
              <a:t>如果交割的那一天正逢银行节假日</a:t>
            </a:r>
            <a:r>
              <a:rPr lang="en-US" altLang="zh-CN" dirty="0">
                <a:latin typeface="+mn-ea"/>
              </a:rPr>
              <a:t>,</a:t>
            </a:r>
            <a:r>
              <a:rPr lang="zh-CN" altLang="en-US" dirty="0">
                <a:latin typeface="+mn-ea"/>
              </a:rPr>
              <a:t>就顺延。</a:t>
            </a:r>
            <a:endParaRPr lang="en-US" altLang="zh-CN" dirty="0">
              <a:latin typeface="+mn-ea"/>
            </a:endParaRPr>
          </a:p>
          <a:p>
            <a:pPr eaLnBrk="1" fontAlgn="auto" hangingPunct="1">
              <a:spcAft>
                <a:spcPts val="0"/>
              </a:spcAft>
              <a:defRPr/>
            </a:pPr>
            <a:endParaRPr lang="zh-CN" altLang="zh-CN" dirty="0"/>
          </a:p>
          <a:p>
            <a:pPr eaLnBrk="1" fontAlgn="auto" hangingPunct="1">
              <a:spcAft>
                <a:spcPts val="0"/>
              </a:spcAft>
              <a:defRPr/>
            </a:pP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a:extLst>
              <a:ext uri="{FF2B5EF4-FFF2-40B4-BE49-F238E27FC236}">
                <a16:creationId xmlns:a16="http://schemas.microsoft.com/office/drawing/2014/main" id="{16F46637-430D-4BF2-B147-D98C6E9B07A3}"/>
              </a:ext>
            </a:extLst>
          </p:cNvPr>
          <p:cNvSpPr>
            <a:spLocks noGrp="1"/>
          </p:cNvSpPr>
          <p:nvPr>
            <p:ph type="title"/>
          </p:nvPr>
        </p:nvSpPr>
        <p:spPr/>
        <p:txBody>
          <a:bodyPr/>
          <a:lstStyle/>
          <a:p>
            <a:pPr eaLnBrk="1" hangingPunct="1"/>
            <a:r>
              <a:rPr lang="zh-CN" altLang="en-US" dirty="0"/>
              <a:t>（二）远期外汇交易</a:t>
            </a:r>
          </a:p>
        </p:txBody>
      </p:sp>
      <p:sp>
        <p:nvSpPr>
          <p:cNvPr id="3" name="内容占位符 2">
            <a:extLst>
              <a:ext uri="{FF2B5EF4-FFF2-40B4-BE49-F238E27FC236}">
                <a16:creationId xmlns:a16="http://schemas.microsoft.com/office/drawing/2014/main" id="{3EAD520E-574E-4844-AAEE-65E537A004AB}"/>
              </a:ext>
            </a:extLst>
          </p:cNvPr>
          <p:cNvSpPr>
            <a:spLocks noGrp="1"/>
          </p:cNvSpPr>
          <p:nvPr>
            <p:ph idx="1"/>
          </p:nvPr>
        </p:nvSpPr>
        <p:spPr/>
        <p:txBody>
          <a:bodyPr rtlCol="0">
            <a:noAutofit/>
          </a:bodyPr>
          <a:lstStyle/>
          <a:p>
            <a:pPr marL="0" indent="0" eaLnBrk="1" fontAlgn="auto" hangingPunct="1">
              <a:spcAft>
                <a:spcPts val="0"/>
              </a:spcAft>
              <a:buNone/>
              <a:defRPr/>
            </a:pPr>
            <a:r>
              <a:rPr lang="en-US" altLang="zh-CN" dirty="0"/>
              <a:t> </a:t>
            </a:r>
            <a:r>
              <a:rPr lang="zh-CN" altLang="en-US" dirty="0"/>
              <a:t>远期交易（</a:t>
            </a:r>
            <a:r>
              <a:rPr lang="en-US" altLang="zh-CN" dirty="0"/>
              <a:t>Forward Transaction</a:t>
            </a:r>
            <a:r>
              <a:rPr lang="zh-CN" altLang="en-US" dirty="0"/>
              <a:t>）是指买卖双方签订远期合同，规定在未来某一时期进行交易的一种交易方式。与即期外汇交易的根本区别，在于交割日不同。凡是交割日在成交两个营业日以后的外汇交易均属于远期外汇交易。</a:t>
            </a:r>
            <a:endParaRPr lang="en-US" altLang="zh-CN" dirty="0"/>
          </a:p>
          <a:p>
            <a:pPr eaLnBrk="1" fontAlgn="auto" hangingPunct="1">
              <a:spcAft>
                <a:spcPts val="0"/>
              </a:spcAft>
              <a:defRPr/>
            </a:pPr>
            <a:r>
              <a:rPr lang="zh-CN" altLang="zh-CN" dirty="0"/>
              <a:t>外汇市场上的远期外汇交易最长可达一年</a:t>
            </a:r>
            <a:r>
              <a:rPr lang="zh-CN" altLang="en-US" dirty="0"/>
              <a:t>，</a:t>
            </a:r>
            <a:r>
              <a:rPr lang="en-US" altLang="zh-CN" dirty="0"/>
              <a:t>1~3</a:t>
            </a:r>
            <a:r>
              <a:rPr lang="zh-CN" altLang="zh-CN" dirty="0"/>
              <a:t>个月的远期交易是最为常见的。</a:t>
            </a:r>
            <a:r>
              <a:rPr lang="zh-CN" altLang="en-US" dirty="0"/>
              <a:t>这是因为期限越长，交易的不确定性越高。</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a:extLst>
              <a:ext uri="{FF2B5EF4-FFF2-40B4-BE49-F238E27FC236}">
                <a16:creationId xmlns:a16="http://schemas.microsoft.com/office/drawing/2014/main" id="{993D3730-CE28-4BBA-BCCE-1588544A6AB9}"/>
              </a:ext>
            </a:extLst>
          </p:cNvPr>
          <p:cNvSpPr>
            <a:spLocks noGrp="1"/>
          </p:cNvSpPr>
          <p:nvPr>
            <p:ph type="title"/>
          </p:nvPr>
        </p:nvSpPr>
        <p:spPr/>
        <p:txBody>
          <a:bodyPr/>
          <a:lstStyle/>
          <a:p>
            <a:pPr eaLnBrk="1" hangingPunct="1"/>
            <a:r>
              <a:rPr lang="en-US" altLang="zh-CN" dirty="0"/>
              <a:t>1.</a:t>
            </a:r>
            <a:r>
              <a:rPr lang="zh-CN" altLang="en-US" dirty="0"/>
              <a:t>远期外汇交易：报价</a:t>
            </a:r>
          </a:p>
        </p:txBody>
      </p:sp>
      <p:sp>
        <p:nvSpPr>
          <p:cNvPr id="66563" name="内容占位符 2">
            <a:extLst>
              <a:ext uri="{FF2B5EF4-FFF2-40B4-BE49-F238E27FC236}">
                <a16:creationId xmlns:a16="http://schemas.microsoft.com/office/drawing/2014/main" id="{0BE96C11-6771-492E-BCD7-BB08BCD6704C}"/>
              </a:ext>
            </a:extLst>
          </p:cNvPr>
          <p:cNvSpPr>
            <a:spLocks noGrp="1"/>
          </p:cNvSpPr>
          <p:nvPr>
            <p:ph idx="1"/>
          </p:nvPr>
        </p:nvSpPr>
        <p:spPr/>
        <p:txBody>
          <a:bodyPr/>
          <a:lstStyle/>
          <a:p>
            <a:pPr eaLnBrk="1" hangingPunct="1"/>
            <a:r>
              <a:rPr lang="zh-CN" altLang="en-US" dirty="0"/>
              <a:t>除了直接报出远期汇率的实际价格的较为直观的方法外，通常采用差额报价法，即远期外汇交易的汇率是以在即期汇率上加减升水和贴水的方法表示。</a:t>
            </a:r>
            <a:endParaRPr lang="en-US" altLang="zh-CN" dirty="0"/>
          </a:p>
          <a:p>
            <a:pPr eaLnBrk="1" hangingPunct="1"/>
            <a:r>
              <a:rPr lang="zh-CN" altLang="en-US" dirty="0"/>
              <a:t>当某货币在外汇市场上的远期汇价高于即期汇率时，称之为升水（</a:t>
            </a:r>
            <a:r>
              <a:rPr lang="en-US" altLang="zh-CN" dirty="0"/>
              <a:t>Premium</a:t>
            </a:r>
            <a:r>
              <a:rPr lang="zh-CN" altLang="en-US" dirty="0"/>
              <a:t>）。当某货币在外汇市场上的远期汇价低于即期汇率时，称之为贴水（</a:t>
            </a:r>
            <a:r>
              <a:rPr lang="en-US" altLang="zh-CN" dirty="0"/>
              <a:t>Discount</a:t>
            </a:r>
            <a:r>
              <a:rPr lang="zh-CN" altLang="en-US"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a:extLst>
              <a:ext uri="{FF2B5EF4-FFF2-40B4-BE49-F238E27FC236}">
                <a16:creationId xmlns:a16="http://schemas.microsoft.com/office/drawing/2014/main" id="{1CC0EFC8-A854-4A87-A0C7-32C93AD985A1}"/>
              </a:ext>
            </a:extLst>
          </p:cNvPr>
          <p:cNvSpPr>
            <a:spLocks noGrp="1"/>
          </p:cNvSpPr>
          <p:nvPr>
            <p:ph type="title"/>
          </p:nvPr>
        </p:nvSpPr>
        <p:spPr/>
        <p:txBody>
          <a:bodyPr/>
          <a:lstStyle/>
          <a:p>
            <a:pPr eaLnBrk="1" hangingPunct="1"/>
            <a:r>
              <a:rPr lang="en-US" altLang="zh-CN" dirty="0"/>
              <a:t>1.</a:t>
            </a:r>
            <a:r>
              <a:rPr lang="zh-CN" altLang="en-US" dirty="0"/>
              <a:t>远期外汇交易：报价</a:t>
            </a:r>
          </a:p>
        </p:txBody>
      </p:sp>
      <p:sp>
        <p:nvSpPr>
          <p:cNvPr id="3" name="内容占位符 2">
            <a:extLst>
              <a:ext uri="{FF2B5EF4-FFF2-40B4-BE49-F238E27FC236}">
                <a16:creationId xmlns:a16="http://schemas.microsoft.com/office/drawing/2014/main" id="{12253B2F-FC06-4096-8975-F88E4F49DAAF}"/>
              </a:ext>
            </a:extLst>
          </p:cNvPr>
          <p:cNvSpPr>
            <a:spLocks noGrp="1"/>
          </p:cNvSpPr>
          <p:nvPr>
            <p:ph idx="1"/>
          </p:nvPr>
        </p:nvSpPr>
        <p:spPr/>
        <p:txBody>
          <a:bodyPr rtlCol="0">
            <a:normAutofit/>
          </a:bodyPr>
          <a:lstStyle/>
          <a:p>
            <a:pPr eaLnBrk="1" fontAlgn="auto" hangingPunct="1">
              <a:spcAft>
                <a:spcPts val="0"/>
              </a:spcAft>
              <a:defRPr/>
            </a:pPr>
            <a:r>
              <a:rPr lang="zh-CN" altLang="en-US" dirty="0"/>
              <a:t>直接标价法：</a:t>
            </a:r>
            <a:endParaRPr lang="en-US" altLang="zh-CN" dirty="0"/>
          </a:p>
          <a:p>
            <a:pPr marL="0" indent="0" eaLnBrk="1" fontAlgn="auto" hangingPunct="1">
              <a:spcAft>
                <a:spcPts val="0"/>
              </a:spcAft>
              <a:buNone/>
              <a:defRPr/>
            </a:pPr>
            <a:r>
              <a:rPr lang="en-US" altLang="zh-CN" dirty="0"/>
              <a:t>    </a:t>
            </a:r>
            <a:r>
              <a:rPr lang="zh-CN" altLang="en-US" dirty="0"/>
              <a:t>远期汇率</a:t>
            </a:r>
            <a:r>
              <a:rPr lang="en-US" altLang="zh-CN" dirty="0"/>
              <a:t> = </a:t>
            </a:r>
            <a:r>
              <a:rPr lang="zh-CN" altLang="en-US" dirty="0"/>
              <a:t>即期汇率 </a:t>
            </a:r>
            <a:r>
              <a:rPr lang="en-US" altLang="zh-CN" dirty="0"/>
              <a:t>+ </a:t>
            </a:r>
            <a:r>
              <a:rPr lang="zh-CN" altLang="en-US" dirty="0"/>
              <a:t>升水 （或减贴水）</a:t>
            </a:r>
            <a:endParaRPr lang="en-US" altLang="zh-CN" dirty="0"/>
          </a:p>
          <a:p>
            <a:pPr eaLnBrk="1" fontAlgn="auto" hangingPunct="1">
              <a:spcAft>
                <a:spcPts val="0"/>
              </a:spcAft>
              <a:defRPr/>
            </a:pPr>
            <a:r>
              <a:rPr lang="zh-CN" altLang="en-US" dirty="0"/>
              <a:t>间接标价法：</a:t>
            </a:r>
            <a:endParaRPr lang="en-US" altLang="zh-CN" dirty="0"/>
          </a:p>
          <a:p>
            <a:pPr marL="0" indent="0" eaLnBrk="1" fontAlgn="auto" hangingPunct="1">
              <a:spcAft>
                <a:spcPts val="0"/>
              </a:spcAft>
              <a:buNone/>
              <a:defRPr/>
            </a:pPr>
            <a:r>
              <a:rPr lang="en-US" altLang="zh-CN" dirty="0"/>
              <a:t>    </a:t>
            </a:r>
            <a:r>
              <a:rPr lang="zh-CN" altLang="en-US" dirty="0"/>
              <a:t>远期汇率</a:t>
            </a:r>
            <a:r>
              <a:rPr lang="en-US" altLang="zh-CN" dirty="0"/>
              <a:t> = </a:t>
            </a:r>
            <a:r>
              <a:rPr lang="zh-CN" altLang="en-US" dirty="0"/>
              <a:t>即期汇率 </a:t>
            </a:r>
            <a:r>
              <a:rPr lang="en-US" altLang="zh-CN" dirty="0"/>
              <a:t>- </a:t>
            </a:r>
            <a:r>
              <a:rPr lang="zh-CN" altLang="en-US" dirty="0"/>
              <a:t>升水 （或加贴水）</a:t>
            </a:r>
            <a:endParaRPr lang="en-US" altLang="zh-CN" dirty="0"/>
          </a:p>
          <a:p>
            <a:pPr eaLnBrk="1" fontAlgn="auto" hangingPunct="1">
              <a:spcAft>
                <a:spcPts val="0"/>
              </a:spcAft>
              <a:defRPr/>
            </a:pPr>
            <a:r>
              <a:rPr lang="zh-CN" altLang="en-US" dirty="0"/>
              <a:t>口诀：前小后大往上加，前大后小往下减</a:t>
            </a:r>
            <a:endParaRPr lang="en-US" altLang="zh-CN" dirty="0"/>
          </a:p>
          <a:p>
            <a:pPr marL="0" indent="0" eaLnBrk="1" fontAlgn="auto" hangingPunct="1">
              <a:spcAft>
                <a:spcPts val="0"/>
              </a:spcAft>
              <a:buNone/>
              <a:defRPr/>
            </a:pP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a:extLst>
              <a:ext uri="{FF2B5EF4-FFF2-40B4-BE49-F238E27FC236}">
                <a16:creationId xmlns:a16="http://schemas.microsoft.com/office/drawing/2014/main" id="{A7A396D0-E31B-47B8-95F1-13638474844F}"/>
              </a:ext>
            </a:extLst>
          </p:cNvPr>
          <p:cNvSpPr>
            <a:spLocks noGrp="1"/>
          </p:cNvSpPr>
          <p:nvPr>
            <p:ph type="title"/>
          </p:nvPr>
        </p:nvSpPr>
        <p:spPr/>
        <p:txBody>
          <a:bodyPr/>
          <a:lstStyle/>
          <a:p>
            <a:pPr eaLnBrk="1" hangingPunct="1"/>
            <a:r>
              <a:rPr lang="zh-CN" altLang="en-US"/>
              <a:t>课中小问题</a:t>
            </a:r>
          </a:p>
        </p:txBody>
      </p:sp>
      <p:sp>
        <p:nvSpPr>
          <p:cNvPr id="68611" name="内容占位符 2">
            <a:extLst>
              <a:ext uri="{FF2B5EF4-FFF2-40B4-BE49-F238E27FC236}">
                <a16:creationId xmlns:a16="http://schemas.microsoft.com/office/drawing/2014/main" id="{C54DC438-FE17-43A2-8887-C4CE350A8440}"/>
              </a:ext>
            </a:extLst>
          </p:cNvPr>
          <p:cNvSpPr>
            <a:spLocks noGrp="1"/>
          </p:cNvSpPr>
          <p:nvPr>
            <p:ph idx="1"/>
          </p:nvPr>
        </p:nvSpPr>
        <p:spPr>
          <a:xfrm>
            <a:off x="323528" y="1340768"/>
            <a:ext cx="8229600" cy="1828800"/>
          </a:xfrm>
        </p:spPr>
        <p:txBody>
          <a:bodyPr/>
          <a:lstStyle/>
          <a:p>
            <a:pPr marL="0" indent="0" eaLnBrk="1" hangingPunct="1">
              <a:buNone/>
            </a:pPr>
            <a:r>
              <a:rPr lang="en-US" altLang="zh-CN" dirty="0"/>
              <a:t>Q</a:t>
            </a:r>
            <a:r>
              <a:rPr lang="zh-CN" altLang="en-US" dirty="0"/>
              <a:t>：市场即期汇率为</a:t>
            </a:r>
            <a:r>
              <a:rPr lang="en-US" altLang="zh-CN" dirty="0"/>
              <a:t>USD1 = HKD7.7944</a:t>
            </a:r>
            <a:r>
              <a:rPr lang="zh-CN" altLang="en-US" dirty="0"/>
              <a:t> ～</a:t>
            </a:r>
            <a:r>
              <a:rPr lang="en-US" altLang="zh-CN" dirty="0"/>
              <a:t>7.7951</a:t>
            </a:r>
            <a:r>
              <a:rPr lang="zh-CN" altLang="en-US" dirty="0"/>
              <a:t>，</a:t>
            </a:r>
            <a:r>
              <a:rPr lang="en-US" altLang="zh-CN" dirty="0"/>
              <a:t>1</a:t>
            </a:r>
            <a:r>
              <a:rPr lang="zh-CN" altLang="en-US" dirty="0"/>
              <a:t>个月远期汇水为</a:t>
            </a:r>
            <a:r>
              <a:rPr lang="en-US" altLang="zh-CN" dirty="0"/>
              <a:t>49/44</a:t>
            </a:r>
            <a:r>
              <a:rPr lang="zh-CN" altLang="en-US" dirty="0"/>
              <a:t>，那么远期汇率是多少呢</a:t>
            </a:r>
            <a:r>
              <a:rPr lang="en-US" altLang="zh-CN" dirty="0"/>
              <a:t>?</a:t>
            </a:r>
            <a:endParaRPr lang="zh-CN" altLang="en-US" dirty="0"/>
          </a:p>
        </p:txBody>
      </p:sp>
      <p:sp>
        <p:nvSpPr>
          <p:cNvPr id="4" name="内容占位符 2">
            <a:extLst>
              <a:ext uri="{FF2B5EF4-FFF2-40B4-BE49-F238E27FC236}">
                <a16:creationId xmlns:a16="http://schemas.microsoft.com/office/drawing/2014/main" id="{CE7F69C7-33BF-41CC-80AA-9C54BFE1CA0F}"/>
              </a:ext>
            </a:extLst>
          </p:cNvPr>
          <p:cNvSpPr txBox="1">
            <a:spLocks/>
          </p:cNvSpPr>
          <p:nvPr/>
        </p:nvSpPr>
        <p:spPr bwMode="auto">
          <a:xfrm>
            <a:off x="323528" y="292494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altLang="zh-CN" sz="2800" dirty="0"/>
              <a:t>A</a:t>
            </a:r>
            <a:r>
              <a:rPr lang="zh-CN" altLang="en-US" sz="2800" dirty="0"/>
              <a:t>：我们发现远期汇水前大后小，表示单位货币的汇率贴水，计算远期汇率时应该用即期汇率减去远期汇水。</a:t>
            </a:r>
            <a:endParaRPr lang="en-US" altLang="zh-CN" sz="2800" dirty="0"/>
          </a:p>
          <a:p>
            <a:pPr eaLnBrk="1" fontAlgn="auto" hangingPunct="1">
              <a:spcAft>
                <a:spcPts val="0"/>
              </a:spcAft>
              <a:defRPr/>
            </a:pPr>
            <a:r>
              <a:rPr lang="en-US" altLang="zh-CN" sz="2800" dirty="0"/>
              <a:t>HKD7.7944 – 0.0049</a:t>
            </a:r>
            <a:r>
              <a:rPr lang="zh-CN" altLang="en-US" sz="2800" dirty="0"/>
              <a:t> ～</a:t>
            </a:r>
            <a:r>
              <a:rPr lang="en-US" altLang="zh-CN" sz="2800" dirty="0"/>
              <a:t>7.7951 – 0.0044 </a:t>
            </a:r>
          </a:p>
          <a:p>
            <a:pPr marL="0" indent="0" eaLnBrk="1" fontAlgn="auto" hangingPunct="1">
              <a:spcAft>
                <a:spcPts val="0"/>
              </a:spcAft>
              <a:buNone/>
              <a:defRPr/>
            </a:pPr>
            <a:r>
              <a:rPr lang="en-US" altLang="zh-CN" sz="2800" dirty="0"/>
              <a:t>    </a:t>
            </a:r>
            <a:r>
              <a:rPr lang="zh-CN" altLang="en-US" sz="2800" dirty="0"/>
              <a:t>为</a:t>
            </a:r>
            <a:r>
              <a:rPr lang="en-US" altLang="zh-CN" sz="2800" dirty="0"/>
              <a:t>USD1 = HKD7.7895</a:t>
            </a:r>
            <a:r>
              <a:rPr lang="zh-CN" altLang="en-US" sz="2800" dirty="0"/>
              <a:t> ～</a:t>
            </a:r>
            <a:r>
              <a:rPr lang="en-US" altLang="zh-CN" sz="2800" dirty="0"/>
              <a:t>7.7907</a:t>
            </a:r>
          </a:p>
          <a:p>
            <a:pPr marL="0" indent="0" eaLnBrk="1" fontAlgn="auto" hangingPunct="1">
              <a:spcAft>
                <a:spcPts val="0"/>
              </a:spcAft>
              <a:buNone/>
              <a:defRPr/>
            </a:pPr>
            <a:r>
              <a:rPr lang="en-US" altLang="zh-CN" sz="2800" dirty="0"/>
              <a:t>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a:extLst>
              <a:ext uri="{FF2B5EF4-FFF2-40B4-BE49-F238E27FC236}">
                <a16:creationId xmlns:a16="http://schemas.microsoft.com/office/drawing/2014/main" id="{2210474F-6684-477D-9076-13BFA8C25F3B}"/>
              </a:ext>
            </a:extLst>
          </p:cNvPr>
          <p:cNvSpPr>
            <a:spLocks noGrp="1"/>
          </p:cNvSpPr>
          <p:nvPr>
            <p:ph type="title"/>
          </p:nvPr>
        </p:nvSpPr>
        <p:spPr/>
        <p:txBody>
          <a:bodyPr/>
          <a:lstStyle/>
          <a:p>
            <a:r>
              <a:rPr lang="zh-CN" altLang="en-US" dirty="0"/>
              <a:t>图</a:t>
            </a:r>
            <a:r>
              <a:rPr lang="en-US" altLang="zh-CN" dirty="0"/>
              <a:t>8</a:t>
            </a:r>
            <a:r>
              <a:rPr lang="zh-CN" altLang="en-US" dirty="0"/>
              <a:t>：</a:t>
            </a:r>
            <a:r>
              <a:rPr lang="en-US" altLang="zh-CN" dirty="0"/>
              <a:t>4</a:t>
            </a:r>
            <a:r>
              <a:rPr lang="zh-CN" altLang="en-US" dirty="0"/>
              <a:t>月</a:t>
            </a:r>
            <a:r>
              <a:rPr lang="en-US" altLang="zh-CN" dirty="0"/>
              <a:t>25</a:t>
            </a:r>
            <a:r>
              <a:rPr lang="zh-CN" altLang="en-US" dirty="0"/>
              <a:t>日人民币外汇远掉报价</a:t>
            </a:r>
          </a:p>
        </p:txBody>
      </p:sp>
      <p:pic>
        <p:nvPicPr>
          <p:cNvPr id="3" name="内容占位符 2">
            <a:extLst>
              <a:ext uri="{FF2B5EF4-FFF2-40B4-BE49-F238E27FC236}">
                <a16:creationId xmlns:a16="http://schemas.microsoft.com/office/drawing/2014/main" id="{97AC533E-0CF1-4215-978B-C9760C5FF4B2}"/>
              </a:ext>
            </a:extLst>
          </p:cNvPr>
          <p:cNvPicPr>
            <a:picLocks noGrp="1" noChangeAspect="1"/>
          </p:cNvPicPr>
          <p:nvPr>
            <p:ph idx="1"/>
          </p:nvPr>
        </p:nvPicPr>
        <p:blipFill>
          <a:blip r:embed="rId2"/>
          <a:stretch>
            <a:fillRect/>
          </a:stretch>
        </p:blipFill>
        <p:spPr>
          <a:xfrm>
            <a:off x="457200" y="1969557"/>
            <a:ext cx="8229600" cy="3787253"/>
          </a:xfrm>
          <a:prstGeom prst="rect">
            <a:avLst/>
          </a:prstGeom>
        </p:spPr>
      </p:pic>
      <p:sp>
        <p:nvSpPr>
          <p:cNvPr id="4" name="文本框 3">
            <a:extLst>
              <a:ext uri="{FF2B5EF4-FFF2-40B4-BE49-F238E27FC236}">
                <a16:creationId xmlns:a16="http://schemas.microsoft.com/office/drawing/2014/main" id="{C6FAEB51-AA83-4CA2-B29C-C230A94E100E}"/>
              </a:ext>
            </a:extLst>
          </p:cNvPr>
          <p:cNvSpPr txBox="1"/>
          <p:nvPr/>
        </p:nvSpPr>
        <p:spPr>
          <a:xfrm>
            <a:off x="1907704" y="2276872"/>
            <a:ext cx="792088" cy="288032"/>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55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a:extLst>
              <a:ext uri="{FF2B5EF4-FFF2-40B4-BE49-F238E27FC236}">
                <a16:creationId xmlns:a16="http://schemas.microsoft.com/office/drawing/2014/main" id="{A81C28F0-39ED-4079-B061-65BD22D40CA8}"/>
              </a:ext>
            </a:extLst>
          </p:cNvPr>
          <p:cNvSpPr>
            <a:spLocks noGrp="1"/>
          </p:cNvSpPr>
          <p:nvPr>
            <p:ph type="title"/>
          </p:nvPr>
        </p:nvSpPr>
        <p:spPr/>
        <p:txBody>
          <a:bodyPr/>
          <a:lstStyle/>
          <a:p>
            <a:pPr eaLnBrk="1" hangingPunct="1"/>
            <a:r>
              <a:rPr lang="zh-CN" altLang="en-US" dirty="0"/>
              <a:t>（二）纽约外汇交易市场</a:t>
            </a:r>
          </a:p>
        </p:txBody>
      </p:sp>
      <p:sp>
        <p:nvSpPr>
          <p:cNvPr id="3" name="内容占位符 2">
            <a:extLst>
              <a:ext uri="{FF2B5EF4-FFF2-40B4-BE49-F238E27FC236}">
                <a16:creationId xmlns:a16="http://schemas.microsoft.com/office/drawing/2014/main" id="{302DC2DF-0AD3-445C-B092-F7A5B2519DF0}"/>
              </a:ext>
            </a:extLst>
          </p:cNvPr>
          <p:cNvSpPr>
            <a:spLocks noGrp="1"/>
          </p:cNvSpPr>
          <p:nvPr>
            <p:ph idx="1"/>
          </p:nvPr>
        </p:nvSpPr>
        <p:spPr/>
        <p:txBody>
          <a:bodyPr rtlCol="0">
            <a:normAutofit/>
          </a:bodyPr>
          <a:lstStyle/>
          <a:p>
            <a:pPr eaLnBrk="1" fontAlgn="auto" hangingPunct="1">
              <a:spcAft>
                <a:spcPts val="0"/>
              </a:spcAft>
              <a:defRPr/>
            </a:pPr>
            <a:r>
              <a:rPr lang="zh-CN" altLang="en-US" sz="2800" dirty="0">
                <a:solidFill>
                  <a:prstClr val="black"/>
                </a:solidFill>
              </a:rPr>
              <a:t>纽约外汇交易市场也是一个非常大的外汇市场，虽然美国没有外汇管制，几乎所有的美国银行和金融机构都可以经营外汇业务，纽约的外汇市场参加者仍然以商业银行为主。</a:t>
            </a:r>
            <a:endParaRPr lang="en-US" altLang="zh-CN" sz="2800" dirty="0">
              <a:solidFill>
                <a:prstClr val="black"/>
              </a:solidFill>
            </a:endParaRPr>
          </a:p>
          <a:p>
            <a:pPr eaLnBrk="1" fontAlgn="auto" hangingPunct="1">
              <a:spcAft>
                <a:spcPts val="0"/>
              </a:spcAft>
              <a:defRPr/>
            </a:pPr>
            <a:r>
              <a:rPr lang="zh-CN" altLang="en-US" sz="2800" dirty="0">
                <a:solidFill>
                  <a:prstClr val="black"/>
                </a:solidFill>
              </a:rPr>
              <a:t>纽约的交易非常活跃，且投机交易占很大比例，实际上是一个金融外汇市场。</a:t>
            </a:r>
            <a:endParaRPr lang="en-US" altLang="zh-CN" sz="2800" dirty="0">
              <a:solidFill>
                <a:prstClr val="black"/>
              </a:solidFill>
            </a:endParaRPr>
          </a:p>
          <a:p>
            <a:pPr eaLnBrk="1" fontAlgn="auto" hangingPunct="1">
              <a:spcAft>
                <a:spcPts val="0"/>
              </a:spcAft>
              <a:defRPr/>
            </a:pPr>
            <a:r>
              <a:rPr lang="zh-CN" altLang="en-US" sz="2800" dirty="0">
                <a:solidFill>
                  <a:prstClr val="black"/>
                </a:solidFill>
              </a:rPr>
              <a:t>全球</a:t>
            </a:r>
            <a:r>
              <a:rPr lang="en-US" altLang="zh-CN" sz="2800" dirty="0">
                <a:solidFill>
                  <a:prstClr val="black"/>
                </a:solidFill>
              </a:rPr>
              <a:t>50%</a:t>
            </a:r>
            <a:r>
              <a:rPr lang="zh-CN" altLang="en-US" sz="2800" dirty="0">
                <a:solidFill>
                  <a:prstClr val="black"/>
                </a:solidFill>
              </a:rPr>
              <a:t>以上的美元交易都是通过纽约市场的系统进行银行清算。</a:t>
            </a:r>
            <a:endParaRPr lang="zh-CN"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EE-D2F5-4B17-9F1B-1A3F97E4CFBE}"/>
              </a:ext>
            </a:extLst>
          </p:cNvPr>
          <p:cNvSpPr>
            <a:spLocks noGrp="1"/>
          </p:cNvSpPr>
          <p:nvPr>
            <p:ph type="title"/>
          </p:nvPr>
        </p:nvSpPr>
        <p:spPr/>
        <p:txBody>
          <a:bodyPr/>
          <a:lstStyle/>
          <a:p>
            <a:r>
              <a:rPr lang="zh-CN" altLang="en-US" dirty="0"/>
              <a:t>图</a:t>
            </a:r>
            <a:r>
              <a:rPr lang="en-US" altLang="zh-CN" dirty="0"/>
              <a:t>9</a:t>
            </a:r>
            <a:r>
              <a:rPr lang="zh-CN" altLang="en-US" dirty="0"/>
              <a:t>：</a:t>
            </a:r>
            <a:r>
              <a:rPr lang="en-US" altLang="zh-CN" dirty="0"/>
              <a:t>5</a:t>
            </a:r>
            <a:r>
              <a:rPr lang="zh-CN" altLang="en-US" dirty="0"/>
              <a:t>月</a:t>
            </a:r>
            <a:r>
              <a:rPr lang="en-US" altLang="zh-CN" dirty="0"/>
              <a:t>7</a:t>
            </a:r>
            <a:r>
              <a:rPr lang="zh-CN" altLang="en-US" dirty="0"/>
              <a:t>日人民币外汇远掉报价</a:t>
            </a:r>
          </a:p>
        </p:txBody>
      </p:sp>
      <p:pic>
        <p:nvPicPr>
          <p:cNvPr id="4" name="内容占位符 3">
            <a:extLst>
              <a:ext uri="{FF2B5EF4-FFF2-40B4-BE49-F238E27FC236}">
                <a16:creationId xmlns:a16="http://schemas.microsoft.com/office/drawing/2014/main" id="{4B783368-825C-48E3-B93C-C447232E3B8E}"/>
              </a:ext>
            </a:extLst>
          </p:cNvPr>
          <p:cNvPicPr>
            <a:picLocks noGrp="1" noChangeAspect="1"/>
          </p:cNvPicPr>
          <p:nvPr>
            <p:ph idx="1"/>
          </p:nvPr>
        </p:nvPicPr>
        <p:blipFill>
          <a:blip r:embed="rId2"/>
          <a:stretch>
            <a:fillRect/>
          </a:stretch>
        </p:blipFill>
        <p:spPr>
          <a:xfrm>
            <a:off x="431448" y="1963245"/>
            <a:ext cx="8229600" cy="3843683"/>
          </a:xfrm>
          <a:prstGeom prst="rect">
            <a:avLst/>
          </a:prstGeom>
        </p:spPr>
      </p:pic>
      <p:sp>
        <p:nvSpPr>
          <p:cNvPr id="5" name="文本框 4">
            <a:extLst>
              <a:ext uri="{FF2B5EF4-FFF2-40B4-BE49-F238E27FC236}">
                <a16:creationId xmlns:a16="http://schemas.microsoft.com/office/drawing/2014/main" id="{91E1D42B-EE34-4582-BEF3-278C73108229}"/>
              </a:ext>
            </a:extLst>
          </p:cNvPr>
          <p:cNvSpPr txBox="1"/>
          <p:nvPr/>
        </p:nvSpPr>
        <p:spPr>
          <a:xfrm>
            <a:off x="1576460" y="2938521"/>
            <a:ext cx="3168352" cy="288032"/>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984E1972-9AF2-4CFD-9EA3-C8361BCC3E6F}"/>
              </a:ext>
            </a:extLst>
          </p:cNvPr>
          <p:cNvSpPr txBox="1"/>
          <p:nvPr/>
        </p:nvSpPr>
        <p:spPr>
          <a:xfrm>
            <a:off x="457200" y="1437606"/>
            <a:ext cx="6386120" cy="369332"/>
          </a:xfrm>
          <a:prstGeom prst="rect">
            <a:avLst/>
          </a:prstGeom>
          <a:solidFill>
            <a:schemeClr val="bg1"/>
          </a:solidFill>
          <a:ln w="28575">
            <a:solidFill>
              <a:srgbClr val="811C20"/>
            </a:solidFill>
          </a:ln>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日，特朗普宣布对</a:t>
            </a:r>
            <a:r>
              <a:rPr lang="en-US" altLang="zh-CN" dirty="0">
                <a:latin typeface="微软雅黑" panose="020B0503020204020204" pitchFamily="34" charset="-122"/>
                <a:ea typeface="微软雅黑" panose="020B0503020204020204" pitchFamily="34" charset="-122"/>
              </a:rPr>
              <a:t>2000</a:t>
            </a:r>
            <a:r>
              <a:rPr lang="zh-CN" altLang="en-US" dirty="0">
                <a:latin typeface="微软雅黑" panose="020B0503020204020204" pitchFamily="34" charset="-122"/>
                <a:ea typeface="微软雅黑" panose="020B0503020204020204" pitchFamily="34" charset="-122"/>
              </a:rPr>
              <a:t>亿美元中国货物加征</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关税</a:t>
            </a:r>
          </a:p>
        </p:txBody>
      </p:sp>
      <p:sp>
        <p:nvSpPr>
          <p:cNvPr id="7" name="文本框 6">
            <a:extLst>
              <a:ext uri="{FF2B5EF4-FFF2-40B4-BE49-F238E27FC236}">
                <a16:creationId xmlns:a16="http://schemas.microsoft.com/office/drawing/2014/main" id="{C5A6E2FF-1570-4749-92F3-A42F2C84681E}"/>
              </a:ext>
            </a:extLst>
          </p:cNvPr>
          <p:cNvSpPr txBox="1"/>
          <p:nvPr/>
        </p:nvSpPr>
        <p:spPr>
          <a:xfrm>
            <a:off x="1621620" y="4941168"/>
            <a:ext cx="792088" cy="288032"/>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23174F2F-13FB-4C37-873A-DB6031490B0B}"/>
              </a:ext>
            </a:extLst>
          </p:cNvPr>
          <p:cNvSpPr txBox="1"/>
          <p:nvPr/>
        </p:nvSpPr>
        <p:spPr>
          <a:xfrm>
            <a:off x="1948632" y="2275777"/>
            <a:ext cx="792088" cy="288032"/>
          </a:xfrm>
          <a:prstGeom prst="rect">
            <a:avLst/>
          </a:prstGeom>
          <a:noFill/>
          <a:ln w="28575">
            <a:solidFill>
              <a:srgbClr val="811C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E88D1436-0C13-4B9B-B0AF-DDC418D195D1}"/>
              </a:ext>
            </a:extLst>
          </p:cNvPr>
          <p:cNvPicPr>
            <a:picLocks noChangeAspect="1"/>
          </p:cNvPicPr>
          <p:nvPr/>
        </p:nvPicPr>
        <p:blipFill>
          <a:blip r:embed="rId3"/>
          <a:stretch>
            <a:fillRect/>
          </a:stretch>
        </p:blipFill>
        <p:spPr>
          <a:xfrm>
            <a:off x="431448" y="5806928"/>
            <a:ext cx="3558664" cy="819859"/>
          </a:xfrm>
          <a:prstGeom prst="rect">
            <a:avLst/>
          </a:prstGeom>
        </p:spPr>
      </p:pic>
    </p:spTree>
    <p:extLst>
      <p:ext uri="{BB962C8B-B14F-4D97-AF65-F5344CB8AC3E}">
        <p14:creationId xmlns:p14="http://schemas.microsoft.com/office/powerpoint/2010/main" val="244557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a:extLst>
              <a:ext uri="{FF2B5EF4-FFF2-40B4-BE49-F238E27FC236}">
                <a16:creationId xmlns:a16="http://schemas.microsoft.com/office/drawing/2014/main" id="{9BA78A2E-A4C1-4DAE-B13B-5E3ED5A38A3B}"/>
              </a:ext>
            </a:extLst>
          </p:cNvPr>
          <p:cNvSpPr>
            <a:spLocks noGrp="1"/>
          </p:cNvSpPr>
          <p:nvPr>
            <p:ph idx="1"/>
          </p:nvPr>
        </p:nvSpPr>
        <p:spPr>
          <a:xfrm>
            <a:off x="179512" y="1124744"/>
            <a:ext cx="7725544" cy="1440160"/>
          </a:xfrm>
        </p:spPr>
        <p:txBody>
          <a:bodyPr/>
          <a:lstStyle/>
          <a:p>
            <a:r>
              <a:rPr lang="zh-CN" altLang="en-US" sz="2000" dirty="0"/>
              <a:t>按照利率平价理论，远期差价通常反映了两种货币的利差。即利率高的货币一般表现为贴水，利率低的货币一般表现为升水。</a:t>
            </a:r>
            <a:endParaRPr lang="en-US" altLang="zh-CN" sz="2000" dirty="0"/>
          </a:p>
          <a:p>
            <a:r>
              <a:rPr lang="zh-CN" altLang="en-US" sz="2000" dirty="0"/>
              <a:t>远期汇率升贴水取决于这些因素：不同外汇市场上的利率差异；供求关系；对未来汇率的预期。</a:t>
            </a:r>
          </a:p>
        </p:txBody>
      </p:sp>
      <p:grpSp>
        <p:nvGrpSpPr>
          <p:cNvPr id="12" name="组合 11">
            <a:extLst>
              <a:ext uri="{FF2B5EF4-FFF2-40B4-BE49-F238E27FC236}">
                <a16:creationId xmlns:a16="http://schemas.microsoft.com/office/drawing/2014/main" id="{55543252-8AB6-42AB-9FA6-18A458EA1C55}"/>
              </a:ext>
            </a:extLst>
          </p:cNvPr>
          <p:cNvGrpSpPr/>
          <p:nvPr/>
        </p:nvGrpSpPr>
        <p:grpSpPr>
          <a:xfrm>
            <a:off x="457200" y="2564904"/>
            <a:ext cx="8229600" cy="3724456"/>
            <a:chOff x="611560" y="2924944"/>
            <a:chExt cx="8229600" cy="3724456"/>
          </a:xfrm>
        </p:grpSpPr>
        <p:pic>
          <p:nvPicPr>
            <p:cNvPr id="11" name="内容占位符 3">
              <a:extLst>
                <a:ext uri="{FF2B5EF4-FFF2-40B4-BE49-F238E27FC236}">
                  <a16:creationId xmlns:a16="http://schemas.microsoft.com/office/drawing/2014/main" id="{A64F37FC-773C-4983-875B-8A0F04473C9F}"/>
                </a:ext>
              </a:extLst>
            </p:cNvPr>
            <p:cNvPicPr>
              <a:picLocks noChangeAspect="1"/>
            </p:cNvPicPr>
            <p:nvPr/>
          </p:nvPicPr>
          <p:blipFill>
            <a:blip r:embed="rId2"/>
            <a:stretch>
              <a:fillRect/>
            </a:stretch>
          </p:blipFill>
          <p:spPr bwMode="auto">
            <a:xfrm>
              <a:off x="611560" y="4140608"/>
              <a:ext cx="8229600" cy="250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内容占位符 3">
              <a:extLst>
                <a:ext uri="{FF2B5EF4-FFF2-40B4-BE49-F238E27FC236}">
                  <a16:creationId xmlns:a16="http://schemas.microsoft.com/office/drawing/2014/main" id="{58494773-CFCB-445F-8DF0-55E93B973CC0}"/>
                </a:ext>
              </a:extLst>
            </p:cNvPr>
            <p:cNvPicPr>
              <a:picLocks noChangeAspect="1"/>
            </p:cNvPicPr>
            <p:nvPr/>
          </p:nvPicPr>
          <p:blipFill>
            <a:blip r:embed="rId3"/>
            <a:stretch>
              <a:fillRect/>
            </a:stretch>
          </p:blipFill>
          <p:spPr bwMode="auto">
            <a:xfrm>
              <a:off x="611560" y="2924944"/>
              <a:ext cx="8229600" cy="156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44076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a:extLst>
              <a:ext uri="{FF2B5EF4-FFF2-40B4-BE49-F238E27FC236}">
                <a16:creationId xmlns:a16="http://schemas.microsoft.com/office/drawing/2014/main" id="{A697EEDE-01FE-464F-AF07-0146BC309D61}"/>
              </a:ext>
            </a:extLst>
          </p:cNvPr>
          <p:cNvSpPr>
            <a:spLocks noGrp="1"/>
          </p:cNvSpPr>
          <p:nvPr>
            <p:ph type="title"/>
          </p:nvPr>
        </p:nvSpPr>
        <p:spPr>
          <a:xfrm>
            <a:off x="611560" y="457200"/>
            <a:ext cx="7283450" cy="1143000"/>
          </a:xfrm>
        </p:spPr>
        <p:txBody>
          <a:bodyPr/>
          <a:lstStyle/>
          <a:p>
            <a:pPr eaLnBrk="1" hangingPunct="1"/>
            <a:r>
              <a:rPr lang="en-US" altLang="zh-CN" dirty="0"/>
              <a:t>2.</a:t>
            </a:r>
            <a:r>
              <a:rPr lang="zh-CN" altLang="en-US" dirty="0"/>
              <a:t>远期外汇交易的动机 </a:t>
            </a:r>
          </a:p>
        </p:txBody>
      </p:sp>
      <p:sp>
        <p:nvSpPr>
          <p:cNvPr id="3" name="内容占位符 2">
            <a:extLst>
              <a:ext uri="{FF2B5EF4-FFF2-40B4-BE49-F238E27FC236}">
                <a16:creationId xmlns:a16="http://schemas.microsoft.com/office/drawing/2014/main" id="{026AC4A9-F8EB-4490-BA38-492C63829122}"/>
              </a:ext>
            </a:extLst>
          </p:cNvPr>
          <p:cNvSpPr>
            <a:spLocks noGrp="1"/>
          </p:cNvSpPr>
          <p:nvPr>
            <p:ph idx="1"/>
          </p:nvPr>
        </p:nvSpPr>
        <p:spPr>
          <a:xfrm>
            <a:off x="539552" y="1859599"/>
            <a:ext cx="8229600" cy="4525963"/>
          </a:xfrm>
        </p:spPr>
        <p:txBody>
          <a:bodyPr rtlCol="0">
            <a:noAutofit/>
          </a:bodyPr>
          <a:lstStyle/>
          <a:p>
            <a:pPr eaLnBrk="1" fontAlgn="auto" hangingPunct="1">
              <a:spcAft>
                <a:spcPts val="0"/>
              </a:spcAft>
              <a:defRPr/>
            </a:pPr>
            <a:r>
              <a:rPr lang="en-US" altLang="zh-CN" sz="2800" dirty="0"/>
              <a:t> </a:t>
            </a:r>
            <a:r>
              <a:rPr lang="zh-CN" altLang="en-US" sz="2800" dirty="0"/>
              <a:t>进出口商预先买进或卖出期汇，以避免汇率变动风险。汇率变动是经常性的，在商品贸易往来中，时间越长，由汇率变动所带来的风险也就越大，而进出口商从签订买卖合同到交货、付款又往往需要相当长时间</a:t>
            </a:r>
            <a:r>
              <a:rPr lang="en-US" altLang="zh-CN" sz="2800" dirty="0"/>
              <a:t>(</a:t>
            </a:r>
            <a:r>
              <a:rPr lang="zh-CN" altLang="en-US" sz="2800" dirty="0"/>
              <a:t>通常达</a:t>
            </a:r>
            <a:r>
              <a:rPr lang="en-US" altLang="zh-CN" sz="2800" dirty="0"/>
              <a:t>30</a:t>
            </a:r>
            <a:r>
              <a:rPr lang="zh-CN" altLang="en-US" sz="2800" dirty="0"/>
              <a:t>天～</a:t>
            </a:r>
            <a:r>
              <a:rPr lang="en-US" altLang="zh-CN" sz="2800" dirty="0"/>
              <a:t>90</a:t>
            </a:r>
            <a:r>
              <a:rPr lang="zh-CN" altLang="en-US" sz="2800" dirty="0"/>
              <a:t>天，有的更长</a:t>
            </a:r>
            <a:r>
              <a:rPr lang="en-US" altLang="zh-CN" sz="2800" dirty="0"/>
              <a:t>)</a:t>
            </a:r>
            <a:r>
              <a:rPr lang="zh-CN" altLang="en-US" sz="2800" dirty="0"/>
              <a:t>，因此，有可能因汇率变动而遭受损失。</a:t>
            </a:r>
            <a:endParaRPr lang="en-US" altLang="zh-CN" sz="2800" dirty="0"/>
          </a:p>
          <a:p>
            <a:pPr eaLnBrk="1" fontAlgn="auto" hangingPunct="1">
              <a:spcAft>
                <a:spcPts val="0"/>
              </a:spcAft>
              <a:defRPr/>
            </a:pPr>
            <a:r>
              <a:rPr lang="zh-CN" altLang="en-US" sz="2800" dirty="0"/>
              <a:t>进出口商为避免汇率波动所带来的风险，就想尽办法在收取或支付款项时，按成交时的汇率办理交割。</a:t>
            </a:r>
          </a:p>
          <a:p>
            <a:pPr eaLnBrk="1" fontAlgn="auto" hangingPunct="1">
              <a:spcAft>
                <a:spcPts val="0"/>
              </a:spcAft>
              <a:defRPr/>
            </a:pPr>
            <a:endParaRPr lang="zh-CN"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a:extLst>
              <a:ext uri="{FF2B5EF4-FFF2-40B4-BE49-F238E27FC236}">
                <a16:creationId xmlns:a16="http://schemas.microsoft.com/office/drawing/2014/main" id="{E5E203ED-49C9-4534-B396-B5E5DBA6425A}"/>
              </a:ext>
            </a:extLst>
          </p:cNvPr>
          <p:cNvSpPr>
            <a:spLocks noGrp="1"/>
          </p:cNvSpPr>
          <p:nvPr>
            <p:ph type="title"/>
          </p:nvPr>
        </p:nvSpPr>
        <p:spPr/>
        <p:txBody>
          <a:bodyPr/>
          <a:lstStyle/>
          <a:p>
            <a:pPr eaLnBrk="1" hangingPunct="1"/>
            <a:r>
              <a:rPr lang="zh-CN" altLang="en-US"/>
              <a:t>课中小问题</a:t>
            </a:r>
          </a:p>
        </p:txBody>
      </p:sp>
      <p:sp>
        <p:nvSpPr>
          <p:cNvPr id="71683" name="内容占位符 2">
            <a:extLst>
              <a:ext uri="{FF2B5EF4-FFF2-40B4-BE49-F238E27FC236}">
                <a16:creationId xmlns:a16="http://schemas.microsoft.com/office/drawing/2014/main" id="{D48B22B6-DB34-4925-B863-913AC399C193}"/>
              </a:ext>
            </a:extLst>
          </p:cNvPr>
          <p:cNvSpPr>
            <a:spLocks noGrp="1"/>
          </p:cNvSpPr>
          <p:nvPr>
            <p:ph idx="1"/>
          </p:nvPr>
        </p:nvSpPr>
        <p:spPr/>
        <p:txBody>
          <a:bodyPr/>
          <a:lstStyle/>
          <a:p>
            <a:pPr eaLnBrk="1" hangingPunct="1"/>
            <a:r>
              <a:rPr lang="zh-CN" altLang="en-US" dirty="0"/>
              <a:t>美国出口商向英国出口</a:t>
            </a:r>
            <a:r>
              <a:rPr lang="en-US" altLang="zh-CN" dirty="0"/>
              <a:t>300</a:t>
            </a:r>
            <a:r>
              <a:rPr lang="zh-CN" altLang="en-US" dirty="0"/>
              <a:t>万英镑的货物，预计</a:t>
            </a:r>
            <a:r>
              <a:rPr lang="en-US" altLang="zh-CN" dirty="0"/>
              <a:t>3</a:t>
            </a:r>
            <a:r>
              <a:rPr lang="zh-CN" altLang="en-US" dirty="0"/>
              <a:t>个月后才收汇。假如</a:t>
            </a:r>
            <a:r>
              <a:rPr lang="en-US" altLang="zh-CN" dirty="0"/>
              <a:t>3</a:t>
            </a:r>
            <a:r>
              <a:rPr lang="zh-CN" altLang="en-US" dirty="0"/>
              <a:t>个月后英镑兑美元的汇率下跌为</a:t>
            </a:r>
            <a:r>
              <a:rPr lang="en-US" altLang="zh-CN" dirty="0"/>
              <a:t>GBP/USD = 1.5120/30</a:t>
            </a:r>
            <a:r>
              <a:rPr lang="zh-CN" altLang="en-US" dirty="0"/>
              <a:t>。假设当天外汇市场行情为</a:t>
            </a:r>
            <a:r>
              <a:rPr lang="en-US" altLang="zh-CN" dirty="0"/>
              <a:t>GBP/USD = 1.5525/35</a:t>
            </a:r>
            <a:r>
              <a:rPr lang="zh-CN" altLang="en-US" dirty="0"/>
              <a:t>，</a:t>
            </a:r>
            <a:r>
              <a:rPr lang="en-US" altLang="zh-CN" dirty="0"/>
              <a:t>3</a:t>
            </a:r>
            <a:r>
              <a:rPr lang="zh-CN" altLang="en-US" dirty="0"/>
              <a:t>个月远期差价为</a:t>
            </a:r>
            <a:r>
              <a:rPr lang="en-US" altLang="zh-CN" dirty="0"/>
              <a:t>30/20</a:t>
            </a:r>
            <a:r>
              <a:rPr lang="zh-CN" altLang="en-US" dirty="0"/>
              <a:t>，如果美国出口商不进行保值，</a:t>
            </a:r>
            <a:r>
              <a:rPr lang="en-US" altLang="zh-CN" dirty="0"/>
              <a:t>3</a:t>
            </a:r>
            <a:r>
              <a:rPr lang="zh-CN" altLang="en-US" dirty="0"/>
              <a:t>个月英镑将会损失多少？如果采取套期保值，该进口商应该怎么操作？</a:t>
            </a:r>
            <a:endParaRPr lang="en-US" altLang="zh-CN" dirty="0"/>
          </a:p>
          <a:p>
            <a:pPr eaLnBrk="1" hangingPunct="1"/>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a:extLst>
              <a:ext uri="{FF2B5EF4-FFF2-40B4-BE49-F238E27FC236}">
                <a16:creationId xmlns:a16="http://schemas.microsoft.com/office/drawing/2014/main" id="{D9973646-96E5-424E-8C9E-51F9E992E5F0}"/>
              </a:ext>
            </a:extLst>
          </p:cNvPr>
          <p:cNvSpPr>
            <a:spLocks noGrp="1"/>
          </p:cNvSpPr>
          <p:nvPr>
            <p:ph type="title"/>
          </p:nvPr>
        </p:nvSpPr>
        <p:spPr/>
        <p:txBody>
          <a:bodyPr/>
          <a:lstStyle/>
          <a:p>
            <a:pPr eaLnBrk="1" hangingPunct="1"/>
            <a:r>
              <a:rPr lang="zh-CN" altLang="en-US"/>
              <a:t>课中小问题</a:t>
            </a:r>
          </a:p>
        </p:txBody>
      </p:sp>
      <p:sp>
        <p:nvSpPr>
          <p:cNvPr id="3" name="内容占位符 2">
            <a:extLst>
              <a:ext uri="{FF2B5EF4-FFF2-40B4-BE49-F238E27FC236}">
                <a16:creationId xmlns:a16="http://schemas.microsoft.com/office/drawing/2014/main" id="{76E446CC-521F-4F01-866A-0CB593D967DE}"/>
              </a:ext>
            </a:extLst>
          </p:cNvPr>
          <p:cNvSpPr>
            <a:spLocks noGrp="1"/>
          </p:cNvSpPr>
          <p:nvPr>
            <p:ph idx="1"/>
          </p:nvPr>
        </p:nvSpPr>
        <p:spPr>
          <a:xfrm>
            <a:off x="611560" y="1700808"/>
            <a:ext cx="7632848" cy="4176464"/>
          </a:xfrm>
        </p:spPr>
        <p:txBody>
          <a:bodyPr rtlCol="0">
            <a:normAutofit/>
          </a:bodyPr>
          <a:lstStyle/>
          <a:p>
            <a:pPr eaLnBrk="1" fontAlgn="auto" hangingPunct="1">
              <a:spcAft>
                <a:spcPts val="0"/>
              </a:spcAft>
              <a:defRPr/>
            </a:pPr>
            <a:r>
              <a:rPr lang="zh-CN" altLang="en-US" dirty="0"/>
              <a:t>首先计算</a:t>
            </a:r>
            <a:r>
              <a:rPr lang="en-US" altLang="zh-CN" dirty="0"/>
              <a:t>3</a:t>
            </a:r>
            <a:r>
              <a:rPr lang="zh-CN" altLang="en-US" dirty="0"/>
              <a:t>个月远期汇率：</a:t>
            </a:r>
            <a:r>
              <a:rPr lang="en-US" altLang="zh-CN" dirty="0"/>
              <a:t>GBP/USD = 1.5495/1.5515 </a:t>
            </a:r>
            <a:r>
              <a:rPr lang="zh-CN" altLang="en-US" dirty="0"/>
              <a:t>（前大后小往下减）。</a:t>
            </a:r>
            <a:endParaRPr lang="en-US" altLang="zh-CN" dirty="0"/>
          </a:p>
          <a:p>
            <a:pPr eaLnBrk="1" fontAlgn="auto" hangingPunct="1">
              <a:spcAft>
                <a:spcPts val="0"/>
              </a:spcAft>
              <a:defRPr/>
            </a:pPr>
            <a:r>
              <a:rPr lang="zh-CN" altLang="en-US" dirty="0"/>
              <a:t>如果出口商不进行保值，</a:t>
            </a:r>
            <a:r>
              <a:rPr lang="en-US" altLang="zh-CN" dirty="0"/>
              <a:t>3</a:t>
            </a:r>
            <a:r>
              <a:rPr lang="zh-CN" altLang="en-US" dirty="0"/>
              <a:t>个月后收汇</a:t>
            </a:r>
            <a:r>
              <a:rPr lang="en-US" altLang="zh-CN" dirty="0"/>
              <a:t>300</a:t>
            </a:r>
            <a:r>
              <a:rPr lang="zh-CN" altLang="en-US" dirty="0"/>
              <a:t>万英镑，只能按照当时即期汇率换回美元</a:t>
            </a:r>
            <a:r>
              <a:rPr lang="en-US" altLang="zh-CN" dirty="0"/>
              <a:t>453.6</a:t>
            </a:r>
            <a:r>
              <a:rPr lang="zh-CN" altLang="en-US" dirty="0"/>
              <a:t>万（</a:t>
            </a:r>
            <a:r>
              <a:rPr lang="en-US" altLang="zh-CN" dirty="0"/>
              <a:t>300</a:t>
            </a:r>
            <a:r>
              <a:rPr lang="zh-CN" altLang="en-US" dirty="0"/>
              <a:t>*</a:t>
            </a:r>
            <a:r>
              <a:rPr lang="en-US" altLang="zh-CN" dirty="0"/>
              <a:t>1.5120</a:t>
            </a:r>
            <a:r>
              <a:rPr lang="zh-CN" altLang="en-US" dirty="0"/>
              <a:t>，银行的买入价）。如果采取了套期保值的策略，</a:t>
            </a:r>
            <a:r>
              <a:rPr lang="en-US" altLang="zh-CN" dirty="0"/>
              <a:t>3</a:t>
            </a:r>
            <a:r>
              <a:rPr lang="zh-CN" altLang="en-US" dirty="0"/>
              <a:t>个月后收汇</a:t>
            </a:r>
            <a:r>
              <a:rPr lang="en-US" altLang="zh-CN" dirty="0"/>
              <a:t>300</a:t>
            </a:r>
            <a:r>
              <a:rPr lang="zh-CN" altLang="en-US" dirty="0"/>
              <a:t>万英镑，可换回美元</a:t>
            </a:r>
            <a:r>
              <a:rPr lang="en-US" altLang="zh-CN" dirty="0"/>
              <a:t>464.85</a:t>
            </a:r>
            <a:r>
              <a:rPr lang="zh-CN" altLang="en-US" dirty="0"/>
              <a:t>万（</a:t>
            </a:r>
            <a:r>
              <a:rPr lang="en-US" altLang="zh-CN" dirty="0"/>
              <a:t>300</a:t>
            </a:r>
            <a:r>
              <a:rPr lang="zh-CN" altLang="en-US" dirty="0"/>
              <a:t>*</a:t>
            </a:r>
            <a:r>
              <a:rPr lang="en-US" altLang="zh-CN" dirty="0"/>
              <a:t>1.5495</a:t>
            </a:r>
            <a:r>
              <a:rPr lang="zh-CN" altLang="en-US" dirty="0"/>
              <a:t>，银行的买入价）。不进行保值会使得出口商损失</a:t>
            </a:r>
            <a:r>
              <a:rPr lang="en-US" altLang="zh-CN" dirty="0"/>
              <a:t>11.25</a:t>
            </a:r>
            <a:r>
              <a:rPr lang="zh-CN" altLang="en-US" dirty="0"/>
              <a:t>万美元。</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a:extLst>
              <a:ext uri="{FF2B5EF4-FFF2-40B4-BE49-F238E27FC236}">
                <a16:creationId xmlns:a16="http://schemas.microsoft.com/office/drawing/2014/main" id="{D9973646-96E5-424E-8C9E-51F9E992E5F0}"/>
              </a:ext>
            </a:extLst>
          </p:cNvPr>
          <p:cNvSpPr>
            <a:spLocks noGrp="1"/>
          </p:cNvSpPr>
          <p:nvPr>
            <p:ph type="title"/>
          </p:nvPr>
        </p:nvSpPr>
        <p:spPr>
          <a:xfrm>
            <a:off x="-612576" y="265212"/>
            <a:ext cx="8229600" cy="1143000"/>
          </a:xfrm>
        </p:spPr>
        <p:txBody>
          <a:bodyPr/>
          <a:lstStyle/>
          <a:p>
            <a:pPr eaLnBrk="1" hangingPunct="1"/>
            <a:r>
              <a:rPr lang="zh-CN" altLang="en-US" dirty="0"/>
              <a:t>（三）掉期外汇交易</a:t>
            </a:r>
          </a:p>
        </p:txBody>
      </p:sp>
      <p:sp>
        <p:nvSpPr>
          <p:cNvPr id="3" name="内容占位符 2">
            <a:extLst>
              <a:ext uri="{FF2B5EF4-FFF2-40B4-BE49-F238E27FC236}">
                <a16:creationId xmlns:a16="http://schemas.microsoft.com/office/drawing/2014/main" id="{76E446CC-521F-4F01-866A-0CB593D967DE}"/>
              </a:ext>
            </a:extLst>
          </p:cNvPr>
          <p:cNvSpPr>
            <a:spLocks noGrp="1"/>
          </p:cNvSpPr>
          <p:nvPr>
            <p:ph idx="1"/>
          </p:nvPr>
        </p:nvSpPr>
        <p:spPr>
          <a:xfrm>
            <a:off x="323528" y="1628800"/>
            <a:ext cx="8496944" cy="4479430"/>
          </a:xfrm>
        </p:spPr>
        <p:txBody>
          <a:bodyPr rtlCol="0">
            <a:normAutofit/>
          </a:bodyPr>
          <a:lstStyle/>
          <a:p>
            <a:pPr eaLnBrk="1" fontAlgn="auto" hangingPunct="1">
              <a:spcAft>
                <a:spcPts val="0"/>
              </a:spcAft>
              <a:defRPr/>
            </a:pPr>
            <a:r>
              <a:rPr lang="zh-CN" altLang="en-US" dirty="0"/>
              <a:t>近年来，借助于国际外汇市场和货币市场，作为一种衍生金融工具的掉期交易，得到了国际金融界和跨国公司的青睐和广泛应用，使得掉期交易成为外汇市场交易中的重要方式。</a:t>
            </a:r>
            <a:endParaRPr lang="en-US" altLang="zh-CN" dirty="0"/>
          </a:p>
          <a:p>
            <a:pPr eaLnBrk="1" fontAlgn="auto" hangingPunct="1">
              <a:spcAft>
                <a:spcPts val="0"/>
              </a:spcAft>
              <a:defRPr/>
            </a:pPr>
            <a:r>
              <a:rPr lang="zh-CN" altLang="en-US" dirty="0"/>
              <a:t>掉期交易</a:t>
            </a:r>
            <a:r>
              <a:rPr lang="en-US" altLang="zh-CN" dirty="0"/>
              <a:t>(Swap Transaction )</a:t>
            </a:r>
            <a:r>
              <a:rPr lang="zh-CN" altLang="en-US" dirty="0"/>
              <a:t>，是指买卖双方约定在未来某一时期相互等额交换某种资产的交易形式。</a:t>
            </a:r>
            <a:endParaRPr lang="en-US" altLang="zh-CN" dirty="0"/>
          </a:p>
          <a:p>
            <a:pPr eaLnBrk="1" fontAlgn="auto" hangingPunct="1">
              <a:spcAft>
                <a:spcPts val="0"/>
              </a:spcAft>
              <a:defRPr/>
            </a:pPr>
            <a:endParaRPr lang="zh-CN" altLang="en-US" dirty="0"/>
          </a:p>
        </p:txBody>
      </p:sp>
    </p:spTree>
    <p:extLst>
      <p:ext uri="{BB962C8B-B14F-4D97-AF65-F5344CB8AC3E}">
        <p14:creationId xmlns:p14="http://schemas.microsoft.com/office/powerpoint/2010/main" val="842485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BADAFC-DCD2-48BA-9034-04E6ED230F17}"/>
              </a:ext>
            </a:extLst>
          </p:cNvPr>
          <p:cNvSpPr>
            <a:spLocks noGrp="1"/>
          </p:cNvSpPr>
          <p:nvPr>
            <p:ph type="title"/>
          </p:nvPr>
        </p:nvSpPr>
        <p:spPr/>
        <p:txBody>
          <a:bodyPr/>
          <a:lstStyle/>
          <a:p>
            <a:r>
              <a:rPr lang="en-US" altLang="zh-CN" dirty="0"/>
              <a:t>1.</a:t>
            </a:r>
            <a:r>
              <a:rPr lang="zh-CN" altLang="en-US" dirty="0"/>
              <a:t>分类</a:t>
            </a:r>
          </a:p>
        </p:txBody>
      </p:sp>
      <p:sp>
        <p:nvSpPr>
          <p:cNvPr id="3" name="内容占位符 2">
            <a:extLst>
              <a:ext uri="{FF2B5EF4-FFF2-40B4-BE49-F238E27FC236}">
                <a16:creationId xmlns:a16="http://schemas.microsoft.com/office/drawing/2014/main" id="{600E8ACF-78FB-400F-A711-27F0703EF81D}"/>
              </a:ext>
            </a:extLst>
          </p:cNvPr>
          <p:cNvSpPr>
            <a:spLocks noGrp="1"/>
          </p:cNvSpPr>
          <p:nvPr>
            <p:ph idx="1"/>
          </p:nvPr>
        </p:nvSpPr>
        <p:spPr>
          <a:xfrm>
            <a:off x="323528" y="1700808"/>
            <a:ext cx="8229600" cy="4176464"/>
          </a:xfrm>
        </p:spPr>
        <p:txBody>
          <a:bodyPr/>
          <a:lstStyle/>
          <a:p>
            <a:r>
              <a:rPr lang="zh-CN" altLang="en-US" dirty="0"/>
              <a:t>从互换的对象来说，掉期交易一般分为货币掉期交易和利率掉期交易。</a:t>
            </a:r>
            <a:endParaRPr lang="en-US" altLang="zh-CN" dirty="0"/>
          </a:p>
          <a:p>
            <a:r>
              <a:rPr lang="zh-CN" altLang="en-US" dirty="0"/>
              <a:t>从互换的时间上来说，掉期交易一般分为即期对远期的掉期交易和远期对远期的掉期交易。</a:t>
            </a:r>
            <a:endParaRPr lang="en-US" altLang="zh-CN" dirty="0"/>
          </a:p>
          <a:p>
            <a:r>
              <a:rPr lang="zh-CN" altLang="en-US" dirty="0"/>
              <a:t>而在现实中，货币掉期、利率掉期常与即期对远期、远期对远期结合起来应用。</a:t>
            </a:r>
            <a:endParaRPr lang="en-US" altLang="zh-CN" dirty="0"/>
          </a:p>
        </p:txBody>
      </p:sp>
    </p:spTree>
    <p:extLst>
      <p:ext uri="{BB962C8B-B14F-4D97-AF65-F5344CB8AC3E}">
        <p14:creationId xmlns:p14="http://schemas.microsoft.com/office/powerpoint/2010/main" val="2573703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BADAFC-DCD2-48BA-9034-04E6ED230F17}"/>
              </a:ext>
            </a:extLst>
          </p:cNvPr>
          <p:cNvSpPr>
            <a:spLocks noGrp="1"/>
          </p:cNvSpPr>
          <p:nvPr>
            <p:ph type="title"/>
          </p:nvPr>
        </p:nvSpPr>
        <p:spPr/>
        <p:txBody>
          <a:bodyPr/>
          <a:lstStyle/>
          <a:p>
            <a:r>
              <a:rPr lang="en-US" altLang="zh-CN" dirty="0"/>
              <a:t>2.</a:t>
            </a:r>
            <a:r>
              <a:rPr lang="zh-CN" altLang="en-US" dirty="0"/>
              <a:t>货币掉期交易</a:t>
            </a:r>
          </a:p>
        </p:txBody>
      </p:sp>
      <p:sp>
        <p:nvSpPr>
          <p:cNvPr id="3" name="内容占位符 2">
            <a:extLst>
              <a:ext uri="{FF2B5EF4-FFF2-40B4-BE49-F238E27FC236}">
                <a16:creationId xmlns:a16="http://schemas.microsoft.com/office/drawing/2014/main" id="{600E8ACF-78FB-400F-A711-27F0703EF81D}"/>
              </a:ext>
            </a:extLst>
          </p:cNvPr>
          <p:cNvSpPr>
            <a:spLocks noGrp="1"/>
          </p:cNvSpPr>
          <p:nvPr>
            <p:ph idx="1"/>
          </p:nvPr>
        </p:nvSpPr>
        <p:spPr>
          <a:xfrm>
            <a:off x="534380" y="1556792"/>
            <a:ext cx="8075240" cy="4205064"/>
          </a:xfrm>
        </p:spPr>
        <p:txBody>
          <a:bodyPr/>
          <a:lstStyle/>
          <a:p>
            <a:r>
              <a:rPr lang="zh-CN" altLang="en-US" b="1" dirty="0"/>
              <a:t>货币掉期交易</a:t>
            </a:r>
            <a:r>
              <a:rPr lang="en-US" altLang="zh-CN" dirty="0"/>
              <a:t>(Currency Swap )</a:t>
            </a:r>
            <a:r>
              <a:rPr lang="zh-CN" altLang="en-US" dirty="0"/>
              <a:t>：指两种货币之间的交换交易。一般情况下，是指两种货币资金的本金交换，且本金通常在互换的开始及结束时进行互换。</a:t>
            </a:r>
            <a:endParaRPr lang="en-US" altLang="zh-CN" dirty="0"/>
          </a:p>
          <a:p>
            <a:r>
              <a:rPr lang="zh-CN" altLang="en-US" dirty="0"/>
              <a:t>货币掉期交易的目的在于降低筹资成本、满足双方意愿及防止汇率变动风险造成的损失。第一笔货币掉期交易是由所罗门兄弟公司在</a:t>
            </a:r>
            <a:r>
              <a:rPr lang="en-US" altLang="zh-CN" dirty="0"/>
              <a:t>IBM</a:t>
            </a:r>
            <a:r>
              <a:rPr lang="zh-CN" altLang="en-US" dirty="0"/>
              <a:t>公司与世界银行之间运作，在固定利率条件下进行的货币互换。</a:t>
            </a:r>
            <a:endParaRPr lang="en-US" altLang="zh-CN" dirty="0"/>
          </a:p>
        </p:txBody>
      </p:sp>
    </p:spTree>
    <p:extLst>
      <p:ext uri="{BB962C8B-B14F-4D97-AF65-F5344CB8AC3E}">
        <p14:creationId xmlns:p14="http://schemas.microsoft.com/office/powerpoint/2010/main" val="3374228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06436-E478-478B-A871-A0761DCB4768}"/>
              </a:ext>
            </a:extLst>
          </p:cNvPr>
          <p:cNvSpPr>
            <a:spLocks noGrp="1"/>
          </p:cNvSpPr>
          <p:nvPr>
            <p:ph type="title"/>
          </p:nvPr>
        </p:nvSpPr>
        <p:spPr/>
        <p:txBody>
          <a:bodyPr/>
          <a:lstStyle/>
          <a:p>
            <a:r>
              <a:rPr lang="zh-CN" altLang="en-US" dirty="0"/>
              <a:t>第一笔货币掉期交易</a:t>
            </a:r>
          </a:p>
        </p:txBody>
      </p:sp>
      <p:pic>
        <p:nvPicPr>
          <p:cNvPr id="4" name="内容占位符 3">
            <a:extLst>
              <a:ext uri="{FF2B5EF4-FFF2-40B4-BE49-F238E27FC236}">
                <a16:creationId xmlns:a16="http://schemas.microsoft.com/office/drawing/2014/main" id="{00C74C9C-EFF4-4A15-B9E5-8821DD1D576C}"/>
              </a:ext>
            </a:extLst>
          </p:cNvPr>
          <p:cNvPicPr>
            <a:picLocks noGrp="1" noChangeAspect="1"/>
          </p:cNvPicPr>
          <p:nvPr>
            <p:ph idx="1"/>
          </p:nvPr>
        </p:nvPicPr>
        <p:blipFill>
          <a:blip r:embed="rId2"/>
          <a:stretch>
            <a:fillRect/>
          </a:stretch>
        </p:blipFill>
        <p:spPr>
          <a:xfrm>
            <a:off x="1691680" y="4506912"/>
            <a:ext cx="5334000" cy="2076450"/>
          </a:xfrm>
          <a:prstGeom prst="rect">
            <a:avLst/>
          </a:prstGeom>
        </p:spPr>
      </p:pic>
      <p:sp>
        <p:nvSpPr>
          <p:cNvPr id="5" name="文本框 4">
            <a:extLst>
              <a:ext uri="{FF2B5EF4-FFF2-40B4-BE49-F238E27FC236}">
                <a16:creationId xmlns:a16="http://schemas.microsoft.com/office/drawing/2014/main" id="{1FE99397-23DF-4852-9703-67C487848FC4}"/>
              </a:ext>
            </a:extLst>
          </p:cNvPr>
          <p:cNvSpPr txBox="1"/>
          <p:nvPr/>
        </p:nvSpPr>
        <p:spPr>
          <a:xfrm>
            <a:off x="390364" y="1556792"/>
            <a:ext cx="8363272" cy="3046988"/>
          </a:xfrm>
          <a:prstGeom prst="rect">
            <a:avLst/>
          </a:prstGeom>
          <a:noFill/>
        </p:spPr>
        <p:txBody>
          <a:bodyPr wrap="square" rtlCol="0">
            <a:spAutoFit/>
          </a:bodyPr>
          <a:lstStyle/>
          <a:p>
            <a:r>
              <a:rPr lang="en-US" altLang="zh-CN" sz="2400" dirty="0"/>
              <a:t>1981</a:t>
            </a:r>
            <a:r>
              <a:rPr lang="zh-CN" altLang="en-US" sz="2400" dirty="0"/>
              <a:t>年，由于美元对瑞士法郎</a:t>
            </a:r>
            <a:r>
              <a:rPr lang="en-US" altLang="zh-CN" sz="2400" dirty="0"/>
              <a:t>(SF)</a:t>
            </a:r>
            <a:r>
              <a:rPr lang="zh-CN" altLang="en-US" sz="2400" dirty="0"/>
              <a:t>、德国马克</a:t>
            </a:r>
            <a:r>
              <a:rPr lang="en-US" altLang="zh-CN" sz="2400" dirty="0"/>
              <a:t>(DM)</a:t>
            </a:r>
            <a:r>
              <a:rPr lang="zh-CN" altLang="en-US" sz="2400" dirty="0"/>
              <a:t>急剧升值，持有瑞士法郎和德国马克资金的</a:t>
            </a:r>
            <a:r>
              <a:rPr lang="en-US" altLang="zh-CN" sz="2400" dirty="0"/>
              <a:t>IBM</a:t>
            </a:r>
            <a:r>
              <a:rPr lang="zh-CN" altLang="en-US" sz="2400" dirty="0"/>
              <a:t>公司，希望将这两种货币形式的资金换成美元资金，以回避汇率风险，但又因为数额较大，不能集中于任何一个资本市场。而此时的世界银行具有</a:t>
            </a:r>
            <a:r>
              <a:rPr lang="en-US" altLang="zh-CN" sz="2400" dirty="0"/>
              <a:t>AAA</a:t>
            </a:r>
            <a:r>
              <a:rPr lang="zh-CN" altLang="en-US" sz="2400" dirty="0"/>
              <a:t>级的信誉，在欧洲美元市场上能以较有利的条件筹集到美元资金，但其实际需要的却是瑞士法郎和德国马克。在所罗门兄弟公司的安排下，世界银行将其</a:t>
            </a:r>
            <a:r>
              <a:rPr lang="en-US" altLang="zh-CN" sz="2400" dirty="0"/>
              <a:t>2.9</a:t>
            </a:r>
            <a:r>
              <a:rPr lang="zh-CN" altLang="en-US" sz="2400" dirty="0"/>
              <a:t>亿美元的固定利率债务与</a:t>
            </a:r>
            <a:r>
              <a:rPr lang="en-US" altLang="zh-CN" sz="2400" dirty="0"/>
              <a:t>IBM</a:t>
            </a:r>
            <a:r>
              <a:rPr lang="zh-CN" altLang="en-US" sz="2400" dirty="0"/>
              <a:t>公司已有的瑞士法郎和德国马克的债务互换。</a:t>
            </a:r>
          </a:p>
        </p:txBody>
      </p:sp>
    </p:spTree>
    <p:extLst>
      <p:ext uri="{BB962C8B-B14F-4D97-AF65-F5344CB8AC3E}">
        <p14:creationId xmlns:p14="http://schemas.microsoft.com/office/powerpoint/2010/main" val="1896400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a:extLst>
              <a:ext uri="{FF2B5EF4-FFF2-40B4-BE49-F238E27FC236}">
                <a16:creationId xmlns:a16="http://schemas.microsoft.com/office/drawing/2014/main" id="{D9973646-96E5-424E-8C9E-51F9E992E5F0}"/>
              </a:ext>
            </a:extLst>
          </p:cNvPr>
          <p:cNvSpPr>
            <a:spLocks noGrp="1"/>
          </p:cNvSpPr>
          <p:nvPr>
            <p:ph type="title"/>
          </p:nvPr>
        </p:nvSpPr>
        <p:spPr>
          <a:xfrm>
            <a:off x="-180528" y="247375"/>
            <a:ext cx="8229600" cy="1143000"/>
          </a:xfrm>
        </p:spPr>
        <p:txBody>
          <a:bodyPr/>
          <a:lstStyle/>
          <a:p>
            <a:pPr eaLnBrk="1" hangingPunct="1"/>
            <a:r>
              <a:rPr lang="zh-CN" altLang="en-US" dirty="0"/>
              <a:t>货币掉期交易实例</a:t>
            </a:r>
          </a:p>
        </p:txBody>
      </p:sp>
      <p:sp>
        <p:nvSpPr>
          <p:cNvPr id="3" name="内容占位符 2">
            <a:extLst>
              <a:ext uri="{FF2B5EF4-FFF2-40B4-BE49-F238E27FC236}">
                <a16:creationId xmlns:a16="http://schemas.microsoft.com/office/drawing/2014/main" id="{76E446CC-521F-4F01-866A-0CB593D967DE}"/>
              </a:ext>
            </a:extLst>
          </p:cNvPr>
          <p:cNvSpPr>
            <a:spLocks noGrp="1"/>
          </p:cNvSpPr>
          <p:nvPr>
            <p:ph idx="1"/>
          </p:nvPr>
        </p:nvSpPr>
        <p:spPr>
          <a:xfrm>
            <a:off x="107504" y="1541860"/>
            <a:ext cx="8568952" cy="2535213"/>
          </a:xfrm>
        </p:spPr>
        <p:txBody>
          <a:bodyPr rtlCol="0">
            <a:normAutofit/>
          </a:bodyPr>
          <a:lstStyle/>
          <a:p>
            <a:pPr eaLnBrk="1" fontAlgn="auto" hangingPunct="1">
              <a:spcAft>
                <a:spcPts val="0"/>
              </a:spcAft>
              <a:defRPr/>
            </a:pPr>
            <a:r>
              <a:rPr lang="zh-CN" altLang="en-US" dirty="0"/>
              <a:t>公司</a:t>
            </a:r>
            <a:r>
              <a:rPr lang="en-US" altLang="zh-CN" dirty="0"/>
              <a:t>A</a:t>
            </a:r>
            <a:r>
              <a:rPr lang="zh-CN" altLang="en-US" dirty="0"/>
              <a:t>是一个美国公司，想要借</a:t>
            </a:r>
            <a:r>
              <a:rPr lang="en-US" altLang="zh-CN" dirty="0"/>
              <a:t>3</a:t>
            </a:r>
            <a:r>
              <a:rPr lang="zh-CN" altLang="en-US" dirty="0"/>
              <a:t>年期</a:t>
            </a:r>
            <a:r>
              <a:rPr lang="en-US" altLang="zh-CN" dirty="0"/>
              <a:t>€40m </a:t>
            </a:r>
            <a:r>
              <a:rPr lang="zh-CN" altLang="en-US" dirty="0"/>
              <a:t>，其借美元的利率为</a:t>
            </a:r>
            <a:r>
              <a:rPr lang="en-US" altLang="zh-CN" dirty="0"/>
              <a:t>7%</a:t>
            </a:r>
            <a:r>
              <a:rPr lang="zh-CN" altLang="en-US" dirty="0"/>
              <a:t>，借欧元的利率为</a:t>
            </a:r>
            <a:r>
              <a:rPr lang="en-US" altLang="zh-CN" dirty="0"/>
              <a:t>6%</a:t>
            </a:r>
            <a:r>
              <a:rPr lang="zh-CN" altLang="en-US" dirty="0"/>
              <a:t>。</a:t>
            </a:r>
            <a:endParaRPr lang="en-US" altLang="zh-CN" dirty="0"/>
          </a:p>
          <a:p>
            <a:pPr eaLnBrk="1" fontAlgn="auto" hangingPunct="1">
              <a:spcAft>
                <a:spcPts val="0"/>
              </a:spcAft>
              <a:defRPr/>
            </a:pPr>
            <a:r>
              <a:rPr lang="zh-CN" altLang="en-US" dirty="0"/>
              <a:t>公司</a:t>
            </a:r>
            <a:r>
              <a:rPr lang="en-US" altLang="zh-CN" dirty="0"/>
              <a:t>B</a:t>
            </a:r>
            <a:r>
              <a:rPr lang="zh-CN" altLang="en-US" dirty="0"/>
              <a:t>是一个法国公司，想要借</a:t>
            </a:r>
            <a:r>
              <a:rPr lang="en-US" altLang="zh-CN" dirty="0"/>
              <a:t>3</a:t>
            </a:r>
            <a:r>
              <a:rPr lang="zh-CN" altLang="en-US" dirty="0"/>
              <a:t>年期</a:t>
            </a:r>
            <a:r>
              <a:rPr lang="en-US" altLang="zh-CN" dirty="0"/>
              <a:t>$60m </a:t>
            </a:r>
            <a:r>
              <a:rPr lang="zh-CN" altLang="en-US" dirty="0"/>
              <a:t>，其借美元的利率为</a:t>
            </a:r>
            <a:r>
              <a:rPr lang="en-US" altLang="zh-CN" dirty="0"/>
              <a:t>8%</a:t>
            </a:r>
            <a:r>
              <a:rPr lang="zh-CN" altLang="en-US" dirty="0"/>
              <a:t>，借欧元的利率为</a:t>
            </a:r>
            <a:r>
              <a:rPr lang="en-US" altLang="zh-CN" dirty="0"/>
              <a:t>5%</a:t>
            </a:r>
            <a:r>
              <a:rPr lang="zh-CN" altLang="en-US" dirty="0"/>
              <a:t>。</a:t>
            </a:r>
            <a:endParaRPr lang="en-US" altLang="zh-CN" dirty="0"/>
          </a:p>
          <a:p>
            <a:pPr eaLnBrk="1" fontAlgn="auto" hangingPunct="1">
              <a:spcAft>
                <a:spcPts val="0"/>
              </a:spcAft>
              <a:defRPr/>
            </a:pPr>
            <a:r>
              <a:rPr lang="zh-CN" altLang="en-US" dirty="0"/>
              <a:t>目前的汇率是</a:t>
            </a:r>
            <a:r>
              <a:rPr lang="en-US" altLang="zh-CN" dirty="0"/>
              <a:t>$1.50 = €1.00.</a:t>
            </a:r>
            <a:endParaRPr lang="zh-CN" altLang="en-US" dirty="0"/>
          </a:p>
        </p:txBody>
      </p:sp>
      <p:graphicFrame>
        <p:nvGraphicFramePr>
          <p:cNvPr id="10" name="Group 22">
            <a:extLst>
              <a:ext uri="{FF2B5EF4-FFF2-40B4-BE49-F238E27FC236}">
                <a16:creationId xmlns:a16="http://schemas.microsoft.com/office/drawing/2014/main" id="{58269579-6565-443D-9A51-012193F17D75}"/>
              </a:ext>
            </a:extLst>
          </p:cNvPr>
          <p:cNvGraphicFramePr>
            <a:graphicFrameLocks noGrp="1"/>
          </p:cNvGraphicFramePr>
          <p:nvPr>
            <p:extLst>
              <p:ext uri="{D42A27DB-BD31-4B8C-83A1-F6EECF244321}">
                <p14:modId xmlns:p14="http://schemas.microsoft.com/office/powerpoint/2010/main" val="4035738139"/>
              </p:ext>
            </p:extLst>
          </p:nvPr>
        </p:nvGraphicFramePr>
        <p:xfrm>
          <a:off x="683568" y="4380038"/>
          <a:ext cx="4032448" cy="1872208"/>
        </p:xfrm>
        <a:graphic>
          <a:graphicData uri="http://schemas.openxmlformats.org/drawingml/2006/table">
            <a:tbl>
              <a:tblPr/>
              <a:tblGrid>
                <a:gridCol w="893555">
                  <a:extLst>
                    <a:ext uri="{9D8B030D-6E8A-4147-A177-3AD203B41FA5}">
                      <a16:colId xmlns:a16="http://schemas.microsoft.com/office/drawing/2014/main" val="20000"/>
                    </a:ext>
                  </a:extLst>
                </a:gridCol>
                <a:gridCol w="1356877">
                  <a:extLst>
                    <a:ext uri="{9D8B030D-6E8A-4147-A177-3AD203B41FA5}">
                      <a16:colId xmlns:a16="http://schemas.microsoft.com/office/drawing/2014/main" val="20001"/>
                    </a:ext>
                  </a:extLst>
                </a:gridCol>
                <a:gridCol w="1782016">
                  <a:extLst>
                    <a:ext uri="{9D8B030D-6E8A-4147-A177-3AD203B41FA5}">
                      <a16:colId xmlns:a16="http://schemas.microsoft.com/office/drawing/2014/main" val="20002"/>
                    </a:ext>
                  </a:extLst>
                </a:gridCol>
              </a:tblGrid>
              <a:tr h="612892">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303">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a:t>
                      </a:r>
                    </a:p>
                  </a:txBody>
                  <a:tcPr marL="101600" marR="101600" marT="52754" marB="5275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dirty="0">
                          <a:ln>
                            <a:noFill/>
                          </a:ln>
                          <a:solidFill>
                            <a:schemeClr val="tx1"/>
                          </a:solidFill>
                          <a:effectLst/>
                          <a:latin typeface="Times New Roman" pitchFamily="18" charset="0"/>
                          <a:ea typeface="宋体" pitchFamily="2" charset="-122"/>
                        </a:rPr>
                        <a:t>$7%</a:t>
                      </a:r>
                    </a:p>
                  </a:txBody>
                  <a:tcPr marL="101600" marR="101600" marT="52754" marB="5275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€6%</a:t>
                      </a:r>
                    </a:p>
                  </a:txBody>
                  <a:tcPr marL="101600" marR="101600" marT="52754" marB="52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52013">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B</a:t>
                      </a: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$8%</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dirty="0">
                          <a:ln>
                            <a:noFill/>
                          </a:ln>
                          <a:solidFill>
                            <a:schemeClr val="tx1"/>
                          </a:solidFill>
                          <a:effectLst/>
                          <a:latin typeface="Times New Roman" pitchFamily="18" charset="0"/>
                          <a:ea typeface="宋体" pitchFamily="2" charset="-122"/>
                        </a:rPr>
                        <a:t>€5%</a:t>
                      </a:r>
                    </a:p>
                  </a:txBody>
                  <a:tcPr marL="101600" marR="101600" marT="52754" marB="527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548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2AEF9FC2-10B0-46D9-8C4A-44153941AE9C}"/>
              </a:ext>
            </a:extLst>
          </p:cNvPr>
          <p:cNvSpPr>
            <a:spLocks noGrp="1"/>
          </p:cNvSpPr>
          <p:nvPr>
            <p:ph type="title"/>
          </p:nvPr>
        </p:nvSpPr>
        <p:spPr/>
        <p:txBody>
          <a:bodyPr/>
          <a:lstStyle/>
          <a:p>
            <a:pPr eaLnBrk="1" hangingPunct="1"/>
            <a:r>
              <a:rPr lang="zh-CN" altLang="en-US" dirty="0"/>
              <a:t>（三）其他主要外汇市场</a:t>
            </a:r>
          </a:p>
        </p:txBody>
      </p:sp>
      <p:sp>
        <p:nvSpPr>
          <p:cNvPr id="3" name="内容占位符 2">
            <a:extLst>
              <a:ext uri="{FF2B5EF4-FFF2-40B4-BE49-F238E27FC236}">
                <a16:creationId xmlns:a16="http://schemas.microsoft.com/office/drawing/2014/main" id="{64414AA9-6BF5-4F1D-87DF-F28665A24C68}"/>
              </a:ext>
            </a:extLst>
          </p:cNvPr>
          <p:cNvSpPr>
            <a:spLocks noGrp="1"/>
          </p:cNvSpPr>
          <p:nvPr>
            <p:ph idx="1"/>
          </p:nvPr>
        </p:nvSpPr>
        <p:spPr/>
        <p:txBody>
          <a:bodyPr rtlCol="0">
            <a:noAutofit/>
          </a:bodyPr>
          <a:lstStyle/>
          <a:p>
            <a:pPr eaLnBrk="1" fontAlgn="auto" hangingPunct="1">
              <a:spcAft>
                <a:spcPts val="0"/>
              </a:spcAft>
              <a:defRPr/>
            </a:pPr>
            <a:r>
              <a:rPr lang="zh-CN" altLang="en-US" sz="2600" b="1" dirty="0">
                <a:solidFill>
                  <a:srgbClr val="7C1E1F"/>
                </a:solidFill>
              </a:rPr>
              <a:t>东京外汇市场</a:t>
            </a:r>
            <a:r>
              <a:rPr lang="zh-CN" altLang="en-US" sz="2600" dirty="0"/>
              <a:t>也是一个无形的交易市场，可以是银行同业的交易，也可以通过经纪人进行。其交易品种较单一，主要是日元对美元、欧元。</a:t>
            </a:r>
            <a:endParaRPr lang="en-US" altLang="zh-CN" sz="2600" dirty="0"/>
          </a:p>
          <a:p>
            <a:pPr eaLnBrk="1" fontAlgn="auto" hangingPunct="1">
              <a:spcAft>
                <a:spcPts val="0"/>
              </a:spcAft>
              <a:defRPr/>
            </a:pPr>
            <a:r>
              <a:rPr lang="zh-CN" altLang="en-US" sz="2600" b="1" dirty="0">
                <a:solidFill>
                  <a:srgbClr val="7C1E1F"/>
                </a:solidFill>
              </a:rPr>
              <a:t>悉尼外汇市场</a:t>
            </a:r>
            <a:r>
              <a:rPr lang="zh-CN" altLang="en-US" sz="2600" dirty="0"/>
              <a:t>作为每天全球最早开市的外汇交易市场之一，交易时间约为北京时间</a:t>
            </a:r>
            <a:r>
              <a:rPr lang="en-US" altLang="zh-CN" sz="2600" dirty="0"/>
              <a:t>6</a:t>
            </a:r>
            <a:r>
              <a:rPr lang="zh-CN" altLang="en-US" sz="2600" dirty="0"/>
              <a:t>：</a:t>
            </a:r>
            <a:r>
              <a:rPr lang="en-US" altLang="zh-CN" sz="2600" dirty="0"/>
              <a:t>00-14</a:t>
            </a:r>
            <a:r>
              <a:rPr lang="zh-CN" altLang="en-US" sz="2600" dirty="0"/>
              <a:t>：</a:t>
            </a:r>
            <a:r>
              <a:rPr lang="en-US" altLang="zh-CN" sz="2600" dirty="0"/>
              <a:t>00</a:t>
            </a:r>
            <a:r>
              <a:rPr lang="zh-CN" altLang="en-US" sz="2600" dirty="0"/>
              <a:t>（冬令时）。通常汇率波动较小，交易品种以澳元、新西兰元和美元为主。</a:t>
            </a:r>
          </a:p>
          <a:p>
            <a:pPr eaLnBrk="1" fontAlgn="auto" hangingPunct="1">
              <a:spcAft>
                <a:spcPts val="0"/>
              </a:spcAft>
              <a:defRPr/>
            </a:pPr>
            <a:endParaRPr lang="zh-CN" altLang="en-US" sz="2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a:extLst>
              <a:ext uri="{FF2B5EF4-FFF2-40B4-BE49-F238E27FC236}">
                <a16:creationId xmlns:a16="http://schemas.microsoft.com/office/drawing/2014/main" id="{C47EF75F-C069-4468-9C0E-355279A46729}"/>
              </a:ext>
            </a:extLst>
          </p:cNvPr>
          <p:cNvGraphicFramePr>
            <a:graphicFrameLocks noGrp="1"/>
          </p:cNvGraphicFramePr>
          <p:nvPr/>
        </p:nvGraphicFramePr>
        <p:xfrm>
          <a:off x="304802" y="2438402"/>
          <a:ext cx="6176963" cy="1792311"/>
        </p:xfrm>
        <a:graphic>
          <a:graphicData uri="http://schemas.openxmlformats.org/drawingml/2006/table">
            <a:tbl>
              <a:tblPr/>
              <a:tblGrid>
                <a:gridCol w="1143000">
                  <a:extLst>
                    <a:ext uri="{9D8B030D-6E8A-4147-A177-3AD203B41FA5}">
                      <a16:colId xmlns:a16="http://schemas.microsoft.com/office/drawing/2014/main" val="20000"/>
                    </a:ext>
                  </a:extLst>
                </a:gridCol>
                <a:gridCol w="735013">
                  <a:extLst>
                    <a:ext uri="{9D8B030D-6E8A-4147-A177-3AD203B41FA5}">
                      <a16:colId xmlns:a16="http://schemas.microsoft.com/office/drawing/2014/main" val="20001"/>
                    </a:ext>
                  </a:extLst>
                </a:gridCol>
                <a:gridCol w="246062">
                  <a:extLst>
                    <a:ext uri="{9D8B030D-6E8A-4147-A177-3AD203B41FA5}">
                      <a16:colId xmlns:a16="http://schemas.microsoft.com/office/drawing/2014/main" val="20002"/>
                    </a:ext>
                  </a:extLst>
                </a:gridCol>
                <a:gridCol w="890588">
                  <a:extLst>
                    <a:ext uri="{9D8B030D-6E8A-4147-A177-3AD203B41FA5}">
                      <a16:colId xmlns:a16="http://schemas.microsoft.com/office/drawing/2014/main" val="20003"/>
                    </a:ext>
                  </a:extLst>
                </a:gridCol>
                <a:gridCol w="441325">
                  <a:extLst>
                    <a:ext uri="{9D8B030D-6E8A-4147-A177-3AD203B41FA5}">
                      <a16:colId xmlns:a16="http://schemas.microsoft.com/office/drawing/2014/main" val="20004"/>
                    </a:ext>
                  </a:extLst>
                </a:gridCol>
                <a:gridCol w="1700212">
                  <a:extLst>
                    <a:ext uri="{9D8B030D-6E8A-4147-A177-3AD203B41FA5}">
                      <a16:colId xmlns:a16="http://schemas.microsoft.com/office/drawing/2014/main" val="20005"/>
                    </a:ext>
                  </a:extLst>
                </a:gridCol>
                <a:gridCol w="1020763">
                  <a:extLst>
                    <a:ext uri="{9D8B030D-6E8A-4147-A177-3AD203B41FA5}">
                      <a16:colId xmlns:a16="http://schemas.microsoft.com/office/drawing/2014/main" val="20006"/>
                    </a:ext>
                  </a:extLst>
                </a:gridCol>
              </a:tblGrid>
              <a:tr h="726868">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101596" marR="101596" marT="52737" marB="52737" horzOverflow="overflow">
                    <a:lnL>
                      <a:noFill/>
                    </a:lnL>
                    <a:lnR>
                      <a:noFill/>
                    </a:lnR>
                    <a:lnT>
                      <a:noFill/>
                    </a:lnT>
                    <a:lnB>
                      <a:noFill/>
                    </a:lnB>
                    <a:lnTlToBr>
                      <a:noFill/>
                    </a:lnTlToBr>
                    <a:lnBlToTr>
                      <a:noFill/>
                    </a:lnBlToTr>
                    <a:solidFill>
                      <a:schemeClr val="bg1"/>
                    </a:solidFill>
                  </a:tcPr>
                </a:tc>
                <a:tc gridSpan="3">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Euro-€</a:t>
                      </a:r>
                    </a:p>
                  </a:txBody>
                  <a:tcPr marL="101596" marR="101596" marT="52737" marB="52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rowSpan="3">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101596" marR="101596" marT="52737" marB="52737" horzOverflow="overflow">
                    <a:lnL>
                      <a:noFill/>
                    </a:lnL>
                    <a:lnR>
                      <a:noFill/>
                    </a:lnR>
                    <a:lnT>
                      <a:noFill/>
                    </a:lnT>
                    <a:lnB>
                      <a:noFill/>
                    </a:lnB>
                    <a:lnTlToBr>
                      <a:noFill/>
                    </a:lnTlToBr>
                    <a:lnBlToTr>
                      <a:noFill/>
                    </a:lnBlToTr>
                    <a:solidFill>
                      <a:schemeClr val="bg1"/>
                    </a:solidFill>
                  </a:tcPr>
                </a:tc>
                <a:tc gridSpan="2">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U.S. $</a:t>
                      </a:r>
                    </a:p>
                  </a:txBody>
                  <a:tcPr marL="101596" marR="101596" marT="52737" marB="52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extLst>
                  <a:ext uri="{0D108BD9-81ED-4DB2-BD59-A6C34878D82A}">
                    <a16:rowId xmlns:a16="http://schemas.microsoft.com/office/drawing/2014/main" val="10000"/>
                  </a:ext>
                </a:extLst>
              </a:tr>
              <a:tr h="532171">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101596" marR="101596" marT="52737" marB="52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Bid</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Ask</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vMerge="1">
                  <a:txBody>
                    <a:bodyPr/>
                    <a:lstStyle/>
                    <a:p>
                      <a:endParaRPr lang="zh-CN" altLang="en-US"/>
                    </a:p>
                  </a:txBody>
                  <a:tcPr/>
                </a:tc>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Bid</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Ask</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3249">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3 year</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gridSpan="2">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5.00</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zh-CN" altLang="en-US"/>
                    </a:p>
                  </a:txBody>
                  <a:tcPr/>
                </a:tc>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5.20</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vMerge="1">
                  <a:txBody>
                    <a:bodyPr/>
                    <a:lstStyle/>
                    <a:p>
                      <a:endParaRPr lang="zh-CN" altLang="en-US"/>
                    </a:p>
                  </a:txBody>
                  <a:tcPr/>
                </a:tc>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a:ln>
                            <a:noFill/>
                          </a:ln>
                          <a:solidFill>
                            <a:schemeClr val="tx1"/>
                          </a:solidFill>
                          <a:effectLst/>
                          <a:latin typeface="Times New Roman" pitchFamily="18" charset="0"/>
                          <a:ea typeface="宋体" pitchFamily="2" charset="-122"/>
                        </a:rPr>
                        <a:t>7.00</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eaLnBrk="0" hangingPunct="0">
                        <a:spcBef>
                          <a:spcPct val="20000"/>
                        </a:spcBef>
                        <a:buFont typeface="Wingdings" pitchFamily="2" charset="2"/>
                        <a:defRPr sz="2800">
                          <a:solidFill>
                            <a:schemeClr val="tx1"/>
                          </a:solidFill>
                          <a:latin typeface="Palatino Linotype" pitchFamily="18" charset="0"/>
                        </a:defRPr>
                      </a:lvl1pPr>
                      <a:lvl2pPr marL="742950" indent="-285750" eaLnBrk="0" hangingPunct="0">
                        <a:spcBef>
                          <a:spcPct val="20000"/>
                        </a:spcBef>
                        <a:buFont typeface="Wingdings" pitchFamily="2" charset="2"/>
                        <a:defRPr sz="2400">
                          <a:solidFill>
                            <a:schemeClr val="tx1"/>
                          </a:solidFill>
                          <a:latin typeface="Palatino Linotype" pitchFamily="18" charset="0"/>
                        </a:defRPr>
                      </a:lvl2pPr>
                      <a:lvl3pPr marL="1143000" indent="-228600" eaLnBrk="0" hangingPunct="0">
                        <a:spcBef>
                          <a:spcPct val="20000"/>
                        </a:spcBef>
                        <a:buFont typeface="Wingdings" pitchFamily="2" charset="2"/>
                        <a:defRPr sz="2000">
                          <a:solidFill>
                            <a:schemeClr val="tx1"/>
                          </a:solidFill>
                          <a:latin typeface="Palatino Linotype" pitchFamily="18" charset="0"/>
                        </a:defRPr>
                      </a:lvl3pPr>
                      <a:lvl4pPr marL="1600200" indent="-228600" eaLnBrk="0" hangingPunct="0">
                        <a:spcBef>
                          <a:spcPct val="20000"/>
                        </a:spcBef>
                        <a:buFont typeface="Wingdings" pitchFamily="2" charset="2"/>
                        <a:defRPr>
                          <a:solidFill>
                            <a:schemeClr val="tx1"/>
                          </a:solidFill>
                          <a:latin typeface="Palatino Linotype" pitchFamily="18" charset="0"/>
                        </a:defRPr>
                      </a:lvl4pPr>
                      <a:lvl5pPr marL="2057400" indent="-228600" eaLnBrk="0" hangingPunct="0">
                        <a:spcBef>
                          <a:spcPct val="20000"/>
                        </a:spcBef>
                        <a:buFont typeface="Wingdings" pitchFamily="2" charset="2"/>
                        <a:defRPr>
                          <a:solidFill>
                            <a:schemeClr val="tx1"/>
                          </a:solidFill>
                          <a:latin typeface="Palatino Linotype" pitchFamily="18" charset="0"/>
                        </a:defRPr>
                      </a:lvl5pPr>
                      <a:lvl6pPr marL="2514600" indent="-228600"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rPr>
                        <a:t>7.20</a:t>
                      </a:r>
                    </a:p>
                  </a:txBody>
                  <a:tcPr marL="101596" marR="101596" marT="52737" marB="52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8693" name="Rectangle 171">
            <a:extLst>
              <a:ext uri="{FF2B5EF4-FFF2-40B4-BE49-F238E27FC236}">
                <a16:creationId xmlns:a16="http://schemas.microsoft.com/office/drawing/2014/main" id="{A7EA3E1D-1534-49B6-9F0E-41D43C77DB30}"/>
              </a:ext>
            </a:extLst>
          </p:cNvPr>
          <p:cNvSpPr>
            <a:spLocks noGrp="1" noChangeArrowheads="1"/>
          </p:cNvSpPr>
          <p:nvPr>
            <p:ph type="body" sz="half" idx="4294967295"/>
          </p:nvPr>
        </p:nvSpPr>
        <p:spPr>
          <a:xfrm>
            <a:off x="228600" y="1447802"/>
            <a:ext cx="8275638" cy="1154113"/>
          </a:xfrm>
        </p:spPr>
        <p:txBody>
          <a:bodyPr/>
          <a:lstStyle/>
          <a:p>
            <a:pPr marL="265113" indent="-198438" defTabSz="647700" eaLnBrk="1" hangingPunct="1">
              <a:buNone/>
            </a:pPr>
            <a:r>
              <a:rPr lang="zh-CN" altLang="en-US" sz="2600" dirty="0">
                <a:ea typeface="宋体" panose="02010600030101010101" pitchFamily="2" charset="-122"/>
              </a:rPr>
              <a:t>假设互换银行定价如下，这些定价都是相对于美元计价的</a:t>
            </a:r>
            <a:r>
              <a:rPr lang="en-US" altLang="zh-CN" sz="2600" dirty="0">
                <a:ea typeface="宋体" panose="02010600030101010101" pitchFamily="2" charset="-122"/>
              </a:rPr>
              <a:t>LIBOR</a:t>
            </a:r>
            <a:r>
              <a:rPr lang="zh-CN" altLang="en-US" sz="2600" dirty="0">
                <a:ea typeface="宋体" panose="02010600030101010101" pitchFamily="2" charset="-122"/>
              </a:rPr>
              <a:t>而定的。</a:t>
            </a:r>
            <a:endParaRPr lang="en-US" altLang="zh-CN" sz="2600" dirty="0">
              <a:ea typeface="宋体" panose="02010600030101010101" pitchFamily="2" charset="-122"/>
            </a:endParaRPr>
          </a:p>
        </p:txBody>
      </p:sp>
      <p:graphicFrame>
        <p:nvGraphicFramePr>
          <p:cNvPr id="35862" name="Group 22">
            <a:extLst>
              <a:ext uri="{FF2B5EF4-FFF2-40B4-BE49-F238E27FC236}">
                <a16:creationId xmlns:a16="http://schemas.microsoft.com/office/drawing/2014/main" id="{28E68DCC-696F-4B63-BFF6-97B69EB45F11}"/>
              </a:ext>
            </a:extLst>
          </p:cNvPr>
          <p:cNvGraphicFramePr>
            <a:graphicFrameLocks noGrp="1"/>
          </p:cNvGraphicFramePr>
          <p:nvPr/>
        </p:nvGraphicFramePr>
        <p:xfrm>
          <a:off x="6629400" y="2667000"/>
          <a:ext cx="2514600" cy="1595438"/>
        </p:xfrm>
        <a:graphic>
          <a:graphicData uri="http://schemas.openxmlformats.org/drawingml/2006/table">
            <a:tbl>
              <a:tblPr/>
              <a:tblGrid>
                <a:gridCol w="557213">
                  <a:extLst>
                    <a:ext uri="{9D8B030D-6E8A-4147-A177-3AD203B41FA5}">
                      <a16:colId xmlns:a16="http://schemas.microsoft.com/office/drawing/2014/main" val="20000"/>
                    </a:ext>
                  </a:extLst>
                </a:gridCol>
                <a:gridCol w="846137">
                  <a:extLst>
                    <a:ext uri="{9D8B030D-6E8A-4147-A177-3AD203B41FA5}">
                      <a16:colId xmlns:a16="http://schemas.microsoft.com/office/drawing/2014/main" val="20001"/>
                    </a:ext>
                  </a:extLst>
                </a:gridCol>
                <a:gridCol w="1111250">
                  <a:extLst>
                    <a:ext uri="{9D8B030D-6E8A-4147-A177-3AD203B41FA5}">
                      <a16:colId xmlns:a16="http://schemas.microsoft.com/office/drawing/2014/main" val="20002"/>
                    </a:ext>
                  </a:extLst>
                </a:gridCol>
              </a:tblGrid>
              <a:tr h="522288">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a:t>
                      </a:r>
                    </a:p>
                  </a:txBody>
                  <a:tcPr marL="101600" marR="101600" marT="52754" marB="5275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dirty="0">
                          <a:ln>
                            <a:noFill/>
                          </a:ln>
                          <a:solidFill>
                            <a:schemeClr val="tx1"/>
                          </a:solidFill>
                          <a:effectLst/>
                          <a:latin typeface="Times New Roman" pitchFamily="18" charset="0"/>
                          <a:ea typeface="宋体" pitchFamily="2" charset="-122"/>
                        </a:rPr>
                        <a:t>$7%</a:t>
                      </a:r>
                    </a:p>
                  </a:txBody>
                  <a:tcPr marL="101600" marR="101600" marT="52754" marB="5275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€6%</a:t>
                      </a:r>
                    </a:p>
                  </a:txBody>
                  <a:tcPr marL="101600" marR="101600" marT="52754" marB="52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55625">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B</a:t>
                      </a: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$8%</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dirty="0">
                          <a:ln>
                            <a:noFill/>
                          </a:ln>
                          <a:solidFill>
                            <a:schemeClr val="tx1"/>
                          </a:solidFill>
                          <a:effectLst/>
                          <a:latin typeface="Times New Roman" pitchFamily="18" charset="0"/>
                          <a:ea typeface="宋体" pitchFamily="2" charset="-122"/>
                        </a:rPr>
                        <a:t>€5%</a:t>
                      </a:r>
                    </a:p>
                  </a:txBody>
                  <a:tcPr marL="101600" marR="101600" marT="52754" marB="527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706" name="Rectangle 215">
            <a:extLst>
              <a:ext uri="{FF2B5EF4-FFF2-40B4-BE49-F238E27FC236}">
                <a16:creationId xmlns:a16="http://schemas.microsoft.com/office/drawing/2014/main" id="{C4A6857E-C0DC-4CFF-88F3-EA4D56ED0A1C}"/>
              </a:ext>
            </a:extLst>
          </p:cNvPr>
          <p:cNvSpPr>
            <a:spLocks noChangeArrowheads="1"/>
          </p:cNvSpPr>
          <p:nvPr/>
        </p:nvSpPr>
        <p:spPr bwMode="auto">
          <a:xfrm>
            <a:off x="304800" y="4343400"/>
            <a:ext cx="8275638" cy="72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lnSpc>
                <a:spcPct val="80000"/>
              </a:lnSpc>
              <a:spcBef>
                <a:spcPct val="50000"/>
              </a:spcBef>
              <a:buSzPct val="120000"/>
              <a:buFont typeface="Arial" panose="020B0604020202020204" pitchFamily="34" charset="0"/>
              <a:buNone/>
            </a:pPr>
            <a:r>
              <a:rPr lang="en-US" altLang="zh-CN" sz="2500" dirty="0"/>
              <a:t>A</a:t>
            </a:r>
            <a:r>
              <a:rPr lang="zh-CN" altLang="en-US" sz="2500" dirty="0"/>
              <a:t>公司想要借欧元，可以以</a:t>
            </a:r>
            <a:r>
              <a:rPr lang="en-US" altLang="zh-CN" sz="2500" dirty="0"/>
              <a:t>6%</a:t>
            </a:r>
            <a:r>
              <a:rPr lang="zh-CN" altLang="en-US" sz="2500" dirty="0"/>
              <a:t>的固定利率借欧元，也可以使用互换以</a:t>
            </a:r>
            <a:r>
              <a:rPr lang="en-US" altLang="zh-CN" sz="2500" dirty="0"/>
              <a:t>5.2%</a:t>
            </a:r>
            <a:r>
              <a:rPr lang="zh-CN" altLang="en-US" sz="2500" dirty="0"/>
              <a:t>的利率借欧元。</a:t>
            </a:r>
            <a:endParaRPr lang="en-US" altLang="zh-CN" sz="2500" dirty="0"/>
          </a:p>
        </p:txBody>
      </p:sp>
      <p:sp>
        <p:nvSpPr>
          <p:cNvPr id="28708" name="Rectangle 215">
            <a:extLst>
              <a:ext uri="{FF2B5EF4-FFF2-40B4-BE49-F238E27FC236}">
                <a16:creationId xmlns:a16="http://schemas.microsoft.com/office/drawing/2014/main" id="{A4DA6D77-9AB4-4992-9304-5649EB7D3DB5}"/>
              </a:ext>
            </a:extLst>
          </p:cNvPr>
          <p:cNvSpPr>
            <a:spLocks noChangeArrowheads="1"/>
          </p:cNvSpPr>
          <p:nvPr/>
        </p:nvSpPr>
        <p:spPr bwMode="auto">
          <a:xfrm>
            <a:off x="317024" y="5221313"/>
            <a:ext cx="8351838" cy="72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lnSpc>
                <a:spcPct val="80000"/>
              </a:lnSpc>
              <a:spcBef>
                <a:spcPct val="50000"/>
              </a:spcBef>
              <a:buSzPct val="120000"/>
              <a:buFont typeface="Arial" panose="020B0604020202020204" pitchFamily="34" charset="0"/>
              <a:buNone/>
            </a:pPr>
            <a:r>
              <a:rPr lang="en-US" altLang="zh-CN" sz="2500" dirty="0"/>
              <a:t>B</a:t>
            </a:r>
            <a:r>
              <a:rPr lang="zh-CN" altLang="en-US" sz="2500" dirty="0"/>
              <a:t>公司想要借美元，可以以</a:t>
            </a:r>
            <a:r>
              <a:rPr lang="en-US" altLang="zh-CN" sz="2500" dirty="0"/>
              <a:t>8%</a:t>
            </a:r>
            <a:r>
              <a:rPr lang="zh-CN" altLang="en-US" sz="2500" dirty="0"/>
              <a:t>的固定利率借美元，也可以通过货币互换以</a:t>
            </a:r>
            <a:r>
              <a:rPr lang="en-US" altLang="zh-CN" sz="2500" dirty="0"/>
              <a:t>7.2%</a:t>
            </a:r>
            <a:r>
              <a:rPr lang="zh-CN" altLang="en-US" sz="2500" dirty="0"/>
              <a:t>的利率借美元。</a:t>
            </a:r>
            <a:endParaRPr lang="en-US" altLang="zh-CN" sz="2500" dirty="0"/>
          </a:p>
        </p:txBody>
      </p:sp>
    </p:spTree>
    <p:extLst>
      <p:ext uri="{BB962C8B-B14F-4D97-AF65-F5344CB8AC3E}">
        <p14:creationId xmlns:p14="http://schemas.microsoft.com/office/powerpoint/2010/main" val="4146655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a:extLst>
              <a:ext uri="{FF2B5EF4-FFF2-40B4-BE49-F238E27FC236}">
                <a16:creationId xmlns:a16="http://schemas.microsoft.com/office/drawing/2014/main" id="{5ED72083-41FE-4E81-A1B4-ED67600EB269}"/>
              </a:ext>
            </a:extLst>
          </p:cNvPr>
          <p:cNvSpPr txBox="1">
            <a:spLocks noChangeArrowheads="1"/>
          </p:cNvSpPr>
          <p:nvPr/>
        </p:nvSpPr>
        <p:spPr bwMode="auto">
          <a:xfrm>
            <a:off x="6604000" y="2236790"/>
            <a:ext cx="1100138" cy="1101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dirty="0">
                <a:latin typeface="Times New Roman" panose="02020603050405020304" pitchFamily="18" charset="0"/>
              </a:rPr>
              <a:t>公司</a:t>
            </a:r>
            <a:r>
              <a:rPr lang="en-US" altLang="zh-CN" dirty="0">
                <a:latin typeface="Times New Roman" panose="02020603050405020304" pitchFamily="18" charset="0"/>
              </a:rPr>
              <a:t>B</a:t>
            </a:r>
          </a:p>
        </p:txBody>
      </p:sp>
      <p:sp>
        <p:nvSpPr>
          <p:cNvPr id="32772" name="Text Box 4">
            <a:extLst>
              <a:ext uri="{FF2B5EF4-FFF2-40B4-BE49-F238E27FC236}">
                <a16:creationId xmlns:a16="http://schemas.microsoft.com/office/drawing/2014/main" id="{529B21BD-16CD-4064-84C3-CAB5A3E44BE3}"/>
              </a:ext>
            </a:extLst>
          </p:cNvPr>
          <p:cNvSpPr txBox="1">
            <a:spLocks noChangeArrowheads="1"/>
          </p:cNvSpPr>
          <p:nvPr/>
        </p:nvSpPr>
        <p:spPr bwMode="auto">
          <a:xfrm>
            <a:off x="1270002" y="2236790"/>
            <a:ext cx="1185863" cy="1101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dirty="0">
                <a:latin typeface="Times New Roman" panose="02020603050405020304" pitchFamily="18" charset="0"/>
              </a:rPr>
              <a:t>公司</a:t>
            </a:r>
            <a:r>
              <a:rPr lang="en-US" altLang="zh-CN" dirty="0">
                <a:latin typeface="Times New Roman" panose="02020603050405020304" pitchFamily="18" charset="0"/>
              </a:rPr>
              <a:t> A</a:t>
            </a:r>
          </a:p>
        </p:txBody>
      </p:sp>
      <p:grpSp>
        <p:nvGrpSpPr>
          <p:cNvPr id="43013" name="Group 26">
            <a:extLst>
              <a:ext uri="{FF2B5EF4-FFF2-40B4-BE49-F238E27FC236}">
                <a16:creationId xmlns:a16="http://schemas.microsoft.com/office/drawing/2014/main" id="{97169B97-C4D4-45FF-A3F1-101760D4EFD5}"/>
              </a:ext>
            </a:extLst>
          </p:cNvPr>
          <p:cNvGrpSpPr>
            <a:grpSpLocks/>
          </p:cNvGrpSpPr>
          <p:nvPr/>
        </p:nvGrpSpPr>
        <p:grpSpPr bwMode="auto">
          <a:xfrm>
            <a:off x="2455865" y="2198688"/>
            <a:ext cx="1354137" cy="703262"/>
            <a:chOff x="0" y="0"/>
            <a:chExt cx="768" cy="384"/>
          </a:xfrm>
        </p:grpSpPr>
        <p:sp>
          <p:nvSpPr>
            <p:cNvPr id="32796" name="Text Box 7">
              <a:extLst>
                <a:ext uri="{FF2B5EF4-FFF2-40B4-BE49-F238E27FC236}">
                  <a16:creationId xmlns:a16="http://schemas.microsoft.com/office/drawing/2014/main" id="{0527A9CC-954D-48B6-B357-D2642D26C04E}"/>
                </a:ext>
              </a:extLst>
            </p:cNvPr>
            <p:cNvSpPr txBox="1">
              <a:spLocks noChangeArrowheads="1"/>
            </p:cNvSpPr>
            <p:nvPr/>
          </p:nvSpPr>
          <p:spPr bwMode="auto">
            <a:xfrm>
              <a:off x="48" y="48"/>
              <a:ext cx="72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en-US" altLang="zh-CN" sz="2700">
                  <a:latin typeface="Times New Roman" panose="02020603050405020304" pitchFamily="18" charset="0"/>
                </a:rPr>
                <a:t>$7.0%</a:t>
              </a:r>
            </a:p>
          </p:txBody>
        </p:sp>
        <p:sp>
          <p:nvSpPr>
            <p:cNvPr id="32797" name="AutoShape 8">
              <a:extLst>
                <a:ext uri="{FF2B5EF4-FFF2-40B4-BE49-F238E27FC236}">
                  <a16:creationId xmlns:a16="http://schemas.microsoft.com/office/drawing/2014/main" id="{72471FA5-522B-452B-8B88-2EDD245CC01D}"/>
                </a:ext>
              </a:extLst>
            </p:cNvPr>
            <p:cNvSpPr>
              <a:spLocks noChangeArrowheads="1"/>
            </p:cNvSpPr>
            <p:nvPr/>
          </p:nvSpPr>
          <p:spPr bwMode="auto">
            <a:xfrm flipH="1">
              <a:off x="0" y="0"/>
              <a:ext cx="720" cy="384"/>
            </a:xfrm>
            <a:prstGeom prst="rightArrow">
              <a:avLst>
                <a:gd name="adj1" fmla="val 50000"/>
                <a:gd name="adj2" fmla="val 4687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r" eaLnBrk="1" hangingPunct="1">
                <a:spcBef>
                  <a:spcPct val="0"/>
                </a:spcBef>
                <a:buFont typeface="Arial" panose="020B0604020202020204" pitchFamily="34" charset="0"/>
                <a:buNone/>
              </a:pPr>
              <a:endParaRPr lang="zh-CN" altLang="en-US" sz="1800">
                <a:latin typeface="Arial" panose="020B0604020202020204" pitchFamily="34" charset="0"/>
              </a:endParaRPr>
            </a:p>
          </p:txBody>
        </p:sp>
      </p:grpSp>
      <p:grpSp>
        <p:nvGrpSpPr>
          <p:cNvPr id="43016" name="Group 27">
            <a:extLst>
              <a:ext uri="{FF2B5EF4-FFF2-40B4-BE49-F238E27FC236}">
                <a16:creationId xmlns:a16="http://schemas.microsoft.com/office/drawing/2014/main" id="{19BF1043-83D0-41D8-9B66-5226D4763743}"/>
              </a:ext>
            </a:extLst>
          </p:cNvPr>
          <p:cNvGrpSpPr>
            <a:grpSpLocks/>
          </p:cNvGrpSpPr>
          <p:nvPr/>
        </p:nvGrpSpPr>
        <p:grpSpPr bwMode="auto">
          <a:xfrm>
            <a:off x="5249865" y="2198688"/>
            <a:ext cx="1354137" cy="703262"/>
            <a:chOff x="0" y="0"/>
            <a:chExt cx="768" cy="384"/>
          </a:xfrm>
        </p:grpSpPr>
        <p:sp>
          <p:nvSpPr>
            <p:cNvPr id="32794" name="Text Box 6">
              <a:extLst>
                <a:ext uri="{FF2B5EF4-FFF2-40B4-BE49-F238E27FC236}">
                  <a16:creationId xmlns:a16="http://schemas.microsoft.com/office/drawing/2014/main" id="{60B8CAB1-6288-452F-A6A3-D65391188713}"/>
                </a:ext>
              </a:extLst>
            </p:cNvPr>
            <p:cNvSpPr txBox="1">
              <a:spLocks noChangeArrowheads="1"/>
            </p:cNvSpPr>
            <p:nvPr/>
          </p:nvSpPr>
          <p:spPr bwMode="auto">
            <a:xfrm>
              <a:off x="48" y="48"/>
              <a:ext cx="72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spcBef>
                  <a:spcPct val="50000"/>
                </a:spcBef>
                <a:buFont typeface="Arial" panose="020B0604020202020204" pitchFamily="34" charset="0"/>
                <a:buNone/>
              </a:pPr>
              <a:r>
                <a:rPr lang="en-US" altLang="zh-CN" sz="2700">
                  <a:latin typeface="Times New Roman" panose="02020603050405020304" pitchFamily="18" charset="0"/>
                </a:rPr>
                <a:t>$7.2%</a:t>
              </a:r>
            </a:p>
          </p:txBody>
        </p:sp>
        <p:sp>
          <p:nvSpPr>
            <p:cNvPr id="32795" name="AutoShape 9">
              <a:extLst>
                <a:ext uri="{FF2B5EF4-FFF2-40B4-BE49-F238E27FC236}">
                  <a16:creationId xmlns:a16="http://schemas.microsoft.com/office/drawing/2014/main" id="{88FCFCF4-4D84-4797-A381-9EA13920E819}"/>
                </a:ext>
              </a:extLst>
            </p:cNvPr>
            <p:cNvSpPr>
              <a:spLocks noChangeArrowheads="1"/>
            </p:cNvSpPr>
            <p:nvPr/>
          </p:nvSpPr>
          <p:spPr bwMode="auto">
            <a:xfrm flipH="1">
              <a:off x="0" y="0"/>
              <a:ext cx="624" cy="384"/>
            </a:xfrm>
            <a:prstGeom prst="rightArrow">
              <a:avLst>
                <a:gd name="adj1" fmla="val 50000"/>
                <a:gd name="adj2" fmla="val 4062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grpSp>
      <p:grpSp>
        <p:nvGrpSpPr>
          <p:cNvPr id="43019" name="Group 28">
            <a:extLst>
              <a:ext uri="{FF2B5EF4-FFF2-40B4-BE49-F238E27FC236}">
                <a16:creationId xmlns:a16="http://schemas.microsoft.com/office/drawing/2014/main" id="{1FBF420F-9AA7-4083-9189-620A3CABE53E}"/>
              </a:ext>
            </a:extLst>
          </p:cNvPr>
          <p:cNvGrpSpPr>
            <a:grpSpLocks/>
          </p:cNvGrpSpPr>
          <p:nvPr/>
        </p:nvGrpSpPr>
        <p:grpSpPr bwMode="auto">
          <a:xfrm>
            <a:off x="2540000" y="2813052"/>
            <a:ext cx="1270000" cy="703263"/>
            <a:chOff x="0" y="0"/>
            <a:chExt cx="720" cy="384"/>
          </a:xfrm>
        </p:grpSpPr>
        <p:sp>
          <p:nvSpPr>
            <p:cNvPr id="32792" name="AutoShape 5">
              <a:extLst>
                <a:ext uri="{FF2B5EF4-FFF2-40B4-BE49-F238E27FC236}">
                  <a16:creationId xmlns:a16="http://schemas.microsoft.com/office/drawing/2014/main" id="{2E0CE737-9AC0-4946-9304-EA49BF246C30}"/>
                </a:ext>
              </a:extLst>
            </p:cNvPr>
            <p:cNvSpPr>
              <a:spLocks noChangeArrowheads="1"/>
            </p:cNvSpPr>
            <p:nvPr/>
          </p:nvSpPr>
          <p:spPr bwMode="auto">
            <a:xfrm>
              <a:off x="0" y="0"/>
              <a:ext cx="720" cy="384"/>
            </a:xfrm>
            <a:prstGeom prst="rightArrow">
              <a:avLst>
                <a:gd name="adj1" fmla="val 50000"/>
                <a:gd name="adj2" fmla="val 4687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2793" name="Text Box 10">
              <a:extLst>
                <a:ext uri="{FF2B5EF4-FFF2-40B4-BE49-F238E27FC236}">
                  <a16:creationId xmlns:a16="http://schemas.microsoft.com/office/drawing/2014/main" id="{1DA92463-2F0D-47EB-BA1F-59D22539A9F1}"/>
                </a:ext>
              </a:extLst>
            </p:cNvPr>
            <p:cNvSpPr txBox="1">
              <a:spLocks noChangeArrowheads="1"/>
            </p:cNvSpPr>
            <p:nvPr/>
          </p:nvSpPr>
          <p:spPr bwMode="auto">
            <a:xfrm>
              <a:off x="0" y="4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sz="2700">
                  <a:latin typeface="Times New Roman" panose="02020603050405020304" pitchFamily="18" charset="0"/>
                </a:rPr>
                <a:t>€</a:t>
              </a:r>
              <a:r>
                <a:rPr lang="en-US" altLang="zh-CN" sz="2700">
                  <a:latin typeface="Times New Roman" panose="02020603050405020304" pitchFamily="18" charset="0"/>
                </a:rPr>
                <a:t>5.2%</a:t>
              </a:r>
            </a:p>
          </p:txBody>
        </p:sp>
      </p:grpSp>
      <p:sp>
        <p:nvSpPr>
          <p:cNvPr id="32776" name="Text Box 11">
            <a:extLst>
              <a:ext uri="{FF2B5EF4-FFF2-40B4-BE49-F238E27FC236}">
                <a16:creationId xmlns:a16="http://schemas.microsoft.com/office/drawing/2014/main" id="{02C5166F-78AF-4859-8618-E492D7106586}"/>
              </a:ext>
            </a:extLst>
          </p:cNvPr>
          <p:cNvSpPr txBox="1">
            <a:spLocks noChangeArrowheads="1"/>
          </p:cNvSpPr>
          <p:nvPr/>
        </p:nvSpPr>
        <p:spPr bwMode="auto">
          <a:xfrm>
            <a:off x="84138" y="5403852"/>
            <a:ext cx="1185862" cy="1101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dirty="0">
                <a:latin typeface="Times New Roman" panose="02020603050405020304" pitchFamily="18" charset="0"/>
              </a:rPr>
              <a:t>银行</a:t>
            </a:r>
            <a:r>
              <a:rPr lang="en-US" altLang="zh-CN" dirty="0">
                <a:latin typeface="Times New Roman" panose="02020603050405020304" pitchFamily="18" charset="0"/>
              </a:rPr>
              <a:t>X</a:t>
            </a:r>
          </a:p>
        </p:txBody>
      </p:sp>
      <p:sp>
        <p:nvSpPr>
          <p:cNvPr id="32777" name="Text Box 12">
            <a:extLst>
              <a:ext uri="{FF2B5EF4-FFF2-40B4-BE49-F238E27FC236}">
                <a16:creationId xmlns:a16="http://schemas.microsoft.com/office/drawing/2014/main" id="{87BC7021-362D-48AC-A192-D1B47002518F}"/>
              </a:ext>
            </a:extLst>
          </p:cNvPr>
          <p:cNvSpPr txBox="1">
            <a:spLocks noChangeArrowheads="1"/>
          </p:cNvSpPr>
          <p:nvPr/>
        </p:nvSpPr>
        <p:spPr bwMode="auto">
          <a:xfrm>
            <a:off x="7874002" y="5314952"/>
            <a:ext cx="1185863" cy="1103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dirty="0">
                <a:latin typeface="Times New Roman" panose="02020603050405020304" pitchFamily="18" charset="0"/>
              </a:rPr>
              <a:t>银行</a:t>
            </a:r>
            <a:r>
              <a:rPr lang="en-US" altLang="zh-CN" dirty="0">
                <a:latin typeface="Times New Roman" panose="02020603050405020304" pitchFamily="18" charset="0"/>
              </a:rPr>
              <a:t>Y </a:t>
            </a:r>
          </a:p>
        </p:txBody>
      </p:sp>
      <p:sp>
        <p:nvSpPr>
          <p:cNvPr id="32778" name="Text Box 13">
            <a:extLst>
              <a:ext uri="{FF2B5EF4-FFF2-40B4-BE49-F238E27FC236}">
                <a16:creationId xmlns:a16="http://schemas.microsoft.com/office/drawing/2014/main" id="{0EB399CB-C231-4562-83FE-E157C1BD4E54}"/>
              </a:ext>
            </a:extLst>
          </p:cNvPr>
          <p:cNvSpPr txBox="1">
            <a:spLocks noChangeArrowheads="1"/>
          </p:cNvSpPr>
          <p:nvPr/>
        </p:nvSpPr>
        <p:spPr bwMode="auto">
          <a:xfrm>
            <a:off x="3810002" y="2236790"/>
            <a:ext cx="1439863" cy="1089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dirty="0">
                <a:latin typeface="Times New Roman" panose="02020603050405020304" pitchFamily="18" charset="0"/>
              </a:rPr>
              <a:t>互换银行</a:t>
            </a:r>
            <a:endParaRPr lang="en-US" altLang="zh-CN" dirty="0">
              <a:latin typeface="Times New Roman" panose="02020603050405020304" pitchFamily="18" charset="0"/>
            </a:endParaRPr>
          </a:p>
        </p:txBody>
      </p:sp>
      <p:grpSp>
        <p:nvGrpSpPr>
          <p:cNvPr id="43025" name="Group 29">
            <a:extLst>
              <a:ext uri="{FF2B5EF4-FFF2-40B4-BE49-F238E27FC236}">
                <a16:creationId xmlns:a16="http://schemas.microsoft.com/office/drawing/2014/main" id="{57ECFD4E-6C42-4DBA-9BAD-3F667F73F7CA}"/>
              </a:ext>
            </a:extLst>
          </p:cNvPr>
          <p:cNvGrpSpPr>
            <a:grpSpLocks/>
          </p:cNvGrpSpPr>
          <p:nvPr/>
        </p:nvGrpSpPr>
        <p:grpSpPr bwMode="auto">
          <a:xfrm>
            <a:off x="5334000" y="2813052"/>
            <a:ext cx="1270000" cy="703263"/>
            <a:chOff x="0" y="0"/>
            <a:chExt cx="720" cy="384"/>
          </a:xfrm>
        </p:grpSpPr>
        <p:sp>
          <p:nvSpPr>
            <p:cNvPr id="32790" name="AutoShape 14">
              <a:extLst>
                <a:ext uri="{FF2B5EF4-FFF2-40B4-BE49-F238E27FC236}">
                  <a16:creationId xmlns:a16="http://schemas.microsoft.com/office/drawing/2014/main" id="{50A68826-6F83-4B0F-A77F-952463BE522B}"/>
                </a:ext>
              </a:extLst>
            </p:cNvPr>
            <p:cNvSpPr>
              <a:spLocks noChangeArrowheads="1"/>
            </p:cNvSpPr>
            <p:nvPr/>
          </p:nvSpPr>
          <p:spPr bwMode="auto">
            <a:xfrm>
              <a:off x="0" y="0"/>
              <a:ext cx="720" cy="384"/>
            </a:xfrm>
            <a:prstGeom prst="rightArrow">
              <a:avLst>
                <a:gd name="adj1" fmla="val 50000"/>
                <a:gd name="adj2" fmla="val 4687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32791" name="Text Box 15">
              <a:extLst>
                <a:ext uri="{FF2B5EF4-FFF2-40B4-BE49-F238E27FC236}">
                  <a16:creationId xmlns:a16="http://schemas.microsoft.com/office/drawing/2014/main" id="{C9288E1E-8642-4174-9696-EE865A52FFE1}"/>
                </a:ext>
              </a:extLst>
            </p:cNvPr>
            <p:cNvSpPr txBox="1">
              <a:spLocks noChangeArrowheads="1"/>
            </p:cNvSpPr>
            <p:nvPr/>
          </p:nvSpPr>
          <p:spPr bwMode="auto">
            <a:xfrm>
              <a:off x="0" y="4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sz="2700">
                  <a:latin typeface="Times New Roman" panose="02020603050405020304" pitchFamily="18" charset="0"/>
                </a:rPr>
                <a:t>€</a:t>
              </a:r>
              <a:r>
                <a:rPr lang="en-US" altLang="zh-CN" sz="2700">
                  <a:latin typeface="Times New Roman" panose="02020603050405020304" pitchFamily="18" charset="0"/>
                </a:rPr>
                <a:t>5.0%</a:t>
              </a:r>
            </a:p>
          </p:txBody>
        </p:sp>
      </p:grpSp>
      <p:grpSp>
        <p:nvGrpSpPr>
          <p:cNvPr id="43028" name="Group 16">
            <a:extLst>
              <a:ext uri="{FF2B5EF4-FFF2-40B4-BE49-F238E27FC236}">
                <a16:creationId xmlns:a16="http://schemas.microsoft.com/office/drawing/2014/main" id="{AD818E07-0A20-46B4-94CE-5904A47F8B4F}"/>
              </a:ext>
            </a:extLst>
          </p:cNvPr>
          <p:cNvGrpSpPr>
            <a:grpSpLocks/>
          </p:cNvGrpSpPr>
          <p:nvPr/>
        </p:nvGrpSpPr>
        <p:grpSpPr bwMode="auto">
          <a:xfrm>
            <a:off x="677863" y="3341690"/>
            <a:ext cx="755650" cy="2109787"/>
            <a:chOff x="0" y="0"/>
            <a:chExt cx="428" cy="1152"/>
          </a:xfrm>
        </p:grpSpPr>
        <p:sp>
          <p:nvSpPr>
            <p:cNvPr id="32788" name="Text Box 17">
              <a:extLst>
                <a:ext uri="{FF2B5EF4-FFF2-40B4-BE49-F238E27FC236}">
                  <a16:creationId xmlns:a16="http://schemas.microsoft.com/office/drawing/2014/main" id="{2C0E57CB-FB8F-4531-A07F-E75C89E6A261}"/>
                </a:ext>
              </a:extLst>
            </p:cNvPr>
            <p:cNvSpPr txBox="1">
              <a:spLocks noChangeArrowheads="1"/>
            </p:cNvSpPr>
            <p:nvPr/>
          </p:nvSpPr>
          <p:spPr bwMode="auto">
            <a:xfrm rot="-3319417">
              <a:off x="-74" y="262"/>
              <a:ext cx="72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en-US" altLang="zh-CN" sz="2700">
                  <a:latin typeface="Times New Roman" panose="02020603050405020304" pitchFamily="18" charset="0"/>
                </a:rPr>
                <a:t>$7.0%</a:t>
              </a:r>
            </a:p>
          </p:txBody>
        </p:sp>
        <p:sp>
          <p:nvSpPr>
            <p:cNvPr id="32789" name="AutoShape 18">
              <a:extLst>
                <a:ext uri="{FF2B5EF4-FFF2-40B4-BE49-F238E27FC236}">
                  <a16:creationId xmlns:a16="http://schemas.microsoft.com/office/drawing/2014/main" id="{84B15606-7C71-4BF7-877B-7B4A0E8646E2}"/>
                </a:ext>
              </a:extLst>
            </p:cNvPr>
            <p:cNvSpPr>
              <a:spLocks noChangeArrowheads="1"/>
            </p:cNvSpPr>
            <p:nvPr/>
          </p:nvSpPr>
          <p:spPr bwMode="auto">
            <a:xfrm rot="18280584" flipH="1">
              <a:off x="-384" y="384"/>
              <a:ext cx="1152" cy="384"/>
            </a:xfrm>
            <a:prstGeom prst="rightArrow">
              <a:avLst>
                <a:gd name="adj1" fmla="val 50000"/>
                <a:gd name="adj2" fmla="val 7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grpSp>
      <p:grpSp>
        <p:nvGrpSpPr>
          <p:cNvPr id="43031" name="Group 19">
            <a:extLst>
              <a:ext uri="{FF2B5EF4-FFF2-40B4-BE49-F238E27FC236}">
                <a16:creationId xmlns:a16="http://schemas.microsoft.com/office/drawing/2014/main" id="{251065E3-63E5-40EE-ACA0-345B97D0D012}"/>
              </a:ext>
            </a:extLst>
          </p:cNvPr>
          <p:cNvGrpSpPr>
            <a:grpSpLocks/>
          </p:cNvGrpSpPr>
          <p:nvPr/>
        </p:nvGrpSpPr>
        <p:grpSpPr bwMode="auto">
          <a:xfrm rot="3119635">
            <a:off x="6856414" y="4013201"/>
            <a:ext cx="2373313" cy="677862"/>
            <a:chOff x="0" y="0"/>
            <a:chExt cx="1296" cy="384"/>
          </a:xfrm>
        </p:grpSpPr>
        <p:sp>
          <p:nvSpPr>
            <p:cNvPr id="32786" name="Text Box 20">
              <a:extLst>
                <a:ext uri="{FF2B5EF4-FFF2-40B4-BE49-F238E27FC236}">
                  <a16:creationId xmlns:a16="http://schemas.microsoft.com/office/drawing/2014/main" id="{353F9A16-A4B0-4624-8CC1-59708133A730}"/>
                </a:ext>
              </a:extLst>
            </p:cNvPr>
            <p:cNvSpPr txBox="1">
              <a:spLocks noChangeArrowheads="1"/>
            </p:cNvSpPr>
            <p:nvPr/>
          </p:nvSpPr>
          <p:spPr bwMode="auto">
            <a:xfrm>
              <a:off x="0" y="4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50000"/>
                </a:spcBef>
                <a:buFont typeface="Arial" panose="020B0604020202020204" pitchFamily="34" charset="0"/>
                <a:buNone/>
              </a:pPr>
              <a:r>
                <a:rPr lang="zh-CN" altLang="en-US" sz="2700">
                  <a:latin typeface="Times New Roman" panose="02020603050405020304" pitchFamily="18" charset="0"/>
                </a:rPr>
                <a:t>€</a:t>
              </a:r>
              <a:r>
                <a:rPr lang="en-US" altLang="zh-CN" sz="2700">
                  <a:latin typeface="Times New Roman" panose="02020603050405020304" pitchFamily="18" charset="0"/>
                </a:rPr>
                <a:t>5.0%</a:t>
              </a:r>
            </a:p>
          </p:txBody>
        </p:sp>
        <p:sp>
          <p:nvSpPr>
            <p:cNvPr id="32787" name="AutoShape 21">
              <a:extLst>
                <a:ext uri="{FF2B5EF4-FFF2-40B4-BE49-F238E27FC236}">
                  <a16:creationId xmlns:a16="http://schemas.microsoft.com/office/drawing/2014/main" id="{6824E326-3E57-4390-8A5B-7BA63232D8A1}"/>
                </a:ext>
              </a:extLst>
            </p:cNvPr>
            <p:cNvSpPr>
              <a:spLocks noChangeArrowheads="1"/>
            </p:cNvSpPr>
            <p:nvPr/>
          </p:nvSpPr>
          <p:spPr bwMode="auto">
            <a:xfrm>
              <a:off x="48" y="0"/>
              <a:ext cx="1248" cy="384"/>
            </a:xfrm>
            <a:prstGeom prst="rightArrow">
              <a:avLst>
                <a:gd name="adj1" fmla="val 50000"/>
                <a:gd name="adj2" fmla="val 8125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32783" name="Rectangle 23">
            <a:extLst>
              <a:ext uri="{FF2B5EF4-FFF2-40B4-BE49-F238E27FC236}">
                <a16:creationId xmlns:a16="http://schemas.microsoft.com/office/drawing/2014/main" id="{29CB25C1-5456-4C07-9276-FD89192A334A}"/>
              </a:ext>
            </a:extLst>
          </p:cNvPr>
          <p:cNvSpPr>
            <a:spLocks noChangeArrowheads="1"/>
          </p:cNvSpPr>
          <p:nvPr/>
        </p:nvSpPr>
        <p:spPr bwMode="auto">
          <a:xfrm>
            <a:off x="1209693" y="3968736"/>
            <a:ext cx="65198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0"/>
              </a:spcBef>
              <a:buFont typeface="Arial" panose="020B0604020202020204" pitchFamily="34" charset="0"/>
              <a:buNone/>
            </a:pPr>
            <a:r>
              <a:rPr lang="zh-CN" altLang="en-US" sz="2700" dirty="0">
                <a:latin typeface="Times New Roman" panose="02020603050405020304" pitchFamily="18" charset="0"/>
              </a:rPr>
              <a:t>公司</a:t>
            </a:r>
            <a:r>
              <a:rPr lang="en-US" altLang="zh-CN" sz="2700" dirty="0">
                <a:latin typeface="Times New Roman" panose="02020603050405020304" pitchFamily="18" charset="0"/>
              </a:rPr>
              <a:t>A</a:t>
            </a:r>
            <a:r>
              <a:rPr lang="zh-CN" altLang="en-US" sz="2700" dirty="0">
                <a:latin typeface="Times New Roman" panose="02020603050405020304" pitchFamily="18" charset="0"/>
              </a:rPr>
              <a:t>每年挣</a:t>
            </a:r>
            <a:r>
              <a:rPr lang="en-US" altLang="zh-CN" sz="2700" dirty="0">
                <a:latin typeface="Times New Roman" panose="02020603050405020304" pitchFamily="18" charset="0"/>
              </a:rPr>
              <a:t>80bp (6%-5.2%</a:t>
            </a:r>
            <a:r>
              <a:rPr lang="zh-CN" altLang="en-US" sz="2700" dirty="0">
                <a:latin typeface="Times New Roman" panose="02020603050405020304" pitchFamily="18" charset="0"/>
              </a:rPr>
              <a:t>）而且对冲了汇率风险</a:t>
            </a:r>
            <a:r>
              <a:rPr lang="en-US" altLang="zh-CN" sz="2700" dirty="0">
                <a:latin typeface="Times New Roman" panose="02020603050405020304" pitchFamily="18" charset="0"/>
              </a:rPr>
              <a:t> </a:t>
            </a:r>
            <a:r>
              <a:rPr lang="zh-CN" altLang="en-US" sz="2700" dirty="0">
                <a:latin typeface="Times New Roman" panose="02020603050405020304" pitchFamily="18" charset="0"/>
              </a:rPr>
              <a:t>，因为用挣得欧元支付利息。</a:t>
            </a:r>
            <a:endParaRPr lang="en-US" altLang="zh-CN" sz="2700" dirty="0">
              <a:latin typeface="Times New Roman" panose="02020603050405020304" pitchFamily="18" charset="0"/>
            </a:endParaRPr>
          </a:p>
        </p:txBody>
      </p:sp>
      <p:sp>
        <p:nvSpPr>
          <p:cNvPr id="32784" name="Rectangle 24">
            <a:extLst>
              <a:ext uri="{FF2B5EF4-FFF2-40B4-BE49-F238E27FC236}">
                <a16:creationId xmlns:a16="http://schemas.microsoft.com/office/drawing/2014/main" id="{AFD9B210-8927-4627-B792-2698EE7C8563}"/>
              </a:ext>
            </a:extLst>
          </p:cNvPr>
          <p:cNvSpPr>
            <a:spLocks noChangeArrowheads="1"/>
          </p:cNvSpPr>
          <p:nvPr/>
        </p:nvSpPr>
        <p:spPr bwMode="auto">
          <a:xfrm>
            <a:off x="1450028" y="5018761"/>
            <a:ext cx="6350000" cy="93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0"/>
              </a:spcBef>
              <a:buFont typeface="Arial" panose="020B0604020202020204" pitchFamily="34" charset="0"/>
              <a:buNone/>
            </a:pPr>
            <a:r>
              <a:rPr lang="zh-CN" altLang="en-US" sz="2700" dirty="0">
                <a:latin typeface="Times New Roman" panose="02020603050405020304" pitchFamily="18" charset="0"/>
              </a:rPr>
              <a:t>公司</a:t>
            </a:r>
            <a:r>
              <a:rPr lang="en-US" altLang="zh-CN" sz="2700" dirty="0">
                <a:latin typeface="Times New Roman" panose="02020603050405020304" pitchFamily="18" charset="0"/>
              </a:rPr>
              <a:t> B</a:t>
            </a:r>
            <a:r>
              <a:rPr lang="zh-CN" altLang="en-US" sz="2700" dirty="0">
                <a:latin typeface="Times New Roman" panose="02020603050405020304" pitchFamily="18" charset="0"/>
              </a:rPr>
              <a:t>每年挣</a:t>
            </a:r>
            <a:r>
              <a:rPr lang="en-US" altLang="zh-CN" sz="2700" dirty="0">
                <a:latin typeface="Times New Roman" panose="02020603050405020304" pitchFamily="18" charset="0"/>
              </a:rPr>
              <a:t> 80bp (8%-7.2%)</a:t>
            </a:r>
            <a:r>
              <a:rPr lang="zh-CN" altLang="en-US" sz="2700" dirty="0">
                <a:latin typeface="Times New Roman" panose="02020603050405020304" pitchFamily="18" charset="0"/>
              </a:rPr>
              <a:t>而且对冲了汇率风险</a:t>
            </a:r>
            <a:r>
              <a:rPr lang="en-US" altLang="zh-CN" sz="2700" dirty="0">
                <a:latin typeface="Times New Roman" panose="02020603050405020304" pitchFamily="18" charset="0"/>
              </a:rPr>
              <a:t> </a:t>
            </a:r>
            <a:r>
              <a:rPr lang="zh-CN" altLang="en-US" sz="2700" dirty="0">
                <a:latin typeface="Times New Roman" panose="02020603050405020304" pitchFamily="18" charset="0"/>
              </a:rPr>
              <a:t>，因为用挣得美元支付利息。</a:t>
            </a:r>
            <a:endParaRPr lang="en-US" altLang="zh-CN" sz="2700" dirty="0">
              <a:latin typeface="Times New Roman" panose="02020603050405020304" pitchFamily="18" charset="0"/>
            </a:endParaRPr>
          </a:p>
        </p:txBody>
      </p:sp>
      <p:sp>
        <p:nvSpPr>
          <p:cNvPr id="32785" name="Rectangle 25">
            <a:extLst>
              <a:ext uri="{FF2B5EF4-FFF2-40B4-BE49-F238E27FC236}">
                <a16:creationId xmlns:a16="http://schemas.microsoft.com/office/drawing/2014/main" id="{C5EDB6E3-A545-4838-BDAA-C1A42A311F07}"/>
              </a:ext>
            </a:extLst>
          </p:cNvPr>
          <p:cNvSpPr>
            <a:spLocks noChangeArrowheads="1"/>
          </p:cNvSpPr>
          <p:nvPr/>
        </p:nvSpPr>
        <p:spPr bwMode="auto">
          <a:xfrm>
            <a:off x="-372269" y="1051443"/>
            <a:ext cx="8839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spcBef>
                <a:spcPct val="20000"/>
              </a:spcBef>
              <a:buFont typeface="Wingdings" panose="05000000000000000000" pitchFamily="2" charset="2"/>
              <a:buChar char="§"/>
              <a:defRPr sz="3200">
                <a:solidFill>
                  <a:schemeClr val="tx1"/>
                </a:solidFill>
                <a:latin typeface="Palatino Linotype" panose="02040502050505030304" pitchFamily="18" charset="0"/>
              </a:defRPr>
            </a:lvl1pPr>
            <a:lvl2pPr marL="742950" indent="-285750" eaLnBrk="0" hangingPunct="0">
              <a:spcBef>
                <a:spcPct val="20000"/>
              </a:spcBef>
              <a:buFont typeface="Wingdings" panose="05000000000000000000" pitchFamily="2" charset="2"/>
              <a:buChar char="–"/>
              <a:defRPr sz="2800">
                <a:solidFill>
                  <a:schemeClr val="tx1"/>
                </a:solidFill>
                <a:latin typeface="Palatino Linotype" panose="02040502050505030304" pitchFamily="18" charset="0"/>
              </a:defRPr>
            </a:lvl2pPr>
            <a:lvl3pPr marL="1143000" indent="-228600" eaLnBrk="0" hangingPunct="0">
              <a:spcBef>
                <a:spcPct val="20000"/>
              </a:spcBef>
              <a:buFont typeface="Wingdings" panose="05000000000000000000" pitchFamily="2" charset="2"/>
              <a:buChar char="•"/>
              <a:defRPr sz="2400">
                <a:solidFill>
                  <a:schemeClr val="tx1"/>
                </a:solidFill>
                <a:latin typeface="Palatino Linotype" panose="02040502050505030304" pitchFamily="18" charset="0"/>
              </a:defRPr>
            </a:lvl3pPr>
            <a:lvl4pPr marL="1600200" indent="-228600" eaLnBrk="0" hangingPunct="0">
              <a:spcBef>
                <a:spcPct val="20000"/>
              </a:spcBef>
              <a:buFont typeface="Wingdings" panose="05000000000000000000" pitchFamily="2" charset="2"/>
              <a:buChar char="v"/>
              <a:defRPr sz="2000">
                <a:solidFill>
                  <a:schemeClr val="tx1"/>
                </a:solidFill>
                <a:latin typeface="Palatino Linotype" panose="02040502050505030304" pitchFamily="18" charset="0"/>
              </a:defRPr>
            </a:lvl4pPr>
            <a:lvl5pPr marL="2057400" indent="-228600" eaLnBrk="0" hangingPunct="0">
              <a:spcBef>
                <a:spcPct val="20000"/>
              </a:spcBef>
              <a:buFont typeface="Wingdings" panose="05000000000000000000" pitchFamily="2" charset="2"/>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Palatino Linotype" panose="02040502050505030304" pitchFamily="18" charset="0"/>
              </a:defRPr>
            </a:lvl9pPr>
          </a:lstStyle>
          <a:p>
            <a:pPr algn="ctr" eaLnBrk="1" hangingPunct="1">
              <a:spcBef>
                <a:spcPct val="0"/>
              </a:spcBef>
              <a:buFont typeface="Arial" panose="020B0604020202020204" pitchFamily="34" charset="0"/>
              <a:buNone/>
            </a:pPr>
            <a:r>
              <a:rPr lang="zh-CN" altLang="en-US" sz="2700" dirty="0">
                <a:latin typeface="Times New Roman" panose="02020603050405020304" pitchFamily="18" charset="0"/>
              </a:rPr>
              <a:t>互换银行每年挣</a:t>
            </a:r>
            <a:r>
              <a:rPr lang="en-US" altLang="zh-CN" sz="2700" dirty="0">
                <a:latin typeface="Times New Roman" panose="02020603050405020304" pitchFamily="18" charset="0"/>
              </a:rPr>
              <a:t>40bp</a:t>
            </a:r>
          </a:p>
          <a:p>
            <a:pPr algn="ctr" eaLnBrk="1" hangingPunct="1">
              <a:spcBef>
                <a:spcPct val="0"/>
              </a:spcBef>
              <a:buFont typeface="Arial" panose="020B0604020202020204" pitchFamily="34" charset="0"/>
              <a:buNone/>
            </a:pPr>
            <a:r>
              <a:rPr lang="en-US" altLang="zh-CN" sz="2700" dirty="0">
                <a:latin typeface="Times New Roman" panose="02020603050405020304" pitchFamily="18" charset="0"/>
              </a:rPr>
              <a:t>(20bp=7.2%-7.0% $ </a:t>
            </a:r>
            <a:r>
              <a:rPr lang="zh-CN" altLang="en-US" sz="2700" dirty="0">
                <a:latin typeface="Times New Roman" panose="02020603050405020304" pitchFamily="18" charset="0"/>
              </a:rPr>
              <a:t>以及</a:t>
            </a:r>
            <a:r>
              <a:rPr lang="en-US" altLang="zh-CN" sz="2700" dirty="0">
                <a:latin typeface="Times New Roman" panose="02020603050405020304" pitchFamily="18" charset="0"/>
              </a:rPr>
              <a:t>20bp=5.2%-5.0% €).</a:t>
            </a:r>
          </a:p>
        </p:txBody>
      </p:sp>
    </p:spTree>
    <p:extLst>
      <p:ext uri="{BB962C8B-B14F-4D97-AF65-F5344CB8AC3E}">
        <p14:creationId xmlns:p14="http://schemas.microsoft.com/office/powerpoint/2010/main" val="30262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wipe(right)">
                                      <p:cBhvr>
                                        <p:cTn id="7" dur="500"/>
                                        <p:tgtEl>
                                          <p:spTgt spid="4301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3028"/>
                                        </p:tgtEl>
                                        <p:attrNameLst>
                                          <p:attrName>style.visibility</p:attrName>
                                        </p:attrNameLst>
                                      </p:cBhvr>
                                      <p:to>
                                        <p:strVal val="visible"/>
                                      </p:to>
                                    </p:set>
                                    <p:animEffect transition="in" filter="wipe(up)">
                                      <p:cBhvr>
                                        <p:cTn id="11" dur="500"/>
                                        <p:tgtEl>
                                          <p:spTgt spid="4302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3019"/>
                                        </p:tgtEl>
                                        <p:attrNameLst>
                                          <p:attrName>style.visibility</p:attrName>
                                        </p:attrNameLst>
                                      </p:cBhvr>
                                      <p:to>
                                        <p:strVal val="visible"/>
                                      </p:to>
                                    </p:set>
                                    <p:animEffect transition="in" filter="wipe(left)">
                                      <p:cBhvr>
                                        <p:cTn id="15" dur="500"/>
                                        <p:tgtEl>
                                          <p:spTgt spid="430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3025"/>
                                        </p:tgtEl>
                                        <p:attrNameLst>
                                          <p:attrName>style.visibility</p:attrName>
                                        </p:attrNameLst>
                                      </p:cBhvr>
                                      <p:to>
                                        <p:strVal val="visible"/>
                                      </p:to>
                                    </p:set>
                                    <p:animEffect transition="in" filter="wipe(left)">
                                      <p:cBhvr>
                                        <p:cTn id="20" dur="500"/>
                                        <p:tgtEl>
                                          <p:spTgt spid="43025"/>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43031"/>
                                        </p:tgtEl>
                                        <p:attrNameLst>
                                          <p:attrName>style.visibility</p:attrName>
                                        </p:attrNameLst>
                                      </p:cBhvr>
                                      <p:to>
                                        <p:strVal val="visible"/>
                                      </p:to>
                                    </p:set>
                                    <p:animEffect transition="in" filter="wipe(left)">
                                      <p:cBhvr>
                                        <p:cTn id="24" dur="500"/>
                                        <p:tgtEl>
                                          <p:spTgt spid="43031"/>
                                        </p:tgtEl>
                                      </p:cBhvr>
                                    </p:animEffect>
                                  </p:childTnLst>
                                </p:cTn>
                              </p:par>
                            </p:childTnLst>
                          </p:cTn>
                        </p:par>
                        <p:par>
                          <p:cTn id="25" fill="hold" nodeType="afterGroup">
                            <p:stCondLst>
                              <p:cond delay="1000"/>
                            </p:stCondLst>
                            <p:childTnLst>
                              <p:par>
                                <p:cTn id="26" presetID="22" presetClass="entr" presetSubtype="2" fill="hold" nodeType="afterEffect">
                                  <p:stCondLst>
                                    <p:cond delay="0"/>
                                  </p:stCondLst>
                                  <p:childTnLst>
                                    <p:set>
                                      <p:cBhvr>
                                        <p:cTn id="27" dur="1" fill="hold">
                                          <p:stCondLst>
                                            <p:cond delay="0"/>
                                          </p:stCondLst>
                                        </p:cTn>
                                        <p:tgtEl>
                                          <p:spTgt spid="43016"/>
                                        </p:tgtEl>
                                        <p:attrNameLst>
                                          <p:attrName>style.visibility</p:attrName>
                                        </p:attrNameLst>
                                      </p:cBhvr>
                                      <p:to>
                                        <p:strVal val="visible"/>
                                      </p:to>
                                    </p:set>
                                    <p:animEffect transition="in" filter="wipe(right)">
                                      <p:cBhvr>
                                        <p:cTn id="28"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A3C1640E-A1BA-481D-8C1F-8A14E9CB8EE5}"/>
              </a:ext>
            </a:extLst>
          </p:cNvPr>
          <p:cNvSpPr>
            <a:spLocks noGrp="1" noChangeArrowheads="1"/>
          </p:cNvSpPr>
          <p:nvPr>
            <p:ph type="body" idx="4294967295"/>
          </p:nvPr>
        </p:nvSpPr>
        <p:spPr>
          <a:xfrm>
            <a:off x="457200" y="1371600"/>
            <a:ext cx="8458200" cy="5257800"/>
          </a:xfrm>
        </p:spPr>
        <p:txBody>
          <a:bodyPr/>
          <a:lstStyle/>
          <a:p>
            <a:pPr eaLnBrk="1" hangingPunct="1"/>
            <a:r>
              <a:rPr lang="zh-CN" altLang="en-US" sz="2800" dirty="0">
                <a:ea typeface="宋体" panose="02010600030101010101" pitchFamily="2" charset="-122"/>
              </a:rPr>
              <a:t>获利的来源</a:t>
            </a:r>
            <a:r>
              <a:rPr lang="en-US" altLang="zh-CN" sz="2800" dirty="0">
                <a:ea typeface="宋体" panose="02010600030101010101" pitchFamily="2" charset="-122"/>
              </a:rPr>
              <a:t>: Quality Spread Differential (QSD)</a:t>
            </a:r>
          </a:p>
          <a:p>
            <a:pPr eaLnBrk="1" hangingPunct="1"/>
            <a:r>
              <a:rPr lang="en-US" altLang="zh-CN" sz="2800" dirty="0">
                <a:ea typeface="宋体" panose="02010600030101010101" pitchFamily="2" charset="-122"/>
              </a:rPr>
              <a:t>QSD</a:t>
            </a:r>
            <a:r>
              <a:rPr lang="zh-CN" altLang="en-US" sz="2800" dirty="0">
                <a:ea typeface="宋体" panose="02010600030101010101" pitchFamily="2" charset="-122"/>
              </a:rPr>
              <a:t>计算时就是两种汇率差的差额，如下：</a:t>
            </a:r>
            <a:endParaRPr lang="en-US" altLang="zh-CN" sz="2800" dirty="0">
              <a:ea typeface="宋体" panose="02010600030101010101" pitchFamily="2" charset="-122"/>
            </a:endParaRPr>
          </a:p>
          <a:p>
            <a:pPr eaLnBrk="1" hangingPunct="1"/>
            <a:endParaRPr lang="en-US" altLang="zh-CN" sz="2800" dirty="0">
              <a:ea typeface="宋体" panose="02010600030101010101" pitchFamily="2" charset="-122"/>
            </a:endParaRPr>
          </a:p>
          <a:p>
            <a:pPr eaLnBrk="1" hangingPunct="1"/>
            <a:endParaRPr lang="en-US" altLang="zh-CN" sz="2800" dirty="0">
              <a:ea typeface="宋体" panose="02010600030101010101" pitchFamily="2" charset="-122"/>
            </a:endParaRPr>
          </a:p>
          <a:p>
            <a:pPr eaLnBrk="1" hangingPunct="1"/>
            <a:endParaRPr lang="en-US" altLang="zh-CN" sz="2800" dirty="0">
              <a:ea typeface="宋体" panose="02010600030101010101" pitchFamily="2" charset="-122"/>
            </a:endParaRPr>
          </a:p>
          <a:p>
            <a:pPr eaLnBrk="1" hangingPunct="1"/>
            <a:endParaRPr lang="en-US" altLang="zh-CN" sz="2800" dirty="0">
              <a:ea typeface="宋体" panose="02010600030101010101" pitchFamily="2" charset="-122"/>
            </a:endParaRPr>
          </a:p>
          <a:p>
            <a:pPr eaLnBrk="1" hangingPunct="1">
              <a:buFont typeface="Wingdings" panose="05000000000000000000" pitchFamily="2" charset="2"/>
              <a:buNone/>
            </a:pPr>
            <a:r>
              <a:rPr lang="en-US" altLang="zh-CN" sz="2800" dirty="0">
                <a:ea typeface="宋体" panose="02010600030101010101" pitchFamily="2" charset="-122"/>
              </a:rPr>
              <a:t>                                   </a:t>
            </a:r>
          </a:p>
          <a:p>
            <a:pPr eaLnBrk="1" hangingPunct="1">
              <a:buFont typeface="Wingdings" panose="05000000000000000000" pitchFamily="2" charset="2"/>
              <a:buNone/>
            </a:pPr>
            <a:r>
              <a:rPr lang="en-US" altLang="zh-CN" sz="2800" dirty="0">
                <a:ea typeface="宋体" panose="02010600030101010101" pitchFamily="2" charset="-122"/>
              </a:rPr>
              <a:t>                         (2% = 0.4% +0.8% + 0.8%)</a:t>
            </a:r>
          </a:p>
        </p:txBody>
      </p:sp>
      <p:graphicFrame>
        <p:nvGraphicFramePr>
          <p:cNvPr id="45060" name="Group 4">
            <a:extLst>
              <a:ext uri="{FF2B5EF4-FFF2-40B4-BE49-F238E27FC236}">
                <a16:creationId xmlns:a16="http://schemas.microsoft.com/office/drawing/2014/main" id="{B16F09D4-00CC-4A3E-8338-3D46D2D946E5}"/>
              </a:ext>
            </a:extLst>
          </p:cNvPr>
          <p:cNvGraphicFramePr>
            <a:graphicFrameLocks noGrp="1"/>
          </p:cNvGraphicFramePr>
          <p:nvPr>
            <p:extLst>
              <p:ext uri="{D42A27DB-BD31-4B8C-83A1-F6EECF244321}">
                <p14:modId xmlns:p14="http://schemas.microsoft.com/office/powerpoint/2010/main" val="783317223"/>
              </p:ext>
            </p:extLst>
          </p:nvPr>
        </p:nvGraphicFramePr>
        <p:xfrm>
          <a:off x="2362200" y="2819402"/>
          <a:ext cx="5842000" cy="1552575"/>
        </p:xfrm>
        <a:graphic>
          <a:graphicData uri="http://schemas.openxmlformats.org/drawingml/2006/table">
            <a:tbl>
              <a:tblPr/>
              <a:tblGrid>
                <a:gridCol w="920750">
                  <a:extLst>
                    <a:ext uri="{9D8B030D-6E8A-4147-A177-3AD203B41FA5}">
                      <a16:colId xmlns:a16="http://schemas.microsoft.com/office/drawing/2014/main" val="20000"/>
                    </a:ext>
                  </a:extLst>
                </a:gridCol>
                <a:gridCol w="1393825">
                  <a:extLst>
                    <a:ext uri="{9D8B030D-6E8A-4147-A177-3AD203B41FA5}">
                      <a16:colId xmlns:a16="http://schemas.microsoft.com/office/drawing/2014/main" val="20001"/>
                    </a:ext>
                  </a:extLst>
                </a:gridCol>
                <a:gridCol w="690563">
                  <a:extLst>
                    <a:ext uri="{9D8B030D-6E8A-4147-A177-3AD203B41FA5}">
                      <a16:colId xmlns:a16="http://schemas.microsoft.com/office/drawing/2014/main" val="20002"/>
                    </a:ext>
                  </a:extLst>
                </a:gridCol>
                <a:gridCol w="1547812">
                  <a:extLst>
                    <a:ext uri="{9D8B030D-6E8A-4147-A177-3AD203B41FA5}">
                      <a16:colId xmlns:a16="http://schemas.microsoft.com/office/drawing/2014/main" val="20003"/>
                    </a:ext>
                  </a:extLst>
                </a:gridCol>
                <a:gridCol w="1289050">
                  <a:extLst>
                    <a:ext uri="{9D8B030D-6E8A-4147-A177-3AD203B41FA5}">
                      <a16:colId xmlns:a16="http://schemas.microsoft.com/office/drawing/2014/main" val="20004"/>
                    </a:ext>
                  </a:extLst>
                </a:gridCol>
              </a:tblGrid>
              <a:tr h="517525">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dirty="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a:t>
                      </a:r>
                    </a:p>
                  </a:txBody>
                  <a:tcPr marL="101600" marR="101600" marT="52754" marB="5275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$7%</a:t>
                      </a:r>
                    </a:p>
                  </a:txBody>
                  <a:tcPr marL="101600" marR="101600" marT="52754" marB="5275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€6%</a:t>
                      </a:r>
                    </a:p>
                  </a:txBody>
                  <a:tcPr marL="101600" marR="101600" marT="52754" marB="52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B</a:t>
                      </a: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dirty="0">
                          <a:ln>
                            <a:noFill/>
                          </a:ln>
                          <a:solidFill>
                            <a:schemeClr val="tx1"/>
                          </a:solidFill>
                          <a:effectLst/>
                          <a:latin typeface="Times New Roman" pitchFamily="18" charset="0"/>
                          <a:ea typeface="宋体" pitchFamily="2" charset="-122"/>
                        </a:rPr>
                        <a:t>$8%</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2700" b="0" i="0" u="none" strike="noStrike" cap="none" normalizeH="0" baseline="0">
                          <a:ln>
                            <a:noFill/>
                          </a:ln>
                          <a:solidFill>
                            <a:schemeClr val="tx1"/>
                          </a:solidFill>
                          <a:effectLst/>
                          <a:latin typeface="Times New Roman" pitchFamily="18" charset="0"/>
                          <a:ea typeface="宋体" pitchFamily="2" charset="-122"/>
                        </a:rPr>
                        <a:t>€5%</a:t>
                      </a:r>
                    </a:p>
                  </a:txBody>
                  <a:tcPr marL="101600" marR="101600" marT="52754" marB="52754" horzOverflow="overflow">
                    <a:lnL>
                      <a:noFill/>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2700" b="0" i="0" u="none" strike="noStrike" cap="none" normalizeH="0" baseline="0" dirty="0">
                        <a:ln>
                          <a:noFill/>
                        </a:ln>
                        <a:solidFill>
                          <a:schemeClr val="tx1"/>
                        </a:solidFill>
                        <a:effectLst/>
                        <a:latin typeface="Times New Roman" pitchFamily="18" charset="0"/>
                        <a:ea typeface="宋体" pitchFamily="2" charset="-122"/>
                      </a:endParaRPr>
                    </a:p>
                  </a:txBody>
                  <a:tcPr marL="101600" marR="101600" marT="52754" marB="527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5078" name="Group 22">
            <a:extLst>
              <a:ext uri="{FF2B5EF4-FFF2-40B4-BE49-F238E27FC236}">
                <a16:creationId xmlns:a16="http://schemas.microsoft.com/office/drawing/2014/main" id="{D0C7128F-7CCC-4B7F-8F58-FDE70CBE0BD6}"/>
              </a:ext>
            </a:extLst>
          </p:cNvPr>
          <p:cNvGraphicFramePr>
            <a:graphicFrameLocks noGrp="1"/>
          </p:cNvGraphicFramePr>
          <p:nvPr>
            <p:extLst>
              <p:ext uri="{D42A27DB-BD31-4B8C-83A1-F6EECF244321}">
                <p14:modId xmlns:p14="http://schemas.microsoft.com/office/powerpoint/2010/main" val="2220648650"/>
              </p:ext>
            </p:extLst>
          </p:nvPr>
        </p:nvGraphicFramePr>
        <p:xfrm>
          <a:off x="2362200" y="4360864"/>
          <a:ext cx="5842000" cy="555625"/>
        </p:xfrm>
        <a:graphic>
          <a:graphicData uri="http://schemas.openxmlformats.org/drawingml/2006/table">
            <a:tbl>
              <a:tblPr/>
              <a:tblGrid>
                <a:gridCol w="920750">
                  <a:extLst>
                    <a:ext uri="{9D8B030D-6E8A-4147-A177-3AD203B41FA5}">
                      <a16:colId xmlns:a16="http://schemas.microsoft.com/office/drawing/2014/main" val="20000"/>
                    </a:ext>
                  </a:extLst>
                </a:gridCol>
                <a:gridCol w="1393825">
                  <a:extLst>
                    <a:ext uri="{9D8B030D-6E8A-4147-A177-3AD203B41FA5}">
                      <a16:colId xmlns:a16="http://schemas.microsoft.com/office/drawing/2014/main" val="20001"/>
                    </a:ext>
                  </a:extLst>
                </a:gridCol>
                <a:gridCol w="690563">
                  <a:extLst>
                    <a:ext uri="{9D8B030D-6E8A-4147-A177-3AD203B41FA5}">
                      <a16:colId xmlns:a16="http://schemas.microsoft.com/office/drawing/2014/main" val="20002"/>
                    </a:ext>
                  </a:extLst>
                </a:gridCol>
                <a:gridCol w="1547812">
                  <a:extLst>
                    <a:ext uri="{9D8B030D-6E8A-4147-A177-3AD203B41FA5}">
                      <a16:colId xmlns:a16="http://schemas.microsoft.com/office/drawing/2014/main" val="20003"/>
                    </a:ext>
                  </a:extLst>
                </a:gridCol>
                <a:gridCol w="1289050">
                  <a:extLst>
                    <a:ext uri="{9D8B030D-6E8A-4147-A177-3AD203B41FA5}">
                      <a16:colId xmlns:a16="http://schemas.microsoft.com/office/drawing/2014/main" val="20004"/>
                    </a:ext>
                  </a:extLst>
                </a:gridCol>
              </a:tblGrid>
              <a:tr h="555625">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QSD</a:t>
                      </a:r>
                    </a:p>
                  </a:txBody>
                  <a:tcPr marL="101600" marR="101600" marT="52754" marB="5275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dirty="0">
                          <a:ln>
                            <a:noFill/>
                          </a:ln>
                          <a:solidFill>
                            <a:schemeClr val="tx1"/>
                          </a:solidFill>
                          <a:effectLst/>
                          <a:latin typeface="Times New Roman" pitchFamily="18" charset="0"/>
                          <a:ea typeface="宋体" pitchFamily="2" charset="-122"/>
                        </a:rPr>
                        <a:t>1%</a:t>
                      </a:r>
                    </a:p>
                  </a:txBody>
                  <a:tcPr marL="101600" marR="101600" marT="52754" marB="5275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a:ln>
                            <a:noFill/>
                          </a:ln>
                          <a:solidFill>
                            <a:schemeClr val="tx1"/>
                          </a:solidFill>
                          <a:effectLst/>
                          <a:latin typeface="Times New Roman" pitchFamily="18" charset="0"/>
                          <a:ea typeface="宋体" pitchFamily="2" charset="-122"/>
                        </a:rPr>
                        <a:t>–</a:t>
                      </a:r>
                    </a:p>
                  </a:txBody>
                  <a:tcPr marL="101600" marR="101600" marT="52754" marB="52754" horzOverflow="overflow">
                    <a:lnL>
                      <a:noFill/>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ctr"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dirty="0">
                          <a:ln>
                            <a:noFill/>
                          </a:ln>
                          <a:solidFill>
                            <a:schemeClr val="tx1"/>
                          </a:solidFill>
                          <a:effectLst/>
                          <a:latin typeface="Times New Roman" pitchFamily="18" charset="0"/>
                          <a:ea typeface="宋体" pitchFamily="2" charset="-122"/>
                        </a:rPr>
                        <a:t>–1%</a:t>
                      </a:r>
                    </a:p>
                  </a:txBody>
                  <a:tcPr marL="101600" marR="101600" marT="52754" marB="52754" horzOverflow="overflow">
                    <a:lnL>
                      <a:noFill/>
                    </a:lnL>
                    <a:lnR>
                      <a:noFill/>
                    </a:lnR>
                    <a:lnT>
                      <a:noFill/>
                    </a:lnT>
                    <a:lnB>
                      <a:noFill/>
                    </a:lnB>
                    <a:lnTlToBr>
                      <a:noFill/>
                    </a:lnTlToBr>
                    <a:lnBlToTr>
                      <a:noFill/>
                    </a:lnBlToTr>
                    <a:noFill/>
                  </a:tcPr>
                </a:tc>
                <a:tc>
                  <a:txBody>
                    <a:bodyPr/>
                    <a:lstStyle>
                      <a:lvl1pPr defTabSz="809625" eaLnBrk="0" hangingPunct="0">
                        <a:spcBef>
                          <a:spcPct val="20000"/>
                        </a:spcBef>
                        <a:buFont typeface="Wingdings" pitchFamily="2" charset="2"/>
                        <a:defRPr sz="2800">
                          <a:solidFill>
                            <a:schemeClr val="tx1"/>
                          </a:solidFill>
                          <a:latin typeface="Palatino Linotype" pitchFamily="18" charset="0"/>
                        </a:defRPr>
                      </a:lvl1pPr>
                      <a:lvl2pPr marL="742950" indent="-285750" defTabSz="809625" eaLnBrk="0" hangingPunct="0">
                        <a:spcBef>
                          <a:spcPct val="20000"/>
                        </a:spcBef>
                        <a:buFont typeface="Wingdings" pitchFamily="2" charset="2"/>
                        <a:defRPr sz="2400">
                          <a:solidFill>
                            <a:schemeClr val="tx1"/>
                          </a:solidFill>
                          <a:latin typeface="Palatino Linotype" pitchFamily="18" charset="0"/>
                        </a:defRPr>
                      </a:lvl2pPr>
                      <a:lvl3pPr marL="1143000" indent="-228600" defTabSz="809625" eaLnBrk="0" hangingPunct="0">
                        <a:spcBef>
                          <a:spcPct val="20000"/>
                        </a:spcBef>
                        <a:buFont typeface="Wingdings" pitchFamily="2" charset="2"/>
                        <a:defRPr sz="2000">
                          <a:solidFill>
                            <a:schemeClr val="tx1"/>
                          </a:solidFill>
                          <a:latin typeface="Palatino Linotype" pitchFamily="18" charset="0"/>
                        </a:defRPr>
                      </a:lvl3pPr>
                      <a:lvl4pPr marL="1600200" indent="-228600" defTabSz="809625" eaLnBrk="0" hangingPunct="0">
                        <a:spcBef>
                          <a:spcPct val="20000"/>
                        </a:spcBef>
                        <a:buFont typeface="Wingdings" pitchFamily="2" charset="2"/>
                        <a:defRPr>
                          <a:solidFill>
                            <a:schemeClr val="tx1"/>
                          </a:solidFill>
                          <a:latin typeface="Palatino Linotype" pitchFamily="18" charset="0"/>
                        </a:defRPr>
                      </a:lvl4pPr>
                      <a:lvl5pPr marL="2057400" indent="-228600" defTabSz="809625" eaLnBrk="0" hangingPunct="0">
                        <a:spcBef>
                          <a:spcPct val="20000"/>
                        </a:spcBef>
                        <a:buFont typeface="Wingdings" pitchFamily="2" charset="2"/>
                        <a:defRPr>
                          <a:solidFill>
                            <a:schemeClr val="tx1"/>
                          </a:solidFill>
                          <a:latin typeface="Palatino Linotype" pitchFamily="18" charset="0"/>
                        </a:defRPr>
                      </a:lvl5pPr>
                      <a:lvl6pPr marL="25146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6pPr>
                      <a:lvl7pPr marL="29718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7pPr>
                      <a:lvl8pPr marL="34290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8pPr>
                      <a:lvl9pPr marL="3886200" indent="-228600" defTabSz="809625" eaLnBrk="0" fontAlgn="base" hangingPunct="0">
                        <a:spcBef>
                          <a:spcPct val="20000"/>
                        </a:spcBef>
                        <a:spcAft>
                          <a:spcPct val="0"/>
                        </a:spcAft>
                        <a:buFont typeface="Wingdings" pitchFamily="2" charset="2"/>
                        <a:defRPr>
                          <a:solidFill>
                            <a:schemeClr val="tx1"/>
                          </a:solidFill>
                          <a:latin typeface="Palatino Linotype" pitchFamily="18" charset="0"/>
                        </a:defRPr>
                      </a:lvl9pPr>
                    </a:lstStyle>
                    <a:p>
                      <a:pPr marL="0" marR="0" lvl="0" indent="0" algn="l" defTabSz="80962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700" b="0" i="0" u="none" strike="noStrike" cap="none" normalizeH="0" baseline="0" dirty="0">
                          <a:ln>
                            <a:noFill/>
                          </a:ln>
                          <a:solidFill>
                            <a:schemeClr val="tx1"/>
                          </a:solidFill>
                          <a:effectLst/>
                          <a:latin typeface="Times New Roman" pitchFamily="18" charset="0"/>
                          <a:ea typeface="宋体" pitchFamily="2" charset="-122"/>
                        </a:rPr>
                        <a:t>= 2%</a:t>
                      </a:r>
                    </a:p>
                  </a:txBody>
                  <a:tcPr marL="101600" marR="101600" marT="52754" marB="527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2182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D48A3-1560-41DE-AFF9-DCE9A42E636F}"/>
              </a:ext>
            </a:extLst>
          </p:cNvPr>
          <p:cNvSpPr>
            <a:spLocks noGrp="1"/>
          </p:cNvSpPr>
          <p:nvPr>
            <p:ph type="title"/>
          </p:nvPr>
        </p:nvSpPr>
        <p:spPr>
          <a:xfrm>
            <a:off x="457200" y="188640"/>
            <a:ext cx="8229600" cy="1143000"/>
          </a:xfrm>
        </p:spPr>
        <p:txBody>
          <a:bodyPr/>
          <a:lstStyle/>
          <a:p>
            <a:r>
              <a:rPr lang="en-US" altLang="zh-CN" dirty="0"/>
              <a:t>2.</a:t>
            </a:r>
            <a:r>
              <a:rPr lang="zh-CN" altLang="en-US" dirty="0"/>
              <a:t>利率掉期交易</a:t>
            </a:r>
          </a:p>
        </p:txBody>
      </p:sp>
      <p:sp>
        <p:nvSpPr>
          <p:cNvPr id="3" name="内容占位符 2">
            <a:extLst>
              <a:ext uri="{FF2B5EF4-FFF2-40B4-BE49-F238E27FC236}">
                <a16:creationId xmlns:a16="http://schemas.microsoft.com/office/drawing/2014/main" id="{4EC97B01-F9F6-444D-9DD9-03FB45F9EDCF}"/>
              </a:ext>
            </a:extLst>
          </p:cNvPr>
          <p:cNvSpPr>
            <a:spLocks noGrp="1"/>
          </p:cNvSpPr>
          <p:nvPr>
            <p:ph idx="1"/>
          </p:nvPr>
        </p:nvSpPr>
        <p:spPr>
          <a:xfrm>
            <a:off x="683568" y="1628800"/>
            <a:ext cx="7643192" cy="4392487"/>
          </a:xfrm>
        </p:spPr>
        <p:txBody>
          <a:bodyPr/>
          <a:lstStyle/>
          <a:p>
            <a:r>
              <a:rPr lang="zh-CN" altLang="en-US" b="1" dirty="0"/>
              <a:t>利率掉期交易</a:t>
            </a:r>
            <a:r>
              <a:rPr lang="en-US" altLang="zh-CN" dirty="0"/>
              <a:t>(Interest-Rate Swap)</a:t>
            </a:r>
            <a:r>
              <a:rPr lang="zh-CN" altLang="en-US" dirty="0"/>
              <a:t>是同种货币资金的不同种类利率之间的交换交易，一般不伴随本金的交换，借利息支付方式的改变来改变债权或债务的结构。</a:t>
            </a:r>
            <a:endParaRPr lang="en-US" altLang="zh-CN" dirty="0"/>
          </a:p>
          <a:p>
            <a:r>
              <a:rPr lang="zh-CN" altLang="en-US" dirty="0"/>
              <a:t>正式的利率掉期交易最早起源于德意志银行运作的一项固定利率与浮动利率的互换交易。</a:t>
            </a:r>
          </a:p>
        </p:txBody>
      </p:sp>
    </p:spTree>
    <p:extLst>
      <p:ext uri="{BB962C8B-B14F-4D97-AF65-F5344CB8AC3E}">
        <p14:creationId xmlns:p14="http://schemas.microsoft.com/office/powerpoint/2010/main" val="3971543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E6147-8031-419F-A99B-CBEBFD1EF9C1}"/>
              </a:ext>
            </a:extLst>
          </p:cNvPr>
          <p:cNvSpPr>
            <a:spLocks noGrp="1"/>
          </p:cNvSpPr>
          <p:nvPr>
            <p:ph type="title"/>
          </p:nvPr>
        </p:nvSpPr>
        <p:spPr/>
        <p:txBody>
          <a:bodyPr/>
          <a:lstStyle/>
          <a:p>
            <a:r>
              <a:rPr lang="zh-CN" altLang="en-US" dirty="0"/>
              <a:t>实例分析</a:t>
            </a:r>
          </a:p>
        </p:txBody>
      </p:sp>
      <p:pic>
        <p:nvPicPr>
          <p:cNvPr id="4" name="内容占位符 3">
            <a:extLst>
              <a:ext uri="{FF2B5EF4-FFF2-40B4-BE49-F238E27FC236}">
                <a16:creationId xmlns:a16="http://schemas.microsoft.com/office/drawing/2014/main" id="{761E1567-D940-4D32-BFDB-A4770362A0BC}"/>
              </a:ext>
            </a:extLst>
          </p:cNvPr>
          <p:cNvPicPr>
            <a:picLocks noGrp="1" noChangeAspect="1"/>
          </p:cNvPicPr>
          <p:nvPr>
            <p:ph idx="1"/>
          </p:nvPr>
        </p:nvPicPr>
        <p:blipFill>
          <a:blip r:embed="rId2"/>
          <a:stretch>
            <a:fillRect/>
          </a:stretch>
        </p:blipFill>
        <p:spPr>
          <a:xfrm>
            <a:off x="1259634" y="3395712"/>
            <a:ext cx="6067425" cy="3105150"/>
          </a:xfrm>
          <a:prstGeom prst="rect">
            <a:avLst/>
          </a:prstGeom>
        </p:spPr>
      </p:pic>
      <p:sp>
        <p:nvSpPr>
          <p:cNvPr id="5" name="文本框 4">
            <a:extLst>
              <a:ext uri="{FF2B5EF4-FFF2-40B4-BE49-F238E27FC236}">
                <a16:creationId xmlns:a16="http://schemas.microsoft.com/office/drawing/2014/main" id="{09B0A077-7F58-430C-B0B8-C5E1DD9583CA}"/>
              </a:ext>
            </a:extLst>
          </p:cNvPr>
          <p:cNvSpPr txBox="1"/>
          <p:nvPr/>
        </p:nvSpPr>
        <p:spPr>
          <a:xfrm>
            <a:off x="678396" y="1556792"/>
            <a:ext cx="8008404" cy="1938992"/>
          </a:xfrm>
          <a:prstGeom prst="rect">
            <a:avLst/>
          </a:prstGeom>
          <a:noFill/>
        </p:spPr>
        <p:txBody>
          <a:bodyPr wrap="square" rtlCol="0">
            <a:spAutoFit/>
          </a:bodyPr>
          <a:lstStyle/>
          <a:p>
            <a:r>
              <a:rPr lang="en-US" altLang="zh-CN" sz="2400" dirty="0"/>
              <a:t>1982</a:t>
            </a:r>
            <a:r>
              <a:rPr lang="zh-CN" altLang="en-US" sz="2400" dirty="0"/>
              <a:t>年，德意志银行预期利率将会上升，认为以固定利率形式筹集资金和以浮动利率向企业贷款对其更为有利。于是，德意志银行以发行长期固定利率债券的方式筹集了长期资金，并通过利率掉期交易把固定利率变换成了浮动利率，然后向某企业提供了一项长期浮动利率的贷款。</a:t>
            </a:r>
          </a:p>
        </p:txBody>
      </p:sp>
    </p:spTree>
    <p:extLst>
      <p:ext uri="{BB962C8B-B14F-4D97-AF65-F5344CB8AC3E}">
        <p14:creationId xmlns:p14="http://schemas.microsoft.com/office/powerpoint/2010/main" val="1719986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2BFFE-39CC-498C-9C60-AD55EF703DB6}"/>
              </a:ext>
            </a:extLst>
          </p:cNvPr>
          <p:cNvSpPr>
            <a:spLocks noGrp="1"/>
          </p:cNvSpPr>
          <p:nvPr>
            <p:ph type="title"/>
          </p:nvPr>
        </p:nvSpPr>
        <p:spPr/>
        <p:txBody>
          <a:bodyPr/>
          <a:lstStyle/>
          <a:p>
            <a:r>
              <a:rPr lang="en-US" altLang="zh-CN" dirty="0"/>
              <a:t>3.</a:t>
            </a:r>
            <a:r>
              <a:rPr lang="zh-CN" altLang="en-US" dirty="0"/>
              <a:t>即期对远期的掉期交易</a:t>
            </a:r>
          </a:p>
        </p:txBody>
      </p:sp>
      <p:sp>
        <p:nvSpPr>
          <p:cNvPr id="3" name="内容占位符 2">
            <a:extLst>
              <a:ext uri="{FF2B5EF4-FFF2-40B4-BE49-F238E27FC236}">
                <a16:creationId xmlns:a16="http://schemas.microsoft.com/office/drawing/2014/main" id="{FCE80EB7-87FC-4167-9D98-32B6B62940B9}"/>
              </a:ext>
            </a:extLst>
          </p:cNvPr>
          <p:cNvSpPr>
            <a:spLocks noGrp="1"/>
          </p:cNvSpPr>
          <p:nvPr>
            <p:ph idx="1"/>
          </p:nvPr>
        </p:nvSpPr>
        <p:spPr>
          <a:xfrm>
            <a:off x="323528" y="1417640"/>
            <a:ext cx="8003232" cy="4781127"/>
          </a:xfrm>
        </p:spPr>
        <p:txBody>
          <a:bodyPr/>
          <a:lstStyle/>
          <a:p>
            <a:r>
              <a:rPr lang="zh-CN" altLang="en-US" sz="2600" dirty="0"/>
              <a:t>即期对远期的掉期交易</a:t>
            </a:r>
            <a:r>
              <a:rPr lang="en-US" altLang="zh-CN" sz="2600" dirty="0"/>
              <a:t>(spot-forward swaps)</a:t>
            </a:r>
            <a:r>
              <a:rPr lang="zh-CN" altLang="en-US" sz="2600" dirty="0"/>
              <a:t>：指买进或卖出某种即期外汇的同时，卖出或买进同种货币的远期外汇。它是掉期交易里最常见的一种形式。</a:t>
            </a:r>
            <a:endParaRPr lang="en-US" altLang="zh-CN" sz="2600" dirty="0"/>
          </a:p>
          <a:p>
            <a:r>
              <a:rPr lang="zh-CN" altLang="en-US" sz="2600" dirty="0"/>
              <a:t>例如，美国一家银行某日向客户按</a:t>
            </a:r>
            <a:r>
              <a:rPr lang="en-US" altLang="zh-CN" sz="2600" dirty="0"/>
              <a:t>1$=0.89€</a:t>
            </a:r>
            <a:r>
              <a:rPr lang="zh-CN" altLang="en-US" sz="2600" dirty="0"/>
              <a:t>的汇率，卖出</a:t>
            </a:r>
            <a:r>
              <a:rPr lang="en-US" altLang="zh-CN" sz="2600" dirty="0"/>
              <a:t>100</a:t>
            </a:r>
            <a:r>
              <a:rPr lang="zh-CN" altLang="en-US" sz="2600" dirty="0"/>
              <a:t>万欧元，收入</a:t>
            </a:r>
            <a:r>
              <a:rPr lang="en-US" altLang="zh-CN" sz="2600" dirty="0"/>
              <a:t>112</a:t>
            </a:r>
            <a:r>
              <a:rPr lang="zh-CN" altLang="en-US" sz="2600" dirty="0"/>
              <a:t>万美元。为防止将来欧元升值或美元贬值，该行可利用掉期交易，在卖出即期欧元的同时，又买进</a:t>
            </a:r>
            <a:r>
              <a:rPr lang="en-US" altLang="zh-CN" sz="2600" dirty="0"/>
              <a:t>3</a:t>
            </a:r>
            <a:r>
              <a:rPr lang="zh-CN" altLang="en-US" sz="2600" dirty="0"/>
              <a:t>个月的远期欧元，其汇率为</a:t>
            </a:r>
            <a:r>
              <a:rPr lang="en-US" altLang="zh-CN" sz="2600" dirty="0"/>
              <a:t>1$=0.93€</a:t>
            </a:r>
            <a:r>
              <a:rPr lang="zh-CN" altLang="en-US" sz="2600" dirty="0"/>
              <a:t>。这样，虽然卖出了即期欧元，但又补进了远期欧元，使该家银行的欧元、美元头寸结构不变。</a:t>
            </a:r>
          </a:p>
        </p:txBody>
      </p:sp>
    </p:spTree>
    <p:extLst>
      <p:ext uri="{BB962C8B-B14F-4D97-AF65-F5344CB8AC3E}">
        <p14:creationId xmlns:p14="http://schemas.microsoft.com/office/powerpoint/2010/main" val="893263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C097B1-627B-4F4A-AF9A-350995A579F2}"/>
              </a:ext>
            </a:extLst>
          </p:cNvPr>
          <p:cNvSpPr>
            <a:spLocks noGrp="1"/>
          </p:cNvSpPr>
          <p:nvPr>
            <p:ph type="title"/>
          </p:nvPr>
        </p:nvSpPr>
        <p:spPr/>
        <p:txBody>
          <a:bodyPr/>
          <a:lstStyle/>
          <a:p>
            <a:r>
              <a:rPr lang="en-US" altLang="zh-CN" dirty="0"/>
              <a:t>4.</a:t>
            </a:r>
            <a:r>
              <a:rPr lang="zh-CN" altLang="en-US" dirty="0"/>
              <a:t>即期对即期的掉期交易</a:t>
            </a:r>
          </a:p>
        </p:txBody>
      </p:sp>
      <p:sp>
        <p:nvSpPr>
          <p:cNvPr id="3" name="内容占位符 2">
            <a:extLst>
              <a:ext uri="{FF2B5EF4-FFF2-40B4-BE49-F238E27FC236}">
                <a16:creationId xmlns:a16="http://schemas.microsoft.com/office/drawing/2014/main" id="{757E0C36-5490-4AC9-AAA7-448CD7C4581E}"/>
              </a:ext>
            </a:extLst>
          </p:cNvPr>
          <p:cNvSpPr>
            <a:spLocks noGrp="1"/>
          </p:cNvSpPr>
          <p:nvPr>
            <p:ph idx="1"/>
          </p:nvPr>
        </p:nvSpPr>
        <p:spPr/>
        <p:txBody>
          <a:bodyPr/>
          <a:lstStyle/>
          <a:p>
            <a:r>
              <a:rPr lang="zh-CN" altLang="en-US" dirty="0"/>
              <a:t>即期对即期的掉期交易，或者称之为明日对次日（</a:t>
            </a:r>
            <a:r>
              <a:rPr lang="en-US" altLang="zh-CN" dirty="0"/>
              <a:t>tomorrow-next or rollover</a:t>
            </a:r>
            <a:r>
              <a:rPr lang="zh-CN" altLang="en-US" dirty="0"/>
              <a:t>），指的是一笔是在成交后的第二个营业日（明日）交割，另一笔反向交易在成交后的第三个营业日（次日）交割。主要应用于银行同业的隔夜资金拆借。</a:t>
            </a:r>
          </a:p>
          <a:p>
            <a:endParaRPr lang="zh-CN" altLang="en-US" dirty="0"/>
          </a:p>
        </p:txBody>
      </p:sp>
    </p:spTree>
    <p:extLst>
      <p:ext uri="{BB962C8B-B14F-4D97-AF65-F5344CB8AC3E}">
        <p14:creationId xmlns:p14="http://schemas.microsoft.com/office/powerpoint/2010/main" val="2677670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FD637-E68C-4F38-B81B-94BA05DB5F7C}"/>
              </a:ext>
            </a:extLst>
          </p:cNvPr>
          <p:cNvSpPr>
            <a:spLocks noGrp="1"/>
          </p:cNvSpPr>
          <p:nvPr>
            <p:ph type="title"/>
          </p:nvPr>
        </p:nvSpPr>
        <p:spPr>
          <a:xfrm>
            <a:off x="16168" y="260648"/>
            <a:ext cx="8229600" cy="1143000"/>
          </a:xfrm>
        </p:spPr>
        <p:txBody>
          <a:bodyPr/>
          <a:lstStyle/>
          <a:p>
            <a:r>
              <a:rPr lang="en-US" altLang="zh-CN" dirty="0"/>
              <a:t>5.</a:t>
            </a:r>
            <a:r>
              <a:rPr lang="zh-CN" altLang="en-US" dirty="0"/>
              <a:t>远期对远期的掉期交易</a:t>
            </a:r>
          </a:p>
        </p:txBody>
      </p:sp>
      <p:sp>
        <p:nvSpPr>
          <p:cNvPr id="3" name="内容占位符 2">
            <a:extLst>
              <a:ext uri="{FF2B5EF4-FFF2-40B4-BE49-F238E27FC236}">
                <a16:creationId xmlns:a16="http://schemas.microsoft.com/office/drawing/2014/main" id="{4FA7917B-1B50-4353-97D9-5615A4110DE2}"/>
              </a:ext>
            </a:extLst>
          </p:cNvPr>
          <p:cNvSpPr>
            <a:spLocks noGrp="1"/>
          </p:cNvSpPr>
          <p:nvPr>
            <p:ph idx="1"/>
          </p:nvPr>
        </p:nvSpPr>
        <p:spPr>
          <a:xfrm>
            <a:off x="440720" y="1556794"/>
            <a:ext cx="8229600" cy="4525963"/>
          </a:xfrm>
        </p:spPr>
        <p:txBody>
          <a:bodyPr/>
          <a:lstStyle/>
          <a:p>
            <a:r>
              <a:rPr lang="zh-CN" altLang="en-US" sz="2600" dirty="0"/>
              <a:t>远期对远期的掉期交易</a:t>
            </a:r>
            <a:r>
              <a:rPr lang="en-US" altLang="zh-CN" sz="2600" dirty="0"/>
              <a:t>(forward-forward swaps)</a:t>
            </a:r>
            <a:r>
              <a:rPr lang="zh-CN" altLang="en-US" sz="2600" dirty="0"/>
              <a:t>指买进并卖出两笔同种货币不同交割期的远期外汇。</a:t>
            </a:r>
            <a:endParaRPr lang="en-US" altLang="zh-CN" sz="2600" dirty="0"/>
          </a:p>
          <a:p>
            <a:r>
              <a:rPr lang="zh-CN" altLang="en-US" sz="2600" dirty="0"/>
              <a:t>该交易有两种方式，一是买进较短交割期的远期外汇</a:t>
            </a:r>
            <a:r>
              <a:rPr lang="en-US" altLang="zh-CN" sz="2600" dirty="0"/>
              <a:t>(</a:t>
            </a:r>
            <a:r>
              <a:rPr lang="zh-CN" altLang="en-US" sz="2600" dirty="0"/>
              <a:t>如</a:t>
            </a:r>
            <a:r>
              <a:rPr lang="en-US" altLang="zh-CN" sz="2600" dirty="0"/>
              <a:t>30</a:t>
            </a:r>
            <a:r>
              <a:rPr lang="zh-CN" altLang="en-US" sz="2600" dirty="0"/>
              <a:t>天</a:t>
            </a:r>
            <a:r>
              <a:rPr lang="en-US" altLang="zh-CN" sz="2600" dirty="0"/>
              <a:t>)</a:t>
            </a:r>
            <a:r>
              <a:rPr lang="zh-CN" altLang="en-US" sz="2600" dirty="0"/>
              <a:t>，卖出较长交割期的远期外汇</a:t>
            </a:r>
            <a:r>
              <a:rPr lang="en-US" altLang="zh-CN" sz="2600" dirty="0"/>
              <a:t>(</a:t>
            </a:r>
            <a:r>
              <a:rPr lang="zh-CN" altLang="en-US" sz="2600" dirty="0"/>
              <a:t>如</a:t>
            </a:r>
            <a:r>
              <a:rPr lang="en-US" altLang="zh-CN" sz="2600" dirty="0"/>
              <a:t>90</a:t>
            </a:r>
            <a:r>
              <a:rPr lang="zh-CN" altLang="en-US" sz="2600" dirty="0"/>
              <a:t>天</a:t>
            </a:r>
            <a:r>
              <a:rPr lang="en-US" altLang="zh-CN" sz="2600" dirty="0"/>
              <a:t>)</a:t>
            </a:r>
            <a:r>
              <a:rPr lang="zh-CN" altLang="en-US" sz="2600" dirty="0"/>
              <a:t>；二是买进期限较长的远期外汇，而卖出期限较短的远期外汇。</a:t>
            </a:r>
            <a:endParaRPr lang="en-US" altLang="zh-CN" sz="2600" dirty="0"/>
          </a:p>
          <a:p>
            <a:r>
              <a:rPr lang="zh-CN" altLang="en-US" sz="2600" dirty="0"/>
              <a:t>由于这一形式可以使银行及时利用较为有利的汇率时机，并在汇率的变动中获利，因此越来越受到重视与使用。</a:t>
            </a:r>
          </a:p>
          <a:p>
            <a:endParaRPr lang="zh-CN" altLang="en-US" sz="2600" dirty="0"/>
          </a:p>
        </p:txBody>
      </p:sp>
    </p:spTree>
    <p:extLst>
      <p:ext uri="{BB962C8B-B14F-4D97-AF65-F5344CB8AC3E}">
        <p14:creationId xmlns:p14="http://schemas.microsoft.com/office/powerpoint/2010/main" val="2964724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BAF5C9-9D71-420B-95AB-4948481A7708}"/>
              </a:ext>
            </a:extLst>
          </p:cNvPr>
          <p:cNvSpPr>
            <a:spLocks noGrp="1"/>
          </p:cNvSpPr>
          <p:nvPr>
            <p:ph type="title"/>
          </p:nvPr>
        </p:nvSpPr>
        <p:spPr/>
        <p:txBody>
          <a:bodyPr/>
          <a:lstStyle/>
          <a:p>
            <a:r>
              <a:rPr lang="zh-CN" altLang="en-US" dirty="0"/>
              <a:t>实例</a:t>
            </a:r>
          </a:p>
        </p:txBody>
      </p:sp>
      <p:sp>
        <p:nvSpPr>
          <p:cNvPr id="3" name="内容占位符 2">
            <a:extLst>
              <a:ext uri="{FF2B5EF4-FFF2-40B4-BE49-F238E27FC236}">
                <a16:creationId xmlns:a16="http://schemas.microsoft.com/office/drawing/2014/main" id="{7626A0B1-B0F1-4C4F-BF70-DCA4F0711E89}"/>
              </a:ext>
            </a:extLst>
          </p:cNvPr>
          <p:cNvSpPr>
            <a:spLocks noGrp="1"/>
          </p:cNvSpPr>
          <p:nvPr>
            <p:ph idx="1"/>
          </p:nvPr>
        </p:nvSpPr>
        <p:spPr/>
        <p:txBody>
          <a:bodyPr/>
          <a:lstStyle/>
          <a:p>
            <a:r>
              <a:rPr lang="zh-CN" altLang="en-US" dirty="0"/>
              <a:t>例如，美国某银行在</a:t>
            </a:r>
            <a:r>
              <a:rPr lang="en-US" altLang="zh-CN" dirty="0"/>
              <a:t>3</a:t>
            </a:r>
            <a:r>
              <a:rPr lang="zh-CN" altLang="en-US" dirty="0"/>
              <a:t>个月后应向外支付</a:t>
            </a:r>
            <a:r>
              <a:rPr lang="en-US" altLang="zh-CN" dirty="0"/>
              <a:t>100</a:t>
            </a:r>
            <a:r>
              <a:rPr lang="zh-CN" altLang="en-US" dirty="0"/>
              <a:t>万英镑，同时在</a:t>
            </a:r>
            <a:r>
              <a:rPr lang="en-US" altLang="zh-CN" dirty="0"/>
              <a:t>1</a:t>
            </a:r>
            <a:r>
              <a:rPr lang="zh-CN" altLang="en-US" dirty="0"/>
              <a:t>个月后又将收到另一笔</a:t>
            </a:r>
            <a:r>
              <a:rPr lang="en-US" altLang="zh-CN" dirty="0"/>
              <a:t>100</a:t>
            </a:r>
            <a:r>
              <a:rPr lang="zh-CN" altLang="en-US" dirty="0"/>
              <a:t>万英镑的收入。如果市场上汇率有利，它就可进行一笔远期对远期的掉期交易。设某天外汇市场汇率为：</a:t>
            </a:r>
          </a:p>
          <a:p>
            <a:r>
              <a:rPr lang="zh-CN" altLang="en-US" dirty="0"/>
              <a:t>即期汇率：￡</a:t>
            </a:r>
            <a:r>
              <a:rPr lang="en-US" altLang="zh-CN" dirty="0"/>
              <a:t>l=US$1.5960/1.5970</a:t>
            </a:r>
          </a:p>
          <a:p>
            <a:r>
              <a:rPr lang="en-US" altLang="zh-CN" dirty="0"/>
              <a:t>1</a:t>
            </a:r>
            <a:r>
              <a:rPr lang="zh-CN" altLang="en-US" dirty="0"/>
              <a:t>个月远期汇率：￡</a:t>
            </a:r>
            <a:r>
              <a:rPr lang="en-US" altLang="zh-CN" dirty="0"/>
              <a:t>1=US$1.5868/1.5880</a:t>
            </a:r>
          </a:p>
          <a:p>
            <a:r>
              <a:rPr lang="en-US" altLang="zh-CN" dirty="0"/>
              <a:t>3</a:t>
            </a:r>
            <a:r>
              <a:rPr lang="zh-CN" altLang="en-US" dirty="0"/>
              <a:t>个月远期汇率：￡</a:t>
            </a:r>
            <a:r>
              <a:rPr lang="en-US" altLang="zh-CN" dirty="0"/>
              <a:t>1=US$1.5729/1.5742</a:t>
            </a:r>
          </a:p>
          <a:p>
            <a:endParaRPr lang="zh-CN" altLang="en-US" dirty="0"/>
          </a:p>
        </p:txBody>
      </p:sp>
    </p:spTree>
    <p:extLst>
      <p:ext uri="{BB962C8B-B14F-4D97-AF65-F5344CB8AC3E}">
        <p14:creationId xmlns:p14="http://schemas.microsoft.com/office/powerpoint/2010/main" val="555979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91AF2C-EDC2-4E0B-816E-1360AF369A2A}"/>
              </a:ext>
            </a:extLst>
          </p:cNvPr>
          <p:cNvSpPr>
            <a:spLocks noGrp="1"/>
          </p:cNvSpPr>
          <p:nvPr>
            <p:ph type="title"/>
          </p:nvPr>
        </p:nvSpPr>
        <p:spPr/>
        <p:txBody>
          <a:bodyPr/>
          <a:lstStyle/>
          <a:p>
            <a:r>
              <a:rPr lang="zh-CN" altLang="en-US" dirty="0"/>
              <a:t>实例</a:t>
            </a:r>
          </a:p>
        </p:txBody>
      </p:sp>
      <p:sp>
        <p:nvSpPr>
          <p:cNvPr id="3" name="内容占位符 2">
            <a:extLst>
              <a:ext uri="{FF2B5EF4-FFF2-40B4-BE49-F238E27FC236}">
                <a16:creationId xmlns:a16="http://schemas.microsoft.com/office/drawing/2014/main" id="{58A27F47-32DF-4C13-810D-4E13F080F5E7}"/>
              </a:ext>
            </a:extLst>
          </p:cNvPr>
          <p:cNvSpPr>
            <a:spLocks noGrp="1"/>
          </p:cNvSpPr>
          <p:nvPr>
            <p:ph idx="1"/>
          </p:nvPr>
        </p:nvSpPr>
        <p:spPr>
          <a:xfrm>
            <a:off x="461040" y="1417638"/>
            <a:ext cx="8229600" cy="4525963"/>
          </a:xfrm>
        </p:spPr>
        <p:txBody>
          <a:bodyPr/>
          <a:lstStyle/>
          <a:p>
            <a:r>
              <a:rPr lang="zh-CN" altLang="en-US" sz="2400" dirty="0"/>
              <a:t>这时该银行可作如下两种掉期交易：</a:t>
            </a:r>
          </a:p>
          <a:p>
            <a:r>
              <a:rPr lang="en-US" altLang="zh-CN" sz="2400" dirty="0"/>
              <a:t>(1)</a:t>
            </a:r>
            <a:r>
              <a:rPr lang="zh-CN" altLang="en-US" sz="2400" dirty="0"/>
              <a:t>进行两次“即期对远期”的掉期交易。即将</a:t>
            </a:r>
            <a:r>
              <a:rPr lang="en-US" altLang="zh-CN" sz="2400" dirty="0"/>
              <a:t>3</a:t>
            </a:r>
            <a:r>
              <a:rPr lang="zh-CN" altLang="en-US" sz="2400" dirty="0"/>
              <a:t>个月后应支付的英镑，先在远期市场上买入，再在即期市场上将其卖出。这样，每英镑可得益</a:t>
            </a:r>
            <a:r>
              <a:rPr lang="en-US" altLang="zh-CN" sz="2400" dirty="0"/>
              <a:t>0.0218</a:t>
            </a:r>
            <a:r>
              <a:rPr lang="zh-CN" altLang="en-US" sz="2400" dirty="0"/>
              <a:t>美元。同时，将一个月后将要收到的英镑，先在远期市场上卖出</a:t>
            </a:r>
            <a:r>
              <a:rPr lang="en-US" altLang="zh-CN" sz="2400" dirty="0"/>
              <a:t>(</a:t>
            </a:r>
            <a:r>
              <a:rPr lang="zh-CN" altLang="en-US" sz="2400" dirty="0"/>
              <a:t>期限</a:t>
            </a:r>
            <a:r>
              <a:rPr lang="en-US" altLang="zh-CN" sz="2400" dirty="0"/>
              <a:t>1</a:t>
            </a:r>
            <a:r>
              <a:rPr lang="zh-CN" altLang="en-US" sz="2400" dirty="0"/>
              <a:t>个月，汇率为</a:t>
            </a:r>
            <a:r>
              <a:rPr lang="en-US" altLang="zh-CN" sz="2400" dirty="0"/>
              <a:t>1.5868</a:t>
            </a:r>
            <a:r>
              <a:rPr lang="zh-CN" altLang="en-US" sz="2400" dirty="0"/>
              <a:t>美元</a:t>
            </a:r>
            <a:r>
              <a:rPr lang="en-US" altLang="zh-CN" sz="2400" dirty="0"/>
              <a:t>)</a:t>
            </a:r>
            <a:r>
              <a:rPr lang="zh-CN" altLang="en-US" sz="2400" dirty="0"/>
              <a:t>，并在即期市场上买入</a:t>
            </a:r>
            <a:r>
              <a:rPr lang="en-US" altLang="zh-CN" sz="2400" dirty="0"/>
              <a:t>(</a:t>
            </a:r>
            <a:r>
              <a:rPr lang="zh-CN" altLang="en-US" sz="2400" dirty="0"/>
              <a:t>汇率为</a:t>
            </a:r>
            <a:r>
              <a:rPr lang="en-US" altLang="zh-CN" sz="2400" dirty="0"/>
              <a:t>1</a:t>
            </a:r>
            <a:r>
              <a:rPr lang="zh-CN" altLang="en-US" sz="2400" dirty="0"/>
              <a:t>．</a:t>
            </a:r>
            <a:r>
              <a:rPr lang="en-US" altLang="zh-CN" sz="2400" dirty="0"/>
              <a:t>5970</a:t>
            </a:r>
            <a:r>
              <a:rPr lang="zh-CN" altLang="en-US" sz="2400" dirty="0"/>
              <a:t>美元</a:t>
            </a:r>
            <a:r>
              <a:rPr lang="en-US" altLang="zh-CN" sz="2400" dirty="0"/>
              <a:t>)</a:t>
            </a:r>
            <a:r>
              <a:rPr lang="zh-CN" altLang="en-US" sz="2400" dirty="0"/>
              <a:t>。这样，每英镑须贴出</a:t>
            </a:r>
            <a:r>
              <a:rPr lang="en-US" altLang="zh-CN" sz="2400" dirty="0"/>
              <a:t>0.0102</a:t>
            </a:r>
            <a:r>
              <a:rPr lang="zh-CN" altLang="en-US" sz="2400" dirty="0"/>
              <a:t>美元。两笔交易合计，每英镑可获得收益</a:t>
            </a:r>
            <a:r>
              <a:rPr lang="en-US" altLang="zh-CN" sz="2400" dirty="0"/>
              <a:t>0.0116</a:t>
            </a:r>
            <a:r>
              <a:rPr lang="zh-CN" altLang="en-US" sz="2400" dirty="0"/>
              <a:t>美元。</a:t>
            </a:r>
          </a:p>
          <a:p>
            <a:r>
              <a:rPr lang="en-US" altLang="zh-CN" sz="2400" dirty="0"/>
              <a:t>(2)</a:t>
            </a:r>
            <a:r>
              <a:rPr lang="zh-CN" altLang="en-US" sz="2400" dirty="0"/>
              <a:t>直接进行远期对远期的掉期交易。即买入</a:t>
            </a:r>
            <a:r>
              <a:rPr lang="en-US" altLang="zh-CN" sz="2400" dirty="0"/>
              <a:t>3</a:t>
            </a:r>
            <a:r>
              <a:rPr lang="zh-CN" altLang="en-US" sz="2400" dirty="0"/>
              <a:t>个月的远期英镑</a:t>
            </a:r>
            <a:r>
              <a:rPr lang="en-US" altLang="zh-CN" sz="2400" dirty="0"/>
              <a:t>(</a:t>
            </a:r>
            <a:r>
              <a:rPr lang="zh-CN" altLang="en-US" sz="2400" dirty="0"/>
              <a:t>汇率为</a:t>
            </a:r>
            <a:r>
              <a:rPr lang="en-US" altLang="zh-CN" sz="2400" dirty="0"/>
              <a:t>1.5742</a:t>
            </a:r>
            <a:r>
              <a:rPr lang="zh-CN" altLang="en-US" sz="2400" dirty="0"/>
              <a:t>美元</a:t>
            </a:r>
            <a:r>
              <a:rPr lang="en-US" altLang="zh-CN" sz="2400" dirty="0"/>
              <a:t>)</a:t>
            </a:r>
            <a:r>
              <a:rPr lang="zh-CN" altLang="en-US" sz="2400" dirty="0"/>
              <a:t>，再卖出</a:t>
            </a:r>
            <a:r>
              <a:rPr lang="en-US" altLang="zh-CN" sz="2400" dirty="0"/>
              <a:t>1</a:t>
            </a:r>
            <a:r>
              <a:rPr lang="zh-CN" altLang="en-US" sz="2400" dirty="0"/>
              <a:t>个月期的远期英镑</a:t>
            </a:r>
            <a:r>
              <a:rPr lang="en-US" altLang="zh-CN" sz="2400" dirty="0"/>
              <a:t>(</a:t>
            </a:r>
            <a:r>
              <a:rPr lang="zh-CN" altLang="en-US" sz="2400" dirty="0"/>
              <a:t>汇率为</a:t>
            </a:r>
            <a:r>
              <a:rPr lang="en-US" altLang="zh-CN" sz="2400" dirty="0"/>
              <a:t>1.5868</a:t>
            </a:r>
            <a:r>
              <a:rPr lang="zh-CN" altLang="en-US" sz="2400" dirty="0"/>
              <a:t>美元</a:t>
            </a:r>
            <a:r>
              <a:rPr lang="en-US" altLang="zh-CN" sz="2400" dirty="0"/>
              <a:t>)</a:t>
            </a:r>
            <a:r>
              <a:rPr lang="zh-CN" altLang="en-US" sz="2400" dirty="0"/>
              <a:t>，每英镑可获净收益</a:t>
            </a:r>
            <a:r>
              <a:rPr lang="en-US" altLang="zh-CN" sz="2400" dirty="0"/>
              <a:t>0.0126</a:t>
            </a:r>
            <a:r>
              <a:rPr lang="zh-CN" altLang="en-US" sz="2400" dirty="0"/>
              <a:t>美元。可见，这种交易比上一种交易较为有利。</a:t>
            </a:r>
          </a:p>
          <a:p>
            <a:endParaRPr lang="zh-CN" altLang="en-US" sz="2400" dirty="0"/>
          </a:p>
        </p:txBody>
      </p:sp>
    </p:spTree>
    <p:extLst>
      <p:ext uri="{BB962C8B-B14F-4D97-AF65-F5344CB8AC3E}">
        <p14:creationId xmlns:p14="http://schemas.microsoft.com/office/powerpoint/2010/main" val="162782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59FC75-8F5B-4772-AFC3-2331F9D2AEF2}"/>
              </a:ext>
            </a:extLst>
          </p:cNvPr>
          <p:cNvSpPr>
            <a:spLocks noGrp="1"/>
          </p:cNvSpPr>
          <p:nvPr>
            <p:ph type="title"/>
          </p:nvPr>
        </p:nvSpPr>
        <p:spPr/>
        <p:txBody>
          <a:bodyPr/>
          <a:lstStyle/>
          <a:p>
            <a:r>
              <a:rPr lang="zh-CN" altLang="en-US" dirty="0"/>
              <a:t>（三）其他主要外汇市场</a:t>
            </a:r>
          </a:p>
        </p:txBody>
      </p:sp>
      <p:sp>
        <p:nvSpPr>
          <p:cNvPr id="3" name="内容占位符 2">
            <a:extLst>
              <a:ext uri="{FF2B5EF4-FFF2-40B4-BE49-F238E27FC236}">
                <a16:creationId xmlns:a16="http://schemas.microsoft.com/office/drawing/2014/main" id="{D4396C5A-7ECD-413E-8C61-CBD3FD7DCEAF}"/>
              </a:ext>
            </a:extLst>
          </p:cNvPr>
          <p:cNvSpPr>
            <a:spLocks noGrp="1"/>
          </p:cNvSpPr>
          <p:nvPr>
            <p:ph idx="1"/>
          </p:nvPr>
        </p:nvSpPr>
        <p:spPr>
          <a:xfrm>
            <a:off x="323528" y="1337981"/>
            <a:ext cx="7859216" cy="604661"/>
          </a:xfrm>
        </p:spPr>
        <p:txBody>
          <a:bodyPr/>
          <a:lstStyle/>
          <a:p>
            <a:r>
              <a:rPr lang="zh-CN" altLang="en-US" sz="2200" b="1" dirty="0">
                <a:solidFill>
                  <a:srgbClr val="7C1E1F"/>
                </a:solidFill>
              </a:rPr>
              <a:t>巴黎外汇市场</a:t>
            </a:r>
            <a:r>
              <a:rPr lang="zh-CN" altLang="en-US" sz="2200" dirty="0"/>
              <a:t>比较有特点，是有形和无形市场的结合。有形市场是指在巴黎交易所进行的外汇交易，类似中国的证券市场，主要的品种是美元对英镑、欧元。</a:t>
            </a:r>
          </a:p>
        </p:txBody>
      </p:sp>
      <p:pic>
        <p:nvPicPr>
          <p:cNvPr id="4" name="图片 3">
            <a:extLst>
              <a:ext uri="{FF2B5EF4-FFF2-40B4-BE49-F238E27FC236}">
                <a16:creationId xmlns:a16="http://schemas.microsoft.com/office/drawing/2014/main" id="{84ED55B4-25C7-4930-9076-8734F5DB0431}"/>
              </a:ext>
            </a:extLst>
          </p:cNvPr>
          <p:cNvPicPr>
            <a:picLocks noChangeAspect="1"/>
          </p:cNvPicPr>
          <p:nvPr/>
        </p:nvPicPr>
        <p:blipFill>
          <a:blip r:embed="rId2"/>
          <a:stretch>
            <a:fillRect/>
          </a:stretch>
        </p:blipFill>
        <p:spPr>
          <a:xfrm>
            <a:off x="2817440" y="2480981"/>
            <a:ext cx="5715000" cy="3810000"/>
          </a:xfrm>
          <a:prstGeom prst="rect">
            <a:avLst/>
          </a:prstGeom>
        </p:spPr>
      </p:pic>
      <p:sp>
        <p:nvSpPr>
          <p:cNvPr id="5" name="文本框 4">
            <a:extLst>
              <a:ext uri="{FF2B5EF4-FFF2-40B4-BE49-F238E27FC236}">
                <a16:creationId xmlns:a16="http://schemas.microsoft.com/office/drawing/2014/main" id="{170694B0-5316-4DBD-8E53-3DCEE35594E5}"/>
              </a:ext>
            </a:extLst>
          </p:cNvPr>
          <p:cNvSpPr txBox="1"/>
          <p:nvPr/>
        </p:nvSpPr>
        <p:spPr>
          <a:xfrm>
            <a:off x="632560" y="2480981"/>
            <a:ext cx="2016224" cy="3477875"/>
          </a:xfrm>
          <a:prstGeom prst="rect">
            <a:avLst/>
          </a:prstGeom>
          <a:noFill/>
        </p:spPr>
        <p:txBody>
          <a:bodyPr wrap="square" rtlCol="0">
            <a:spAutoFit/>
          </a:bodyPr>
          <a:lstStyle/>
          <a:p>
            <a:r>
              <a:rPr lang="zh-CN" altLang="en-US" sz="2200" dirty="0"/>
              <a:t>但大量的外汇交易是在交易所外进行的。在交易所外进行的外汇交易，或者是交易双方通过电话网络直接进行买卖，或者是通过经纪人进行。</a:t>
            </a:r>
          </a:p>
        </p:txBody>
      </p:sp>
    </p:spTree>
    <p:extLst>
      <p:ext uri="{BB962C8B-B14F-4D97-AF65-F5344CB8AC3E}">
        <p14:creationId xmlns:p14="http://schemas.microsoft.com/office/powerpoint/2010/main" val="1433181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DF7633-204F-4832-A7ED-998144F1D88F}"/>
              </a:ext>
            </a:extLst>
          </p:cNvPr>
          <p:cNvSpPr>
            <a:spLocks noGrp="1"/>
          </p:cNvSpPr>
          <p:nvPr>
            <p:ph type="title"/>
          </p:nvPr>
        </p:nvSpPr>
        <p:spPr>
          <a:xfrm>
            <a:off x="107504" y="332656"/>
            <a:ext cx="8229600" cy="1143000"/>
          </a:xfrm>
        </p:spPr>
        <p:txBody>
          <a:bodyPr/>
          <a:lstStyle/>
          <a:p>
            <a:r>
              <a:rPr lang="en-US" altLang="zh-CN" sz="3200" dirty="0"/>
              <a:t>5.</a:t>
            </a:r>
            <a:r>
              <a:rPr lang="zh-CN" altLang="en-US" sz="3200" dirty="0"/>
              <a:t>与即期</a:t>
            </a:r>
            <a:r>
              <a:rPr lang="zh-CN" altLang="en-US" sz="3200" dirty="0">
                <a:latin typeface="SimSun" panose="02010600030101010101" pitchFamily="2" charset="-122"/>
                <a:ea typeface="SimSun" panose="02010600030101010101" pitchFamily="2" charset="-122"/>
              </a:rPr>
              <a:t>、远期交易的区别</a:t>
            </a:r>
            <a:endParaRPr lang="zh-CN" altLang="en-US" sz="3200" dirty="0"/>
          </a:p>
        </p:txBody>
      </p:sp>
      <p:sp>
        <p:nvSpPr>
          <p:cNvPr id="3" name="内容占位符 2">
            <a:extLst>
              <a:ext uri="{FF2B5EF4-FFF2-40B4-BE49-F238E27FC236}">
                <a16:creationId xmlns:a16="http://schemas.microsoft.com/office/drawing/2014/main" id="{F7630D44-D684-4D91-910A-E56C0DACF6DB}"/>
              </a:ext>
            </a:extLst>
          </p:cNvPr>
          <p:cNvSpPr>
            <a:spLocks noGrp="1"/>
          </p:cNvSpPr>
          <p:nvPr>
            <p:ph idx="1"/>
          </p:nvPr>
        </p:nvSpPr>
        <p:spPr/>
        <p:txBody>
          <a:bodyPr/>
          <a:lstStyle/>
          <a:p>
            <a:r>
              <a:rPr lang="zh-CN" altLang="en-US" dirty="0"/>
              <a:t>即期与远期交易是单一的，要么做即期交易，要么做远期交易，并不同时进行，因此，通常也把它叫做单一的外汇买卖，主要用于银行与客户的外汇交易之中。</a:t>
            </a:r>
            <a:endParaRPr lang="en-US" altLang="zh-CN" dirty="0"/>
          </a:p>
          <a:p>
            <a:r>
              <a:rPr lang="zh-CN" altLang="en-US" dirty="0"/>
              <a:t>掉期交易的操作涉及即期交易与远期交易或买卖的同时进行，故称之为复合的外汇买卖，主要用于银行同业之间的外汇交易。一些大公司也经常利用掉期交易进行套利活动。 </a:t>
            </a:r>
          </a:p>
        </p:txBody>
      </p:sp>
    </p:spTree>
    <p:extLst>
      <p:ext uri="{BB962C8B-B14F-4D97-AF65-F5344CB8AC3E}">
        <p14:creationId xmlns:p14="http://schemas.microsoft.com/office/powerpoint/2010/main" val="2887240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94B584-5DF9-48DB-B3BB-A9366EA6B305}"/>
              </a:ext>
            </a:extLst>
          </p:cNvPr>
          <p:cNvSpPr>
            <a:spLocks noGrp="1"/>
          </p:cNvSpPr>
          <p:nvPr>
            <p:ph type="title"/>
          </p:nvPr>
        </p:nvSpPr>
        <p:spPr/>
        <p:txBody>
          <a:bodyPr/>
          <a:lstStyle/>
          <a:p>
            <a:r>
              <a:rPr lang="en-US" altLang="zh-CN" dirty="0"/>
              <a:t>6.</a:t>
            </a:r>
            <a:r>
              <a:rPr lang="zh-CN" altLang="en-US" dirty="0"/>
              <a:t>掉期交易的功能</a:t>
            </a:r>
          </a:p>
        </p:txBody>
      </p:sp>
      <p:sp>
        <p:nvSpPr>
          <p:cNvPr id="3" name="内容占位符 2">
            <a:extLst>
              <a:ext uri="{FF2B5EF4-FFF2-40B4-BE49-F238E27FC236}">
                <a16:creationId xmlns:a16="http://schemas.microsoft.com/office/drawing/2014/main" id="{8E092A84-3795-477E-B3FE-3CF5A847B9A1}"/>
              </a:ext>
            </a:extLst>
          </p:cNvPr>
          <p:cNvSpPr>
            <a:spLocks noGrp="1"/>
          </p:cNvSpPr>
          <p:nvPr>
            <p:ph idx="1"/>
          </p:nvPr>
        </p:nvSpPr>
        <p:spPr/>
        <p:txBody>
          <a:bodyPr/>
          <a:lstStyle/>
          <a:p>
            <a:r>
              <a:rPr lang="zh-CN" altLang="en-US" dirty="0"/>
              <a:t>由于掉期交易是运用不同的交割期限来进行的，可以避免因时间不一所造成的汇率变动的风险，对国际贸易与国际投资发挥了积极的作用。</a:t>
            </a:r>
            <a:endParaRPr lang="en-US" altLang="zh-CN" dirty="0"/>
          </a:p>
          <a:p>
            <a:r>
              <a:rPr lang="zh-CN" altLang="en-US" dirty="0"/>
              <a:t>对于跨国公司来说，一方面掉期交易可以轧平外汇头寸，避免汇率变动引发的风险，有利于进行套期保值。另一方面，可以利用不同交割期限汇率的差异，通过低买高卖来获取利润。</a:t>
            </a:r>
          </a:p>
        </p:txBody>
      </p:sp>
    </p:spTree>
    <p:extLst>
      <p:ext uri="{BB962C8B-B14F-4D97-AF65-F5344CB8AC3E}">
        <p14:creationId xmlns:p14="http://schemas.microsoft.com/office/powerpoint/2010/main" val="644641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istrator\Desktop\财大ppt模板\B9PPT模板（一）-08.jpg"/>
          <p:cNvPicPr>
            <a:picLocks noChangeAspect="1" noChangeArrowheads="1"/>
          </p:cNvPicPr>
          <p:nvPr/>
        </p:nvPicPr>
        <p:blipFill>
          <a:blip r:embed="rId2"/>
          <a:srcRect/>
          <a:stretch>
            <a:fillRect/>
          </a:stretch>
        </p:blipFill>
        <p:spPr bwMode="auto">
          <a:xfrm>
            <a:off x="-26337" y="187044"/>
            <a:ext cx="9170337" cy="6483912"/>
          </a:xfrm>
          <a:prstGeom prst="rect">
            <a:avLst/>
          </a:prstGeom>
          <a:noFill/>
        </p:spPr>
      </p:pic>
      <p:sp>
        <p:nvSpPr>
          <p:cNvPr id="2" name="标题 1"/>
          <p:cNvSpPr>
            <a:spLocks noGrp="1"/>
          </p:cNvSpPr>
          <p:nvPr>
            <p:ph type="title"/>
          </p:nvPr>
        </p:nvSpPr>
        <p:spPr>
          <a:xfrm>
            <a:off x="1456556" y="2833404"/>
            <a:ext cx="6172200" cy="808211"/>
          </a:xfrm>
        </p:spPr>
        <p:txBody>
          <a:bodyPr>
            <a:normAutofit/>
          </a:bodyPr>
          <a:lstStyle/>
          <a:p>
            <a:r>
              <a:rPr lang="zh-CN" altLang="en-US" sz="4618"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1485900" y="3566449"/>
            <a:ext cx="6172200" cy="458153"/>
          </a:xfrm>
        </p:spPr>
        <p:txBody>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31F7F6D6-6D62-4152-967C-67F9586215A1}"/>
              </a:ext>
            </a:extLst>
          </p:cNvPr>
          <p:cNvSpPr>
            <a:spLocks noGrp="1"/>
          </p:cNvSpPr>
          <p:nvPr>
            <p:ph type="title"/>
          </p:nvPr>
        </p:nvSpPr>
        <p:spPr/>
        <p:txBody>
          <a:bodyPr/>
          <a:lstStyle/>
          <a:p>
            <a:pPr eaLnBrk="1" hangingPunct="1"/>
            <a:r>
              <a:rPr lang="zh-CN" altLang="en-US" dirty="0"/>
              <a:t>三</a:t>
            </a:r>
            <a:r>
              <a:rPr lang="zh-CN" altLang="en-US" dirty="0">
                <a:latin typeface="SimSun" panose="02010600030101010101" pitchFamily="2" charset="-122"/>
                <a:ea typeface="SimSun" panose="02010600030101010101" pitchFamily="2" charset="-122"/>
              </a:rPr>
              <a:t>、</a:t>
            </a:r>
            <a:r>
              <a:rPr lang="zh-CN" altLang="en-US" dirty="0"/>
              <a:t>外汇市场特征</a:t>
            </a:r>
          </a:p>
        </p:txBody>
      </p:sp>
      <p:sp>
        <p:nvSpPr>
          <p:cNvPr id="3" name="内容占位符 2">
            <a:extLst>
              <a:ext uri="{FF2B5EF4-FFF2-40B4-BE49-F238E27FC236}">
                <a16:creationId xmlns:a16="http://schemas.microsoft.com/office/drawing/2014/main" id="{C8E18D5E-9B0D-41EE-AA01-14E4960B2D22}"/>
              </a:ext>
            </a:extLst>
          </p:cNvPr>
          <p:cNvSpPr>
            <a:spLocks noGrp="1"/>
          </p:cNvSpPr>
          <p:nvPr>
            <p:ph idx="1"/>
          </p:nvPr>
        </p:nvSpPr>
        <p:spPr>
          <a:xfrm>
            <a:off x="914400" y="1700810"/>
            <a:ext cx="8229600" cy="4525963"/>
          </a:xfrm>
        </p:spPr>
        <p:txBody>
          <a:bodyPr rtlCol="0">
            <a:normAutofit/>
          </a:bodyPr>
          <a:lstStyle/>
          <a:p>
            <a:pPr eaLnBrk="1" fontAlgn="auto" hangingPunct="1">
              <a:spcAft>
                <a:spcPts val="0"/>
              </a:spcAft>
              <a:defRPr/>
            </a:pPr>
            <a:r>
              <a:rPr lang="zh-CN" altLang="en-US" dirty="0"/>
              <a:t>你能想到外汇市场具有哪些特征？</a:t>
            </a:r>
            <a:endParaRPr lang="en-US" altLang="zh-CN" dirty="0"/>
          </a:p>
          <a:p>
            <a:pPr marL="0" indent="0" eaLnBrk="1" fontAlgn="auto" hangingPunct="1">
              <a:spcAft>
                <a:spcPts val="0"/>
              </a:spcAft>
              <a:buNone/>
              <a:defRPr/>
            </a:pPr>
            <a:r>
              <a:rPr lang="zh-CN" altLang="en-US" dirty="0"/>
              <a:t>（一）有市无场，信息公开，传递迅速</a:t>
            </a:r>
            <a:endParaRPr lang="en-US" altLang="zh-CN" dirty="0"/>
          </a:p>
          <a:p>
            <a:pPr marL="0" indent="0" eaLnBrk="1" fontAlgn="auto" hangingPunct="1">
              <a:spcAft>
                <a:spcPts val="0"/>
              </a:spcAft>
              <a:buNone/>
              <a:defRPr/>
            </a:pPr>
            <a:r>
              <a:rPr lang="zh-CN" altLang="en-US" dirty="0"/>
              <a:t>（二）跨越时空，永不休眠</a:t>
            </a:r>
            <a:endParaRPr lang="en-US" altLang="zh-CN" dirty="0"/>
          </a:p>
          <a:p>
            <a:pPr marL="0" indent="0" eaLnBrk="1" fontAlgn="auto" hangingPunct="1">
              <a:spcAft>
                <a:spcPts val="0"/>
              </a:spcAft>
              <a:buNone/>
              <a:defRPr/>
            </a:pPr>
            <a:r>
              <a:rPr lang="zh-CN" altLang="en-US" dirty="0"/>
              <a:t>（三）规模巨大</a:t>
            </a:r>
            <a:endParaRPr lang="en-US" altLang="zh-CN" dirty="0"/>
          </a:p>
          <a:p>
            <a:pPr marL="0" indent="0" eaLnBrk="1" fontAlgn="auto" hangingPunct="1">
              <a:spcAft>
                <a:spcPts val="0"/>
              </a:spcAft>
              <a:buNone/>
              <a:defRPr/>
            </a:pPr>
            <a:r>
              <a:rPr lang="zh-CN" altLang="en-US" dirty="0"/>
              <a:t>（四）交易成本低</a:t>
            </a:r>
            <a:endParaRPr lang="en-US" altLang="zh-CN" dirty="0"/>
          </a:p>
          <a:p>
            <a:pPr eaLnBrk="1" fontAlgn="auto" hangingPunct="1">
              <a:spcAft>
                <a:spcPts val="0"/>
              </a:spcAft>
              <a:defRPr/>
            </a:pPr>
            <a:endParaRPr lang="en-US" altLang="zh-CN" dirty="0"/>
          </a:p>
          <a:p>
            <a:pPr eaLnBrk="1" fontAlgn="auto" hangingPunct="1">
              <a:spcAft>
                <a:spcPts val="0"/>
              </a:spcAft>
              <a:defRPr/>
            </a:pPr>
            <a:endParaRPr lang="en-US" altLang="zh-CN" dirty="0"/>
          </a:p>
          <a:p>
            <a:pPr marL="0" indent="0" eaLnBrk="1" fontAlgn="auto" hangingPunct="1">
              <a:spcAft>
                <a:spcPts val="0"/>
              </a:spcAft>
              <a:buNone/>
              <a:defRPr/>
            </a:pPr>
            <a:endParaRPr lang="en-US" altLang="zh-CN" dirty="0"/>
          </a:p>
          <a:p>
            <a:pPr eaLnBrk="1" fontAlgn="auto" hangingPunct="1">
              <a:spcAft>
                <a:spcPts val="0"/>
              </a:spcAft>
              <a:defRPr/>
            </a:pP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11315</TotalTime>
  <Words>7001</Words>
  <Application>Microsoft Office PowerPoint</Application>
  <PresentationFormat>全屏显示(4:3)</PresentationFormat>
  <Paragraphs>444</Paragraphs>
  <Slides>82</Slides>
  <Notes>2</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82</vt:i4>
      </vt:variant>
    </vt:vector>
  </HeadingPairs>
  <TitlesOfParts>
    <vt:vector size="97" baseType="lpstr">
      <vt:lpstr>等线</vt:lpstr>
      <vt:lpstr>楷体_GB2312</vt:lpstr>
      <vt:lpstr>SimSun</vt:lpstr>
      <vt:lpstr>SimSun</vt:lpstr>
      <vt:lpstr>微软雅黑</vt:lpstr>
      <vt:lpstr>Arial</vt:lpstr>
      <vt:lpstr>Calibri</vt:lpstr>
      <vt:lpstr>Calibri Light</vt:lpstr>
      <vt:lpstr>Palatino Linotype</vt:lpstr>
      <vt:lpstr>Tahoma</vt:lpstr>
      <vt:lpstr>Times New Roman</vt:lpstr>
      <vt:lpstr>Wingdings</vt:lpstr>
      <vt:lpstr>Office 主题</vt:lpstr>
      <vt:lpstr>Office Theme</vt:lpstr>
      <vt:lpstr>Chart</vt:lpstr>
      <vt:lpstr>     </vt:lpstr>
      <vt:lpstr>PowerPoint 演示文稿</vt:lpstr>
      <vt:lpstr>一、外汇市场定义</vt:lpstr>
      <vt:lpstr>二、全球主要外汇市场</vt:lpstr>
      <vt:lpstr>课中小问题</vt:lpstr>
      <vt:lpstr>（二）纽约外汇交易市场</vt:lpstr>
      <vt:lpstr>（三）其他主要外汇市场</vt:lpstr>
      <vt:lpstr>（三）其他主要外汇市场</vt:lpstr>
      <vt:lpstr>三、外汇市场特征</vt:lpstr>
      <vt:lpstr>（一） 有市无场，信息公开，传递迅速</vt:lpstr>
      <vt:lpstr>（二） 横跨时空，永不休眠</vt:lpstr>
      <vt:lpstr>表1：外汇市场开盘-收盘时间</vt:lpstr>
      <vt:lpstr>表2：主要外汇市场交易量占比</vt:lpstr>
      <vt:lpstr>图1：外汇市场每小时平均交易量 </vt:lpstr>
      <vt:lpstr>（三） 规模巨大</vt:lpstr>
      <vt:lpstr>（四）交易成本低</vt:lpstr>
      <vt:lpstr>课间小问题</vt:lpstr>
      <vt:lpstr>引入小问题</vt:lpstr>
      <vt:lpstr>四、外汇市场参与者</vt:lpstr>
      <vt:lpstr>（一）外汇银行</vt:lpstr>
      <vt:lpstr>PowerPoint 演示文稿</vt:lpstr>
      <vt:lpstr>PowerPoint 演示文稿</vt:lpstr>
      <vt:lpstr>PowerPoint 演示文稿</vt:lpstr>
      <vt:lpstr>PowerPoint 演示文稿</vt:lpstr>
      <vt:lpstr>1.外汇银行业务</vt:lpstr>
      <vt:lpstr>2.外汇银行收入</vt:lpstr>
      <vt:lpstr>案例1</vt:lpstr>
      <vt:lpstr>案例2</vt:lpstr>
      <vt:lpstr>（二）外汇银行的客户</vt:lpstr>
      <vt:lpstr>（三）外汇经纪商</vt:lpstr>
      <vt:lpstr>图6：2018年全球交易量最大的十家外汇经纪商</vt:lpstr>
      <vt:lpstr>课间小问题</vt:lpstr>
      <vt:lpstr>识别黑平台，投资需谨慎</vt:lpstr>
      <vt:lpstr>（四）外汇投机者</vt:lpstr>
      <vt:lpstr>1.卖空交易</vt:lpstr>
      <vt:lpstr>2.国际套利</vt:lpstr>
      <vt:lpstr>3.地点套利和三角套利</vt:lpstr>
      <vt:lpstr>地点套利实例</vt:lpstr>
      <vt:lpstr>三角套利实例</vt:lpstr>
      <vt:lpstr>三角套利实例</vt:lpstr>
      <vt:lpstr>（五）中央银行</vt:lpstr>
      <vt:lpstr>五、外汇市场作用</vt:lpstr>
      <vt:lpstr>六、汇率的概念</vt:lpstr>
      <vt:lpstr>（二）中国外汇交易中心</vt:lpstr>
      <vt:lpstr>1.即期汇率：美元/人民币</vt:lpstr>
      <vt:lpstr>2.即期汇率: 人民币/林吉特</vt:lpstr>
      <vt:lpstr>（三）交叉汇率</vt:lpstr>
      <vt:lpstr>七、外汇交易方式 </vt:lpstr>
      <vt:lpstr>（一）即期外汇交易</vt:lpstr>
      <vt:lpstr>1.即期外汇交易：报价</vt:lpstr>
      <vt:lpstr>课中小问题</vt:lpstr>
      <vt:lpstr>1.即期外汇交易：报价</vt:lpstr>
      <vt:lpstr>图7：人民币外汇即期报价</vt:lpstr>
      <vt:lpstr>2.即期外汇交易：交割</vt:lpstr>
      <vt:lpstr>（二）远期外汇交易</vt:lpstr>
      <vt:lpstr>1.远期外汇交易：报价</vt:lpstr>
      <vt:lpstr>1.远期外汇交易：报价</vt:lpstr>
      <vt:lpstr>课中小问题</vt:lpstr>
      <vt:lpstr>图8：4月25日人民币外汇远掉报价</vt:lpstr>
      <vt:lpstr>图9：5月7日人民币外汇远掉报价</vt:lpstr>
      <vt:lpstr>PowerPoint 演示文稿</vt:lpstr>
      <vt:lpstr>2.远期外汇交易的动机 </vt:lpstr>
      <vt:lpstr>课中小问题</vt:lpstr>
      <vt:lpstr>课中小问题</vt:lpstr>
      <vt:lpstr>（三）掉期外汇交易</vt:lpstr>
      <vt:lpstr>1.分类</vt:lpstr>
      <vt:lpstr>2.货币掉期交易</vt:lpstr>
      <vt:lpstr>第一笔货币掉期交易</vt:lpstr>
      <vt:lpstr>货币掉期交易实例</vt:lpstr>
      <vt:lpstr>PowerPoint 演示文稿</vt:lpstr>
      <vt:lpstr>PowerPoint 演示文稿</vt:lpstr>
      <vt:lpstr>PowerPoint 演示文稿</vt:lpstr>
      <vt:lpstr>2.利率掉期交易</vt:lpstr>
      <vt:lpstr>实例分析</vt:lpstr>
      <vt:lpstr>3.即期对远期的掉期交易</vt:lpstr>
      <vt:lpstr>4.即期对即期的掉期交易</vt:lpstr>
      <vt:lpstr>5.远期对远期的掉期交易</vt:lpstr>
      <vt:lpstr>实例</vt:lpstr>
      <vt:lpstr>实例</vt:lpstr>
      <vt:lpstr>5.与即期、远期交易的区别</vt:lpstr>
      <vt:lpstr>6.掉期交易的功能</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Exchange Market</dc:title>
  <dc:creator>jack</dc:creator>
  <cp:lastModifiedBy>apple</cp:lastModifiedBy>
  <cp:revision>586</cp:revision>
  <dcterms:created xsi:type="dcterms:W3CDTF">2015-10-05T06:17:28Z</dcterms:created>
  <dcterms:modified xsi:type="dcterms:W3CDTF">2019-06-18T06:11:25Z</dcterms:modified>
</cp:coreProperties>
</file>