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82" r:id="rId3"/>
    <p:sldId id="256" r:id="rId4"/>
    <p:sldId id="278" r:id="rId5"/>
    <p:sldId id="257" r:id="rId6"/>
    <p:sldId id="258" r:id="rId7"/>
    <p:sldId id="259" r:id="rId8"/>
    <p:sldId id="274" r:id="rId9"/>
    <p:sldId id="283" r:id="rId10"/>
    <p:sldId id="284" r:id="rId11"/>
    <p:sldId id="275" r:id="rId12"/>
    <p:sldId id="279" r:id="rId13"/>
    <p:sldId id="285" r:id="rId14"/>
    <p:sldId id="260" r:id="rId15"/>
    <p:sldId id="276" r:id="rId16"/>
    <p:sldId id="280" r:id="rId17"/>
    <p:sldId id="277" r:id="rId18"/>
    <p:sldId id="286" r:id="rId19"/>
    <p:sldId id="287" r:id="rId20"/>
    <p:sldId id="261" r:id="rId21"/>
    <p:sldId id="262" r:id="rId22"/>
    <p:sldId id="288"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D20"/>
    <a:srgbClr val="B3767A"/>
    <a:srgbClr val="CEA4A8"/>
    <a:srgbClr val="9A494F"/>
    <a:srgbClr val="811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p:restoredTop sz="92987" autoAdjust="0"/>
  </p:normalViewPr>
  <p:slideViewPr>
    <p:cSldViewPr snapToGrid="0">
      <p:cViewPr varScale="1">
        <p:scale>
          <a:sx n="47" d="100"/>
          <a:sy n="47" d="100"/>
        </p:scale>
        <p:origin x="36"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C7C62-E2AF-42C6-A8D3-2D7940165047}" type="doc">
      <dgm:prSet loTypeId="urn:microsoft.com/office/officeart/2005/8/layout/chevron2" loCatId="process" qsTypeId="urn:microsoft.com/office/officeart/2005/8/quickstyle/simple1" qsCatId="simple" csTypeId="urn:microsoft.com/office/officeart/2005/8/colors/accent5_3" csCatId="accent5" phldr="1"/>
      <dgm:spPr/>
      <dgm:t>
        <a:bodyPr/>
        <a:lstStyle/>
        <a:p>
          <a:endParaRPr lang="zh-CN" altLang="en-US"/>
        </a:p>
      </dgm:t>
    </dgm:pt>
    <dgm:pt modelId="{1BA1503B-9EA4-49C6-B869-3637B3C5DBBA}">
      <dgm:prSet phldrT="[文本]" custT="1"/>
      <dgm:spPr>
        <a:solidFill>
          <a:srgbClr val="7C1D20"/>
        </a:solidFill>
        <a:ln>
          <a:solidFill>
            <a:srgbClr val="811C20"/>
          </a:solidFill>
        </a:ln>
      </dgm:spPr>
      <dgm:t>
        <a:bodyPr/>
        <a:lstStyle/>
        <a:p>
          <a:pPr>
            <a:lnSpc>
              <a:spcPts val="1100"/>
            </a:lnSpc>
          </a:pPr>
          <a:r>
            <a:rPr lang="zh-CN" altLang="en-US" sz="1400" b="1" dirty="0">
              <a:latin typeface="微软雅黑" panose="020B0503020204020204" pitchFamily="34" charset="-122"/>
              <a:ea typeface="微软雅黑" panose="020B0503020204020204" pitchFamily="34" charset="-122"/>
            </a:rPr>
            <a:t>自由</a:t>
          </a:r>
          <a:endParaRPr lang="en-US" altLang="zh-CN" sz="1400" b="1" dirty="0">
            <a:latin typeface="微软雅黑" panose="020B0503020204020204" pitchFamily="34" charset="-122"/>
            <a:ea typeface="微软雅黑" panose="020B0503020204020204" pitchFamily="34" charset="-122"/>
          </a:endParaRPr>
        </a:p>
        <a:p>
          <a:pPr>
            <a:lnSpc>
              <a:spcPts val="1100"/>
            </a:lnSpc>
          </a:pPr>
          <a:r>
            <a:rPr lang="zh-CN" altLang="en-US" sz="1400" b="1" dirty="0">
              <a:latin typeface="微软雅黑" panose="020B0503020204020204" pitchFamily="34" charset="-122"/>
              <a:ea typeface="微软雅黑" panose="020B0503020204020204" pitchFamily="34" charset="-122"/>
            </a:rPr>
            <a:t>贸易区</a:t>
          </a:r>
        </a:p>
      </dgm:t>
    </dgm:pt>
    <dgm:pt modelId="{CBF396FB-50B5-48BC-A30B-71FEABF339A2}" type="parTrans" cxnId="{8586E594-8D51-4EF1-AED8-D55002F18415}">
      <dgm:prSet/>
      <dgm:spPr/>
      <dgm:t>
        <a:bodyPr/>
        <a:lstStyle/>
        <a:p>
          <a:endParaRPr lang="zh-CN" altLang="en-US"/>
        </a:p>
      </dgm:t>
    </dgm:pt>
    <dgm:pt modelId="{C09C09D3-25E7-4526-BA79-25855AF350FF}" type="sibTrans" cxnId="{8586E594-8D51-4EF1-AED8-D55002F18415}">
      <dgm:prSet/>
      <dgm:spPr/>
      <dgm:t>
        <a:bodyPr/>
        <a:lstStyle/>
        <a:p>
          <a:endParaRPr lang="zh-CN" altLang="en-US"/>
        </a:p>
      </dgm:t>
    </dgm:pt>
    <dgm:pt modelId="{BB04D9DC-16C4-4AE0-AD44-BC745036016B}">
      <dgm:prSet phldrT="[文本]"/>
      <dgm:spPr>
        <a:ln>
          <a:solidFill>
            <a:schemeClr val="tx1"/>
          </a:solidFill>
        </a:ln>
      </dgm:spPr>
      <dgm:t>
        <a:bodyPr/>
        <a:lstStyle/>
        <a:p>
          <a:r>
            <a:rPr lang="zh-CN" altLang="zh-CN" dirty="0">
              <a:latin typeface="微软雅黑" panose="020B0503020204020204" pitchFamily="34" charset="-122"/>
              <a:ea typeface="微软雅黑" panose="020B0503020204020204" pitchFamily="34" charset="-122"/>
            </a:rPr>
            <a:t>各个成员国之间的商品和服务贸易壁垒全部被取消，在自由贸易区内不存在歧视性关税、进口配额、补贴或者行政干预等。</a:t>
          </a:r>
          <a:endParaRPr lang="zh-CN" altLang="en-US" dirty="0"/>
        </a:p>
      </dgm:t>
    </dgm:pt>
    <dgm:pt modelId="{FC8BBA9B-FB02-43BC-969E-DDCA7C90EF54}" type="parTrans" cxnId="{5C10927D-2B18-4916-9482-A41A81B2AAEA}">
      <dgm:prSet/>
      <dgm:spPr/>
      <dgm:t>
        <a:bodyPr/>
        <a:lstStyle/>
        <a:p>
          <a:endParaRPr lang="zh-CN" altLang="en-US"/>
        </a:p>
      </dgm:t>
    </dgm:pt>
    <dgm:pt modelId="{891C1786-D712-42D5-BB7F-EDE99B0E3A93}" type="sibTrans" cxnId="{5C10927D-2B18-4916-9482-A41A81B2AAEA}">
      <dgm:prSet/>
      <dgm:spPr/>
      <dgm:t>
        <a:bodyPr/>
        <a:lstStyle/>
        <a:p>
          <a:endParaRPr lang="zh-CN" altLang="en-US"/>
        </a:p>
      </dgm:t>
    </dgm:pt>
    <dgm:pt modelId="{30536C5E-FFAE-4CFE-AFC3-5EBFDEE1E662}">
      <dgm:prSet phldrT="[文本]"/>
      <dgm:spPr>
        <a:solidFill>
          <a:srgbClr val="811C20"/>
        </a:solidFill>
        <a:ln>
          <a:solidFill>
            <a:srgbClr val="811C20"/>
          </a:solidFill>
        </a:ln>
      </dgm:spPr>
      <dgm:t>
        <a:bodyPr/>
        <a:lstStyle/>
        <a:p>
          <a:r>
            <a:rPr lang="zh-CN" altLang="en-US" b="1" dirty="0">
              <a:latin typeface="微软雅黑" panose="020B0503020204020204" pitchFamily="34" charset="-122"/>
              <a:ea typeface="微软雅黑" panose="020B0503020204020204" pitchFamily="34" charset="-122"/>
            </a:rPr>
            <a:t>关税同盟</a:t>
          </a:r>
        </a:p>
      </dgm:t>
    </dgm:pt>
    <dgm:pt modelId="{F6FCE823-2E0D-4015-BC56-5AA8519E1DDA}" type="parTrans" cxnId="{EA9DB99F-B904-498B-A2D0-1AAF43CA19F8}">
      <dgm:prSet/>
      <dgm:spPr/>
      <dgm:t>
        <a:bodyPr/>
        <a:lstStyle/>
        <a:p>
          <a:endParaRPr lang="zh-CN" altLang="en-US"/>
        </a:p>
      </dgm:t>
    </dgm:pt>
    <dgm:pt modelId="{8802458E-D2B8-4F5E-B567-C8CCB43A7872}" type="sibTrans" cxnId="{EA9DB99F-B904-498B-A2D0-1AAF43CA19F8}">
      <dgm:prSet/>
      <dgm:spPr/>
      <dgm:t>
        <a:bodyPr/>
        <a:lstStyle/>
        <a:p>
          <a:endParaRPr lang="zh-CN" altLang="en-US"/>
        </a:p>
      </dgm:t>
    </dgm:pt>
    <dgm:pt modelId="{D7203BA1-59D8-47C7-99BE-521A69C812EE}">
      <dgm:prSet phldrT="[文本]"/>
      <dgm:spPr>
        <a:ln>
          <a:solidFill>
            <a:schemeClr val="tx1"/>
          </a:solidFill>
        </a:ln>
      </dgm:spPr>
      <dgm:t>
        <a:bodyPr/>
        <a:lstStyle/>
        <a:p>
          <a:r>
            <a:rPr lang="zh-CN" altLang="zh-CN" dirty="0">
              <a:latin typeface="微软雅黑" panose="020B0503020204020204" pitchFamily="34" charset="-122"/>
              <a:ea typeface="微软雅黑" panose="020B0503020204020204" pitchFamily="34" charset="-122"/>
            </a:rPr>
            <a:t>采用统一的对外贸易政策，对关税同盟之外的国家征收统一的进口关税。</a:t>
          </a:r>
          <a:endParaRPr lang="zh-CN" altLang="en-US" dirty="0"/>
        </a:p>
      </dgm:t>
    </dgm:pt>
    <dgm:pt modelId="{5749B038-137F-44AD-9085-E0F1269F8B03}" type="parTrans" cxnId="{83D7E34E-D842-44D8-A84A-B8843363CEF6}">
      <dgm:prSet/>
      <dgm:spPr/>
      <dgm:t>
        <a:bodyPr/>
        <a:lstStyle/>
        <a:p>
          <a:endParaRPr lang="zh-CN" altLang="en-US"/>
        </a:p>
      </dgm:t>
    </dgm:pt>
    <dgm:pt modelId="{BEDD71EC-4324-4C2D-A623-C718148AE4A9}" type="sibTrans" cxnId="{83D7E34E-D842-44D8-A84A-B8843363CEF6}">
      <dgm:prSet/>
      <dgm:spPr/>
      <dgm:t>
        <a:bodyPr/>
        <a:lstStyle/>
        <a:p>
          <a:endParaRPr lang="zh-CN" altLang="en-US"/>
        </a:p>
      </dgm:t>
    </dgm:pt>
    <dgm:pt modelId="{0CCBB845-5968-4250-8B78-150BDA0527AE}">
      <dgm:prSet phldrT="[文本]" custT="1"/>
      <dgm:spPr>
        <a:solidFill>
          <a:srgbClr val="9A494F"/>
        </a:solidFill>
        <a:ln>
          <a:solidFill>
            <a:srgbClr val="9A494F"/>
          </a:solidFill>
        </a:ln>
      </dgm:spPr>
      <dgm:t>
        <a:bodyPr/>
        <a:lstStyle/>
        <a:p>
          <a:r>
            <a:rPr lang="zh-CN" altLang="en-US" sz="1400" b="1" dirty="0">
              <a:latin typeface="微软雅黑" panose="020B0503020204020204" pitchFamily="34" charset="-122"/>
              <a:ea typeface="微软雅黑" panose="020B0503020204020204" pitchFamily="34" charset="-122"/>
            </a:rPr>
            <a:t>共同市场</a:t>
          </a:r>
        </a:p>
      </dgm:t>
    </dgm:pt>
    <dgm:pt modelId="{A8E40245-76B0-4CDE-8A32-5BF9E9AC7563}" type="parTrans" cxnId="{8D404F90-C80F-462E-AB34-57112B3D4F8C}">
      <dgm:prSet/>
      <dgm:spPr/>
      <dgm:t>
        <a:bodyPr/>
        <a:lstStyle/>
        <a:p>
          <a:endParaRPr lang="zh-CN" altLang="en-US"/>
        </a:p>
      </dgm:t>
    </dgm:pt>
    <dgm:pt modelId="{592C02E1-A3E1-4409-B24C-F6592EDDF131}" type="sibTrans" cxnId="{8D404F90-C80F-462E-AB34-57112B3D4F8C}">
      <dgm:prSet/>
      <dgm:spPr/>
      <dgm:t>
        <a:bodyPr/>
        <a:lstStyle/>
        <a:p>
          <a:endParaRPr lang="zh-CN" altLang="en-US"/>
        </a:p>
      </dgm:t>
    </dgm:pt>
    <dgm:pt modelId="{4D5F06A5-85D5-4DE6-A30E-21F75D1D3B90}">
      <dgm:prSet phldrT="[文本]"/>
      <dgm:spPr>
        <a:ln>
          <a:solidFill>
            <a:schemeClr val="tx1"/>
          </a:solidFill>
        </a:ln>
      </dgm:spPr>
      <dgm:t>
        <a:bodyPr/>
        <a:lstStyle/>
        <a:p>
          <a:r>
            <a:rPr lang="zh-CN" altLang="zh-CN" dirty="0">
              <a:latin typeface="微软雅黑" panose="020B0503020204020204" pitchFamily="34" charset="-122"/>
              <a:ea typeface="微软雅黑" panose="020B0503020204020204" pitchFamily="34" charset="-122"/>
            </a:rPr>
            <a:t>在关税同盟的基础上进一步允许生产要素如劳动力、资本等进行自由流动，居民可以自由地移入和移出，资本跨国流动也没有任何限制。</a:t>
          </a:r>
          <a:endParaRPr lang="zh-CN" altLang="en-US" dirty="0"/>
        </a:p>
      </dgm:t>
    </dgm:pt>
    <dgm:pt modelId="{9A9EECF5-0AB2-45F8-82AF-A6277744F49B}" type="parTrans" cxnId="{0CA3C177-DF17-4891-ACD2-F8692E69E328}">
      <dgm:prSet/>
      <dgm:spPr/>
      <dgm:t>
        <a:bodyPr/>
        <a:lstStyle/>
        <a:p>
          <a:endParaRPr lang="zh-CN" altLang="en-US"/>
        </a:p>
      </dgm:t>
    </dgm:pt>
    <dgm:pt modelId="{30A71089-5022-456F-A036-EC2C97290D41}" type="sibTrans" cxnId="{0CA3C177-DF17-4891-ACD2-F8692E69E328}">
      <dgm:prSet/>
      <dgm:spPr/>
      <dgm:t>
        <a:bodyPr/>
        <a:lstStyle/>
        <a:p>
          <a:endParaRPr lang="zh-CN" altLang="en-US"/>
        </a:p>
      </dgm:t>
    </dgm:pt>
    <dgm:pt modelId="{85E7691B-8E7F-4281-8B0B-16B65B69F7A7}">
      <dgm:prSet/>
      <dgm:spPr>
        <a:solidFill>
          <a:srgbClr val="B3767A"/>
        </a:solidFill>
        <a:ln>
          <a:solidFill>
            <a:srgbClr val="B3767A"/>
          </a:solidFill>
        </a:ln>
      </dgm:spPr>
      <dgm:t>
        <a:bodyPr/>
        <a:lstStyle/>
        <a:p>
          <a:r>
            <a:rPr lang="zh-CN" altLang="en-US" b="1" dirty="0">
              <a:latin typeface="微软雅黑" panose="020B0503020204020204" pitchFamily="34" charset="-122"/>
              <a:ea typeface="微软雅黑" panose="020B0503020204020204" pitchFamily="34" charset="-122"/>
            </a:rPr>
            <a:t>经济同盟</a:t>
          </a:r>
        </a:p>
      </dgm:t>
    </dgm:pt>
    <dgm:pt modelId="{ECBEA300-F8C5-4EE2-A1D6-579EFF39AAD2}" type="parTrans" cxnId="{2A3017A3-E5FE-4BEA-AFDF-17F6A3636F67}">
      <dgm:prSet/>
      <dgm:spPr/>
      <dgm:t>
        <a:bodyPr/>
        <a:lstStyle/>
        <a:p>
          <a:endParaRPr lang="zh-CN" altLang="en-US"/>
        </a:p>
      </dgm:t>
    </dgm:pt>
    <dgm:pt modelId="{5E6C45AC-FFBF-46FB-AC98-8A9AF12A2BAC}" type="sibTrans" cxnId="{2A3017A3-E5FE-4BEA-AFDF-17F6A3636F67}">
      <dgm:prSet/>
      <dgm:spPr/>
      <dgm:t>
        <a:bodyPr/>
        <a:lstStyle/>
        <a:p>
          <a:endParaRPr lang="zh-CN" altLang="en-US"/>
        </a:p>
      </dgm:t>
    </dgm:pt>
    <dgm:pt modelId="{EAB1969D-76A5-4E6A-90B1-52F8F2BE21B9}">
      <dgm:prSet/>
      <dgm:spPr>
        <a:solidFill>
          <a:srgbClr val="CEA4A8"/>
        </a:solidFill>
        <a:ln>
          <a:solidFill>
            <a:srgbClr val="CEA4A8"/>
          </a:solidFill>
        </a:ln>
      </dgm:spPr>
      <dgm:t>
        <a:bodyPr/>
        <a:lstStyle/>
        <a:p>
          <a:r>
            <a:rPr lang="zh-CN" altLang="en-US" b="1" dirty="0">
              <a:latin typeface="微软雅黑" panose="020B0503020204020204" pitchFamily="34" charset="-122"/>
              <a:ea typeface="微软雅黑" panose="020B0503020204020204" pitchFamily="34" charset="-122"/>
            </a:rPr>
            <a:t>政治同盟</a:t>
          </a:r>
        </a:p>
      </dgm:t>
    </dgm:pt>
    <dgm:pt modelId="{99925A12-3DBC-410D-A47E-2399ED248046}" type="parTrans" cxnId="{639D418B-6F4E-4F57-A805-773B2DB4AABF}">
      <dgm:prSet/>
      <dgm:spPr/>
      <dgm:t>
        <a:bodyPr/>
        <a:lstStyle/>
        <a:p>
          <a:endParaRPr lang="zh-CN" altLang="en-US"/>
        </a:p>
      </dgm:t>
    </dgm:pt>
    <dgm:pt modelId="{50B884B1-9400-47FA-8463-7B56248D2CDE}" type="sibTrans" cxnId="{639D418B-6F4E-4F57-A805-773B2DB4AABF}">
      <dgm:prSet/>
      <dgm:spPr/>
      <dgm:t>
        <a:bodyPr/>
        <a:lstStyle/>
        <a:p>
          <a:endParaRPr lang="zh-CN" altLang="en-US"/>
        </a:p>
      </dgm:t>
    </dgm:pt>
    <dgm:pt modelId="{390B2F7F-3D81-4DAC-8203-F288C813FC61}">
      <dgm:prSet/>
      <dgm:spPr>
        <a:ln>
          <a:solidFill>
            <a:schemeClr val="tx1"/>
          </a:solidFill>
        </a:ln>
      </dgm:spPr>
      <dgm:t>
        <a:bodyPr/>
        <a:lstStyle/>
        <a:p>
          <a:r>
            <a:rPr lang="zh-CN" altLang="zh-CN">
              <a:latin typeface="Cambria" panose="02040503050406030204" pitchFamily="18" charset="0"/>
              <a:ea typeface="微软雅黑" panose="020B0503020204020204" pitchFamily="34" charset="-122"/>
              <a:cs typeface="Mangal" panose="02040503050203030202" pitchFamily="18" charset="0"/>
            </a:rPr>
            <a:t>在</a:t>
          </a:r>
          <a:r>
            <a:rPr lang="zh-CN" altLang="zh-CN">
              <a:latin typeface="微软雅黑" panose="020B0503020204020204" pitchFamily="34" charset="-122"/>
              <a:ea typeface="微软雅黑" panose="020B0503020204020204" pitchFamily="34" charset="-122"/>
              <a:cs typeface="Mangal" panose="02040503050203030202" pitchFamily="18" charset="0"/>
            </a:rPr>
            <a:t>成员国之间建立起统一的货币，同时用一个官方的协调机构来制定统一的财政政策、货币政策</a:t>
          </a:r>
          <a:r>
            <a:rPr lang="zh-CN" altLang="en-US">
              <a:latin typeface="微软雅黑" panose="020B0503020204020204" pitchFamily="34" charset="-122"/>
              <a:ea typeface="微软雅黑" panose="020B0503020204020204" pitchFamily="34" charset="-122"/>
              <a:cs typeface="Mangal" panose="02040503050203030202" pitchFamily="18" charset="0"/>
            </a:rPr>
            <a:t>。</a:t>
          </a:r>
          <a:endParaRPr lang="zh-CN" altLang="en-US"/>
        </a:p>
      </dgm:t>
    </dgm:pt>
    <dgm:pt modelId="{2B9EAC73-C04F-4682-BD8E-94EEA158DF02}" type="parTrans" cxnId="{F2796057-8904-4D89-A4E9-AE588C2B0E9D}">
      <dgm:prSet/>
      <dgm:spPr/>
      <dgm:t>
        <a:bodyPr/>
        <a:lstStyle/>
        <a:p>
          <a:endParaRPr lang="zh-CN" altLang="en-US"/>
        </a:p>
      </dgm:t>
    </dgm:pt>
    <dgm:pt modelId="{17C91055-26BA-425F-B715-5ADED6B546DE}" type="sibTrans" cxnId="{F2796057-8904-4D89-A4E9-AE588C2B0E9D}">
      <dgm:prSet/>
      <dgm:spPr/>
      <dgm:t>
        <a:bodyPr/>
        <a:lstStyle/>
        <a:p>
          <a:endParaRPr lang="zh-CN" altLang="en-US"/>
        </a:p>
      </dgm:t>
    </dgm:pt>
    <dgm:pt modelId="{1914FE93-EF76-47C8-A87D-B0053F0023C9}">
      <dgm:prSet/>
      <dgm:spPr>
        <a:ln>
          <a:solidFill>
            <a:schemeClr val="tx1"/>
          </a:solidFill>
        </a:ln>
      </dgm:spPr>
      <dgm:t>
        <a:bodyPr/>
        <a:lstStyle/>
        <a:p>
          <a:r>
            <a:rPr lang="zh-CN" altLang="en-US">
              <a:latin typeface="微软雅黑" panose="020B0503020204020204" pitchFamily="34" charset="-122"/>
              <a:ea typeface="微软雅黑" panose="020B0503020204020204" pitchFamily="34" charset="-122"/>
            </a:rPr>
            <a:t>形成</a:t>
          </a:r>
          <a:r>
            <a:rPr lang="zh-CN" altLang="zh-CN">
              <a:latin typeface="微软雅黑" panose="020B0503020204020204" pitchFamily="34" charset="-122"/>
              <a:ea typeface="微软雅黑" panose="020B0503020204020204" pitchFamily="34" charset="-122"/>
            </a:rPr>
            <a:t>一个中央政治机构来协调管理成员国之间的经济社会和对外政策</a:t>
          </a:r>
          <a:r>
            <a:rPr lang="zh-CN" altLang="en-US">
              <a:latin typeface="微软雅黑" panose="020B0503020204020204" pitchFamily="34" charset="-122"/>
              <a:ea typeface="微软雅黑" panose="020B0503020204020204" pitchFamily="34" charset="-122"/>
            </a:rPr>
            <a:t>。</a:t>
          </a:r>
          <a:endParaRPr lang="zh-CN" altLang="en-US"/>
        </a:p>
      </dgm:t>
    </dgm:pt>
    <dgm:pt modelId="{9A13C1DD-745A-472B-8E83-DDE65238F5D1}" type="parTrans" cxnId="{9264BA67-8780-4C47-9E9F-0317226BCAFD}">
      <dgm:prSet/>
      <dgm:spPr/>
      <dgm:t>
        <a:bodyPr/>
        <a:lstStyle/>
        <a:p>
          <a:endParaRPr lang="zh-CN" altLang="en-US"/>
        </a:p>
      </dgm:t>
    </dgm:pt>
    <dgm:pt modelId="{A7D45317-D5B8-4497-A84A-A2CA985FAE28}" type="sibTrans" cxnId="{9264BA67-8780-4C47-9E9F-0317226BCAFD}">
      <dgm:prSet/>
      <dgm:spPr/>
      <dgm:t>
        <a:bodyPr/>
        <a:lstStyle/>
        <a:p>
          <a:endParaRPr lang="zh-CN" altLang="en-US"/>
        </a:p>
      </dgm:t>
    </dgm:pt>
    <dgm:pt modelId="{FBDA0D42-41F1-4578-8EFE-FF695FB60099}" type="pres">
      <dgm:prSet presAssocID="{00EC7C62-E2AF-42C6-A8D3-2D7940165047}" presName="linearFlow" presStyleCnt="0">
        <dgm:presLayoutVars>
          <dgm:dir/>
          <dgm:animLvl val="lvl"/>
          <dgm:resizeHandles val="exact"/>
        </dgm:presLayoutVars>
      </dgm:prSet>
      <dgm:spPr/>
    </dgm:pt>
    <dgm:pt modelId="{1E6B9D5D-22BB-4356-A867-605802C26CFB}" type="pres">
      <dgm:prSet presAssocID="{1BA1503B-9EA4-49C6-B869-3637B3C5DBBA}" presName="composite" presStyleCnt="0"/>
      <dgm:spPr/>
    </dgm:pt>
    <dgm:pt modelId="{8C1DD0D2-54AC-47FC-8B02-0927726328D5}" type="pres">
      <dgm:prSet presAssocID="{1BA1503B-9EA4-49C6-B869-3637B3C5DBBA}" presName="parentText" presStyleLbl="alignNode1" presStyleIdx="0" presStyleCnt="5">
        <dgm:presLayoutVars>
          <dgm:chMax val="1"/>
          <dgm:bulletEnabled val="1"/>
        </dgm:presLayoutVars>
      </dgm:prSet>
      <dgm:spPr/>
    </dgm:pt>
    <dgm:pt modelId="{457AEE58-9DC5-4DEC-8C82-204C36C4FC1E}" type="pres">
      <dgm:prSet presAssocID="{1BA1503B-9EA4-49C6-B869-3637B3C5DBBA}" presName="descendantText" presStyleLbl="alignAcc1" presStyleIdx="0" presStyleCnt="5">
        <dgm:presLayoutVars>
          <dgm:bulletEnabled val="1"/>
        </dgm:presLayoutVars>
      </dgm:prSet>
      <dgm:spPr/>
    </dgm:pt>
    <dgm:pt modelId="{0613317F-EB02-477D-8F26-B1B97847F455}" type="pres">
      <dgm:prSet presAssocID="{C09C09D3-25E7-4526-BA79-25855AF350FF}" presName="sp" presStyleCnt="0"/>
      <dgm:spPr/>
    </dgm:pt>
    <dgm:pt modelId="{5BF63E70-C94C-4834-B5A6-284B256F2737}" type="pres">
      <dgm:prSet presAssocID="{30536C5E-FFAE-4CFE-AFC3-5EBFDEE1E662}" presName="composite" presStyleCnt="0"/>
      <dgm:spPr/>
    </dgm:pt>
    <dgm:pt modelId="{A65E4A65-B379-4AC3-8BB9-2A86A228CF53}" type="pres">
      <dgm:prSet presAssocID="{30536C5E-FFAE-4CFE-AFC3-5EBFDEE1E662}" presName="parentText" presStyleLbl="alignNode1" presStyleIdx="1" presStyleCnt="5" custLinFactNeighborY="-4951">
        <dgm:presLayoutVars>
          <dgm:chMax val="1"/>
          <dgm:bulletEnabled val="1"/>
        </dgm:presLayoutVars>
      </dgm:prSet>
      <dgm:spPr/>
    </dgm:pt>
    <dgm:pt modelId="{19C0CAEC-1674-4200-9920-A6EDC58B3A64}" type="pres">
      <dgm:prSet presAssocID="{30536C5E-FFAE-4CFE-AFC3-5EBFDEE1E662}" presName="descendantText" presStyleLbl="alignAcc1" presStyleIdx="1" presStyleCnt="5">
        <dgm:presLayoutVars>
          <dgm:bulletEnabled val="1"/>
        </dgm:presLayoutVars>
      </dgm:prSet>
      <dgm:spPr/>
    </dgm:pt>
    <dgm:pt modelId="{F382EEAC-0FED-4D0A-A8DA-58099D42F823}" type="pres">
      <dgm:prSet presAssocID="{8802458E-D2B8-4F5E-B567-C8CCB43A7872}" presName="sp" presStyleCnt="0"/>
      <dgm:spPr/>
    </dgm:pt>
    <dgm:pt modelId="{09A61FDC-69AE-45B1-A4A9-B138E4896A81}" type="pres">
      <dgm:prSet presAssocID="{0CCBB845-5968-4250-8B78-150BDA0527AE}" presName="composite" presStyleCnt="0"/>
      <dgm:spPr/>
    </dgm:pt>
    <dgm:pt modelId="{0360FC0C-0D40-4431-8AC5-DF66AB86A44D}" type="pres">
      <dgm:prSet presAssocID="{0CCBB845-5968-4250-8B78-150BDA0527AE}" presName="parentText" presStyleLbl="alignNode1" presStyleIdx="2" presStyleCnt="5">
        <dgm:presLayoutVars>
          <dgm:chMax val="1"/>
          <dgm:bulletEnabled val="1"/>
        </dgm:presLayoutVars>
      </dgm:prSet>
      <dgm:spPr/>
    </dgm:pt>
    <dgm:pt modelId="{8BD9684C-A8B6-4DE8-8120-6C2B93DF0DB6}" type="pres">
      <dgm:prSet presAssocID="{0CCBB845-5968-4250-8B78-150BDA0527AE}" presName="descendantText" presStyleLbl="alignAcc1" presStyleIdx="2" presStyleCnt="5">
        <dgm:presLayoutVars>
          <dgm:bulletEnabled val="1"/>
        </dgm:presLayoutVars>
      </dgm:prSet>
      <dgm:spPr/>
    </dgm:pt>
    <dgm:pt modelId="{4A39BD24-8448-4664-BC16-9B665E1AAA90}" type="pres">
      <dgm:prSet presAssocID="{592C02E1-A3E1-4409-B24C-F6592EDDF131}" presName="sp" presStyleCnt="0"/>
      <dgm:spPr/>
    </dgm:pt>
    <dgm:pt modelId="{CC958470-4D40-43A1-BFFA-14AC40EFA521}" type="pres">
      <dgm:prSet presAssocID="{85E7691B-8E7F-4281-8B0B-16B65B69F7A7}" presName="composite" presStyleCnt="0"/>
      <dgm:spPr/>
    </dgm:pt>
    <dgm:pt modelId="{3490EDD1-4DA0-40DC-9C9E-CF7B98BC241A}" type="pres">
      <dgm:prSet presAssocID="{85E7691B-8E7F-4281-8B0B-16B65B69F7A7}" presName="parentText" presStyleLbl="alignNode1" presStyleIdx="3" presStyleCnt="5">
        <dgm:presLayoutVars>
          <dgm:chMax val="1"/>
          <dgm:bulletEnabled val="1"/>
        </dgm:presLayoutVars>
      </dgm:prSet>
      <dgm:spPr/>
    </dgm:pt>
    <dgm:pt modelId="{8C18A21F-8807-4233-9A0F-5C896B82C701}" type="pres">
      <dgm:prSet presAssocID="{85E7691B-8E7F-4281-8B0B-16B65B69F7A7}" presName="descendantText" presStyleLbl="alignAcc1" presStyleIdx="3" presStyleCnt="5">
        <dgm:presLayoutVars>
          <dgm:bulletEnabled val="1"/>
        </dgm:presLayoutVars>
      </dgm:prSet>
      <dgm:spPr/>
    </dgm:pt>
    <dgm:pt modelId="{0E40E65D-5743-429E-A081-84201FA36D8F}" type="pres">
      <dgm:prSet presAssocID="{5E6C45AC-FFBF-46FB-AC98-8A9AF12A2BAC}" presName="sp" presStyleCnt="0"/>
      <dgm:spPr/>
    </dgm:pt>
    <dgm:pt modelId="{BC893B41-9654-4D77-AA33-6AA69F2743E1}" type="pres">
      <dgm:prSet presAssocID="{EAB1969D-76A5-4E6A-90B1-52F8F2BE21B9}" presName="composite" presStyleCnt="0"/>
      <dgm:spPr/>
    </dgm:pt>
    <dgm:pt modelId="{58AD4BC7-7CE3-48ED-8EC2-5BFA017700C6}" type="pres">
      <dgm:prSet presAssocID="{EAB1969D-76A5-4E6A-90B1-52F8F2BE21B9}" presName="parentText" presStyleLbl="alignNode1" presStyleIdx="4" presStyleCnt="5">
        <dgm:presLayoutVars>
          <dgm:chMax val="1"/>
          <dgm:bulletEnabled val="1"/>
        </dgm:presLayoutVars>
      </dgm:prSet>
      <dgm:spPr/>
    </dgm:pt>
    <dgm:pt modelId="{31871145-8764-4AE4-8EA2-C27E19E8D3C2}" type="pres">
      <dgm:prSet presAssocID="{EAB1969D-76A5-4E6A-90B1-52F8F2BE21B9}" presName="descendantText" presStyleLbl="alignAcc1" presStyleIdx="4" presStyleCnt="5">
        <dgm:presLayoutVars>
          <dgm:bulletEnabled val="1"/>
        </dgm:presLayoutVars>
      </dgm:prSet>
      <dgm:spPr/>
    </dgm:pt>
  </dgm:ptLst>
  <dgm:cxnLst>
    <dgm:cxn modelId="{77F36B08-B8C5-4DCE-8098-F281A551F381}" type="presOf" srcId="{0CCBB845-5968-4250-8B78-150BDA0527AE}" destId="{0360FC0C-0D40-4431-8AC5-DF66AB86A44D}" srcOrd="0" destOrd="0" presId="urn:microsoft.com/office/officeart/2005/8/layout/chevron2"/>
    <dgm:cxn modelId="{010C400B-2E22-441F-9759-E340834DD63B}" type="presOf" srcId="{BB04D9DC-16C4-4AE0-AD44-BC745036016B}" destId="{457AEE58-9DC5-4DEC-8C82-204C36C4FC1E}" srcOrd="0" destOrd="0" presId="urn:microsoft.com/office/officeart/2005/8/layout/chevron2"/>
    <dgm:cxn modelId="{BEBA9825-9898-4311-9D59-CF1F65905989}" type="presOf" srcId="{00EC7C62-E2AF-42C6-A8D3-2D7940165047}" destId="{FBDA0D42-41F1-4578-8EFE-FF695FB60099}" srcOrd="0" destOrd="0" presId="urn:microsoft.com/office/officeart/2005/8/layout/chevron2"/>
    <dgm:cxn modelId="{76B4143B-E837-4CBD-9041-F059034B77FD}" type="presOf" srcId="{30536C5E-FFAE-4CFE-AFC3-5EBFDEE1E662}" destId="{A65E4A65-B379-4AC3-8BB9-2A86A228CF53}" srcOrd="0" destOrd="0" presId="urn:microsoft.com/office/officeart/2005/8/layout/chevron2"/>
    <dgm:cxn modelId="{9264BA67-8780-4C47-9E9F-0317226BCAFD}" srcId="{EAB1969D-76A5-4E6A-90B1-52F8F2BE21B9}" destId="{1914FE93-EF76-47C8-A87D-B0053F0023C9}" srcOrd="0" destOrd="0" parTransId="{9A13C1DD-745A-472B-8E83-DDE65238F5D1}" sibTransId="{A7D45317-D5B8-4497-A84A-A2CA985FAE28}"/>
    <dgm:cxn modelId="{83D7E34E-D842-44D8-A84A-B8843363CEF6}" srcId="{30536C5E-FFAE-4CFE-AFC3-5EBFDEE1E662}" destId="{D7203BA1-59D8-47C7-99BE-521A69C812EE}" srcOrd="0" destOrd="0" parTransId="{5749B038-137F-44AD-9085-E0F1269F8B03}" sibTransId="{BEDD71EC-4324-4C2D-A623-C718148AE4A9}"/>
    <dgm:cxn modelId="{B822EF74-0F22-4EDD-936E-FA73E931FD71}" type="presOf" srcId="{D7203BA1-59D8-47C7-99BE-521A69C812EE}" destId="{19C0CAEC-1674-4200-9920-A6EDC58B3A64}" srcOrd="0" destOrd="0" presId="urn:microsoft.com/office/officeart/2005/8/layout/chevron2"/>
    <dgm:cxn modelId="{F2796057-8904-4D89-A4E9-AE588C2B0E9D}" srcId="{85E7691B-8E7F-4281-8B0B-16B65B69F7A7}" destId="{390B2F7F-3D81-4DAC-8203-F288C813FC61}" srcOrd="0" destOrd="0" parTransId="{2B9EAC73-C04F-4682-BD8E-94EEA158DF02}" sibTransId="{17C91055-26BA-425F-B715-5ADED6B546DE}"/>
    <dgm:cxn modelId="{0CA3C177-DF17-4891-ACD2-F8692E69E328}" srcId="{0CCBB845-5968-4250-8B78-150BDA0527AE}" destId="{4D5F06A5-85D5-4DE6-A30E-21F75D1D3B90}" srcOrd="0" destOrd="0" parTransId="{9A9EECF5-0AB2-45F8-82AF-A6277744F49B}" sibTransId="{30A71089-5022-456F-A036-EC2C97290D41}"/>
    <dgm:cxn modelId="{5C10927D-2B18-4916-9482-A41A81B2AAEA}" srcId="{1BA1503B-9EA4-49C6-B869-3637B3C5DBBA}" destId="{BB04D9DC-16C4-4AE0-AD44-BC745036016B}" srcOrd="0" destOrd="0" parTransId="{FC8BBA9B-FB02-43BC-969E-DDCA7C90EF54}" sibTransId="{891C1786-D712-42D5-BB7F-EDE99B0E3A93}"/>
    <dgm:cxn modelId="{639D418B-6F4E-4F57-A805-773B2DB4AABF}" srcId="{00EC7C62-E2AF-42C6-A8D3-2D7940165047}" destId="{EAB1969D-76A5-4E6A-90B1-52F8F2BE21B9}" srcOrd="4" destOrd="0" parTransId="{99925A12-3DBC-410D-A47E-2399ED248046}" sibTransId="{50B884B1-9400-47FA-8463-7B56248D2CDE}"/>
    <dgm:cxn modelId="{8D404F90-C80F-462E-AB34-57112B3D4F8C}" srcId="{00EC7C62-E2AF-42C6-A8D3-2D7940165047}" destId="{0CCBB845-5968-4250-8B78-150BDA0527AE}" srcOrd="2" destOrd="0" parTransId="{A8E40245-76B0-4CDE-8A32-5BF9E9AC7563}" sibTransId="{592C02E1-A3E1-4409-B24C-F6592EDDF131}"/>
    <dgm:cxn modelId="{8586E594-8D51-4EF1-AED8-D55002F18415}" srcId="{00EC7C62-E2AF-42C6-A8D3-2D7940165047}" destId="{1BA1503B-9EA4-49C6-B869-3637B3C5DBBA}" srcOrd="0" destOrd="0" parTransId="{CBF396FB-50B5-48BC-A30B-71FEABF339A2}" sibTransId="{C09C09D3-25E7-4526-BA79-25855AF350FF}"/>
    <dgm:cxn modelId="{EA9DB99F-B904-498B-A2D0-1AAF43CA19F8}" srcId="{00EC7C62-E2AF-42C6-A8D3-2D7940165047}" destId="{30536C5E-FFAE-4CFE-AFC3-5EBFDEE1E662}" srcOrd="1" destOrd="0" parTransId="{F6FCE823-2E0D-4015-BC56-5AA8519E1DDA}" sibTransId="{8802458E-D2B8-4F5E-B567-C8CCB43A7872}"/>
    <dgm:cxn modelId="{2A3017A3-E5FE-4BEA-AFDF-17F6A3636F67}" srcId="{00EC7C62-E2AF-42C6-A8D3-2D7940165047}" destId="{85E7691B-8E7F-4281-8B0B-16B65B69F7A7}" srcOrd="3" destOrd="0" parTransId="{ECBEA300-F8C5-4EE2-A1D6-579EFF39AAD2}" sibTransId="{5E6C45AC-FFBF-46FB-AC98-8A9AF12A2BAC}"/>
    <dgm:cxn modelId="{BA8B77A4-EBD4-40C3-9362-D468B1516EFE}" type="presOf" srcId="{EAB1969D-76A5-4E6A-90B1-52F8F2BE21B9}" destId="{58AD4BC7-7CE3-48ED-8EC2-5BFA017700C6}" srcOrd="0" destOrd="0" presId="urn:microsoft.com/office/officeart/2005/8/layout/chevron2"/>
    <dgm:cxn modelId="{C2DC77A8-3EE8-4A4A-B733-257C732DF17F}" type="presOf" srcId="{1BA1503B-9EA4-49C6-B869-3637B3C5DBBA}" destId="{8C1DD0D2-54AC-47FC-8B02-0927726328D5}" srcOrd="0" destOrd="0" presId="urn:microsoft.com/office/officeart/2005/8/layout/chevron2"/>
    <dgm:cxn modelId="{2D9BECAC-2547-47AF-8B7F-E44E22F3B1F6}" type="presOf" srcId="{390B2F7F-3D81-4DAC-8203-F288C813FC61}" destId="{8C18A21F-8807-4233-9A0F-5C896B82C701}" srcOrd="0" destOrd="0" presId="urn:microsoft.com/office/officeart/2005/8/layout/chevron2"/>
    <dgm:cxn modelId="{3187B9CD-A1D4-4A58-8823-10F45A673DA3}" type="presOf" srcId="{4D5F06A5-85D5-4DE6-A30E-21F75D1D3B90}" destId="{8BD9684C-A8B6-4DE8-8120-6C2B93DF0DB6}" srcOrd="0" destOrd="0" presId="urn:microsoft.com/office/officeart/2005/8/layout/chevron2"/>
    <dgm:cxn modelId="{D059F3DB-7F67-44C2-A7B0-D3E8451991E7}" type="presOf" srcId="{1914FE93-EF76-47C8-A87D-B0053F0023C9}" destId="{31871145-8764-4AE4-8EA2-C27E19E8D3C2}" srcOrd="0" destOrd="0" presId="urn:microsoft.com/office/officeart/2005/8/layout/chevron2"/>
    <dgm:cxn modelId="{1097F4F4-D25D-446F-8B3C-150737CC4060}" type="presOf" srcId="{85E7691B-8E7F-4281-8B0B-16B65B69F7A7}" destId="{3490EDD1-4DA0-40DC-9C9E-CF7B98BC241A}" srcOrd="0" destOrd="0" presId="urn:microsoft.com/office/officeart/2005/8/layout/chevron2"/>
    <dgm:cxn modelId="{FD9CD319-D761-4FFB-BD99-771F62BBEDFB}" type="presParOf" srcId="{FBDA0D42-41F1-4578-8EFE-FF695FB60099}" destId="{1E6B9D5D-22BB-4356-A867-605802C26CFB}" srcOrd="0" destOrd="0" presId="urn:microsoft.com/office/officeart/2005/8/layout/chevron2"/>
    <dgm:cxn modelId="{91080016-7840-45FD-964E-7D866AFA153E}" type="presParOf" srcId="{1E6B9D5D-22BB-4356-A867-605802C26CFB}" destId="{8C1DD0D2-54AC-47FC-8B02-0927726328D5}" srcOrd="0" destOrd="0" presId="urn:microsoft.com/office/officeart/2005/8/layout/chevron2"/>
    <dgm:cxn modelId="{68093A43-7F21-4608-8E3D-DDE354221C2B}" type="presParOf" srcId="{1E6B9D5D-22BB-4356-A867-605802C26CFB}" destId="{457AEE58-9DC5-4DEC-8C82-204C36C4FC1E}" srcOrd="1" destOrd="0" presId="urn:microsoft.com/office/officeart/2005/8/layout/chevron2"/>
    <dgm:cxn modelId="{934B02E0-CF20-4302-B837-1BB050AD4F69}" type="presParOf" srcId="{FBDA0D42-41F1-4578-8EFE-FF695FB60099}" destId="{0613317F-EB02-477D-8F26-B1B97847F455}" srcOrd="1" destOrd="0" presId="urn:microsoft.com/office/officeart/2005/8/layout/chevron2"/>
    <dgm:cxn modelId="{E338DB3A-04AF-4BE2-B9C1-BB008591A2AA}" type="presParOf" srcId="{FBDA0D42-41F1-4578-8EFE-FF695FB60099}" destId="{5BF63E70-C94C-4834-B5A6-284B256F2737}" srcOrd="2" destOrd="0" presId="urn:microsoft.com/office/officeart/2005/8/layout/chevron2"/>
    <dgm:cxn modelId="{37C7373E-31D1-4F41-907B-72B2D65CC587}" type="presParOf" srcId="{5BF63E70-C94C-4834-B5A6-284B256F2737}" destId="{A65E4A65-B379-4AC3-8BB9-2A86A228CF53}" srcOrd="0" destOrd="0" presId="urn:microsoft.com/office/officeart/2005/8/layout/chevron2"/>
    <dgm:cxn modelId="{30573B9C-6816-411E-9B6C-1A2164F8E634}" type="presParOf" srcId="{5BF63E70-C94C-4834-B5A6-284B256F2737}" destId="{19C0CAEC-1674-4200-9920-A6EDC58B3A64}" srcOrd="1" destOrd="0" presId="urn:microsoft.com/office/officeart/2005/8/layout/chevron2"/>
    <dgm:cxn modelId="{B02FD257-990C-4D00-B4C9-EB8590B4E705}" type="presParOf" srcId="{FBDA0D42-41F1-4578-8EFE-FF695FB60099}" destId="{F382EEAC-0FED-4D0A-A8DA-58099D42F823}" srcOrd="3" destOrd="0" presId="urn:microsoft.com/office/officeart/2005/8/layout/chevron2"/>
    <dgm:cxn modelId="{0854BE06-5C25-4B14-BA46-7248DF168DD9}" type="presParOf" srcId="{FBDA0D42-41F1-4578-8EFE-FF695FB60099}" destId="{09A61FDC-69AE-45B1-A4A9-B138E4896A81}" srcOrd="4" destOrd="0" presId="urn:microsoft.com/office/officeart/2005/8/layout/chevron2"/>
    <dgm:cxn modelId="{DE4D9C70-936E-402A-845E-567A8B830B66}" type="presParOf" srcId="{09A61FDC-69AE-45B1-A4A9-B138E4896A81}" destId="{0360FC0C-0D40-4431-8AC5-DF66AB86A44D}" srcOrd="0" destOrd="0" presId="urn:microsoft.com/office/officeart/2005/8/layout/chevron2"/>
    <dgm:cxn modelId="{0EBA6AD5-3FBA-4744-ACF7-5D69A91C968C}" type="presParOf" srcId="{09A61FDC-69AE-45B1-A4A9-B138E4896A81}" destId="{8BD9684C-A8B6-4DE8-8120-6C2B93DF0DB6}" srcOrd="1" destOrd="0" presId="urn:microsoft.com/office/officeart/2005/8/layout/chevron2"/>
    <dgm:cxn modelId="{07EE4D10-76BA-4286-91A8-1C2557F75E66}" type="presParOf" srcId="{FBDA0D42-41F1-4578-8EFE-FF695FB60099}" destId="{4A39BD24-8448-4664-BC16-9B665E1AAA90}" srcOrd="5" destOrd="0" presId="urn:microsoft.com/office/officeart/2005/8/layout/chevron2"/>
    <dgm:cxn modelId="{AC2F5A39-F8DA-4324-B16C-E40924CEF31A}" type="presParOf" srcId="{FBDA0D42-41F1-4578-8EFE-FF695FB60099}" destId="{CC958470-4D40-43A1-BFFA-14AC40EFA521}" srcOrd="6" destOrd="0" presId="urn:microsoft.com/office/officeart/2005/8/layout/chevron2"/>
    <dgm:cxn modelId="{E4810065-D7F9-4BEB-84CA-0C62B80D563C}" type="presParOf" srcId="{CC958470-4D40-43A1-BFFA-14AC40EFA521}" destId="{3490EDD1-4DA0-40DC-9C9E-CF7B98BC241A}" srcOrd="0" destOrd="0" presId="urn:microsoft.com/office/officeart/2005/8/layout/chevron2"/>
    <dgm:cxn modelId="{DC62B9EB-9188-4F1F-ADD4-E22F3F4980EB}" type="presParOf" srcId="{CC958470-4D40-43A1-BFFA-14AC40EFA521}" destId="{8C18A21F-8807-4233-9A0F-5C896B82C701}" srcOrd="1" destOrd="0" presId="urn:microsoft.com/office/officeart/2005/8/layout/chevron2"/>
    <dgm:cxn modelId="{80C9B4D5-6CA5-41A6-B446-27B41F652CEA}" type="presParOf" srcId="{FBDA0D42-41F1-4578-8EFE-FF695FB60099}" destId="{0E40E65D-5743-429E-A081-84201FA36D8F}" srcOrd="7" destOrd="0" presId="urn:microsoft.com/office/officeart/2005/8/layout/chevron2"/>
    <dgm:cxn modelId="{84800E28-08A8-40D4-B343-32A2307268C2}" type="presParOf" srcId="{FBDA0D42-41F1-4578-8EFE-FF695FB60099}" destId="{BC893B41-9654-4D77-AA33-6AA69F2743E1}" srcOrd="8" destOrd="0" presId="urn:microsoft.com/office/officeart/2005/8/layout/chevron2"/>
    <dgm:cxn modelId="{036A5591-DA90-4426-B42C-C3260D262F1F}" type="presParOf" srcId="{BC893B41-9654-4D77-AA33-6AA69F2743E1}" destId="{58AD4BC7-7CE3-48ED-8EC2-5BFA017700C6}" srcOrd="0" destOrd="0" presId="urn:microsoft.com/office/officeart/2005/8/layout/chevron2"/>
    <dgm:cxn modelId="{3A4545B2-A5F3-4CE6-919F-7E5F2E80A641}" type="presParOf" srcId="{BC893B41-9654-4D77-AA33-6AA69F2743E1}" destId="{31871145-8764-4AE4-8EA2-C27E19E8D3C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3094A-5A94-47B8-AB70-52ABEA4F75D4}"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zh-CN" altLang="en-US"/>
        </a:p>
      </dgm:t>
    </dgm:pt>
    <dgm:pt modelId="{3404A818-63F8-4CA1-90C3-B882574D2B77}">
      <dgm:prSet phldrT="[文本]" custT="1"/>
      <dgm:spPr>
        <a:solidFill>
          <a:srgbClr val="7C1D20"/>
        </a:solidFill>
      </dgm:spPr>
      <dgm:t>
        <a:bodyPr/>
        <a:lstStyle/>
        <a:p>
          <a:pPr>
            <a:lnSpc>
              <a:spcPts val="1500"/>
            </a:lnSpc>
          </a:pPr>
          <a:r>
            <a:rPr lang="en-US" altLang="zh-CN" sz="2000" b="1" dirty="0">
              <a:latin typeface="微软雅黑" panose="020B0503020204020204" pitchFamily="34" charset="-122"/>
              <a:ea typeface="微软雅黑" panose="020B0503020204020204" pitchFamily="34" charset="-122"/>
            </a:rPr>
            <a:t>1951</a:t>
          </a:r>
          <a:r>
            <a:rPr lang="zh-CN" altLang="en-US" sz="2000" b="1" dirty="0">
              <a:latin typeface="微软雅黑" panose="020B0503020204020204" pitchFamily="34" charset="-122"/>
              <a:ea typeface="微软雅黑" panose="020B0503020204020204" pitchFamily="34" charset="-122"/>
            </a:rPr>
            <a:t>年</a:t>
          </a:r>
          <a:endParaRPr lang="en-US" altLang="zh-CN" sz="2000" b="1" dirty="0">
            <a:latin typeface="微软雅黑" panose="020B0503020204020204" pitchFamily="34" charset="-122"/>
            <a:ea typeface="微软雅黑" panose="020B0503020204020204" pitchFamily="34" charset="-122"/>
          </a:endParaRPr>
        </a:p>
        <a:p>
          <a:pPr>
            <a:lnSpc>
              <a:spcPts val="1500"/>
            </a:lnSpc>
          </a:pPr>
          <a:r>
            <a:rPr lang="zh-CN" sz="2000" b="1" dirty="0">
              <a:latin typeface="微软雅黑" panose="020B0503020204020204" pitchFamily="34" charset="-122"/>
              <a:ea typeface="微软雅黑" panose="020B0503020204020204" pitchFamily="34" charset="-122"/>
            </a:rPr>
            <a:t>《欧洲煤钢共同体条约》</a:t>
          </a:r>
          <a:endParaRPr lang="en-US" altLang="zh-CN" sz="2000" b="1" dirty="0">
            <a:latin typeface="微软雅黑" panose="020B0503020204020204" pitchFamily="34" charset="-122"/>
            <a:ea typeface="微软雅黑" panose="020B0503020204020204" pitchFamily="34" charset="-122"/>
          </a:endParaRPr>
        </a:p>
      </dgm:t>
    </dgm:pt>
    <dgm:pt modelId="{FF790FF4-2BAB-4DF0-BC73-5664E0B8BD5F}" type="parTrans" cxnId="{DC6B8DAF-0649-43F1-A2E6-E9D4583CD93F}">
      <dgm:prSet/>
      <dgm:spPr/>
      <dgm:t>
        <a:bodyPr/>
        <a:lstStyle/>
        <a:p>
          <a:endParaRPr lang="zh-CN" altLang="en-US"/>
        </a:p>
      </dgm:t>
    </dgm:pt>
    <dgm:pt modelId="{ECBB6036-5CA9-466A-A187-AC002E14C77C}" type="sibTrans" cxnId="{DC6B8DAF-0649-43F1-A2E6-E9D4583CD93F}">
      <dgm:prSet/>
      <dgm:spPr>
        <a:solidFill>
          <a:srgbClr val="B3767A">
            <a:alpha val="90000"/>
          </a:srgbClr>
        </a:solidFill>
      </dgm:spPr>
      <dgm:t>
        <a:bodyPr/>
        <a:lstStyle/>
        <a:p>
          <a:endParaRPr lang="zh-CN" altLang="en-US"/>
        </a:p>
      </dgm:t>
    </dgm:pt>
    <dgm:pt modelId="{0EB31094-5668-4DAD-9880-007B70231E2E}">
      <dgm:prSet phldrT="[文本]" custT="1"/>
      <dgm:spPr>
        <a:solidFill>
          <a:srgbClr val="7C1D20"/>
        </a:solidFill>
      </dgm:spPr>
      <dgm:t>
        <a:bodyPr/>
        <a:lstStyle/>
        <a:p>
          <a:pPr>
            <a:lnSpc>
              <a:spcPts val="1500"/>
            </a:lnSpc>
          </a:pPr>
          <a:r>
            <a:rPr lang="en-US" altLang="zh-CN" sz="2000" b="1" dirty="0">
              <a:latin typeface="微软雅黑" panose="020B0503020204020204" pitchFamily="34" charset="-122"/>
              <a:ea typeface="微软雅黑" panose="020B0503020204020204" pitchFamily="34" charset="-122"/>
            </a:rPr>
            <a:t>1991</a:t>
          </a:r>
          <a:r>
            <a:rPr lang="zh-CN" altLang="en-US" sz="2000" b="1" dirty="0">
              <a:latin typeface="微软雅黑" panose="020B0503020204020204" pitchFamily="34" charset="-122"/>
              <a:ea typeface="微软雅黑" panose="020B0503020204020204" pitchFamily="34" charset="-122"/>
            </a:rPr>
            <a:t>年</a:t>
          </a:r>
          <a:endParaRPr lang="en-US" altLang="zh-CN" sz="2000" b="1" dirty="0">
            <a:latin typeface="微软雅黑" panose="020B0503020204020204" pitchFamily="34" charset="-122"/>
            <a:ea typeface="微软雅黑" panose="020B0503020204020204" pitchFamily="34" charset="-122"/>
          </a:endParaRPr>
        </a:p>
        <a:p>
          <a:pPr>
            <a:lnSpc>
              <a:spcPts val="15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马斯特里赫特条约</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与欧盟成立</a:t>
          </a:r>
        </a:p>
      </dgm:t>
    </dgm:pt>
    <dgm:pt modelId="{2CF6A813-AC44-4688-B419-7B508CCC0124}" type="parTrans" cxnId="{CF6D7FE9-CCA9-4C68-8F51-D504A568DFDB}">
      <dgm:prSet/>
      <dgm:spPr/>
      <dgm:t>
        <a:bodyPr/>
        <a:lstStyle/>
        <a:p>
          <a:endParaRPr lang="zh-CN" altLang="en-US"/>
        </a:p>
      </dgm:t>
    </dgm:pt>
    <dgm:pt modelId="{9CBF68B4-D373-4B9C-8704-F9B445A814B6}" type="sibTrans" cxnId="{CF6D7FE9-CCA9-4C68-8F51-D504A568DFDB}">
      <dgm:prSet/>
      <dgm:spPr>
        <a:solidFill>
          <a:srgbClr val="B3767A">
            <a:alpha val="90000"/>
          </a:srgbClr>
        </a:solidFill>
      </dgm:spPr>
      <dgm:t>
        <a:bodyPr/>
        <a:lstStyle/>
        <a:p>
          <a:endParaRPr lang="zh-CN" altLang="en-US"/>
        </a:p>
      </dgm:t>
    </dgm:pt>
    <dgm:pt modelId="{10D338FC-5BDC-4DED-BBEC-D8EC224DF7C8}">
      <dgm:prSet phldrT="[文本]" custT="1"/>
      <dgm:spPr>
        <a:solidFill>
          <a:srgbClr val="7C1D20"/>
        </a:solidFill>
      </dgm:spPr>
      <dgm:t>
        <a:bodyPr/>
        <a:lstStyle/>
        <a:p>
          <a:pPr>
            <a:lnSpc>
              <a:spcPts val="1500"/>
            </a:lnSpc>
          </a:pPr>
          <a:r>
            <a:rPr lang="en-US" altLang="zh-CN" sz="2000" b="1" dirty="0">
              <a:latin typeface="微软雅黑" panose="020B0503020204020204" pitchFamily="34" charset="-122"/>
              <a:ea typeface="微软雅黑" panose="020B0503020204020204" pitchFamily="34" charset="-122"/>
            </a:rPr>
            <a:t>2002</a:t>
          </a:r>
          <a:r>
            <a:rPr lang="zh-CN" altLang="en-US" sz="2000" b="1" dirty="0">
              <a:latin typeface="微软雅黑" panose="020B0503020204020204" pitchFamily="34" charset="-122"/>
              <a:ea typeface="微软雅黑" panose="020B0503020204020204" pitchFamily="34" charset="-122"/>
            </a:rPr>
            <a:t>年</a:t>
          </a:r>
          <a:endParaRPr lang="en-US" altLang="zh-CN" sz="2000" b="1" dirty="0">
            <a:latin typeface="微软雅黑" panose="020B0503020204020204" pitchFamily="34" charset="-122"/>
            <a:ea typeface="微软雅黑" panose="020B0503020204020204" pitchFamily="34" charset="-122"/>
          </a:endParaRPr>
        </a:p>
        <a:p>
          <a:pPr>
            <a:lnSpc>
              <a:spcPts val="1500"/>
            </a:lnSpc>
          </a:pPr>
          <a:r>
            <a:rPr lang="zh-CN" altLang="en-US" sz="2000" b="1" dirty="0">
              <a:latin typeface="微软雅黑" panose="020B0503020204020204" pitchFamily="34" charset="-122"/>
              <a:ea typeface="微软雅黑" panose="020B0503020204020204" pitchFamily="34" charset="-122"/>
            </a:rPr>
            <a:t>欧元正式流通</a:t>
          </a:r>
        </a:p>
      </dgm:t>
    </dgm:pt>
    <dgm:pt modelId="{404641F6-9A9D-417F-9369-A3E178DCCF7F}" type="parTrans" cxnId="{C199DE13-359D-43B0-9AEE-154D23E8AF30}">
      <dgm:prSet/>
      <dgm:spPr/>
      <dgm:t>
        <a:bodyPr/>
        <a:lstStyle/>
        <a:p>
          <a:endParaRPr lang="zh-CN" altLang="en-US"/>
        </a:p>
      </dgm:t>
    </dgm:pt>
    <dgm:pt modelId="{95DAD377-487D-4EE0-AFD3-A90DBA90793F}" type="sibTrans" cxnId="{C199DE13-359D-43B0-9AEE-154D23E8AF30}">
      <dgm:prSet/>
      <dgm:spPr/>
      <dgm:t>
        <a:bodyPr/>
        <a:lstStyle/>
        <a:p>
          <a:endParaRPr lang="zh-CN" altLang="en-US"/>
        </a:p>
      </dgm:t>
    </dgm:pt>
    <dgm:pt modelId="{C660D638-F2EE-476D-ACA4-089B746E7BE5}">
      <dgm:prSet custT="1"/>
      <dgm:spPr>
        <a:solidFill>
          <a:srgbClr val="7C1D20"/>
        </a:solidFill>
      </dgm:spPr>
      <dgm:t>
        <a:bodyPr/>
        <a:lstStyle/>
        <a:p>
          <a:pPr>
            <a:lnSpc>
              <a:spcPts val="1500"/>
            </a:lnSpc>
          </a:pPr>
          <a:r>
            <a:rPr lang="en-US" altLang="zh-CN" sz="2000" b="1" dirty="0">
              <a:latin typeface="微软雅黑" panose="020B0503020204020204" pitchFamily="34" charset="-122"/>
              <a:ea typeface="微软雅黑" panose="020B0503020204020204" pitchFamily="34" charset="-122"/>
            </a:rPr>
            <a:t>1957</a:t>
          </a:r>
          <a:r>
            <a:rPr lang="zh-CN" altLang="en-US" sz="2000" b="1" dirty="0">
              <a:latin typeface="微软雅黑" panose="020B0503020204020204" pitchFamily="34" charset="-122"/>
              <a:ea typeface="微软雅黑" panose="020B0503020204020204" pitchFamily="34" charset="-122"/>
            </a:rPr>
            <a:t>年</a:t>
          </a:r>
          <a:endParaRPr lang="en-US" altLang="zh-CN" sz="2000" b="1" dirty="0">
            <a:latin typeface="微软雅黑" panose="020B0503020204020204" pitchFamily="34" charset="-122"/>
            <a:ea typeface="微软雅黑" panose="020B0503020204020204" pitchFamily="34" charset="-122"/>
          </a:endParaRPr>
        </a:p>
        <a:p>
          <a:pPr>
            <a:lnSpc>
              <a:spcPts val="15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罗马条约</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与欧洲共同体成立</a:t>
          </a:r>
        </a:p>
      </dgm:t>
    </dgm:pt>
    <dgm:pt modelId="{35CA2003-8CF3-4C6D-9FF1-2520F5A491D2}" type="parTrans" cxnId="{5A25AFC1-7655-4102-A4DA-5F96CB725694}">
      <dgm:prSet/>
      <dgm:spPr/>
      <dgm:t>
        <a:bodyPr/>
        <a:lstStyle/>
        <a:p>
          <a:endParaRPr lang="zh-CN" altLang="en-US"/>
        </a:p>
      </dgm:t>
    </dgm:pt>
    <dgm:pt modelId="{3B798C5B-FFF3-438C-855A-C83BF4A807A1}" type="sibTrans" cxnId="{5A25AFC1-7655-4102-A4DA-5F96CB725694}">
      <dgm:prSet/>
      <dgm:spPr>
        <a:solidFill>
          <a:srgbClr val="B3767A">
            <a:alpha val="90000"/>
          </a:srgbClr>
        </a:solidFill>
      </dgm:spPr>
      <dgm:t>
        <a:bodyPr/>
        <a:lstStyle/>
        <a:p>
          <a:endParaRPr lang="zh-CN" altLang="en-US"/>
        </a:p>
      </dgm:t>
    </dgm:pt>
    <dgm:pt modelId="{104E20A5-31A8-4592-B779-81ECCF984EEA}" type="pres">
      <dgm:prSet presAssocID="{F883094A-5A94-47B8-AB70-52ABEA4F75D4}" presName="outerComposite" presStyleCnt="0">
        <dgm:presLayoutVars>
          <dgm:chMax val="5"/>
          <dgm:dir/>
          <dgm:resizeHandles val="exact"/>
        </dgm:presLayoutVars>
      </dgm:prSet>
      <dgm:spPr/>
    </dgm:pt>
    <dgm:pt modelId="{2A1B15AB-260E-4D0B-B647-0B44DADC0465}" type="pres">
      <dgm:prSet presAssocID="{F883094A-5A94-47B8-AB70-52ABEA4F75D4}" presName="dummyMaxCanvas" presStyleCnt="0">
        <dgm:presLayoutVars/>
      </dgm:prSet>
      <dgm:spPr/>
    </dgm:pt>
    <dgm:pt modelId="{CDBA2522-80E4-4347-AEA8-AD628CC0DE73}" type="pres">
      <dgm:prSet presAssocID="{F883094A-5A94-47B8-AB70-52ABEA4F75D4}" presName="FourNodes_1" presStyleLbl="node1" presStyleIdx="0" presStyleCnt="4" custScaleX="106250">
        <dgm:presLayoutVars>
          <dgm:bulletEnabled val="1"/>
        </dgm:presLayoutVars>
      </dgm:prSet>
      <dgm:spPr/>
    </dgm:pt>
    <dgm:pt modelId="{D8C64625-CAA0-43FE-8652-BBA684A11AB4}" type="pres">
      <dgm:prSet presAssocID="{F883094A-5A94-47B8-AB70-52ABEA4F75D4}" presName="FourNodes_2" presStyleLbl="node1" presStyleIdx="1" presStyleCnt="4" custScaleX="106906">
        <dgm:presLayoutVars>
          <dgm:bulletEnabled val="1"/>
        </dgm:presLayoutVars>
      </dgm:prSet>
      <dgm:spPr/>
    </dgm:pt>
    <dgm:pt modelId="{34087DB8-74C0-4DC9-B267-9ABD0601D01D}" type="pres">
      <dgm:prSet presAssocID="{F883094A-5A94-47B8-AB70-52ABEA4F75D4}" presName="FourNodes_3" presStyleLbl="node1" presStyleIdx="2" presStyleCnt="4" custScaleX="109344">
        <dgm:presLayoutVars>
          <dgm:bulletEnabled val="1"/>
        </dgm:presLayoutVars>
      </dgm:prSet>
      <dgm:spPr/>
    </dgm:pt>
    <dgm:pt modelId="{1DA901D1-F5B5-4D07-BB23-4BE4241BD445}" type="pres">
      <dgm:prSet presAssocID="{F883094A-5A94-47B8-AB70-52ABEA4F75D4}" presName="FourNodes_4" presStyleLbl="node1" presStyleIdx="3" presStyleCnt="4" custScaleX="109310">
        <dgm:presLayoutVars>
          <dgm:bulletEnabled val="1"/>
        </dgm:presLayoutVars>
      </dgm:prSet>
      <dgm:spPr/>
    </dgm:pt>
    <dgm:pt modelId="{425216A0-1B56-4B7E-A4E7-26646F60C2B2}" type="pres">
      <dgm:prSet presAssocID="{F883094A-5A94-47B8-AB70-52ABEA4F75D4}" presName="FourConn_1-2" presStyleLbl="fgAccFollowNode1" presStyleIdx="0" presStyleCnt="3">
        <dgm:presLayoutVars>
          <dgm:bulletEnabled val="1"/>
        </dgm:presLayoutVars>
      </dgm:prSet>
      <dgm:spPr/>
    </dgm:pt>
    <dgm:pt modelId="{4A71344E-705E-4DCB-99F5-F7CE188433FB}" type="pres">
      <dgm:prSet presAssocID="{F883094A-5A94-47B8-AB70-52ABEA4F75D4}" presName="FourConn_2-3" presStyleLbl="fgAccFollowNode1" presStyleIdx="1" presStyleCnt="3">
        <dgm:presLayoutVars>
          <dgm:bulletEnabled val="1"/>
        </dgm:presLayoutVars>
      </dgm:prSet>
      <dgm:spPr/>
    </dgm:pt>
    <dgm:pt modelId="{A6504205-8A40-419A-B830-EC614A319CF5}" type="pres">
      <dgm:prSet presAssocID="{F883094A-5A94-47B8-AB70-52ABEA4F75D4}" presName="FourConn_3-4" presStyleLbl="fgAccFollowNode1" presStyleIdx="2" presStyleCnt="3">
        <dgm:presLayoutVars>
          <dgm:bulletEnabled val="1"/>
        </dgm:presLayoutVars>
      </dgm:prSet>
      <dgm:spPr/>
    </dgm:pt>
    <dgm:pt modelId="{982020F3-AB15-4250-B14A-A3279D627636}" type="pres">
      <dgm:prSet presAssocID="{F883094A-5A94-47B8-AB70-52ABEA4F75D4}" presName="FourNodes_1_text" presStyleLbl="node1" presStyleIdx="3" presStyleCnt="4">
        <dgm:presLayoutVars>
          <dgm:bulletEnabled val="1"/>
        </dgm:presLayoutVars>
      </dgm:prSet>
      <dgm:spPr/>
    </dgm:pt>
    <dgm:pt modelId="{6C5D4267-2CCB-4583-B849-976875E8A882}" type="pres">
      <dgm:prSet presAssocID="{F883094A-5A94-47B8-AB70-52ABEA4F75D4}" presName="FourNodes_2_text" presStyleLbl="node1" presStyleIdx="3" presStyleCnt="4">
        <dgm:presLayoutVars>
          <dgm:bulletEnabled val="1"/>
        </dgm:presLayoutVars>
      </dgm:prSet>
      <dgm:spPr/>
    </dgm:pt>
    <dgm:pt modelId="{6D9351BE-5E90-4F69-80A8-B00DF70BC154}" type="pres">
      <dgm:prSet presAssocID="{F883094A-5A94-47B8-AB70-52ABEA4F75D4}" presName="FourNodes_3_text" presStyleLbl="node1" presStyleIdx="3" presStyleCnt="4">
        <dgm:presLayoutVars>
          <dgm:bulletEnabled val="1"/>
        </dgm:presLayoutVars>
      </dgm:prSet>
      <dgm:spPr/>
    </dgm:pt>
    <dgm:pt modelId="{BF5A4E4D-C7D9-43E5-A728-2F48F12F6CF2}" type="pres">
      <dgm:prSet presAssocID="{F883094A-5A94-47B8-AB70-52ABEA4F75D4}" presName="FourNodes_4_text" presStyleLbl="node1" presStyleIdx="3" presStyleCnt="4">
        <dgm:presLayoutVars>
          <dgm:bulletEnabled val="1"/>
        </dgm:presLayoutVars>
      </dgm:prSet>
      <dgm:spPr/>
    </dgm:pt>
  </dgm:ptLst>
  <dgm:cxnLst>
    <dgm:cxn modelId="{53814101-6E08-48B4-AE56-22C03B0559A5}" type="presOf" srcId="{ECBB6036-5CA9-466A-A187-AC002E14C77C}" destId="{425216A0-1B56-4B7E-A4E7-26646F60C2B2}" srcOrd="0" destOrd="0" presId="urn:microsoft.com/office/officeart/2005/8/layout/vProcess5"/>
    <dgm:cxn modelId="{1424E609-839F-479A-BCA6-5D1361F58E87}" type="presOf" srcId="{3404A818-63F8-4CA1-90C3-B882574D2B77}" destId="{982020F3-AB15-4250-B14A-A3279D627636}" srcOrd="1" destOrd="0" presId="urn:microsoft.com/office/officeart/2005/8/layout/vProcess5"/>
    <dgm:cxn modelId="{C199DE13-359D-43B0-9AEE-154D23E8AF30}" srcId="{F883094A-5A94-47B8-AB70-52ABEA4F75D4}" destId="{10D338FC-5BDC-4DED-BBEC-D8EC224DF7C8}" srcOrd="3" destOrd="0" parTransId="{404641F6-9A9D-417F-9369-A3E178DCCF7F}" sibTransId="{95DAD377-487D-4EE0-AFD3-A90DBA90793F}"/>
    <dgm:cxn modelId="{0A487A14-04F1-4F76-9C8B-45F601961257}" type="presOf" srcId="{10D338FC-5BDC-4DED-BBEC-D8EC224DF7C8}" destId="{1DA901D1-F5B5-4D07-BB23-4BE4241BD445}" srcOrd="0" destOrd="0" presId="urn:microsoft.com/office/officeart/2005/8/layout/vProcess5"/>
    <dgm:cxn modelId="{58A56922-6E15-4798-9166-7DC33BFD4904}" type="presOf" srcId="{10D338FC-5BDC-4DED-BBEC-D8EC224DF7C8}" destId="{BF5A4E4D-C7D9-43E5-A728-2F48F12F6CF2}" srcOrd="1" destOrd="0" presId="urn:microsoft.com/office/officeart/2005/8/layout/vProcess5"/>
    <dgm:cxn modelId="{3BCFE764-547F-4664-B335-E66711898D1D}" type="presOf" srcId="{C660D638-F2EE-476D-ACA4-089B746E7BE5}" destId="{D8C64625-CAA0-43FE-8652-BBA684A11AB4}" srcOrd="0" destOrd="0" presId="urn:microsoft.com/office/officeart/2005/8/layout/vProcess5"/>
    <dgm:cxn modelId="{AE8AA166-2105-4DE8-970C-C90B223CD1F4}" type="presOf" srcId="{3B798C5B-FFF3-438C-855A-C83BF4A807A1}" destId="{4A71344E-705E-4DCB-99F5-F7CE188433FB}" srcOrd="0" destOrd="0" presId="urn:microsoft.com/office/officeart/2005/8/layout/vProcess5"/>
    <dgm:cxn modelId="{29ADB970-00B0-48C9-82F0-86314D93D289}" type="presOf" srcId="{9CBF68B4-D373-4B9C-8704-F9B445A814B6}" destId="{A6504205-8A40-419A-B830-EC614A319CF5}" srcOrd="0" destOrd="0" presId="urn:microsoft.com/office/officeart/2005/8/layout/vProcess5"/>
    <dgm:cxn modelId="{BCACAF8E-BE6E-4BD1-8489-615B368A1A62}" type="presOf" srcId="{C660D638-F2EE-476D-ACA4-089B746E7BE5}" destId="{6C5D4267-2CCB-4583-B849-976875E8A882}" srcOrd="1" destOrd="0" presId="urn:microsoft.com/office/officeart/2005/8/layout/vProcess5"/>
    <dgm:cxn modelId="{182AAF96-1D1C-41EA-BFFE-C8E36DCCCA54}" type="presOf" srcId="{0EB31094-5668-4DAD-9880-007B70231E2E}" destId="{6D9351BE-5E90-4F69-80A8-B00DF70BC154}" srcOrd="1" destOrd="0" presId="urn:microsoft.com/office/officeart/2005/8/layout/vProcess5"/>
    <dgm:cxn modelId="{3B12A3AA-8785-41AF-BCC7-0D7BE75556AD}" type="presOf" srcId="{3404A818-63F8-4CA1-90C3-B882574D2B77}" destId="{CDBA2522-80E4-4347-AEA8-AD628CC0DE73}" srcOrd="0" destOrd="0" presId="urn:microsoft.com/office/officeart/2005/8/layout/vProcess5"/>
    <dgm:cxn modelId="{DC6B8DAF-0649-43F1-A2E6-E9D4583CD93F}" srcId="{F883094A-5A94-47B8-AB70-52ABEA4F75D4}" destId="{3404A818-63F8-4CA1-90C3-B882574D2B77}" srcOrd="0" destOrd="0" parTransId="{FF790FF4-2BAB-4DF0-BC73-5664E0B8BD5F}" sibTransId="{ECBB6036-5CA9-466A-A187-AC002E14C77C}"/>
    <dgm:cxn modelId="{5A25AFC1-7655-4102-A4DA-5F96CB725694}" srcId="{F883094A-5A94-47B8-AB70-52ABEA4F75D4}" destId="{C660D638-F2EE-476D-ACA4-089B746E7BE5}" srcOrd="1" destOrd="0" parTransId="{35CA2003-8CF3-4C6D-9FF1-2520F5A491D2}" sibTransId="{3B798C5B-FFF3-438C-855A-C83BF4A807A1}"/>
    <dgm:cxn modelId="{CF6D7FE9-CCA9-4C68-8F51-D504A568DFDB}" srcId="{F883094A-5A94-47B8-AB70-52ABEA4F75D4}" destId="{0EB31094-5668-4DAD-9880-007B70231E2E}" srcOrd="2" destOrd="0" parTransId="{2CF6A813-AC44-4688-B419-7B508CCC0124}" sibTransId="{9CBF68B4-D373-4B9C-8704-F9B445A814B6}"/>
    <dgm:cxn modelId="{A19D2AEA-1B31-40E0-A5A5-6F2BD0A70C63}" type="presOf" srcId="{F883094A-5A94-47B8-AB70-52ABEA4F75D4}" destId="{104E20A5-31A8-4592-B779-81ECCF984EEA}" srcOrd="0" destOrd="0" presId="urn:microsoft.com/office/officeart/2005/8/layout/vProcess5"/>
    <dgm:cxn modelId="{5F95EDF2-4A3E-4166-AE5F-B4C1DA6BEA8A}" type="presOf" srcId="{0EB31094-5668-4DAD-9880-007B70231E2E}" destId="{34087DB8-74C0-4DC9-B267-9ABD0601D01D}" srcOrd="0" destOrd="0" presId="urn:microsoft.com/office/officeart/2005/8/layout/vProcess5"/>
    <dgm:cxn modelId="{D0AA2979-250F-4B7E-8B62-3CCFF7328A59}" type="presParOf" srcId="{104E20A5-31A8-4592-B779-81ECCF984EEA}" destId="{2A1B15AB-260E-4D0B-B647-0B44DADC0465}" srcOrd="0" destOrd="0" presId="urn:microsoft.com/office/officeart/2005/8/layout/vProcess5"/>
    <dgm:cxn modelId="{7FC83138-6C8D-4BB0-9058-79468F3407E6}" type="presParOf" srcId="{104E20A5-31A8-4592-B779-81ECCF984EEA}" destId="{CDBA2522-80E4-4347-AEA8-AD628CC0DE73}" srcOrd="1" destOrd="0" presId="urn:microsoft.com/office/officeart/2005/8/layout/vProcess5"/>
    <dgm:cxn modelId="{C04D8FCF-3048-42F0-B51C-CB05BB7B4A16}" type="presParOf" srcId="{104E20A5-31A8-4592-B779-81ECCF984EEA}" destId="{D8C64625-CAA0-43FE-8652-BBA684A11AB4}" srcOrd="2" destOrd="0" presId="urn:microsoft.com/office/officeart/2005/8/layout/vProcess5"/>
    <dgm:cxn modelId="{D486A4E7-5C5F-45F7-AA8B-229F0DEE798C}" type="presParOf" srcId="{104E20A5-31A8-4592-B779-81ECCF984EEA}" destId="{34087DB8-74C0-4DC9-B267-9ABD0601D01D}" srcOrd="3" destOrd="0" presId="urn:microsoft.com/office/officeart/2005/8/layout/vProcess5"/>
    <dgm:cxn modelId="{84D462BF-8CBB-4BF3-A38C-801FF8302ED4}" type="presParOf" srcId="{104E20A5-31A8-4592-B779-81ECCF984EEA}" destId="{1DA901D1-F5B5-4D07-BB23-4BE4241BD445}" srcOrd="4" destOrd="0" presId="urn:microsoft.com/office/officeart/2005/8/layout/vProcess5"/>
    <dgm:cxn modelId="{1056CA56-A4F9-4B31-9B5D-C824B934919C}" type="presParOf" srcId="{104E20A5-31A8-4592-B779-81ECCF984EEA}" destId="{425216A0-1B56-4B7E-A4E7-26646F60C2B2}" srcOrd="5" destOrd="0" presId="urn:microsoft.com/office/officeart/2005/8/layout/vProcess5"/>
    <dgm:cxn modelId="{1572FED7-546A-4AC5-B89B-5D018F84DAEE}" type="presParOf" srcId="{104E20A5-31A8-4592-B779-81ECCF984EEA}" destId="{4A71344E-705E-4DCB-99F5-F7CE188433FB}" srcOrd="6" destOrd="0" presId="urn:microsoft.com/office/officeart/2005/8/layout/vProcess5"/>
    <dgm:cxn modelId="{37E260F2-EBE3-4AD3-80FD-C370E8DBAC1F}" type="presParOf" srcId="{104E20A5-31A8-4592-B779-81ECCF984EEA}" destId="{A6504205-8A40-419A-B830-EC614A319CF5}" srcOrd="7" destOrd="0" presId="urn:microsoft.com/office/officeart/2005/8/layout/vProcess5"/>
    <dgm:cxn modelId="{0759CC01-9CBF-46FB-9341-4D8E25F124E5}" type="presParOf" srcId="{104E20A5-31A8-4592-B779-81ECCF984EEA}" destId="{982020F3-AB15-4250-B14A-A3279D627636}" srcOrd="8" destOrd="0" presId="urn:microsoft.com/office/officeart/2005/8/layout/vProcess5"/>
    <dgm:cxn modelId="{1865684B-0B29-4F82-A1F0-F844751D90EE}" type="presParOf" srcId="{104E20A5-31A8-4592-B779-81ECCF984EEA}" destId="{6C5D4267-2CCB-4583-B849-976875E8A882}" srcOrd="9" destOrd="0" presId="urn:microsoft.com/office/officeart/2005/8/layout/vProcess5"/>
    <dgm:cxn modelId="{7B8A9920-A47A-48A6-A9E6-51B5E868AED8}" type="presParOf" srcId="{104E20A5-31A8-4592-B779-81ECCF984EEA}" destId="{6D9351BE-5E90-4F69-80A8-B00DF70BC154}" srcOrd="10" destOrd="0" presId="urn:microsoft.com/office/officeart/2005/8/layout/vProcess5"/>
    <dgm:cxn modelId="{D9336E0B-2BD7-4CF8-9D75-8C0FDBAECD96}" type="presParOf" srcId="{104E20A5-31A8-4592-B779-81ECCF984EEA}" destId="{BF5A4E4D-C7D9-43E5-A728-2F48F12F6CF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0D2-54AC-47FC-8B02-0927726328D5}">
      <dsp:nvSpPr>
        <dsp:cNvPr id="0" name=""/>
        <dsp:cNvSpPr/>
      </dsp:nvSpPr>
      <dsp:spPr>
        <a:xfrm rot="5400000">
          <a:off x="-161996" y="167116"/>
          <a:ext cx="1079978" cy="755984"/>
        </a:xfrm>
        <a:prstGeom prst="chevron">
          <a:avLst/>
        </a:prstGeom>
        <a:solidFill>
          <a:srgbClr val="7C1D20"/>
        </a:solidFill>
        <a:ln w="12700" cap="flat" cmpd="sng" algn="ctr">
          <a:solidFill>
            <a:srgbClr val="811C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ts val="11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自由</a:t>
          </a:r>
          <a:endParaRPr lang="en-US" altLang="zh-CN" sz="1400" b="1" kern="1200" dirty="0">
            <a:latin typeface="微软雅黑" panose="020B0503020204020204" pitchFamily="34" charset="-122"/>
            <a:ea typeface="微软雅黑" panose="020B0503020204020204" pitchFamily="34" charset="-122"/>
          </a:endParaRPr>
        </a:p>
        <a:p>
          <a:pPr marL="0" lvl="0" indent="0" algn="ctr" defTabSz="622300">
            <a:lnSpc>
              <a:spcPts val="11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贸易区</a:t>
          </a:r>
        </a:p>
      </dsp:txBody>
      <dsp:txXfrm rot="-5400000">
        <a:off x="1" y="383111"/>
        <a:ext cx="755984" cy="323994"/>
      </dsp:txXfrm>
    </dsp:sp>
    <dsp:sp modelId="{457AEE58-9DC5-4DEC-8C82-204C36C4FC1E}">
      <dsp:nvSpPr>
        <dsp:cNvPr id="0" name=""/>
        <dsp:cNvSpPr/>
      </dsp:nvSpPr>
      <dsp:spPr>
        <a:xfrm rot="5400000">
          <a:off x="4179657" y="-3418552"/>
          <a:ext cx="702355" cy="7549700"/>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latin typeface="微软雅黑" panose="020B0503020204020204" pitchFamily="34" charset="-122"/>
              <a:ea typeface="微软雅黑" panose="020B0503020204020204" pitchFamily="34" charset="-122"/>
            </a:rPr>
            <a:t>各个成员国之间的商品和服务贸易壁垒全部被取消，在自由贸易区内不存在歧视性关税、进口配额、补贴或者行政干预等。</a:t>
          </a:r>
          <a:endParaRPr lang="zh-CN" altLang="en-US" sz="1500" kern="1200" dirty="0"/>
        </a:p>
      </dsp:txBody>
      <dsp:txXfrm rot="-5400000">
        <a:off x="755985" y="39406"/>
        <a:ext cx="7515414" cy="633783"/>
      </dsp:txXfrm>
    </dsp:sp>
    <dsp:sp modelId="{A65E4A65-B379-4AC3-8BB9-2A86A228CF53}">
      <dsp:nvSpPr>
        <dsp:cNvPr id="0" name=""/>
        <dsp:cNvSpPr/>
      </dsp:nvSpPr>
      <dsp:spPr>
        <a:xfrm rot="5400000">
          <a:off x="-161996" y="1076560"/>
          <a:ext cx="1079978" cy="755984"/>
        </a:xfrm>
        <a:prstGeom prst="chevron">
          <a:avLst/>
        </a:prstGeom>
        <a:solidFill>
          <a:srgbClr val="811C20"/>
        </a:solidFill>
        <a:ln w="12700" cap="flat" cmpd="sng" algn="ctr">
          <a:solidFill>
            <a:srgbClr val="811C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关税同盟</a:t>
          </a:r>
        </a:p>
      </dsp:txBody>
      <dsp:txXfrm rot="-5400000">
        <a:off x="1" y="1292555"/>
        <a:ext cx="755984" cy="323994"/>
      </dsp:txXfrm>
    </dsp:sp>
    <dsp:sp modelId="{19C0CAEC-1674-4200-9920-A6EDC58B3A64}">
      <dsp:nvSpPr>
        <dsp:cNvPr id="0" name=""/>
        <dsp:cNvSpPr/>
      </dsp:nvSpPr>
      <dsp:spPr>
        <a:xfrm rot="5400000">
          <a:off x="4179841" y="-2455824"/>
          <a:ext cx="701985" cy="7549700"/>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latin typeface="微软雅黑" panose="020B0503020204020204" pitchFamily="34" charset="-122"/>
              <a:ea typeface="微软雅黑" panose="020B0503020204020204" pitchFamily="34" charset="-122"/>
            </a:rPr>
            <a:t>采用统一的对外贸易政策，对关税同盟之外的国家征收统一的进口关税。</a:t>
          </a:r>
          <a:endParaRPr lang="zh-CN" altLang="en-US" sz="1500" kern="1200" dirty="0"/>
        </a:p>
      </dsp:txBody>
      <dsp:txXfrm rot="-5400000">
        <a:off x="755984" y="1002301"/>
        <a:ext cx="7515432" cy="633449"/>
      </dsp:txXfrm>
    </dsp:sp>
    <dsp:sp modelId="{0360FC0C-0D40-4431-8AC5-DF66AB86A44D}">
      <dsp:nvSpPr>
        <dsp:cNvPr id="0" name=""/>
        <dsp:cNvSpPr/>
      </dsp:nvSpPr>
      <dsp:spPr>
        <a:xfrm rot="5400000">
          <a:off x="-161996" y="2092942"/>
          <a:ext cx="1079978" cy="755984"/>
        </a:xfrm>
        <a:prstGeom prst="chevron">
          <a:avLst/>
        </a:prstGeom>
        <a:solidFill>
          <a:srgbClr val="9A494F"/>
        </a:solidFill>
        <a:ln w="12700" cap="flat" cmpd="sng" algn="ctr">
          <a:solidFill>
            <a:srgbClr val="9A49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共同市场</a:t>
          </a:r>
        </a:p>
      </dsp:txBody>
      <dsp:txXfrm rot="-5400000">
        <a:off x="1" y="2308937"/>
        <a:ext cx="755984" cy="323994"/>
      </dsp:txXfrm>
    </dsp:sp>
    <dsp:sp modelId="{8BD9684C-A8B6-4DE8-8120-6C2B93DF0DB6}">
      <dsp:nvSpPr>
        <dsp:cNvPr id="0" name=""/>
        <dsp:cNvSpPr/>
      </dsp:nvSpPr>
      <dsp:spPr>
        <a:xfrm rot="5400000">
          <a:off x="4179841" y="-1492911"/>
          <a:ext cx="701985" cy="7549700"/>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latin typeface="微软雅黑" panose="020B0503020204020204" pitchFamily="34" charset="-122"/>
              <a:ea typeface="微软雅黑" panose="020B0503020204020204" pitchFamily="34" charset="-122"/>
            </a:rPr>
            <a:t>在关税同盟的基础上进一步允许生产要素如劳动力、资本等进行自由流动，居民可以自由地移入和移出，资本跨国流动也没有任何限制。</a:t>
          </a:r>
          <a:endParaRPr lang="zh-CN" altLang="en-US" sz="1500" kern="1200" dirty="0"/>
        </a:p>
      </dsp:txBody>
      <dsp:txXfrm rot="-5400000">
        <a:off x="755984" y="1965214"/>
        <a:ext cx="7515432" cy="633449"/>
      </dsp:txXfrm>
    </dsp:sp>
    <dsp:sp modelId="{3490EDD1-4DA0-40DC-9C9E-CF7B98BC241A}">
      <dsp:nvSpPr>
        <dsp:cNvPr id="0" name=""/>
        <dsp:cNvSpPr/>
      </dsp:nvSpPr>
      <dsp:spPr>
        <a:xfrm rot="5400000">
          <a:off x="-161996" y="3055855"/>
          <a:ext cx="1079978" cy="755984"/>
        </a:xfrm>
        <a:prstGeom prst="chevron">
          <a:avLst/>
        </a:prstGeom>
        <a:solidFill>
          <a:srgbClr val="B3767A"/>
        </a:solidFill>
        <a:ln w="12700" cap="flat" cmpd="sng" algn="ctr">
          <a:solidFill>
            <a:srgbClr val="B3767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经济同盟</a:t>
          </a:r>
        </a:p>
      </dsp:txBody>
      <dsp:txXfrm rot="-5400000">
        <a:off x="1" y="3271850"/>
        <a:ext cx="755984" cy="323994"/>
      </dsp:txXfrm>
    </dsp:sp>
    <dsp:sp modelId="{8C18A21F-8807-4233-9A0F-5C896B82C701}">
      <dsp:nvSpPr>
        <dsp:cNvPr id="0" name=""/>
        <dsp:cNvSpPr/>
      </dsp:nvSpPr>
      <dsp:spPr>
        <a:xfrm rot="5400000">
          <a:off x="4179841" y="-529998"/>
          <a:ext cx="701985" cy="7549700"/>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a:latin typeface="Cambria" panose="02040503050406030204" pitchFamily="18" charset="0"/>
              <a:ea typeface="微软雅黑" panose="020B0503020204020204" pitchFamily="34" charset="-122"/>
              <a:cs typeface="Mangal" panose="02040503050203030202" pitchFamily="18" charset="0"/>
            </a:rPr>
            <a:t>在</a:t>
          </a:r>
          <a:r>
            <a:rPr lang="zh-CN" altLang="en-US" sz="1500" kern="1200">
              <a:latin typeface="微软雅黑" panose="020B0503020204020204" pitchFamily="34" charset="-122"/>
              <a:ea typeface="微软雅黑" panose="020B0503020204020204" pitchFamily="34" charset="-122"/>
              <a:cs typeface="Mangal" panose="02040503050203030202" pitchFamily="18" charset="0"/>
            </a:rPr>
            <a:t>成员国之间建立起统一的货币，同时用一个官方的协调机构来制定统一的财政政策、货币政策。</a:t>
          </a:r>
          <a:endParaRPr lang="zh-CN" altLang="en-US" sz="1500" kern="1200"/>
        </a:p>
      </dsp:txBody>
      <dsp:txXfrm rot="-5400000">
        <a:off x="755984" y="2928127"/>
        <a:ext cx="7515432" cy="633449"/>
      </dsp:txXfrm>
    </dsp:sp>
    <dsp:sp modelId="{58AD4BC7-7CE3-48ED-8EC2-5BFA017700C6}">
      <dsp:nvSpPr>
        <dsp:cNvPr id="0" name=""/>
        <dsp:cNvSpPr/>
      </dsp:nvSpPr>
      <dsp:spPr>
        <a:xfrm rot="5400000">
          <a:off x="-161996" y="4018768"/>
          <a:ext cx="1079978" cy="755984"/>
        </a:xfrm>
        <a:prstGeom prst="chevron">
          <a:avLst/>
        </a:prstGeom>
        <a:solidFill>
          <a:srgbClr val="CEA4A8"/>
        </a:solidFill>
        <a:ln w="12700" cap="flat" cmpd="sng" algn="ctr">
          <a:solidFill>
            <a:srgbClr val="CEA4A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政治同盟</a:t>
          </a:r>
        </a:p>
      </dsp:txBody>
      <dsp:txXfrm rot="-5400000">
        <a:off x="1" y="4234763"/>
        <a:ext cx="755984" cy="323994"/>
      </dsp:txXfrm>
    </dsp:sp>
    <dsp:sp modelId="{31871145-8764-4AE4-8EA2-C27E19E8D3C2}">
      <dsp:nvSpPr>
        <dsp:cNvPr id="0" name=""/>
        <dsp:cNvSpPr/>
      </dsp:nvSpPr>
      <dsp:spPr>
        <a:xfrm rot="5400000">
          <a:off x="4179841" y="432914"/>
          <a:ext cx="701985" cy="7549700"/>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a:latin typeface="微软雅黑" panose="020B0503020204020204" pitchFamily="34" charset="-122"/>
              <a:ea typeface="微软雅黑" panose="020B0503020204020204" pitchFamily="34" charset="-122"/>
            </a:rPr>
            <a:t>形成一个中央政治机构来协调管理成员国之间的经济社会和对外政策。</a:t>
          </a:r>
          <a:endParaRPr lang="zh-CN" altLang="en-US" sz="1500" kern="1200"/>
        </a:p>
      </dsp:txBody>
      <dsp:txXfrm rot="-5400000">
        <a:off x="755984" y="3891039"/>
        <a:ext cx="7515432" cy="633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2522-80E4-4347-AEA8-AD628CC0DE73}">
      <dsp:nvSpPr>
        <dsp:cNvPr id="0" name=""/>
        <dsp:cNvSpPr/>
      </dsp:nvSpPr>
      <dsp:spPr>
        <a:xfrm>
          <a:off x="-240506" y="0"/>
          <a:ext cx="6569115" cy="886486"/>
        </a:xfrm>
        <a:prstGeom prst="roundRect">
          <a:avLst>
            <a:gd name="adj" fmla="val 10000"/>
          </a:avLst>
        </a:prstGeom>
        <a:solidFill>
          <a:srgbClr val="7C1D2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ts val="15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1951</a:t>
          </a:r>
          <a:r>
            <a:rPr lang="zh-CN" altLang="en-US" sz="2000" b="1" kern="1200" dirty="0">
              <a:latin typeface="微软雅黑" panose="020B0503020204020204" pitchFamily="34" charset="-122"/>
              <a:ea typeface="微软雅黑" panose="020B0503020204020204" pitchFamily="34" charset="-122"/>
            </a:rPr>
            <a:t>年</a:t>
          </a:r>
          <a:endParaRPr lang="en-US" altLang="zh-CN" sz="2000" b="1" kern="1200" dirty="0">
            <a:latin typeface="微软雅黑" panose="020B0503020204020204" pitchFamily="34" charset="-122"/>
            <a:ea typeface="微软雅黑" panose="020B0503020204020204" pitchFamily="34" charset="-122"/>
          </a:endParaRPr>
        </a:p>
        <a:p>
          <a:pPr marL="0" lvl="0" indent="0" algn="l" defTabSz="889000">
            <a:lnSpc>
              <a:spcPts val="1500"/>
            </a:lnSpc>
            <a:spcBef>
              <a:spcPct val="0"/>
            </a:spcBef>
            <a:spcAft>
              <a:spcPct val="35000"/>
            </a:spcAft>
            <a:buNone/>
          </a:pPr>
          <a:r>
            <a:rPr lang="zh-CN" sz="2000" b="1" kern="1200" dirty="0">
              <a:latin typeface="微软雅黑" panose="020B0503020204020204" pitchFamily="34" charset="-122"/>
              <a:ea typeface="微软雅黑" panose="020B0503020204020204" pitchFamily="34" charset="-122"/>
            </a:rPr>
            <a:t>《欧洲煤钢共同体条约》</a:t>
          </a:r>
          <a:endParaRPr lang="en-US" altLang="zh-CN" sz="2000" b="1" kern="1200" dirty="0">
            <a:latin typeface="微软雅黑" panose="020B0503020204020204" pitchFamily="34" charset="-122"/>
            <a:ea typeface="微软雅黑" panose="020B0503020204020204" pitchFamily="34" charset="-122"/>
          </a:endParaRPr>
        </a:p>
      </dsp:txBody>
      <dsp:txXfrm>
        <a:off x="-214542" y="25964"/>
        <a:ext cx="5476396" cy="834558"/>
      </dsp:txXfrm>
    </dsp:sp>
    <dsp:sp modelId="{D8C64625-CAA0-43FE-8652-BBA684A11AB4}">
      <dsp:nvSpPr>
        <dsp:cNvPr id="0" name=""/>
        <dsp:cNvSpPr/>
      </dsp:nvSpPr>
      <dsp:spPr>
        <a:xfrm>
          <a:off x="257014" y="1047665"/>
          <a:ext cx="6609673" cy="886486"/>
        </a:xfrm>
        <a:prstGeom prst="roundRect">
          <a:avLst>
            <a:gd name="adj" fmla="val 10000"/>
          </a:avLst>
        </a:prstGeom>
        <a:solidFill>
          <a:srgbClr val="7C1D2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ts val="15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1957</a:t>
          </a:r>
          <a:r>
            <a:rPr lang="zh-CN" altLang="en-US" sz="2000" b="1" kern="1200" dirty="0">
              <a:latin typeface="微软雅黑" panose="020B0503020204020204" pitchFamily="34" charset="-122"/>
              <a:ea typeface="微软雅黑" panose="020B0503020204020204" pitchFamily="34" charset="-122"/>
            </a:rPr>
            <a:t>年</a:t>
          </a:r>
          <a:endParaRPr lang="en-US" altLang="zh-CN" sz="2000" b="1" kern="1200" dirty="0">
            <a:latin typeface="微软雅黑" panose="020B0503020204020204" pitchFamily="34" charset="-122"/>
            <a:ea typeface="微软雅黑" panose="020B0503020204020204" pitchFamily="34" charset="-122"/>
          </a:endParaRPr>
        </a:p>
        <a:p>
          <a:pPr marL="0" lvl="0" indent="0" algn="l" defTabSz="889000">
            <a:lnSpc>
              <a:spcPts val="15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罗马条约</a:t>
          </a: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与欧洲共同体成立</a:t>
          </a:r>
        </a:p>
      </dsp:txBody>
      <dsp:txXfrm>
        <a:off x="282978" y="1073629"/>
        <a:ext cx="5388175" cy="834558"/>
      </dsp:txXfrm>
    </dsp:sp>
    <dsp:sp modelId="{34087DB8-74C0-4DC9-B267-9ABD0601D01D}">
      <dsp:nvSpPr>
        <dsp:cNvPr id="0" name=""/>
        <dsp:cNvSpPr/>
      </dsp:nvSpPr>
      <dsp:spPr>
        <a:xfrm>
          <a:off x="691720" y="2095331"/>
          <a:ext cx="6760407" cy="886486"/>
        </a:xfrm>
        <a:prstGeom prst="roundRect">
          <a:avLst>
            <a:gd name="adj" fmla="val 10000"/>
          </a:avLst>
        </a:prstGeom>
        <a:solidFill>
          <a:srgbClr val="7C1D2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ts val="15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1991</a:t>
          </a:r>
          <a:r>
            <a:rPr lang="zh-CN" altLang="en-US" sz="2000" b="1" kern="1200" dirty="0">
              <a:latin typeface="微软雅黑" panose="020B0503020204020204" pitchFamily="34" charset="-122"/>
              <a:ea typeface="微软雅黑" panose="020B0503020204020204" pitchFamily="34" charset="-122"/>
            </a:rPr>
            <a:t>年</a:t>
          </a:r>
          <a:endParaRPr lang="en-US" altLang="zh-CN" sz="2000" b="1" kern="1200" dirty="0">
            <a:latin typeface="微软雅黑" panose="020B0503020204020204" pitchFamily="34" charset="-122"/>
            <a:ea typeface="微软雅黑" panose="020B0503020204020204" pitchFamily="34" charset="-122"/>
          </a:endParaRPr>
        </a:p>
        <a:p>
          <a:pPr marL="0" lvl="0" indent="0" algn="l" defTabSz="889000">
            <a:lnSpc>
              <a:spcPts val="15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马斯特里赫特条约</a:t>
          </a: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与欧盟成立</a:t>
          </a:r>
        </a:p>
      </dsp:txBody>
      <dsp:txXfrm>
        <a:off x="717684" y="2121295"/>
        <a:ext cx="5520688" cy="834558"/>
      </dsp:txXfrm>
    </dsp:sp>
    <dsp:sp modelId="{1DA901D1-F5B5-4D07-BB23-4BE4241BD445}">
      <dsp:nvSpPr>
        <dsp:cNvPr id="0" name=""/>
        <dsp:cNvSpPr/>
      </dsp:nvSpPr>
      <dsp:spPr>
        <a:xfrm>
          <a:off x="1210572" y="3142997"/>
          <a:ext cx="6758305" cy="886486"/>
        </a:xfrm>
        <a:prstGeom prst="roundRect">
          <a:avLst>
            <a:gd name="adj" fmla="val 10000"/>
          </a:avLst>
        </a:prstGeom>
        <a:solidFill>
          <a:srgbClr val="7C1D2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ts val="15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2002</a:t>
          </a:r>
          <a:r>
            <a:rPr lang="zh-CN" altLang="en-US" sz="2000" b="1" kern="1200" dirty="0">
              <a:latin typeface="微软雅黑" panose="020B0503020204020204" pitchFamily="34" charset="-122"/>
              <a:ea typeface="微软雅黑" panose="020B0503020204020204" pitchFamily="34" charset="-122"/>
            </a:rPr>
            <a:t>年</a:t>
          </a:r>
          <a:endParaRPr lang="en-US" altLang="zh-CN" sz="2000" b="1" kern="1200" dirty="0">
            <a:latin typeface="微软雅黑" panose="020B0503020204020204" pitchFamily="34" charset="-122"/>
            <a:ea typeface="微软雅黑" panose="020B0503020204020204" pitchFamily="34" charset="-122"/>
          </a:endParaRPr>
        </a:p>
        <a:p>
          <a:pPr marL="0" lvl="0" indent="0" algn="l" defTabSz="889000">
            <a:lnSpc>
              <a:spcPts val="15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欧元正式流通</a:t>
          </a:r>
        </a:p>
      </dsp:txBody>
      <dsp:txXfrm>
        <a:off x="1236536" y="3168961"/>
        <a:ext cx="5510507" cy="834558"/>
      </dsp:txXfrm>
    </dsp:sp>
    <dsp:sp modelId="{425216A0-1B56-4B7E-A4E7-26646F60C2B2}">
      <dsp:nvSpPr>
        <dsp:cNvPr id="0" name=""/>
        <dsp:cNvSpPr/>
      </dsp:nvSpPr>
      <dsp:spPr>
        <a:xfrm>
          <a:off x="5559182" y="678968"/>
          <a:ext cx="576216" cy="576216"/>
        </a:xfrm>
        <a:prstGeom prst="downArrow">
          <a:avLst>
            <a:gd name="adj1" fmla="val 55000"/>
            <a:gd name="adj2" fmla="val 45000"/>
          </a:avLst>
        </a:prstGeom>
        <a:solidFill>
          <a:srgbClr val="B3767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dsp:txBody>
      <dsp:txXfrm>
        <a:off x="5688831" y="678968"/>
        <a:ext cx="316918" cy="433603"/>
      </dsp:txXfrm>
    </dsp:sp>
    <dsp:sp modelId="{4A71344E-705E-4DCB-99F5-F7CE188433FB}">
      <dsp:nvSpPr>
        <dsp:cNvPr id="0" name=""/>
        <dsp:cNvSpPr/>
      </dsp:nvSpPr>
      <dsp:spPr>
        <a:xfrm>
          <a:off x="6076983" y="1726633"/>
          <a:ext cx="576216" cy="576216"/>
        </a:xfrm>
        <a:prstGeom prst="downArrow">
          <a:avLst>
            <a:gd name="adj1" fmla="val 55000"/>
            <a:gd name="adj2" fmla="val 45000"/>
          </a:avLst>
        </a:prstGeom>
        <a:solidFill>
          <a:srgbClr val="B3767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dsp:txBody>
      <dsp:txXfrm>
        <a:off x="6206632" y="1726633"/>
        <a:ext cx="316918" cy="433603"/>
      </dsp:txXfrm>
    </dsp:sp>
    <dsp:sp modelId="{A6504205-8A40-419A-B830-EC614A319CF5}">
      <dsp:nvSpPr>
        <dsp:cNvPr id="0" name=""/>
        <dsp:cNvSpPr/>
      </dsp:nvSpPr>
      <dsp:spPr>
        <a:xfrm>
          <a:off x="6587056" y="2774299"/>
          <a:ext cx="576216" cy="576216"/>
        </a:xfrm>
        <a:prstGeom prst="downArrow">
          <a:avLst>
            <a:gd name="adj1" fmla="val 55000"/>
            <a:gd name="adj2" fmla="val 45000"/>
          </a:avLst>
        </a:prstGeom>
        <a:solidFill>
          <a:srgbClr val="B3767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zh-CN" altLang="en-US" sz="2600" kern="1200"/>
        </a:p>
      </dsp:txBody>
      <dsp:txXfrm>
        <a:off x="6716705" y="2774299"/>
        <a:ext cx="316918" cy="4336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8320E-9EA5-4E10-B4CE-CD8C174CA75A}" type="datetimeFigureOut">
              <a:rPr lang="zh-CN" altLang="en-US" smtClean="0"/>
              <a:t>2019/5/16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21DA7-0F11-4161-A44E-4514071B6F01}" type="slidenum">
              <a:rPr lang="zh-CN" altLang="en-US" smtClean="0"/>
              <a:t>‹#›</a:t>
            </a:fld>
            <a:endParaRPr lang="zh-CN" altLang="en-US"/>
          </a:p>
        </p:txBody>
      </p:sp>
    </p:spTree>
    <p:extLst>
      <p:ext uri="{BB962C8B-B14F-4D97-AF65-F5344CB8AC3E}">
        <p14:creationId xmlns:p14="http://schemas.microsoft.com/office/powerpoint/2010/main" val="183914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8F21DA7-0F11-4161-A44E-4514071B6F01}" type="slidenum">
              <a:rPr lang="zh-CN" altLang="en-US" smtClean="0"/>
              <a:t>5</a:t>
            </a:fld>
            <a:endParaRPr lang="zh-CN" altLang="en-US"/>
          </a:p>
        </p:txBody>
      </p:sp>
    </p:spTree>
    <p:extLst>
      <p:ext uri="{BB962C8B-B14F-4D97-AF65-F5344CB8AC3E}">
        <p14:creationId xmlns:p14="http://schemas.microsoft.com/office/powerpoint/2010/main" val="151788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8F21DA7-0F11-4161-A44E-4514071B6F01}" type="slidenum">
              <a:rPr lang="zh-CN" altLang="en-US" smtClean="0"/>
              <a:t>6</a:t>
            </a:fld>
            <a:endParaRPr lang="zh-CN" altLang="en-US"/>
          </a:p>
        </p:txBody>
      </p:sp>
    </p:spTree>
    <p:extLst>
      <p:ext uri="{BB962C8B-B14F-4D97-AF65-F5344CB8AC3E}">
        <p14:creationId xmlns:p14="http://schemas.microsoft.com/office/powerpoint/2010/main" val="168627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86281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86494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95417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74047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3CB1E-48C0-4D81-AC4D-559CB541487B}"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64621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3CB1E-48C0-4D81-AC4D-559CB541487B}"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9531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3CB1E-48C0-4D81-AC4D-559CB541487B}" type="datetimeFigureOut">
              <a:rPr lang="en-GB" smtClean="0"/>
              <a:t>16/05/2019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63669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F3CB1E-48C0-4D81-AC4D-559CB541487B}" type="datetimeFigureOut">
              <a:rPr lang="en-GB" smtClean="0"/>
              <a:t>16/05/2019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5346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3CB1E-48C0-4D81-AC4D-559CB541487B}" type="datetimeFigureOut">
              <a:rPr lang="en-GB" smtClean="0"/>
              <a:t>16/05/2019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84040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50791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98637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3CB1E-48C0-4D81-AC4D-559CB541487B}" type="datetimeFigureOut">
              <a:rPr lang="en-GB" smtClean="0"/>
              <a:t>16/05/2019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557FA-7215-45B8-A1C6-690C39711128}" type="slidenum">
              <a:rPr lang="en-GB" smtClean="0"/>
              <a:t>‹#›</a:t>
            </a:fld>
            <a:endParaRPr lang="en-GB"/>
          </a:p>
        </p:txBody>
      </p:sp>
    </p:spTree>
    <p:extLst>
      <p:ext uri="{BB962C8B-B14F-4D97-AF65-F5344CB8AC3E}">
        <p14:creationId xmlns:p14="http://schemas.microsoft.com/office/powerpoint/2010/main" val="252190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dministrator\Desktop\财大ppt模板\B9PPT模板（一）宽屏-03.jpg"/>
          <p:cNvPicPr>
            <a:picLocks noChangeAspect="1" noChangeArrowheads="1"/>
          </p:cNvPicPr>
          <p:nvPr/>
        </p:nvPicPr>
        <p:blipFill>
          <a:blip r:embed="rId2"/>
          <a:srcRect/>
          <a:stretch>
            <a:fillRect/>
          </a:stretch>
        </p:blipFill>
        <p:spPr bwMode="auto">
          <a:xfrm>
            <a:off x="0" y="0"/>
            <a:ext cx="12186004" cy="6856413"/>
          </a:xfrm>
          <a:prstGeom prst="rect">
            <a:avLst/>
          </a:prstGeom>
          <a:noFill/>
        </p:spPr>
      </p:pic>
      <p:sp>
        <p:nvSpPr>
          <p:cNvPr id="2" name="标题 1"/>
          <p:cNvSpPr>
            <a:spLocks noGrp="1"/>
          </p:cNvSpPr>
          <p:nvPr>
            <p:ph type="ctrTitle"/>
          </p:nvPr>
        </p:nvSpPr>
        <p:spPr>
          <a:xfrm>
            <a:off x="803698" y="2781063"/>
            <a:ext cx="10359453" cy="1470026"/>
          </a:xfrm>
        </p:spPr>
        <p:txBody>
          <a:bodyPr>
            <a:normAutofit fontScale="90000"/>
          </a:bodyPr>
          <a:lstStyle/>
          <a:p>
            <a:pPr algn="l"/>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endParaRPr lang="zh-CN" altLang="en-US" sz="3599" dirty="0">
              <a:solidFill>
                <a:srgbClr val="7C1D20"/>
              </a:solidFill>
              <a:latin typeface="微软雅黑" pitchFamily="34" charset="-122"/>
              <a:ea typeface="微软雅黑" pitchFamily="34" charset="-122"/>
            </a:endParaRPr>
          </a:p>
        </p:txBody>
      </p:sp>
      <p:sp>
        <p:nvSpPr>
          <p:cNvPr id="6" name="标题 1"/>
          <p:cNvSpPr txBox="1">
            <a:spLocks/>
          </p:cNvSpPr>
          <p:nvPr/>
        </p:nvSpPr>
        <p:spPr>
          <a:xfrm>
            <a:off x="885118" y="3882556"/>
            <a:ext cx="10359453" cy="647937"/>
          </a:xfrm>
          <a:prstGeom prst="rect">
            <a:avLst/>
          </a:prstGeom>
        </p:spPr>
        <p:txBody>
          <a:bodyPr vert="horz" lIns="104282" tIns="52141" rIns="104282" bIns="52141" rtlCol="0" anchor="ctr">
            <a:normAutofit/>
          </a:bodyPr>
          <a:lstStyle/>
          <a:p>
            <a:pPr defTabSz="1042847">
              <a:spcBef>
                <a:spcPct val="0"/>
              </a:spcBef>
              <a:defRPr/>
            </a:pPr>
            <a:endParaRPr lang="zh-CN" altLang="en-US" sz="2799" dirty="0">
              <a:solidFill>
                <a:prstClr val="black"/>
              </a:solidFill>
              <a:latin typeface="微软雅黑" pitchFamily="34" charset="-122"/>
              <a:ea typeface="微软雅黑" pitchFamily="34" charset="-122"/>
            </a:endParaRPr>
          </a:p>
        </p:txBody>
      </p:sp>
      <p:sp>
        <p:nvSpPr>
          <p:cNvPr id="9" name="TextBox 6"/>
          <p:cNvSpPr txBox="1"/>
          <p:nvPr/>
        </p:nvSpPr>
        <p:spPr>
          <a:xfrm>
            <a:off x="619440" y="1943564"/>
            <a:ext cx="9724096" cy="1846659"/>
          </a:xfrm>
          <a:prstGeom prst="rect">
            <a:avLst/>
          </a:prstGeom>
          <a:noFill/>
          <a:ln>
            <a:noFill/>
          </a:ln>
        </p:spPr>
        <p:txBody>
          <a:bodyPr wrap="square" rtlCol="0">
            <a:spAutoFit/>
          </a:bodyPr>
          <a:lstStyle/>
          <a:p>
            <a:pPr algn="ctr">
              <a:lnSpc>
                <a:spcPct val="150000"/>
              </a:lnSpc>
            </a:pPr>
            <a:r>
              <a:rPr lang="zh-CN" altLang="en-US" sz="4000" b="1" dirty="0">
                <a:solidFill>
                  <a:srgbClr val="7C1E1F"/>
                </a:solidFill>
                <a:latin typeface="微软雅黑" panose="020B0503020204020204" pitchFamily="34" charset="-122"/>
                <a:ea typeface="微软雅黑" panose="020B0503020204020204" pitchFamily="34" charset="-122"/>
              </a:rPr>
              <a:t>三、国际商务的载体</a:t>
            </a:r>
            <a:endParaRPr lang="en-US" altLang="zh-CN" sz="4000" b="1" dirty="0">
              <a:solidFill>
                <a:srgbClr val="7C1E1F"/>
              </a:solidFill>
              <a:latin typeface="微软雅黑" panose="020B0503020204020204" pitchFamily="34" charset="-122"/>
              <a:ea typeface="微软雅黑" panose="020B0503020204020204" pitchFamily="34" charset="-122"/>
            </a:endParaRPr>
          </a:p>
          <a:p>
            <a:pPr algn="r">
              <a:lnSpc>
                <a:spcPct val="150000"/>
              </a:lnSpc>
            </a:pPr>
            <a:r>
              <a:rPr lang="en-US" altLang="zh-CN" sz="3600" b="1" dirty="0">
                <a:solidFill>
                  <a:srgbClr val="7C1E1F"/>
                </a:solidFill>
                <a:latin typeface="微软雅黑" panose="020B0503020204020204" pitchFamily="34" charset="-122"/>
                <a:ea typeface="微软雅黑" panose="020B0503020204020204" pitchFamily="34" charset="-122"/>
              </a:rPr>
              <a:t>——</a:t>
            </a:r>
            <a:r>
              <a:rPr lang="zh-Hans" altLang="en-US" sz="3600" b="1" dirty="0">
                <a:solidFill>
                  <a:srgbClr val="7C1E1F"/>
                </a:solidFill>
                <a:latin typeface="微软雅黑" panose="020B0503020204020204" pitchFamily="34" charset="-122"/>
                <a:ea typeface="微软雅黑" panose="020B0503020204020204" pitchFamily="34" charset="-122"/>
              </a:rPr>
              <a:t>全球与区域经济一体化</a:t>
            </a:r>
            <a:endParaRPr lang="en-GB" altLang="zh-CN" sz="3600" b="1"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897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（四）欧洲区域经济一体化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931575"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今日欧盟</a:t>
            </a:r>
            <a:r>
              <a:rPr lang="en-US" altLang="zh-CN" sz="2400" b="1" dirty="0">
                <a:latin typeface="微软雅黑" panose="020B0503020204020204" pitchFamily="34" charset="-122"/>
                <a:ea typeface="微软雅黑" panose="020B0503020204020204" pitchFamily="34" charset="-122"/>
              </a:rPr>
              <a:t>——</a:t>
            </a:r>
            <a:r>
              <a:rPr lang="zh-Hans" altLang="en-US" sz="2400" b="1" dirty="0">
                <a:latin typeface="微软雅黑" panose="020B0503020204020204" pitchFamily="34" charset="-122"/>
                <a:ea typeface="微软雅黑" panose="020B0503020204020204" pitchFamily="34" charset="-122"/>
              </a:rPr>
              <a:t>英国脱欧</a:t>
            </a:r>
            <a:endParaRPr lang="en-GB" sz="2400" b="1" dirty="0">
              <a:latin typeface="微软雅黑" panose="020B0503020204020204" pitchFamily="34" charset="-122"/>
              <a:ea typeface="微软雅黑" panose="020B0503020204020204" pitchFamily="34" charset="-122"/>
            </a:endParaRPr>
          </a:p>
        </p:txBody>
      </p:sp>
      <p:pic>
        <p:nvPicPr>
          <p:cNvPr id="10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109" name="矩形 108">
            <a:extLst>
              <a:ext uri="{FF2B5EF4-FFF2-40B4-BE49-F238E27FC236}">
                <a16:creationId xmlns:a16="http://schemas.microsoft.com/office/drawing/2014/main" id="{829D0ACA-AF56-4BEF-A333-22AA64E3313C}"/>
              </a:ext>
            </a:extLst>
          </p:cNvPr>
          <p:cNvSpPr/>
          <p:nvPr/>
        </p:nvSpPr>
        <p:spPr>
          <a:xfrm>
            <a:off x="5872480" y="1878096"/>
            <a:ext cx="5745419" cy="3517421"/>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DBC536D1-5245-E547-99DF-F8B02F05C06E}"/>
              </a:ext>
            </a:extLst>
          </p:cNvPr>
          <p:cNvSpPr/>
          <p:nvPr/>
        </p:nvSpPr>
        <p:spPr>
          <a:xfrm>
            <a:off x="5872480" y="5614667"/>
            <a:ext cx="5745419" cy="96151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81F112A9-2569-DB4F-B818-BB2C2BAE9A69}"/>
              </a:ext>
            </a:extLst>
          </p:cNvPr>
          <p:cNvSpPr txBox="1"/>
          <p:nvPr/>
        </p:nvSpPr>
        <p:spPr>
          <a:xfrm>
            <a:off x="6081484" y="5839280"/>
            <a:ext cx="5584340" cy="523220"/>
          </a:xfrm>
          <a:prstGeom prst="rect">
            <a:avLst/>
          </a:prstGeom>
          <a:noFill/>
        </p:spPr>
        <p:txBody>
          <a:bodyPr wrap="square" rtlCol="0">
            <a:spAutoFit/>
          </a:bodyPr>
          <a:lstStyle/>
          <a:p>
            <a:r>
              <a:rPr kumimoji="1" lang="zh-Hans" altLang="en-US" sz="2800" b="1" dirty="0">
                <a:latin typeface="Microsoft YaHei" panose="020B0503020204020204" pitchFamily="34" charset="-122"/>
                <a:ea typeface="Microsoft YaHei" panose="020B0503020204020204" pitchFamily="34" charset="-122"/>
              </a:rPr>
              <a:t>区域经济一体化</a:t>
            </a:r>
            <a:r>
              <a:rPr kumimoji="1" lang="en-US" altLang="zh-Hans" sz="2800" b="1" dirty="0">
                <a:latin typeface="Microsoft YaHei" panose="020B0503020204020204" pitchFamily="34" charset="-122"/>
                <a:ea typeface="Microsoft YaHei" panose="020B0503020204020204" pitchFamily="34" charset="-122"/>
              </a:rPr>
              <a:t>VS</a:t>
            </a:r>
            <a:r>
              <a:rPr kumimoji="1" lang="zh-Hans" altLang="en-US" sz="2800" b="1" dirty="0">
                <a:latin typeface="Microsoft YaHei" panose="020B0503020204020204" pitchFamily="34" charset="-122"/>
                <a:ea typeface="Microsoft YaHei" panose="020B0503020204020204" pitchFamily="34" charset="-122"/>
              </a:rPr>
              <a:t> 反全球化思潮</a:t>
            </a:r>
            <a:endParaRPr kumimoji="1" lang="zh-CN" altLang="en-US" sz="2800" b="1" dirty="0">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70F2121D-1D20-0040-9EE3-3B3A8D21F217}"/>
              </a:ext>
            </a:extLst>
          </p:cNvPr>
          <p:cNvSpPr txBox="1"/>
          <p:nvPr/>
        </p:nvSpPr>
        <p:spPr>
          <a:xfrm>
            <a:off x="6081485" y="2049908"/>
            <a:ext cx="5536413" cy="3785652"/>
          </a:xfrm>
          <a:prstGeom prst="rect">
            <a:avLst/>
          </a:prstGeom>
          <a:noFill/>
        </p:spPr>
        <p:txBody>
          <a:bodyPr wrap="square" rtlCol="0">
            <a:spAutoFit/>
          </a:bodyPr>
          <a:lstStyle/>
          <a:p>
            <a:pPr marL="342900" indent="-342900">
              <a:lnSpc>
                <a:spcPct val="150000"/>
              </a:lnSpc>
              <a:buFont typeface="Wingdings" pitchFamily="2" charset="2"/>
              <a:buChar char="Ø"/>
            </a:pPr>
            <a:r>
              <a:rPr kumimoji="1" lang="zh-Hans" altLang="en-US" sz="2000" dirty="0">
                <a:latin typeface="Microsoft YaHei" panose="020B0503020204020204" pitchFamily="34" charset="-122"/>
                <a:ea typeface="Microsoft YaHei" panose="020B0503020204020204" pitchFamily="34" charset="-122"/>
              </a:rPr>
              <a:t>脱欧影响</a:t>
            </a:r>
            <a:endParaRPr kumimoji="1" lang="en-US" altLang="zh-Hans" sz="2000" dirty="0">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对英国：</a:t>
            </a:r>
            <a:endParaRPr kumimoji="1" lang="en-US" altLang="zh-Hans" sz="20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经济打击：汇率暴跌；</a:t>
            </a:r>
            <a:r>
              <a:rPr kumimoji="1" lang="en-US" altLang="zh-Hans" sz="2000" dirty="0">
                <a:latin typeface="Microsoft YaHei" panose="020B0503020204020204" pitchFamily="34" charset="-122"/>
                <a:ea typeface="Microsoft YaHei" panose="020B0503020204020204" pitchFamily="34" charset="-122"/>
              </a:rPr>
              <a:t>GDP</a:t>
            </a:r>
            <a:r>
              <a:rPr kumimoji="1" lang="zh-Hans" altLang="en-US" sz="2000" dirty="0">
                <a:latin typeface="Microsoft YaHei" panose="020B0503020204020204" pitchFamily="34" charset="-122"/>
                <a:ea typeface="Microsoft YaHei" panose="020B0503020204020204" pitchFamily="34" charset="-122"/>
              </a:rPr>
              <a:t>增速下降；贸易损失</a:t>
            </a:r>
            <a:r>
              <a:rPr kumimoji="1" lang="en-US" altLang="zh-Hans" sz="2000" dirty="0">
                <a:latin typeface="Microsoft YaHei" panose="020B0503020204020204" pitchFamily="34" charset="-122"/>
                <a:ea typeface="Microsoft YaHei" panose="020B0503020204020204" pitchFamily="34" charset="-122"/>
              </a:rPr>
              <a:t>……</a:t>
            </a:r>
          </a:p>
          <a:p>
            <a:pPr marL="800100" lvl="1" indent="-342900">
              <a:lnSpc>
                <a:spcPct val="15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政治孤立</a:t>
            </a:r>
            <a:endParaRPr kumimoji="1" lang="en-US" altLang="zh-Hans" sz="2000" dirty="0">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对欧盟：欧盟成员国脱欧情绪蔓延，对欧洲一体化进程造成巨大打击。</a:t>
            </a:r>
            <a:endParaRPr kumimoji="1" lang="en-US" altLang="zh-Hans" sz="20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endParaRPr kumimoji="1" lang="zh-CN" altLang="en-US" sz="2000" dirty="0">
              <a:latin typeface="Microsoft YaHei" panose="020B0503020204020204" pitchFamily="34" charset="-122"/>
              <a:ea typeface="Microsoft YaHei" panose="020B0503020204020204" pitchFamily="34" charset="-122"/>
            </a:endParaRPr>
          </a:p>
        </p:txBody>
      </p:sp>
      <p:pic>
        <p:nvPicPr>
          <p:cNvPr id="6" name="图片 5">
            <a:extLst>
              <a:ext uri="{FF2B5EF4-FFF2-40B4-BE49-F238E27FC236}">
                <a16:creationId xmlns:a16="http://schemas.microsoft.com/office/drawing/2014/main" id="{A3228B8F-8AAC-3B46-84F4-B2E2E75BC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3" y="1935599"/>
            <a:ext cx="4805010" cy="2420969"/>
          </a:xfrm>
          <a:prstGeom prst="rect">
            <a:avLst/>
          </a:prstGeom>
        </p:spPr>
      </p:pic>
      <p:pic>
        <p:nvPicPr>
          <p:cNvPr id="18" name="图片 17">
            <a:extLst>
              <a:ext uri="{FF2B5EF4-FFF2-40B4-BE49-F238E27FC236}">
                <a16:creationId xmlns:a16="http://schemas.microsoft.com/office/drawing/2014/main" id="{7BA1CB24-E6B6-CB45-875B-499D50E76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82" y="4269928"/>
            <a:ext cx="4682156" cy="2463800"/>
          </a:xfrm>
          <a:prstGeom prst="rect">
            <a:avLst/>
          </a:prstGeom>
        </p:spPr>
      </p:pic>
    </p:spTree>
    <p:extLst>
      <p:ext uri="{BB962C8B-B14F-4D97-AF65-F5344CB8AC3E}">
        <p14:creationId xmlns:p14="http://schemas.microsoft.com/office/powerpoint/2010/main" val="181239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（五）美洲区域经济一体化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623455" y="2039824"/>
            <a:ext cx="4830368" cy="4247317"/>
          </a:xfrm>
          <a:prstGeom prst="rect">
            <a:avLst/>
          </a:prstGeom>
          <a:noFill/>
          <a:ln w="28575">
            <a:solidFill>
              <a:srgbClr val="811C20"/>
            </a:solidFill>
          </a:ln>
        </p:spPr>
        <p:txBody>
          <a:bodyPr wrap="square" rtlCol="0">
            <a:spAutoFit/>
          </a:bodyPr>
          <a:lstStyle/>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p:txBody>
      </p:sp>
      <p:pic>
        <p:nvPicPr>
          <p:cNvPr id="17"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18" name="文本框 17"/>
          <p:cNvSpPr txBox="1"/>
          <p:nvPr/>
        </p:nvSpPr>
        <p:spPr>
          <a:xfrm>
            <a:off x="6054879" y="2140593"/>
            <a:ext cx="5735339" cy="1200329"/>
          </a:xfrm>
          <a:prstGeom prst="rect">
            <a:avLst/>
          </a:prstGeom>
          <a:noFill/>
          <a:ln w="28575">
            <a:solidFill>
              <a:srgbClr val="811C20"/>
            </a:solidFill>
          </a:ln>
        </p:spPr>
        <p:txBody>
          <a:bodyPr wrap="square" rtlCol="0">
            <a:spAutoFit/>
          </a:bodyPr>
          <a:lstStyle/>
          <a:p>
            <a:r>
              <a:rPr lang="en-US" altLang="zh-CN" dirty="0">
                <a:latin typeface="微软雅黑" panose="020B0503020204020204" pitchFamily="34" charset="-122"/>
                <a:ea typeface="微软雅黑" panose="020B0503020204020204" pitchFamily="34" charset="-122"/>
              </a:rPr>
              <a:t>1994</a:t>
            </a:r>
            <a:r>
              <a:rPr lang="zh-CN" altLang="en-US" dirty="0">
                <a:latin typeface="微软雅黑" panose="020B0503020204020204" pitchFamily="34" charset="-122"/>
                <a:ea typeface="微软雅黑" panose="020B0503020204020204" pitchFamily="34" charset="-122"/>
              </a:rPr>
              <a:t>年</a:t>
            </a:r>
            <a:r>
              <a:rPr lang="zh-Hans" alt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加拿大、墨西哥和美国三国之间签订的自由贸易协定，简称</a:t>
            </a:r>
            <a:r>
              <a:rPr lang="en-US" altLang="zh-CN" dirty="0">
                <a:latin typeface="微软雅黑" panose="020B0503020204020204" pitchFamily="34" charset="-122"/>
                <a:ea typeface="微软雅黑" panose="020B0503020204020204" pitchFamily="34" charset="-122"/>
              </a:rPr>
              <a:t>NAFTA</a:t>
            </a:r>
            <a:r>
              <a:rPr lang="zh-CN" altLang="en-US" dirty="0">
                <a:latin typeface="微软雅黑" panose="020B0503020204020204" pitchFamily="34" charset="-122"/>
                <a:ea typeface="微软雅黑" panose="020B0503020204020204" pitchFamily="34" charset="-122"/>
              </a:rPr>
              <a:t>，由于它是第一次在发展中国家和发达国家之间达成的自由贸易协定，所以一度被认为是“历史上最彻底的自由贸易试验之一”。</a:t>
            </a:r>
          </a:p>
        </p:txBody>
      </p:sp>
      <p:sp>
        <p:nvSpPr>
          <p:cNvPr id="19" name="文本框 18"/>
          <p:cNvSpPr txBox="1"/>
          <p:nvPr/>
        </p:nvSpPr>
        <p:spPr>
          <a:xfrm>
            <a:off x="6054879" y="3736305"/>
            <a:ext cx="5708732" cy="1200329"/>
          </a:xfrm>
          <a:prstGeom prst="rect">
            <a:avLst/>
          </a:prstGeom>
          <a:noFill/>
          <a:ln w="28575">
            <a:solidFill>
              <a:srgbClr val="811C20"/>
            </a:solidFill>
          </a:ln>
        </p:spPr>
        <p:txBody>
          <a:bodyPr wrap="square" rtlCol="0">
            <a:spAutoFit/>
          </a:bodyPr>
          <a:lstStyle/>
          <a:p>
            <a:r>
              <a:rPr lang="en-US" altLang="zh-CN" dirty="0">
                <a:latin typeface="微软雅黑" panose="020B0503020204020204" pitchFamily="34" charset="-122"/>
                <a:ea typeface="微软雅黑" panose="020B0503020204020204" pitchFamily="34" charset="-122"/>
              </a:rPr>
              <a:t>2</a:t>
            </a:r>
            <a:r>
              <a:rPr lang="en-US" altLang="zh-Hans" dirty="0">
                <a:latin typeface="微软雅黑" panose="020B0503020204020204" pitchFamily="34" charset="-122"/>
                <a:ea typeface="微软雅黑" panose="020B0503020204020204" pitchFamily="34" charset="-122"/>
              </a:rPr>
              <a:t>018</a:t>
            </a:r>
            <a:r>
              <a:rPr lang="zh-Hans" altLang="en-US" dirty="0">
                <a:latin typeface="微软雅黑" panose="020B0503020204020204" pitchFamily="34" charset="-122"/>
                <a:ea typeface="微软雅黑" panose="020B0503020204020204" pitchFamily="34" charset="-122"/>
              </a:rPr>
              <a:t>年，</a:t>
            </a:r>
            <a:r>
              <a:rPr lang="zh-CN" altLang="en-US" dirty="0">
                <a:latin typeface="微软雅黑" panose="020B0503020204020204" pitchFamily="34" charset="-122"/>
                <a:ea typeface="微软雅黑" panose="020B0503020204020204" pitchFamily="34" charset="-122"/>
              </a:rPr>
              <a:t>特朗普宣布终止北美自由贸易协定，并签署了新的美墨加协定</a:t>
            </a:r>
            <a:r>
              <a:rPr lang="en-US" altLang="zh-CN" dirty="0">
                <a:latin typeface="微软雅黑" panose="020B0503020204020204" pitchFamily="34" charset="-122"/>
                <a:ea typeface="微软雅黑" panose="020B0503020204020204" pitchFamily="34" charset="-122"/>
              </a:rPr>
              <a:t>USMCA</a:t>
            </a:r>
            <a:r>
              <a:rPr lang="zh-CN" altLang="en-US" dirty="0">
                <a:latin typeface="微软雅黑" panose="020B0503020204020204" pitchFamily="34" charset="-122"/>
                <a:ea typeface="微软雅黑" panose="020B0503020204020204" pitchFamily="34" charset="-122"/>
              </a:rPr>
              <a:t>。特朗普的主要理由是，原先的</a:t>
            </a:r>
            <a:r>
              <a:rPr lang="en-US" altLang="zh-CN" dirty="0">
                <a:latin typeface="微软雅黑" panose="020B0503020204020204" pitchFamily="34" charset="-122"/>
                <a:ea typeface="微软雅黑" panose="020B0503020204020204" pitchFamily="34" charset="-122"/>
              </a:rPr>
              <a:t>NAFTA</a:t>
            </a:r>
            <a:r>
              <a:rPr lang="zh-CN" altLang="en-US" dirty="0">
                <a:latin typeface="微软雅黑" panose="020B0503020204020204" pitchFamily="34" charset="-122"/>
                <a:ea typeface="微软雅黑" panose="020B0503020204020204" pitchFamily="34" charset="-122"/>
              </a:rPr>
              <a:t>之下，墨西哥</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的出口都是销往美国，而这带来了美国很大一部分的失业率。 </a:t>
            </a:r>
          </a:p>
        </p:txBody>
      </p:sp>
      <p:sp>
        <p:nvSpPr>
          <p:cNvPr id="21" name="文本框 20"/>
          <p:cNvSpPr txBox="1"/>
          <p:nvPr/>
        </p:nvSpPr>
        <p:spPr>
          <a:xfrm>
            <a:off x="623455" y="1434641"/>
            <a:ext cx="9923676" cy="375576"/>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北美</a:t>
            </a:r>
            <a:r>
              <a:rPr lang="zh-Hans" altLang="en-US" dirty="0">
                <a:solidFill>
                  <a:schemeClr val="bg1"/>
                </a:solidFill>
                <a:latin typeface="微软雅黑" panose="020B0503020204020204" pitchFamily="34" charset="-122"/>
                <a:ea typeface="微软雅黑" panose="020B0503020204020204" pitchFamily="34" charset="-122"/>
              </a:rPr>
              <a:t>区域经济一体化：从</a:t>
            </a:r>
            <a:r>
              <a:rPr lang="en-US" altLang="zh-Hans" dirty="0">
                <a:solidFill>
                  <a:schemeClr val="bg1"/>
                </a:solidFill>
                <a:latin typeface="微软雅黑" panose="020B0503020204020204" pitchFamily="34" charset="-122"/>
                <a:ea typeface="微软雅黑" panose="020B0503020204020204" pitchFamily="34" charset="-122"/>
              </a:rPr>
              <a:t>NAFTA</a:t>
            </a:r>
            <a:r>
              <a:rPr lang="zh-Hans" altLang="en-US" dirty="0">
                <a:solidFill>
                  <a:schemeClr val="bg1"/>
                </a:solidFill>
                <a:latin typeface="微软雅黑" panose="020B0503020204020204" pitchFamily="34" charset="-122"/>
                <a:ea typeface="微软雅黑" panose="020B0503020204020204" pitchFamily="34" charset="-122"/>
              </a:rPr>
              <a:t>到</a:t>
            </a:r>
            <a:r>
              <a:rPr lang="en-US" altLang="zh-Hans" dirty="0">
                <a:solidFill>
                  <a:schemeClr val="bg1"/>
                </a:solidFill>
                <a:latin typeface="微软雅黑" panose="020B0503020204020204" pitchFamily="34" charset="-122"/>
                <a:ea typeface="微软雅黑" panose="020B0503020204020204" pitchFamily="34" charset="-122"/>
              </a:rPr>
              <a:t>USMCA</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767654" y="1992895"/>
            <a:ext cx="0" cy="4338632"/>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3734420A-7608-3E41-AE75-6D4E0F2C6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511" y="4325934"/>
            <a:ext cx="3688556" cy="1893458"/>
          </a:xfrm>
          <a:prstGeom prst="rect">
            <a:avLst/>
          </a:prstGeom>
        </p:spPr>
      </p:pic>
      <p:pic>
        <p:nvPicPr>
          <p:cNvPr id="11" name="图片 10">
            <a:extLst>
              <a:ext uri="{FF2B5EF4-FFF2-40B4-BE49-F238E27FC236}">
                <a16:creationId xmlns:a16="http://schemas.microsoft.com/office/drawing/2014/main" id="{F014E4F6-F3FE-244D-B287-537D3A187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7444" y="2211724"/>
            <a:ext cx="2602690" cy="1800098"/>
          </a:xfrm>
          <a:prstGeom prst="rect">
            <a:avLst/>
          </a:prstGeom>
        </p:spPr>
      </p:pic>
      <p:sp>
        <p:nvSpPr>
          <p:cNvPr id="3" name="下箭头 2"/>
          <p:cNvSpPr/>
          <p:nvPr/>
        </p:nvSpPr>
        <p:spPr>
          <a:xfrm>
            <a:off x="2731288" y="3970708"/>
            <a:ext cx="614701" cy="719051"/>
          </a:xfrm>
          <a:prstGeom prst="downArrow">
            <a:avLst/>
          </a:prstGeom>
          <a:solidFill>
            <a:srgbClr val="9A494F"/>
          </a:solidFill>
          <a:ln>
            <a:solidFill>
              <a:srgbClr val="811C2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9FC56A2A-939A-644B-9F20-107EECA697DE}"/>
              </a:ext>
            </a:extLst>
          </p:cNvPr>
          <p:cNvSpPr txBox="1"/>
          <p:nvPr/>
        </p:nvSpPr>
        <p:spPr>
          <a:xfrm>
            <a:off x="6054879" y="5338141"/>
            <a:ext cx="5735339" cy="923330"/>
          </a:xfrm>
          <a:prstGeom prst="rect">
            <a:avLst/>
          </a:prstGeom>
          <a:no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反全球化思潮</a:t>
            </a:r>
            <a:r>
              <a:rPr lang="zh-Hans" altLang="en-US" dirty="0">
                <a:latin typeface="微软雅黑" panose="020B0503020204020204" pitchFamily="34" charset="-122"/>
                <a:ea typeface="微软雅黑" panose="020B0503020204020204" pitchFamily="34" charset="-122"/>
              </a:rPr>
              <a:t>的蔓延：</a:t>
            </a:r>
            <a:r>
              <a:rPr lang="zh-CN" altLang="en-US" dirty="0">
                <a:latin typeface="微软雅黑" panose="020B0503020204020204" pitchFamily="34" charset="-122"/>
                <a:ea typeface="微软雅黑" panose="020B0503020204020204" pitchFamily="34" charset="-122"/>
              </a:rPr>
              <a:t>打着多边的旗号，用双边谈判甚至单方面的施压</a:t>
            </a:r>
            <a:r>
              <a:rPr lang="zh-Hans" altLang="en-US" dirty="0">
                <a:latin typeface="微软雅黑" panose="020B0503020204020204" pitchFamily="34" charset="-122"/>
                <a:ea typeface="微软雅黑" panose="020B0503020204020204" pitchFamily="34" charset="-122"/>
              </a:rPr>
              <a:t>修改原有的自由贸易协定；这与</a:t>
            </a:r>
            <a:r>
              <a:rPr lang="en-US" altLang="zh-Hans" dirty="0">
                <a:latin typeface="微软雅黑" panose="020B0503020204020204" pitchFamily="34" charset="-122"/>
                <a:ea typeface="微软雅黑" panose="020B0503020204020204" pitchFamily="34" charset="-122"/>
              </a:rPr>
              <a:t>WTO</a:t>
            </a:r>
            <a:r>
              <a:rPr lang="zh-Hans" altLang="en-US" dirty="0">
                <a:latin typeface="微软雅黑" panose="020B0503020204020204" pitchFamily="34" charset="-122"/>
                <a:ea typeface="微软雅黑" panose="020B0503020204020204" pitchFamily="34" charset="-122"/>
              </a:rPr>
              <a:t>的多边主义是相矛盾的。</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975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（五）美洲区域经济一体化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7"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18" name="文本框 17"/>
          <p:cNvSpPr txBox="1"/>
          <p:nvPr/>
        </p:nvSpPr>
        <p:spPr>
          <a:xfrm>
            <a:off x="6081486" y="2036788"/>
            <a:ext cx="5708731" cy="1015663"/>
          </a:xfrm>
          <a:prstGeom prst="rect">
            <a:avLst/>
          </a:prstGeom>
          <a:noFill/>
          <a:ln w="28575">
            <a:solidFill>
              <a:srgbClr val="811C20"/>
            </a:solidFill>
          </a:ln>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最近几年，</a:t>
            </a:r>
            <a:r>
              <a:rPr lang="zh-Hans" altLang="en-US" sz="2000" dirty="0">
                <a:latin typeface="微软雅黑" panose="020B0503020204020204" pitchFamily="34" charset="-122"/>
                <a:ea typeface="微软雅黑" panose="020B0503020204020204" pitchFamily="34" charset="-122"/>
              </a:rPr>
              <a:t>随着</a:t>
            </a:r>
            <a:r>
              <a:rPr lang="zh-CN" altLang="en-US" sz="2000" dirty="0">
                <a:latin typeface="微软雅黑" panose="020B0503020204020204" pitchFamily="34" charset="-122"/>
                <a:ea typeface="微软雅黑" panose="020B0503020204020204" pitchFamily="34" charset="-122"/>
              </a:rPr>
              <a:t>南美洲国家的</a:t>
            </a:r>
            <a:r>
              <a:rPr lang="zh-Hans" altLang="en-US" sz="2000" dirty="0">
                <a:latin typeface="微软雅黑" panose="020B0503020204020204" pitchFamily="34" charset="-122"/>
                <a:ea typeface="微软雅黑" panose="020B0503020204020204" pitchFamily="34" charset="-122"/>
              </a:rPr>
              <a:t>经济</a:t>
            </a:r>
            <a:r>
              <a:rPr lang="zh-CN" altLang="en-US" sz="2000" dirty="0">
                <a:latin typeface="微软雅黑" panose="020B0503020204020204" pitchFamily="34" charset="-122"/>
                <a:ea typeface="微软雅黑" panose="020B0503020204020204" pitchFamily="34" charset="-122"/>
              </a:rPr>
              <a:t>发展越来越快。南美洲的区域一体化进程也随之加快。</a:t>
            </a:r>
          </a:p>
        </p:txBody>
      </p:sp>
      <p:sp>
        <p:nvSpPr>
          <p:cNvPr id="19" name="文本框 18"/>
          <p:cNvSpPr txBox="1"/>
          <p:nvPr/>
        </p:nvSpPr>
        <p:spPr>
          <a:xfrm>
            <a:off x="6081486" y="3411358"/>
            <a:ext cx="5708731" cy="2862322"/>
          </a:xfrm>
          <a:prstGeom prst="rect">
            <a:avLst/>
          </a:prstGeom>
          <a:noFill/>
          <a:ln w="28575">
            <a:solidFill>
              <a:srgbClr val="811C20"/>
            </a:solidFill>
          </a:ln>
        </p:spPr>
        <p:txBody>
          <a:bodyPr wrap="square" rtlCol="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a:t>
            </a:r>
            <a:r>
              <a:rPr lang="en-US" altLang="zh-Hans" sz="2000" dirty="0">
                <a:latin typeface="微软雅黑" panose="020B0503020204020204" pitchFamily="34" charset="-122"/>
                <a:ea typeface="微软雅黑" panose="020B0503020204020204" pitchFamily="34" charset="-122"/>
              </a:rPr>
              <a:t>019</a:t>
            </a:r>
            <a:r>
              <a:rPr lang="zh-Hans" altLang="en-US" sz="2000" dirty="0">
                <a:latin typeface="微软雅黑" panose="020B0503020204020204" pitchFamily="34" charset="-122"/>
                <a:ea typeface="微软雅黑" panose="020B0503020204020204" pitchFamily="34" charset="-122"/>
              </a:rPr>
              <a:t>年</a:t>
            </a:r>
            <a:r>
              <a:rPr lang="en-US" altLang="zh-Hans" sz="2000" dirty="0">
                <a:latin typeface="微软雅黑" panose="020B0503020204020204" pitchFamily="34" charset="-122"/>
                <a:ea typeface="微软雅黑" panose="020B0503020204020204" pitchFamily="34" charset="-122"/>
              </a:rPr>
              <a:t>3</a:t>
            </a:r>
            <a:r>
              <a:rPr lang="zh-Hans" altLang="en-US" sz="2000" dirty="0">
                <a:latin typeface="微软雅黑" panose="020B0503020204020204" pitchFamily="34" charset="-122"/>
                <a:ea typeface="微软雅黑" panose="020B0503020204020204" pitchFamily="34" charset="-122"/>
              </a:rPr>
              <a:t>月</a:t>
            </a:r>
            <a:r>
              <a:rPr lang="zh-CN" altLang="en-US" sz="2000" dirty="0">
                <a:latin typeface="微软雅黑" panose="020B0503020204020204" pitchFamily="34" charset="-122"/>
                <a:ea typeface="微软雅黑" panose="020B0503020204020204" pitchFamily="34" charset="-122"/>
              </a:rPr>
              <a:t>，巴西、智利、哥伦比亚等等七个南美国家宣布建立一个新的南美洲一体化机制南美进步论坛。</a:t>
            </a:r>
            <a:r>
              <a:rPr lang="zh-Hans" altLang="en-US" sz="2000" dirty="0">
                <a:latin typeface="微软雅黑" panose="020B0503020204020204" pitchFamily="34" charset="-122"/>
                <a:ea typeface="微软雅黑" panose="020B0503020204020204" pitchFamily="34" charset="-122"/>
              </a:rPr>
              <a:t>曾经的</a:t>
            </a:r>
            <a:r>
              <a:rPr lang="zh-CN" altLang="en-US" sz="2000" dirty="0">
                <a:latin typeface="微软雅黑" panose="020B0503020204020204" pitchFamily="34" charset="-122"/>
                <a:ea typeface="微软雅黑" panose="020B0503020204020204" pitchFamily="34" charset="-122"/>
              </a:rPr>
              <a:t>一体化组织“南美洲国家联盟”近年来基本上陷入了停滞状态，所以新的南美洲进步论坛的成立，在一定程度上可以重新恢复南美地区一体化进程的活力。</a:t>
            </a:r>
          </a:p>
        </p:txBody>
      </p:sp>
      <p:sp>
        <p:nvSpPr>
          <p:cNvPr id="21" name="文本框 20"/>
          <p:cNvSpPr txBox="1"/>
          <p:nvPr/>
        </p:nvSpPr>
        <p:spPr>
          <a:xfrm>
            <a:off x="389133" y="1444770"/>
            <a:ext cx="10205295" cy="369332"/>
          </a:xfrm>
          <a:prstGeom prst="rect">
            <a:avLst/>
          </a:prstGeom>
          <a:solidFill>
            <a:srgbClr val="811C20"/>
          </a:solidFill>
          <a:ln>
            <a:solidFill>
              <a:srgbClr val="811C20"/>
            </a:solidFill>
          </a:ln>
        </p:spPr>
        <p:txBody>
          <a:bodyPr wrap="square" rtlCol="0">
            <a:spAutoFit/>
          </a:bodyPr>
          <a:lstStyle/>
          <a:p>
            <a:pPr algn="ctr"/>
            <a:r>
              <a:rPr lang="zh-Hans" altLang="en-US" dirty="0">
                <a:solidFill>
                  <a:schemeClr val="bg1"/>
                </a:solidFill>
                <a:latin typeface="微软雅黑" panose="020B0503020204020204" pitchFamily="34" charset="-122"/>
                <a:ea typeface="微软雅黑" panose="020B0503020204020204" pitchFamily="34" charset="-122"/>
              </a:rPr>
              <a:t>南美区域经济一体化</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767654" y="1992895"/>
            <a:ext cx="0" cy="4338632"/>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4F816704-13CC-FE4C-B9E3-8E860CFAF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52" y="2036788"/>
            <a:ext cx="5227181" cy="3473324"/>
          </a:xfrm>
          <a:prstGeom prst="rect">
            <a:avLst/>
          </a:prstGeom>
        </p:spPr>
      </p:pic>
      <p:sp>
        <p:nvSpPr>
          <p:cNvPr id="7" name="文本框 6">
            <a:extLst>
              <a:ext uri="{FF2B5EF4-FFF2-40B4-BE49-F238E27FC236}">
                <a16:creationId xmlns:a16="http://schemas.microsoft.com/office/drawing/2014/main" id="{49DCE102-8061-F14E-AA72-E935350B3053}"/>
              </a:ext>
            </a:extLst>
          </p:cNvPr>
          <p:cNvSpPr txBox="1"/>
          <p:nvPr/>
        </p:nvSpPr>
        <p:spPr>
          <a:xfrm>
            <a:off x="427152" y="5688905"/>
            <a:ext cx="5227181" cy="584775"/>
          </a:xfrm>
          <a:prstGeom prst="rect">
            <a:avLst/>
          </a:prstGeom>
          <a:noFill/>
        </p:spPr>
        <p:txBody>
          <a:bodyPr wrap="square" rtlCol="0">
            <a:spAutoFit/>
          </a:bodyPr>
          <a:lstStyle/>
          <a:p>
            <a:r>
              <a:rPr lang="zh-Hans" altLang="en-US" sz="1600" i="1" dirty="0">
                <a:latin typeface="微软雅黑" panose="020B0503020204020204" pitchFamily="34" charset="-122"/>
                <a:ea typeface="微软雅黑" panose="020B0503020204020204" pitchFamily="34" charset="-122"/>
              </a:rPr>
              <a:t>各国总统</a:t>
            </a:r>
            <a:r>
              <a:rPr lang="zh-CN" altLang="en-US" sz="1600" i="1" dirty="0">
                <a:latin typeface="微软雅黑" panose="020B0503020204020204" pitchFamily="34" charset="-122"/>
                <a:ea typeface="微软雅黑" panose="020B0503020204020204" pitchFamily="34" charset="-122"/>
              </a:rPr>
              <a:t>正在智利签署</a:t>
            </a:r>
            <a:r>
              <a:rPr lang="en-US" altLang="zh-CN" sz="1600" i="1" dirty="0">
                <a:latin typeface="微软雅黑" panose="020B0503020204020204" pitchFamily="34" charset="-122"/>
                <a:ea typeface="微软雅黑" panose="020B0503020204020204" pitchFamily="34" charset="-122"/>
              </a:rPr>
              <a:t>《</a:t>
            </a:r>
            <a:r>
              <a:rPr lang="zh-CN" altLang="en-US" sz="1600" i="1" dirty="0">
                <a:latin typeface="微软雅黑" panose="020B0503020204020204" pitchFamily="34" charset="-122"/>
                <a:ea typeface="微软雅黑" panose="020B0503020204020204" pitchFamily="34" charset="-122"/>
              </a:rPr>
              <a:t>圣地亚哥宣言</a:t>
            </a:r>
            <a:r>
              <a:rPr lang="en-US" altLang="zh-CN" sz="1600" i="1" dirty="0">
                <a:latin typeface="微软雅黑" panose="020B0503020204020204" pitchFamily="34" charset="-122"/>
                <a:ea typeface="微软雅黑" panose="020B0503020204020204" pitchFamily="34" charset="-122"/>
              </a:rPr>
              <a:t>》</a:t>
            </a:r>
            <a:r>
              <a:rPr lang="zh-CN" altLang="en-US" sz="1600" i="1" dirty="0">
                <a:latin typeface="微软雅黑" panose="020B0503020204020204" pitchFamily="34" charset="-122"/>
                <a:ea typeface="微软雅黑" panose="020B0503020204020204" pitchFamily="34" charset="-122"/>
              </a:rPr>
              <a:t>，</a:t>
            </a:r>
            <a:r>
              <a:rPr lang="zh-Hans" altLang="en-US" sz="1600" i="1" dirty="0">
                <a:latin typeface="微软雅黑" panose="020B0503020204020204" pitchFamily="34" charset="-122"/>
                <a:ea typeface="微软雅黑" panose="020B0503020204020204" pitchFamily="34" charset="-122"/>
              </a:rPr>
              <a:t>“南美进步论坛”正式成立并代替“南美洲国家联盟”。</a:t>
            </a:r>
            <a:r>
              <a:rPr lang="zh-CN" altLang="en-US" sz="1600" i="1" dirty="0">
                <a:latin typeface="微软雅黑" panose="020B0503020204020204" pitchFamily="34" charset="-122"/>
                <a:ea typeface="微软雅黑" panose="020B0503020204020204" pitchFamily="34" charset="-122"/>
              </a:rPr>
              <a:t> </a:t>
            </a:r>
            <a:endParaRPr kumimoji="1" lang="zh-CN" altLang="en-US" sz="1600" i="1" dirty="0"/>
          </a:p>
        </p:txBody>
      </p:sp>
    </p:spTree>
    <p:extLst>
      <p:ext uri="{BB962C8B-B14F-4D97-AF65-F5344CB8AC3E}">
        <p14:creationId xmlns:p14="http://schemas.microsoft.com/office/powerpoint/2010/main" val="36267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（五）美洲区域经济一体化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7"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18" name="文本框 17"/>
          <p:cNvSpPr txBox="1"/>
          <p:nvPr/>
        </p:nvSpPr>
        <p:spPr>
          <a:xfrm>
            <a:off x="4619981" y="2107464"/>
            <a:ext cx="6962418" cy="1422890"/>
          </a:xfrm>
          <a:prstGeom prst="rect">
            <a:avLst/>
          </a:prstGeom>
          <a:noFill/>
          <a:ln w="28575">
            <a:solidFill>
              <a:srgbClr val="811C20"/>
            </a:solidFill>
          </a:ln>
        </p:spPr>
        <p:txBody>
          <a:bodyPr wrap="square" rtlCol="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IDB</a:t>
            </a:r>
            <a:r>
              <a:rPr lang="zh-CN" altLang="en-US" sz="2000" dirty="0">
                <a:latin typeface="微软雅黑" panose="020B0503020204020204" pitchFamily="34" charset="-122"/>
                <a:ea typeface="微软雅黑" panose="020B0503020204020204" pitchFamily="34" charset="-122"/>
              </a:rPr>
              <a:t>是世界上最大的区域性多边开发银行，总部设立在华盛顿，它主要是对拉美国家的经济、社会发展提供资金。美洲之外的国家也可以加入，但是只能参加</a:t>
            </a:r>
            <a:r>
              <a:rPr lang="en-US" altLang="zh-CN" sz="2000" dirty="0">
                <a:latin typeface="微软雅黑" panose="020B0503020204020204" pitchFamily="34" charset="-122"/>
                <a:ea typeface="微软雅黑" panose="020B0503020204020204" pitchFamily="34" charset="-122"/>
              </a:rPr>
              <a:t>IDB</a:t>
            </a:r>
            <a:r>
              <a:rPr lang="zh-CN" altLang="en-US" sz="2000" dirty="0">
                <a:latin typeface="微软雅黑" panose="020B0503020204020204" pitchFamily="34" charset="-122"/>
                <a:ea typeface="微软雅黑" panose="020B0503020204020204" pitchFamily="34" charset="-122"/>
              </a:rPr>
              <a:t>的项目投标。 </a:t>
            </a:r>
            <a:endParaRPr lang="en-US" altLang="zh-CN" sz="2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4619981" y="3892002"/>
            <a:ext cx="6962418" cy="2400657"/>
          </a:xfrm>
          <a:prstGeom prst="rect">
            <a:avLst/>
          </a:prstGeom>
          <a:noFill/>
          <a:ln w="28575">
            <a:solidFill>
              <a:srgbClr val="811C20"/>
            </a:solidFill>
          </a:ln>
        </p:spPr>
        <p:txBody>
          <a:bodyPr wrap="square" rtlCol="0">
            <a:spAutoFit/>
          </a:bodyPr>
          <a:lstStyle/>
          <a:p>
            <a:pPr marL="342900" indent="-342900">
              <a:lnSpc>
                <a:spcPct val="150000"/>
              </a:lnSpc>
              <a:buFont typeface="Arial" panose="020B0604020202020204" pitchFamily="34" charset="0"/>
              <a:buChar char="•"/>
            </a:pPr>
            <a:r>
              <a:rPr lang="zh-Hans" altLang="en-US" sz="2000" dirty="0">
                <a:latin typeface="微软雅黑" panose="020B0503020204020204" pitchFamily="34" charset="-122"/>
                <a:ea typeface="微软雅黑" panose="020B0503020204020204" pitchFamily="34" charset="-122"/>
              </a:rPr>
              <a:t>中国于</a:t>
            </a:r>
            <a:r>
              <a:rPr lang="en-US" altLang="zh-Hans" sz="2000" dirty="0">
                <a:latin typeface="微软雅黑" panose="020B0503020204020204" pitchFamily="34" charset="-122"/>
                <a:ea typeface="微软雅黑" panose="020B0503020204020204" pitchFamily="34" charset="-122"/>
              </a:rPr>
              <a:t>2009</a:t>
            </a:r>
            <a:r>
              <a:rPr lang="zh-Hans" altLang="en-US" sz="2000" dirty="0">
                <a:latin typeface="微软雅黑" panose="020B0503020204020204" pitchFamily="34" charset="-122"/>
                <a:ea typeface="微软雅黑" panose="020B0503020204020204" pitchFamily="34" charset="-122"/>
              </a:rPr>
              <a:t>年加入</a:t>
            </a:r>
            <a:r>
              <a:rPr lang="en-US" altLang="zh-Hans" sz="2000" dirty="0">
                <a:latin typeface="微软雅黑" panose="020B0503020204020204" pitchFamily="34" charset="-122"/>
                <a:ea typeface="微软雅黑" panose="020B0503020204020204" pitchFamily="34" charset="-122"/>
              </a:rPr>
              <a:t>IDB</a:t>
            </a:r>
            <a:r>
              <a:rPr lang="zh-Hans"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捐赠了</a:t>
            </a:r>
            <a:r>
              <a:rPr lang="en-US" altLang="zh-CN" sz="2000" dirty="0">
                <a:latin typeface="微软雅黑" panose="020B0503020204020204" pitchFamily="34" charset="-122"/>
                <a:ea typeface="微软雅黑" panose="020B0503020204020204" pitchFamily="34" charset="-122"/>
              </a:rPr>
              <a:t>3.5</a:t>
            </a:r>
            <a:r>
              <a:rPr lang="zh-CN" altLang="en-US" sz="2000" dirty="0">
                <a:latin typeface="微软雅黑" panose="020B0503020204020204" pitchFamily="34" charset="-122"/>
                <a:ea typeface="微软雅黑" panose="020B0503020204020204" pitchFamily="34" charset="-122"/>
              </a:rPr>
              <a:t>亿美元的资金，对南美地区的基础设施建设和经济发展起到了巨大的作用。</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2013</a:t>
            </a:r>
            <a:r>
              <a:rPr lang="zh-CN" altLang="en-US" sz="2000" dirty="0">
                <a:latin typeface="微软雅黑" panose="020B0503020204020204" pitchFamily="34" charset="-122"/>
                <a:ea typeface="微软雅黑" panose="020B0503020204020204" pitchFamily="34" charset="-122"/>
              </a:rPr>
              <a:t>年，中国又</a:t>
            </a:r>
            <a:r>
              <a:rPr lang="zh-Hans" altLang="en-US" sz="2000" dirty="0">
                <a:latin typeface="微软雅黑" panose="020B0503020204020204" pitchFamily="34" charset="-122"/>
                <a:ea typeface="微软雅黑" panose="020B0503020204020204" pitchFamily="34" charset="-122"/>
              </a:rPr>
              <a:t>在</a:t>
            </a:r>
            <a:r>
              <a:rPr lang="en-US" altLang="zh-Hans" sz="2000" dirty="0">
                <a:latin typeface="微软雅黑" panose="020B0503020204020204" pitchFamily="34" charset="-122"/>
                <a:ea typeface="微软雅黑" panose="020B0503020204020204" pitchFamily="34" charset="-122"/>
              </a:rPr>
              <a:t>IDB</a:t>
            </a:r>
            <a:r>
              <a:rPr lang="zh-CN" altLang="en-US" sz="2000" dirty="0">
                <a:latin typeface="微软雅黑" panose="020B0503020204020204" pitchFamily="34" charset="-122"/>
                <a:ea typeface="微软雅黑" panose="020B0503020204020204" pitchFamily="34" charset="-122"/>
              </a:rPr>
              <a:t>设立了</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亿美元的中国对拉美和加勒比地区联合融资基金。</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2019</a:t>
            </a:r>
            <a:r>
              <a:rPr lang="zh-Hans" altLang="en-US" sz="2000" dirty="0">
                <a:latin typeface="微软雅黑" panose="020B0503020204020204" pitchFamily="34" charset="-122"/>
                <a:ea typeface="微软雅黑" panose="020B0503020204020204" pitchFamily="34" charset="-122"/>
              </a:rPr>
              <a:t>年</a:t>
            </a:r>
            <a:r>
              <a:rPr lang="en-US" altLang="zh-Hans" sz="2000" dirty="0">
                <a:latin typeface="微软雅黑" panose="020B0503020204020204" pitchFamily="34" charset="-122"/>
                <a:ea typeface="微软雅黑" panose="020B0503020204020204" pitchFamily="34" charset="-122"/>
              </a:rPr>
              <a:t>3</a:t>
            </a:r>
            <a:r>
              <a:rPr lang="zh-Hans" altLang="en-US" sz="2000" dirty="0">
                <a:latin typeface="微软雅黑" panose="020B0503020204020204" pitchFamily="34" charset="-122"/>
                <a:ea typeface="微软雅黑" panose="020B0503020204020204" pitchFamily="34" charset="-122"/>
              </a:rPr>
              <a:t>月，</a:t>
            </a:r>
            <a:r>
              <a:rPr lang="zh-CN" altLang="en-US" sz="2000" dirty="0">
                <a:latin typeface="微软雅黑" panose="020B0503020204020204" pitchFamily="34" charset="-122"/>
                <a:ea typeface="微软雅黑" panose="020B0503020204020204" pitchFamily="34" charset="-122"/>
              </a:rPr>
              <a:t>泛美开发银行年会在成都举行 。</a:t>
            </a:r>
          </a:p>
        </p:txBody>
      </p:sp>
      <p:sp>
        <p:nvSpPr>
          <p:cNvPr id="21" name="文本框 20"/>
          <p:cNvSpPr txBox="1"/>
          <p:nvPr/>
        </p:nvSpPr>
        <p:spPr>
          <a:xfrm>
            <a:off x="389133" y="1444770"/>
            <a:ext cx="10205295" cy="369332"/>
          </a:xfrm>
          <a:prstGeom prst="rect">
            <a:avLst/>
          </a:prstGeom>
          <a:solidFill>
            <a:srgbClr val="811C20"/>
          </a:solidFill>
          <a:ln>
            <a:solidFill>
              <a:srgbClr val="811C20"/>
            </a:solidFill>
          </a:ln>
        </p:spPr>
        <p:txBody>
          <a:bodyPr wrap="square" rtlCol="0">
            <a:spAutoFit/>
          </a:bodyPr>
          <a:lstStyle/>
          <a:p>
            <a:pPr algn="ctr"/>
            <a:r>
              <a:rPr lang="zh-Hans" altLang="en-US" dirty="0">
                <a:solidFill>
                  <a:schemeClr val="bg1"/>
                </a:solidFill>
                <a:latin typeface="微软雅黑" panose="020B0503020204020204" pitchFamily="34" charset="-122"/>
                <a:ea typeface="微软雅黑" panose="020B0503020204020204" pitchFamily="34" charset="-122"/>
              </a:rPr>
              <a:t>南美区域经济一体化</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4214814" y="1889630"/>
            <a:ext cx="0" cy="4338632"/>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D562A2F3-9A70-484A-9B3D-EAA717FE5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97" y="4293073"/>
            <a:ext cx="2465333" cy="1847356"/>
          </a:xfrm>
          <a:prstGeom prst="rect">
            <a:avLst/>
          </a:prstGeom>
        </p:spPr>
      </p:pic>
      <p:pic>
        <p:nvPicPr>
          <p:cNvPr id="7" name="图片 6">
            <a:extLst>
              <a:ext uri="{FF2B5EF4-FFF2-40B4-BE49-F238E27FC236}">
                <a16:creationId xmlns:a16="http://schemas.microsoft.com/office/drawing/2014/main" id="{61BCB2D9-EAAC-1148-BA67-38860F353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532" y="1944801"/>
            <a:ext cx="3275665" cy="1947201"/>
          </a:xfrm>
          <a:prstGeom prst="rect">
            <a:avLst/>
          </a:prstGeom>
        </p:spPr>
      </p:pic>
    </p:spTree>
    <p:extLst>
      <p:ext uri="{BB962C8B-B14F-4D97-AF65-F5344CB8AC3E}">
        <p14:creationId xmlns:p14="http://schemas.microsoft.com/office/powerpoint/2010/main" val="219494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8178229" cy="1062611"/>
            <a:chOff x="0" y="522513"/>
            <a:chExt cx="7530957" cy="1062611"/>
          </a:xfrm>
        </p:grpSpPr>
        <p:sp>
          <p:nvSpPr>
            <p:cNvPr id="5" name="Rectangle 11"/>
            <p:cNvSpPr/>
            <p:nvPr/>
          </p:nvSpPr>
          <p:spPr>
            <a:xfrm>
              <a:off x="0" y="522513"/>
              <a:ext cx="7048072"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7530957"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（六）亚太地区的区域经济一体化及我国的努力</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a:extLst>
              <a:ext uri="{FF2B5EF4-FFF2-40B4-BE49-F238E27FC236}">
                <a16:creationId xmlns:a16="http://schemas.microsoft.com/office/drawing/2014/main" id="{CEDF2FA5-E787-43C4-B8D9-716AE852BD35}"/>
              </a:ext>
            </a:extLst>
          </p:cNvPr>
          <p:cNvSpPr txBox="1"/>
          <p:nvPr/>
        </p:nvSpPr>
        <p:spPr>
          <a:xfrm>
            <a:off x="487939" y="1585124"/>
            <a:ext cx="4638708" cy="4308872"/>
          </a:xfrm>
          <a:prstGeom prst="rect">
            <a:avLst/>
          </a:prstGeom>
          <a:noFill/>
        </p:spPr>
        <p:txBody>
          <a:bodyPr wrap="square" rtlCol="0">
            <a:spAutoFit/>
          </a:bodyPr>
          <a:lstStyle/>
          <a:p>
            <a:pPr algn="just"/>
            <a:r>
              <a:rPr lang="en-US" altLang="zh-CN" sz="2400" b="1" dirty="0">
                <a:latin typeface="微软雅黑" panose="020B0503020204020204" pitchFamily="34" charset="-122"/>
                <a:ea typeface="微软雅黑" panose="020B0503020204020204" pitchFamily="34" charset="-122"/>
              </a:rPr>
              <a:t>1.</a:t>
            </a:r>
            <a:r>
              <a:rPr lang="zh-Hans" altLang="en-US" sz="2400" b="1" dirty="0">
                <a:latin typeface="微软雅黑" panose="020B0503020204020204" pitchFamily="34" charset="-122"/>
                <a:ea typeface="微软雅黑" panose="020B0503020204020204" pitchFamily="34" charset="-122"/>
              </a:rPr>
              <a:t>亚太地区区域经济一体化组织</a:t>
            </a:r>
            <a:endParaRPr lang="en-US" altLang="zh-Hans" sz="2400" b="1" dirty="0">
              <a:latin typeface="微软雅黑" panose="020B0503020204020204" pitchFamily="34" charset="-122"/>
              <a:ea typeface="微软雅黑" panose="020B0503020204020204" pitchFamily="34" charset="-122"/>
            </a:endParaRPr>
          </a:p>
          <a:p>
            <a:pPr marL="457200" indent="-457200" algn="just">
              <a:lnSpc>
                <a:spcPct val="250000"/>
              </a:lnSpc>
              <a:buFont typeface="Arial" panose="020B0604020202020204" pitchFamily="34" charset="0"/>
              <a:buChar char="•"/>
            </a:pPr>
            <a:r>
              <a:rPr lang="zh-Hans" altLang="en-US" sz="2000" dirty="0">
                <a:latin typeface="微软雅黑" panose="020B0503020204020204" pitchFamily="34" charset="-122"/>
                <a:ea typeface="微软雅黑" panose="020B0503020204020204" pitchFamily="34" charset="-122"/>
              </a:rPr>
              <a:t>东南亚国家联盟</a:t>
            </a:r>
            <a:endParaRPr lang="en-US" altLang="zh-Hans" sz="2000" dirty="0">
              <a:latin typeface="微软雅黑" panose="020B0503020204020204" pitchFamily="34" charset="-122"/>
              <a:ea typeface="微软雅黑" panose="020B0503020204020204" pitchFamily="34" charset="-122"/>
            </a:endParaRPr>
          </a:p>
          <a:p>
            <a:pPr marL="457200" indent="-457200" algn="just">
              <a:lnSpc>
                <a:spcPct val="250000"/>
              </a:lnSpc>
              <a:buFont typeface="Arial" panose="020B0604020202020204" pitchFamily="34" charset="0"/>
              <a:buChar char="•"/>
            </a:pPr>
            <a:r>
              <a:rPr lang="zh-Hans" altLang="en-US" sz="2000" dirty="0">
                <a:latin typeface="微软雅黑" panose="020B0503020204020204" pitchFamily="34" charset="-122"/>
                <a:ea typeface="微软雅黑" panose="020B0503020204020204" pitchFamily="34" charset="-122"/>
              </a:rPr>
              <a:t>亚太经合组织</a:t>
            </a:r>
            <a:r>
              <a:rPr lang="en-US" altLang="zh-Hans" sz="2000" dirty="0">
                <a:latin typeface="微软雅黑" panose="020B0503020204020204" pitchFamily="34" charset="-122"/>
                <a:ea typeface="微软雅黑" panose="020B0503020204020204" pitchFamily="34" charset="-122"/>
              </a:rPr>
              <a:t>APEC</a:t>
            </a:r>
          </a:p>
          <a:p>
            <a:pPr marL="457200" indent="-457200" algn="just">
              <a:lnSpc>
                <a:spcPct val="250000"/>
              </a:lnSpc>
              <a:buFont typeface="Arial" panose="020B0604020202020204" pitchFamily="34" charset="0"/>
              <a:buChar char="•"/>
            </a:pPr>
            <a:r>
              <a:rPr lang="zh-Hans" altLang="en-US" sz="2000" dirty="0">
                <a:latin typeface="微软雅黑" panose="020B0503020204020204" pitchFamily="34" charset="-122"/>
                <a:ea typeface="微软雅黑" panose="020B0503020204020204" pitchFamily="34" charset="-122"/>
              </a:rPr>
              <a:t>跨太平洋伙伴关系协议</a:t>
            </a:r>
            <a:r>
              <a:rPr lang="en-US" altLang="zh-Hans" sz="2000" dirty="0">
                <a:latin typeface="微软雅黑" panose="020B0503020204020204" pitchFamily="34" charset="-122"/>
                <a:ea typeface="微软雅黑" panose="020B0503020204020204" pitchFamily="34" charset="-122"/>
              </a:rPr>
              <a:t>TPP</a:t>
            </a:r>
          </a:p>
          <a:p>
            <a:pPr marL="457200" indent="-457200" algn="just">
              <a:lnSpc>
                <a:spcPct val="250000"/>
              </a:lnSpc>
              <a:buFont typeface="Arial" panose="020B0604020202020204" pitchFamily="34" charset="0"/>
              <a:buChar char="•"/>
            </a:pPr>
            <a:r>
              <a:rPr lang="zh-Hans" altLang="en-US" sz="2000" dirty="0">
                <a:latin typeface="微软雅黑" panose="020B0503020204020204" pitchFamily="34" charset="-122"/>
                <a:ea typeface="微软雅黑" panose="020B0503020204020204" pitchFamily="34" charset="-122"/>
              </a:rPr>
              <a:t>区域全面经济伙伴关系</a:t>
            </a:r>
            <a:r>
              <a:rPr lang="en-US" altLang="zh-Hans" sz="2000" dirty="0">
                <a:latin typeface="微软雅黑" panose="020B0503020204020204" pitchFamily="34" charset="-122"/>
                <a:ea typeface="微软雅黑" panose="020B0503020204020204" pitchFamily="34" charset="-122"/>
              </a:rPr>
              <a:t>RECP</a:t>
            </a:r>
          </a:p>
          <a:p>
            <a:pPr marL="457200" indent="-457200" algn="just">
              <a:lnSpc>
                <a:spcPct val="250000"/>
              </a:lnSpc>
              <a:buFont typeface="Arial" panose="020B0604020202020204" pitchFamily="34" charset="0"/>
              <a:buChar char="•"/>
            </a:pPr>
            <a:r>
              <a:rPr lang="zh-Hans" altLang="en-US" sz="2000" dirty="0">
                <a:latin typeface="微软雅黑" panose="020B0503020204020204" pitchFamily="34" charset="-122"/>
                <a:ea typeface="微软雅黑" panose="020B0503020204020204" pitchFamily="34" charset="-122"/>
              </a:rPr>
              <a:t>亚太自贸区</a:t>
            </a:r>
            <a:endParaRPr lang="en-US" altLang="zh-Hans" sz="20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5811FD7-1E8F-485D-8C95-823EB9407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586" y="1470334"/>
            <a:ext cx="1941033" cy="1947525"/>
          </a:xfrm>
          <a:prstGeom prst="rect">
            <a:avLst/>
          </a:prstGeom>
        </p:spPr>
      </p:pic>
      <p:pic>
        <p:nvPicPr>
          <p:cNvPr id="11" name="图片 10">
            <a:extLst>
              <a:ext uri="{FF2B5EF4-FFF2-40B4-BE49-F238E27FC236}">
                <a16:creationId xmlns:a16="http://schemas.microsoft.com/office/drawing/2014/main" id="{D1DF8AB4-A3EE-0240-B1E2-DC3420F9B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229" y="1546557"/>
            <a:ext cx="3262209" cy="1721721"/>
          </a:xfrm>
          <a:prstGeom prst="rect">
            <a:avLst/>
          </a:prstGeom>
        </p:spPr>
      </p:pic>
      <p:pic>
        <p:nvPicPr>
          <p:cNvPr id="18" name="图片 17">
            <a:extLst>
              <a:ext uri="{FF2B5EF4-FFF2-40B4-BE49-F238E27FC236}">
                <a16:creationId xmlns:a16="http://schemas.microsoft.com/office/drawing/2014/main" id="{0DC6343D-575D-DF44-8A52-5EBEF10BE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941" y="3526363"/>
            <a:ext cx="5655660" cy="2604271"/>
          </a:xfrm>
          <a:prstGeom prst="rect">
            <a:avLst/>
          </a:prstGeom>
        </p:spPr>
      </p:pic>
    </p:spTree>
    <p:extLst>
      <p:ext uri="{BB962C8B-B14F-4D97-AF65-F5344CB8AC3E}">
        <p14:creationId xmlns:p14="http://schemas.microsoft.com/office/powerpoint/2010/main" val="296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8178229" cy="1062611"/>
            <a:chOff x="0" y="522513"/>
            <a:chExt cx="7530957" cy="1062611"/>
          </a:xfrm>
        </p:grpSpPr>
        <p:sp>
          <p:nvSpPr>
            <p:cNvPr id="5" name="Rectangle 11"/>
            <p:cNvSpPr/>
            <p:nvPr/>
          </p:nvSpPr>
          <p:spPr>
            <a:xfrm>
              <a:off x="0" y="522513"/>
              <a:ext cx="7048072"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7530957"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（六）亚太地区的区域经济一体化及我国的努力</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a:extLst>
              <a:ext uri="{FF2B5EF4-FFF2-40B4-BE49-F238E27FC236}">
                <a16:creationId xmlns:a16="http://schemas.microsoft.com/office/drawing/2014/main" id="{CEDF2FA5-E787-43C4-B8D9-716AE852BD35}"/>
              </a:ext>
            </a:extLst>
          </p:cNvPr>
          <p:cNvSpPr txBox="1"/>
          <p:nvPr/>
        </p:nvSpPr>
        <p:spPr>
          <a:xfrm>
            <a:off x="487939" y="1585124"/>
            <a:ext cx="5697104" cy="1292662"/>
          </a:xfrm>
          <a:prstGeom prst="rect">
            <a:avLst/>
          </a:prstGeom>
          <a:noFill/>
        </p:spPr>
        <p:txBody>
          <a:bodyPr wrap="square" rtlCol="0">
            <a:spAutoFit/>
          </a:bodyPr>
          <a:lstStyle/>
          <a:p>
            <a:pPr algn="just"/>
            <a:r>
              <a:rPr lang="en-US" altLang="zh-Hans" sz="2400" b="1" dirty="0">
                <a:latin typeface="微软雅黑" panose="020B0503020204020204" pitchFamily="34" charset="-122"/>
                <a:ea typeface="微软雅黑" panose="020B0503020204020204" pitchFamily="34" charset="-122"/>
              </a:rPr>
              <a:t>2.</a:t>
            </a:r>
            <a:r>
              <a:rPr lang="zh-Hans" altLang="en-US" sz="2400" b="1" dirty="0">
                <a:latin typeface="微软雅黑" panose="020B0503020204020204" pitchFamily="34" charset="-122"/>
                <a:ea typeface="微软雅黑" panose="020B0503020204020204" pitchFamily="34" charset="-122"/>
              </a:rPr>
              <a:t> 中国在亚太区域经济一体化中的努力</a:t>
            </a:r>
            <a:endParaRPr lang="en-US" altLang="zh-CN" sz="2400" b="1" dirty="0">
              <a:latin typeface="微软雅黑" panose="020B0503020204020204" pitchFamily="34" charset="-122"/>
              <a:ea typeface="微软雅黑" panose="020B0503020204020204" pitchFamily="34" charset="-122"/>
            </a:endParaRPr>
          </a:p>
          <a:p>
            <a:pPr algn="just"/>
            <a:endParaRPr lang="en-US" altLang="zh-CN" b="1" dirty="0">
              <a:latin typeface="微软雅黑" panose="020B0503020204020204" pitchFamily="34" charset="-122"/>
              <a:ea typeface="微软雅黑" panose="020B0503020204020204" pitchFamily="34" charset="-122"/>
            </a:endParaRPr>
          </a:p>
          <a:p>
            <a:pPr algn="just"/>
            <a:r>
              <a:rPr lang="en-US" altLang="zh-CN" b="1" dirty="0">
                <a:latin typeface="微软雅黑" panose="020B0503020204020204" pitchFamily="34" charset="-122"/>
                <a:ea typeface="微软雅黑" panose="020B0503020204020204" pitchFamily="34" charset="-122"/>
              </a:rPr>
              <a:t>       </a:t>
            </a:r>
          </a:p>
          <a:p>
            <a:pPr algn="just"/>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cxnSp>
        <p:nvCxnSpPr>
          <p:cNvPr id="9" name="直接连接符 8">
            <a:extLst>
              <a:ext uri="{FF2B5EF4-FFF2-40B4-BE49-F238E27FC236}">
                <a16:creationId xmlns:a16="http://schemas.microsoft.com/office/drawing/2014/main" id="{FF4121D8-59A1-44FD-B112-4AB737E7C6AA}"/>
              </a:ext>
            </a:extLst>
          </p:cNvPr>
          <p:cNvCxnSpPr/>
          <p:nvPr/>
        </p:nvCxnSpPr>
        <p:spPr>
          <a:xfrm>
            <a:off x="6185043" y="2231455"/>
            <a:ext cx="0" cy="4338632"/>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559AC4D3-46DC-4BFE-964D-A24007B90E4F}"/>
              </a:ext>
            </a:extLst>
          </p:cNvPr>
          <p:cNvSpPr txBox="1"/>
          <p:nvPr/>
        </p:nvSpPr>
        <p:spPr>
          <a:xfrm>
            <a:off x="739219" y="2138050"/>
            <a:ext cx="5154457"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Hans" altLang="en-US" b="1" dirty="0">
                <a:latin typeface="微软雅黑" panose="020B0503020204020204" pitchFamily="34" charset="-122"/>
                <a:ea typeface="微软雅黑" panose="020B0503020204020204" pitchFamily="34" charset="-122"/>
              </a:rPr>
              <a:t>中日韩自贸区</a:t>
            </a:r>
            <a:endParaRPr lang="en-US" altLang="zh-Hans" b="1"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en-US" altLang="zh-Hans" dirty="0">
                <a:latin typeface="微软雅黑" panose="020B0503020204020204" pitchFamily="34" charset="-122"/>
                <a:ea typeface="微软雅黑" panose="020B0503020204020204" pitchFamily="34" charset="-122"/>
              </a:rPr>
              <a:t>2002</a:t>
            </a:r>
            <a:r>
              <a:rPr lang="zh-Hans" altLang="en-US" dirty="0">
                <a:latin typeface="微软雅黑" panose="020B0503020204020204" pitchFamily="34" charset="-122"/>
                <a:ea typeface="微软雅黑" panose="020B0503020204020204" pitchFamily="34" charset="-122"/>
              </a:rPr>
              <a:t>年提出</a:t>
            </a:r>
            <a:endParaRPr lang="en-US" altLang="zh-Hans"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en-US" altLang="zh-Hans" dirty="0">
                <a:latin typeface="微软雅黑" panose="020B0503020204020204" pitchFamily="34" charset="-122"/>
                <a:ea typeface="微软雅黑" panose="020B0503020204020204" pitchFamily="34" charset="-122"/>
              </a:rPr>
              <a:t>2012</a:t>
            </a:r>
            <a:r>
              <a:rPr lang="zh-Hans" altLang="en-US" dirty="0">
                <a:latin typeface="微软雅黑" panose="020B0503020204020204" pitchFamily="34" charset="-122"/>
                <a:ea typeface="微软雅黑" panose="020B0503020204020204" pitchFamily="34" charset="-122"/>
              </a:rPr>
              <a:t>正式启动自贸协议谈判</a:t>
            </a:r>
            <a:endParaRPr lang="en-US" altLang="zh-Hans"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en-US" altLang="zh-Hans" dirty="0">
                <a:latin typeface="微软雅黑" panose="020B0503020204020204" pitchFamily="34" charset="-122"/>
                <a:ea typeface="微软雅黑" panose="020B0503020204020204" pitchFamily="34" charset="-122"/>
              </a:rPr>
              <a:t>2019</a:t>
            </a:r>
            <a:r>
              <a:rPr lang="zh-Hans" altLang="en-US" dirty="0">
                <a:latin typeface="微软雅黑" panose="020B0503020204020204" pitchFamily="34" charset="-122"/>
                <a:ea typeface="微软雅黑" panose="020B0503020204020204" pitchFamily="34" charset="-122"/>
              </a:rPr>
              <a:t>年</a:t>
            </a:r>
            <a:r>
              <a:rPr lang="en-US" altLang="zh-Hans" dirty="0">
                <a:latin typeface="微软雅黑" panose="020B0503020204020204" pitchFamily="34" charset="-122"/>
                <a:ea typeface="微软雅黑" panose="020B0503020204020204" pitchFamily="34" charset="-122"/>
              </a:rPr>
              <a:t>4</a:t>
            </a:r>
            <a:r>
              <a:rPr lang="zh-Hans" altLang="en-US" dirty="0">
                <a:latin typeface="微软雅黑" panose="020B0503020204020204" pitchFamily="34" charset="-122"/>
                <a:ea typeface="微软雅黑" panose="020B0503020204020204" pitchFamily="34" charset="-122"/>
              </a:rPr>
              <a:t>月中日韩自贸区第</a:t>
            </a:r>
            <a:r>
              <a:rPr lang="en-US" altLang="zh-Hans" dirty="0">
                <a:latin typeface="微软雅黑" panose="020B0503020204020204" pitchFamily="34" charset="-122"/>
                <a:ea typeface="微软雅黑" panose="020B0503020204020204" pitchFamily="34" charset="-122"/>
              </a:rPr>
              <a:t>15</a:t>
            </a:r>
            <a:r>
              <a:rPr lang="zh-Hans" altLang="en-US" dirty="0">
                <a:latin typeface="微软雅黑" panose="020B0503020204020204" pitchFamily="34" charset="-122"/>
                <a:ea typeface="微软雅黑" panose="020B0503020204020204" pitchFamily="34" charset="-122"/>
              </a:rPr>
              <a:t>次谈判</a:t>
            </a:r>
            <a:endParaRPr lang="en-US" altLang="zh-Hans"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Hans" altLang="en-US" b="1" dirty="0">
                <a:latin typeface="微软雅黑" panose="020B0503020204020204" pitchFamily="34" charset="-122"/>
                <a:ea typeface="微软雅黑" panose="020B0503020204020204" pitchFamily="34" charset="-122"/>
              </a:rPr>
              <a:t>区域全面经济伙伴关系协定</a:t>
            </a:r>
            <a:r>
              <a:rPr lang="en-US" altLang="zh-Hans" b="1" dirty="0">
                <a:latin typeface="微软雅黑" panose="020B0503020204020204" pitchFamily="34" charset="-122"/>
                <a:ea typeface="微软雅黑" panose="020B0503020204020204" pitchFamily="34" charset="-122"/>
              </a:rPr>
              <a:t>RECP</a:t>
            </a:r>
          </a:p>
          <a:p>
            <a:pPr marL="742950" lvl="1" indent="-285750">
              <a:lnSpc>
                <a:spcPct val="150000"/>
              </a:lnSpc>
              <a:buFont typeface="Arial" panose="020B0604020202020204" pitchFamily="34" charset="0"/>
              <a:buChar char="•"/>
            </a:pPr>
            <a:r>
              <a:rPr lang="zh-Hans" altLang="en-US" dirty="0">
                <a:latin typeface="微软雅黑" panose="020B0503020204020204" pitchFamily="34" charset="-122"/>
                <a:ea typeface="微软雅黑" panose="020B0503020204020204" pitchFamily="34" charset="-122"/>
              </a:rPr>
              <a:t>东盟</a:t>
            </a:r>
            <a:r>
              <a:rPr lang="en-US" altLang="zh-Hans" dirty="0">
                <a:latin typeface="微软雅黑" panose="020B0503020204020204" pitchFamily="34" charset="-122"/>
                <a:ea typeface="微软雅黑" panose="020B0503020204020204" pitchFamily="34" charset="-122"/>
              </a:rPr>
              <a:t>10</a:t>
            </a:r>
            <a:r>
              <a:rPr lang="zh-Hans" altLang="en-US" dirty="0">
                <a:latin typeface="微软雅黑" panose="020B0503020204020204" pitchFamily="34" charset="-122"/>
                <a:ea typeface="微软雅黑" panose="020B0503020204020204" pitchFamily="34" charset="-122"/>
              </a:rPr>
              <a:t>国（新加坡、泰国等）、中日韩、澳大利亚、印度、新西兰</a:t>
            </a:r>
            <a:endParaRPr lang="en-US" altLang="zh-Hans"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en-US" altLang="zh-Hans" dirty="0">
                <a:latin typeface="微软雅黑" panose="020B0503020204020204" pitchFamily="34" charset="-122"/>
                <a:ea typeface="微软雅黑" panose="020B0503020204020204" pitchFamily="34" charset="-122"/>
              </a:rPr>
              <a:t>2018</a:t>
            </a:r>
            <a:r>
              <a:rPr lang="zh-Hans" altLang="en-US" dirty="0">
                <a:latin typeface="微软雅黑" panose="020B0503020204020204" pitchFamily="34" charset="-122"/>
                <a:ea typeface="微软雅黑" panose="020B0503020204020204" pitchFamily="34" charset="-122"/>
              </a:rPr>
              <a:t>年</a:t>
            </a:r>
            <a:r>
              <a:rPr lang="en-US" altLang="zh-Hans" dirty="0">
                <a:latin typeface="微软雅黑" panose="020B0503020204020204" pitchFamily="34" charset="-122"/>
                <a:ea typeface="微软雅黑" panose="020B0503020204020204" pitchFamily="34" charset="-122"/>
              </a:rPr>
              <a:t>RECP</a:t>
            </a:r>
            <a:r>
              <a:rPr lang="zh-Hans" altLang="en-US" dirty="0">
                <a:latin typeface="微软雅黑" panose="020B0503020204020204" pitchFamily="34" charset="-122"/>
                <a:ea typeface="微软雅黑" panose="020B0503020204020204" pitchFamily="34" charset="-122"/>
              </a:rPr>
              <a:t>第二次领导人会议</a:t>
            </a:r>
            <a:endParaRPr lang="en-US" altLang="zh-Hans"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Hans" altLang="en-US" b="1" dirty="0">
                <a:latin typeface="微软雅黑" panose="020B0503020204020204" pitchFamily="34" charset="-122"/>
                <a:ea typeface="微软雅黑" panose="020B0503020204020204" pitchFamily="34" charset="-122"/>
              </a:rPr>
              <a:t>亚太自贸区</a:t>
            </a:r>
            <a:r>
              <a:rPr lang="en-US" altLang="zh-Hans" b="1" dirty="0">
                <a:latin typeface="微软雅黑" panose="020B0503020204020204" pitchFamily="34" charset="-122"/>
                <a:ea typeface="微软雅黑" panose="020B0503020204020204" pitchFamily="34" charset="-122"/>
              </a:rPr>
              <a:t>FTAAP</a:t>
            </a:r>
          </a:p>
          <a:p>
            <a:pPr marL="742950" lvl="1" indent="-285750">
              <a:lnSpc>
                <a:spcPct val="150000"/>
              </a:lnSpc>
              <a:buFont typeface="Arial" panose="020B0604020202020204" pitchFamily="34" charset="0"/>
              <a:buChar char="•"/>
            </a:pPr>
            <a:r>
              <a:rPr lang="zh-Hans" altLang="en-US" dirty="0">
                <a:latin typeface="微软雅黑" panose="020B0503020204020204" pitchFamily="34" charset="-122"/>
                <a:ea typeface="微软雅黑" panose="020B0503020204020204" pitchFamily="34" charset="-122"/>
              </a:rPr>
              <a:t>亚太地区区域经济一体化的最终发展方向</a:t>
            </a:r>
            <a:endParaRPr lang="zh-CN" altLang="en-US" dirty="0"/>
          </a:p>
        </p:txBody>
      </p:sp>
      <p:pic>
        <p:nvPicPr>
          <p:cNvPr id="17" name="图片 16">
            <a:extLst>
              <a:ext uri="{FF2B5EF4-FFF2-40B4-BE49-F238E27FC236}">
                <a16:creationId xmlns:a16="http://schemas.microsoft.com/office/drawing/2014/main" id="{49E5155B-976E-ED44-8035-8905E5F33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323" y="2807221"/>
            <a:ext cx="5684508" cy="2908973"/>
          </a:xfrm>
          <a:prstGeom prst="rect">
            <a:avLst/>
          </a:prstGeom>
        </p:spPr>
      </p:pic>
    </p:spTree>
    <p:extLst>
      <p:ext uri="{BB962C8B-B14F-4D97-AF65-F5344CB8AC3E}">
        <p14:creationId xmlns:p14="http://schemas.microsoft.com/office/powerpoint/2010/main" val="38921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8178229" cy="1062611"/>
            <a:chOff x="0" y="522513"/>
            <a:chExt cx="7530957" cy="1062611"/>
          </a:xfrm>
        </p:grpSpPr>
        <p:sp>
          <p:nvSpPr>
            <p:cNvPr id="5" name="Rectangle 11"/>
            <p:cNvSpPr/>
            <p:nvPr/>
          </p:nvSpPr>
          <p:spPr>
            <a:xfrm>
              <a:off x="0" y="522513"/>
              <a:ext cx="7048072"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7530957"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（六）亚太地区的区域经济一体化及我国的努力</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a:extLst>
              <a:ext uri="{FF2B5EF4-FFF2-40B4-BE49-F238E27FC236}">
                <a16:creationId xmlns:a16="http://schemas.microsoft.com/office/drawing/2014/main" id="{CEDF2FA5-E787-43C4-B8D9-716AE852BD35}"/>
              </a:ext>
            </a:extLst>
          </p:cNvPr>
          <p:cNvSpPr txBox="1"/>
          <p:nvPr/>
        </p:nvSpPr>
        <p:spPr>
          <a:xfrm>
            <a:off x="487939" y="1585124"/>
            <a:ext cx="5697104" cy="923330"/>
          </a:xfrm>
          <a:prstGeom prst="rect">
            <a:avLst/>
          </a:prstGeom>
          <a:noFill/>
        </p:spPr>
        <p:txBody>
          <a:bodyPr wrap="square" rtlCol="0">
            <a:spAutoFit/>
          </a:bodyPr>
          <a:lstStyle/>
          <a:p>
            <a:pPr algn="just"/>
            <a:endParaRPr lang="en-US" altLang="zh-CN" b="1" dirty="0">
              <a:latin typeface="微软雅黑" panose="020B0503020204020204" pitchFamily="34" charset="-122"/>
              <a:ea typeface="微软雅黑" panose="020B0503020204020204" pitchFamily="34" charset="-122"/>
            </a:endParaRPr>
          </a:p>
          <a:p>
            <a:pPr algn="just"/>
            <a:r>
              <a:rPr lang="en-US" altLang="zh-CN" b="1" dirty="0">
                <a:latin typeface="微软雅黑" panose="020B0503020204020204" pitchFamily="34" charset="-122"/>
                <a:ea typeface="微软雅黑" panose="020B0503020204020204" pitchFamily="34" charset="-122"/>
              </a:rPr>
              <a:t>       </a:t>
            </a:r>
          </a:p>
          <a:p>
            <a:pPr algn="just"/>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3EAA9005-5FA6-F84B-AEBB-CCF3BC535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88" y="2231455"/>
            <a:ext cx="10776709" cy="4153912"/>
          </a:xfrm>
          <a:prstGeom prst="rect">
            <a:avLst/>
          </a:prstGeom>
        </p:spPr>
      </p:pic>
      <p:sp>
        <p:nvSpPr>
          <p:cNvPr id="8" name="文本框 7">
            <a:extLst>
              <a:ext uri="{FF2B5EF4-FFF2-40B4-BE49-F238E27FC236}">
                <a16:creationId xmlns:a16="http://schemas.microsoft.com/office/drawing/2014/main" id="{5F452A50-1B93-654E-95BE-3199C9B2BD55}"/>
              </a:ext>
            </a:extLst>
          </p:cNvPr>
          <p:cNvSpPr txBox="1"/>
          <p:nvPr/>
        </p:nvSpPr>
        <p:spPr>
          <a:xfrm>
            <a:off x="796688" y="1585124"/>
            <a:ext cx="7690290" cy="1200329"/>
          </a:xfrm>
          <a:prstGeom prst="rect">
            <a:avLst/>
          </a:prstGeom>
          <a:noFill/>
        </p:spPr>
        <p:txBody>
          <a:bodyPr wrap="square" rtlCol="0">
            <a:spAutoFit/>
          </a:bodyPr>
          <a:lstStyle/>
          <a:p>
            <a:pPr algn="just"/>
            <a:r>
              <a:rPr lang="en-US" altLang="zh-CN" sz="2400" b="1" dirty="0">
                <a:latin typeface="微软雅黑" panose="020B0503020204020204" pitchFamily="34" charset="-122"/>
                <a:ea typeface="微软雅黑" panose="020B0503020204020204" pitchFamily="34" charset="-122"/>
              </a:rPr>
              <a:t>RECP</a:t>
            </a:r>
            <a:r>
              <a:rPr lang="zh-Hans"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TPP</a:t>
            </a:r>
            <a:r>
              <a:rPr lang="zh-Hans" altLang="en-US" sz="2400" b="1" dirty="0">
                <a:latin typeface="微软雅黑" panose="020B0503020204020204" pitchFamily="34" charset="-122"/>
                <a:ea typeface="微软雅黑" panose="020B0503020204020204" pitchFamily="34" charset="-122"/>
              </a:rPr>
              <a:t>以及亚太自贸区的范围</a:t>
            </a:r>
            <a:endParaRPr lang="en-US" altLang="zh-CN" sz="2400" b="1" dirty="0">
              <a:latin typeface="微软雅黑" panose="020B0503020204020204" pitchFamily="34" charset="-122"/>
              <a:ea typeface="微软雅黑" panose="020B0503020204020204" pitchFamily="34" charset="-122"/>
            </a:endParaRPr>
          </a:p>
          <a:p>
            <a:pPr algn="just"/>
            <a:r>
              <a:rPr lang="en-US" altLang="zh-CN" sz="2400" b="1" dirty="0">
                <a:latin typeface="微软雅黑" panose="020B0503020204020204" pitchFamily="34" charset="-122"/>
                <a:ea typeface="微软雅黑" panose="020B0503020204020204" pitchFamily="34" charset="-122"/>
              </a:rPr>
              <a:t>       </a:t>
            </a:r>
          </a:p>
          <a:p>
            <a:pPr algn="just"/>
            <a:r>
              <a:rPr lang="en-US" altLang="zh-CN" sz="2400" b="1"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199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8178229" cy="1062611"/>
            <a:chOff x="0" y="522513"/>
            <a:chExt cx="7530957" cy="1062611"/>
          </a:xfrm>
        </p:grpSpPr>
        <p:sp>
          <p:nvSpPr>
            <p:cNvPr id="5" name="Rectangle 11"/>
            <p:cNvSpPr/>
            <p:nvPr/>
          </p:nvSpPr>
          <p:spPr>
            <a:xfrm>
              <a:off x="0" y="522513"/>
              <a:ext cx="7048072"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7530957"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（六）亚太地区的区域经济一体化及我国的努力</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a:extLst>
              <a:ext uri="{FF2B5EF4-FFF2-40B4-BE49-F238E27FC236}">
                <a16:creationId xmlns:a16="http://schemas.microsoft.com/office/drawing/2014/main" id="{CEDF2FA5-E787-43C4-B8D9-716AE852BD35}"/>
              </a:ext>
            </a:extLst>
          </p:cNvPr>
          <p:cNvSpPr txBox="1"/>
          <p:nvPr/>
        </p:nvSpPr>
        <p:spPr>
          <a:xfrm>
            <a:off x="487937" y="1585125"/>
            <a:ext cx="6858794" cy="4616648"/>
          </a:xfrm>
          <a:prstGeom prst="rect">
            <a:avLst/>
          </a:prstGeom>
          <a:noFill/>
        </p:spPr>
        <p:txBody>
          <a:bodyPr wrap="square" rtlCol="0">
            <a:spAutoFit/>
          </a:bodyPr>
          <a:lstStyle/>
          <a:p>
            <a:pPr algn="just"/>
            <a:r>
              <a:rPr lang="en-US" altLang="zh-Hans" sz="2400" b="1" dirty="0">
                <a:latin typeface="微软雅黑" panose="020B0503020204020204" pitchFamily="34" charset="-122"/>
                <a:ea typeface="微软雅黑" panose="020B0503020204020204" pitchFamily="34" charset="-122"/>
              </a:rPr>
              <a:t>2.</a:t>
            </a:r>
            <a:r>
              <a:rPr lang="zh-Hans" altLang="en-US" sz="2400" b="1" dirty="0">
                <a:latin typeface="微软雅黑" panose="020B0503020204020204" pitchFamily="34" charset="-122"/>
                <a:ea typeface="微软雅黑" panose="020B0503020204020204" pitchFamily="34" charset="-122"/>
              </a:rPr>
              <a:t>一带一路与亚太区域经济一体化</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Hans" altLang="en-US" b="1" dirty="0">
                <a:latin typeface="Microsoft YaHei" panose="020B0503020204020204" pitchFamily="34" charset="-122"/>
                <a:ea typeface="Microsoft YaHei" panose="020B0503020204020204" pitchFamily="34" charset="-122"/>
              </a:rPr>
              <a:t>亚太区域经济一体化存在的问题</a:t>
            </a:r>
            <a:endParaRPr lang="en-US" altLang="zh-Hans" b="1" dirty="0">
              <a:latin typeface="Microsoft YaHei" panose="020B0503020204020204" pitchFamily="34" charset="-122"/>
              <a:ea typeface="Microsoft YaHei"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亚洲还没有一个统一的或者说覆盖了全部主要经济体的自由贸易区协定。</a:t>
            </a:r>
            <a:endParaRPr lang="en-US" altLang="zh-CN" dirty="0">
              <a:latin typeface="Microsoft YaHei" panose="020B0503020204020204" pitchFamily="34" charset="-122"/>
              <a:ea typeface="Microsoft YaHei"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区域一体化的进程往往是由大国</a:t>
            </a:r>
            <a:r>
              <a:rPr lang="zh-Hans" altLang="en-US" dirty="0">
                <a:latin typeface="Microsoft YaHei" panose="020B0503020204020204" pitchFamily="34" charset="-122"/>
                <a:ea typeface="Microsoft YaHei" panose="020B0503020204020204" pitchFamily="34" charset="-122"/>
              </a:rPr>
              <a:t>主导，</a:t>
            </a:r>
            <a:r>
              <a:rPr lang="zh-CN" altLang="en-US" dirty="0">
                <a:latin typeface="Microsoft YaHei" panose="020B0503020204020204" pitchFamily="34" charset="-122"/>
                <a:ea typeface="Microsoft YaHei" panose="020B0503020204020204" pitchFamily="34" charset="-122"/>
              </a:rPr>
              <a:t>发展中国家在这其中能起到的作用很</a:t>
            </a:r>
            <a:r>
              <a:rPr lang="zh-Hans" altLang="en-US" dirty="0">
                <a:latin typeface="Microsoft YaHei" panose="020B0503020204020204" pitchFamily="34" charset="-122"/>
                <a:ea typeface="Microsoft YaHei" panose="020B0503020204020204" pitchFamily="34" charset="-122"/>
              </a:rPr>
              <a:t>小。</a:t>
            </a:r>
            <a:endParaRPr lang="en-US" altLang="zh-CN" dirty="0">
              <a:latin typeface="Microsoft YaHei" panose="020B0503020204020204" pitchFamily="34" charset="-122"/>
              <a:ea typeface="Microsoft YaHei" panose="020B0503020204020204" pitchFamily="34" charset="-122"/>
            </a:endParaRPr>
          </a:p>
          <a:p>
            <a:pPr algn="just">
              <a:lnSpc>
                <a:spcPct val="150000"/>
              </a:lnSpc>
            </a:pPr>
            <a:r>
              <a:rPr lang="zh-CN" altLang="en-US" b="1" dirty="0">
                <a:latin typeface="Microsoft YaHei" panose="020B0503020204020204" pitchFamily="34" charset="-122"/>
                <a:ea typeface="Microsoft YaHei" panose="020B0503020204020204" pitchFamily="34" charset="-122"/>
              </a:rPr>
              <a:t>一带一路的</a:t>
            </a:r>
            <a:r>
              <a:rPr lang="zh-Hans" altLang="en-US" b="1" dirty="0">
                <a:latin typeface="Microsoft YaHei" panose="020B0503020204020204" pitchFamily="34" charset="-122"/>
                <a:ea typeface="Microsoft YaHei" panose="020B0503020204020204" pitchFamily="34" charset="-122"/>
              </a:rPr>
              <a:t>作用</a:t>
            </a:r>
            <a:endParaRPr lang="en-US" altLang="zh-CN" b="1" dirty="0">
              <a:latin typeface="Microsoft YaHei" panose="020B0503020204020204" pitchFamily="34" charset="-122"/>
              <a:ea typeface="Microsoft YaHei" panose="020B0503020204020204" pitchFamily="34" charset="-122"/>
            </a:endParaRPr>
          </a:p>
          <a:p>
            <a:pPr marL="285750" indent="-285750" algn="just">
              <a:lnSpc>
                <a:spcPct val="150000"/>
              </a:lnSpc>
              <a:buFont typeface="Arial" panose="020B0604020202020204" pitchFamily="34" charset="0"/>
              <a:buChar char="•"/>
            </a:pPr>
            <a:r>
              <a:rPr lang="zh-Hans" altLang="en-US" dirty="0">
                <a:latin typeface="Microsoft YaHei" panose="020B0503020204020204" pitchFamily="34" charset="-122"/>
                <a:ea typeface="Microsoft YaHei" panose="020B0503020204020204" pitchFamily="34" charset="-122"/>
              </a:rPr>
              <a:t>原则：</a:t>
            </a:r>
            <a:r>
              <a:rPr lang="zh-CN" altLang="en-US" dirty="0">
                <a:latin typeface="Microsoft YaHei" panose="020B0503020204020204" pitchFamily="34" charset="-122"/>
                <a:ea typeface="Microsoft YaHei" panose="020B0503020204020204" pitchFamily="34" charset="-122"/>
              </a:rPr>
              <a:t>“共商共建共享 ”</a:t>
            </a:r>
            <a:r>
              <a:rPr lang="zh-Hans" altLang="en-US" dirty="0">
                <a:latin typeface="Microsoft YaHei" panose="020B0503020204020204" pitchFamily="34" charset="-122"/>
                <a:ea typeface="Microsoft YaHei" panose="020B0503020204020204" pitchFamily="34" charset="-122"/>
              </a:rPr>
              <a:t>的原则可以大大促进沿线发展中国家的经济建设，并且消化中国的过剩产能。</a:t>
            </a:r>
            <a:endParaRPr lang="en-US" altLang="zh-Hans" dirty="0">
              <a:latin typeface="Microsoft YaHei" panose="020B0503020204020204" pitchFamily="34" charset="-122"/>
              <a:ea typeface="Microsoft YaHei" panose="020B0503020204020204" pitchFamily="34" charset="-122"/>
            </a:endParaRPr>
          </a:p>
          <a:p>
            <a:pPr marL="285750" indent="-285750" algn="just">
              <a:lnSpc>
                <a:spcPct val="150000"/>
              </a:lnSpc>
              <a:buFont typeface="Arial" panose="020B0604020202020204" pitchFamily="34" charset="0"/>
              <a:buChar char="•"/>
            </a:pPr>
            <a:r>
              <a:rPr lang="zh-Hans" altLang="en-US" dirty="0">
                <a:latin typeface="Microsoft YaHei" panose="020B0503020204020204" pitchFamily="34" charset="-122"/>
                <a:ea typeface="Microsoft YaHei" panose="020B0503020204020204" pitchFamily="34" charset="-122"/>
              </a:rPr>
              <a:t>多元化合作机制：</a:t>
            </a:r>
            <a:r>
              <a:rPr lang="zh-CN" altLang="en-US" dirty="0">
                <a:latin typeface="Microsoft YaHei" panose="020B0503020204020204" pitchFamily="34" charset="-122"/>
                <a:ea typeface="Microsoft YaHei" panose="020B0503020204020204" pitchFamily="34" charset="-122"/>
              </a:rPr>
              <a:t>在一带一路的框架下，中国并不排斥这些基本的制度化安排，又根据国家间的需要开拓其他的合作形式</a:t>
            </a:r>
          </a:p>
        </p:txBody>
      </p:sp>
      <p:pic>
        <p:nvPicPr>
          <p:cNvPr id="8" name="图片 7">
            <a:extLst>
              <a:ext uri="{FF2B5EF4-FFF2-40B4-BE49-F238E27FC236}">
                <a16:creationId xmlns:a16="http://schemas.microsoft.com/office/drawing/2014/main" id="{F5811FD7-1E8F-485D-8C95-823EB9407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7742" y="970862"/>
            <a:ext cx="2810172" cy="2086890"/>
          </a:xfrm>
          <a:prstGeom prst="rect">
            <a:avLst/>
          </a:prstGeom>
        </p:spPr>
      </p:pic>
      <p:pic>
        <p:nvPicPr>
          <p:cNvPr id="7" name="图片 6">
            <a:extLst>
              <a:ext uri="{FF2B5EF4-FFF2-40B4-BE49-F238E27FC236}">
                <a16:creationId xmlns:a16="http://schemas.microsoft.com/office/drawing/2014/main" id="{5D06A0F2-17D7-4734-9E36-A00F072113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7512" y="3720662"/>
            <a:ext cx="4445861" cy="2326445"/>
          </a:xfrm>
          <a:prstGeom prst="rect">
            <a:avLst/>
          </a:prstGeom>
        </p:spPr>
      </p:pic>
    </p:spTree>
    <p:extLst>
      <p:ext uri="{BB962C8B-B14F-4D97-AF65-F5344CB8AC3E}">
        <p14:creationId xmlns:p14="http://schemas.microsoft.com/office/powerpoint/2010/main" val="144781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8178229" cy="1062611"/>
            <a:chOff x="0" y="522513"/>
            <a:chExt cx="7530957" cy="1062611"/>
          </a:xfrm>
        </p:grpSpPr>
        <p:sp>
          <p:nvSpPr>
            <p:cNvPr id="5" name="Rectangle 11"/>
            <p:cNvSpPr/>
            <p:nvPr/>
          </p:nvSpPr>
          <p:spPr>
            <a:xfrm>
              <a:off x="0" y="522513"/>
              <a:ext cx="7048072"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7530957"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（六）亚太地区的区域经济一体化及我国的努力</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a:extLst>
              <a:ext uri="{FF2B5EF4-FFF2-40B4-BE49-F238E27FC236}">
                <a16:creationId xmlns:a16="http://schemas.microsoft.com/office/drawing/2014/main" id="{CEDF2FA5-E787-43C4-B8D9-716AE852BD35}"/>
              </a:ext>
            </a:extLst>
          </p:cNvPr>
          <p:cNvSpPr txBox="1"/>
          <p:nvPr/>
        </p:nvSpPr>
        <p:spPr>
          <a:xfrm>
            <a:off x="487937" y="1585125"/>
            <a:ext cx="6858794" cy="461665"/>
          </a:xfrm>
          <a:prstGeom prst="rect">
            <a:avLst/>
          </a:prstGeom>
          <a:noFill/>
        </p:spPr>
        <p:txBody>
          <a:bodyPr wrap="square" rtlCol="0">
            <a:spAutoFit/>
          </a:bodyPr>
          <a:lstStyle/>
          <a:p>
            <a:pPr algn="just"/>
            <a:r>
              <a:rPr lang="en-US" altLang="zh-Hans" sz="2400" b="1" dirty="0">
                <a:latin typeface="微软雅黑" panose="020B0503020204020204" pitchFamily="34" charset="-122"/>
                <a:ea typeface="微软雅黑" panose="020B0503020204020204" pitchFamily="34" charset="-122"/>
              </a:rPr>
              <a:t>3.</a:t>
            </a:r>
            <a:r>
              <a:rPr lang="zh-Hans" altLang="en-US" sz="2400" b="1" dirty="0">
                <a:latin typeface="微软雅黑" panose="020B0503020204020204" pitchFamily="34" charset="-122"/>
                <a:ea typeface="微软雅黑" panose="020B0503020204020204" pitchFamily="34" charset="-122"/>
              </a:rPr>
              <a:t>一带一路建设成就</a:t>
            </a:r>
            <a:endParaRPr lang="en-US" altLang="zh-CN" sz="24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95847C94-AC8A-8A49-916E-0F2ACEB25F8A}"/>
              </a:ext>
            </a:extLst>
          </p:cNvPr>
          <p:cNvSpPr txBox="1"/>
          <p:nvPr/>
        </p:nvSpPr>
        <p:spPr>
          <a:xfrm>
            <a:off x="1127761" y="2085356"/>
            <a:ext cx="9530080"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Hans" altLang="en-US" b="1" dirty="0">
                <a:solidFill>
                  <a:srgbClr val="7C1D20"/>
                </a:solidFill>
                <a:latin typeface="Microsoft YaHei" panose="020B0503020204020204" pitchFamily="34" charset="-122"/>
                <a:ea typeface="Microsoft YaHei" panose="020B0503020204020204" pitchFamily="34" charset="-122"/>
              </a:rPr>
              <a:t>广泛的合作关系</a:t>
            </a:r>
            <a:r>
              <a:rPr kumimoji="1" lang="zh-Hans" altLang="en-US" dirty="0">
                <a:latin typeface="Microsoft YaHei" panose="020B0503020204020204" pitchFamily="34" charset="-122"/>
                <a:ea typeface="Microsoft YaHei" panose="020B0503020204020204" pitchFamily="34" charset="-122"/>
              </a:rPr>
              <a:t>：</a:t>
            </a:r>
            <a:r>
              <a:rPr lang="zh-CN" altLang="zh-CN" dirty="0">
                <a:latin typeface="Microsoft YaHei" panose="020B0503020204020204" pitchFamily="34" charset="-122"/>
                <a:ea typeface="Microsoft YaHei" panose="020B0503020204020204" pitchFamily="34" charset="-122"/>
              </a:rPr>
              <a:t>到</a:t>
            </a:r>
            <a:r>
              <a:rPr lang="en-GB" altLang="zh-CN" dirty="0">
                <a:latin typeface="Microsoft YaHei" panose="020B0503020204020204" pitchFamily="34" charset="-122"/>
                <a:ea typeface="Microsoft YaHei" panose="020B0503020204020204" pitchFamily="34" charset="-122"/>
              </a:rPr>
              <a:t>2018</a:t>
            </a:r>
            <a:r>
              <a:rPr lang="zh-CN" altLang="zh-CN" dirty="0">
                <a:latin typeface="Microsoft YaHei" panose="020B0503020204020204" pitchFamily="34" charset="-122"/>
                <a:ea typeface="Microsoft YaHei" panose="020B0503020204020204" pitchFamily="34" charset="-122"/>
              </a:rPr>
              <a:t>年底，中国已经累计和</a:t>
            </a:r>
            <a:r>
              <a:rPr lang="en-GB" altLang="zh-CN" dirty="0">
                <a:solidFill>
                  <a:srgbClr val="7C1D20"/>
                </a:solidFill>
                <a:latin typeface="Microsoft YaHei" panose="020B0503020204020204" pitchFamily="34" charset="-122"/>
                <a:ea typeface="Microsoft YaHei" panose="020B0503020204020204" pitchFamily="34" charset="-122"/>
              </a:rPr>
              <a:t>122</a:t>
            </a:r>
            <a:r>
              <a:rPr lang="zh-CN" altLang="zh-CN" dirty="0">
                <a:solidFill>
                  <a:srgbClr val="7C1D20"/>
                </a:solidFill>
                <a:latin typeface="Microsoft YaHei" panose="020B0503020204020204" pitchFamily="34" charset="-122"/>
                <a:ea typeface="Microsoft YaHei" panose="020B0503020204020204" pitchFamily="34" charset="-122"/>
              </a:rPr>
              <a:t>个</a:t>
            </a:r>
            <a:r>
              <a:rPr lang="zh-CN" altLang="zh-CN" dirty="0">
                <a:latin typeface="Microsoft YaHei" panose="020B0503020204020204" pitchFamily="34" charset="-122"/>
                <a:ea typeface="Microsoft YaHei" panose="020B0503020204020204" pitchFamily="34" charset="-122"/>
              </a:rPr>
              <a:t>国家、</a:t>
            </a:r>
            <a:r>
              <a:rPr lang="en-GB" altLang="zh-CN" dirty="0">
                <a:solidFill>
                  <a:srgbClr val="7C1D20"/>
                </a:solidFill>
                <a:latin typeface="Microsoft YaHei" panose="020B0503020204020204" pitchFamily="34" charset="-122"/>
                <a:ea typeface="Microsoft YaHei" panose="020B0503020204020204" pitchFamily="34" charset="-122"/>
              </a:rPr>
              <a:t>29</a:t>
            </a:r>
            <a:r>
              <a:rPr lang="zh-CN" altLang="zh-CN" dirty="0">
                <a:solidFill>
                  <a:srgbClr val="7C1D20"/>
                </a:solidFill>
                <a:latin typeface="Microsoft YaHei" panose="020B0503020204020204" pitchFamily="34" charset="-122"/>
                <a:ea typeface="Microsoft YaHei" panose="020B0503020204020204" pitchFamily="34" charset="-122"/>
              </a:rPr>
              <a:t>个</a:t>
            </a:r>
            <a:r>
              <a:rPr lang="zh-CN" altLang="zh-CN" dirty="0">
                <a:latin typeface="Microsoft YaHei" panose="020B0503020204020204" pitchFamily="34" charset="-122"/>
                <a:ea typeface="Microsoft YaHei" panose="020B0503020204020204" pitchFamily="34" charset="-122"/>
              </a:rPr>
              <a:t>国际组织签署了</a:t>
            </a:r>
            <a:r>
              <a:rPr lang="en-GB" altLang="zh-CN" dirty="0">
                <a:solidFill>
                  <a:srgbClr val="7C1D20"/>
                </a:solidFill>
                <a:latin typeface="Microsoft YaHei" panose="020B0503020204020204" pitchFamily="34" charset="-122"/>
                <a:ea typeface="Microsoft YaHei" panose="020B0503020204020204" pitchFamily="34" charset="-122"/>
              </a:rPr>
              <a:t>170</a:t>
            </a:r>
            <a:r>
              <a:rPr lang="zh-CN" altLang="zh-CN" dirty="0">
                <a:solidFill>
                  <a:srgbClr val="7C1D20"/>
                </a:solidFill>
                <a:latin typeface="Microsoft YaHei" panose="020B0503020204020204" pitchFamily="34" charset="-122"/>
                <a:ea typeface="Microsoft YaHei" panose="020B0503020204020204" pitchFamily="34" charset="-122"/>
              </a:rPr>
              <a:t>份</a:t>
            </a:r>
            <a:r>
              <a:rPr lang="zh-CN" altLang="zh-CN" dirty="0">
                <a:latin typeface="Microsoft YaHei" panose="020B0503020204020204" pitchFamily="34" charset="-122"/>
                <a:ea typeface="Microsoft YaHei" panose="020B0503020204020204" pitchFamily="34" charset="-122"/>
              </a:rPr>
              <a:t>政府间合作文件</a:t>
            </a:r>
            <a:r>
              <a:rPr lang="zh-CN" altLang="en-US" dirty="0">
                <a:latin typeface="Microsoft YaHei" panose="020B0503020204020204" pitchFamily="34" charset="-122"/>
                <a:ea typeface="Microsoft YaHei" panose="020B0503020204020204" pitchFamily="34" charset="-122"/>
              </a:rPr>
              <a:t>。</a:t>
            </a:r>
            <a:r>
              <a:rPr lang="zh-CN" altLang="zh-CN" dirty="0">
                <a:latin typeface="Microsoft YaHei" panose="020B0503020204020204" pitchFamily="34" charset="-122"/>
                <a:ea typeface="Microsoft YaHei" panose="020B0503020204020204" pitchFamily="34" charset="-122"/>
              </a:rPr>
              <a:t>一带一路的朋友圈已经遍布了亚洲、非洲、欧洲、大洋洲和拉丁美洲。 </a:t>
            </a:r>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zh-Hans" altLang="en-US" b="1" dirty="0">
                <a:solidFill>
                  <a:srgbClr val="7C1D20"/>
                </a:solidFill>
                <a:latin typeface="Microsoft YaHei" panose="020B0503020204020204" pitchFamily="34" charset="-122"/>
                <a:ea typeface="Microsoft YaHei" panose="020B0503020204020204" pitchFamily="34" charset="-122"/>
              </a:rPr>
              <a:t>国家间战略对接</a:t>
            </a:r>
            <a:r>
              <a:rPr kumimoji="1" lang="zh-Hans" altLang="en-US" dirty="0">
                <a:latin typeface="Microsoft YaHei" panose="020B0503020204020204" pitchFamily="34" charset="-122"/>
                <a:ea typeface="Microsoft YaHei" panose="020B0503020204020204" pitchFamily="34" charset="-122"/>
              </a:rPr>
              <a:t>：</a:t>
            </a:r>
            <a:r>
              <a:rPr lang="zh-CN" altLang="zh-CN" dirty="0">
                <a:latin typeface="Microsoft YaHei" panose="020B0503020204020204" pitchFamily="34" charset="-122"/>
                <a:ea typeface="Microsoft YaHei" panose="020B0503020204020204" pitchFamily="34" charset="-122"/>
              </a:rPr>
              <a:t> “一带一路”和欧盟的“容克计划”，俄罗斯的“欧亚经济联盟”</a:t>
            </a:r>
            <a:r>
              <a:rPr lang="zh-Hans" altLang="en-US" dirty="0">
                <a:latin typeface="Microsoft YaHei" panose="020B0503020204020204" pitchFamily="34" charset="-122"/>
                <a:ea typeface="Microsoft YaHei" panose="020B0503020204020204" pitchFamily="34" charset="-122"/>
              </a:rPr>
              <a:t>，蒙古国发展之路，越南两廊一圈，波兰琥珀之路</a:t>
            </a:r>
            <a:r>
              <a:rPr lang="en-US" altLang="zh-Hans" dirty="0">
                <a:latin typeface="Microsoft YaHei" panose="020B0503020204020204" pitchFamily="34" charset="-122"/>
                <a:ea typeface="Microsoft YaHei" panose="020B0503020204020204" pitchFamily="34" charset="-122"/>
              </a:rPr>
              <a:t>……</a:t>
            </a:r>
          </a:p>
          <a:p>
            <a:pPr marL="285750" indent="-285750">
              <a:lnSpc>
                <a:spcPct val="150000"/>
              </a:lnSpc>
              <a:buFont typeface="Arial" panose="020B0604020202020204" pitchFamily="34" charset="0"/>
              <a:buChar char="•"/>
            </a:pPr>
            <a:r>
              <a:rPr lang="zh-Hans" altLang="en-US" b="1" dirty="0">
                <a:solidFill>
                  <a:srgbClr val="7C1D20"/>
                </a:solidFill>
                <a:latin typeface="Microsoft YaHei" panose="020B0503020204020204" pitchFamily="34" charset="-122"/>
                <a:ea typeface="Microsoft YaHei" panose="020B0503020204020204" pitchFamily="34" charset="-122"/>
              </a:rPr>
              <a:t>基础设施建设合作</a:t>
            </a:r>
            <a:r>
              <a:rPr lang="zh-Hans" altLang="en-US" dirty="0">
                <a:latin typeface="Microsoft YaHei" panose="020B0503020204020204" pitchFamily="34" charset="-122"/>
                <a:ea typeface="Microsoft YaHei" panose="020B0503020204020204" pitchFamily="34" charset="-122"/>
              </a:rPr>
              <a:t>：中俄黑龙江大桥，中哈公路；中越国际铁路；滇缅公路；中蒙俄铁路；中欧班列</a:t>
            </a:r>
            <a:r>
              <a:rPr lang="en-US" altLang="zh-Hans" dirty="0">
                <a:latin typeface="Microsoft YaHei" panose="020B0503020204020204" pitchFamily="34" charset="-122"/>
                <a:ea typeface="Microsoft YaHei" panose="020B0503020204020204" pitchFamily="34" charset="-122"/>
              </a:rPr>
              <a:t>……</a:t>
            </a:r>
          </a:p>
          <a:p>
            <a:pPr marL="285750" indent="-285750">
              <a:lnSpc>
                <a:spcPct val="150000"/>
              </a:lnSpc>
              <a:buFont typeface="Arial" panose="020B0604020202020204" pitchFamily="34" charset="0"/>
              <a:buChar char="•"/>
            </a:pPr>
            <a:r>
              <a:rPr lang="zh-Hans" altLang="en-US" b="1" dirty="0">
                <a:solidFill>
                  <a:srgbClr val="7C1D20"/>
                </a:solidFill>
                <a:latin typeface="Microsoft YaHei" panose="020B0503020204020204" pitchFamily="34" charset="-122"/>
                <a:ea typeface="Microsoft YaHei" panose="020B0503020204020204" pitchFamily="34" charset="-122"/>
              </a:rPr>
              <a:t>贸易合作</a:t>
            </a:r>
            <a:r>
              <a:rPr lang="zh-Hans" altLang="en-US" dirty="0">
                <a:latin typeface="Microsoft YaHei" panose="020B0503020204020204" pitchFamily="34" charset="-122"/>
                <a:ea typeface="Microsoft YaHei" panose="020B0503020204020204" pitchFamily="34" charset="-122"/>
              </a:rPr>
              <a:t>：截止</a:t>
            </a:r>
            <a:r>
              <a:rPr lang="en-US" altLang="zh-Hans" dirty="0">
                <a:latin typeface="Microsoft YaHei" panose="020B0503020204020204" pitchFamily="34" charset="-122"/>
                <a:ea typeface="Microsoft YaHei" panose="020B0503020204020204" pitchFamily="34" charset="-122"/>
              </a:rPr>
              <a:t>2018</a:t>
            </a:r>
            <a:r>
              <a:rPr lang="zh-Hans" altLang="en-US" dirty="0">
                <a:latin typeface="Microsoft YaHei" panose="020B0503020204020204" pitchFamily="34" charset="-122"/>
                <a:ea typeface="Microsoft YaHei" panose="020B0503020204020204" pitchFamily="34" charset="-122"/>
              </a:rPr>
              <a:t>年底，中国与一带一路沿线国家进出口总额达到</a:t>
            </a:r>
            <a:r>
              <a:rPr lang="en-US" altLang="zh-Hans" dirty="0">
                <a:solidFill>
                  <a:srgbClr val="7C1D20"/>
                </a:solidFill>
                <a:latin typeface="Microsoft YaHei" panose="020B0503020204020204" pitchFamily="34" charset="-122"/>
                <a:ea typeface="Microsoft YaHei" panose="020B0503020204020204" pitchFamily="34" charset="-122"/>
              </a:rPr>
              <a:t>64691.9</a:t>
            </a:r>
            <a:r>
              <a:rPr lang="zh-Hans" altLang="en-US" dirty="0">
                <a:solidFill>
                  <a:srgbClr val="7C1D20"/>
                </a:solidFill>
                <a:latin typeface="Microsoft YaHei" panose="020B0503020204020204" pitchFamily="34" charset="-122"/>
                <a:ea typeface="Microsoft YaHei" panose="020B0503020204020204" pitchFamily="34" charset="-122"/>
              </a:rPr>
              <a:t>亿</a:t>
            </a:r>
            <a:r>
              <a:rPr lang="zh-Hans" altLang="en-US" dirty="0">
                <a:latin typeface="Microsoft YaHei" panose="020B0503020204020204" pitchFamily="34" charset="-122"/>
                <a:ea typeface="Microsoft YaHei" panose="020B0503020204020204" pitchFamily="34" charset="-122"/>
              </a:rPr>
              <a:t>美元，对外直接投资超过</a:t>
            </a:r>
            <a:r>
              <a:rPr lang="en-US" altLang="zh-Hans" dirty="0">
                <a:solidFill>
                  <a:srgbClr val="7C1D20"/>
                </a:solidFill>
                <a:latin typeface="Microsoft YaHei" panose="020B0503020204020204" pitchFamily="34" charset="-122"/>
                <a:ea typeface="Microsoft YaHei" panose="020B0503020204020204" pitchFamily="34" charset="-122"/>
              </a:rPr>
              <a:t>800</a:t>
            </a:r>
            <a:r>
              <a:rPr lang="zh-Hans" altLang="en-US" dirty="0">
                <a:solidFill>
                  <a:srgbClr val="7C1D20"/>
                </a:solidFill>
                <a:latin typeface="Microsoft YaHei" panose="020B0503020204020204" pitchFamily="34" charset="-122"/>
                <a:ea typeface="Microsoft YaHei" panose="020B0503020204020204" pitchFamily="34" charset="-122"/>
              </a:rPr>
              <a:t>亿</a:t>
            </a:r>
            <a:r>
              <a:rPr lang="zh-Hans" altLang="en-US" dirty="0">
                <a:latin typeface="Microsoft YaHei" panose="020B0503020204020204" pitchFamily="34" charset="-122"/>
                <a:ea typeface="Microsoft YaHei" panose="020B0503020204020204" pitchFamily="34" charset="-122"/>
              </a:rPr>
              <a:t>美元，建设境外经贸合作区</a:t>
            </a:r>
            <a:r>
              <a:rPr lang="en-US" altLang="zh-Hans" dirty="0">
                <a:solidFill>
                  <a:srgbClr val="7C1D20"/>
                </a:solidFill>
                <a:latin typeface="Microsoft YaHei" panose="020B0503020204020204" pitchFamily="34" charset="-122"/>
                <a:ea typeface="Microsoft YaHei" panose="020B0503020204020204" pitchFamily="34" charset="-122"/>
              </a:rPr>
              <a:t>82</a:t>
            </a:r>
            <a:r>
              <a:rPr lang="zh-Hans" altLang="en-US" dirty="0">
                <a:solidFill>
                  <a:srgbClr val="7C1D20"/>
                </a:solidFill>
                <a:latin typeface="Microsoft YaHei" panose="020B0503020204020204" pitchFamily="34" charset="-122"/>
                <a:ea typeface="Microsoft YaHei" panose="020B0503020204020204" pitchFamily="34" charset="-122"/>
              </a:rPr>
              <a:t>个</a:t>
            </a:r>
            <a:r>
              <a:rPr lang="zh-Hans" altLang="en-US" dirty="0">
                <a:latin typeface="Microsoft YaHei" panose="020B0503020204020204" pitchFamily="34" charset="-122"/>
                <a:ea typeface="Microsoft YaHei" panose="020B0503020204020204" pitchFamily="34" charset="-122"/>
              </a:rPr>
              <a:t>，为当地创造</a:t>
            </a:r>
            <a:r>
              <a:rPr lang="en-US" altLang="zh-Hans" dirty="0">
                <a:solidFill>
                  <a:srgbClr val="7C1D20"/>
                </a:solidFill>
                <a:latin typeface="Microsoft YaHei" panose="020B0503020204020204" pitchFamily="34" charset="-122"/>
                <a:ea typeface="Microsoft YaHei" panose="020B0503020204020204" pitchFamily="34" charset="-122"/>
              </a:rPr>
              <a:t>24.4</a:t>
            </a:r>
            <a:r>
              <a:rPr lang="zh-Hans" altLang="en-US" dirty="0">
                <a:solidFill>
                  <a:srgbClr val="7C1D20"/>
                </a:solidFill>
                <a:latin typeface="Microsoft YaHei" panose="020B0503020204020204" pitchFamily="34" charset="-122"/>
                <a:ea typeface="Microsoft YaHei" panose="020B0503020204020204" pitchFamily="34" charset="-122"/>
              </a:rPr>
              <a:t>万</a:t>
            </a:r>
            <a:r>
              <a:rPr lang="zh-Hans" altLang="en-US" dirty="0">
                <a:latin typeface="Microsoft YaHei" panose="020B0503020204020204" pitchFamily="34" charset="-122"/>
                <a:ea typeface="Microsoft YaHei" panose="020B0503020204020204" pitchFamily="34" charset="-122"/>
              </a:rPr>
              <a:t>个就业岗位</a:t>
            </a:r>
            <a:r>
              <a:rPr lang="en-US" altLang="zh-Hans" dirty="0">
                <a:latin typeface="Microsoft YaHei" panose="020B0503020204020204" pitchFamily="34" charset="-122"/>
                <a:ea typeface="Microsoft YaHei" panose="020B0503020204020204" pitchFamily="34" charset="-122"/>
              </a:rPr>
              <a:t>……</a:t>
            </a:r>
          </a:p>
          <a:p>
            <a:pPr marL="285750" indent="-285750">
              <a:lnSpc>
                <a:spcPct val="150000"/>
              </a:lnSpc>
              <a:buFont typeface="Arial" panose="020B0604020202020204" pitchFamily="34" charset="0"/>
              <a:buChar char="•"/>
            </a:pPr>
            <a:r>
              <a:rPr lang="zh-Hans" altLang="en-US" b="1" dirty="0">
                <a:solidFill>
                  <a:srgbClr val="7C1D20"/>
                </a:solidFill>
                <a:latin typeface="Microsoft YaHei" panose="020B0503020204020204" pitchFamily="34" charset="-122"/>
                <a:ea typeface="Microsoft YaHei" panose="020B0503020204020204" pitchFamily="34" charset="-122"/>
              </a:rPr>
              <a:t>金融合作</a:t>
            </a:r>
            <a:r>
              <a:rPr lang="zh-Hans" altLang="en-US" dirty="0">
                <a:latin typeface="Microsoft YaHei" panose="020B0503020204020204" pitchFamily="34" charset="-122"/>
                <a:ea typeface="Microsoft YaHei" panose="020B0503020204020204" pitchFamily="34" charset="-122"/>
              </a:rPr>
              <a:t>：亚投行成员已达</a:t>
            </a:r>
            <a:r>
              <a:rPr lang="en-US" altLang="zh-Hans" dirty="0">
                <a:solidFill>
                  <a:srgbClr val="7C1D20"/>
                </a:solidFill>
                <a:latin typeface="Microsoft YaHei" panose="020B0503020204020204" pitchFamily="34" charset="-122"/>
                <a:ea typeface="Microsoft YaHei" panose="020B0503020204020204" pitchFamily="34" charset="-122"/>
              </a:rPr>
              <a:t>97</a:t>
            </a:r>
            <a:r>
              <a:rPr lang="zh-Hans" altLang="en-US" dirty="0">
                <a:solidFill>
                  <a:srgbClr val="7C1D20"/>
                </a:solidFill>
                <a:latin typeface="Microsoft YaHei" panose="020B0503020204020204" pitchFamily="34" charset="-122"/>
                <a:ea typeface="Microsoft YaHei" panose="020B0503020204020204" pitchFamily="34" charset="-122"/>
              </a:rPr>
              <a:t>个</a:t>
            </a:r>
            <a:r>
              <a:rPr lang="zh-Hans" altLang="en-US" dirty="0">
                <a:latin typeface="Microsoft YaHei" panose="020B0503020204020204" pitchFamily="34" charset="-122"/>
                <a:ea typeface="Microsoft YaHei" panose="020B0503020204020204" pitchFamily="34" charset="-122"/>
              </a:rPr>
              <a:t>，中国出资</a:t>
            </a:r>
            <a:r>
              <a:rPr lang="en-US" altLang="zh-Hans" dirty="0">
                <a:solidFill>
                  <a:srgbClr val="7C1D20"/>
                </a:solidFill>
                <a:latin typeface="Microsoft YaHei" panose="020B0503020204020204" pitchFamily="34" charset="-122"/>
                <a:ea typeface="Microsoft YaHei" panose="020B0503020204020204" pitchFamily="34" charset="-122"/>
              </a:rPr>
              <a:t>400</a:t>
            </a:r>
            <a:r>
              <a:rPr lang="zh-Hans" altLang="en-US" dirty="0">
                <a:solidFill>
                  <a:srgbClr val="7C1D20"/>
                </a:solidFill>
                <a:latin typeface="Microsoft YaHei" panose="020B0503020204020204" pitchFamily="34" charset="-122"/>
                <a:ea typeface="Microsoft YaHei" panose="020B0503020204020204" pitchFamily="34" charset="-122"/>
              </a:rPr>
              <a:t>亿</a:t>
            </a:r>
            <a:r>
              <a:rPr lang="zh-Hans" altLang="en-US" dirty="0">
                <a:latin typeface="Microsoft YaHei" panose="020B0503020204020204" pitchFamily="34" charset="-122"/>
                <a:ea typeface="Microsoft YaHei" panose="020B0503020204020204" pitchFamily="34" charset="-122"/>
              </a:rPr>
              <a:t>美元成立丝路基金，</a:t>
            </a:r>
            <a:r>
              <a:rPr lang="en-US" altLang="zh-Hans" dirty="0">
                <a:solidFill>
                  <a:srgbClr val="7C1D20"/>
                </a:solidFill>
                <a:latin typeface="Microsoft YaHei" panose="020B0503020204020204" pitchFamily="34" charset="-122"/>
                <a:ea typeface="Microsoft YaHei" panose="020B0503020204020204" pitchFamily="34" charset="-122"/>
              </a:rPr>
              <a:t>24</a:t>
            </a:r>
            <a:r>
              <a:rPr lang="zh-Hans" altLang="en-US" dirty="0">
                <a:solidFill>
                  <a:srgbClr val="7C1D20"/>
                </a:solidFill>
                <a:latin typeface="Microsoft YaHei" panose="020B0503020204020204" pitchFamily="34" charset="-122"/>
                <a:ea typeface="Microsoft YaHei" panose="020B0503020204020204" pitchFamily="34" charset="-122"/>
              </a:rPr>
              <a:t>个</a:t>
            </a:r>
            <a:r>
              <a:rPr lang="zh-Hans" altLang="en-US" dirty="0">
                <a:latin typeface="Microsoft YaHei" panose="020B0503020204020204" pitchFamily="34" charset="-122"/>
                <a:ea typeface="Microsoft YaHei" panose="020B0503020204020204" pitchFamily="34" charset="-122"/>
              </a:rPr>
              <a:t>国家设立中资银行各类机构</a:t>
            </a:r>
            <a:r>
              <a:rPr lang="en-US" altLang="zh-Hans" dirty="0">
                <a:solidFill>
                  <a:srgbClr val="7C1D20"/>
                </a:solidFill>
                <a:latin typeface="Microsoft YaHei" panose="020B0503020204020204" pitchFamily="34" charset="-122"/>
                <a:ea typeface="Microsoft YaHei" panose="020B0503020204020204" pitchFamily="34" charset="-122"/>
              </a:rPr>
              <a:t>102</a:t>
            </a:r>
            <a:r>
              <a:rPr lang="zh-Hans" altLang="en-US" dirty="0">
                <a:solidFill>
                  <a:srgbClr val="7C1D20"/>
                </a:solidFill>
                <a:latin typeface="Microsoft YaHei" panose="020B0503020204020204" pitchFamily="34" charset="-122"/>
                <a:ea typeface="Microsoft YaHei" panose="020B0503020204020204" pitchFamily="34" charset="-122"/>
              </a:rPr>
              <a:t>家</a:t>
            </a:r>
            <a:r>
              <a:rPr lang="zh-Hans" altLang="en-US" dirty="0">
                <a:latin typeface="Microsoft YaHei" panose="020B0503020204020204" pitchFamily="34" charset="-122"/>
                <a:ea typeface="Microsoft YaHei" panose="020B0503020204020204" pitchFamily="34" charset="-122"/>
              </a:rPr>
              <a:t>，人民币跨境支付系统覆盖</a:t>
            </a:r>
            <a:r>
              <a:rPr lang="en-US" altLang="zh-Hans" dirty="0">
                <a:solidFill>
                  <a:srgbClr val="7C1D20"/>
                </a:solidFill>
                <a:latin typeface="Microsoft YaHei" panose="020B0503020204020204" pitchFamily="34" charset="-122"/>
                <a:ea typeface="Microsoft YaHei" panose="020B0503020204020204" pitchFamily="34" charset="-122"/>
              </a:rPr>
              <a:t>40</a:t>
            </a:r>
            <a:r>
              <a:rPr lang="zh-Hans" altLang="en-US" dirty="0">
                <a:solidFill>
                  <a:srgbClr val="7C1D20"/>
                </a:solidFill>
                <a:latin typeface="Microsoft YaHei" panose="020B0503020204020204" pitchFamily="34" charset="-122"/>
                <a:ea typeface="Microsoft YaHei" panose="020B0503020204020204" pitchFamily="34" charset="-122"/>
              </a:rPr>
              <a:t>个</a:t>
            </a:r>
            <a:r>
              <a:rPr lang="zh-Hans" altLang="en-US" dirty="0">
                <a:latin typeface="Microsoft YaHei" panose="020B0503020204020204" pitchFamily="34" charset="-122"/>
                <a:ea typeface="Microsoft YaHei" panose="020B0503020204020204" pitchFamily="34" charset="-122"/>
              </a:rPr>
              <a:t>一带一路国家</a:t>
            </a:r>
            <a:r>
              <a:rPr lang="en-US" altLang="zh-Hans" dirty="0">
                <a:solidFill>
                  <a:srgbClr val="7C1D20"/>
                </a:solidFill>
                <a:latin typeface="Microsoft YaHei" panose="020B0503020204020204" pitchFamily="34" charset="-122"/>
                <a:ea typeface="Microsoft YaHei" panose="020B0503020204020204" pitchFamily="34" charset="-122"/>
              </a:rPr>
              <a:t>165</a:t>
            </a:r>
            <a:r>
              <a:rPr lang="zh-Hans" altLang="en-US" dirty="0">
                <a:solidFill>
                  <a:srgbClr val="7C1D20"/>
                </a:solidFill>
                <a:latin typeface="Microsoft YaHei" panose="020B0503020204020204" pitchFamily="34" charset="-122"/>
                <a:ea typeface="Microsoft YaHei" panose="020B0503020204020204" pitchFamily="34" charset="-122"/>
              </a:rPr>
              <a:t>家</a:t>
            </a:r>
            <a:r>
              <a:rPr lang="zh-Hans" altLang="en-US" dirty="0">
                <a:latin typeface="Microsoft YaHei" panose="020B0503020204020204" pitchFamily="34" charset="-122"/>
                <a:ea typeface="Microsoft YaHei" panose="020B0503020204020204" pitchFamily="34" charset="-122"/>
              </a:rPr>
              <a:t>银行</a:t>
            </a:r>
            <a:r>
              <a:rPr lang="en-US" altLang="zh-Hans" dirty="0">
                <a:latin typeface="Microsoft YaHei" panose="020B0503020204020204" pitchFamily="34" charset="-122"/>
                <a:ea typeface="Microsoft YaHei" panose="020B0503020204020204" pitchFamily="34" charset="-122"/>
              </a:rPr>
              <a:t>……</a:t>
            </a:r>
            <a:endParaRPr kumimoji="1" lang="zh-CN" altLang="en-US" dirty="0">
              <a:latin typeface="Microsoft YaHei" panose="020B0503020204020204" pitchFamily="34" charset="-122"/>
              <a:ea typeface="Microsoft YaHei" panose="020B0503020204020204" pitchFamily="34" charset="-122"/>
            </a:endParaRPr>
          </a:p>
        </p:txBody>
      </p:sp>
      <p:sp>
        <p:nvSpPr>
          <p:cNvPr id="10" name="矩形 9">
            <a:extLst>
              <a:ext uri="{FF2B5EF4-FFF2-40B4-BE49-F238E27FC236}">
                <a16:creationId xmlns:a16="http://schemas.microsoft.com/office/drawing/2014/main" id="{F4372817-A66D-EB40-85F4-1CCCFBDAF611}"/>
              </a:ext>
            </a:extLst>
          </p:cNvPr>
          <p:cNvSpPr/>
          <p:nvPr/>
        </p:nvSpPr>
        <p:spPr>
          <a:xfrm>
            <a:off x="1127761" y="2070566"/>
            <a:ext cx="9905999" cy="426210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923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8178229" cy="1062611"/>
            <a:chOff x="0" y="522513"/>
            <a:chExt cx="7530957" cy="1062611"/>
          </a:xfrm>
        </p:grpSpPr>
        <p:sp>
          <p:nvSpPr>
            <p:cNvPr id="5" name="Rectangle 11"/>
            <p:cNvSpPr/>
            <p:nvPr/>
          </p:nvSpPr>
          <p:spPr>
            <a:xfrm>
              <a:off x="0" y="522513"/>
              <a:ext cx="7048072"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7530957"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（六）亚太地区的区域经济一体化及我国的努力</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a:extLst>
              <a:ext uri="{FF2B5EF4-FFF2-40B4-BE49-F238E27FC236}">
                <a16:creationId xmlns:a16="http://schemas.microsoft.com/office/drawing/2014/main" id="{CEDF2FA5-E787-43C4-B8D9-716AE852BD35}"/>
              </a:ext>
            </a:extLst>
          </p:cNvPr>
          <p:cNvSpPr txBox="1"/>
          <p:nvPr/>
        </p:nvSpPr>
        <p:spPr>
          <a:xfrm>
            <a:off x="487937" y="1585125"/>
            <a:ext cx="6858794" cy="461665"/>
          </a:xfrm>
          <a:prstGeom prst="rect">
            <a:avLst/>
          </a:prstGeom>
          <a:noFill/>
        </p:spPr>
        <p:txBody>
          <a:bodyPr wrap="square" rtlCol="0">
            <a:spAutoFit/>
          </a:bodyPr>
          <a:lstStyle/>
          <a:p>
            <a:pPr algn="just"/>
            <a:r>
              <a:rPr lang="en-US" altLang="zh-Hans" sz="2400" b="1" dirty="0">
                <a:latin typeface="微软雅黑" panose="020B0503020204020204" pitchFamily="34" charset="-122"/>
                <a:ea typeface="微软雅黑" panose="020B0503020204020204" pitchFamily="34" charset="-122"/>
              </a:rPr>
              <a:t>4.</a:t>
            </a:r>
            <a:r>
              <a:rPr lang="zh-Hans" altLang="en-US" sz="2400" b="1" dirty="0">
                <a:latin typeface="微软雅黑" panose="020B0503020204020204" pitchFamily="34" charset="-122"/>
                <a:ea typeface="微软雅黑" panose="020B0503020204020204" pitchFamily="34" charset="-122"/>
              </a:rPr>
              <a:t>一带一路沿线国家国别风险</a:t>
            </a:r>
            <a:endParaRPr lang="en-US" altLang="zh-CN" sz="24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95847C94-AC8A-8A49-916E-0F2ACEB25F8A}"/>
              </a:ext>
            </a:extLst>
          </p:cNvPr>
          <p:cNvSpPr txBox="1"/>
          <p:nvPr/>
        </p:nvSpPr>
        <p:spPr>
          <a:xfrm>
            <a:off x="1127761" y="2085356"/>
            <a:ext cx="9530080" cy="46628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Hans" altLang="en-US" b="1" dirty="0">
                <a:solidFill>
                  <a:srgbClr val="7C1D20"/>
                </a:solidFill>
                <a:latin typeface="Microsoft YaHei" panose="020B0503020204020204" pitchFamily="34" charset="-122"/>
                <a:ea typeface="Microsoft YaHei" panose="020B0503020204020204" pitchFamily="34" charset="-122"/>
              </a:rPr>
              <a:t>国别风险：</a:t>
            </a:r>
            <a:r>
              <a:rPr kumimoji="1" lang="zh-CN" altLang="en-US" dirty="0">
                <a:latin typeface="Microsoft YaHei" panose="020B0503020204020204" pitchFamily="34" charset="-122"/>
                <a:ea typeface="Microsoft YaHei" panose="020B0503020204020204" pitchFamily="34" charset="-122"/>
              </a:rPr>
              <a:t>一带一路沿线国家的金融、经济、政治发展情况层次不齐，所以企业在跨国投资的过程中面临着很多风险，</a:t>
            </a:r>
            <a:r>
              <a:rPr kumimoji="1" lang="zh-Hans" altLang="en-US" dirty="0">
                <a:latin typeface="Microsoft YaHei" panose="020B0503020204020204" pitchFamily="34" charset="-122"/>
                <a:ea typeface="Microsoft YaHei" panose="020B0503020204020204" pitchFamily="34" charset="-122"/>
              </a:rPr>
              <a:t>包括</a:t>
            </a:r>
            <a:r>
              <a:rPr kumimoji="1" lang="zh-CN" altLang="en-US" dirty="0">
                <a:latin typeface="Microsoft YaHei" panose="020B0503020204020204" pitchFamily="34" charset="-122"/>
                <a:ea typeface="Microsoft YaHei" panose="020B0503020204020204" pitchFamily="34" charset="-122"/>
              </a:rPr>
              <a:t>经济、贸易、金融、债务、政治、文化、地理七个方面。</a:t>
            </a:r>
            <a:endParaRPr kumimoji="1" lang="en-US" altLang="zh-Hans"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zh-Hans" altLang="en-US" b="1" dirty="0">
                <a:solidFill>
                  <a:srgbClr val="7C1D20"/>
                </a:solidFill>
                <a:latin typeface="Microsoft YaHei" panose="020B0503020204020204" pitchFamily="34" charset="-122"/>
                <a:ea typeface="Microsoft YaHei" panose="020B0503020204020204" pitchFamily="34" charset="-122"/>
              </a:rPr>
              <a:t>结论与启示：</a:t>
            </a:r>
            <a:endParaRPr kumimoji="1" lang="en-US" altLang="zh-Hans" b="1" dirty="0">
              <a:solidFill>
                <a:srgbClr val="7C1D20"/>
              </a:solidFill>
              <a:latin typeface="Microsoft YaHei" panose="020B0503020204020204" pitchFamily="34" charset="-122"/>
              <a:ea typeface="Microsoft YaHei" panose="020B0503020204020204" pitchFamily="34" charset="-122"/>
            </a:endParaRPr>
          </a:p>
          <a:p>
            <a:pPr marL="742950" lvl="1" indent="-285750">
              <a:lnSpc>
                <a:spcPct val="150000"/>
              </a:lnSpc>
              <a:buFont typeface="Arial" panose="020B0604020202020204" pitchFamily="34" charset="0"/>
              <a:buChar char="•"/>
            </a:pPr>
            <a:r>
              <a:rPr kumimoji="1" lang="zh-CN" altLang="en-US" dirty="0">
                <a:latin typeface="Microsoft YaHei" panose="020B0503020204020204" pitchFamily="34" charset="-122"/>
                <a:ea typeface="Microsoft YaHei" panose="020B0503020204020204" pitchFamily="34" charset="-122"/>
              </a:rPr>
              <a:t>新加坡、阿联酋、捷克等等国家是最值得投资者投入大量资金的，而叙利亚、也门、阿富汗等国家的投资风险比较大 </a:t>
            </a:r>
            <a:endParaRPr kumimoji="1" lang="en-US" altLang="zh-CN" dirty="0">
              <a:latin typeface="Microsoft YaHei" panose="020B0503020204020204" pitchFamily="34" charset="-122"/>
              <a:ea typeface="Microsoft YaHei" panose="020B0503020204020204" pitchFamily="34" charset="-122"/>
            </a:endParaRPr>
          </a:p>
          <a:p>
            <a:pPr marL="742950" lvl="1" indent="-285750">
              <a:lnSpc>
                <a:spcPct val="150000"/>
              </a:lnSpc>
              <a:buFont typeface="Arial" panose="020B0604020202020204" pitchFamily="34" charset="0"/>
              <a:buChar char="•"/>
            </a:pPr>
            <a:r>
              <a:rPr lang="zh-CN" altLang="zh-CN" dirty="0">
                <a:latin typeface="Microsoft YaHei" panose="020B0503020204020204" pitchFamily="34" charset="-122"/>
                <a:ea typeface="Microsoft YaHei" panose="020B0503020204020204" pitchFamily="34" charset="-122"/>
              </a:rPr>
              <a:t>中东欧的</a:t>
            </a:r>
            <a:r>
              <a:rPr lang="en-GB" altLang="zh-CN" dirty="0">
                <a:latin typeface="Microsoft YaHei" panose="020B0503020204020204" pitchFamily="34" charset="-122"/>
                <a:ea typeface="Microsoft YaHei" panose="020B0503020204020204" pitchFamily="34" charset="-122"/>
              </a:rPr>
              <a:t>16</a:t>
            </a:r>
            <a:r>
              <a:rPr lang="zh-CN" altLang="zh-CN" dirty="0">
                <a:latin typeface="Microsoft YaHei" panose="020B0503020204020204" pitchFamily="34" charset="-122"/>
                <a:ea typeface="Microsoft YaHei" panose="020B0503020204020204" pitchFamily="34" charset="-122"/>
              </a:rPr>
              <a:t>国综合得分最高</a:t>
            </a:r>
            <a:r>
              <a:rPr lang="zh-CN" altLang="en-US" dirty="0">
                <a:latin typeface="Microsoft YaHei" panose="020B0503020204020204" pitchFamily="34" charset="-122"/>
                <a:ea typeface="Microsoft YaHei" panose="020B0503020204020204" pitchFamily="34" charset="-122"/>
              </a:rPr>
              <a:t>，</a:t>
            </a:r>
            <a:r>
              <a:rPr lang="zh-Hans" altLang="en-US" dirty="0">
                <a:latin typeface="Microsoft YaHei" panose="020B0503020204020204" pitchFamily="34" charset="-122"/>
                <a:ea typeface="Microsoft YaHei" panose="020B0503020204020204" pitchFamily="34" charset="-122"/>
              </a:rPr>
              <a:t>在对外投资过程中需要注意文化、礼仪等差距；而</a:t>
            </a:r>
            <a:r>
              <a:rPr lang="zh-CN" altLang="zh-CN" dirty="0">
                <a:latin typeface="Microsoft YaHei" panose="020B0503020204020204" pitchFamily="34" charset="-122"/>
                <a:ea typeface="Microsoft YaHei" panose="020B0503020204020204" pitchFamily="34" charset="-122"/>
              </a:rPr>
              <a:t>南亚的几个国家，比如巴基斯坦、阿富汗等国，因为政治很不稳定，所以投资风险相对更高</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742950" lvl="1" indent="-285750">
              <a:lnSpc>
                <a:spcPct val="150000"/>
              </a:lnSpc>
              <a:buFont typeface="Arial" panose="020B0604020202020204" pitchFamily="34" charset="0"/>
              <a:buChar char="•"/>
            </a:pPr>
            <a:r>
              <a:rPr lang="zh-CN" altLang="zh-CN" dirty="0">
                <a:latin typeface="Microsoft YaHei" panose="020B0503020204020204" pitchFamily="34" charset="-122"/>
                <a:ea typeface="Microsoft YaHei" panose="020B0503020204020204" pitchFamily="34" charset="-122"/>
              </a:rPr>
              <a:t>继续重视亚投行的作用，继续加强和沿线国家的合作，根据实际情况的变化调整投资策略，对东道国的风险和未来的潜力进行评价</a:t>
            </a:r>
            <a:r>
              <a:rPr lang="zh-CN" altLang="en-US" dirty="0">
                <a:latin typeface="Microsoft YaHei" panose="020B0503020204020204" pitchFamily="34" charset="-122"/>
                <a:ea typeface="Microsoft YaHei" panose="020B0503020204020204" pitchFamily="34" charset="-122"/>
              </a:rPr>
              <a:t>。</a:t>
            </a:r>
            <a:endParaRPr kumimoji="1" lang="en-US" altLang="zh-Hans" dirty="0">
              <a:latin typeface="Microsoft YaHei" panose="020B0503020204020204" pitchFamily="34" charset="-122"/>
              <a:ea typeface="Microsoft YaHei" panose="020B0503020204020204" pitchFamily="34" charset="-122"/>
            </a:endParaRPr>
          </a:p>
          <a:p>
            <a:pPr>
              <a:lnSpc>
                <a:spcPct val="150000"/>
              </a:lnSpc>
            </a:pPr>
            <a:endParaRPr kumimoji="1" lang="zh-CN" altLang="en-US" dirty="0">
              <a:latin typeface="Microsoft YaHei" panose="020B0503020204020204" pitchFamily="34" charset="-122"/>
              <a:ea typeface="Microsoft YaHei" panose="020B0503020204020204" pitchFamily="34" charset="-122"/>
            </a:endParaRPr>
          </a:p>
        </p:txBody>
      </p:sp>
      <p:sp>
        <p:nvSpPr>
          <p:cNvPr id="10" name="矩形 9">
            <a:extLst>
              <a:ext uri="{FF2B5EF4-FFF2-40B4-BE49-F238E27FC236}">
                <a16:creationId xmlns:a16="http://schemas.microsoft.com/office/drawing/2014/main" id="{F4372817-A66D-EB40-85F4-1CCCFBDAF611}"/>
              </a:ext>
            </a:extLst>
          </p:cNvPr>
          <p:cNvSpPr/>
          <p:nvPr/>
        </p:nvSpPr>
        <p:spPr>
          <a:xfrm>
            <a:off x="1127761" y="2070566"/>
            <a:ext cx="9905999" cy="426210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918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1043504" y="2539497"/>
            <a:ext cx="1800000" cy="1068395"/>
            <a:chOff x="0" y="522513"/>
            <a:chExt cx="6081486" cy="757526"/>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1162564" y="633708"/>
              <a:ext cx="4905830"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目录</a:t>
              </a:r>
              <a:endParaRPr lang="en-GB" sz="36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5193757" y="287484"/>
            <a:ext cx="3713176"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全球经济一体化的概念及利益</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193757" y="1117586"/>
            <a:ext cx="3713176"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全球贸易一体化发展历程</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0" name="文本框 19"/>
          <p:cNvSpPr txBox="1"/>
          <p:nvPr/>
        </p:nvSpPr>
        <p:spPr>
          <a:xfrm>
            <a:off x="5193757" y="1933635"/>
            <a:ext cx="3713176"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区域经济一体化的概念及分类</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193757" y="2775269"/>
            <a:ext cx="3713176"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欧洲区域经济一体化</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193757" y="3607892"/>
            <a:ext cx="3713176"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美洲区域经济一体化</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051990" y="287484"/>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a:t>
            </a:r>
          </a:p>
        </p:txBody>
      </p:sp>
      <p:sp>
        <p:nvSpPr>
          <p:cNvPr id="24" name="文本框 23"/>
          <p:cNvSpPr txBox="1"/>
          <p:nvPr/>
        </p:nvSpPr>
        <p:spPr>
          <a:xfrm>
            <a:off x="4051990" y="1117586"/>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二</a:t>
            </a:r>
          </a:p>
        </p:txBody>
      </p:sp>
      <p:sp>
        <p:nvSpPr>
          <p:cNvPr id="25" name="文本框 24"/>
          <p:cNvSpPr txBox="1"/>
          <p:nvPr/>
        </p:nvSpPr>
        <p:spPr>
          <a:xfrm>
            <a:off x="4051990" y="1947688"/>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26" name="文本框 25"/>
          <p:cNvSpPr txBox="1"/>
          <p:nvPr/>
        </p:nvSpPr>
        <p:spPr>
          <a:xfrm>
            <a:off x="4051990" y="2777790"/>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四</a:t>
            </a:r>
          </a:p>
        </p:txBody>
      </p:sp>
      <p:sp>
        <p:nvSpPr>
          <p:cNvPr id="27" name="文本框 26"/>
          <p:cNvSpPr txBox="1"/>
          <p:nvPr/>
        </p:nvSpPr>
        <p:spPr>
          <a:xfrm>
            <a:off x="4051990" y="3607892"/>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五</a:t>
            </a:r>
          </a:p>
        </p:txBody>
      </p:sp>
      <p:sp>
        <p:nvSpPr>
          <p:cNvPr id="28" name="文本框 27"/>
          <p:cNvSpPr txBox="1"/>
          <p:nvPr/>
        </p:nvSpPr>
        <p:spPr>
          <a:xfrm>
            <a:off x="4051990" y="4437994"/>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六</a:t>
            </a:r>
          </a:p>
        </p:txBody>
      </p:sp>
      <p:sp>
        <p:nvSpPr>
          <p:cNvPr id="29" name="文本框 28"/>
          <p:cNvSpPr txBox="1"/>
          <p:nvPr/>
        </p:nvSpPr>
        <p:spPr>
          <a:xfrm>
            <a:off x="4062441" y="5268096"/>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七</a:t>
            </a:r>
          </a:p>
        </p:txBody>
      </p:sp>
      <p:sp>
        <p:nvSpPr>
          <p:cNvPr id="30" name="文本框 29"/>
          <p:cNvSpPr txBox="1"/>
          <p:nvPr/>
        </p:nvSpPr>
        <p:spPr>
          <a:xfrm>
            <a:off x="5193756" y="4437994"/>
            <a:ext cx="4763043"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亚太区域经济一体化及我国的努力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193757" y="5268096"/>
            <a:ext cx="3713176"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非洲区域经济一体化</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0A4C3F42-1085-2F47-ACDF-5F83342C5DF6}"/>
              </a:ext>
            </a:extLst>
          </p:cNvPr>
          <p:cNvSpPr txBox="1"/>
          <p:nvPr/>
        </p:nvSpPr>
        <p:spPr>
          <a:xfrm>
            <a:off x="4062441" y="6098198"/>
            <a:ext cx="524794" cy="400110"/>
          </a:xfrm>
          <a:prstGeom prst="rect">
            <a:avLst/>
          </a:prstGeom>
          <a:solidFill>
            <a:srgbClr val="811C20"/>
          </a:solidFill>
          <a:ln>
            <a:solidFill>
              <a:srgbClr val="811C20"/>
            </a:solidFill>
          </a:ln>
        </p:spPr>
        <p:txBody>
          <a:bodyPr wrap="square" rtlCol="0">
            <a:spAutoFit/>
          </a:bodyPr>
          <a:lstStyle/>
          <a:p>
            <a:pPr algn="ctr"/>
            <a:r>
              <a:rPr lang="zh-Hans" altLang="en-US" sz="2000" b="1" dirty="0">
                <a:solidFill>
                  <a:schemeClr val="bg1"/>
                </a:solidFill>
                <a:latin typeface="微软雅黑" panose="020B0503020204020204" pitchFamily="34" charset="-122"/>
                <a:ea typeface="微软雅黑" panose="020B0503020204020204" pitchFamily="34" charset="-122"/>
              </a:rPr>
              <a:t>八</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384855D9-6532-1E46-A048-E65FC2CDB22F}"/>
              </a:ext>
            </a:extLst>
          </p:cNvPr>
          <p:cNvSpPr txBox="1"/>
          <p:nvPr/>
        </p:nvSpPr>
        <p:spPr>
          <a:xfrm>
            <a:off x="5193757" y="6112251"/>
            <a:ext cx="3713176" cy="400110"/>
          </a:xfrm>
          <a:prstGeom prst="rect">
            <a:avLst/>
          </a:prstGeom>
          <a:solidFill>
            <a:srgbClr val="811C20"/>
          </a:solidFill>
          <a:ln>
            <a:solidFill>
              <a:srgbClr val="811C20"/>
            </a:solidFill>
          </a:ln>
        </p:spPr>
        <p:txBody>
          <a:bodyPr wrap="square" rtlCol="0">
            <a:spAutoFit/>
          </a:bodyPr>
          <a:lstStyle/>
          <a:p>
            <a:pPr algn="ctr"/>
            <a:r>
              <a:rPr lang="zh-Hans" altLang="en-US" sz="2000" dirty="0">
                <a:solidFill>
                  <a:schemeClr val="bg1"/>
                </a:solidFill>
                <a:latin typeface="微软雅黑" panose="020B0503020204020204" pitchFamily="34" charset="-122"/>
                <a:ea typeface="微软雅黑" panose="020B0503020204020204" pitchFamily="34" charset="-122"/>
              </a:rPr>
              <a:t>全球的世界经济格局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294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（七）非洲区域经济一体化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9"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3" name="内容占位符 2">
            <a:extLst>
              <a:ext uri="{FF2B5EF4-FFF2-40B4-BE49-F238E27FC236}">
                <a16:creationId xmlns:a16="http://schemas.microsoft.com/office/drawing/2014/main" id="{A0A749CD-9B92-48B2-8DC0-2D646A274A4C}"/>
              </a:ext>
            </a:extLst>
          </p:cNvPr>
          <p:cNvSpPr>
            <a:spLocks noGrp="1"/>
          </p:cNvSpPr>
          <p:nvPr>
            <p:ph idx="1"/>
          </p:nvPr>
        </p:nvSpPr>
        <p:spPr>
          <a:xfrm>
            <a:off x="5851989" y="2092899"/>
            <a:ext cx="5644793" cy="4351338"/>
          </a:xfrm>
        </p:spPr>
        <p:txBody>
          <a:bodyPr/>
          <a:lstStyle/>
          <a:p>
            <a:pPr marL="0" indent="0">
              <a:buNone/>
            </a:pPr>
            <a:r>
              <a:rPr lang="zh-CN" altLang="zh-CN" sz="2000" dirty="0">
                <a:latin typeface="微软雅黑" panose="020B0503020204020204" pitchFamily="34" charset="-122"/>
                <a:ea typeface="微软雅黑" panose="020B0503020204020204" pitchFamily="34" charset="-122"/>
              </a:rPr>
              <a:t>目前，非洲各种类型、各种层次的区域一体化组织已有</a:t>
            </a:r>
            <a:r>
              <a:rPr lang="en-GB" altLang="zh-CN" sz="2000" dirty="0">
                <a:latin typeface="微软雅黑" panose="020B0503020204020204" pitchFamily="34" charset="-122"/>
                <a:ea typeface="微软雅黑" panose="020B0503020204020204" pitchFamily="34" charset="-122"/>
              </a:rPr>
              <a:t>200</a:t>
            </a:r>
            <a:r>
              <a:rPr lang="zh-CN" altLang="zh-CN" sz="2000" dirty="0">
                <a:latin typeface="微软雅黑" panose="020B0503020204020204" pitchFamily="34" charset="-122"/>
                <a:ea typeface="微软雅黑" panose="020B0503020204020204" pitchFamily="34" charset="-122"/>
              </a:rPr>
              <a:t>多个，一体化发展进程逐步加快，区域意识已经开始越来越强。</a:t>
            </a:r>
            <a:endParaRPr lang="en-US" altLang="zh-CN" sz="2000" dirty="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2018</a:t>
            </a:r>
            <a:r>
              <a:rPr lang="zh-Hans" altLang="en-US" sz="2000" dirty="0">
                <a:latin typeface="微软雅黑" panose="020B0503020204020204" pitchFamily="34" charset="-122"/>
                <a:ea typeface="微软雅黑" panose="020B0503020204020204" pitchFamily="34" charset="-122"/>
              </a:rPr>
              <a:t>年，</a:t>
            </a:r>
            <a:r>
              <a:rPr lang="zh-CN" altLang="en-US" sz="2000" dirty="0">
                <a:latin typeface="微软雅黑" panose="020B0503020204020204" pitchFamily="34" charset="-122"/>
                <a:ea typeface="微软雅黑" panose="020B0503020204020204" pitchFamily="34" charset="-122"/>
              </a:rPr>
              <a:t>在卢旺达举办的非洲联盟首脑特别会议上，</a:t>
            </a:r>
            <a:r>
              <a:rPr lang="en-US" altLang="zh-CN" sz="2000" dirty="0">
                <a:latin typeface="微软雅黑" panose="020B0503020204020204" pitchFamily="34" charset="-122"/>
                <a:ea typeface="微软雅黑" panose="020B0503020204020204" pitchFamily="34" charset="-122"/>
              </a:rPr>
              <a:t>44</a:t>
            </a:r>
            <a:r>
              <a:rPr lang="zh-CN" altLang="en-US" sz="2000" dirty="0">
                <a:latin typeface="微软雅黑" panose="020B0503020204020204" pitchFamily="34" charset="-122"/>
                <a:ea typeface="微软雅黑" panose="020B0503020204020204" pitchFamily="34" charset="-122"/>
              </a:rPr>
              <a:t>个非洲国家共同签署了成立非洲大陆自由贸易区协议，这是</a:t>
            </a:r>
            <a:r>
              <a:rPr lang="en-US" altLang="zh-CN" sz="2000" dirty="0">
                <a:latin typeface="微软雅黑" panose="020B0503020204020204" pitchFamily="34" charset="-122"/>
                <a:ea typeface="微软雅黑" panose="020B0503020204020204" pitchFamily="34" charset="-122"/>
              </a:rPr>
              <a:t>WTO</a:t>
            </a:r>
            <a:r>
              <a:rPr lang="zh-CN" altLang="en-US" sz="2000" dirty="0">
                <a:latin typeface="微软雅黑" panose="020B0503020204020204" pitchFamily="34" charset="-122"/>
                <a:ea typeface="微软雅黑" panose="020B0503020204020204" pitchFamily="34" charset="-122"/>
              </a:rPr>
              <a:t>成立以来成员数量最多的自由贸易区。 </a:t>
            </a:r>
            <a:endParaRPr lang="en-US" altLang="zh-CN" sz="2000" dirty="0">
              <a:latin typeface="微软雅黑" panose="020B0503020204020204" pitchFamily="34" charset="-122"/>
              <a:ea typeface="微软雅黑" panose="020B0503020204020204" pitchFamily="34" charset="-122"/>
            </a:endParaRPr>
          </a:p>
          <a:p>
            <a:pPr marL="0" indent="0">
              <a:buNone/>
            </a:pPr>
            <a:r>
              <a:rPr lang="zh-CN" altLang="zh-CN" sz="2000" dirty="0">
                <a:latin typeface="微软雅黑" panose="020B0503020204020204" pitchFamily="34" charset="-122"/>
                <a:ea typeface="微软雅黑" panose="020B0503020204020204" pitchFamily="34" charset="-122"/>
              </a:rPr>
              <a:t>近年来，中国与非洲联盟的联系不断加强，</a:t>
            </a:r>
            <a:r>
              <a:rPr lang="en-GB" altLang="zh-CN" sz="2000" dirty="0">
                <a:latin typeface="微软雅黑" panose="020B0503020204020204" pitchFamily="34" charset="-122"/>
                <a:ea typeface="微软雅黑" panose="020B0503020204020204" pitchFamily="34" charset="-122"/>
              </a:rPr>
              <a:t>2019</a:t>
            </a:r>
            <a:r>
              <a:rPr lang="zh-CN" altLang="zh-CN" sz="2000" dirty="0">
                <a:latin typeface="微软雅黑" panose="020B0503020204020204" pitchFamily="34" charset="-122"/>
                <a:ea typeface="微软雅黑" panose="020B0503020204020204" pitchFamily="34" charset="-122"/>
              </a:rPr>
              <a:t>年中非合作论坛顺利开展之后，在一带一路框架下促进中国与非洲命运共同体的一系列措施也正在出台。</a:t>
            </a:r>
          </a:p>
          <a:p>
            <a:pPr marL="0" indent="0">
              <a:buNone/>
            </a:pPr>
            <a:endParaRPr lang="zh-CN" altLang="en-US" dirty="0"/>
          </a:p>
        </p:txBody>
      </p:sp>
      <p:sp>
        <p:nvSpPr>
          <p:cNvPr id="10" name="文本框 9">
            <a:extLst>
              <a:ext uri="{FF2B5EF4-FFF2-40B4-BE49-F238E27FC236}">
                <a16:creationId xmlns:a16="http://schemas.microsoft.com/office/drawing/2014/main" id="{45126C1F-DEA7-46B9-A863-593051DE689C}"/>
              </a:ext>
            </a:extLst>
          </p:cNvPr>
          <p:cNvSpPr txBox="1"/>
          <p:nvPr/>
        </p:nvSpPr>
        <p:spPr>
          <a:xfrm>
            <a:off x="5637244" y="1793317"/>
            <a:ext cx="5859538" cy="3918745"/>
          </a:xfrm>
          <a:prstGeom prst="rect">
            <a:avLst/>
          </a:prstGeom>
          <a:noFill/>
          <a:ln w="28575">
            <a:solidFill>
              <a:srgbClr val="811C20"/>
            </a:solidFill>
          </a:ln>
        </p:spPr>
        <p:txBody>
          <a:bodyPr wrap="square" rtlCol="0">
            <a:spAutoFit/>
          </a:bodyPr>
          <a:lstStyle/>
          <a:p>
            <a:pPr algn="ctr"/>
            <a:endParaRPr lang="zh-CN" altLang="en-US"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20658991-513C-4EB3-A2C3-97649DDB7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617" y="2270588"/>
            <a:ext cx="3198137" cy="3198137"/>
          </a:xfrm>
          <a:prstGeom prst="rect">
            <a:avLst/>
          </a:prstGeom>
        </p:spPr>
      </p:pic>
    </p:spTree>
    <p:extLst>
      <p:ext uri="{BB962C8B-B14F-4D97-AF65-F5344CB8AC3E}">
        <p14:creationId xmlns:p14="http://schemas.microsoft.com/office/powerpoint/2010/main" val="404780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（八）全球的世界经济格局</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3" name="图片 2">
            <a:extLst>
              <a:ext uri="{FF2B5EF4-FFF2-40B4-BE49-F238E27FC236}">
                <a16:creationId xmlns:a16="http://schemas.microsoft.com/office/drawing/2014/main" id="{D3EAEEA6-C47F-E645-BC83-0AE22CD50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21" y="1848310"/>
            <a:ext cx="6064934" cy="2911720"/>
          </a:xfrm>
          <a:prstGeom prst="rect">
            <a:avLst/>
          </a:prstGeom>
        </p:spPr>
      </p:pic>
      <p:sp>
        <p:nvSpPr>
          <p:cNvPr id="36" name="文本框 35">
            <a:extLst>
              <a:ext uri="{FF2B5EF4-FFF2-40B4-BE49-F238E27FC236}">
                <a16:creationId xmlns:a16="http://schemas.microsoft.com/office/drawing/2014/main" id="{363C8F9B-B3A8-C94F-98C7-435EB5F4CD80}"/>
              </a:ext>
            </a:extLst>
          </p:cNvPr>
          <p:cNvSpPr txBox="1"/>
          <p:nvPr/>
        </p:nvSpPr>
        <p:spPr>
          <a:xfrm>
            <a:off x="6503178" y="1848310"/>
            <a:ext cx="5335556" cy="1938992"/>
          </a:xfrm>
          <a:prstGeom prst="rect">
            <a:avLst/>
          </a:prstGeom>
          <a:noFill/>
          <a:ln w="28575">
            <a:solidFill>
              <a:srgbClr val="811C20"/>
            </a:solidFill>
          </a:ln>
        </p:spPr>
        <p:txBody>
          <a:bodyPr wrap="square" rtlCol="0">
            <a:spAutoFit/>
          </a:bodyPr>
          <a:lstStyle/>
          <a:p>
            <a:pPr>
              <a:lnSpc>
                <a:spcPct val="150000"/>
              </a:lnSpc>
            </a:pPr>
            <a:r>
              <a:rPr kumimoji="1" lang="zh-Hans" altLang="en-US" sz="2000" b="1" dirty="0">
                <a:solidFill>
                  <a:srgbClr val="7C1D20"/>
                </a:solidFill>
                <a:latin typeface="Microsoft YaHei" panose="020B0503020204020204" pitchFamily="34" charset="-122"/>
                <a:ea typeface="Microsoft YaHei" panose="020B0503020204020204" pitchFamily="34" charset="-122"/>
              </a:rPr>
              <a:t>国际贸易网络</a:t>
            </a:r>
            <a:r>
              <a:rPr kumimoji="1" lang="en-US" altLang="zh-Hans" sz="2000" b="1" dirty="0">
                <a:solidFill>
                  <a:srgbClr val="7C1D20"/>
                </a:solidFill>
                <a:latin typeface="Microsoft YaHei" panose="020B0503020204020204" pitchFamily="34" charset="-122"/>
                <a:ea typeface="Microsoft YaHei" panose="020B0503020204020204" pitchFamily="34" charset="-122"/>
              </a:rPr>
              <a:t>VS</a:t>
            </a:r>
            <a:r>
              <a:rPr kumimoji="1" lang="zh-Hans" altLang="en-US" sz="2000" b="1" dirty="0">
                <a:solidFill>
                  <a:srgbClr val="7C1D20"/>
                </a:solidFill>
                <a:latin typeface="Microsoft YaHei" panose="020B0503020204020204" pitchFamily="34" charset="-122"/>
                <a:ea typeface="Microsoft YaHei" panose="020B0503020204020204" pitchFamily="34" charset="-122"/>
              </a:rPr>
              <a:t>国际金融网络</a:t>
            </a:r>
            <a:endParaRPr kumimoji="1" lang="en-US" altLang="zh-Hans" sz="2000" b="1" dirty="0">
              <a:solidFill>
                <a:srgbClr val="7C1D20"/>
              </a:solidFill>
              <a:latin typeface="Microsoft YaHei" panose="020B0503020204020204" pitchFamily="34" charset="-122"/>
              <a:ea typeface="Microsoft YaHei" panose="020B0503020204020204" pitchFamily="34" charset="-122"/>
            </a:endParaRPr>
          </a:p>
          <a:p>
            <a:pPr>
              <a:lnSpc>
                <a:spcPct val="150000"/>
              </a:lnSpc>
            </a:pPr>
            <a:r>
              <a:rPr kumimoji="1" lang="zh-Hans" altLang="en-US" sz="2000" dirty="0">
                <a:latin typeface="Microsoft YaHei" panose="020B0503020204020204" pitchFamily="34" charset="-122"/>
                <a:ea typeface="Microsoft YaHei" panose="020B0503020204020204" pitchFamily="34" charset="-122"/>
              </a:rPr>
              <a:t>长期：正向的相互作用关系</a:t>
            </a:r>
            <a:endParaRPr kumimoji="1" lang="en-US" altLang="zh-Hans" sz="2000" dirty="0">
              <a:latin typeface="Microsoft YaHei" panose="020B0503020204020204" pitchFamily="34" charset="-122"/>
              <a:ea typeface="Microsoft YaHei" panose="020B0503020204020204" pitchFamily="34" charset="-122"/>
            </a:endParaRPr>
          </a:p>
          <a:p>
            <a:pPr>
              <a:lnSpc>
                <a:spcPct val="150000"/>
              </a:lnSpc>
            </a:pPr>
            <a:r>
              <a:rPr kumimoji="1" lang="zh-Hans" altLang="en-US" sz="2000" dirty="0">
                <a:latin typeface="Microsoft YaHei" panose="020B0503020204020204" pitchFamily="34" charset="-122"/>
                <a:ea typeface="Microsoft YaHei" panose="020B0503020204020204" pitchFamily="34" charset="-122"/>
              </a:rPr>
              <a:t>短期：</a:t>
            </a:r>
            <a:r>
              <a:rPr lang="zh-CN" altLang="en-US" sz="2000" dirty="0">
                <a:latin typeface="Microsoft YaHei" panose="020B0503020204020204" pitchFamily="34" charset="-122"/>
                <a:ea typeface="Microsoft YaHei" panose="020B0503020204020204" pitchFamily="34" charset="-122"/>
              </a:rPr>
              <a:t>一国在国际资本流动网络中的地位会正向作用其在国际贸易网络中的地位</a:t>
            </a:r>
            <a:r>
              <a:rPr kumimoji="1" lang="zh-CN" altLang="en-US" sz="2000" dirty="0">
                <a:latin typeface="Microsoft YaHei" panose="020B0503020204020204" pitchFamily="34" charset="-122"/>
                <a:ea typeface="Microsoft YaHei" panose="020B0503020204020204" pitchFamily="34" charset="-122"/>
              </a:rPr>
              <a:t>。</a:t>
            </a:r>
            <a:endParaRPr kumimoji="1" lang="en-US" altLang="zh-CN" sz="2000" dirty="0">
              <a:latin typeface="Microsoft YaHei" panose="020B0503020204020204" pitchFamily="34" charset="-122"/>
              <a:ea typeface="Microsoft YaHei" panose="020B0503020204020204" pitchFamily="34" charset="-122"/>
            </a:endParaRPr>
          </a:p>
        </p:txBody>
      </p:sp>
      <p:sp>
        <p:nvSpPr>
          <p:cNvPr id="38" name="文本框 37">
            <a:extLst>
              <a:ext uri="{FF2B5EF4-FFF2-40B4-BE49-F238E27FC236}">
                <a16:creationId xmlns:a16="http://schemas.microsoft.com/office/drawing/2014/main" id="{7947168C-E6DA-8A43-A155-23C7D1664E4F}"/>
              </a:ext>
            </a:extLst>
          </p:cNvPr>
          <p:cNvSpPr txBox="1"/>
          <p:nvPr/>
        </p:nvSpPr>
        <p:spPr>
          <a:xfrm>
            <a:off x="6506133" y="4167788"/>
            <a:ext cx="5332601" cy="2400657"/>
          </a:xfrm>
          <a:prstGeom prst="rect">
            <a:avLst/>
          </a:prstGeom>
          <a:noFill/>
          <a:ln w="28575">
            <a:solidFill>
              <a:srgbClr val="811C20"/>
            </a:solidFill>
          </a:ln>
        </p:spPr>
        <p:txBody>
          <a:bodyPr wrap="square" rtlCol="0">
            <a:spAutoFit/>
          </a:bodyPr>
          <a:lstStyle/>
          <a:p>
            <a:pPr>
              <a:lnSpc>
                <a:spcPct val="150000"/>
              </a:lnSpc>
            </a:pPr>
            <a:r>
              <a:rPr kumimoji="1" lang="zh-Hans" altLang="en-US" sz="2000" b="1" dirty="0">
                <a:solidFill>
                  <a:srgbClr val="7C1D20"/>
                </a:solidFill>
                <a:latin typeface="Microsoft YaHei" panose="020B0503020204020204" pitchFamily="34" charset="-122"/>
                <a:ea typeface="Microsoft YaHei" panose="020B0503020204020204" pitchFamily="34" charset="-122"/>
              </a:rPr>
              <a:t>启示</a:t>
            </a:r>
            <a:endParaRPr kumimoji="1" lang="en-US" altLang="zh-Hans" sz="2000" b="1" dirty="0">
              <a:solidFill>
                <a:srgbClr val="7C1D20"/>
              </a:solidFill>
              <a:latin typeface="Microsoft YaHei" panose="020B0503020204020204" pitchFamily="34" charset="-122"/>
              <a:ea typeface="Microsoft YaHei" panose="020B0503020204020204" pitchFamily="34" charset="-122"/>
            </a:endParaRPr>
          </a:p>
          <a:p>
            <a:pPr>
              <a:lnSpc>
                <a:spcPct val="150000"/>
              </a:lnSpc>
            </a:pPr>
            <a:r>
              <a:rPr kumimoji="1" lang="zh-Hans" altLang="en-US" sz="2000" dirty="0">
                <a:latin typeface="Microsoft YaHei" panose="020B0503020204020204" pitchFamily="34" charset="-122"/>
                <a:ea typeface="Microsoft YaHei" panose="020B0503020204020204" pitchFamily="34" charset="-122"/>
              </a:rPr>
              <a:t>当前贸易保护主义愈演愈烈，若继续发酵，将在贸易和金融两个维度导致“去全球化”的发生。我们应坚持全球化的潮流不可逆，推动区域经济一体化发展。</a:t>
            </a:r>
            <a:endParaRPr kumimoji="1" lang="en-US" altLang="zh-Hans" sz="200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34EB521C-F192-664F-8A83-521464FFB30E}"/>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1" r="943" b="71670"/>
          <a:stretch/>
        </p:blipFill>
        <p:spPr>
          <a:xfrm>
            <a:off x="405545" y="5122429"/>
            <a:ext cx="5675941" cy="1312457"/>
          </a:xfrm>
          <a:prstGeom prst="rect">
            <a:avLst/>
          </a:prstGeom>
        </p:spPr>
      </p:pic>
    </p:spTree>
    <p:extLst>
      <p:ext uri="{BB962C8B-B14F-4D97-AF65-F5344CB8AC3E}">
        <p14:creationId xmlns:p14="http://schemas.microsoft.com/office/powerpoint/2010/main" val="31621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（八）全球的世界经济格局</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58133" y="1831017"/>
            <a:ext cx="4547210" cy="378430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随着全球化和区域经济一体化的发展，各国对外贸易的依存度都在不断增加。地球上的每一个地区都很重要，地区之间的相互依赖和合作，也让世界拥有了更多的财富。经济一体化发展了这么多年，历史已经垂青了那些区域化走在前面的地区，而我们最终追求的全球化，是这些区域之间的一体化。要让全球化繁荣，我们应该更加努力地推进区域经济一体化，这也是中国一直在做的。</a:t>
            </a:r>
            <a:endParaRPr lang="en-GB" sz="2400" b="1" dirty="0">
              <a:latin typeface="微软雅黑 Light" panose="020B0502040204020203" pitchFamily="34" charset="-122"/>
              <a:ea typeface="微软雅黑 Light" panose="020B0502040204020203" pitchFamily="34" charset="-122"/>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17" name="图片 16">
            <a:extLst>
              <a:ext uri="{FF2B5EF4-FFF2-40B4-BE49-F238E27FC236}">
                <a16:creationId xmlns:a16="http://schemas.microsoft.com/office/drawing/2014/main" id="{E5B5C587-C964-4F98-B910-7D1ED0332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411" y="1295817"/>
            <a:ext cx="6951176" cy="4826912"/>
          </a:xfrm>
          <a:prstGeom prst="rect">
            <a:avLst/>
          </a:prstGeom>
        </p:spPr>
      </p:pic>
      <p:cxnSp>
        <p:nvCxnSpPr>
          <p:cNvPr id="20" name="直接连接符 19">
            <a:extLst>
              <a:ext uri="{FF2B5EF4-FFF2-40B4-BE49-F238E27FC236}">
                <a16:creationId xmlns:a16="http://schemas.microsoft.com/office/drawing/2014/main" id="{727AD858-E52C-4094-8763-E3CDDB3DFD26}"/>
              </a:ext>
            </a:extLst>
          </p:cNvPr>
          <p:cNvCxnSpPr>
            <a:cxnSpLocks/>
          </p:cNvCxnSpPr>
          <p:nvPr/>
        </p:nvCxnSpPr>
        <p:spPr>
          <a:xfrm flipH="1">
            <a:off x="6461628" y="1778194"/>
            <a:ext cx="2283497" cy="1584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9CC79C5F-ADB8-4AF5-841E-ED5F6C0BBDC8}"/>
              </a:ext>
            </a:extLst>
          </p:cNvPr>
          <p:cNvCxnSpPr>
            <a:cxnSpLocks/>
            <a:stCxn id="62" idx="3"/>
          </p:cNvCxnSpPr>
          <p:nvPr/>
        </p:nvCxnSpPr>
        <p:spPr>
          <a:xfrm flipV="1">
            <a:off x="6369515" y="1778194"/>
            <a:ext cx="2375610" cy="147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FA938C53-3892-4231-B3E6-6E18CF827751}"/>
              </a:ext>
            </a:extLst>
          </p:cNvPr>
          <p:cNvCxnSpPr>
            <a:cxnSpLocks/>
            <a:stCxn id="58" idx="1"/>
          </p:cNvCxnSpPr>
          <p:nvPr/>
        </p:nvCxnSpPr>
        <p:spPr>
          <a:xfrm flipV="1">
            <a:off x="8161525" y="1778196"/>
            <a:ext cx="583600" cy="1889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431D041-F042-435E-A25A-E3BA63E315F9}"/>
              </a:ext>
            </a:extLst>
          </p:cNvPr>
          <p:cNvCxnSpPr>
            <a:cxnSpLocks/>
          </p:cNvCxnSpPr>
          <p:nvPr/>
        </p:nvCxnSpPr>
        <p:spPr>
          <a:xfrm>
            <a:off x="7799682" y="3864038"/>
            <a:ext cx="1612249" cy="1505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2FC7179E-78D0-449F-8F23-5D96F546A2D0}"/>
              </a:ext>
            </a:extLst>
          </p:cNvPr>
          <p:cNvCxnSpPr>
            <a:cxnSpLocks/>
          </p:cNvCxnSpPr>
          <p:nvPr/>
        </p:nvCxnSpPr>
        <p:spPr>
          <a:xfrm>
            <a:off x="7332465" y="4004463"/>
            <a:ext cx="2346383" cy="1450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8B2A82C-33B4-48F3-A6A3-9C95D0BB9E83}"/>
              </a:ext>
            </a:extLst>
          </p:cNvPr>
          <p:cNvCxnSpPr>
            <a:cxnSpLocks/>
          </p:cNvCxnSpPr>
          <p:nvPr/>
        </p:nvCxnSpPr>
        <p:spPr>
          <a:xfrm flipH="1">
            <a:off x="9678848" y="4498255"/>
            <a:ext cx="1125752" cy="956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2D65F321-4EE2-4590-A7B6-7EB7851224F1}"/>
              </a:ext>
            </a:extLst>
          </p:cNvPr>
          <p:cNvCxnSpPr>
            <a:cxnSpLocks/>
          </p:cNvCxnSpPr>
          <p:nvPr/>
        </p:nvCxnSpPr>
        <p:spPr>
          <a:xfrm>
            <a:off x="7752027" y="3077396"/>
            <a:ext cx="1951425" cy="2377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矩形: 圆角 42">
            <a:extLst>
              <a:ext uri="{FF2B5EF4-FFF2-40B4-BE49-F238E27FC236}">
                <a16:creationId xmlns:a16="http://schemas.microsoft.com/office/drawing/2014/main" id="{E9316605-04F9-4270-8931-AED644E57CB9}"/>
              </a:ext>
            </a:extLst>
          </p:cNvPr>
          <p:cNvSpPr/>
          <p:nvPr/>
        </p:nvSpPr>
        <p:spPr>
          <a:xfrm>
            <a:off x="8853175" y="5351480"/>
            <a:ext cx="1592336" cy="285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新兴经济体</a:t>
            </a:r>
          </a:p>
          <a:p>
            <a:pPr algn="ctr"/>
            <a:endParaRPr lang="zh-CN" altLang="en-US" dirty="0"/>
          </a:p>
        </p:txBody>
      </p:sp>
      <p:sp>
        <p:nvSpPr>
          <p:cNvPr id="44" name="矩形: 圆角 43">
            <a:extLst>
              <a:ext uri="{FF2B5EF4-FFF2-40B4-BE49-F238E27FC236}">
                <a16:creationId xmlns:a16="http://schemas.microsoft.com/office/drawing/2014/main" id="{0FDCA6D3-A547-457E-8F49-4F11C4252181}"/>
              </a:ext>
            </a:extLst>
          </p:cNvPr>
          <p:cNvSpPr/>
          <p:nvPr/>
        </p:nvSpPr>
        <p:spPr>
          <a:xfrm>
            <a:off x="8042689" y="1565708"/>
            <a:ext cx="1592336" cy="285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主要发达国家</a:t>
            </a:r>
          </a:p>
          <a:p>
            <a:pPr algn="ctr"/>
            <a:endParaRPr lang="zh-CN" altLang="en-US" dirty="0"/>
          </a:p>
        </p:txBody>
      </p:sp>
      <p:sp>
        <p:nvSpPr>
          <p:cNvPr id="58" name="文本框 57">
            <a:extLst>
              <a:ext uri="{FF2B5EF4-FFF2-40B4-BE49-F238E27FC236}">
                <a16:creationId xmlns:a16="http://schemas.microsoft.com/office/drawing/2014/main" id="{E8CC032F-CDED-4C76-B636-E61B0F8759A1}"/>
              </a:ext>
            </a:extLst>
          </p:cNvPr>
          <p:cNvSpPr txBox="1"/>
          <p:nvPr/>
        </p:nvSpPr>
        <p:spPr>
          <a:xfrm>
            <a:off x="8161525" y="3544889"/>
            <a:ext cx="526162"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日本</a:t>
            </a:r>
          </a:p>
        </p:txBody>
      </p:sp>
      <p:sp>
        <p:nvSpPr>
          <p:cNvPr id="59" name="文本框 58">
            <a:extLst>
              <a:ext uri="{FF2B5EF4-FFF2-40B4-BE49-F238E27FC236}">
                <a16:creationId xmlns:a16="http://schemas.microsoft.com/office/drawing/2014/main" id="{DE05A825-2146-4981-B007-EF9BA3EE08B9}"/>
              </a:ext>
            </a:extLst>
          </p:cNvPr>
          <p:cNvSpPr txBox="1"/>
          <p:nvPr/>
        </p:nvSpPr>
        <p:spPr>
          <a:xfrm>
            <a:off x="7238366" y="3045565"/>
            <a:ext cx="679120"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俄罗斯</a:t>
            </a:r>
          </a:p>
        </p:txBody>
      </p:sp>
      <p:sp>
        <p:nvSpPr>
          <p:cNvPr id="60" name="文本框 59">
            <a:extLst>
              <a:ext uri="{FF2B5EF4-FFF2-40B4-BE49-F238E27FC236}">
                <a16:creationId xmlns:a16="http://schemas.microsoft.com/office/drawing/2014/main" id="{41361C14-0849-4748-9D8E-4F7846C27F4D}"/>
              </a:ext>
            </a:extLst>
          </p:cNvPr>
          <p:cNvSpPr txBox="1"/>
          <p:nvPr/>
        </p:nvSpPr>
        <p:spPr>
          <a:xfrm>
            <a:off x="7447655" y="3600060"/>
            <a:ext cx="526162"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中国</a:t>
            </a:r>
          </a:p>
        </p:txBody>
      </p:sp>
      <p:sp>
        <p:nvSpPr>
          <p:cNvPr id="61" name="文本框 60">
            <a:extLst>
              <a:ext uri="{FF2B5EF4-FFF2-40B4-BE49-F238E27FC236}">
                <a16:creationId xmlns:a16="http://schemas.microsoft.com/office/drawing/2014/main" id="{73E0997B-BD63-4167-9C82-6394C6E5E0F7}"/>
              </a:ext>
            </a:extLst>
          </p:cNvPr>
          <p:cNvSpPr txBox="1"/>
          <p:nvPr/>
        </p:nvSpPr>
        <p:spPr>
          <a:xfrm>
            <a:off x="6087392" y="3336777"/>
            <a:ext cx="526162"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德国</a:t>
            </a:r>
          </a:p>
        </p:txBody>
      </p:sp>
      <p:sp>
        <p:nvSpPr>
          <p:cNvPr id="62" name="文本框 61">
            <a:extLst>
              <a:ext uri="{FF2B5EF4-FFF2-40B4-BE49-F238E27FC236}">
                <a16:creationId xmlns:a16="http://schemas.microsoft.com/office/drawing/2014/main" id="{E7FE2F89-EB6B-47F1-92FA-6994371669B0}"/>
              </a:ext>
            </a:extLst>
          </p:cNvPr>
          <p:cNvSpPr txBox="1"/>
          <p:nvPr/>
        </p:nvSpPr>
        <p:spPr>
          <a:xfrm>
            <a:off x="5843353" y="3133923"/>
            <a:ext cx="526162"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英国</a:t>
            </a:r>
          </a:p>
        </p:txBody>
      </p:sp>
      <p:sp>
        <p:nvSpPr>
          <p:cNvPr id="63" name="文本框 62">
            <a:extLst>
              <a:ext uri="{FF2B5EF4-FFF2-40B4-BE49-F238E27FC236}">
                <a16:creationId xmlns:a16="http://schemas.microsoft.com/office/drawing/2014/main" id="{6A47E406-112F-4B5A-A317-2477E3EB130E}"/>
              </a:ext>
            </a:extLst>
          </p:cNvPr>
          <p:cNvSpPr txBox="1"/>
          <p:nvPr/>
        </p:nvSpPr>
        <p:spPr>
          <a:xfrm>
            <a:off x="6886707" y="4068039"/>
            <a:ext cx="526162"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印度</a:t>
            </a:r>
          </a:p>
        </p:txBody>
      </p:sp>
      <p:sp>
        <p:nvSpPr>
          <p:cNvPr id="64" name="文本框 63">
            <a:extLst>
              <a:ext uri="{FF2B5EF4-FFF2-40B4-BE49-F238E27FC236}">
                <a16:creationId xmlns:a16="http://schemas.microsoft.com/office/drawing/2014/main" id="{B9C888DC-1CEA-4531-B6FF-38B555687077}"/>
              </a:ext>
            </a:extLst>
          </p:cNvPr>
          <p:cNvSpPr txBox="1"/>
          <p:nvPr/>
        </p:nvSpPr>
        <p:spPr>
          <a:xfrm>
            <a:off x="10845660" y="4356920"/>
            <a:ext cx="526162"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巴西</a:t>
            </a:r>
          </a:p>
        </p:txBody>
      </p:sp>
      <p:sp>
        <p:nvSpPr>
          <p:cNvPr id="85" name="流程图: 接点 84">
            <a:extLst>
              <a:ext uri="{FF2B5EF4-FFF2-40B4-BE49-F238E27FC236}">
                <a16:creationId xmlns:a16="http://schemas.microsoft.com/office/drawing/2014/main" id="{BD547405-1A42-4C58-A063-B8776D1577A0}"/>
              </a:ext>
            </a:extLst>
          </p:cNvPr>
          <p:cNvSpPr/>
          <p:nvPr/>
        </p:nvSpPr>
        <p:spPr>
          <a:xfrm>
            <a:off x="7332466" y="2723098"/>
            <a:ext cx="3356714" cy="24457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7" name="直接连接符 86">
            <a:extLst>
              <a:ext uri="{FF2B5EF4-FFF2-40B4-BE49-F238E27FC236}">
                <a16:creationId xmlns:a16="http://schemas.microsoft.com/office/drawing/2014/main" id="{77796E12-C592-414D-B65B-877B7EF7BF08}"/>
              </a:ext>
            </a:extLst>
          </p:cNvPr>
          <p:cNvCxnSpPr>
            <a:cxnSpLocks/>
          </p:cNvCxnSpPr>
          <p:nvPr/>
        </p:nvCxnSpPr>
        <p:spPr>
          <a:xfrm flipH="1">
            <a:off x="7064091" y="4784184"/>
            <a:ext cx="715631" cy="731850"/>
          </a:xfrm>
          <a:prstGeom prst="line">
            <a:avLst/>
          </a:prstGeom>
        </p:spPr>
        <p:style>
          <a:lnRef idx="1">
            <a:schemeClr val="accent1"/>
          </a:lnRef>
          <a:fillRef idx="0">
            <a:schemeClr val="accent1"/>
          </a:fillRef>
          <a:effectRef idx="0">
            <a:schemeClr val="accent1"/>
          </a:effectRef>
          <a:fontRef idx="minor">
            <a:schemeClr val="tx1"/>
          </a:fontRef>
        </p:style>
      </p:cxnSp>
      <p:sp>
        <p:nvSpPr>
          <p:cNvPr id="89" name="矩形: 圆角 88">
            <a:extLst>
              <a:ext uri="{FF2B5EF4-FFF2-40B4-BE49-F238E27FC236}">
                <a16:creationId xmlns:a16="http://schemas.microsoft.com/office/drawing/2014/main" id="{309BACCC-2BE0-44E2-9B56-D9ED3EA43AB7}"/>
              </a:ext>
            </a:extLst>
          </p:cNvPr>
          <p:cNvSpPr/>
          <p:nvPr/>
        </p:nvSpPr>
        <p:spPr>
          <a:xfrm>
            <a:off x="6074451" y="5487725"/>
            <a:ext cx="1592336" cy="285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亚太经合组织</a:t>
            </a:r>
            <a:endParaRPr lang="en-US" altLang="zh-CN" sz="1400" dirty="0">
              <a:latin typeface="微软雅黑" panose="020B0503020204020204" pitchFamily="34" charset="-122"/>
              <a:ea typeface="微软雅黑" panose="020B0503020204020204" pitchFamily="34" charset="-122"/>
            </a:endParaRPr>
          </a:p>
          <a:p>
            <a:endParaRPr lang="zh-CN" altLang="en-US" dirty="0"/>
          </a:p>
        </p:txBody>
      </p:sp>
      <p:sp>
        <p:nvSpPr>
          <p:cNvPr id="90" name="流程图: 接点 89">
            <a:extLst>
              <a:ext uri="{FF2B5EF4-FFF2-40B4-BE49-F238E27FC236}">
                <a16:creationId xmlns:a16="http://schemas.microsoft.com/office/drawing/2014/main" id="{81577F35-E3CF-4220-80CF-DF4ADF688105}"/>
              </a:ext>
            </a:extLst>
          </p:cNvPr>
          <p:cNvSpPr/>
          <p:nvPr/>
        </p:nvSpPr>
        <p:spPr>
          <a:xfrm>
            <a:off x="5822488" y="2789961"/>
            <a:ext cx="734292" cy="100056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a:extLst>
              <a:ext uri="{FF2B5EF4-FFF2-40B4-BE49-F238E27FC236}">
                <a16:creationId xmlns:a16="http://schemas.microsoft.com/office/drawing/2014/main" id="{84B3D10D-A6DA-4C68-A322-ACEF60B50E9A}"/>
              </a:ext>
            </a:extLst>
          </p:cNvPr>
          <p:cNvCxnSpPr/>
          <p:nvPr/>
        </p:nvCxnSpPr>
        <p:spPr>
          <a:xfrm flipH="1">
            <a:off x="5682059" y="3791110"/>
            <a:ext cx="455159" cy="993074"/>
          </a:xfrm>
          <a:prstGeom prst="line">
            <a:avLst/>
          </a:prstGeom>
        </p:spPr>
        <p:style>
          <a:lnRef idx="1">
            <a:schemeClr val="accent1"/>
          </a:lnRef>
          <a:fillRef idx="0">
            <a:schemeClr val="accent1"/>
          </a:fillRef>
          <a:effectRef idx="0">
            <a:schemeClr val="accent1"/>
          </a:effectRef>
          <a:fontRef idx="minor">
            <a:schemeClr val="tx1"/>
          </a:fontRef>
        </p:style>
      </p:cxnSp>
      <p:sp>
        <p:nvSpPr>
          <p:cNvPr id="93" name="矩形: 圆角 92">
            <a:extLst>
              <a:ext uri="{FF2B5EF4-FFF2-40B4-BE49-F238E27FC236}">
                <a16:creationId xmlns:a16="http://schemas.microsoft.com/office/drawing/2014/main" id="{B6599715-4FF8-48CF-A700-E32A2EC87425}"/>
              </a:ext>
            </a:extLst>
          </p:cNvPr>
          <p:cNvSpPr/>
          <p:nvPr/>
        </p:nvSpPr>
        <p:spPr>
          <a:xfrm>
            <a:off x="5068768" y="4784771"/>
            <a:ext cx="920672" cy="291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欧盟</a:t>
            </a:r>
          </a:p>
          <a:p>
            <a:pPr algn="ctr"/>
            <a:endParaRPr lang="zh-CN" altLang="en-US" dirty="0"/>
          </a:p>
        </p:txBody>
      </p:sp>
      <p:sp>
        <p:nvSpPr>
          <p:cNvPr id="94" name="流程图: 接点 93">
            <a:extLst>
              <a:ext uri="{FF2B5EF4-FFF2-40B4-BE49-F238E27FC236}">
                <a16:creationId xmlns:a16="http://schemas.microsoft.com/office/drawing/2014/main" id="{640EFB42-44E1-4347-8E1C-37CEB2519B26}"/>
              </a:ext>
            </a:extLst>
          </p:cNvPr>
          <p:cNvSpPr/>
          <p:nvPr/>
        </p:nvSpPr>
        <p:spPr>
          <a:xfrm>
            <a:off x="9731574" y="2870397"/>
            <a:ext cx="579014" cy="106875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a:extLst>
              <a:ext uri="{FF2B5EF4-FFF2-40B4-BE49-F238E27FC236}">
                <a16:creationId xmlns:a16="http://schemas.microsoft.com/office/drawing/2014/main" id="{C423F1EB-33C7-4432-83FF-DD494864BA22}"/>
              </a:ext>
            </a:extLst>
          </p:cNvPr>
          <p:cNvCxnSpPr>
            <a:stCxn id="94" idx="7"/>
          </p:cNvCxnSpPr>
          <p:nvPr/>
        </p:nvCxnSpPr>
        <p:spPr>
          <a:xfrm flipV="1">
            <a:off x="10225793" y="2237621"/>
            <a:ext cx="341341" cy="789292"/>
          </a:xfrm>
          <a:prstGeom prst="line">
            <a:avLst/>
          </a:prstGeom>
        </p:spPr>
        <p:style>
          <a:lnRef idx="1">
            <a:schemeClr val="accent1"/>
          </a:lnRef>
          <a:fillRef idx="0">
            <a:schemeClr val="accent1"/>
          </a:fillRef>
          <a:effectRef idx="0">
            <a:schemeClr val="accent1"/>
          </a:effectRef>
          <a:fontRef idx="minor">
            <a:schemeClr val="tx1"/>
          </a:fontRef>
        </p:style>
      </p:cxnSp>
      <p:sp>
        <p:nvSpPr>
          <p:cNvPr id="97" name="矩形: 圆角 96">
            <a:extLst>
              <a:ext uri="{FF2B5EF4-FFF2-40B4-BE49-F238E27FC236}">
                <a16:creationId xmlns:a16="http://schemas.microsoft.com/office/drawing/2014/main" id="{929C7EA6-8A1E-4030-BDBC-908B70D323FA}"/>
              </a:ext>
            </a:extLst>
          </p:cNvPr>
          <p:cNvSpPr/>
          <p:nvPr/>
        </p:nvSpPr>
        <p:spPr>
          <a:xfrm>
            <a:off x="10532687" y="1945837"/>
            <a:ext cx="1125751" cy="291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北美自贸区</a:t>
            </a:r>
            <a:endParaRPr lang="en-US" altLang="zh-CN" sz="1400"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312856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dministrator\Desktop\财大ppt模板\B9PPT模板（一）宽屏-05.jpg"/>
          <p:cNvPicPr>
            <a:picLocks noChangeAspect="1" noChangeArrowheads="1"/>
          </p:cNvPicPr>
          <p:nvPr/>
        </p:nvPicPr>
        <p:blipFill>
          <a:blip r:embed="rId2"/>
          <a:srcRect/>
          <a:stretch>
            <a:fillRect/>
          </a:stretch>
        </p:blipFill>
        <p:spPr bwMode="auto">
          <a:xfrm>
            <a:off x="16488" y="1587"/>
            <a:ext cx="12173308" cy="6856413"/>
          </a:xfrm>
          <a:prstGeom prst="rect">
            <a:avLst/>
          </a:prstGeom>
          <a:noFill/>
        </p:spPr>
      </p:pic>
      <p:sp>
        <p:nvSpPr>
          <p:cNvPr id="2" name="标题 1"/>
          <p:cNvSpPr>
            <a:spLocks noGrp="1"/>
          </p:cNvSpPr>
          <p:nvPr>
            <p:ph type="title"/>
          </p:nvPr>
        </p:nvSpPr>
        <p:spPr>
          <a:xfrm>
            <a:off x="559437" y="2586684"/>
            <a:ext cx="10968833" cy="1143000"/>
          </a:xfrm>
        </p:spPr>
        <p:txBody>
          <a:bodyPr>
            <a:normAutofit/>
          </a:bodyPr>
          <a:lstStyle/>
          <a:p>
            <a:r>
              <a:rPr lang="zh-CN" altLang="en-US" sz="7199"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18725" y="3824549"/>
            <a:ext cx="10968833" cy="647937"/>
          </a:xfrm>
        </p:spPr>
        <p:txBody>
          <a:bodyPr>
            <a:noAutofit/>
          </a:bodyPr>
          <a:lstStyle/>
          <a:p>
            <a:pPr algn="ctr">
              <a:buNone/>
            </a:pPr>
            <a:r>
              <a:rPr lang="en-US" altLang="zh-CN" sz="4400" dirty="0">
                <a:solidFill>
                  <a:srgbClr val="7C1D20"/>
                </a:solidFill>
                <a:latin typeface="Times New Roman" panose="02020603050405020304" pitchFamily="18" charset="0"/>
                <a:ea typeface="微软雅黑" pitchFamily="34" charset="-122"/>
                <a:cs typeface="Times New Roman" panose="02020603050405020304" pitchFamily="18" charset="0"/>
              </a:rPr>
              <a:t>Thank You</a:t>
            </a:r>
            <a:endParaRPr lang="zh-CN" altLang="en-US" sz="4400" dirty="0">
              <a:solidFill>
                <a:srgbClr val="7C1D2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64343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22513"/>
            <a:ext cx="6081486" cy="740229"/>
            <a:chOff x="0" y="522513"/>
            <a:chExt cx="6081486" cy="740229"/>
          </a:xfrm>
          <a:solidFill>
            <a:srgbClr val="811C20"/>
          </a:solidFill>
        </p:grpSpPr>
        <p:sp>
          <p:nvSpPr>
            <p:cNvPr id="4" name="Rectangle 3"/>
            <p:cNvSpPr/>
            <p:nvPr/>
          </p:nvSpPr>
          <p:spPr>
            <a:xfrm>
              <a:off x="0" y="522513"/>
              <a:ext cx="6081486"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0" y="631017"/>
              <a:ext cx="6081486" cy="523220"/>
            </a:xfrm>
            <a:prstGeom prst="rect">
              <a:avLst/>
            </a:prstGeom>
            <a:grpFill/>
            <a:ln>
              <a:noFill/>
            </a:ln>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（一）</a:t>
              </a:r>
              <a:r>
                <a:rPr lang="zh-Hans" altLang="en-US" sz="2800" dirty="0">
                  <a:solidFill>
                    <a:schemeClr val="bg1"/>
                  </a:solidFill>
                  <a:latin typeface="微软雅黑" panose="020B0503020204020204" pitchFamily="34" charset="-122"/>
                  <a:ea typeface="微软雅黑" panose="020B0503020204020204" pitchFamily="34" charset="-122"/>
                </a:rPr>
                <a:t>全球经济一体化的概念及利益</a:t>
              </a:r>
              <a:endParaRPr lang="en-GB" sz="2800" dirty="0">
                <a:solidFill>
                  <a:schemeClr val="bg1"/>
                </a:solidFill>
                <a:latin typeface="微软雅黑" panose="020B0503020204020204" pitchFamily="34" charset="-122"/>
                <a:ea typeface="微软雅黑" panose="020B0503020204020204" pitchFamily="34" charset="-122"/>
              </a:endParaRPr>
            </a:p>
          </p:txBody>
        </p:sp>
      </p:grpSp>
      <p:cxnSp>
        <p:nvCxnSpPr>
          <p:cNvPr id="9" name="Straight Connector 8"/>
          <p:cNvCxnSpPr/>
          <p:nvPr/>
        </p:nvCxnSpPr>
        <p:spPr>
          <a:xfrm flipH="1">
            <a:off x="6081486" y="1538514"/>
            <a:ext cx="29028" cy="5065486"/>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3201" y="1553027"/>
            <a:ext cx="5646056" cy="498949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342742" y="1734396"/>
            <a:ext cx="5646057" cy="1200329"/>
          </a:xfrm>
          <a:prstGeom prst="rect">
            <a:avLst/>
          </a:prstGeom>
          <a:noFill/>
          <a:ln w="28575">
            <a:noFill/>
          </a:ln>
        </p:spPr>
        <p:txBody>
          <a:bodyPr wrap="square" rtlCol="0">
            <a:spAutoFit/>
          </a:bodyPr>
          <a:lstStyle/>
          <a:p>
            <a:r>
              <a:rPr lang="zh-Hans" altLang="en-US" sz="2400" b="1" dirty="0">
                <a:latin typeface="微软雅黑" panose="020B0503020204020204" pitchFamily="34" charset="-122"/>
                <a:ea typeface="微软雅黑" panose="020B0503020204020204" pitchFamily="34" charset="-122"/>
              </a:rPr>
              <a:t>区域经济一体化</a:t>
            </a:r>
            <a:r>
              <a:rPr lang="zh-CN" altLang="en-US" sz="2400" b="1" dirty="0">
                <a:latin typeface="微软雅黑" panose="020B0503020204020204" pitchFamily="34" charset="-122"/>
                <a:ea typeface="微软雅黑" panose="020B0503020204020204" pitchFamily="34" charset="-122"/>
              </a:rPr>
              <a:t>：</a:t>
            </a:r>
            <a:r>
              <a:rPr lang="zh-Hans" altLang="en-US" sz="2400" dirty="0">
                <a:latin typeface="微软雅黑" panose="020B0503020204020204" pitchFamily="34" charset="-122"/>
                <a:ea typeface="微软雅黑" panose="020B0503020204020204" pitchFamily="34" charset="-122"/>
              </a:rPr>
              <a:t>在区域</a:t>
            </a:r>
            <a:r>
              <a:rPr lang="zh-CN" altLang="en-US" sz="2400" dirty="0">
                <a:latin typeface="微软雅黑" panose="020B0503020204020204" pitchFamily="34" charset="-122"/>
                <a:ea typeface="微软雅黑" panose="020B0503020204020204" pitchFamily="34" charset="-122"/>
              </a:rPr>
              <a:t>内降低贸易和投资壁垒。</a:t>
            </a:r>
          </a:p>
          <a:p>
            <a:endParaRPr lang="en-GB" sz="2400" dirty="0">
              <a:latin typeface="微软雅黑" panose="020B0503020204020204" pitchFamily="34" charset="-122"/>
              <a:ea typeface="微软雅黑" panose="020B0503020204020204" pitchFamily="34" charset="-122"/>
            </a:endParaRPr>
          </a:p>
        </p:txBody>
      </p:sp>
      <p:sp>
        <p:nvSpPr>
          <p:cNvPr id="2" name="TextBox 1"/>
          <p:cNvSpPr txBox="1"/>
          <p:nvPr/>
        </p:nvSpPr>
        <p:spPr>
          <a:xfrm>
            <a:off x="6342744" y="4699950"/>
            <a:ext cx="5646057" cy="646331"/>
          </a:xfrm>
          <a:prstGeom prst="rect">
            <a:avLst/>
          </a:prstGeom>
          <a:noFill/>
          <a:ln w="28575">
            <a:solidFill>
              <a:srgbClr val="811C20"/>
            </a:solidFill>
          </a:ln>
        </p:spPr>
        <p:txBody>
          <a:bodyPr wrap="square" rtlCol="0">
            <a:spAutoFit/>
          </a:bodyPr>
          <a:lstStyle/>
          <a:p>
            <a:r>
              <a:rPr lang="zh-Hans" altLang="en-US" b="1" dirty="0">
                <a:latin typeface="微软雅黑" panose="020B0503020204020204" pitchFamily="34" charset="-122"/>
                <a:ea typeface="微软雅黑" panose="020B0503020204020204" pitchFamily="34" charset="-122"/>
              </a:rPr>
              <a:t>政治利益</a:t>
            </a:r>
            <a:r>
              <a:rPr lang="zh-CN" altLang="en-US" b="1" dirty="0">
                <a:latin typeface="微软雅黑" panose="020B0503020204020204" pitchFamily="34" charset="-122"/>
                <a:ea typeface="微软雅黑" panose="020B0503020204020204" pitchFamily="34" charset="-122"/>
              </a:rPr>
              <a:t>：</a:t>
            </a:r>
            <a:endParaRPr lang="en-GB" altLang="zh-CN" b="1" dirty="0">
              <a:latin typeface="微软雅黑" panose="020B0503020204020204" pitchFamily="34" charset="-122"/>
              <a:ea typeface="微软雅黑" panose="020B0503020204020204" pitchFamily="34" charset="-122"/>
            </a:endParaRPr>
          </a:p>
          <a:p>
            <a:r>
              <a:rPr lang="zh-Hans" altLang="en-US" dirty="0">
                <a:latin typeface="微软雅黑" panose="020B0503020204020204" pitchFamily="34" charset="-122"/>
                <a:ea typeface="微软雅黑" panose="020B0503020204020204" pitchFamily="34" charset="-122"/>
              </a:rPr>
              <a:t>维护世界和平，防止全球范围内的战争再次爆发。</a:t>
            </a:r>
            <a:endParaRPr lang="en-US" altLang="zh-CN" dirty="0">
              <a:latin typeface="微软雅黑" panose="020B0503020204020204" pitchFamily="34" charset="-122"/>
              <a:ea typeface="微软雅黑" panose="020B0503020204020204" pitchFamily="34" charset="-122"/>
            </a:endParaRPr>
          </a:p>
        </p:txBody>
      </p:sp>
      <p:sp>
        <p:nvSpPr>
          <p:cNvPr id="3" name="TextBox 2"/>
          <p:cNvSpPr txBox="1"/>
          <p:nvPr/>
        </p:nvSpPr>
        <p:spPr>
          <a:xfrm>
            <a:off x="6342744" y="5619191"/>
            <a:ext cx="5646057" cy="923330"/>
          </a:xfrm>
          <a:prstGeom prst="rect">
            <a:avLst/>
          </a:prstGeom>
          <a:noFill/>
          <a:ln w="28575">
            <a:solidFill>
              <a:srgbClr val="811C20"/>
            </a:solidFill>
          </a:ln>
        </p:spPr>
        <p:txBody>
          <a:bodyPr wrap="square" rtlCol="0">
            <a:spAutoFit/>
          </a:bodyPr>
          <a:lstStyle/>
          <a:p>
            <a:r>
              <a:rPr lang="zh-Hans" altLang="en-US" b="1" dirty="0">
                <a:latin typeface="微软雅黑" panose="020B0503020204020204" pitchFamily="34" charset="-122"/>
                <a:ea typeface="微软雅黑" panose="020B0503020204020204" pitchFamily="34" charset="-122"/>
              </a:rPr>
              <a:t>经济利益</a:t>
            </a:r>
            <a:r>
              <a:rPr lang="zh-CN" altLang="en-US" b="1" dirty="0">
                <a:latin typeface="微软雅黑" panose="020B0503020204020204" pitchFamily="34" charset="-122"/>
                <a:ea typeface="微软雅黑" panose="020B0503020204020204" pitchFamily="34" charset="-122"/>
              </a:rPr>
              <a:t>：</a:t>
            </a:r>
            <a:r>
              <a:rPr lang="zh-Hans" altLang="en-US" dirty="0">
                <a:latin typeface="微软雅黑" panose="020B0503020204020204" pitchFamily="34" charset="-122"/>
                <a:ea typeface="微软雅黑" panose="020B0503020204020204" pitchFamily="34" charset="-122"/>
              </a:rPr>
              <a:t>开创了新的国家间争端解决机制；</a:t>
            </a:r>
            <a:endParaRPr lang="en-US" altLang="zh-Hans" dirty="0">
              <a:latin typeface="微软雅黑" panose="020B0503020204020204" pitchFamily="34" charset="-122"/>
              <a:ea typeface="微软雅黑" panose="020B0503020204020204" pitchFamily="34" charset="-122"/>
            </a:endParaRPr>
          </a:p>
          <a:p>
            <a:r>
              <a:rPr lang="zh-Hans" altLang="en-US" dirty="0">
                <a:latin typeface="微软雅黑" panose="020B0503020204020204" pitchFamily="34" charset="-122"/>
                <a:ea typeface="微软雅黑" panose="020B0503020204020204" pitchFamily="34" charset="-122"/>
              </a:rPr>
              <a:t>推动居民收入水平的增长和生活水平的改善；</a:t>
            </a:r>
            <a:endParaRPr lang="en-US" altLang="zh-Hans" dirty="0">
              <a:latin typeface="微软雅黑" panose="020B0503020204020204" pitchFamily="34" charset="-122"/>
              <a:ea typeface="微软雅黑" panose="020B0503020204020204" pitchFamily="34" charset="-122"/>
            </a:endParaRPr>
          </a:p>
          <a:p>
            <a:r>
              <a:rPr lang="zh-Hans" altLang="en-US" dirty="0">
                <a:latin typeface="微软雅黑" panose="020B0503020204020204" pitchFamily="34" charset="-122"/>
                <a:ea typeface="微软雅黑" panose="020B0503020204020204" pitchFamily="34" charset="-122"/>
              </a:rPr>
              <a:t>消除成员国之间的贸易歧视，推动经济增长。</a:t>
            </a:r>
            <a:endParaRPr lang="en-GB" dirty="0">
              <a:latin typeface="微软雅黑" panose="020B0503020204020204" pitchFamily="34" charset="-122"/>
              <a:ea typeface="微软雅黑" panose="020B0503020204020204" pitchFamily="34" charset="-122"/>
            </a:endParaRPr>
          </a:p>
        </p:txBody>
      </p:sp>
      <p:sp>
        <p:nvSpPr>
          <p:cNvPr id="6" name="Rectangle 5"/>
          <p:cNvSpPr/>
          <p:nvPr/>
        </p:nvSpPr>
        <p:spPr>
          <a:xfrm>
            <a:off x="6342742" y="1579553"/>
            <a:ext cx="5646057" cy="1046292"/>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7" name="文本框 26">
            <a:extLst>
              <a:ext uri="{FF2B5EF4-FFF2-40B4-BE49-F238E27FC236}">
                <a16:creationId xmlns:a16="http://schemas.microsoft.com/office/drawing/2014/main" id="{F8237F03-384E-B646-8B6C-7D429D00023B}"/>
              </a:ext>
            </a:extLst>
          </p:cNvPr>
          <p:cNvSpPr txBox="1"/>
          <p:nvPr/>
        </p:nvSpPr>
        <p:spPr>
          <a:xfrm>
            <a:off x="349485" y="4269859"/>
            <a:ext cx="5341819" cy="2031325"/>
          </a:xfrm>
          <a:prstGeom prst="rect">
            <a:avLst/>
          </a:prstGeom>
          <a:noFill/>
        </p:spPr>
        <p:txBody>
          <a:bodyPr wrap="square" rtlCol="0">
            <a:spAutoFit/>
          </a:bodyPr>
          <a:lstStyle/>
          <a:p>
            <a:r>
              <a:rPr kumimoji="1" lang="zh-Hans" altLang="en-US" dirty="0">
                <a:latin typeface="Microsoft YaHei" panose="020B0503020204020204" pitchFamily="34" charset="-122"/>
                <a:ea typeface="Microsoft YaHei" panose="020B0503020204020204" pitchFamily="34" charset="-122"/>
              </a:rPr>
              <a:t>       </a:t>
            </a:r>
            <a:r>
              <a:rPr kumimoji="1" lang="en-US" altLang="zh-Hans" dirty="0">
                <a:latin typeface="Microsoft YaHei" panose="020B0503020204020204" pitchFamily="34" charset="-122"/>
                <a:ea typeface="Microsoft YaHei" panose="020B0503020204020204" pitchFamily="34" charset="-122"/>
              </a:rPr>
              <a:t>【</a:t>
            </a:r>
            <a:r>
              <a:rPr kumimoji="1" lang="zh-CN" altLang="en-US" dirty="0">
                <a:latin typeface="Microsoft YaHei" panose="020B0503020204020204" pitchFamily="34" charset="-122"/>
                <a:ea typeface="Microsoft YaHei" panose="020B0503020204020204" pitchFamily="34" charset="-122"/>
              </a:rPr>
              <a:t>商务部网站</a:t>
            </a:r>
            <a:r>
              <a:rPr kumimoji="1" lang="en-US" altLang="zh-CN" dirty="0">
                <a:latin typeface="Microsoft YaHei" panose="020B0503020204020204" pitchFamily="34" charset="-122"/>
                <a:ea typeface="Microsoft YaHei" panose="020B0503020204020204" pitchFamily="34" charset="-122"/>
              </a:rPr>
              <a:t>4</a:t>
            </a:r>
            <a:r>
              <a:rPr kumimoji="1" lang="zh-CN" altLang="en-US" dirty="0">
                <a:latin typeface="Microsoft YaHei" panose="020B0503020204020204" pitchFamily="34" charset="-122"/>
                <a:ea typeface="Microsoft YaHei" panose="020B0503020204020204" pitchFamily="34" charset="-122"/>
              </a:rPr>
              <a:t>月</a:t>
            </a:r>
            <a:r>
              <a:rPr kumimoji="1" lang="en-US" altLang="zh-CN" dirty="0">
                <a:latin typeface="Microsoft YaHei" panose="020B0503020204020204" pitchFamily="34" charset="-122"/>
                <a:ea typeface="Microsoft YaHei" panose="020B0503020204020204" pitchFamily="34" charset="-122"/>
              </a:rPr>
              <a:t>12</a:t>
            </a:r>
            <a:r>
              <a:rPr kumimoji="1" lang="zh-CN" altLang="en-US" dirty="0">
                <a:latin typeface="Microsoft YaHei" panose="020B0503020204020204" pitchFamily="34" charset="-122"/>
                <a:ea typeface="Microsoft YaHei" panose="020B0503020204020204" pitchFamily="34" charset="-122"/>
              </a:rPr>
              <a:t>日消息</a:t>
            </a:r>
            <a:r>
              <a:rPr kumimoji="1" lang="en-US" altLang="zh-CN" dirty="0">
                <a:latin typeface="Microsoft YaHei" panose="020B0503020204020204" pitchFamily="34" charset="-122"/>
                <a:ea typeface="Microsoft YaHei" panose="020B0503020204020204" pitchFamily="34" charset="-122"/>
              </a:rPr>
              <a:t>】2019</a:t>
            </a:r>
            <a:r>
              <a:rPr kumimoji="1" lang="zh-Hans" altLang="en-US" dirty="0">
                <a:latin typeface="Microsoft YaHei" panose="020B0503020204020204" pitchFamily="34" charset="-122"/>
                <a:ea typeface="Microsoft YaHei" panose="020B0503020204020204" pitchFamily="34" charset="-122"/>
              </a:rPr>
              <a:t>年</a:t>
            </a:r>
            <a:r>
              <a:rPr kumimoji="1" lang="en-US" altLang="zh-Hans" dirty="0">
                <a:latin typeface="Microsoft YaHei" panose="020B0503020204020204" pitchFamily="34" charset="-122"/>
                <a:ea typeface="Microsoft YaHei" panose="020B0503020204020204" pitchFamily="34" charset="-122"/>
              </a:rPr>
              <a:t>4</a:t>
            </a:r>
            <a:r>
              <a:rPr kumimoji="1" lang="zh-Hans" altLang="en-US" dirty="0">
                <a:latin typeface="Microsoft YaHei" panose="020B0503020204020204" pitchFamily="34" charset="-122"/>
                <a:ea typeface="Microsoft YaHei" panose="020B0503020204020204" pitchFamily="34" charset="-122"/>
              </a:rPr>
              <a:t>月</a:t>
            </a:r>
            <a:r>
              <a:rPr kumimoji="1" lang="en-US" altLang="zh-CN" dirty="0">
                <a:latin typeface="Microsoft YaHei" panose="020B0503020204020204" pitchFamily="34" charset="-122"/>
                <a:ea typeface="Microsoft YaHei" panose="020B0503020204020204" pitchFamily="34" charset="-122"/>
              </a:rPr>
              <a:t>12</a:t>
            </a:r>
            <a:r>
              <a:rPr kumimoji="1" lang="zh-CN" altLang="en-US" dirty="0">
                <a:latin typeface="Microsoft YaHei" panose="020B0503020204020204" pitchFamily="34" charset="-122"/>
                <a:ea typeface="Microsoft YaHei" panose="020B0503020204020204" pitchFamily="34" charset="-122"/>
              </a:rPr>
              <a:t>日，中日韩自贸区第十五轮谈判首席谈判代表会议在日本东京举行。商务部部长助理李成钢与日本外务省国际贸易和经济特命全权大使香川刚广、韩国产业通商资源部部长助理吕翰九分率各方代表团出席。本轮谈判，三方就货物贸易、服务贸易、投资、规则等重要议题深入交换意见，取得积极进展。</a:t>
            </a:r>
            <a:endParaRPr kumimoji="1" lang="zh-CN" altLang="en-US" dirty="0"/>
          </a:p>
        </p:txBody>
      </p:sp>
      <p:pic>
        <p:nvPicPr>
          <p:cNvPr id="13" name="图片 12">
            <a:extLst>
              <a:ext uri="{FF2B5EF4-FFF2-40B4-BE49-F238E27FC236}">
                <a16:creationId xmlns:a16="http://schemas.microsoft.com/office/drawing/2014/main" id="{966CCB90-69D0-48CD-A159-8A0A701F2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248" y="2780688"/>
            <a:ext cx="2721044" cy="1700653"/>
          </a:xfrm>
          <a:prstGeom prst="rect">
            <a:avLst/>
          </a:prstGeom>
        </p:spPr>
      </p:pic>
      <p:pic>
        <p:nvPicPr>
          <p:cNvPr id="12" name="图片 11">
            <a:extLst>
              <a:ext uri="{FF2B5EF4-FFF2-40B4-BE49-F238E27FC236}">
                <a16:creationId xmlns:a16="http://schemas.microsoft.com/office/drawing/2014/main" id="{30D64008-BB45-1D4F-A273-E48B77B06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970" y="1780317"/>
            <a:ext cx="3597545" cy="2344400"/>
          </a:xfrm>
          <a:prstGeom prst="rect">
            <a:avLst/>
          </a:prstGeom>
        </p:spPr>
      </p:pic>
    </p:spTree>
    <p:extLst>
      <p:ext uri="{BB962C8B-B14F-4D97-AF65-F5344CB8AC3E}">
        <p14:creationId xmlns:p14="http://schemas.microsoft.com/office/powerpoint/2010/main" val="130795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22513"/>
            <a:ext cx="6081486" cy="740229"/>
            <a:chOff x="0" y="522513"/>
            <a:chExt cx="6081486" cy="740229"/>
          </a:xfrm>
          <a:solidFill>
            <a:srgbClr val="811C20"/>
          </a:solidFill>
        </p:grpSpPr>
        <p:sp>
          <p:nvSpPr>
            <p:cNvPr id="4" name="Rectangle 3"/>
            <p:cNvSpPr/>
            <p:nvPr/>
          </p:nvSpPr>
          <p:spPr>
            <a:xfrm>
              <a:off x="0" y="522513"/>
              <a:ext cx="6081486"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0" y="631017"/>
              <a:ext cx="6081486" cy="523220"/>
            </a:xfrm>
            <a:prstGeom prst="rect">
              <a:avLst/>
            </a:prstGeom>
            <a:grpFill/>
            <a:ln>
              <a:noFill/>
            </a:ln>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（一）</a:t>
              </a:r>
              <a:r>
                <a:rPr lang="zh-Hans" altLang="en-US" sz="2800" dirty="0">
                  <a:solidFill>
                    <a:schemeClr val="bg1"/>
                  </a:solidFill>
                  <a:latin typeface="微软雅黑" panose="020B0503020204020204" pitchFamily="34" charset="-122"/>
                  <a:ea typeface="微软雅黑" panose="020B0503020204020204" pitchFamily="34" charset="-122"/>
                </a:rPr>
                <a:t>全球经济一体化的概念及利益</a:t>
              </a:r>
              <a:endParaRPr lang="en-GB" sz="2800" dirty="0">
                <a:solidFill>
                  <a:schemeClr val="bg1"/>
                </a:solidFill>
                <a:latin typeface="微软雅黑" panose="020B0503020204020204" pitchFamily="34" charset="-122"/>
                <a:ea typeface="微软雅黑" panose="020B0503020204020204" pitchFamily="34" charset="-122"/>
              </a:endParaRPr>
            </a:p>
          </p:txBody>
        </p:sp>
      </p:grpSp>
      <p:cxnSp>
        <p:nvCxnSpPr>
          <p:cNvPr id="9" name="Straight Connector 8"/>
          <p:cNvCxnSpPr/>
          <p:nvPr/>
        </p:nvCxnSpPr>
        <p:spPr>
          <a:xfrm flipH="1">
            <a:off x="6081486" y="1538514"/>
            <a:ext cx="29028" cy="5065486"/>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3201" y="1553027"/>
            <a:ext cx="5646056" cy="498949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389912" y="1681708"/>
            <a:ext cx="5646057" cy="646331"/>
          </a:xfrm>
          <a:prstGeom prst="rect">
            <a:avLst/>
          </a:prstGeom>
          <a:noFill/>
          <a:ln w="28575">
            <a:noFill/>
          </a:ln>
        </p:spPr>
        <p:txBody>
          <a:bodyPr wrap="square" rtlCol="0">
            <a:spAutoFit/>
          </a:bodyPr>
          <a:lstStyle/>
          <a:p>
            <a:r>
              <a:rPr lang="en-GB" dirty="0">
                <a:latin typeface="微软雅黑" panose="020B0503020204020204" pitchFamily="34" charset="-122"/>
                <a:ea typeface="微软雅黑" panose="020B0503020204020204" pitchFamily="34" charset="-122"/>
              </a:rPr>
              <a:t>L1:</a:t>
            </a:r>
            <a:r>
              <a:rPr lang="zh-Hans" altLang="en-US" dirty="0">
                <a:latin typeface="微软雅黑" panose="020B0503020204020204" pitchFamily="34" charset="-122"/>
                <a:ea typeface="微软雅黑" panose="020B0503020204020204" pitchFamily="34" charset="-122"/>
              </a:rPr>
              <a:t>区域经济一体化前</a:t>
            </a:r>
            <a:endParaRPr lang="en-GB" dirty="0">
              <a:latin typeface="微软雅黑" panose="020B0503020204020204" pitchFamily="34" charset="-122"/>
              <a:ea typeface="微软雅黑" panose="020B0503020204020204" pitchFamily="34" charset="-122"/>
            </a:endParaRPr>
          </a:p>
          <a:p>
            <a:r>
              <a:rPr lang="en-GB" dirty="0">
                <a:latin typeface="微软雅黑" panose="020B0503020204020204" pitchFamily="34" charset="-122"/>
                <a:ea typeface="微软雅黑" panose="020B0503020204020204" pitchFamily="34" charset="-122"/>
              </a:rPr>
              <a:t>L2:</a:t>
            </a:r>
            <a:r>
              <a:rPr lang="zh-Hans" altLang="en-US" dirty="0">
                <a:latin typeface="微软雅黑" panose="020B0503020204020204" pitchFamily="34" charset="-122"/>
                <a:ea typeface="微软雅黑" panose="020B0503020204020204" pitchFamily="34" charset="-122"/>
              </a:rPr>
              <a:t>区域经济一体化后</a:t>
            </a:r>
            <a:endParaRPr lang="en-GB" dirty="0">
              <a:latin typeface="微软雅黑" panose="020B0503020204020204" pitchFamily="34" charset="-122"/>
              <a:ea typeface="微软雅黑" panose="020B0503020204020204" pitchFamily="34" charset="-122"/>
            </a:endParaRPr>
          </a:p>
        </p:txBody>
      </p:sp>
      <p:sp>
        <p:nvSpPr>
          <p:cNvPr id="3" name="TextBox 2"/>
          <p:cNvSpPr txBox="1"/>
          <p:nvPr/>
        </p:nvSpPr>
        <p:spPr>
          <a:xfrm>
            <a:off x="6342742" y="4519375"/>
            <a:ext cx="5646059" cy="2031325"/>
          </a:xfrm>
          <a:prstGeom prst="rect">
            <a:avLst/>
          </a:prstGeom>
          <a:noFill/>
          <a:ln w="28575">
            <a:solidFill>
              <a:srgbClr val="811C20"/>
            </a:solidFill>
          </a:ln>
        </p:spPr>
        <p:txBody>
          <a:bodyPr wrap="square" rtlCol="0">
            <a:spAutoFit/>
          </a:bodyPr>
          <a:lstStyle/>
          <a:p>
            <a:r>
              <a:rPr lang="zh-Hans" altLang="en-US" dirty="0">
                <a:latin typeface="微软雅黑" panose="020B0503020204020204" pitchFamily="34" charset="-122"/>
                <a:ea typeface="微软雅黑" panose="020B0503020204020204" pitchFamily="34" charset="-122"/>
              </a:rPr>
              <a:t>供给：减少</a:t>
            </a:r>
            <a:endParaRPr lang="en-US" altLang="zh-Hans" dirty="0">
              <a:latin typeface="微软雅黑" panose="020B0503020204020204" pitchFamily="34" charset="-122"/>
              <a:ea typeface="微软雅黑" panose="020B0503020204020204" pitchFamily="34" charset="-122"/>
            </a:endParaRPr>
          </a:p>
          <a:p>
            <a:r>
              <a:rPr lang="zh-Hans" altLang="en-US" dirty="0">
                <a:latin typeface="微软雅黑" panose="020B0503020204020204" pitchFamily="34" charset="-122"/>
                <a:ea typeface="微软雅黑" panose="020B0503020204020204" pitchFamily="34" charset="-122"/>
              </a:rPr>
              <a:t>需求：增加</a:t>
            </a:r>
            <a:endParaRPr lang="en-US" altLang="zh-Hans" dirty="0">
              <a:latin typeface="微软雅黑" panose="020B0503020204020204" pitchFamily="34" charset="-122"/>
              <a:ea typeface="微软雅黑" panose="020B0503020204020204" pitchFamily="34" charset="-122"/>
            </a:endParaRPr>
          </a:p>
          <a:p>
            <a:r>
              <a:rPr lang="zh-Hans" altLang="en-US" dirty="0">
                <a:latin typeface="微软雅黑" panose="020B0503020204020204" pitchFamily="34" charset="-122"/>
                <a:ea typeface="微软雅黑" panose="020B0503020204020204" pitchFamily="34" charset="-122"/>
              </a:rPr>
              <a:t>进口额：增加</a:t>
            </a:r>
            <a:endParaRPr lang="en-US" altLang="zh-Hans" dirty="0">
              <a:latin typeface="微软雅黑" panose="020B0503020204020204" pitchFamily="34" charset="-122"/>
              <a:ea typeface="微软雅黑" panose="020B0503020204020204" pitchFamily="34" charset="-122"/>
            </a:endParaRPr>
          </a:p>
          <a:p>
            <a:r>
              <a:rPr lang="zh-Hans" altLang="en-US" dirty="0">
                <a:latin typeface="微软雅黑" panose="020B0503020204020204" pitchFamily="34" charset="-122"/>
                <a:ea typeface="微软雅黑" panose="020B0503020204020204" pitchFamily="34" charset="-122"/>
              </a:rPr>
              <a:t>消费者剩余：增加</a:t>
            </a:r>
            <a:r>
              <a:rPr lang="en-US" altLang="zh-Hans" dirty="0" err="1">
                <a:latin typeface="微软雅黑" panose="020B0503020204020204" pitchFamily="34" charset="-122"/>
                <a:ea typeface="微软雅黑" panose="020B0503020204020204" pitchFamily="34" charset="-122"/>
              </a:rPr>
              <a:t>a+b+c+d</a:t>
            </a:r>
            <a:endParaRPr lang="en-US" altLang="zh-Hans" dirty="0">
              <a:latin typeface="微软雅黑" panose="020B0503020204020204" pitchFamily="34" charset="-122"/>
              <a:ea typeface="微软雅黑" panose="020B0503020204020204" pitchFamily="34" charset="-122"/>
            </a:endParaRPr>
          </a:p>
          <a:p>
            <a:r>
              <a:rPr lang="zh-Hans" altLang="en-US" dirty="0">
                <a:latin typeface="微软雅黑" panose="020B0503020204020204" pitchFamily="34" charset="-122"/>
                <a:ea typeface="微软雅黑" panose="020B0503020204020204" pitchFamily="34" charset="-122"/>
              </a:rPr>
              <a:t>生产者剩余：减少</a:t>
            </a:r>
            <a:r>
              <a:rPr lang="en-US" altLang="zh-Hans" dirty="0">
                <a:latin typeface="微软雅黑" panose="020B0503020204020204" pitchFamily="34" charset="-122"/>
                <a:ea typeface="微软雅黑" panose="020B0503020204020204" pitchFamily="34" charset="-122"/>
              </a:rPr>
              <a:t>a</a:t>
            </a:r>
          </a:p>
          <a:p>
            <a:r>
              <a:rPr lang="zh-Hans" altLang="en-US" dirty="0">
                <a:latin typeface="微软雅黑" panose="020B0503020204020204" pitchFamily="34" charset="-122"/>
                <a:ea typeface="微软雅黑" panose="020B0503020204020204" pitchFamily="34" charset="-122"/>
              </a:rPr>
              <a:t>政府关税收入：减少</a:t>
            </a:r>
            <a:r>
              <a:rPr lang="en-US" altLang="zh-Hans" dirty="0">
                <a:latin typeface="微软雅黑" panose="020B0503020204020204" pitchFamily="34" charset="-122"/>
                <a:ea typeface="微软雅黑" panose="020B0503020204020204" pitchFamily="34" charset="-122"/>
              </a:rPr>
              <a:t>c</a:t>
            </a:r>
          </a:p>
          <a:p>
            <a:r>
              <a:rPr lang="zh-Hans" altLang="en-US" dirty="0">
                <a:latin typeface="微软雅黑" panose="020B0503020204020204" pitchFamily="34" charset="-122"/>
                <a:ea typeface="微软雅黑" panose="020B0503020204020204" pitchFamily="34" charset="-122"/>
              </a:rPr>
              <a:t>社会总福利：净增长</a:t>
            </a:r>
            <a:r>
              <a:rPr lang="en-US" altLang="zh-Hans" dirty="0" err="1">
                <a:latin typeface="微软雅黑" panose="020B0503020204020204" pitchFamily="34" charset="-122"/>
                <a:ea typeface="微软雅黑" panose="020B0503020204020204" pitchFamily="34" charset="-122"/>
              </a:rPr>
              <a:t>b+d</a:t>
            </a:r>
            <a:endParaRPr lang="en-GB" dirty="0">
              <a:latin typeface="微软雅黑" panose="020B0503020204020204" pitchFamily="34" charset="-122"/>
              <a:ea typeface="微软雅黑" panose="020B0503020204020204" pitchFamily="34" charset="-122"/>
            </a:endParaRPr>
          </a:p>
        </p:txBody>
      </p:sp>
      <p:sp>
        <p:nvSpPr>
          <p:cNvPr id="6" name="Rectangle 5"/>
          <p:cNvSpPr/>
          <p:nvPr/>
        </p:nvSpPr>
        <p:spPr>
          <a:xfrm>
            <a:off x="6342742" y="1579553"/>
            <a:ext cx="5646057" cy="801174"/>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10" name="图片 9">
            <a:extLst>
              <a:ext uri="{FF2B5EF4-FFF2-40B4-BE49-F238E27FC236}">
                <a16:creationId xmlns:a16="http://schemas.microsoft.com/office/drawing/2014/main" id="{75042C00-5BB0-5646-9621-A8AD5E201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52" y="1737457"/>
            <a:ext cx="4867670" cy="4528065"/>
          </a:xfrm>
          <a:prstGeom prst="rect">
            <a:avLst/>
          </a:prstGeom>
        </p:spPr>
      </p:pic>
      <p:pic>
        <p:nvPicPr>
          <p:cNvPr id="15" name="图片 14">
            <a:extLst>
              <a:ext uri="{FF2B5EF4-FFF2-40B4-BE49-F238E27FC236}">
                <a16:creationId xmlns:a16="http://schemas.microsoft.com/office/drawing/2014/main" id="{E4744382-EEFA-5345-ACE6-778C57CA427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684103" y="2522227"/>
            <a:ext cx="2963333" cy="1823590"/>
          </a:xfrm>
          <a:prstGeom prst="rect">
            <a:avLst/>
          </a:prstGeom>
        </p:spPr>
      </p:pic>
      <p:sp>
        <p:nvSpPr>
          <p:cNvPr id="17" name="文本框 16">
            <a:extLst>
              <a:ext uri="{FF2B5EF4-FFF2-40B4-BE49-F238E27FC236}">
                <a16:creationId xmlns:a16="http://schemas.microsoft.com/office/drawing/2014/main" id="{0D51CC20-8C39-FF42-84EF-178162D09CAC}"/>
              </a:ext>
            </a:extLst>
          </p:cNvPr>
          <p:cNvSpPr txBox="1"/>
          <p:nvPr/>
        </p:nvSpPr>
        <p:spPr>
          <a:xfrm>
            <a:off x="1573422" y="1820207"/>
            <a:ext cx="2492990" cy="369332"/>
          </a:xfrm>
          <a:prstGeom prst="rect">
            <a:avLst/>
          </a:prstGeom>
          <a:noFill/>
        </p:spPr>
        <p:txBody>
          <a:bodyPr wrap="none" rtlCol="0">
            <a:spAutoFit/>
          </a:bodyPr>
          <a:lstStyle/>
          <a:p>
            <a:r>
              <a:rPr kumimoji="1" lang="zh-Hans" altLang="en-US" dirty="0">
                <a:latin typeface="Microsoft YaHei" panose="020B0503020204020204" pitchFamily="34" charset="-122"/>
                <a:ea typeface="Microsoft YaHei" panose="020B0503020204020204" pitchFamily="34" charset="-122"/>
              </a:rPr>
              <a:t>关税同盟贸易创造效应</a:t>
            </a:r>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4187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631017"/>
              <a:ext cx="5761973"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（二）全球</a:t>
              </a:r>
              <a:r>
                <a:rPr lang="zh-Hans" altLang="en-US" sz="2800" dirty="0">
                  <a:solidFill>
                    <a:schemeClr val="bg1"/>
                  </a:solidFill>
                  <a:latin typeface="微软雅黑" panose="020B0503020204020204" pitchFamily="34" charset="-122"/>
                  <a:ea typeface="微软雅黑" panose="020B0503020204020204" pitchFamily="34" charset="-122"/>
                </a:rPr>
                <a:t>经济一体化发展历程</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3"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pic>
        <p:nvPicPr>
          <p:cNvPr id="8" name="图片 7">
            <a:extLst>
              <a:ext uri="{FF2B5EF4-FFF2-40B4-BE49-F238E27FC236}">
                <a16:creationId xmlns:a16="http://schemas.microsoft.com/office/drawing/2014/main" id="{B7AC58DF-4A3B-488D-B2D5-9F9159BE1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432" y="1574692"/>
            <a:ext cx="2034332" cy="2723936"/>
          </a:xfrm>
          <a:prstGeom prst="rect">
            <a:avLst/>
          </a:prstGeom>
        </p:spPr>
      </p:pic>
      <p:graphicFrame>
        <p:nvGraphicFramePr>
          <p:cNvPr id="3" name="表格 2">
            <a:extLst>
              <a:ext uri="{FF2B5EF4-FFF2-40B4-BE49-F238E27FC236}">
                <a16:creationId xmlns:a16="http://schemas.microsoft.com/office/drawing/2014/main" id="{2C4E2DEE-7E7B-064D-92BD-F7F621AA1198}"/>
              </a:ext>
            </a:extLst>
          </p:cNvPr>
          <p:cNvGraphicFramePr>
            <a:graphicFrameLocks noGrp="1"/>
          </p:cNvGraphicFramePr>
          <p:nvPr>
            <p:extLst>
              <p:ext uri="{D42A27DB-BD31-4B8C-83A1-F6EECF244321}">
                <p14:modId xmlns:p14="http://schemas.microsoft.com/office/powerpoint/2010/main" val="1778410058"/>
              </p:ext>
            </p:extLst>
          </p:nvPr>
        </p:nvGraphicFramePr>
        <p:xfrm>
          <a:off x="818477" y="1636546"/>
          <a:ext cx="9004955" cy="4698897"/>
        </p:xfrm>
        <a:graphic>
          <a:graphicData uri="http://schemas.openxmlformats.org/drawingml/2006/table">
            <a:tbl>
              <a:tblPr firstRow="1" firstCol="1" bandRow="1">
                <a:tableStyleId>{5C22544A-7EE6-4342-B048-85BDC9FD1C3A}</a:tableStyleId>
              </a:tblPr>
              <a:tblGrid>
                <a:gridCol w="1961721">
                  <a:extLst>
                    <a:ext uri="{9D8B030D-6E8A-4147-A177-3AD203B41FA5}">
                      <a16:colId xmlns:a16="http://schemas.microsoft.com/office/drawing/2014/main" val="321306172"/>
                    </a:ext>
                  </a:extLst>
                </a:gridCol>
                <a:gridCol w="2014080">
                  <a:extLst>
                    <a:ext uri="{9D8B030D-6E8A-4147-A177-3AD203B41FA5}">
                      <a16:colId xmlns:a16="http://schemas.microsoft.com/office/drawing/2014/main" val="2299574086"/>
                    </a:ext>
                  </a:extLst>
                </a:gridCol>
                <a:gridCol w="5029154">
                  <a:extLst>
                    <a:ext uri="{9D8B030D-6E8A-4147-A177-3AD203B41FA5}">
                      <a16:colId xmlns:a16="http://schemas.microsoft.com/office/drawing/2014/main" val="1297018174"/>
                    </a:ext>
                  </a:extLst>
                </a:gridCol>
              </a:tblGrid>
              <a:tr h="365596">
                <a:tc>
                  <a:txBody>
                    <a:bodyPr/>
                    <a:lstStyle/>
                    <a:p>
                      <a:pPr marL="457200" lvl="0" indent="-228600" algn="l">
                        <a:lnSpc>
                          <a:spcPct val="120000"/>
                        </a:lnSpc>
                        <a:spcBef>
                          <a:spcPts val="200"/>
                        </a:spcBef>
                        <a:spcAft>
                          <a:spcPts val="0"/>
                        </a:spcAft>
                      </a:pPr>
                      <a:r>
                        <a:rPr lang="zh-CN" sz="2000" dirty="0">
                          <a:effectLst/>
                          <a:latin typeface="Microsoft YaHei" panose="020B0503020204020204" pitchFamily="34" charset="-122"/>
                          <a:ea typeface="Microsoft YaHei" panose="020B0503020204020204" pitchFamily="34" charset="-122"/>
                        </a:rPr>
                        <a:t>时间</a:t>
                      </a:r>
                      <a:endParaRPr lang="zh-CN" sz="2000" b="1" dirty="0">
                        <a:solidFill>
                          <a:srgbClr val="707070"/>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marL="68580" marR="68580" marT="0" marB="0">
                    <a:solidFill>
                      <a:srgbClr val="7C1D20"/>
                    </a:solidFill>
                  </a:tcPr>
                </a:tc>
                <a:tc>
                  <a:txBody>
                    <a:bodyPr/>
                    <a:lstStyle/>
                    <a:p>
                      <a:pPr marL="457200" lvl="0" indent="-228600" algn="l">
                        <a:lnSpc>
                          <a:spcPct val="120000"/>
                        </a:lnSpc>
                        <a:spcBef>
                          <a:spcPts val="200"/>
                        </a:spcBef>
                        <a:spcAft>
                          <a:spcPts val="0"/>
                        </a:spcAft>
                      </a:pPr>
                      <a:r>
                        <a:rPr lang="zh-CN" sz="2000" dirty="0">
                          <a:effectLst/>
                          <a:latin typeface="Microsoft YaHei" panose="020B0503020204020204" pitchFamily="34" charset="-122"/>
                          <a:ea typeface="Microsoft YaHei" panose="020B0503020204020204" pitchFamily="34" charset="-122"/>
                        </a:rPr>
                        <a:t>事件</a:t>
                      </a:r>
                      <a:endParaRPr lang="zh-CN" sz="2000" b="1" dirty="0">
                        <a:solidFill>
                          <a:srgbClr val="707070"/>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marL="68580" marR="68580" marT="0" marB="0">
                    <a:solidFill>
                      <a:srgbClr val="7C1D20"/>
                    </a:solidFill>
                  </a:tcPr>
                </a:tc>
                <a:tc>
                  <a:txBody>
                    <a:bodyPr/>
                    <a:lstStyle/>
                    <a:p>
                      <a:pPr marL="457200" lvl="0" indent="-228600" algn="l">
                        <a:lnSpc>
                          <a:spcPct val="120000"/>
                        </a:lnSpc>
                        <a:spcBef>
                          <a:spcPts val="200"/>
                        </a:spcBef>
                        <a:spcAft>
                          <a:spcPts val="0"/>
                        </a:spcAft>
                      </a:pPr>
                      <a:r>
                        <a:rPr lang="zh-CN" sz="2000" dirty="0">
                          <a:effectLst/>
                          <a:latin typeface="Microsoft YaHei" panose="020B0503020204020204" pitchFamily="34" charset="-122"/>
                          <a:ea typeface="Microsoft YaHei" panose="020B0503020204020204" pitchFamily="34" charset="-122"/>
                        </a:rPr>
                        <a:t>评论</a:t>
                      </a:r>
                      <a:endParaRPr lang="zh-CN" sz="2000" b="1" dirty="0">
                        <a:solidFill>
                          <a:srgbClr val="707070"/>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marL="68580" marR="68580" marT="0" marB="0">
                    <a:solidFill>
                      <a:srgbClr val="7C1D20"/>
                    </a:solidFill>
                  </a:tcPr>
                </a:tc>
                <a:extLst>
                  <a:ext uri="{0D108BD9-81ED-4DB2-BD59-A6C34878D82A}">
                    <a16:rowId xmlns:a16="http://schemas.microsoft.com/office/drawing/2014/main" val="2832089185"/>
                  </a:ext>
                </a:extLst>
              </a:tr>
              <a:tr h="1363205">
                <a:tc>
                  <a:txBody>
                    <a:bodyPr/>
                    <a:lstStyle/>
                    <a:p>
                      <a:pPr marL="457200" lvl="0" indent="-228600" algn="l">
                        <a:lnSpc>
                          <a:spcPct val="100000"/>
                        </a:lnSpc>
                        <a:spcBef>
                          <a:spcPts val="200"/>
                        </a:spcBef>
                        <a:spcAft>
                          <a:spcPts val="0"/>
                        </a:spcAft>
                      </a:pPr>
                      <a:r>
                        <a:rPr lang="en-US" altLang="zh-Hans" sz="1800" dirty="0">
                          <a:effectLst/>
                          <a:latin typeface="Microsoft YaHei" panose="020B0503020204020204" pitchFamily="34" charset="-122"/>
                          <a:ea typeface="Microsoft YaHei" panose="020B0503020204020204" pitchFamily="34" charset="-122"/>
                        </a:rPr>
                        <a:t>1947-1994</a:t>
                      </a:r>
                      <a:endParaRPr lang="zh-CN" sz="1800" b="1" dirty="0">
                        <a:solidFill>
                          <a:srgbClr val="707070"/>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7C1D20"/>
                    </a:solidFill>
                  </a:tcPr>
                </a:tc>
                <a:tc>
                  <a:txBody>
                    <a:bodyPr/>
                    <a:lstStyle/>
                    <a:p>
                      <a:pPr marL="457200" lvl="0" indent="-228600" algn="l">
                        <a:lnSpc>
                          <a:spcPct val="120000"/>
                        </a:lnSpc>
                        <a:spcBef>
                          <a:spcPts val="200"/>
                        </a:spcBef>
                        <a:spcAft>
                          <a:spcPts val="0"/>
                        </a:spcAft>
                      </a:pPr>
                      <a:r>
                        <a:rPr lang="zh-CN" sz="1800" dirty="0">
                          <a:solidFill>
                            <a:schemeClr val="bg1"/>
                          </a:solidFill>
                          <a:effectLst/>
                          <a:latin typeface="Microsoft YaHei" panose="020B0503020204020204" pitchFamily="34" charset="-122"/>
                          <a:ea typeface="Microsoft YaHei" panose="020B0503020204020204" pitchFamily="34" charset="-122"/>
                        </a:rPr>
                        <a:t>关贸总协定</a:t>
                      </a:r>
                      <a:endParaRPr lang="zh-CN" sz="18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B3767A"/>
                    </a:solidFill>
                  </a:tcPr>
                </a:tc>
                <a:tc>
                  <a:txBody>
                    <a:bodyPr/>
                    <a:lstStyle/>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二战结束后美国领导下建立；</a:t>
                      </a:r>
                    </a:p>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通过削减关税等贸易壁垒，促进国际</a:t>
                      </a:r>
                      <a:r>
                        <a:rPr lang="zh-Hans" altLang="en-US" sz="1600" dirty="0">
                          <a:solidFill>
                            <a:schemeClr val="bg1"/>
                          </a:solidFill>
                          <a:effectLst/>
                          <a:latin typeface="Microsoft YaHei" panose="020B0503020204020204" pitchFamily="34" charset="-122"/>
                          <a:ea typeface="Microsoft YaHei" panose="020B0503020204020204" pitchFamily="34" charset="-122"/>
                        </a:rPr>
                        <a:t>贸</a:t>
                      </a:r>
                      <a:r>
                        <a:rPr lang="zh-CN" sz="1600" dirty="0">
                          <a:solidFill>
                            <a:schemeClr val="bg1"/>
                          </a:solidFill>
                          <a:effectLst/>
                          <a:latin typeface="Microsoft YaHei" panose="020B0503020204020204" pitchFamily="34" charset="-122"/>
                          <a:ea typeface="Microsoft YaHei" panose="020B0503020204020204" pitchFamily="34" charset="-122"/>
                        </a:rPr>
                        <a:t>易自由化；</a:t>
                      </a:r>
                    </a:p>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临时机构，</a:t>
                      </a:r>
                      <a:r>
                        <a:rPr lang="en-US" sz="1600" dirty="0">
                          <a:solidFill>
                            <a:schemeClr val="bg1"/>
                          </a:solidFill>
                          <a:effectLst/>
                          <a:latin typeface="Microsoft YaHei" panose="020B0503020204020204" pitchFamily="34" charset="-122"/>
                          <a:ea typeface="Microsoft YaHei" panose="020B0503020204020204" pitchFamily="34" charset="-122"/>
                        </a:rPr>
                        <a:t>WTO</a:t>
                      </a:r>
                      <a:r>
                        <a:rPr lang="zh-CN" sz="1600" dirty="0">
                          <a:solidFill>
                            <a:schemeClr val="bg1"/>
                          </a:solidFill>
                          <a:effectLst/>
                          <a:latin typeface="Microsoft YaHei" panose="020B0503020204020204" pitchFamily="34" charset="-122"/>
                          <a:ea typeface="Microsoft YaHei" panose="020B0503020204020204" pitchFamily="34" charset="-122"/>
                        </a:rPr>
                        <a:t>的前身。</a:t>
                      </a:r>
                      <a:endParaRPr lang="zh-CN" sz="16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B3767A"/>
                    </a:solidFill>
                  </a:tcPr>
                </a:tc>
                <a:extLst>
                  <a:ext uri="{0D108BD9-81ED-4DB2-BD59-A6C34878D82A}">
                    <a16:rowId xmlns:a16="http://schemas.microsoft.com/office/drawing/2014/main" val="470180271"/>
                  </a:ext>
                </a:extLst>
              </a:tr>
              <a:tr h="1024480">
                <a:tc>
                  <a:txBody>
                    <a:bodyPr/>
                    <a:lstStyle/>
                    <a:p>
                      <a:pPr marL="457200" lvl="0" indent="-228600" algn="l">
                        <a:lnSpc>
                          <a:spcPct val="120000"/>
                        </a:lnSpc>
                        <a:spcBef>
                          <a:spcPts val="200"/>
                        </a:spcBef>
                        <a:spcAft>
                          <a:spcPts val="0"/>
                        </a:spcAft>
                      </a:pPr>
                      <a:r>
                        <a:rPr lang="en-GB" sz="1800" dirty="0">
                          <a:effectLst/>
                          <a:latin typeface="Microsoft YaHei" panose="020B0503020204020204" pitchFamily="34" charset="-122"/>
                          <a:ea typeface="Microsoft YaHei" panose="020B0503020204020204" pitchFamily="34" charset="-122"/>
                        </a:rPr>
                        <a:t>1995</a:t>
                      </a:r>
                      <a:r>
                        <a:rPr lang="zh-CN" sz="1800" dirty="0">
                          <a:effectLst/>
                          <a:latin typeface="Microsoft YaHei" panose="020B0503020204020204" pitchFamily="34" charset="-122"/>
                          <a:ea typeface="Microsoft YaHei" panose="020B0503020204020204" pitchFamily="34" charset="-122"/>
                        </a:rPr>
                        <a:t>至今</a:t>
                      </a:r>
                      <a:endParaRPr lang="zh-CN" sz="1800" b="1" dirty="0">
                        <a:solidFill>
                          <a:srgbClr val="707070"/>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7C1D20"/>
                    </a:solidFill>
                  </a:tcPr>
                </a:tc>
                <a:tc>
                  <a:txBody>
                    <a:bodyPr/>
                    <a:lstStyle/>
                    <a:p>
                      <a:pPr marL="457200" lvl="0" indent="-228600" algn="l">
                        <a:lnSpc>
                          <a:spcPct val="120000"/>
                        </a:lnSpc>
                        <a:spcBef>
                          <a:spcPts val="200"/>
                        </a:spcBef>
                        <a:spcAft>
                          <a:spcPts val="0"/>
                        </a:spcAft>
                      </a:pPr>
                      <a:r>
                        <a:rPr lang="zh-CN" sz="1800" dirty="0">
                          <a:solidFill>
                            <a:schemeClr val="bg1"/>
                          </a:solidFill>
                          <a:effectLst/>
                          <a:latin typeface="Microsoft YaHei" panose="020B0503020204020204" pitchFamily="34" charset="-122"/>
                          <a:ea typeface="Microsoft YaHei" panose="020B0503020204020204" pitchFamily="34" charset="-122"/>
                        </a:rPr>
                        <a:t>世界贸易组织</a:t>
                      </a:r>
                      <a:endParaRPr lang="zh-CN" sz="18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CEA4A8"/>
                    </a:solidFill>
                  </a:tcPr>
                </a:tc>
                <a:tc>
                  <a:txBody>
                    <a:bodyPr/>
                    <a:lstStyle/>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经济联合国：</a:t>
                      </a:r>
                      <a:r>
                        <a:rPr lang="en-GB" sz="1600" dirty="0">
                          <a:solidFill>
                            <a:schemeClr val="bg1"/>
                          </a:solidFill>
                          <a:effectLst/>
                          <a:latin typeface="Microsoft YaHei" panose="020B0503020204020204" pitchFamily="34" charset="-122"/>
                          <a:ea typeface="Microsoft YaHei" panose="020B0503020204020204" pitchFamily="34" charset="-122"/>
                        </a:rPr>
                        <a:t>164</a:t>
                      </a:r>
                      <a:r>
                        <a:rPr lang="zh-CN" sz="1600" dirty="0">
                          <a:solidFill>
                            <a:schemeClr val="bg1"/>
                          </a:solidFill>
                          <a:effectLst/>
                          <a:latin typeface="Microsoft YaHei" panose="020B0503020204020204" pitchFamily="34" charset="-122"/>
                          <a:ea typeface="Microsoft YaHei" panose="020B0503020204020204" pitchFamily="34" charset="-122"/>
                        </a:rPr>
                        <a:t>个成员国，全球贸易额</a:t>
                      </a:r>
                      <a:r>
                        <a:rPr lang="en-GB" sz="1600" dirty="0">
                          <a:solidFill>
                            <a:schemeClr val="bg1"/>
                          </a:solidFill>
                          <a:effectLst/>
                          <a:latin typeface="Microsoft YaHei" panose="020B0503020204020204" pitchFamily="34" charset="-122"/>
                          <a:ea typeface="Microsoft YaHei" panose="020B0503020204020204" pitchFamily="34" charset="-122"/>
                        </a:rPr>
                        <a:t>98%</a:t>
                      </a:r>
                      <a:r>
                        <a:rPr lang="zh-CN" sz="1600" dirty="0">
                          <a:solidFill>
                            <a:schemeClr val="bg1"/>
                          </a:solidFill>
                          <a:effectLst/>
                          <a:latin typeface="Microsoft YaHei" panose="020B0503020204020204" pitchFamily="34" charset="-122"/>
                          <a:ea typeface="Microsoft YaHei" panose="020B0503020204020204" pitchFamily="34" charset="-122"/>
                        </a:rPr>
                        <a:t>；</a:t>
                      </a:r>
                    </a:p>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中国加入</a:t>
                      </a:r>
                      <a:r>
                        <a:rPr lang="en-US" sz="1600" dirty="0">
                          <a:solidFill>
                            <a:schemeClr val="bg1"/>
                          </a:solidFill>
                          <a:effectLst/>
                          <a:latin typeface="Microsoft YaHei" panose="020B0503020204020204" pitchFamily="34" charset="-122"/>
                          <a:ea typeface="Microsoft YaHei" panose="020B0503020204020204" pitchFamily="34" charset="-122"/>
                        </a:rPr>
                        <a:t>WTO</a:t>
                      </a:r>
                      <a:r>
                        <a:rPr lang="zh-CN" sz="1600" dirty="0">
                          <a:solidFill>
                            <a:schemeClr val="bg1"/>
                          </a:solidFill>
                          <a:effectLst/>
                          <a:latin typeface="Microsoft YaHei" panose="020B0503020204020204" pitchFamily="34" charset="-122"/>
                          <a:ea typeface="Microsoft YaHei" panose="020B0503020204020204" pitchFamily="34" charset="-122"/>
                        </a:rPr>
                        <a:t>：既是机遇，也是挑战；</a:t>
                      </a:r>
                      <a:endParaRPr lang="zh-CN" sz="16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CEA4A8"/>
                    </a:solidFill>
                  </a:tcPr>
                </a:tc>
                <a:extLst>
                  <a:ext uri="{0D108BD9-81ED-4DB2-BD59-A6C34878D82A}">
                    <a16:rowId xmlns:a16="http://schemas.microsoft.com/office/drawing/2014/main" val="3309343815"/>
                  </a:ext>
                </a:extLst>
              </a:tr>
              <a:tr h="856960">
                <a:tc>
                  <a:txBody>
                    <a:bodyPr/>
                    <a:lstStyle/>
                    <a:p>
                      <a:pPr marL="1371600" lvl="2" indent="-228600" algn="l">
                        <a:lnSpc>
                          <a:spcPct val="120000"/>
                        </a:lnSpc>
                        <a:spcBef>
                          <a:spcPts val="200"/>
                        </a:spcBef>
                        <a:spcAft>
                          <a:spcPts val="0"/>
                        </a:spcAft>
                      </a:pPr>
                      <a:r>
                        <a:rPr lang="en-GB" sz="2000" dirty="0">
                          <a:effectLst/>
                          <a:latin typeface="Microsoft YaHei" panose="020B0503020204020204" pitchFamily="34" charset="-122"/>
                          <a:ea typeface="Microsoft YaHei" panose="020B0503020204020204" pitchFamily="34" charset="-122"/>
                        </a:rPr>
                        <a:t> </a:t>
                      </a:r>
                      <a:endParaRPr lang="zh-CN" sz="2000" b="1" dirty="0">
                        <a:solidFill>
                          <a:srgbClr val="707070"/>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7C1D20"/>
                    </a:solidFill>
                  </a:tcPr>
                </a:tc>
                <a:tc>
                  <a:txBody>
                    <a:bodyPr/>
                    <a:lstStyle/>
                    <a:p>
                      <a:pPr marL="457200" lvl="0" indent="-228600" algn="l">
                        <a:lnSpc>
                          <a:spcPct val="120000"/>
                        </a:lnSpc>
                        <a:spcBef>
                          <a:spcPts val="200"/>
                        </a:spcBef>
                        <a:spcAft>
                          <a:spcPts val="0"/>
                        </a:spcAft>
                      </a:pPr>
                      <a:r>
                        <a:rPr lang="en-GB" sz="1800" dirty="0">
                          <a:solidFill>
                            <a:schemeClr val="bg1"/>
                          </a:solidFill>
                          <a:effectLst/>
                          <a:latin typeface="Microsoft YaHei" panose="020B0503020204020204" pitchFamily="34" charset="-122"/>
                          <a:ea typeface="Microsoft YaHei" panose="020B0503020204020204" pitchFamily="34" charset="-122"/>
                        </a:rPr>
                        <a:t>WTO</a:t>
                      </a:r>
                      <a:r>
                        <a:rPr lang="zh-CN" sz="1800" dirty="0">
                          <a:solidFill>
                            <a:schemeClr val="bg1"/>
                          </a:solidFill>
                          <a:effectLst/>
                          <a:latin typeface="Microsoft YaHei" panose="020B0503020204020204" pitchFamily="34" charset="-122"/>
                          <a:ea typeface="Microsoft YaHei" panose="020B0503020204020204" pitchFamily="34" charset="-122"/>
                        </a:rPr>
                        <a:t>改革</a:t>
                      </a:r>
                      <a:endParaRPr lang="zh-CN" sz="18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B3767A"/>
                    </a:solidFill>
                  </a:tcPr>
                </a:tc>
                <a:tc>
                  <a:txBody>
                    <a:bodyPr/>
                    <a:lstStyle/>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国家主权与国际规则的矛盾；</a:t>
                      </a:r>
                    </a:p>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发达国家与发展中国家之间的矛盾。</a:t>
                      </a:r>
                      <a:endParaRPr lang="zh-CN" sz="16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B3767A"/>
                    </a:solidFill>
                  </a:tcPr>
                </a:tc>
                <a:extLst>
                  <a:ext uri="{0D108BD9-81ED-4DB2-BD59-A6C34878D82A}">
                    <a16:rowId xmlns:a16="http://schemas.microsoft.com/office/drawing/2014/main" val="3189908081"/>
                  </a:ext>
                </a:extLst>
              </a:tr>
              <a:tr h="1088492">
                <a:tc>
                  <a:txBody>
                    <a:bodyPr/>
                    <a:lstStyle/>
                    <a:p>
                      <a:pPr marL="1371600" lvl="2" indent="-228600" algn="l">
                        <a:lnSpc>
                          <a:spcPct val="120000"/>
                        </a:lnSpc>
                        <a:spcBef>
                          <a:spcPts val="200"/>
                        </a:spcBef>
                        <a:spcAft>
                          <a:spcPts val="0"/>
                        </a:spcAft>
                      </a:pPr>
                      <a:r>
                        <a:rPr lang="en-US" sz="2000" dirty="0">
                          <a:effectLst/>
                          <a:latin typeface="Microsoft YaHei" panose="020B0503020204020204" pitchFamily="34" charset="-122"/>
                          <a:ea typeface="Microsoft YaHei" panose="020B0503020204020204" pitchFamily="34" charset="-122"/>
                        </a:rPr>
                        <a:t> </a:t>
                      </a:r>
                      <a:endParaRPr lang="zh-CN" sz="2000" b="1" dirty="0">
                        <a:solidFill>
                          <a:srgbClr val="707070"/>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7C1D20"/>
                    </a:solidFill>
                  </a:tcPr>
                </a:tc>
                <a:tc>
                  <a:txBody>
                    <a:bodyPr/>
                    <a:lstStyle/>
                    <a:p>
                      <a:pPr marL="457200" lvl="0" indent="-228600" algn="l">
                        <a:lnSpc>
                          <a:spcPct val="120000"/>
                        </a:lnSpc>
                        <a:spcBef>
                          <a:spcPts val="200"/>
                        </a:spcBef>
                        <a:spcAft>
                          <a:spcPts val="0"/>
                        </a:spcAft>
                      </a:pPr>
                      <a:r>
                        <a:rPr lang="zh-Hans" altLang="en-US" sz="1800" dirty="0">
                          <a:solidFill>
                            <a:schemeClr val="bg1"/>
                          </a:solidFill>
                          <a:effectLst/>
                          <a:latin typeface="Microsoft YaHei" panose="020B0503020204020204" pitchFamily="34" charset="-122"/>
                          <a:ea typeface="Microsoft YaHei" panose="020B0503020204020204" pitchFamily="34" charset="-122"/>
                        </a:rPr>
                        <a:t>区</a:t>
                      </a:r>
                      <a:r>
                        <a:rPr lang="zh-CN" sz="1800" dirty="0">
                          <a:solidFill>
                            <a:schemeClr val="bg1"/>
                          </a:solidFill>
                          <a:effectLst/>
                          <a:latin typeface="Microsoft YaHei" panose="020B0503020204020204" pitchFamily="34" charset="-122"/>
                          <a:ea typeface="Microsoft YaHei" panose="020B0503020204020204" pitchFamily="34" charset="-122"/>
                        </a:rPr>
                        <a:t>域经济一体化</a:t>
                      </a:r>
                      <a:endParaRPr lang="zh-CN" sz="18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CEA4A8"/>
                    </a:solidFill>
                  </a:tcPr>
                </a:tc>
                <a:tc>
                  <a:txBody>
                    <a:bodyPr/>
                    <a:lstStyle/>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全球贸易谈判存在种种矛盾</a:t>
                      </a:r>
                      <a:r>
                        <a:rPr lang="zh-CN" altLang="en-US" sz="1600" dirty="0">
                          <a:solidFill>
                            <a:schemeClr val="bg1"/>
                          </a:solidFill>
                          <a:effectLst/>
                          <a:latin typeface="Microsoft YaHei" panose="020B0503020204020204" pitchFamily="34" charset="-122"/>
                          <a:ea typeface="Microsoft YaHei" panose="020B0503020204020204" pitchFamily="34" charset="-122"/>
                        </a:rPr>
                        <a:t>；</a:t>
                      </a:r>
                      <a:endParaRPr lang="en-US" altLang="zh-CN" sz="1600" dirty="0">
                        <a:solidFill>
                          <a:schemeClr val="bg1"/>
                        </a:solidFill>
                        <a:effectLst/>
                        <a:latin typeface="Microsoft YaHei" panose="020B0503020204020204" pitchFamily="34" charset="-122"/>
                        <a:ea typeface="Microsoft YaHei" panose="020B0503020204020204" pitchFamily="34" charset="-122"/>
                      </a:endParaRPr>
                    </a:p>
                    <a:p>
                      <a:pPr marL="457200" lvl="0" indent="-228600" algn="l">
                        <a:lnSpc>
                          <a:spcPct val="120000"/>
                        </a:lnSpc>
                        <a:spcBef>
                          <a:spcPts val="200"/>
                        </a:spcBef>
                        <a:spcAft>
                          <a:spcPts val="0"/>
                        </a:spcAft>
                      </a:pPr>
                      <a:r>
                        <a:rPr lang="zh-CN" sz="1600" dirty="0">
                          <a:solidFill>
                            <a:schemeClr val="bg1"/>
                          </a:solidFill>
                          <a:effectLst/>
                          <a:latin typeface="Microsoft YaHei" panose="020B0503020204020204" pitchFamily="34" charset="-122"/>
                          <a:ea typeface="Microsoft YaHei" panose="020B0503020204020204" pitchFamily="34" charset="-122"/>
                        </a:rPr>
                        <a:t>目前，全球化正在向区域化、板块化发展。</a:t>
                      </a:r>
                      <a:endParaRPr lang="zh-CN" sz="1600" b="1" dirty="0">
                        <a:solidFill>
                          <a:schemeClr val="bg1"/>
                        </a:solidFill>
                        <a:effectLst/>
                        <a:latin typeface="Microsoft YaHei" panose="020B0503020204020204" pitchFamily="34" charset="-122"/>
                        <a:ea typeface="Microsoft YaHei" panose="020B0503020204020204" pitchFamily="34" charset="-122"/>
                        <a:cs typeface="Mangal" panose="02040503050203030202" pitchFamily="18" charset="0"/>
                      </a:endParaRPr>
                    </a:p>
                  </a:txBody>
                  <a:tcPr>
                    <a:solidFill>
                      <a:srgbClr val="CEA4A8"/>
                    </a:solidFill>
                  </a:tcPr>
                </a:tc>
                <a:extLst>
                  <a:ext uri="{0D108BD9-81ED-4DB2-BD59-A6C34878D82A}">
                    <a16:rowId xmlns:a16="http://schemas.microsoft.com/office/drawing/2014/main" val="3906942370"/>
                  </a:ext>
                </a:extLst>
              </a:tr>
            </a:tbl>
          </a:graphicData>
        </a:graphic>
      </p:graphicFrame>
      <p:pic>
        <p:nvPicPr>
          <p:cNvPr id="9" name="图片 8">
            <a:extLst>
              <a:ext uri="{FF2B5EF4-FFF2-40B4-BE49-F238E27FC236}">
                <a16:creationId xmlns:a16="http://schemas.microsoft.com/office/drawing/2014/main" id="{1C9BF7E3-FFF3-414E-8D94-536F2C6BF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3432" y="4041645"/>
            <a:ext cx="2189394" cy="2189394"/>
          </a:xfrm>
          <a:prstGeom prst="rect">
            <a:avLst/>
          </a:prstGeom>
        </p:spPr>
      </p:pic>
    </p:spTree>
    <p:extLst>
      <p:ext uri="{BB962C8B-B14F-4D97-AF65-F5344CB8AC3E}">
        <p14:creationId xmlns:p14="http://schemas.microsoft.com/office/powerpoint/2010/main" val="308811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7345680"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（三）区域经济一体化的概念及分类</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21"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graphicFrame>
        <p:nvGraphicFramePr>
          <p:cNvPr id="22" name="图示 21">
            <a:extLst>
              <a:ext uri="{FF2B5EF4-FFF2-40B4-BE49-F238E27FC236}">
                <a16:creationId xmlns:a16="http://schemas.microsoft.com/office/drawing/2014/main" id="{B115EDD2-D8BD-49EC-AA4E-09CDE284F1DE}"/>
              </a:ext>
            </a:extLst>
          </p:cNvPr>
          <p:cNvGraphicFramePr/>
          <p:nvPr>
            <p:extLst>
              <p:ext uri="{D42A27DB-BD31-4B8C-83A1-F6EECF244321}">
                <p14:modId xmlns:p14="http://schemas.microsoft.com/office/powerpoint/2010/main" val="1743443083"/>
              </p:ext>
            </p:extLst>
          </p:nvPr>
        </p:nvGraphicFramePr>
        <p:xfrm>
          <a:off x="1187636" y="1684961"/>
          <a:ext cx="8305685" cy="4941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51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（四）欧洲区域经济一体化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发展进程：</a:t>
            </a:r>
            <a:endParaRPr lang="en-GB" sz="2400" b="1" dirty="0">
              <a:latin typeface="微软雅黑" panose="020B0503020204020204" pitchFamily="34" charset="-122"/>
              <a:ea typeface="微软雅黑" panose="020B0503020204020204" pitchFamily="34" charset="-122"/>
            </a:endParaRPr>
          </a:p>
        </p:txBody>
      </p:sp>
      <p:pic>
        <p:nvPicPr>
          <p:cNvPr id="10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aphicFrame>
        <p:nvGraphicFramePr>
          <p:cNvPr id="6" name="图示 5">
            <a:extLst>
              <a:ext uri="{FF2B5EF4-FFF2-40B4-BE49-F238E27FC236}">
                <a16:creationId xmlns:a16="http://schemas.microsoft.com/office/drawing/2014/main" id="{ACFB009D-8C8C-4E3C-AAF0-827EFD877634}"/>
              </a:ext>
            </a:extLst>
          </p:cNvPr>
          <p:cNvGraphicFramePr/>
          <p:nvPr>
            <p:extLst>
              <p:ext uri="{D42A27DB-BD31-4B8C-83A1-F6EECF244321}">
                <p14:modId xmlns:p14="http://schemas.microsoft.com/office/powerpoint/2010/main" val="218145175"/>
              </p:ext>
            </p:extLst>
          </p:nvPr>
        </p:nvGraphicFramePr>
        <p:xfrm>
          <a:off x="684109" y="2123138"/>
          <a:ext cx="7728371" cy="402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id="{8ECF642C-15B3-4BE1-88DF-5C7657EF0E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2480" y="2452941"/>
            <a:ext cx="3645087" cy="2470277"/>
          </a:xfrm>
          <a:prstGeom prst="rect">
            <a:avLst/>
          </a:prstGeom>
        </p:spPr>
      </p:pic>
    </p:spTree>
    <p:extLst>
      <p:ext uri="{BB962C8B-B14F-4D97-AF65-F5344CB8AC3E}">
        <p14:creationId xmlns:p14="http://schemas.microsoft.com/office/powerpoint/2010/main" val="388223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（四）欧洲区域经济一体化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今日欧盟：</a:t>
            </a:r>
            <a:endParaRPr lang="en-GB" sz="2400" b="1" dirty="0">
              <a:latin typeface="微软雅黑" panose="020B0503020204020204" pitchFamily="34" charset="-122"/>
              <a:ea typeface="微软雅黑" panose="020B0503020204020204" pitchFamily="34" charset="-122"/>
            </a:endParaRPr>
          </a:p>
        </p:txBody>
      </p:sp>
      <p:pic>
        <p:nvPicPr>
          <p:cNvPr id="10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7" name="图片 6">
            <a:extLst>
              <a:ext uri="{FF2B5EF4-FFF2-40B4-BE49-F238E27FC236}">
                <a16:creationId xmlns:a16="http://schemas.microsoft.com/office/drawing/2014/main" id="{669E1FDE-C3C2-4CE1-B7DF-8C1CF494E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05" y="1963623"/>
            <a:ext cx="3182962" cy="2117644"/>
          </a:xfrm>
          <a:prstGeom prst="rect">
            <a:avLst/>
          </a:prstGeom>
        </p:spPr>
      </p:pic>
      <p:sp>
        <p:nvSpPr>
          <p:cNvPr id="109" name="矩形 108">
            <a:extLst>
              <a:ext uri="{FF2B5EF4-FFF2-40B4-BE49-F238E27FC236}">
                <a16:creationId xmlns:a16="http://schemas.microsoft.com/office/drawing/2014/main" id="{829D0ACA-AF56-4BEF-A333-22AA64E3313C}"/>
              </a:ext>
            </a:extLst>
          </p:cNvPr>
          <p:cNvSpPr/>
          <p:nvPr/>
        </p:nvSpPr>
        <p:spPr>
          <a:xfrm>
            <a:off x="431606" y="4427837"/>
            <a:ext cx="3182962" cy="219648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5307317-36C4-497E-8203-95CFD6D6E7CB}"/>
              </a:ext>
            </a:extLst>
          </p:cNvPr>
          <p:cNvSpPr txBox="1"/>
          <p:nvPr/>
        </p:nvSpPr>
        <p:spPr>
          <a:xfrm>
            <a:off x="539139" y="4556582"/>
            <a:ext cx="3022795" cy="1938992"/>
          </a:xfrm>
          <a:prstGeom prst="rect">
            <a:avLst/>
          </a:prstGeom>
          <a:noFill/>
        </p:spPr>
        <p:txBody>
          <a:bodyPr wrap="square" rtlCol="0">
            <a:spAutoFit/>
          </a:bodyPr>
          <a:lstStyle/>
          <a:p>
            <a:pPr algn="just"/>
            <a:r>
              <a:rPr lang="zh-CN" altLang="zh-CN" sz="2000" dirty="0">
                <a:latin typeface="微软雅黑" panose="020B0503020204020204" pitchFamily="34" charset="-122"/>
                <a:ea typeface="微软雅黑" panose="020B0503020204020204" pitchFamily="34" charset="-122"/>
              </a:rPr>
              <a:t>欧盟目前有</a:t>
            </a:r>
            <a:r>
              <a:rPr lang="en-GB" altLang="zh-CN" sz="2000" dirty="0">
                <a:latin typeface="微软雅黑" panose="020B0503020204020204" pitchFamily="34" charset="-122"/>
                <a:ea typeface="微软雅黑" panose="020B0503020204020204" pitchFamily="34" charset="-122"/>
              </a:rPr>
              <a:t>28</a:t>
            </a:r>
            <a:r>
              <a:rPr lang="zh-CN" altLang="zh-CN" sz="2000" dirty="0">
                <a:latin typeface="微软雅黑" panose="020B0503020204020204" pitchFamily="34" charset="-122"/>
                <a:ea typeface="微软雅黑" panose="020B0503020204020204" pitchFamily="34" charset="-122"/>
              </a:rPr>
              <a:t>个成员国，</a:t>
            </a:r>
            <a:r>
              <a:rPr lang="zh-CN" altLang="en-US" sz="2000" dirty="0">
                <a:latin typeface="微软雅黑" panose="020B0503020204020204" pitchFamily="34" charset="-122"/>
                <a:ea typeface="微软雅黑" panose="020B0503020204020204" pitchFamily="34" charset="-122"/>
              </a:rPr>
              <a:t>其中，法国、德国、意大利、荷兰、比利时、卢森堡为创始成员国，克罗地亚在</a:t>
            </a:r>
            <a:r>
              <a:rPr lang="en-US" altLang="zh-CN" sz="2000" dirty="0">
                <a:latin typeface="微软雅黑" panose="020B0503020204020204" pitchFamily="34" charset="-122"/>
                <a:ea typeface="微软雅黑" panose="020B0503020204020204" pitchFamily="34" charset="-122"/>
              </a:rPr>
              <a:t>2013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月加入欧盟，成为第</a:t>
            </a:r>
            <a:r>
              <a:rPr lang="en-US" altLang="zh-CN" sz="2000" dirty="0">
                <a:latin typeface="微软雅黑" panose="020B0503020204020204" pitchFamily="34" charset="-122"/>
                <a:ea typeface="微软雅黑" panose="020B0503020204020204" pitchFamily="34" charset="-122"/>
              </a:rPr>
              <a:t>28</a:t>
            </a:r>
            <a:r>
              <a:rPr lang="zh-CN" altLang="en-US" sz="2000" dirty="0">
                <a:latin typeface="微软雅黑" panose="020B0503020204020204" pitchFamily="34" charset="-122"/>
                <a:ea typeface="微软雅黑" panose="020B0503020204020204" pitchFamily="34" charset="-122"/>
              </a:rPr>
              <a:t>个成员国。</a:t>
            </a:r>
            <a:endParaRPr lang="zh-CN" altLang="en-US" dirty="0"/>
          </a:p>
        </p:txBody>
      </p:sp>
      <p:pic>
        <p:nvPicPr>
          <p:cNvPr id="5" name="图片 4">
            <a:extLst>
              <a:ext uri="{FF2B5EF4-FFF2-40B4-BE49-F238E27FC236}">
                <a16:creationId xmlns:a16="http://schemas.microsoft.com/office/drawing/2014/main" id="{8787E6BC-4AEA-E948-904A-2630E48C7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80" y="1871981"/>
            <a:ext cx="6332220" cy="4771888"/>
          </a:xfrm>
          <a:prstGeom prst="rect">
            <a:avLst/>
          </a:prstGeom>
        </p:spPr>
      </p:pic>
    </p:spTree>
    <p:extLst>
      <p:ext uri="{BB962C8B-B14F-4D97-AF65-F5344CB8AC3E}">
        <p14:creationId xmlns:p14="http://schemas.microsoft.com/office/powerpoint/2010/main" val="426782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（四）欧洲区域经济一体化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931575"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今日欧盟</a:t>
            </a:r>
            <a:r>
              <a:rPr lang="en-US" altLang="zh-CN" sz="2400" b="1" dirty="0">
                <a:latin typeface="微软雅黑" panose="020B0503020204020204" pitchFamily="34" charset="-122"/>
                <a:ea typeface="微软雅黑" panose="020B0503020204020204" pitchFamily="34" charset="-122"/>
              </a:rPr>
              <a:t>——</a:t>
            </a:r>
            <a:r>
              <a:rPr lang="zh-Hans" altLang="en-US" sz="2400" b="1" dirty="0">
                <a:latin typeface="微软雅黑" panose="020B0503020204020204" pitchFamily="34" charset="-122"/>
                <a:ea typeface="微软雅黑" panose="020B0503020204020204" pitchFamily="34" charset="-122"/>
              </a:rPr>
              <a:t>英国脱欧</a:t>
            </a:r>
            <a:endParaRPr lang="en-GB" sz="2400" b="1" dirty="0">
              <a:latin typeface="微软雅黑" panose="020B0503020204020204" pitchFamily="34" charset="-122"/>
              <a:ea typeface="微软雅黑" panose="020B0503020204020204" pitchFamily="34" charset="-122"/>
            </a:endParaRPr>
          </a:p>
        </p:txBody>
      </p:sp>
      <p:pic>
        <p:nvPicPr>
          <p:cNvPr id="10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109" name="矩形 108">
            <a:extLst>
              <a:ext uri="{FF2B5EF4-FFF2-40B4-BE49-F238E27FC236}">
                <a16:creationId xmlns:a16="http://schemas.microsoft.com/office/drawing/2014/main" id="{829D0ACA-AF56-4BEF-A333-22AA64E3313C}"/>
              </a:ext>
            </a:extLst>
          </p:cNvPr>
          <p:cNvSpPr/>
          <p:nvPr/>
        </p:nvSpPr>
        <p:spPr>
          <a:xfrm>
            <a:off x="4114801" y="1765917"/>
            <a:ext cx="7386319" cy="4787434"/>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FEFA3887-5094-4BD6-BD1D-32F7A0345122}"/>
              </a:ext>
            </a:extLst>
          </p:cNvPr>
          <p:cNvSpPr/>
          <p:nvPr/>
        </p:nvSpPr>
        <p:spPr>
          <a:xfrm>
            <a:off x="463037" y="4368137"/>
            <a:ext cx="3175000" cy="2185214"/>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5DA39DD-A596-4D59-94CA-5777F7AC6E13}"/>
              </a:ext>
            </a:extLst>
          </p:cNvPr>
          <p:cNvSpPr txBox="1"/>
          <p:nvPr/>
        </p:nvSpPr>
        <p:spPr>
          <a:xfrm>
            <a:off x="480603" y="4529295"/>
            <a:ext cx="3944621" cy="2492990"/>
          </a:xfrm>
          <a:prstGeom prst="rect">
            <a:avLst/>
          </a:prstGeom>
          <a:noFill/>
        </p:spPr>
        <p:txBody>
          <a:bodyPr wrap="square" rtlCol="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a:t>
            </a:r>
            <a:r>
              <a:rPr lang="en-US" altLang="zh-Hans" sz="2000" dirty="0">
                <a:latin typeface="微软雅黑" panose="020B0503020204020204" pitchFamily="34" charset="-122"/>
                <a:ea typeface="微软雅黑" panose="020B0503020204020204" pitchFamily="34" charset="-122"/>
              </a:rPr>
              <a:t>013</a:t>
            </a:r>
            <a:r>
              <a:rPr lang="zh-Hans" altLang="en-US" sz="2000" dirty="0">
                <a:latin typeface="微软雅黑" panose="020B0503020204020204" pitchFamily="34" charset="-122"/>
                <a:ea typeface="微软雅黑" panose="020B0503020204020204" pitchFamily="34" charset="-122"/>
              </a:rPr>
              <a:t>年 正式提出</a:t>
            </a:r>
            <a:endParaRPr lang="en-US" altLang="zh-Hans" sz="2000" dirty="0">
              <a:latin typeface="微软雅黑" panose="020B0503020204020204" pitchFamily="34" charset="-122"/>
              <a:ea typeface="微软雅黑" panose="020B0503020204020204" pitchFamily="34" charset="-122"/>
            </a:endParaRPr>
          </a:p>
          <a:p>
            <a:pPr>
              <a:lnSpc>
                <a:spcPct val="150000"/>
              </a:lnSpc>
            </a:pPr>
            <a:r>
              <a:rPr lang="en-US" altLang="zh-Hans" sz="2000" dirty="0">
                <a:latin typeface="微软雅黑" panose="020B0503020204020204" pitchFamily="34" charset="-122"/>
                <a:ea typeface="微软雅黑" panose="020B0503020204020204" pitchFamily="34" charset="-122"/>
              </a:rPr>
              <a:t>2016</a:t>
            </a:r>
            <a:r>
              <a:rPr lang="zh-Hans" altLang="en-US" sz="2000" dirty="0">
                <a:latin typeface="微软雅黑" panose="020B0503020204020204" pitchFamily="34" charset="-122"/>
                <a:ea typeface="微软雅黑" panose="020B0503020204020204" pitchFamily="34" charset="-122"/>
              </a:rPr>
              <a:t>年 第一次公投</a:t>
            </a:r>
            <a:endParaRPr lang="en-US" altLang="zh-Hans" sz="2000" dirty="0">
              <a:latin typeface="微软雅黑" panose="020B0503020204020204" pitchFamily="34" charset="-122"/>
              <a:ea typeface="微软雅黑" panose="020B0503020204020204" pitchFamily="34" charset="-122"/>
            </a:endParaRPr>
          </a:p>
          <a:p>
            <a:pPr>
              <a:lnSpc>
                <a:spcPct val="150000"/>
              </a:lnSpc>
            </a:pPr>
            <a:r>
              <a:rPr lang="en-US" altLang="zh-Hans" sz="2000" dirty="0">
                <a:latin typeface="微软雅黑" panose="020B0503020204020204" pitchFamily="34" charset="-122"/>
                <a:ea typeface="微软雅黑" panose="020B0503020204020204" pitchFamily="34" charset="-122"/>
              </a:rPr>
              <a:t>2019.3.29</a:t>
            </a:r>
            <a:r>
              <a:rPr lang="zh-Hans" altLang="en-US" sz="2000" dirty="0">
                <a:latin typeface="微软雅黑" panose="020B0503020204020204" pitchFamily="34" charset="-122"/>
                <a:ea typeface="微软雅黑" panose="020B0503020204020204" pitchFamily="34" charset="-122"/>
              </a:rPr>
              <a:t> 延迟脱欧</a:t>
            </a:r>
            <a:endParaRPr lang="en-US" altLang="zh-Hans" sz="2000" dirty="0">
              <a:latin typeface="微软雅黑" panose="020B0503020204020204" pitchFamily="34" charset="-122"/>
              <a:ea typeface="微软雅黑" panose="020B0503020204020204" pitchFamily="34" charset="-122"/>
            </a:endParaRPr>
          </a:p>
          <a:p>
            <a:pPr>
              <a:lnSpc>
                <a:spcPct val="150000"/>
              </a:lnSpc>
            </a:pPr>
            <a:r>
              <a:rPr lang="en-US" altLang="zh-Hans" sz="2000" dirty="0">
                <a:latin typeface="微软雅黑" panose="020B0503020204020204" pitchFamily="34" charset="-122"/>
                <a:ea typeface="微软雅黑" panose="020B0503020204020204" pitchFamily="34" charset="-122"/>
              </a:rPr>
              <a:t>2019.4.10</a:t>
            </a:r>
            <a:r>
              <a:rPr lang="zh-Hans" altLang="en-US" sz="2000" dirty="0">
                <a:latin typeface="微软雅黑" panose="020B0503020204020204" pitchFamily="34" charset="-122"/>
                <a:ea typeface="微软雅黑" panose="020B0503020204020204" pitchFamily="34" charset="-122"/>
              </a:rPr>
              <a:t> 延期至</a:t>
            </a:r>
            <a:r>
              <a:rPr lang="en-US" altLang="zh-Hans" sz="2000" dirty="0">
                <a:latin typeface="微软雅黑" panose="020B0503020204020204" pitchFamily="34" charset="-122"/>
                <a:ea typeface="微软雅黑" panose="020B0503020204020204" pitchFamily="34" charset="-122"/>
              </a:rPr>
              <a:t>10.31</a:t>
            </a:r>
          </a:p>
          <a:p>
            <a:endParaRPr lang="en-US" altLang="zh-CN" dirty="0">
              <a:latin typeface="微软雅黑" panose="020B0503020204020204" pitchFamily="34" charset="-122"/>
              <a:ea typeface="微软雅黑" panose="020B0503020204020204" pitchFamily="34" charset="-122"/>
            </a:endParaRPr>
          </a:p>
          <a:p>
            <a:endParaRPr lang="zh-CN" altLang="en-US" dirty="0"/>
          </a:p>
        </p:txBody>
      </p:sp>
      <p:pic>
        <p:nvPicPr>
          <p:cNvPr id="4" name="图片 3">
            <a:extLst>
              <a:ext uri="{FF2B5EF4-FFF2-40B4-BE49-F238E27FC236}">
                <a16:creationId xmlns:a16="http://schemas.microsoft.com/office/drawing/2014/main" id="{D90E6E6E-2A3A-DE42-B797-A84E11902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7" y="2098779"/>
            <a:ext cx="3175000" cy="2108200"/>
          </a:xfrm>
          <a:prstGeom prst="rect">
            <a:avLst/>
          </a:prstGeom>
        </p:spPr>
      </p:pic>
      <p:sp>
        <p:nvSpPr>
          <p:cNvPr id="5" name="文本框 4">
            <a:extLst>
              <a:ext uri="{FF2B5EF4-FFF2-40B4-BE49-F238E27FC236}">
                <a16:creationId xmlns:a16="http://schemas.microsoft.com/office/drawing/2014/main" id="{70F2121D-1D20-0040-9EE3-3B3A8D21F217}"/>
              </a:ext>
            </a:extLst>
          </p:cNvPr>
          <p:cNvSpPr txBox="1"/>
          <p:nvPr/>
        </p:nvSpPr>
        <p:spPr>
          <a:xfrm>
            <a:off x="4279919" y="1941227"/>
            <a:ext cx="7078961" cy="4308295"/>
          </a:xfrm>
          <a:prstGeom prst="rect">
            <a:avLst/>
          </a:prstGeom>
          <a:noFill/>
        </p:spPr>
        <p:txBody>
          <a:bodyPr wrap="square" rtlCol="0">
            <a:spAutoFit/>
          </a:bodyPr>
          <a:lstStyle/>
          <a:p>
            <a:pPr marL="342900" indent="-342900">
              <a:lnSpc>
                <a:spcPct val="200000"/>
              </a:lnSpc>
              <a:buFont typeface="Wingdings" pitchFamily="2" charset="2"/>
              <a:buChar char="Ø"/>
            </a:pPr>
            <a:r>
              <a:rPr kumimoji="1" lang="zh-Hans" altLang="en-US" sz="2000" dirty="0">
                <a:latin typeface="Microsoft YaHei" panose="020B0503020204020204" pitchFamily="34" charset="-122"/>
                <a:ea typeface="Microsoft YaHei" panose="020B0503020204020204" pitchFamily="34" charset="-122"/>
              </a:rPr>
              <a:t>脱欧原因</a:t>
            </a:r>
            <a:endParaRPr kumimoji="1" lang="en-US" altLang="zh-Hans" sz="2000" dirty="0">
              <a:latin typeface="Microsoft YaHei" panose="020B0503020204020204" pitchFamily="34" charset="-122"/>
              <a:ea typeface="Microsoft YaHei" panose="020B0503020204020204" pitchFamily="34" charset="-122"/>
            </a:endParaRPr>
          </a:p>
          <a:p>
            <a:pPr marL="342900" indent="-342900">
              <a:lnSpc>
                <a:spcPct val="20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历史原因：曾经的大英帝国</a:t>
            </a:r>
            <a:r>
              <a:rPr kumimoji="1" lang="en-US" altLang="zh-Hans" sz="2000" dirty="0">
                <a:latin typeface="Microsoft YaHei" panose="020B0503020204020204" pitchFamily="34" charset="-122"/>
                <a:ea typeface="Microsoft YaHei" panose="020B0503020204020204" pitchFamily="34" charset="-122"/>
              </a:rPr>
              <a:t>——</a:t>
            </a:r>
            <a:r>
              <a:rPr kumimoji="1" lang="zh-Hans" altLang="en-US" sz="2000" dirty="0">
                <a:latin typeface="Microsoft YaHei" panose="020B0503020204020204" pitchFamily="34" charset="-122"/>
                <a:ea typeface="Microsoft YaHei" panose="020B0503020204020204" pitchFamily="34" charset="-122"/>
              </a:rPr>
              <a:t>欧盟内各成员国地位平等</a:t>
            </a:r>
            <a:endParaRPr kumimoji="1" lang="en-US" altLang="zh-Hans" sz="2000" dirty="0">
              <a:latin typeface="Microsoft YaHei" panose="020B0503020204020204" pitchFamily="34" charset="-122"/>
              <a:ea typeface="Microsoft YaHei" panose="020B0503020204020204" pitchFamily="34" charset="-122"/>
            </a:endParaRPr>
          </a:p>
          <a:p>
            <a:pPr marL="342900" indent="-342900">
              <a:lnSpc>
                <a:spcPct val="20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财政因素：英国为欧盟缴纳巨额的会员费</a:t>
            </a:r>
            <a:endParaRPr kumimoji="1" lang="en-US" altLang="zh-Hans" sz="2000" dirty="0">
              <a:latin typeface="Microsoft YaHei" panose="020B0503020204020204" pitchFamily="34" charset="-122"/>
              <a:ea typeface="Microsoft YaHei" panose="020B0503020204020204" pitchFamily="34" charset="-122"/>
            </a:endParaRPr>
          </a:p>
          <a:p>
            <a:pPr marL="342900" indent="-342900">
              <a:lnSpc>
                <a:spcPct val="20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移民与就业：其他成员国的移民影响英国的就业</a:t>
            </a:r>
            <a:endParaRPr kumimoji="1" lang="en-US" altLang="zh-Hans" sz="2000" dirty="0">
              <a:latin typeface="Microsoft YaHei" panose="020B0503020204020204" pitchFamily="34" charset="-122"/>
              <a:ea typeface="Microsoft YaHei" panose="020B0503020204020204" pitchFamily="34" charset="-122"/>
            </a:endParaRPr>
          </a:p>
          <a:p>
            <a:pPr marL="342900" indent="-342900">
              <a:lnSpc>
                <a:spcPct val="20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规章制度：欧盟的各种法律和规章制度损害了英国的独立性和主权</a:t>
            </a:r>
            <a:endParaRPr kumimoji="1" lang="en-US" altLang="zh-Hans" sz="2000" dirty="0">
              <a:latin typeface="Microsoft YaHei" panose="020B0503020204020204" pitchFamily="34" charset="-122"/>
              <a:ea typeface="Microsoft YaHei" panose="020B0503020204020204" pitchFamily="34" charset="-122"/>
            </a:endParaRPr>
          </a:p>
          <a:p>
            <a:pPr marL="342900" indent="-342900">
              <a:lnSpc>
                <a:spcPct val="200000"/>
              </a:lnSpc>
              <a:buFont typeface="Arial" panose="020B0604020202020204" pitchFamily="34" charset="0"/>
              <a:buChar char="•"/>
            </a:pPr>
            <a:r>
              <a:rPr kumimoji="1" lang="zh-Hans" altLang="en-US" sz="2000" dirty="0">
                <a:latin typeface="Microsoft YaHei" panose="020B0503020204020204" pitchFamily="34" charset="-122"/>
                <a:ea typeface="Microsoft YaHei" panose="020B0503020204020204" pitchFamily="34" charset="-122"/>
              </a:rPr>
              <a:t>其他因素：债务危机、难民危机、恐怖主义</a:t>
            </a:r>
            <a:r>
              <a:rPr kumimoji="1" lang="en-US" altLang="zh-Hans" sz="2000" dirty="0">
                <a:latin typeface="Microsoft YaHei" panose="020B0503020204020204" pitchFamily="34" charset="-122"/>
                <a:ea typeface="Microsoft YaHei" panose="020B0503020204020204" pitchFamily="34" charset="-122"/>
              </a:rPr>
              <a:t>……</a:t>
            </a:r>
            <a:endParaRPr kumimoji="1" lang="zh-CN" altLang="en-US"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44714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3437</TotalTime>
  <Words>2182</Words>
  <Application>Microsoft Office PowerPoint</Application>
  <PresentationFormat>宽屏</PresentationFormat>
  <Paragraphs>217</Paragraphs>
  <Slides>23</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等线</vt:lpstr>
      <vt:lpstr>微软雅黑</vt:lpstr>
      <vt:lpstr>微软雅黑</vt:lpstr>
      <vt:lpstr>微软雅黑 Light</vt:lpstr>
      <vt:lpstr>Arial</vt:lpstr>
      <vt:lpstr>Calibri</vt:lpstr>
      <vt:lpstr>Calibri Light</vt:lpstr>
      <vt:lpstr>Cambria</vt:lpstr>
      <vt:lpstr>Times New Roman</vt:lpstr>
      <vt:lpstr>Wingdings</vt:lpstr>
      <vt:lpstr>Office Theme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  谢！</vt:lpstr>
    </vt:vector>
  </TitlesOfParts>
  <Company>Volvo Car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 shujie</dc:creator>
  <cp:lastModifiedBy>辉婧 张</cp:lastModifiedBy>
  <cp:revision>190</cp:revision>
  <dcterms:created xsi:type="dcterms:W3CDTF">2019-04-17T09:40:04Z</dcterms:created>
  <dcterms:modified xsi:type="dcterms:W3CDTF">2019-05-16T00:46:28Z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iteId">
    <vt:lpwstr>81fa766e-a349-4867-8bf4-ab35e250a08f</vt:lpwstr>
  </property>
  <property fmtid="{D5CDD505-2E9C-101B-9397-08002B2CF9AE}" pid="4" name="MSIP_Label_7fea2623-af8f-4fb8-b1cf-b63cc8e496aa_Owner">
    <vt:lpwstr>SCAO10@volvocars.com</vt:lpwstr>
  </property>
  <property fmtid="{D5CDD505-2E9C-101B-9397-08002B2CF9AE}" pid="5" name="MSIP_Label_7fea2623-af8f-4fb8-b1cf-b63cc8e496aa_SetDate">
    <vt:lpwstr>2019-04-17T09:59:36.6202818Z</vt:lpwstr>
  </property>
  <property fmtid="{D5CDD505-2E9C-101B-9397-08002B2CF9AE}" pid="6" name="MSIP_Label_7fea2623-af8f-4fb8-b1cf-b63cc8e496aa_Name">
    <vt:lpwstr>Proprietary</vt:lpwstr>
  </property>
  <property fmtid="{D5CDD505-2E9C-101B-9397-08002B2CF9AE}" pid="7" name="MSIP_Label_7fea2623-af8f-4fb8-b1cf-b63cc8e496aa_Application">
    <vt:lpwstr>Microsoft Azure Information Protection</vt:lpwstr>
  </property>
  <property fmtid="{D5CDD505-2E9C-101B-9397-08002B2CF9AE}" pid="8" name="MSIP_Label_7fea2623-af8f-4fb8-b1cf-b63cc8e496aa_Extended_MSFT_Method">
    <vt:lpwstr>Automatic</vt:lpwstr>
  </property>
  <property fmtid="{D5CDD505-2E9C-101B-9397-08002B2CF9AE}" pid="9" name="Sensitivity">
    <vt:lpwstr>Proprietary</vt:lpwstr>
  </property>
</Properties>
</file>