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02" r:id="rId3"/>
    <p:sldId id="256" r:id="rId4"/>
    <p:sldId id="304" r:id="rId5"/>
    <p:sldId id="257" r:id="rId6"/>
    <p:sldId id="305" r:id="rId7"/>
    <p:sldId id="310" r:id="rId8"/>
    <p:sldId id="306" r:id="rId9"/>
    <p:sldId id="307" r:id="rId10"/>
    <p:sldId id="308" r:id="rId11"/>
    <p:sldId id="309" r:id="rId12"/>
    <p:sldId id="282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1C20"/>
    <a:srgbClr val="CEA4A8"/>
    <a:srgbClr val="9A494F"/>
    <a:srgbClr val="B3767A"/>
    <a:srgbClr val="FFFFFF"/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572" autoAdjust="0"/>
  </p:normalViewPr>
  <p:slideViewPr>
    <p:cSldViewPr snapToGrid="0">
      <p:cViewPr varScale="1">
        <p:scale>
          <a:sx n="36" d="100"/>
          <a:sy n="36" d="100"/>
        </p:scale>
        <p:origin x="54" y="5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D7024-D539-4AAC-944C-2B97F53F8BFD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8E1D9-6B64-46EB-8B11-55993C18CC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64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上一讲我们大致介绍了全球首次金融危机</a:t>
            </a:r>
            <a:r>
              <a:rPr lang="en-US" altLang="zh-CN" dirty="0"/>
              <a:t>——</a:t>
            </a:r>
            <a:r>
              <a:rPr lang="zh-CN" altLang="en-US" dirty="0"/>
              <a:t>郁金香泡沫与最近的</a:t>
            </a:r>
            <a:r>
              <a:rPr lang="en-US" altLang="zh-CN" dirty="0"/>
              <a:t>2008</a:t>
            </a:r>
            <a:r>
              <a:rPr lang="zh-CN" altLang="en-US" dirty="0"/>
              <a:t>全球金融危机，这一讲我将来了解一下全球资本市场。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E1D9-6B64-46EB-8B11-55993C18CC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6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8E1D9-6B64-46EB-8B11-55993C18CC1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27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CB1E-48C0-4D81-AC4D-559CB541487B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57FA-7215-45B8-A1C6-690C39711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1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CB1E-48C0-4D81-AC4D-559CB541487B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57FA-7215-45B8-A1C6-690C39711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4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CB1E-48C0-4D81-AC4D-559CB541487B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57FA-7215-45B8-A1C6-690C39711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7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CB1E-48C0-4D81-AC4D-559CB541487B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57FA-7215-45B8-A1C6-690C39711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7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CB1E-48C0-4D81-AC4D-559CB541487B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57FA-7215-45B8-A1C6-690C39711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1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CB1E-48C0-4D81-AC4D-559CB541487B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57FA-7215-45B8-A1C6-690C39711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CB1E-48C0-4D81-AC4D-559CB541487B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57FA-7215-45B8-A1C6-690C39711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69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CB1E-48C0-4D81-AC4D-559CB541487B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57FA-7215-45B8-A1C6-690C39711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CB1E-48C0-4D81-AC4D-559CB541487B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57FA-7215-45B8-A1C6-690C39711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0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CB1E-48C0-4D81-AC4D-559CB541487B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57FA-7215-45B8-A1C6-690C39711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1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CB1E-48C0-4D81-AC4D-559CB541487B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57FA-7215-45B8-A1C6-690C39711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7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CB1E-48C0-4D81-AC4D-559CB541487B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557FA-7215-45B8-A1C6-690C39711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90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dministrator\Desktop\财大ppt模板\B9PPT模板（一）宽屏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86004" cy="685641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3698" y="2781063"/>
            <a:ext cx="10359453" cy="1470026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zh-CN" sz="3599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</a:br>
            <a:br>
              <a:rPr lang="en-US" altLang="zh-CN" sz="3599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</a:br>
            <a:br>
              <a:rPr lang="en-US" altLang="zh-CN" sz="3599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</a:br>
            <a:br>
              <a:rPr lang="en-US" altLang="zh-CN" sz="3599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</a:br>
            <a:br>
              <a:rPr lang="en-US" altLang="zh-CN" sz="3599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3599" dirty="0">
              <a:solidFill>
                <a:srgbClr val="7C1D2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85118" y="3882556"/>
            <a:ext cx="10359453" cy="647937"/>
          </a:xfrm>
          <a:prstGeom prst="rect">
            <a:avLst/>
          </a:prstGeom>
        </p:spPr>
        <p:txBody>
          <a:bodyPr vert="horz" lIns="104282" tIns="52141" rIns="104282" bIns="52141" rtlCol="0" anchor="ctr">
            <a:normAutofit/>
          </a:bodyPr>
          <a:lstStyle/>
          <a:p>
            <a:pPr defTabSz="1042847">
              <a:spcBef>
                <a:spcPct val="0"/>
              </a:spcBef>
              <a:defRPr/>
            </a:pPr>
            <a:endParaRPr lang="zh-CN" altLang="en-US" sz="2799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619440" y="1943564"/>
            <a:ext cx="97240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7C1E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全球资本市场 </a:t>
            </a:r>
            <a:endParaRPr lang="en-US" altLang="zh-CN" sz="4000" b="1" dirty="0">
              <a:solidFill>
                <a:srgbClr val="7C1E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442466" y="5336912"/>
            <a:ext cx="8531314" cy="651108"/>
          </a:xfrm>
        </p:spPr>
        <p:txBody>
          <a:bodyPr>
            <a:noAutofit/>
          </a:bodyPr>
          <a:lstStyle/>
          <a:p>
            <a:r>
              <a:rPr lang="zh-CN" altLang="en-US" sz="3600" dirty="0">
                <a:solidFill>
                  <a:srgbClr val="7C1D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主讲人：谢雯璟</a:t>
            </a:r>
          </a:p>
        </p:txBody>
      </p:sp>
    </p:spTree>
    <p:extLst>
      <p:ext uri="{BB962C8B-B14F-4D97-AF65-F5344CB8AC3E}">
        <p14:creationId xmlns:p14="http://schemas.microsoft.com/office/powerpoint/2010/main" val="249317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522513"/>
            <a:ext cx="6081486" cy="740229"/>
            <a:chOff x="0" y="522513"/>
            <a:chExt cx="6081486" cy="740229"/>
          </a:xfrm>
        </p:grpSpPr>
        <p:sp>
          <p:nvSpPr>
            <p:cNvPr id="5" name="Rectangle 4"/>
            <p:cNvSpPr/>
            <p:nvPr/>
          </p:nvSpPr>
          <p:spPr>
            <a:xfrm>
              <a:off x="0" y="522513"/>
              <a:ext cx="6081486" cy="740229"/>
            </a:xfrm>
            <a:prstGeom prst="rect">
              <a:avLst/>
            </a:prstGeom>
            <a:solidFill>
              <a:srgbClr val="811C20"/>
            </a:solidFill>
            <a:ln>
              <a:solidFill>
                <a:srgbClr val="811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31017"/>
              <a:ext cx="4905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（三）全球资本市场的风险</a:t>
              </a:r>
              <a:endParaRPr lang="en-GB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Picture 5" descr="C:\Users\Administrator\Desktop\财大ppt模板\B9PPT模板（一）-07.jpg"/>
          <p:cNvPicPr>
            <a:picLocks noChangeAspect="1" noChangeArrowheads="1"/>
          </p:cNvPicPr>
          <p:nvPr/>
        </p:nvPicPr>
        <p:blipFill rotWithShape="1">
          <a:blip r:embed="rId2"/>
          <a:srcRect l="80973" t="3505" b="78397"/>
          <a:stretch/>
        </p:blipFill>
        <p:spPr bwMode="auto">
          <a:xfrm>
            <a:off x="10214435" y="69901"/>
            <a:ext cx="2034332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74707" y="2280647"/>
            <a:ext cx="96135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2.</a:t>
            </a:r>
            <a:r>
              <a:rPr lang="zh-CN" altLang="en-US" sz="2400" b="1" dirty="0"/>
              <a:t> 机构投资行为：</a:t>
            </a:r>
          </a:p>
          <a:p>
            <a:pPr marL="457200" indent="-457200">
              <a:buAutoNum type="arabicPeriod"/>
            </a:pPr>
            <a:endParaRPr lang="zh-CN" altLang="en-US" sz="2000" b="1" dirty="0"/>
          </a:p>
          <a:p>
            <a:r>
              <a:rPr lang="zh-CN" altLang="en-US" sz="2000" dirty="0"/>
              <a:t>        机构投资者的一个重要特征就是其具有代理人的身份，其所进行的投资是为委托人提供的一种金融服务。</a:t>
            </a:r>
          </a:p>
          <a:p>
            <a:endParaRPr lang="en-US" altLang="zh-CN" sz="2000" dirty="0"/>
          </a:p>
          <a:p>
            <a:r>
              <a:rPr lang="zh-CN" altLang="en-US" sz="2000" dirty="0"/>
              <a:t>       委托</a:t>
            </a:r>
            <a:r>
              <a:rPr lang="en-US" altLang="zh-CN" sz="2000" dirty="0"/>
              <a:t>-</a:t>
            </a:r>
            <a:r>
              <a:rPr lang="zh-CN" altLang="en-US" sz="2000" dirty="0"/>
              <a:t>代理关系：与可能成功的策略相比，人们更愿意采取与大家相同的策略，哪怕成为失败群体中的一员，这样至少可以避免自己的声誉受到破坏。</a:t>
            </a:r>
          </a:p>
          <a:p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6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522513"/>
            <a:ext cx="6081486" cy="740229"/>
            <a:chOff x="0" y="522513"/>
            <a:chExt cx="6081486" cy="740229"/>
          </a:xfrm>
        </p:grpSpPr>
        <p:sp>
          <p:nvSpPr>
            <p:cNvPr id="5" name="Rectangle 4"/>
            <p:cNvSpPr/>
            <p:nvPr/>
          </p:nvSpPr>
          <p:spPr>
            <a:xfrm>
              <a:off x="0" y="522513"/>
              <a:ext cx="6081486" cy="740229"/>
            </a:xfrm>
            <a:prstGeom prst="rect">
              <a:avLst/>
            </a:prstGeom>
            <a:solidFill>
              <a:srgbClr val="811C20"/>
            </a:solidFill>
            <a:ln>
              <a:solidFill>
                <a:srgbClr val="811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31017"/>
              <a:ext cx="4905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（三）全球资本市场的风险</a:t>
              </a:r>
              <a:endParaRPr lang="en-GB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Picture 5" descr="C:\Users\Administrator\Desktop\财大ppt模板\B9PPT模板（一）-07.jpg"/>
          <p:cNvPicPr>
            <a:picLocks noChangeAspect="1" noChangeArrowheads="1"/>
          </p:cNvPicPr>
          <p:nvPr/>
        </p:nvPicPr>
        <p:blipFill rotWithShape="1">
          <a:blip r:embed="rId2"/>
          <a:srcRect l="80973" t="3505" b="78397"/>
          <a:stretch/>
        </p:blipFill>
        <p:spPr bwMode="auto">
          <a:xfrm>
            <a:off x="10214435" y="69901"/>
            <a:ext cx="2034332" cy="1368152"/>
          </a:xfrm>
          <a:prstGeom prst="rect">
            <a:avLst/>
          </a:prstGeom>
          <a:noFill/>
        </p:spPr>
      </p:pic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1210962" y="1799192"/>
            <a:ext cx="9329351" cy="541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2400" b="1" dirty="0"/>
              <a:t>3.</a:t>
            </a:r>
            <a:r>
              <a:rPr lang="zh-CN" altLang="en-US" sz="2400" b="1" dirty="0"/>
              <a:t> 社会因素：</a:t>
            </a:r>
          </a:p>
          <a:p>
            <a:pPr marL="0" indent="0">
              <a:buNone/>
            </a:pPr>
            <a:endParaRPr lang="zh-CN" altLang="en-US" sz="2000" b="1" dirty="0"/>
          </a:p>
          <a:p>
            <a:pPr marL="0" indent="0">
              <a:buNone/>
            </a:pPr>
            <a:r>
              <a:rPr lang="zh-CN" altLang="en-US" sz="2000" b="1" dirty="0"/>
              <a:t>        口头信息传递</a:t>
            </a:r>
            <a:r>
              <a:rPr lang="zh-CN" altLang="en-US" sz="2000" dirty="0"/>
              <a:t>对其他主体产生影响。那些定期进行沟通和交流的人，他们的想法会很相似，故而社会因素会导致信息和情绪的传递。</a:t>
            </a:r>
          </a:p>
          <a:p>
            <a:pPr marL="0" indent="0">
              <a:buNone/>
            </a:pPr>
            <a:endParaRPr lang="zh-CN" altLang="en-US" sz="2000" dirty="0"/>
          </a:p>
          <a:p>
            <a:pPr marL="0" indent="0">
              <a:buNone/>
            </a:pPr>
            <a:r>
              <a:rPr lang="zh-CN" altLang="en-US" sz="2000" dirty="0"/>
              <a:t>        </a:t>
            </a:r>
            <a:r>
              <a:rPr lang="zh-CN" altLang="en-US" sz="2000" b="1" dirty="0"/>
              <a:t>媒体</a:t>
            </a:r>
            <a:r>
              <a:rPr lang="zh-CN" altLang="en-US" sz="2000" dirty="0"/>
              <a:t>是一种特殊中介</a:t>
            </a:r>
            <a:r>
              <a:rPr lang="en-US" altLang="zh-CN" sz="2000" dirty="0"/>
              <a:t>,</a:t>
            </a:r>
            <a:r>
              <a:rPr lang="zh-CN" altLang="en-US" sz="2000" dirty="0"/>
              <a:t>它不仅能传递信息</a:t>
            </a:r>
            <a:r>
              <a:rPr lang="en-US" altLang="zh-CN" sz="2000" dirty="0"/>
              <a:t>,</a:t>
            </a:r>
            <a:r>
              <a:rPr lang="zh-CN" altLang="en-US" sz="2000" dirty="0"/>
              <a:t>而且能通过对信息做出选择和处理来影响投资者的行为。</a:t>
            </a:r>
          </a:p>
          <a:p>
            <a:endParaRPr lang="zh-CN" altLang="en-US" sz="2000" dirty="0"/>
          </a:p>
          <a:p>
            <a:pPr marL="0" indent="0">
              <a:buNone/>
            </a:pPr>
            <a:r>
              <a:rPr lang="zh-CN" altLang="en-US" sz="2000" dirty="0"/>
              <a:t>        投资者在社会接触中除了可以互相传递信息外，还会传递</a:t>
            </a:r>
            <a:r>
              <a:rPr lang="zh-CN" altLang="en-US" sz="2000" b="1" dirty="0"/>
              <a:t>社会情绪</a:t>
            </a:r>
            <a:r>
              <a:rPr lang="zh-CN" altLang="en-US" sz="2000" dirty="0"/>
              <a:t>，这种被传递的情绪同样也可以影响投资者的决策行为，从而产生系统性的行为偏差。</a:t>
            </a:r>
            <a:endParaRPr lang="zh-CN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  <a:p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4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0" y="522513"/>
            <a:ext cx="6081486" cy="740229"/>
            <a:chOff x="0" y="522513"/>
            <a:chExt cx="6081486" cy="740229"/>
          </a:xfrm>
        </p:grpSpPr>
        <p:sp>
          <p:nvSpPr>
            <p:cNvPr id="5" name="Rectangle 11"/>
            <p:cNvSpPr/>
            <p:nvPr/>
          </p:nvSpPr>
          <p:spPr>
            <a:xfrm>
              <a:off x="0" y="522513"/>
              <a:ext cx="6081486" cy="740229"/>
            </a:xfrm>
            <a:prstGeom prst="rect">
              <a:avLst/>
            </a:prstGeom>
            <a:solidFill>
              <a:srgbClr val="811C20"/>
            </a:solidFill>
            <a:ln>
              <a:solidFill>
                <a:srgbClr val="811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0" y="631017"/>
              <a:ext cx="5754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（四）全球资本市场与国际商务</a:t>
              </a:r>
              <a:endParaRPr lang="en-GB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Picture 5" descr="C:\Users\Administrator\Desktop\财大ppt模板\B9PPT模板（一）-07.jpg"/>
          <p:cNvPicPr>
            <a:picLocks noChangeAspect="1" noChangeArrowheads="1"/>
          </p:cNvPicPr>
          <p:nvPr/>
        </p:nvPicPr>
        <p:blipFill rotWithShape="1">
          <a:blip r:embed="rId2"/>
          <a:srcRect l="80973" t="3505" b="78397"/>
          <a:stretch/>
        </p:blipFill>
        <p:spPr bwMode="auto">
          <a:xfrm>
            <a:off x="10214435" y="69901"/>
            <a:ext cx="2034332" cy="13681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66237" y="2051222"/>
            <a:ext cx="923049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全球资本市场对国际商务的启示：</a:t>
            </a:r>
          </a:p>
          <a:p>
            <a:endParaRPr lang="zh-CN" altLang="en-US" sz="2000" b="1" dirty="0"/>
          </a:p>
          <a:p>
            <a:pPr marL="285750" indent="-285750">
              <a:buFont typeface="Arial" charset="0"/>
              <a:buChar char="•"/>
            </a:pPr>
            <a:r>
              <a:rPr lang="zh-CN" altLang="en-US" dirty="0"/>
              <a:t>全球资本市场的发展对国际商务活动中的借款和投资创造了机会。</a:t>
            </a:r>
          </a:p>
          <a:p>
            <a:pPr marL="285750" indent="-285750">
              <a:buFont typeface="Arial" charset="0"/>
              <a:buChar char="•"/>
            </a:pPr>
            <a:endParaRPr lang="zh-CN" altLang="en-US" dirty="0"/>
          </a:p>
          <a:p>
            <a:pPr marL="285750" indent="-285750">
              <a:buFont typeface="Arial" charset="0"/>
              <a:buChar char="•"/>
            </a:pPr>
            <a:r>
              <a:rPr lang="zh-CN" altLang="en-US" dirty="0"/>
              <a:t>在借款方面，企业通过利用全球资本市场，通常能够以比在纯粹的国内资本市场更低的成本借到资金。</a:t>
            </a:r>
            <a:r>
              <a:rPr lang="en-US" dirty="0"/>
              <a:t> </a:t>
            </a:r>
            <a:endParaRPr lang="zh-CN" altLang="en-US" dirty="0"/>
          </a:p>
          <a:p>
            <a:pPr marL="285750" indent="-285750">
              <a:buFont typeface="Arial" charset="0"/>
              <a:buChar char="•"/>
            </a:pPr>
            <a:endParaRPr lang="zh-CN" altLang="en-US" dirty="0"/>
          </a:p>
          <a:p>
            <a:pPr marL="285750" indent="-285750">
              <a:buFont typeface="Arial" charset="0"/>
              <a:buChar char="•"/>
            </a:pPr>
            <a:r>
              <a:rPr lang="zh-CN" altLang="en-US" dirty="0"/>
              <a:t>从投资方面看，全球资本市场的发展为企业、机构和个人提供了分散投资、降低风险的机会。</a:t>
            </a:r>
            <a:r>
              <a:rPr lang="en-US" dirty="0"/>
              <a:t> </a:t>
            </a:r>
            <a:endParaRPr lang="zh-CN" altLang="en-US" dirty="0"/>
          </a:p>
          <a:p>
            <a:pPr marL="285750" indent="-285750">
              <a:buFont typeface="Arial" charset="0"/>
              <a:buChar char="•"/>
            </a:pPr>
            <a:endParaRPr lang="zh-CN" altLang="en-US" dirty="0"/>
          </a:p>
          <a:p>
            <a:pPr marL="285750" indent="-285750">
              <a:buFont typeface="Arial" charset="0"/>
              <a:buChar char="•"/>
            </a:pPr>
            <a:r>
              <a:rPr lang="zh-CN" altLang="en-US" dirty="0"/>
              <a:t>外汇风险将是全球资本市场的主要风险因素。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9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dministrator\Desktop\财大ppt模板\B9PPT模板（一）宽屏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88" y="1587"/>
            <a:ext cx="12173308" cy="685641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9437" y="2586684"/>
            <a:ext cx="10968833" cy="1143000"/>
          </a:xfrm>
        </p:spPr>
        <p:txBody>
          <a:bodyPr>
            <a:normAutofit/>
          </a:bodyPr>
          <a:lstStyle/>
          <a:p>
            <a:r>
              <a:rPr lang="zh-CN" altLang="en-US" sz="7199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  <a:t>   谢  谢！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84" y="3623381"/>
            <a:ext cx="10968833" cy="6479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  <a:t>Thank You</a:t>
            </a:r>
            <a:endParaRPr lang="zh-CN" altLang="en-US" dirty="0">
              <a:solidFill>
                <a:srgbClr val="7C1D2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5" descr="C:\Users\Administrator\Desktop\财大ppt模板\B9PPT模板（一）-07.jpg"/>
          <p:cNvPicPr>
            <a:picLocks noChangeAspect="1" noChangeArrowheads="1"/>
          </p:cNvPicPr>
          <p:nvPr/>
        </p:nvPicPr>
        <p:blipFill rotWithShape="1">
          <a:blip r:embed="rId3"/>
          <a:srcRect l="80973" t="3505" b="78397"/>
          <a:stretch/>
        </p:blipFill>
        <p:spPr bwMode="auto">
          <a:xfrm>
            <a:off x="10214435" y="222069"/>
            <a:ext cx="1971569" cy="1631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80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0" y="0"/>
            <a:ext cx="1800000" cy="7010400"/>
            <a:chOff x="0" y="522513"/>
            <a:chExt cx="6081486" cy="757526"/>
          </a:xfrm>
        </p:grpSpPr>
        <p:sp>
          <p:nvSpPr>
            <p:cNvPr id="5" name="Rectangle 11"/>
            <p:cNvSpPr/>
            <p:nvPr/>
          </p:nvSpPr>
          <p:spPr>
            <a:xfrm>
              <a:off x="0" y="522513"/>
              <a:ext cx="6081486" cy="740229"/>
            </a:xfrm>
            <a:prstGeom prst="rect">
              <a:avLst/>
            </a:prstGeom>
            <a:solidFill>
              <a:srgbClr val="811C20"/>
            </a:solidFill>
            <a:ln>
              <a:solidFill>
                <a:srgbClr val="811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1162564" y="633708"/>
              <a:ext cx="4905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GB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282758" y="1889730"/>
            <a:ext cx="41949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（一）全球资本市场的概况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2758" y="2719832"/>
            <a:ext cx="41949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（二）全球资本市场的益处 </a:t>
            </a:r>
          </a:p>
        </p:txBody>
      </p:sp>
      <p:pic>
        <p:nvPicPr>
          <p:cNvPr id="18" name="Picture 5" descr="C:\Users\Administrator\Desktop\财大ppt模板\B9PPT模板（一）-07.jpg"/>
          <p:cNvPicPr>
            <a:picLocks noChangeAspect="1" noChangeArrowheads="1"/>
          </p:cNvPicPr>
          <p:nvPr/>
        </p:nvPicPr>
        <p:blipFill rotWithShape="1">
          <a:blip r:embed="rId2"/>
          <a:srcRect l="80973" t="3505" b="78397"/>
          <a:stretch/>
        </p:blipFill>
        <p:spPr bwMode="auto">
          <a:xfrm>
            <a:off x="10214435" y="69901"/>
            <a:ext cx="2034332" cy="1368152"/>
          </a:xfrm>
          <a:prstGeom prst="rect">
            <a:avLst/>
          </a:prstGeom>
          <a:noFill/>
        </p:spPr>
      </p:pic>
      <p:sp>
        <p:nvSpPr>
          <p:cNvPr id="20" name="文本框 19"/>
          <p:cNvSpPr txBox="1"/>
          <p:nvPr/>
        </p:nvSpPr>
        <p:spPr>
          <a:xfrm>
            <a:off x="2282758" y="3535881"/>
            <a:ext cx="41949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（三）全球资本市场的风险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282758" y="4377515"/>
            <a:ext cx="47600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（四）全球资本市场与国际商务</a:t>
            </a:r>
          </a:p>
        </p:txBody>
      </p:sp>
    </p:spTree>
    <p:extLst>
      <p:ext uri="{BB962C8B-B14F-4D97-AF65-F5344CB8AC3E}">
        <p14:creationId xmlns:p14="http://schemas.microsoft.com/office/powerpoint/2010/main" val="368956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22513"/>
            <a:ext cx="6081486" cy="740229"/>
            <a:chOff x="0" y="522513"/>
            <a:chExt cx="6081486" cy="740229"/>
          </a:xfrm>
          <a:solidFill>
            <a:srgbClr val="811C20"/>
          </a:solidFill>
        </p:grpSpPr>
        <p:sp>
          <p:nvSpPr>
            <p:cNvPr id="4" name="Rectangle 3"/>
            <p:cNvSpPr/>
            <p:nvPr/>
          </p:nvSpPr>
          <p:spPr>
            <a:xfrm>
              <a:off x="0" y="522513"/>
              <a:ext cx="6081486" cy="740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31017"/>
              <a:ext cx="58989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（一）全球资本市场的概况 </a:t>
              </a:r>
              <a:endParaRPr lang="en-GB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6" name="Picture 5" descr="C:\Users\Administrator\Desktop\财大ppt模板\B9PPT模板（一）-07.jpg"/>
          <p:cNvPicPr>
            <a:picLocks noChangeAspect="1" noChangeArrowheads="1"/>
          </p:cNvPicPr>
          <p:nvPr/>
        </p:nvPicPr>
        <p:blipFill rotWithShape="1">
          <a:blip r:embed="rId3"/>
          <a:srcRect l="80973" t="3505" b="78397"/>
          <a:stretch/>
        </p:blipFill>
        <p:spPr bwMode="auto">
          <a:xfrm>
            <a:off x="10214435" y="69901"/>
            <a:ext cx="2034332" cy="13681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2987" y="1828800"/>
            <a:ext cx="9502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zh-CN" altLang="en-US" sz="2000" b="1" dirty="0"/>
              <a:t>全球资本市场</a:t>
            </a:r>
            <a:r>
              <a:rPr lang="zh-CN" altLang="en-US" sz="2000" dirty="0"/>
              <a:t>，是指国际借贷资本集中的场所，也是国际资本以货币形式进行交易和流通的国际存贷活动场所。</a:t>
            </a:r>
          </a:p>
          <a:p>
            <a:endParaRPr lang="zh-CN" altLang="en-US" sz="2000" dirty="0"/>
          </a:p>
          <a:p>
            <a:pPr marL="342900" indent="-342900">
              <a:buFont typeface="Arial" charset="0"/>
              <a:buChar char="•"/>
            </a:pPr>
            <a:r>
              <a:rPr lang="zh-CN" altLang="en-US" sz="2000" dirty="0"/>
              <a:t>资本市场将希望投资的群体和希望借款的群体连接在了一起：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81665" y="3718297"/>
            <a:ext cx="161461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投资者：</a:t>
            </a:r>
          </a:p>
          <a:p>
            <a:r>
              <a:rPr lang="zh-CN" altLang="en-US" sz="2400" dirty="0"/>
              <a:t>公司</a:t>
            </a:r>
          </a:p>
          <a:p>
            <a:r>
              <a:rPr lang="zh-CN" altLang="en-US" sz="2400" dirty="0"/>
              <a:t>个人</a:t>
            </a:r>
          </a:p>
          <a:p>
            <a:r>
              <a:rPr lang="zh-CN" altLang="en-US" sz="2400" dirty="0"/>
              <a:t>机构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0961" y="3902962"/>
            <a:ext cx="151576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做市商：</a:t>
            </a:r>
          </a:p>
          <a:p>
            <a:r>
              <a:rPr lang="zh-CN" altLang="en-US" sz="2400" dirty="0"/>
              <a:t>商业银行</a:t>
            </a:r>
          </a:p>
          <a:p>
            <a:r>
              <a:rPr lang="zh-CN" altLang="en-US" sz="2400" dirty="0"/>
              <a:t>投资银行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633254" y="3729567"/>
            <a:ext cx="158118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借款者：</a:t>
            </a:r>
          </a:p>
          <a:p>
            <a:r>
              <a:rPr lang="zh-CN" altLang="en-US" sz="2400" dirty="0"/>
              <a:t>个人</a:t>
            </a:r>
          </a:p>
          <a:p>
            <a:r>
              <a:rPr lang="zh-CN" altLang="en-US" sz="2400" dirty="0"/>
              <a:t>公司</a:t>
            </a:r>
          </a:p>
          <a:p>
            <a:r>
              <a:rPr lang="zh-CN" altLang="en-US" sz="2400" dirty="0"/>
              <a:t>政府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5" idx="3"/>
            <a:endCxn id="10" idx="1"/>
          </p:cNvCxnSpPr>
          <p:nvPr/>
        </p:nvCxnSpPr>
        <p:spPr>
          <a:xfrm>
            <a:off x="3196281" y="4503127"/>
            <a:ext cx="1824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1"/>
          </p:cNvCxnSpPr>
          <p:nvPr/>
        </p:nvCxnSpPr>
        <p:spPr>
          <a:xfrm>
            <a:off x="6536724" y="4503127"/>
            <a:ext cx="2096530" cy="1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95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22513"/>
            <a:ext cx="6081486" cy="740229"/>
            <a:chOff x="0" y="522513"/>
            <a:chExt cx="6081486" cy="740229"/>
          </a:xfrm>
          <a:solidFill>
            <a:srgbClr val="811C20"/>
          </a:solidFill>
        </p:grpSpPr>
        <p:sp>
          <p:nvSpPr>
            <p:cNvPr id="5" name="Rectangle 4"/>
            <p:cNvSpPr/>
            <p:nvPr/>
          </p:nvSpPr>
          <p:spPr>
            <a:xfrm>
              <a:off x="0" y="522513"/>
              <a:ext cx="6081486" cy="740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31017"/>
              <a:ext cx="58989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（一）全球资本市场的概况 </a:t>
              </a:r>
              <a:endParaRPr lang="en-GB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Picture 5" descr="C:\Users\Administrator\Desktop\财大ppt模板\B9PPT模板（一）-07.jpg"/>
          <p:cNvPicPr>
            <a:picLocks noChangeAspect="1" noChangeArrowheads="1"/>
          </p:cNvPicPr>
          <p:nvPr/>
        </p:nvPicPr>
        <p:blipFill rotWithShape="1">
          <a:blip r:embed="rId2"/>
          <a:srcRect l="80973" t="3505" b="78397"/>
          <a:stretch/>
        </p:blipFill>
        <p:spPr bwMode="auto">
          <a:xfrm>
            <a:off x="10214435" y="69901"/>
            <a:ext cx="2034332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72987" y="1828800"/>
            <a:ext cx="95025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全球资本市场的三个主要组成部分：</a:t>
            </a:r>
          </a:p>
          <a:p>
            <a:endParaRPr lang="zh-CN" altLang="en-US" sz="2000" b="1" dirty="0"/>
          </a:p>
          <a:p>
            <a:r>
              <a:rPr lang="en-US" altLang="zh-CN" sz="2000" b="1" dirty="0"/>
              <a:t>1.</a:t>
            </a:r>
            <a:r>
              <a:rPr lang="zh-CN" altLang="en-US" sz="2000" b="1" dirty="0"/>
              <a:t> 欧洲货币市场</a:t>
            </a:r>
          </a:p>
          <a:p>
            <a:r>
              <a:rPr lang="zh-CN" altLang="en-US" sz="2000" dirty="0"/>
              <a:t>      欧洲货币是指存放在发行国境外的银行的任何一种货币，包括欧洲美元，欧洲日元，欧洲英镑等。其特征为缺乏政府管制。</a:t>
            </a:r>
          </a:p>
          <a:p>
            <a:endParaRPr lang="zh-CN" altLang="en-US" sz="2000" dirty="0"/>
          </a:p>
          <a:p>
            <a:r>
              <a:rPr lang="en-US" altLang="zh-CN" sz="2000" b="1" dirty="0"/>
              <a:t>2.</a:t>
            </a:r>
            <a:r>
              <a:rPr lang="zh-CN" altLang="en-US" sz="2000" b="1" dirty="0"/>
              <a:t> 全球债券市场</a:t>
            </a:r>
          </a:p>
          <a:p>
            <a:r>
              <a:rPr lang="zh-CN" altLang="en-US" sz="2000" dirty="0"/>
              <a:t>     债券有两种有两种形式：外国债券和欧洲债券。其特征为没有法规干预，与大多数国内债券市场相比，信息披露要求较为宽松，有税收优惠</a:t>
            </a:r>
            <a:r>
              <a:rPr lang="en-US" sz="2000" dirty="0"/>
              <a:t> </a:t>
            </a:r>
            <a:r>
              <a:rPr lang="zh-CN" altLang="en-US" sz="2000" dirty="0"/>
              <a:t>。</a:t>
            </a:r>
          </a:p>
          <a:p>
            <a:endParaRPr lang="zh-CN" altLang="en-US" sz="2000" dirty="0"/>
          </a:p>
          <a:p>
            <a:r>
              <a:rPr lang="en-US" altLang="zh-CN" sz="2000" b="1" dirty="0"/>
              <a:t>3.</a:t>
            </a:r>
            <a:r>
              <a:rPr lang="zh-CN" altLang="en-US" sz="2000" b="1" dirty="0"/>
              <a:t> 全球股票市场</a:t>
            </a:r>
          </a:p>
          <a:p>
            <a:r>
              <a:rPr lang="zh-CN" altLang="en-US" sz="2000" dirty="0"/>
              <a:t>     国际性的股票市场使得企业能够从国际投资者那里获得融资，其股票在多个交易所上市，通过在全球发行股票或债券筹措资金。</a:t>
            </a:r>
          </a:p>
          <a:p>
            <a:r>
              <a:rPr lang="zh-CN" altLang="en-US" sz="2000" dirty="0"/>
              <a:t>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914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22513"/>
            <a:ext cx="6081486" cy="740229"/>
            <a:chOff x="0" y="522513"/>
            <a:chExt cx="6081486" cy="740229"/>
          </a:xfrm>
        </p:grpSpPr>
        <p:sp>
          <p:nvSpPr>
            <p:cNvPr id="5" name="Rectangle 4"/>
            <p:cNvSpPr/>
            <p:nvPr/>
          </p:nvSpPr>
          <p:spPr>
            <a:xfrm>
              <a:off x="0" y="522513"/>
              <a:ext cx="6081486" cy="740229"/>
            </a:xfrm>
            <a:prstGeom prst="rect">
              <a:avLst/>
            </a:prstGeom>
            <a:solidFill>
              <a:srgbClr val="811C20"/>
            </a:solidFill>
            <a:ln>
              <a:solidFill>
                <a:srgbClr val="811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31017"/>
              <a:ext cx="4905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（二）全球资本市场的益处</a:t>
              </a:r>
              <a:endParaRPr lang="en-GB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Picture 5" descr="C:\Users\Administrator\Desktop\财大ppt模板\B9PPT模板（一）-07.jpg"/>
          <p:cNvPicPr>
            <a:picLocks noChangeAspect="1" noChangeArrowheads="1"/>
          </p:cNvPicPr>
          <p:nvPr/>
        </p:nvPicPr>
        <p:blipFill rotWithShape="1">
          <a:blip r:embed="rId2"/>
          <a:srcRect l="80973" t="3505" b="78397"/>
          <a:stretch/>
        </p:blipFill>
        <p:spPr bwMode="auto">
          <a:xfrm>
            <a:off x="10214435" y="69901"/>
            <a:ext cx="2034332" cy="1368152"/>
          </a:xfrm>
          <a:prstGeom prst="rect">
            <a:avLst/>
          </a:prstGeom>
          <a:noFill/>
        </p:spPr>
      </p:pic>
      <p:sp>
        <p:nvSpPr>
          <p:cNvPr id="2" name="AutoShape 2" descr="mage result for èåå©å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42" y="1865872"/>
            <a:ext cx="4497859" cy="33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0259" y="1865872"/>
            <a:ext cx="5782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国际融资案例</a:t>
            </a:r>
            <a:r>
              <a:rPr lang="zh-CN" altLang="en-US" sz="2400" dirty="0"/>
              <a:t>：</a:t>
            </a:r>
          </a:p>
          <a:p>
            <a:endParaRPr lang="zh-CN" alt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/>
              <a:t>2010</a:t>
            </a:r>
            <a:r>
              <a:rPr lang="zh-CN" altLang="en-US" sz="2000" dirty="0"/>
              <a:t>年</a:t>
            </a:r>
            <a:r>
              <a:rPr lang="en-US" altLang="zh-CN" sz="2000" dirty="0"/>
              <a:t>8</a:t>
            </a:r>
            <a:r>
              <a:rPr lang="zh-CN" altLang="en-US" sz="2000" dirty="0"/>
              <a:t>月</a:t>
            </a:r>
            <a:r>
              <a:rPr lang="zh-CN" altLang="en-US" sz="2000" b="1" dirty="0"/>
              <a:t>麦当劳</a:t>
            </a:r>
            <a:r>
              <a:rPr lang="zh-CN" altLang="en-US" sz="2000" dirty="0"/>
              <a:t>在香港发行首只跨国企业离岸人民币债券，募集了</a:t>
            </a:r>
            <a:r>
              <a:rPr lang="en-US" altLang="zh-CN" sz="2000" dirty="0"/>
              <a:t>2</a:t>
            </a:r>
            <a:r>
              <a:rPr lang="zh-CN" altLang="en-US" sz="2000" dirty="0"/>
              <a:t>亿人民币。</a:t>
            </a:r>
            <a:endParaRPr lang="en-US" altLang="zh-CN" sz="2000" dirty="0"/>
          </a:p>
          <a:p>
            <a:pPr marL="285750" indent="-285750">
              <a:buFont typeface="Arial" charset="0"/>
              <a:buChar char="•"/>
            </a:pPr>
            <a:endParaRPr lang="en-US" altLang="zh-CN" sz="2000" dirty="0"/>
          </a:p>
          <a:p>
            <a:pPr marL="285750" indent="-285750">
              <a:buFont typeface="Arial" charset="0"/>
              <a:buChar char="•"/>
            </a:pPr>
            <a:r>
              <a:rPr lang="zh-CN" altLang="en-US" sz="2000" dirty="0"/>
              <a:t>美国工程机械制造商卡特彼勒</a:t>
            </a:r>
            <a:r>
              <a:rPr lang="en-US" altLang="zh-CN" sz="2000" dirty="0"/>
              <a:t>(Caterpillar)</a:t>
            </a:r>
            <a:r>
              <a:rPr lang="zh-CN" altLang="en-US" sz="2000" dirty="0"/>
              <a:t>随后在</a:t>
            </a:r>
            <a:r>
              <a:rPr lang="en-US" altLang="zh-CN" sz="2000" dirty="0"/>
              <a:t>11</a:t>
            </a:r>
            <a:r>
              <a:rPr lang="zh-CN" altLang="en-US" sz="2000" dirty="0"/>
              <a:t>月发行了</a:t>
            </a:r>
            <a:r>
              <a:rPr lang="en-US" altLang="zh-CN" sz="2000" dirty="0"/>
              <a:t>10</a:t>
            </a:r>
            <a:r>
              <a:rPr lang="zh-CN" altLang="en-US" sz="2000" dirty="0"/>
              <a:t>亿元人民币的债券。</a:t>
            </a:r>
            <a:endParaRPr lang="en-US" altLang="zh-CN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2012</a:t>
            </a:r>
            <a:r>
              <a:rPr lang="zh-CN" altLang="en-US" sz="2000" dirty="0"/>
              <a:t>年，</a:t>
            </a:r>
            <a:r>
              <a:rPr lang="zh-CN" altLang="en-US" sz="2000" b="1" dirty="0"/>
              <a:t>联合利华</a:t>
            </a:r>
            <a:r>
              <a:rPr lang="zh-CN" altLang="en-US" sz="2000" dirty="0"/>
              <a:t>成为首家发行离岸人民币计价债券的欧洲跨国公司，该公司将向香港的机构投资者募资</a:t>
            </a:r>
            <a:r>
              <a:rPr lang="en-US" sz="2000" dirty="0"/>
              <a:t>3</a:t>
            </a:r>
            <a:r>
              <a:rPr lang="zh-CN" altLang="en-US" sz="2000" dirty="0"/>
              <a:t>亿元人民币。</a:t>
            </a:r>
          </a:p>
          <a:p>
            <a:pPr marL="285750" indent="-285750">
              <a:buFont typeface="Arial" charset="0"/>
              <a:buChar char="•"/>
            </a:pPr>
            <a:endParaRPr lang="zh-CN" alt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2014</a:t>
            </a:r>
            <a:r>
              <a:rPr lang="zh-CN" altLang="en-US" sz="2000" dirty="0"/>
              <a:t>年联合利华再探人民币融资市场，发行</a:t>
            </a:r>
            <a:r>
              <a:rPr lang="en-US" sz="2000" dirty="0"/>
              <a:t>3</a:t>
            </a:r>
            <a:r>
              <a:rPr lang="zh-CN" altLang="en-US" sz="2000" dirty="0"/>
              <a:t>亿人民币。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1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22513"/>
            <a:ext cx="6081486" cy="740229"/>
            <a:chOff x="0" y="522513"/>
            <a:chExt cx="6081486" cy="740229"/>
          </a:xfrm>
        </p:grpSpPr>
        <p:sp>
          <p:nvSpPr>
            <p:cNvPr id="6" name="Rectangle 5"/>
            <p:cNvSpPr/>
            <p:nvPr/>
          </p:nvSpPr>
          <p:spPr>
            <a:xfrm>
              <a:off x="0" y="522513"/>
              <a:ext cx="6081486" cy="740229"/>
            </a:xfrm>
            <a:prstGeom prst="rect">
              <a:avLst/>
            </a:prstGeom>
            <a:solidFill>
              <a:srgbClr val="811C20"/>
            </a:solidFill>
            <a:ln>
              <a:solidFill>
                <a:srgbClr val="811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31017"/>
              <a:ext cx="4905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（二）全球资本市场的益处</a:t>
              </a:r>
              <a:endParaRPr lang="en-GB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Picture 5" descr="C:\Users\Administrator\Desktop\财大ppt模板\B9PPT模板（一）-07.jpg"/>
          <p:cNvPicPr>
            <a:picLocks noChangeAspect="1" noChangeArrowheads="1"/>
          </p:cNvPicPr>
          <p:nvPr/>
        </p:nvPicPr>
        <p:blipFill rotWithShape="1">
          <a:blip r:embed="rId2"/>
          <a:srcRect l="80973" t="3505" b="78397"/>
          <a:stretch/>
        </p:blipFill>
        <p:spPr bwMode="auto">
          <a:xfrm>
            <a:off x="10214435" y="69901"/>
            <a:ext cx="2034332" cy="13681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39473" y="1546557"/>
            <a:ext cx="950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借款者视角：较低的资金成本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381" y="2241267"/>
            <a:ext cx="7026651" cy="38014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690767" y="5796951"/>
            <a:ext cx="667265" cy="24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252185" y="58356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人民币</a:t>
            </a:r>
          </a:p>
        </p:txBody>
      </p:sp>
    </p:spTree>
    <p:extLst>
      <p:ext uri="{BB962C8B-B14F-4D97-AF65-F5344CB8AC3E}">
        <p14:creationId xmlns:p14="http://schemas.microsoft.com/office/powerpoint/2010/main" val="50921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522513"/>
            <a:ext cx="6081486" cy="740229"/>
            <a:chOff x="0" y="522513"/>
            <a:chExt cx="6081486" cy="740229"/>
          </a:xfrm>
        </p:grpSpPr>
        <p:sp>
          <p:nvSpPr>
            <p:cNvPr id="5" name="Rectangle 11"/>
            <p:cNvSpPr/>
            <p:nvPr/>
          </p:nvSpPr>
          <p:spPr>
            <a:xfrm>
              <a:off x="0" y="522513"/>
              <a:ext cx="6081486" cy="740229"/>
            </a:xfrm>
            <a:prstGeom prst="rect">
              <a:avLst/>
            </a:prstGeom>
            <a:solidFill>
              <a:srgbClr val="811C20"/>
            </a:solidFill>
            <a:ln>
              <a:solidFill>
                <a:srgbClr val="811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0" y="631017"/>
              <a:ext cx="5754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（二）全球资本市场的益处</a:t>
              </a:r>
              <a:endParaRPr lang="en-GB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Picture 5" descr="C:\Users\Administrator\Desktop\财大ppt模板\B9PPT模板（一）-07.jpg"/>
          <p:cNvPicPr>
            <a:picLocks noChangeAspect="1" noChangeArrowheads="1"/>
          </p:cNvPicPr>
          <p:nvPr/>
        </p:nvPicPr>
        <p:blipFill rotWithShape="1">
          <a:blip r:embed="rId2"/>
          <a:srcRect l="80973" t="3505" b="78397"/>
          <a:stretch/>
        </p:blipFill>
        <p:spPr bwMode="auto">
          <a:xfrm>
            <a:off x="10214435" y="69901"/>
            <a:ext cx="2034332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199" y="2014151"/>
            <a:ext cx="101469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CN" altLang="en-US" b="1" dirty="0"/>
              <a:t>汇率浮动对资本市场的影响：</a:t>
            </a:r>
            <a:r>
              <a:rPr lang="zh-CN" altLang="en-US" dirty="0"/>
              <a:t>汇率的不利变动会大大提高外币债务的成本</a:t>
            </a:r>
          </a:p>
          <a:p>
            <a:endParaRPr lang="zh-CN" altLang="en-US" dirty="0"/>
          </a:p>
          <a:p>
            <a:pPr marL="285750" indent="-285750">
              <a:buFont typeface="Arial" charset="0"/>
              <a:buChar char="•"/>
            </a:pPr>
            <a:r>
              <a:rPr lang="zh-CN" altLang="en-US" dirty="0"/>
              <a:t>例：亚洲金融危机时，一家中国国公司需要借</a:t>
            </a:r>
            <a:r>
              <a:rPr lang="en-US" altLang="zh-CN" dirty="0"/>
              <a:t>10</a:t>
            </a:r>
            <a:r>
              <a:rPr lang="zh-CN" altLang="en-US" dirty="0"/>
              <a:t>亿人民币贷款。</a:t>
            </a:r>
          </a:p>
          <a:p>
            <a:r>
              <a:rPr lang="en-US" dirty="0"/>
              <a:t> 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8214" y="3350335"/>
            <a:ext cx="4228121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pPr algn="ctr"/>
            <a:r>
              <a:rPr lang="zh-CN" altLang="en-US" sz="2000" b="1" dirty="0"/>
              <a:t>汇率保持不变：</a:t>
            </a:r>
          </a:p>
          <a:p>
            <a:pPr algn="ctr"/>
            <a:endParaRPr lang="zh-CN" altLang="en-US" sz="2000" b="1" dirty="0"/>
          </a:p>
          <a:p>
            <a:r>
              <a:rPr lang="zh-CN" altLang="en-US" dirty="0"/>
              <a:t>从本国银行借：</a:t>
            </a:r>
            <a:r>
              <a:rPr lang="en-US" dirty="0"/>
              <a:t>10%</a:t>
            </a:r>
            <a:r>
              <a:rPr lang="zh-CN" altLang="en-US" dirty="0"/>
              <a:t>利率，年终偿还时加上利息一共</a:t>
            </a:r>
            <a:r>
              <a:rPr lang="en-US" dirty="0"/>
              <a:t>11</a:t>
            </a:r>
            <a:r>
              <a:rPr lang="zh-CN" altLang="en-US" dirty="0"/>
              <a:t>亿人民币。</a:t>
            </a:r>
          </a:p>
          <a:p>
            <a:endParaRPr lang="zh-CN" altLang="en-US" dirty="0"/>
          </a:p>
          <a:p>
            <a:r>
              <a:rPr lang="zh-CN" altLang="en-US" dirty="0"/>
              <a:t>从国际银行借：</a:t>
            </a:r>
            <a:r>
              <a:rPr lang="en-US" altLang="zh-CN" dirty="0"/>
              <a:t>6%</a:t>
            </a:r>
            <a:r>
              <a:rPr lang="zh-CN" altLang="en-US" dirty="0"/>
              <a:t>利率，总贷款成本为</a:t>
            </a:r>
            <a:r>
              <a:rPr lang="en-US" dirty="0"/>
              <a:t>10.6</a:t>
            </a:r>
            <a:r>
              <a:rPr lang="zh-CN" altLang="en-US" dirty="0"/>
              <a:t>亿人民币</a:t>
            </a:r>
            <a:r>
              <a:rPr lang="en-US" dirty="0"/>
              <a:t> </a:t>
            </a:r>
          </a:p>
          <a:p>
            <a:endParaRPr lang="zh-CN" alt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5692" y="3319557"/>
                <a:ext cx="4520610" cy="295465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000" b="1" dirty="0"/>
              </a:p>
              <a:p>
                <a:pPr algn="ctr"/>
                <a:r>
                  <a:rPr lang="zh-CN" altLang="en-US" sz="2000" b="1" dirty="0"/>
                  <a:t>若汇率下跌（汇率从</a:t>
                </a:r>
                <a:r>
                  <a:rPr lang="en-US" altLang="zh-CN" sz="2000" b="1" dirty="0"/>
                  <a:t>6.49</a:t>
                </a:r>
                <a:r>
                  <a:rPr lang="zh-CN" altLang="en-US" sz="2000" b="1" dirty="0"/>
                  <a:t>跌至</a:t>
                </a:r>
                <a:r>
                  <a:rPr lang="en-US" altLang="zh-CN" sz="2000" b="1" dirty="0"/>
                  <a:t>6.94</a:t>
                </a:r>
                <a:r>
                  <a:rPr lang="zh-CN" altLang="en-US" sz="2000" b="1" dirty="0"/>
                  <a:t>）：</a:t>
                </a:r>
              </a:p>
              <a:p>
                <a:pPr algn="ctr"/>
                <a:endParaRPr lang="zh-CN" altLang="en-US" sz="2000" b="1" dirty="0"/>
              </a:p>
              <a:p>
                <a:r>
                  <a:rPr lang="zh-CN" altLang="en-US" dirty="0"/>
                  <a:t>从国际银行借美元：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/>
                      </a:rPr>
                      <m:t>1</m:t>
                    </m:r>
                    <m:r>
                      <a:rPr lang="en-US" altLang="zh-CN" b="0" i="1" dirty="0" smtClean="0">
                        <a:latin typeface="Cambria Math"/>
                      </a:rPr>
                      <m:t>0</m:t>
                    </m:r>
                    <m:r>
                      <a:rPr lang="en-US" altLang="zh-CN" b="0" i="1" dirty="0" smtClean="0">
                        <a:latin typeface="Cambria Math"/>
                        <a:ea typeface="Cambria Math"/>
                      </a:rPr>
                      <m:t>÷6.49≈1.54</m:t>
                    </m:r>
                  </m:oMath>
                </a14:m>
                <a:r>
                  <a:rPr lang="zh-CN" altLang="en-US" dirty="0"/>
                  <a:t>亿美元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1</a:t>
                </a:r>
                <a:r>
                  <a:rPr lang="zh-CN" altLang="en-US" dirty="0"/>
                  <a:t>年后本息：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/>
                      </a:rPr>
                      <m:t>1</m:t>
                    </m:r>
                    <m:r>
                      <a:rPr lang="en-US" altLang="zh-CN" b="0" i="1" dirty="0" smtClean="0">
                        <a:latin typeface="Cambria Math"/>
                      </a:rPr>
                      <m:t>.54</m:t>
                    </m:r>
                    <m:r>
                      <a:rPr lang="en-US" altLang="zh-CN" b="0" i="1" dirty="0" smtClean="0">
                        <a:latin typeface="Cambria Math"/>
                        <a:ea typeface="Cambria Math"/>
                      </a:rPr>
                      <m:t>×1.06≈1.63</m:t>
                    </m:r>
                  </m:oMath>
                </a14:m>
                <a:r>
                  <a:rPr lang="zh-CN" altLang="en-US" dirty="0"/>
                  <a:t>亿美元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兑换成人民币：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/>
                      </a:rPr>
                      <m:t>1</m:t>
                    </m:r>
                    <m:r>
                      <a:rPr lang="en-US" altLang="zh-CN" b="0" i="1" dirty="0" smtClean="0">
                        <a:latin typeface="Cambria Math"/>
                      </a:rPr>
                      <m:t>.63</m:t>
                    </m:r>
                    <m:r>
                      <a:rPr lang="en-US" altLang="zh-CN" b="0" i="1" dirty="0" smtClean="0">
                        <a:latin typeface="Cambria Math"/>
                        <a:ea typeface="Cambria Math"/>
                      </a:rPr>
                      <m:t>×6.94≈11.33</m:t>
                    </m:r>
                  </m:oMath>
                </a14:m>
                <a:r>
                  <a:rPr lang="zh-CN" altLang="en-US" dirty="0"/>
                  <a:t>亿美元</a:t>
                </a:r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92" y="3319557"/>
                <a:ext cx="4520610" cy="2954655"/>
              </a:xfrm>
              <a:prstGeom prst="rect">
                <a:avLst/>
              </a:prstGeom>
              <a:blipFill rotWithShape="1">
                <a:blip r:embed="rId3"/>
                <a:stretch>
                  <a:fillRect l="-1078" r="-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83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22513"/>
            <a:ext cx="6081486" cy="740229"/>
            <a:chOff x="0" y="522513"/>
            <a:chExt cx="6081486" cy="740229"/>
          </a:xfrm>
        </p:grpSpPr>
        <p:sp>
          <p:nvSpPr>
            <p:cNvPr id="5" name="Rectangle 4"/>
            <p:cNvSpPr/>
            <p:nvPr/>
          </p:nvSpPr>
          <p:spPr>
            <a:xfrm>
              <a:off x="0" y="522513"/>
              <a:ext cx="6081486" cy="740229"/>
            </a:xfrm>
            <a:prstGeom prst="rect">
              <a:avLst/>
            </a:prstGeom>
            <a:solidFill>
              <a:srgbClr val="811C20"/>
            </a:solidFill>
            <a:ln>
              <a:solidFill>
                <a:srgbClr val="811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31017"/>
              <a:ext cx="4905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（二）全球资本市场的益处</a:t>
              </a:r>
              <a:endParaRPr lang="en-GB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Picture 5" descr="C:\Users\Administrator\Desktop\财大ppt模板\B9PPT模板（一）-07.jpg"/>
          <p:cNvPicPr>
            <a:picLocks noChangeAspect="1" noChangeArrowheads="1"/>
          </p:cNvPicPr>
          <p:nvPr/>
        </p:nvPicPr>
        <p:blipFill rotWithShape="1">
          <a:blip r:embed="rId2"/>
          <a:srcRect l="80973" t="3505" b="78397"/>
          <a:stretch/>
        </p:blipFill>
        <p:spPr bwMode="auto">
          <a:xfrm>
            <a:off x="10214435" y="69901"/>
            <a:ext cx="2034332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58408" y="1719783"/>
            <a:ext cx="620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投资者视角：分散投资组合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95" y="2347784"/>
            <a:ext cx="5305959" cy="3711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486" y="2347784"/>
            <a:ext cx="5479707" cy="37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522513"/>
            <a:ext cx="6081486" cy="740229"/>
            <a:chOff x="0" y="522513"/>
            <a:chExt cx="6081486" cy="740229"/>
          </a:xfrm>
        </p:grpSpPr>
        <p:sp>
          <p:nvSpPr>
            <p:cNvPr id="5" name="Rectangle 4"/>
            <p:cNvSpPr/>
            <p:nvPr/>
          </p:nvSpPr>
          <p:spPr>
            <a:xfrm>
              <a:off x="0" y="522513"/>
              <a:ext cx="6081486" cy="740229"/>
            </a:xfrm>
            <a:prstGeom prst="rect">
              <a:avLst/>
            </a:prstGeom>
            <a:solidFill>
              <a:srgbClr val="811C20"/>
            </a:solidFill>
            <a:ln>
              <a:solidFill>
                <a:srgbClr val="811C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31017"/>
              <a:ext cx="4905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（三）全球资本市场的风险</a:t>
              </a:r>
              <a:endParaRPr lang="en-GB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Picture 5" descr="C:\Users\Administrator\Desktop\财大ppt模板\B9PPT模板（一）-07.jpg"/>
          <p:cNvPicPr>
            <a:picLocks noChangeAspect="1" noChangeArrowheads="1"/>
          </p:cNvPicPr>
          <p:nvPr/>
        </p:nvPicPr>
        <p:blipFill rotWithShape="1">
          <a:blip r:embed="rId2"/>
          <a:srcRect l="80973" t="3505" b="78397"/>
          <a:stretch/>
        </p:blipFill>
        <p:spPr bwMode="auto">
          <a:xfrm>
            <a:off x="10214435" y="69901"/>
            <a:ext cx="2034332" cy="13681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74707" y="1985912"/>
            <a:ext cx="961355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400" b="1" dirty="0"/>
              <a:t>个体行为偏差：</a:t>
            </a:r>
          </a:p>
          <a:p>
            <a:pPr marL="457200" indent="-457200">
              <a:buAutoNum type="arabicPeriod"/>
            </a:pPr>
            <a:endParaRPr lang="zh-CN" altLang="en-US" sz="2000" b="1" dirty="0"/>
          </a:p>
          <a:p>
            <a:r>
              <a:rPr lang="zh-CN" altLang="en-US" sz="2000" dirty="0"/>
              <a:t>         </a:t>
            </a:r>
            <a:r>
              <a:rPr lang="zh-CN" altLang="en-US" sz="2000" b="1" dirty="0"/>
              <a:t>有限注意</a:t>
            </a:r>
            <a:r>
              <a:rPr lang="zh-CN" altLang="en-US" sz="2000" dirty="0"/>
              <a:t>指个体要在不同的事物上分配认知资源，分配在一件事物上的注意力必然减少了个体对于另一事物的注意力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dirty="0"/>
              <a:t>         有限注意会导致人的</a:t>
            </a:r>
            <a:r>
              <a:rPr lang="zh-CN" altLang="en-US" sz="2000" b="1" dirty="0"/>
              <a:t>信息叠层</a:t>
            </a:r>
            <a:r>
              <a:rPr lang="zh-CN" altLang="en-US" sz="2000" dirty="0"/>
              <a:t>，也就是决策者放弃自己对信息的搜集加工和处理，直接通过观察别人的行动做出判断和决策。</a:t>
            </a:r>
            <a:r>
              <a:rPr lang="en-US" sz="2000" dirty="0"/>
              <a:t> 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          罗伯特</a:t>
            </a:r>
            <a:r>
              <a:rPr lang="en-US" altLang="zh-CN" sz="2000" dirty="0"/>
              <a:t>·</a:t>
            </a:r>
            <a:r>
              <a:rPr lang="zh-CN" altLang="en-US" sz="2000" dirty="0"/>
              <a:t>希勒的</a:t>
            </a:r>
            <a:r>
              <a:rPr lang="en-US" altLang="zh-CN" sz="2000" dirty="0"/>
              <a:t>《</a:t>
            </a:r>
            <a:r>
              <a:rPr lang="zh-CN" altLang="en-US" sz="2000" dirty="0"/>
              <a:t>非理性繁荣</a:t>
            </a:r>
            <a:r>
              <a:rPr lang="en-US" altLang="zh-CN" sz="2000" dirty="0"/>
              <a:t>》</a:t>
            </a:r>
            <a:r>
              <a:rPr lang="zh-CN" altLang="en-US" sz="2000" dirty="0"/>
              <a:t>解释了人的非理性心理因素对股市乃至对整个经济的影响。</a:t>
            </a:r>
            <a:r>
              <a:rPr lang="en-US" altLang="zh-CN" sz="2000" dirty="0"/>
              <a:t> </a:t>
            </a:r>
            <a:r>
              <a:rPr lang="zh-CN" altLang="en-US" sz="2000" dirty="0"/>
              <a:t>希勒把一路凯歌的股票市场称作“一场非理性的、自我驱动的、自我膨胀的泡沫”。</a:t>
            </a:r>
            <a:endParaRPr lang="en-US" altLang="zh-CN" sz="2000" dirty="0"/>
          </a:p>
          <a:p>
            <a:endParaRPr lang="zh-CN" altLang="en-US" sz="2000" dirty="0"/>
          </a:p>
          <a:p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3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964</Words>
  <Application>Microsoft Office PowerPoint</Application>
  <PresentationFormat>宽屏</PresentationFormat>
  <Paragraphs>110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华文楷体</vt:lpstr>
      <vt:lpstr>宋体</vt:lpstr>
      <vt:lpstr>微软雅黑</vt:lpstr>
      <vt:lpstr>Arial</vt:lpstr>
      <vt:lpstr>Calibri</vt:lpstr>
      <vt:lpstr>Calibri Light</vt:lpstr>
      <vt:lpstr>Cambria Math</vt:lpstr>
      <vt:lpstr>Office Theme</vt:lpstr>
      <vt:lpstr>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谢  谢！</vt:lpstr>
    </vt:vector>
  </TitlesOfParts>
  <Company>Volvo Car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Cao, shujie</dc:creator>
  <cp:lastModifiedBy>apple</cp:lastModifiedBy>
  <cp:revision>443</cp:revision>
  <dcterms:created xsi:type="dcterms:W3CDTF">2019-04-17T09:40:04Z</dcterms:created>
  <dcterms:modified xsi:type="dcterms:W3CDTF">2019-06-27T05:20:15Z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Owner">
    <vt:lpwstr>SCAO10@volvocars.com</vt:lpwstr>
  </property>
  <property fmtid="{D5CDD505-2E9C-101B-9397-08002B2CF9AE}" pid="5" name="MSIP_Label_7fea2623-af8f-4fb8-b1cf-b63cc8e496aa_SetDate">
    <vt:lpwstr>2019-04-17T09:59:36.6202818Z</vt:lpwstr>
  </property>
  <property fmtid="{D5CDD505-2E9C-101B-9397-08002B2CF9AE}" pid="6" name="MSIP_Label_7fea2623-af8f-4fb8-b1cf-b63cc8e496aa_Name">
    <vt:lpwstr>Proprietary</vt:lpwstr>
  </property>
  <property fmtid="{D5CDD505-2E9C-101B-9397-08002B2CF9AE}" pid="7" name="MSIP_Label_7fea2623-af8f-4fb8-b1cf-b63cc8e496aa_Application">
    <vt:lpwstr>Microsoft Azure Information Protection</vt:lpwstr>
  </property>
  <property fmtid="{D5CDD505-2E9C-101B-9397-08002B2CF9AE}" pid="8" name="MSIP_Label_7fea2623-af8f-4fb8-b1cf-b63cc8e496aa_Extended_MSFT_Method">
    <vt:lpwstr>Automatic</vt:lpwstr>
  </property>
  <property fmtid="{D5CDD505-2E9C-101B-9397-08002B2CF9AE}" pid="9" name="Sensitivity">
    <vt:lpwstr>Proprietary</vt:lpwstr>
  </property>
</Properties>
</file>