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56"/>
  </p:notesMasterIdLst>
  <p:handoutMasterIdLst>
    <p:handoutMasterId r:id="rId57"/>
  </p:handoutMasterIdLst>
  <p:sldIdLst>
    <p:sldId id="273" r:id="rId2"/>
    <p:sldId id="444" r:id="rId3"/>
    <p:sldId id="486" r:id="rId4"/>
    <p:sldId id="443" r:id="rId5"/>
    <p:sldId id="445" r:id="rId6"/>
    <p:sldId id="446" r:id="rId7"/>
    <p:sldId id="487" r:id="rId8"/>
    <p:sldId id="447" r:id="rId9"/>
    <p:sldId id="488" r:id="rId10"/>
    <p:sldId id="489" r:id="rId11"/>
    <p:sldId id="448" r:id="rId12"/>
    <p:sldId id="490" r:id="rId13"/>
    <p:sldId id="491" r:id="rId14"/>
    <p:sldId id="450" r:id="rId15"/>
    <p:sldId id="492" r:id="rId16"/>
    <p:sldId id="451" r:id="rId17"/>
    <p:sldId id="493" r:id="rId18"/>
    <p:sldId id="452" r:id="rId19"/>
    <p:sldId id="494" r:id="rId20"/>
    <p:sldId id="495" r:id="rId21"/>
    <p:sldId id="496" r:id="rId22"/>
    <p:sldId id="497" r:id="rId23"/>
    <p:sldId id="454" r:id="rId24"/>
    <p:sldId id="455" r:id="rId25"/>
    <p:sldId id="498" r:id="rId26"/>
    <p:sldId id="499" r:id="rId27"/>
    <p:sldId id="456" r:id="rId28"/>
    <p:sldId id="457" r:id="rId29"/>
    <p:sldId id="483" r:id="rId30"/>
    <p:sldId id="459" r:id="rId31"/>
    <p:sldId id="460" r:id="rId32"/>
    <p:sldId id="484" r:id="rId33"/>
    <p:sldId id="461" r:id="rId34"/>
    <p:sldId id="485" r:id="rId35"/>
    <p:sldId id="462" r:id="rId36"/>
    <p:sldId id="463" r:id="rId37"/>
    <p:sldId id="464" r:id="rId38"/>
    <p:sldId id="465" r:id="rId39"/>
    <p:sldId id="458" r:id="rId40"/>
    <p:sldId id="467" r:id="rId41"/>
    <p:sldId id="468" r:id="rId42"/>
    <p:sldId id="469" r:id="rId43"/>
    <p:sldId id="470" r:id="rId44"/>
    <p:sldId id="471" r:id="rId45"/>
    <p:sldId id="472" r:id="rId46"/>
    <p:sldId id="473" r:id="rId47"/>
    <p:sldId id="474" r:id="rId48"/>
    <p:sldId id="475" r:id="rId49"/>
    <p:sldId id="500" r:id="rId50"/>
    <p:sldId id="477" r:id="rId51"/>
    <p:sldId id="479" r:id="rId52"/>
    <p:sldId id="478" r:id="rId53"/>
    <p:sldId id="480" r:id="rId54"/>
    <p:sldId id="44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李琰" initials="李琰"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C1E1F"/>
    <a:srgbClr val="7C1D20"/>
    <a:srgbClr val="CEA4A8"/>
    <a:srgbClr val="F0F0F0"/>
    <a:srgbClr val="E1E1E1"/>
    <a:srgbClr val="811C20"/>
    <a:srgbClr val="B3767A"/>
    <a:srgbClr val="9A49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深色样式 2 - 强调 3/强调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07" autoAdjust="0"/>
    <p:restoredTop sz="93834" autoAdjust="0"/>
  </p:normalViewPr>
  <p:slideViewPr>
    <p:cSldViewPr snapToGrid="0">
      <p:cViewPr varScale="1">
        <p:scale>
          <a:sx n="75" d="100"/>
          <a:sy n="75" d="100"/>
        </p:scale>
        <p:origin x="360" y="36"/>
      </p:cViewPr>
      <p:guideLst/>
    </p:cSldViewPr>
  </p:slideViewPr>
  <p:outlineViewPr>
    <p:cViewPr>
      <p:scale>
        <a:sx n="75" d="100"/>
        <a:sy n="75" d="100"/>
      </p:scale>
      <p:origin x="0" y="-11568"/>
    </p:cViewPr>
  </p:outlineViewPr>
  <p:notesTextViewPr>
    <p:cViewPr>
      <p:scale>
        <a:sx n="1" d="1"/>
        <a:sy n="1" d="1"/>
      </p:scale>
      <p:origin x="0" y="0"/>
    </p:cViewPr>
  </p:notesTextViewPr>
  <p:sorterViewPr>
    <p:cViewPr>
      <p:scale>
        <a:sx n="100" d="100"/>
        <a:sy n="100" d="100"/>
      </p:scale>
      <p:origin x="0" y="-9512"/>
    </p:cViewPr>
  </p:sorterViewPr>
  <p:notesViewPr>
    <p:cSldViewPr snapToGrid="0">
      <p:cViewPr varScale="1">
        <p:scale>
          <a:sx n="53" d="100"/>
          <a:sy n="53" d="100"/>
        </p:scale>
        <p:origin x="2648"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6C103A-F3D1-4A66-92F3-3BF64F52D81F}" type="datetimeFigureOut">
              <a:rPr lang="zh-CN" altLang="en-US" smtClean="0"/>
              <a:t>2019/6/3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59B61E-1D92-470A-A7AB-C2A8F299E706}" type="slidenum">
              <a:rPr lang="zh-CN" altLang="en-US" smtClean="0"/>
              <a:t>‹#›</a:t>
            </a:fld>
            <a:endParaRPr lang="zh-CN" altLang="en-US"/>
          </a:p>
        </p:txBody>
      </p:sp>
    </p:spTree>
    <p:extLst>
      <p:ext uri="{BB962C8B-B14F-4D97-AF65-F5344CB8AC3E}">
        <p14:creationId xmlns:p14="http://schemas.microsoft.com/office/powerpoint/2010/main" val="3895168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C0129E-8935-41F9-B0A7-F849838D3A5C}" type="datetimeFigureOut">
              <a:rPr lang="zh-CN" altLang="en-US" smtClean="0"/>
              <a:t>2019/6/3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DDCBF-0AFF-44AE-B5CC-80FB364BE696}" type="slidenum">
              <a:rPr lang="zh-CN" altLang="en-US" smtClean="0"/>
              <a:t>‹#›</a:t>
            </a:fld>
            <a:endParaRPr lang="zh-CN" altLang="en-US"/>
          </a:p>
        </p:txBody>
      </p:sp>
    </p:spTree>
    <p:extLst>
      <p:ext uri="{BB962C8B-B14F-4D97-AF65-F5344CB8AC3E}">
        <p14:creationId xmlns:p14="http://schemas.microsoft.com/office/powerpoint/2010/main" val="1688568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2FF3CB1E-48C0-4D81-AC4D-559CB541487B}" type="datetimeFigureOut">
              <a:rPr lang="en-GB" smtClean="0"/>
              <a:t>03/06/2019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5557FA-7215-45B8-A1C6-690C39711128}" type="slidenum">
              <a:rPr lang="en-GB" smtClean="0"/>
              <a:t>‹#›</a:t>
            </a:fld>
            <a:endParaRPr lang="en-GB"/>
          </a:p>
        </p:txBody>
      </p:sp>
    </p:spTree>
    <p:extLst>
      <p:ext uri="{BB962C8B-B14F-4D97-AF65-F5344CB8AC3E}">
        <p14:creationId xmlns:p14="http://schemas.microsoft.com/office/powerpoint/2010/main" val="1976027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2FF3CB1E-48C0-4D81-AC4D-559CB541487B}" type="datetimeFigureOut">
              <a:rPr lang="en-GB" smtClean="0"/>
              <a:t>03/06/2019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5557FA-7215-45B8-A1C6-690C39711128}" type="slidenum">
              <a:rPr lang="en-GB" smtClean="0"/>
              <a:t>‹#›</a:t>
            </a:fld>
            <a:endParaRPr lang="en-GB"/>
          </a:p>
        </p:txBody>
      </p:sp>
    </p:spTree>
    <p:extLst>
      <p:ext uri="{BB962C8B-B14F-4D97-AF65-F5344CB8AC3E}">
        <p14:creationId xmlns:p14="http://schemas.microsoft.com/office/powerpoint/2010/main" val="2378522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p:txBody>
          <a:bodyPr/>
          <a:lstStyle/>
          <a:p>
            <a:fld id="{2FF3CB1E-48C0-4D81-AC4D-559CB541487B}" type="datetimeFigureOut">
              <a:rPr lang="en-GB" smtClean="0"/>
              <a:t>03/06/2019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5557FA-7215-45B8-A1C6-690C39711128}" type="slidenum">
              <a:rPr lang="en-GB" smtClean="0"/>
              <a:t>‹#›</a:t>
            </a:fld>
            <a:endParaRPr lang="en-GB"/>
          </a:p>
        </p:txBody>
      </p:sp>
    </p:spTree>
    <p:extLst>
      <p:ext uri="{BB962C8B-B14F-4D97-AF65-F5344CB8AC3E}">
        <p14:creationId xmlns:p14="http://schemas.microsoft.com/office/powerpoint/2010/main" val="1444186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2FF3CB1E-48C0-4D81-AC4D-559CB541487B}" type="datetimeFigureOut">
              <a:rPr lang="en-GB" smtClean="0"/>
              <a:t>03/06/2019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5557FA-7215-45B8-A1C6-690C39711128}" type="slidenum">
              <a:rPr lang="en-GB" smtClean="0"/>
              <a:t>‹#›</a:t>
            </a:fld>
            <a:endParaRPr lang="en-GB"/>
          </a:p>
        </p:txBody>
      </p:sp>
    </p:spTree>
    <p:extLst>
      <p:ext uri="{BB962C8B-B14F-4D97-AF65-F5344CB8AC3E}">
        <p14:creationId xmlns:p14="http://schemas.microsoft.com/office/powerpoint/2010/main" val="335912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2FF3CB1E-48C0-4D81-AC4D-559CB541487B}" type="datetimeFigureOut">
              <a:rPr lang="en-GB" smtClean="0"/>
              <a:t>03/06/2019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5557FA-7215-45B8-A1C6-690C39711128}" type="slidenum">
              <a:rPr lang="en-GB" smtClean="0"/>
              <a:t>‹#›</a:t>
            </a:fld>
            <a:endParaRPr lang="en-GB"/>
          </a:p>
        </p:txBody>
      </p:sp>
    </p:spTree>
    <p:extLst>
      <p:ext uri="{BB962C8B-B14F-4D97-AF65-F5344CB8AC3E}">
        <p14:creationId xmlns:p14="http://schemas.microsoft.com/office/powerpoint/2010/main" val="217303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2FF3CB1E-48C0-4D81-AC4D-559CB541487B}" type="datetimeFigureOut">
              <a:rPr lang="en-GB" smtClean="0"/>
              <a:t>03/06/2019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5557FA-7215-45B8-A1C6-690C39711128}" type="slidenum">
              <a:rPr lang="en-GB" smtClean="0"/>
              <a:t>‹#›</a:t>
            </a:fld>
            <a:endParaRPr lang="en-GB"/>
          </a:p>
        </p:txBody>
      </p:sp>
    </p:spTree>
    <p:extLst>
      <p:ext uri="{BB962C8B-B14F-4D97-AF65-F5344CB8AC3E}">
        <p14:creationId xmlns:p14="http://schemas.microsoft.com/office/powerpoint/2010/main" val="700563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45127" y="2507550"/>
            <a:ext cx="5156200" cy="36805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7550"/>
            <a:ext cx="5181601" cy="36805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7" name="Date Placeholder 6"/>
          <p:cNvSpPr>
            <a:spLocks noGrp="1"/>
          </p:cNvSpPr>
          <p:nvPr>
            <p:ph type="dt" sz="half" idx="10"/>
          </p:nvPr>
        </p:nvSpPr>
        <p:spPr/>
        <p:txBody>
          <a:bodyPr/>
          <a:lstStyle/>
          <a:p>
            <a:fld id="{2FF3CB1E-48C0-4D81-AC4D-559CB541487B}" type="datetimeFigureOut">
              <a:rPr lang="en-GB" smtClean="0"/>
              <a:t>03/06/2019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E5557FA-7215-45B8-A1C6-690C39711128}" type="slidenum">
              <a:rPr lang="en-GB" smtClean="0"/>
              <a:t>‹#›</a:t>
            </a:fld>
            <a:endParaRPr lang="en-GB"/>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13499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FF3CB1E-48C0-4D81-AC4D-559CB541487B}" type="datetimeFigureOut">
              <a:rPr lang="en-GB" smtClean="0"/>
              <a:t>03/06/2019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E5557FA-7215-45B8-A1C6-690C39711128}" type="slidenum">
              <a:rPr lang="en-GB" smtClean="0"/>
              <a:t>‹#›</a:t>
            </a:fld>
            <a:endParaRPr lang="en-GB"/>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1896170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3CB1E-48C0-4D81-AC4D-559CB541487B}" type="datetimeFigureOut">
              <a:rPr lang="en-GB" smtClean="0"/>
              <a:t>03/06/2019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E5557FA-7215-45B8-A1C6-690C39711128}" type="slidenum">
              <a:rPr lang="en-GB" smtClean="0"/>
              <a:t>‹#›</a:t>
            </a:fld>
            <a:endParaRPr lang="en-GB"/>
          </a:p>
        </p:txBody>
      </p:sp>
    </p:spTree>
    <p:extLst>
      <p:ext uri="{BB962C8B-B14F-4D97-AF65-F5344CB8AC3E}">
        <p14:creationId xmlns:p14="http://schemas.microsoft.com/office/powerpoint/2010/main" val="2076506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zh-CN" altLang="en-US"/>
              <a:t>单击此处编辑母版标题样式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2FF3CB1E-48C0-4D81-AC4D-559CB541487B}" type="datetimeFigureOut">
              <a:rPr lang="en-GB" smtClean="0"/>
              <a:t>03/06/2019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5557FA-7215-45B8-A1C6-690C39711128}" type="slidenum">
              <a:rPr lang="en-GB" smtClean="0"/>
              <a:t>‹#›</a:t>
            </a:fld>
            <a:endParaRPr lang="en-GB"/>
          </a:p>
        </p:txBody>
      </p:sp>
    </p:spTree>
    <p:extLst>
      <p:ext uri="{BB962C8B-B14F-4D97-AF65-F5344CB8AC3E}">
        <p14:creationId xmlns:p14="http://schemas.microsoft.com/office/powerpoint/2010/main" val="915291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2FF3CB1E-48C0-4D81-AC4D-559CB541487B}" type="datetimeFigureOut">
              <a:rPr lang="en-GB" smtClean="0"/>
              <a:t>03/06/2019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5557FA-7215-45B8-A1C6-690C39711128}" type="slidenum">
              <a:rPr lang="en-GB" smtClean="0"/>
              <a:t>‹#›</a:t>
            </a:fld>
            <a:endParaRPr lang="en-GB"/>
          </a:p>
        </p:txBody>
      </p:sp>
    </p:spTree>
    <p:extLst>
      <p:ext uri="{BB962C8B-B14F-4D97-AF65-F5344CB8AC3E}">
        <p14:creationId xmlns:p14="http://schemas.microsoft.com/office/powerpoint/2010/main" val="217355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2FF3CB1E-48C0-4D81-AC4D-559CB541487B}" type="datetimeFigureOut">
              <a:rPr lang="en-GB" smtClean="0"/>
              <a:t>03/06/2019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GB"/>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CE5557FA-7215-45B8-A1C6-690C39711128}" type="slidenum">
              <a:rPr lang="en-GB" smtClean="0"/>
              <a:t>‹#›</a:t>
            </a:fld>
            <a:endParaRPr lang="en-GB"/>
          </a:p>
        </p:txBody>
      </p:sp>
    </p:spTree>
    <p:extLst>
      <p:ext uri="{BB962C8B-B14F-4D97-AF65-F5344CB8AC3E}">
        <p14:creationId xmlns:p14="http://schemas.microsoft.com/office/powerpoint/2010/main" val="135540777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36.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7.emf"/><Relationship Id="rId11" Type="http://schemas.openxmlformats.org/officeDocument/2006/relationships/image" Target="../media/image52.emf"/><Relationship Id="rId5" Type="http://schemas.openxmlformats.org/officeDocument/2006/relationships/image" Target="../media/image46.emf"/><Relationship Id="rId10" Type="http://schemas.openxmlformats.org/officeDocument/2006/relationships/image" Target="../media/image51.emf"/><Relationship Id="rId4" Type="http://schemas.openxmlformats.org/officeDocument/2006/relationships/image" Target="../media/image45.emf"/><Relationship Id="rId9" Type="http://schemas.openxmlformats.org/officeDocument/2006/relationships/image" Target="../media/image50.emf"/></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emf"/></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81.emf"/><Relationship Id="rId4" Type="http://schemas.openxmlformats.org/officeDocument/2006/relationships/image" Target="../media/image80.emf"/></Relationships>
</file>

<file path=ppt/slides/_rels/slide53.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Administrator\Desktop\财大ppt模板\B9PPT模板（一）宽屏-03.jpg"/>
          <p:cNvPicPr>
            <a:picLocks noChangeAspect="1" noChangeArrowheads="1"/>
          </p:cNvPicPr>
          <p:nvPr/>
        </p:nvPicPr>
        <p:blipFill>
          <a:blip r:embed="rId2"/>
          <a:srcRect/>
          <a:stretch>
            <a:fillRect/>
          </a:stretch>
        </p:blipFill>
        <p:spPr bwMode="auto">
          <a:xfrm>
            <a:off x="0" y="0"/>
            <a:ext cx="12186004" cy="6856413"/>
          </a:xfrm>
          <a:prstGeom prst="rect">
            <a:avLst/>
          </a:prstGeom>
          <a:noFill/>
        </p:spPr>
      </p:pic>
      <p:sp>
        <p:nvSpPr>
          <p:cNvPr id="2" name="标题 1"/>
          <p:cNvSpPr>
            <a:spLocks noGrp="1"/>
          </p:cNvSpPr>
          <p:nvPr>
            <p:ph type="ctrTitle"/>
          </p:nvPr>
        </p:nvSpPr>
        <p:spPr>
          <a:xfrm>
            <a:off x="803698" y="2781063"/>
            <a:ext cx="10359453" cy="1470026"/>
          </a:xfrm>
        </p:spPr>
        <p:txBody>
          <a:bodyPr>
            <a:normAutofit fontScale="90000"/>
          </a:bodyPr>
          <a:lstStyle/>
          <a:p>
            <a:pPr algn="l"/>
            <a:br>
              <a:rPr lang="en-US" altLang="zh-CN" sz="3599" dirty="0">
                <a:solidFill>
                  <a:srgbClr val="7C1D20"/>
                </a:solidFill>
                <a:latin typeface="微软雅黑" pitchFamily="34" charset="-122"/>
                <a:ea typeface="微软雅黑" pitchFamily="34" charset="-122"/>
              </a:rPr>
            </a:br>
            <a:br>
              <a:rPr lang="en-US" altLang="zh-CN" sz="3599" dirty="0">
                <a:solidFill>
                  <a:srgbClr val="7C1D20"/>
                </a:solidFill>
                <a:latin typeface="微软雅黑" pitchFamily="34" charset="-122"/>
                <a:ea typeface="微软雅黑" pitchFamily="34" charset="-122"/>
              </a:rPr>
            </a:br>
            <a:br>
              <a:rPr lang="en-US" altLang="zh-CN" sz="3599" dirty="0">
                <a:solidFill>
                  <a:srgbClr val="7C1D20"/>
                </a:solidFill>
                <a:latin typeface="微软雅黑" pitchFamily="34" charset="-122"/>
                <a:ea typeface="微软雅黑" pitchFamily="34" charset="-122"/>
              </a:rPr>
            </a:br>
            <a:br>
              <a:rPr lang="en-US" altLang="zh-CN" sz="3599" dirty="0">
                <a:solidFill>
                  <a:srgbClr val="7C1D20"/>
                </a:solidFill>
                <a:latin typeface="微软雅黑" pitchFamily="34" charset="-122"/>
                <a:ea typeface="微软雅黑" pitchFamily="34" charset="-122"/>
              </a:rPr>
            </a:br>
            <a:br>
              <a:rPr lang="en-US" altLang="zh-CN" sz="3599" dirty="0">
                <a:solidFill>
                  <a:srgbClr val="7C1D20"/>
                </a:solidFill>
                <a:latin typeface="微软雅黑" pitchFamily="34" charset="-122"/>
                <a:ea typeface="微软雅黑" pitchFamily="34" charset="-122"/>
              </a:rPr>
            </a:br>
            <a:endParaRPr lang="zh-CN" altLang="en-US" sz="3599" dirty="0">
              <a:solidFill>
                <a:srgbClr val="7C1D20"/>
              </a:solidFill>
              <a:latin typeface="微软雅黑" pitchFamily="34" charset="-122"/>
              <a:ea typeface="微软雅黑" pitchFamily="34" charset="-122"/>
            </a:endParaRPr>
          </a:p>
        </p:txBody>
      </p:sp>
      <p:sp>
        <p:nvSpPr>
          <p:cNvPr id="6" name="标题 1"/>
          <p:cNvSpPr txBox="1">
            <a:spLocks/>
          </p:cNvSpPr>
          <p:nvPr/>
        </p:nvSpPr>
        <p:spPr>
          <a:xfrm>
            <a:off x="885118" y="3882556"/>
            <a:ext cx="10359453" cy="647937"/>
          </a:xfrm>
          <a:prstGeom prst="rect">
            <a:avLst/>
          </a:prstGeom>
        </p:spPr>
        <p:txBody>
          <a:bodyPr vert="horz" lIns="104282" tIns="52141" rIns="104282" bIns="52141" rtlCol="0" anchor="ctr">
            <a:normAutofit/>
          </a:bodyPr>
          <a:lstStyle/>
          <a:p>
            <a:pPr defTabSz="1042847">
              <a:spcBef>
                <a:spcPct val="0"/>
              </a:spcBef>
              <a:defRPr/>
            </a:pPr>
            <a:endParaRPr lang="zh-CN" altLang="en-US" sz="2799" dirty="0">
              <a:solidFill>
                <a:prstClr val="black"/>
              </a:solidFill>
              <a:latin typeface="微软雅黑" pitchFamily="34" charset="-122"/>
              <a:ea typeface="微软雅黑" pitchFamily="34" charset="-122"/>
            </a:endParaRPr>
          </a:p>
        </p:txBody>
      </p:sp>
      <p:sp>
        <p:nvSpPr>
          <p:cNvPr id="9" name="TextBox 6"/>
          <p:cNvSpPr txBox="1"/>
          <p:nvPr/>
        </p:nvSpPr>
        <p:spPr>
          <a:xfrm>
            <a:off x="619440" y="1943564"/>
            <a:ext cx="9724096" cy="906915"/>
          </a:xfrm>
          <a:prstGeom prst="rect">
            <a:avLst/>
          </a:prstGeom>
          <a:noFill/>
          <a:ln>
            <a:noFill/>
          </a:ln>
        </p:spPr>
        <p:txBody>
          <a:bodyPr wrap="square" rtlCol="0">
            <a:spAutoFit/>
          </a:bodyPr>
          <a:lstStyle/>
          <a:p>
            <a:pPr algn="ctr">
              <a:lnSpc>
                <a:spcPct val="150000"/>
              </a:lnSpc>
            </a:pPr>
            <a:r>
              <a:rPr lang="zh-CN" altLang="en-US" sz="4000" b="1" dirty="0">
                <a:solidFill>
                  <a:srgbClr val="7C1E1F"/>
                </a:solidFill>
                <a:latin typeface="微软雅黑" panose="020B0503020204020204" pitchFamily="34" charset="-122"/>
                <a:ea typeface="微软雅黑" panose="020B0503020204020204" pitchFamily="34" charset="-122"/>
              </a:rPr>
              <a:t>七、制度与国际商务</a:t>
            </a:r>
            <a:endParaRPr lang="en-US" altLang="zh-CN" sz="4000" b="1" dirty="0">
              <a:solidFill>
                <a:srgbClr val="7C1E1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57043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214435" y="69901"/>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3158237"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制度：非正式制度</a:t>
            </a:r>
          </a:p>
        </p:txBody>
      </p:sp>
      <p:sp>
        <p:nvSpPr>
          <p:cNvPr id="39" name="矩形 38">
            <a:extLst>
              <a:ext uri="{FF2B5EF4-FFF2-40B4-BE49-F238E27FC236}">
                <a16:creationId xmlns:a16="http://schemas.microsoft.com/office/drawing/2014/main" id="{03626778-1FA7-4818-83C9-82646BB7CFE1}"/>
              </a:ext>
            </a:extLst>
          </p:cNvPr>
          <p:cNvSpPr/>
          <p:nvPr/>
        </p:nvSpPr>
        <p:spPr>
          <a:xfrm>
            <a:off x="6137629" y="873110"/>
            <a:ext cx="5342249"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例</a:t>
            </a:r>
            <a:r>
              <a:rPr lang="en-US" altLang="zh-CN" sz="1400" dirty="0">
                <a:solidFill>
                  <a:prstClr val="black"/>
                </a:solidFill>
                <a:latin typeface="楷体" panose="02010609060101010101" pitchFamily="49" charset="-122"/>
                <a:ea typeface="楷体" panose="02010609060101010101" pitchFamily="49" charset="-122"/>
              </a:rPr>
              <a:t>1</a:t>
            </a:r>
            <a:r>
              <a:rPr lang="zh-CN" altLang="en-US" sz="1400" dirty="0">
                <a:solidFill>
                  <a:prstClr val="black"/>
                </a:solidFill>
                <a:latin typeface="楷体" panose="02010609060101010101" pitchFamily="49" charset="-122"/>
                <a:ea typeface="楷体" panose="02010609060101010101" pitchFamily="49" charset="-122"/>
              </a:rPr>
              <a:t>：副总裁谢伦</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沃特金斯揭露安然事件</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例</a:t>
            </a:r>
            <a:r>
              <a:rPr lang="en-US" altLang="zh-CN" sz="1400" dirty="0">
                <a:solidFill>
                  <a:prstClr val="black"/>
                </a:solidFill>
                <a:latin typeface="楷体" panose="02010609060101010101" pitchFamily="49" charset="-122"/>
                <a:ea typeface="楷体" panose="02010609060101010101" pitchFamily="49" charset="-122"/>
              </a:rPr>
              <a:t>2</a:t>
            </a:r>
            <a:r>
              <a:rPr lang="zh-CN" altLang="en-US" sz="1400" dirty="0">
                <a:solidFill>
                  <a:prstClr val="black"/>
                </a:solidFill>
                <a:latin typeface="楷体" panose="02010609060101010101" pitchFamily="49" charset="-122"/>
                <a:ea typeface="楷体" panose="02010609060101010101" pitchFamily="49" charset="-122"/>
              </a:rPr>
              <a:t>：金吉达承担企业责任</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金吉达主动向美国司法部承认，曾经给予保护种植园的哥伦比亚准军事民兵保护费；</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通过社会责任标准认证，拒绝使用童工和逼迫劳动者，重视工人们的健康和安全措施，促进改善工作时间和公平的薪酬；</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与雨林联盟合作，在公司旗下的所有种植园都实行可持续耕作方法。</a:t>
            </a: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20" name="矩形 19">
            <a:extLst>
              <a:ext uri="{FF2B5EF4-FFF2-40B4-BE49-F238E27FC236}">
                <a16:creationId xmlns:a16="http://schemas.microsoft.com/office/drawing/2014/main" id="{9D303CA0-DC47-43BF-83E2-36D36D26F896}"/>
              </a:ext>
            </a:extLst>
          </p:cNvPr>
          <p:cNvSpPr/>
          <p:nvPr/>
        </p:nvSpPr>
        <p:spPr>
          <a:xfrm>
            <a:off x="456569" y="1007254"/>
            <a:ext cx="487054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非正式制度包括规范、文化和道德。</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规范</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约定俗成的或明文规定的标准。</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例如</a:t>
            </a:r>
            <a:r>
              <a:rPr lang="en-US" altLang="zh-CN" sz="1400" dirty="0">
                <a:solidFill>
                  <a:prstClr val="black"/>
                </a:solidFill>
                <a:latin typeface="楷体" panose="02010609060101010101" pitchFamily="49" charset="-122"/>
                <a:ea typeface="楷体" panose="02010609060101010101" pitchFamily="49" charset="-122"/>
              </a:rPr>
              <a:t>ISO</a:t>
            </a:r>
            <a:r>
              <a:rPr lang="zh-CN" altLang="en-US" sz="1400" dirty="0">
                <a:solidFill>
                  <a:prstClr val="black"/>
                </a:solidFill>
                <a:latin typeface="楷体" panose="02010609060101010101" pitchFamily="49" charset="-122"/>
                <a:ea typeface="楷体" panose="02010609060101010101" pitchFamily="49" charset="-122"/>
              </a:rPr>
              <a:t>标准。</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文化</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相对于政治、经济而言的人类全部精神活动及其活动产品。</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道德</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人类分辨善恶对错行为的准则。在企业层面道德可以归结为跨国公司的社会责任感。</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非正式制度的支撑性支柱</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规范和认知</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认知</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被内部化的、被认为是理所当然的指导个人和企业行为的价值观和信仰。</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p:txBody>
      </p:sp>
      <p:pic>
        <p:nvPicPr>
          <p:cNvPr id="11" name="图片 10">
            <a:extLst>
              <a:ext uri="{FF2B5EF4-FFF2-40B4-BE49-F238E27FC236}">
                <a16:creationId xmlns:a16="http://schemas.microsoft.com/office/drawing/2014/main" id="{DEA00603-BF94-40DB-BA1F-18E6D6FF7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270562"/>
            <a:ext cx="2674837" cy="1714328"/>
          </a:xfrm>
          <a:prstGeom prst="rect">
            <a:avLst/>
          </a:prstGeom>
        </p:spPr>
      </p:pic>
      <p:pic>
        <p:nvPicPr>
          <p:cNvPr id="12" name="图片 11">
            <a:extLst>
              <a:ext uri="{FF2B5EF4-FFF2-40B4-BE49-F238E27FC236}">
                <a16:creationId xmlns:a16="http://schemas.microsoft.com/office/drawing/2014/main" id="{FDE3AD61-9C9B-4F89-B77F-8731DECEE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70836" y="4266501"/>
            <a:ext cx="2650159" cy="1714321"/>
          </a:xfrm>
          <a:prstGeom prst="rect">
            <a:avLst/>
          </a:prstGeom>
        </p:spPr>
      </p:pic>
      <p:sp>
        <p:nvSpPr>
          <p:cNvPr id="13" name="矩形 12">
            <a:extLst>
              <a:ext uri="{FF2B5EF4-FFF2-40B4-BE49-F238E27FC236}">
                <a16:creationId xmlns:a16="http://schemas.microsoft.com/office/drawing/2014/main" id="{617A117E-293F-493D-A911-5230C0730ACC}"/>
              </a:ext>
            </a:extLst>
          </p:cNvPr>
          <p:cNvSpPr>
            <a:spLocks/>
          </p:cNvSpPr>
          <p:nvPr/>
        </p:nvSpPr>
        <p:spPr>
          <a:xfrm>
            <a:off x="7022824" y="3803477"/>
            <a:ext cx="3100516" cy="282914"/>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安然公司因财务造假事件而倒闭</a:t>
            </a:r>
          </a:p>
        </p:txBody>
      </p:sp>
    </p:spTree>
    <p:extLst>
      <p:ext uri="{BB962C8B-B14F-4D97-AF65-F5344CB8AC3E}">
        <p14:creationId xmlns:p14="http://schemas.microsoft.com/office/powerpoint/2010/main" val="3478872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214435" y="69901"/>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1980029"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制度：作用</a:t>
            </a:r>
          </a:p>
        </p:txBody>
      </p:sp>
      <p:sp>
        <p:nvSpPr>
          <p:cNvPr id="20" name="矩形 19">
            <a:extLst>
              <a:ext uri="{FF2B5EF4-FFF2-40B4-BE49-F238E27FC236}">
                <a16:creationId xmlns:a16="http://schemas.microsoft.com/office/drawing/2014/main" id="{9D303CA0-DC47-43BF-83E2-36D36D26F896}"/>
              </a:ext>
            </a:extLst>
          </p:cNvPr>
          <p:cNvSpPr/>
          <p:nvPr/>
        </p:nvSpPr>
        <p:spPr>
          <a:xfrm>
            <a:off x="456569" y="1007254"/>
            <a:ext cx="4242431"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思考：制度发挥了什么作用？</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制度最重要的作用是降低不确定性。</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不确定性</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经济主体对于未来的收益和损失不能确知。</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量化不确定性的三个指标</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概率、期望值和方差、标准差。</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市场参与者的风险偏好</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对于不确定性，每一位市场参与者的态度是不一样的。</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包括风险厌恶、风险偏好和风险中性。</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在效用图中，风险厌恶者、风险偏好者和风险中性者的效用都随收益增加而的增加，但增加的速度有区别。</a:t>
            </a:r>
            <a:endParaRPr lang="en-US" altLang="zh-CN" sz="1400" dirty="0">
              <a:solidFill>
                <a:prstClr val="black"/>
              </a:solidFill>
              <a:latin typeface="楷体" panose="02010609060101010101" pitchFamily="49" charset="-122"/>
              <a:ea typeface="楷体" panose="02010609060101010101" pitchFamily="49" charset="-122"/>
            </a:endParaRPr>
          </a:p>
        </p:txBody>
      </p:sp>
      <p:pic>
        <p:nvPicPr>
          <p:cNvPr id="16" name="图片 15">
            <a:extLst>
              <a:ext uri="{FF2B5EF4-FFF2-40B4-BE49-F238E27FC236}">
                <a16:creationId xmlns:a16="http://schemas.microsoft.com/office/drawing/2014/main" id="{6C5C3E27-DF7F-422A-9E2C-3FF56FF3D25F}"/>
              </a:ext>
            </a:extLst>
          </p:cNvPr>
          <p:cNvPicPr/>
          <p:nvPr/>
        </p:nvPicPr>
        <p:blipFill rotWithShape="1">
          <a:blip r:embed="rId3"/>
          <a:srcRect l="4213" t="31678" r="63280" b="21019"/>
          <a:stretch/>
        </p:blipFill>
        <p:spPr bwMode="auto">
          <a:xfrm>
            <a:off x="8494793" y="916178"/>
            <a:ext cx="3240638" cy="2997943"/>
          </a:xfrm>
          <a:prstGeom prst="rect">
            <a:avLst/>
          </a:prstGeom>
          <a:ln>
            <a:noFill/>
          </a:ln>
          <a:extLst>
            <a:ext uri="{53640926-AAD7-44D8-BBD7-CCE9431645EC}">
              <a14:shadowObscured xmlns:a14="http://schemas.microsoft.com/office/drawing/2010/main"/>
            </a:ext>
          </a:extLst>
        </p:spPr>
      </p:pic>
      <p:pic>
        <p:nvPicPr>
          <p:cNvPr id="17" name="图片 16">
            <a:extLst>
              <a:ext uri="{FF2B5EF4-FFF2-40B4-BE49-F238E27FC236}">
                <a16:creationId xmlns:a16="http://schemas.microsoft.com/office/drawing/2014/main" id="{ADC7E161-5190-42A0-908B-6F53EF5594A2}"/>
              </a:ext>
            </a:extLst>
          </p:cNvPr>
          <p:cNvPicPr/>
          <p:nvPr/>
        </p:nvPicPr>
        <p:blipFill rotWithShape="1">
          <a:blip r:embed="rId4"/>
          <a:srcRect l="2287" t="31551" r="63178" b="18421"/>
          <a:stretch/>
        </p:blipFill>
        <p:spPr bwMode="auto">
          <a:xfrm>
            <a:off x="4694369" y="916178"/>
            <a:ext cx="3240639" cy="2852803"/>
          </a:xfrm>
          <a:prstGeom prst="rect">
            <a:avLst/>
          </a:prstGeom>
          <a:ln>
            <a:noFill/>
          </a:ln>
          <a:extLst>
            <a:ext uri="{53640926-AAD7-44D8-BBD7-CCE9431645EC}">
              <a14:shadowObscured xmlns:a14="http://schemas.microsoft.com/office/drawing/2010/main"/>
            </a:ext>
          </a:extLst>
        </p:spPr>
      </p:pic>
      <p:sp>
        <p:nvSpPr>
          <p:cNvPr id="3" name="矩形 2">
            <a:extLst>
              <a:ext uri="{FF2B5EF4-FFF2-40B4-BE49-F238E27FC236}">
                <a16:creationId xmlns:a16="http://schemas.microsoft.com/office/drawing/2014/main" id="{72BDF4B6-EB39-4FE0-A489-FFC87781C309}"/>
              </a:ext>
            </a:extLst>
          </p:cNvPr>
          <p:cNvSpPr/>
          <p:nvPr/>
        </p:nvSpPr>
        <p:spPr>
          <a:xfrm>
            <a:off x="7620000" y="3860057"/>
            <a:ext cx="736600" cy="7657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5B310511-1629-46E0-AD0A-7B694CED596A}"/>
              </a:ext>
            </a:extLst>
          </p:cNvPr>
          <p:cNvGrpSpPr/>
          <p:nvPr/>
        </p:nvGrpSpPr>
        <p:grpSpPr>
          <a:xfrm>
            <a:off x="4833753" y="3675007"/>
            <a:ext cx="3383463" cy="2715995"/>
            <a:chOff x="5031927" y="3860057"/>
            <a:chExt cx="3310341" cy="2479804"/>
          </a:xfrm>
        </p:grpSpPr>
        <p:pic>
          <p:nvPicPr>
            <p:cNvPr id="23" name="图片 22">
              <a:extLst>
                <a:ext uri="{FF2B5EF4-FFF2-40B4-BE49-F238E27FC236}">
                  <a16:creationId xmlns:a16="http://schemas.microsoft.com/office/drawing/2014/main" id="{FA9C7B73-12F9-44DD-809E-3343C42420C1}"/>
                </a:ext>
              </a:extLst>
            </p:cNvPr>
            <p:cNvPicPr/>
            <p:nvPr/>
          </p:nvPicPr>
          <p:blipFill rotWithShape="1">
            <a:blip r:embed="rId5"/>
            <a:srcRect l="4334" t="31678" r="59066" b="18237"/>
            <a:stretch/>
          </p:blipFill>
          <p:spPr bwMode="auto">
            <a:xfrm>
              <a:off x="5031927" y="3902734"/>
              <a:ext cx="3115607" cy="2437127"/>
            </a:xfrm>
            <a:prstGeom prst="rect">
              <a:avLst/>
            </a:prstGeom>
            <a:ln>
              <a:noFill/>
            </a:ln>
            <a:extLst>
              <a:ext uri="{53640926-AAD7-44D8-BBD7-CCE9431645EC}">
                <a14:shadowObscured xmlns:a14="http://schemas.microsoft.com/office/drawing/2010/main"/>
              </a:ext>
            </a:extLst>
          </p:spPr>
        </p:pic>
        <p:sp>
          <p:nvSpPr>
            <p:cNvPr id="24" name="矩形 23">
              <a:extLst>
                <a:ext uri="{FF2B5EF4-FFF2-40B4-BE49-F238E27FC236}">
                  <a16:creationId xmlns:a16="http://schemas.microsoft.com/office/drawing/2014/main" id="{AD1925BD-CCAF-4E37-A553-B2B7EFCE9FE9}"/>
                </a:ext>
              </a:extLst>
            </p:cNvPr>
            <p:cNvSpPr/>
            <p:nvPr/>
          </p:nvSpPr>
          <p:spPr>
            <a:xfrm>
              <a:off x="7605668" y="3860057"/>
              <a:ext cx="736600" cy="7657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208072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214435" y="69901"/>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1980029"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制度：作用</a:t>
            </a:r>
          </a:p>
        </p:txBody>
      </p:sp>
      <p:sp>
        <p:nvSpPr>
          <p:cNvPr id="39" name="矩形 38">
            <a:extLst>
              <a:ext uri="{FF2B5EF4-FFF2-40B4-BE49-F238E27FC236}">
                <a16:creationId xmlns:a16="http://schemas.microsoft.com/office/drawing/2014/main" id="{03626778-1FA7-4818-83C9-82646BB7CFE1}"/>
              </a:ext>
            </a:extLst>
          </p:cNvPr>
          <p:cNvSpPr/>
          <p:nvPr/>
        </p:nvSpPr>
        <p:spPr>
          <a:xfrm>
            <a:off x="6137630" y="873110"/>
            <a:ext cx="559780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经济政策不确定性指数（</a:t>
            </a:r>
            <a:r>
              <a:rPr lang="en-US" altLang="zh-CN" sz="1400" dirty="0">
                <a:solidFill>
                  <a:prstClr val="black"/>
                </a:solidFill>
                <a:latin typeface="楷体" panose="02010609060101010101" pitchFamily="49" charset="-122"/>
                <a:ea typeface="楷体" panose="02010609060101010101" pitchFamily="49" charset="-122"/>
              </a:rPr>
              <a:t>EPU)</a:t>
            </a: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由</a:t>
            </a:r>
            <a:r>
              <a:rPr lang="en-US" altLang="zh-CN" sz="1400" dirty="0">
                <a:solidFill>
                  <a:prstClr val="black"/>
                </a:solidFill>
                <a:latin typeface="楷体" panose="02010609060101010101" pitchFamily="49" charset="-122"/>
                <a:ea typeface="楷体" panose="02010609060101010101" pitchFamily="49" charset="-122"/>
              </a:rPr>
              <a:t>Scott R. Baker</a:t>
            </a:r>
            <a:r>
              <a:rPr lang="zh-CN" altLang="en-US" sz="1400" dirty="0">
                <a:solidFill>
                  <a:prstClr val="black"/>
                </a:solidFill>
                <a:latin typeface="楷体" panose="02010609060101010101" pitchFamily="49" charset="-122"/>
                <a:ea typeface="楷体" panose="02010609060101010101" pitchFamily="49" charset="-122"/>
              </a:rPr>
              <a:t>、</a:t>
            </a:r>
            <a:r>
              <a:rPr lang="en-US" altLang="zh-CN" sz="1400" dirty="0">
                <a:solidFill>
                  <a:prstClr val="black"/>
                </a:solidFill>
                <a:latin typeface="楷体" panose="02010609060101010101" pitchFamily="49" charset="-122"/>
                <a:ea typeface="楷体" panose="02010609060101010101" pitchFamily="49" charset="-122"/>
              </a:rPr>
              <a:t>Nicholas Bloom</a:t>
            </a:r>
            <a:r>
              <a:rPr lang="zh-CN" altLang="en-US" sz="1400" dirty="0">
                <a:solidFill>
                  <a:prstClr val="black"/>
                </a:solidFill>
                <a:latin typeface="楷体" panose="02010609060101010101" pitchFamily="49" charset="-122"/>
                <a:ea typeface="楷体" panose="02010609060101010101" pitchFamily="49" charset="-122"/>
              </a:rPr>
              <a:t>和</a:t>
            </a:r>
            <a:r>
              <a:rPr lang="en-US" altLang="zh-CN" sz="1400" dirty="0">
                <a:solidFill>
                  <a:prstClr val="black"/>
                </a:solidFill>
                <a:latin typeface="楷体" panose="02010609060101010101" pitchFamily="49" charset="-122"/>
                <a:ea typeface="楷体" panose="02010609060101010101" pitchFamily="49" charset="-122"/>
              </a:rPr>
              <a:t>Steven J. Davis</a:t>
            </a:r>
            <a:r>
              <a:rPr lang="zh-CN" altLang="en-US" sz="1400" dirty="0">
                <a:solidFill>
                  <a:prstClr val="black"/>
                </a:solidFill>
                <a:latin typeface="楷体" panose="02010609060101010101" pitchFamily="49" charset="-122"/>
                <a:ea typeface="楷体" panose="02010609060101010101" pitchFamily="49" charset="-122"/>
              </a:rPr>
              <a:t>编制</a:t>
            </a:r>
            <a:r>
              <a:rPr lang="en-US" altLang="zh-CN" sz="1400" dirty="0">
                <a:solidFill>
                  <a:prstClr val="black"/>
                </a:solidFill>
                <a:latin typeface="楷体" panose="02010609060101010101" pitchFamily="49" charset="-122"/>
                <a:ea typeface="楷体" panose="02010609060101010101" pitchFamily="49" charset="-122"/>
              </a:rPr>
              <a:t>;</a:t>
            </a: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反映全球</a:t>
            </a:r>
            <a:r>
              <a:rPr lang="en-US" altLang="zh-CN" sz="1400" dirty="0">
                <a:solidFill>
                  <a:prstClr val="black"/>
                </a:solidFill>
                <a:latin typeface="楷体" panose="02010609060101010101" pitchFamily="49" charset="-122"/>
                <a:ea typeface="楷体" panose="02010609060101010101" pitchFamily="49" charset="-122"/>
              </a:rPr>
              <a:t>24</a:t>
            </a:r>
            <a:r>
              <a:rPr lang="zh-CN" altLang="en-US" sz="1400" dirty="0">
                <a:solidFill>
                  <a:prstClr val="black"/>
                </a:solidFill>
                <a:latin typeface="楷体" panose="02010609060101010101" pitchFamily="49" charset="-122"/>
                <a:ea typeface="楷体" panose="02010609060101010101" pitchFamily="49" charset="-122"/>
              </a:rPr>
              <a:t>个经济体经济政策的不确定性。</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美国的</a:t>
            </a:r>
            <a:r>
              <a:rPr lang="en-US" altLang="zh-CN" sz="1400" dirty="0">
                <a:solidFill>
                  <a:prstClr val="black"/>
                </a:solidFill>
                <a:latin typeface="楷体" panose="02010609060101010101" pitchFamily="49" charset="-122"/>
                <a:ea typeface="楷体" panose="02010609060101010101" pitchFamily="49" charset="-122"/>
              </a:rPr>
              <a:t>EPU</a:t>
            </a:r>
            <a:r>
              <a:rPr lang="zh-CN" altLang="en-US" sz="1400" dirty="0">
                <a:solidFill>
                  <a:prstClr val="black"/>
                </a:solidFill>
                <a:latin typeface="楷体" panose="02010609060101010101" pitchFamily="49" charset="-122"/>
                <a:ea typeface="楷体" panose="02010609060101010101" pitchFamily="49" charset="-122"/>
              </a:rPr>
              <a:t>综合指数构成</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新闻指数、税法法条失效指数和经济预测差值指数。三个子指标的权重分别是</a:t>
            </a:r>
            <a:r>
              <a:rPr lang="en-US" altLang="zh-CN" sz="1400" dirty="0">
                <a:solidFill>
                  <a:prstClr val="black"/>
                </a:solidFill>
                <a:latin typeface="楷体" panose="02010609060101010101" pitchFamily="49" charset="-122"/>
                <a:ea typeface="楷体" panose="02010609060101010101" pitchFamily="49" charset="-122"/>
              </a:rPr>
              <a:t>1/2</a:t>
            </a:r>
            <a:r>
              <a:rPr lang="zh-CN" altLang="en-US" sz="1400" dirty="0">
                <a:solidFill>
                  <a:prstClr val="black"/>
                </a:solidFill>
                <a:latin typeface="楷体" panose="02010609060101010101" pitchFamily="49" charset="-122"/>
                <a:ea typeface="楷体" panose="02010609060101010101" pitchFamily="49" charset="-122"/>
              </a:rPr>
              <a:t>、</a:t>
            </a:r>
            <a:r>
              <a:rPr lang="en-US" altLang="zh-CN" sz="1400" dirty="0">
                <a:solidFill>
                  <a:prstClr val="black"/>
                </a:solidFill>
                <a:latin typeface="楷体" panose="02010609060101010101" pitchFamily="49" charset="-122"/>
                <a:ea typeface="楷体" panose="02010609060101010101" pitchFamily="49" charset="-122"/>
              </a:rPr>
              <a:t>1/6</a:t>
            </a:r>
            <a:r>
              <a:rPr lang="zh-CN" altLang="en-US" sz="1400" dirty="0">
                <a:solidFill>
                  <a:prstClr val="black"/>
                </a:solidFill>
                <a:latin typeface="楷体" panose="02010609060101010101" pitchFamily="49" charset="-122"/>
                <a:ea typeface="楷体" panose="02010609060101010101" pitchFamily="49" charset="-122"/>
              </a:rPr>
              <a:t>和</a:t>
            </a:r>
            <a:r>
              <a:rPr lang="en-US" altLang="zh-CN" sz="1400" dirty="0">
                <a:solidFill>
                  <a:prstClr val="black"/>
                </a:solidFill>
                <a:latin typeface="楷体" panose="02010609060101010101" pitchFamily="49" charset="-122"/>
                <a:ea typeface="楷体" panose="02010609060101010101" pitchFamily="49" charset="-122"/>
              </a:rPr>
              <a:t>1/3</a:t>
            </a:r>
            <a:r>
              <a:rPr lang="zh-CN" altLang="en-US" sz="1400" dirty="0">
                <a:solidFill>
                  <a:prstClr val="black"/>
                </a:solidFill>
                <a:latin typeface="楷体" panose="02010609060101010101" pitchFamily="49" charset="-122"/>
                <a:ea typeface="楷体" panose="02010609060101010101" pitchFamily="49" charset="-122"/>
              </a:rPr>
              <a:t>。</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中国的</a:t>
            </a:r>
            <a:r>
              <a:rPr lang="en-US" altLang="zh-CN" sz="1400" dirty="0">
                <a:solidFill>
                  <a:prstClr val="black"/>
                </a:solidFill>
                <a:latin typeface="楷体" panose="02010609060101010101" pitchFamily="49" charset="-122"/>
                <a:ea typeface="楷体" panose="02010609060101010101" pitchFamily="49" charset="-122"/>
              </a:rPr>
              <a:t>EPU</a:t>
            </a:r>
            <a:r>
              <a:rPr lang="zh-CN" altLang="en-US" sz="1400" dirty="0">
                <a:solidFill>
                  <a:prstClr val="black"/>
                </a:solidFill>
                <a:latin typeface="楷体" panose="02010609060101010101" pitchFamily="49" charset="-122"/>
                <a:ea typeface="楷体" panose="02010609060101010101" pitchFamily="49" charset="-122"/>
              </a:rPr>
              <a:t>新闻指数</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en-US" altLang="zh-CN" sz="1400" dirty="0">
                <a:solidFill>
                  <a:prstClr val="black"/>
                </a:solidFill>
                <a:latin typeface="楷体" panose="02010609060101010101" pitchFamily="49" charset="-122"/>
                <a:ea typeface="楷体" panose="02010609060101010101" pitchFamily="49" charset="-122"/>
              </a:rPr>
              <a:t>EPU</a:t>
            </a:r>
            <a:r>
              <a:rPr lang="zh-CN" altLang="en-US" sz="1400" dirty="0">
                <a:solidFill>
                  <a:prstClr val="black"/>
                </a:solidFill>
                <a:latin typeface="楷体" panose="02010609060101010101" pitchFamily="49" charset="-122"/>
                <a:ea typeface="楷体" panose="02010609060101010101" pitchFamily="49" charset="-122"/>
              </a:rPr>
              <a:t>数值越大，证明一国的经济政策不确定性越高。</a:t>
            </a: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20" name="矩形 19">
            <a:extLst>
              <a:ext uri="{FF2B5EF4-FFF2-40B4-BE49-F238E27FC236}">
                <a16:creationId xmlns:a16="http://schemas.microsoft.com/office/drawing/2014/main" id="{9D303CA0-DC47-43BF-83E2-36D36D26F896}"/>
              </a:ext>
            </a:extLst>
          </p:cNvPr>
          <p:cNvSpPr/>
          <p:nvPr/>
        </p:nvSpPr>
        <p:spPr>
          <a:xfrm>
            <a:off x="456568" y="1007254"/>
            <a:ext cx="5484451"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制度如何降低不确定性？</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制度通过发出什么行为是合法的、可接受的，什么行为是不合法的、不可接受的信号，来影响个人和企业的决策制定。</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例如</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中华人民共和国企业所得税法</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通过给予违规者惩罚来增加违规的成本，促使企业履行自己的职责和义务。</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例如通过仲裁和法庭进行起诉。</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降低不确定性对于经济发展意义重大。</a:t>
            </a:r>
            <a:endParaRPr lang="en-US" altLang="zh-CN" sz="1400" dirty="0">
              <a:solidFill>
                <a:prstClr val="black"/>
              </a:solidFill>
              <a:latin typeface="楷体" panose="02010609060101010101" pitchFamily="49" charset="-122"/>
              <a:ea typeface="楷体" panose="02010609060101010101" pitchFamily="49" charset="-122"/>
            </a:endParaRPr>
          </a:p>
        </p:txBody>
      </p:sp>
      <p:grpSp>
        <p:nvGrpSpPr>
          <p:cNvPr id="4" name="组合 3">
            <a:extLst>
              <a:ext uri="{FF2B5EF4-FFF2-40B4-BE49-F238E27FC236}">
                <a16:creationId xmlns:a16="http://schemas.microsoft.com/office/drawing/2014/main" id="{D3FE5078-CA24-44FF-BE03-491FA042C60D}"/>
              </a:ext>
            </a:extLst>
          </p:cNvPr>
          <p:cNvGrpSpPr/>
          <p:nvPr/>
        </p:nvGrpSpPr>
        <p:grpSpPr>
          <a:xfrm>
            <a:off x="584906" y="3530600"/>
            <a:ext cx="5378976" cy="2901070"/>
            <a:chOff x="584906" y="3530600"/>
            <a:chExt cx="5378976" cy="2901070"/>
          </a:xfrm>
        </p:grpSpPr>
        <p:pic>
          <p:nvPicPr>
            <p:cNvPr id="11" name="图片 10">
              <a:extLst>
                <a:ext uri="{FF2B5EF4-FFF2-40B4-BE49-F238E27FC236}">
                  <a16:creationId xmlns:a16="http://schemas.microsoft.com/office/drawing/2014/main" id="{96763607-441C-4999-AC74-3066C14E81C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84906" y="3530600"/>
              <a:ext cx="4952294" cy="2901070"/>
            </a:xfrm>
            <a:prstGeom prst="rect">
              <a:avLst/>
            </a:prstGeom>
            <a:noFill/>
            <a:ln>
              <a:noFill/>
            </a:ln>
          </p:spPr>
        </p:pic>
        <p:sp>
          <p:nvSpPr>
            <p:cNvPr id="3" name="文本框 2">
              <a:extLst>
                <a:ext uri="{FF2B5EF4-FFF2-40B4-BE49-F238E27FC236}">
                  <a16:creationId xmlns:a16="http://schemas.microsoft.com/office/drawing/2014/main" id="{CDD9EA87-7679-4127-813D-4C2EE67FCB69}"/>
                </a:ext>
              </a:extLst>
            </p:cNvPr>
            <p:cNvSpPr txBox="1"/>
            <p:nvPr/>
          </p:nvSpPr>
          <p:spPr>
            <a:xfrm>
              <a:off x="2048933" y="5088467"/>
              <a:ext cx="492443" cy="276999"/>
            </a:xfrm>
            <a:prstGeom prst="rect">
              <a:avLst/>
            </a:prstGeom>
            <a:noFill/>
          </p:spPr>
          <p:txBody>
            <a:bodyPr wrap="none" rtlCol="0">
              <a:spAutoFit/>
            </a:bodyPr>
            <a:lstStyle/>
            <a:p>
              <a:r>
                <a:rPr lang="zh-CN" altLang="en-US" sz="1200" dirty="0">
                  <a:latin typeface="楷体_GB2312" panose="02010609030101010101" pitchFamily="49" charset="-122"/>
                  <a:ea typeface="楷体_GB2312" panose="02010609030101010101" pitchFamily="49" charset="-122"/>
                </a:rPr>
                <a:t>入世</a:t>
              </a:r>
            </a:p>
          </p:txBody>
        </p:sp>
        <p:sp>
          <p:nvSpPr>
            <p:cNvPr id="14" name="文本框 13">
              <a:extLst>
                <a:ext uri="{FF2B5EF4-FFF2-40B4-BE49-F238E27FC236}">
                  <a16:creationId xmlns:a16="http://schemas.microsoft.com/office/drawing/2014/main" id="{972F89DB-56F6-40AB-94F3-656C21EB5AF1}"/>
                </a:ext>
              </a:extLst>
            </p:cNvPr>
            <p:cNvSpPr txBox="1"/>
            <p:nvPr/>
          </p:nvSpPr>
          <p:spPr>
            <a:xfrm>
              <a:off x="3130687" y="4857634"/>
              <a:ext cx="800219" cy="461665"/>
            </a:xfrm>
            <a:prstGeom prst="rect">
              <a:avLst/>
            </a:prstGeom>
            <a:noFill/>
          </p:spPr>
          <p:txBody>
            <a:bodyPr wrap="none" rtlCol="0">
              <a:spAutoFit/>
            </a:bodyPr>
            <a:lstStyle/>
            <a:p>
              <a:pPr algn="ctr"/>
              <a:r>
                <a:rPr lang="zh-CN" altLang="en-US" sz="1200" dirty="0">
                  <a:latin typeface="楷体_GB2312" panose="02010609030101010101" pitchFamily="49" charset="-122"/>
                  <a:ea typeface="楷体_GB2312" panose="02010609030101010101" pitchFamily="49" charset="-122"/>
                </a:rPr>
                <a:t>金融危机</a:t>
              </a:r>
              <a:endParaRPr lang="en-US" altLang="zh-CN" sz="1200" dirty="0">
                <a:latin typeface="楷体_GB2312" panose="02010609030101010101" pitchFamily="49" charset="-122"/>
                <a:ea typeface="楷体_GB2312" panose="02010609030101010101" pitchFamily="49" charset="-122"/>
              </a:endParaRPr>
            </a:p>
            <a:p>
              <a:pPr algn="ctr"/>
              <a:r>
                <a:rPr lang="zh-CN" altLang="en-US" sz="1200" dirty="0">
                  <a:latin typeface="楷体_GB2312" panose="02010609030101010101" pitchFamily="49" charset="-122"/>
                  <a:ea typeface="楷体_GB2312" panose="02010609030101010101" pitchFamily="49" charset="-122"/>
                </a:rPr>
                <a:t>四万亿</a:t>
              </a:r>
            </a:p>
          </p:txBody>
        </p:sp>
        <p:sp>
          <p:nvSpPr>
            <p:cNvPr id="15" name="文本框 14">
              <a:extLst>
                <a:ext uri="{FF2B5EF4-FFF2-40B4-BE49-F238E27FC236}">
                  <a16:creationId xmlns:a16="http://schemas.microsoft.com/office/drawing/2014/main" id="{A8F02001-3B67-4EA0-AE73-0BF1A27F9B53}"/>
                </a:ext>
              </a:extLst>
            </p:cNvPr>
            <p:cNvSpPr txBox="1"/>
            <p:nvPr/>
          </p:nvSpPr>
          <p:spPr>
            <a:xfrm>
              <a:off x="3826337" y="4912178"/>
              <a:ext cx="646331" cy="276999"/>
            </a:xfrm>
            <a:prstGeom prst="rect">
              <a:avLst/>
            </a:prstGeom>
            <a:noFill/>
          </p:spPr>
          <p:txBody>
            <a:bodyPr wrap="none" rtlCol="0">
              <a:spAutoFit/>
            </a:bodyPr>
            <a:lstStyle/>
            <a:p>
              <a:r>
                <a:rPr lang="zh-CN" altLang="en-US" sz="1200" dirty="0">
                  <a:latin typeface="楷体_GB2312" panose="02010609030101010101" pitchFamily="49" charset="-122"/>
                  <a:ea typeface="楷体_GB2312" panose="02010609030101010101" pitchFamily="49" charset="-122"/>
                </a:rPr>
                <a:t>十八大</a:t>
              </a:r>
            </a:p>
          </p:txBody>
        </p:sp>
        <p:sp>
          <p:nvSpPr>
            <p:cNvPr id="16" name="文本框 15">
              <a:extLst>
                <a:ext uri="{FF2B5EF4-FFF2-40B4-BE49-F238E27FC236}">
                  <a16:creationId xmlns:a16="http://schemas.microsoft.com/office/drawing/2014/main" id="{E536FF69-6120-4F81-90C7-6522945F67C8}"/>
                </a:ext>
              </a:extLst>
            </p:cNvPr>
            <p:cNvSpPr txBox="1"/>
            <p:nvPr/>
          </p:nvSpPr>
          <p:spPr>
            <a:xfrm>
              <a:off x="4149502" y="4754602"/>
              <a:ext cx="800219" cy="276999"/>
            </a:xfrm>
            <a:prstGeom prst="rect">
              <a:avLst/>
            </a:prstGeom>
            <a:noFill/>
          </p:spPr>
          <p:txBody>
            <a:bodyPr wrap="none" rtlCol="0">
              <a:spAutoFit/>
            </a:bodyPr>
            <a:lstStyle/>
            <a:p>
              <a:r>
                <a:rPr lang="en-US" altLang="zh-CN" sz="1200" dirty="0">
                  <a:latin typeface="楷体_GB2312" panose="02010609030101010101" pitchFamily="49" charset="-122"/>
                  <a:ea typeface="楷体_GB2312" panose="02010609030101010101" pitchFamily="49" charset="-122"/>
                </a:rPr>
                <a:t>8.11</a:t>
              </a:r>
              <a:r>
                <a:rPr lang="zh-CN" altLang="en-US" sz="1200" dirty="0">
                  <a:latin typeface="楷体_GB2312" panose="02010609030101010101" pitchFamily="49" charset="-122"/>
                  <a:ea typeface="楷体_GB2312" panose="02010609030101010101" pitchFamily="49" charset="-122"/>
                </a:rPr>
                <a:t>汇改</a:t>
              </a:r>
            </a:p>
          </p:txBody>
        </p:sp>
        <p:sp>
          <p:nvSpPr>
            <p:cNvPr id="17" name="文本框 16">
              <a:extLst>
                <a:ext uri="{FF2B5EF4-FFF2-40B4-BE49-F238E27FC236}">
                  <a16:creationId xmlns:a16="http://schemas.microsoft.com/office/drawing/2014/main" id="{D9875320-563B-4192-A66A-F088F59A98A7}"/>
                </a:ext>
              </a:extLst>
            </p:cNvPr>
            <p:cNvSpPr txBox="1"/>
            <p:nvPr/>
          </p:nvSpPr>
          <p:spPr>
            <a:xfrm>
              <a:off x="4626555" y="4125483"/>
              <a:ext cx="646331" cy="461665"/>
            </a:xfrm>
            <a:prstGeom prst="rect">
              <a:avLst/>
            </a:prstGeom>
            <a:noFill/>
          </p:spPr>
          <p:txBody>
            <a:bodyPr wrap="none" rtlCol="0">
              <a:spAutoFit/>
            </a:bodyPr>
            <a:lstStyle/>
            <a:p>
              <a:pPr algn="ctr"/>
              <a:r>
                <a:rPr lang="zh-CN" altLang="en-US" sz="1200" dirty="0">
                  <a:latin typeface="楷体_GB2312" panose="02010609030101010101" pitchFamily="49" charset="-122"/>
                  <a:ea typeface="楷体_GB2312" panose="02010609030101010101" pitchFamily="49" charset="-122"/>
                </a:rPr>
                <a:t>特朗普</a:t>
              </a:r>
              <a:endParaRPr lang="en-US" altLang="zh-CN" sz="1200" dirty="0">
                <a:latin typeface="楷体_GB2312" panose="02010609030101010101" pitchFamily="49" charset="-122"/>
                <a:ea typeface="楷体_GB2312" panose="02010609030101010101" pitchFamily="49" charset="-122"/>
              </a:endParaRPr>
            </a:p>
            <a:p>
              <a:pPr algn="ctr"/>
              <a:r>
                <a:rPr lang="zh-CN" altLang="en-US" sz="1200" dirty="0">
                  <a:latin typeface="楷体_GB2312" panose="02010609030101010101" pitchFamily="49" charset="-122"/>
                  <a:ea typeface="楷体_GB2312" panose="02010609030101010101" pitchFamily="49" charset="-122"/>
                </a:rPr>
                <a:t>执政</a:t>
              </a:r>
            </a:p>
          </p:txBody>
        </p:sp>
        <p:sp>
          <p:nvSpPr>
            <p:cNvPr id="19" name="文本框 18">
              <a:extLst>
                <a:ext uri="{FF2B5EF4-FFF2-40B4-BE49-F238E27FC236}">
                  <a16:creationId xmlns:a16="http://schemas.microsoft.com/office/drawing/2014/main" id="{05CC0E1B-E6EE-4CD0-BD9F-F749C12CE8A2}"/>
                </a:ext>
              </a:extLst>
            </p:cNvPr>
            <p:cNvSpPr txBox="1"/>
            <p:nvPr/>
          </p:nvSpPr>
          <p:spPr>
            <a:xfrm>
              <a:off x="4855886" y="3816413"/>
              <a:ext cx="1107996" cy="276999"/>
            </a:xfrm>
            <a:prstGeom prst="rect">
              <a:avLst/>
            </a:prstGeom>
            <a:noFill/>
          </p:spPr>
          <p:txBody>
            <a:bodyPr wrap="none" rtlCol="0">
              <a:spAutoFit/>
            </a:bodyPr>
            <a:lstStyle/>
            <a:p>
              <a:r>
                <a:rPr lang="zh-CN" altLang="en-US" sz="1200" dirty="0">
                  <a:latin typeface="楷体_GB2312" panose="02010609030101010101" pitchFamily="49" charset="-122"/>
                  <a:ea typeface="楷体_GB2312" panose="02010609030101010101" pitchFamily="49" charset="-122"/>
                </a:rPr>
                <a:t>中美贸易摩擦</a:t>
              </a:r>
            </a:p>
          </p:txBody>
        </p:sp>
      </p:grpSp>
      <p:grpSp>
        <p:nvGrpSpPr>
          <p:cNvPr id="5" name="组合 4">
            <a:extLst>
              <a:ext uri="{FF2B5EF4-FFF2-40B4-BE49-F238E27FC236}">
                <a16:creationId xmlns:a16="http://schemas.microsoft.com/office/drawing/2014/main" id="{F77F3BF1-B62B-4420-A96B-55C3DB092EEB}"/>
              </a:ext>
            </a:extLst>
          </p:cNvPr>
          <p:cNvGrpSpPr/>
          <p:nvPr/>
        </p:nvGrpSpPr>
        <p:grpSpPr>
          <a:xfrm>
            <a:off x="6054370" y="3530600"/>
            <a:ext cx="5268061" cy="2917825"/>
            <a:chOff x="6054370" y="3530600"/>
            <a:chExt cx="5268061" cy="2917825"/>
          </a:xfrm>
        </p:grpSpPr>
        <p:pic>
          <p:nvPicPr>
            <p:cNvPr id="12" name="图片 11">
              <a:extLst>
                <a:ext uri="{FF2B5EF4-FFF2-40B4-BE49-F238E27FC236}">
                  <a16:creationId xmlns:a16="http://schemas.microsoft.com/office/drawing/2014/main" id="{05B98F55-BB1F-466B-B074-F9842C47D29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54370" y="3530600"/>
              <a:ext cx="4740629" cy="2917825"/>
            </a:xfrm>
            <a:prstGeom prst="rect">
              <a:avLst/>
            </a:prstGeom>
            <a:noFill/>
            <a:ln>
              <a:noFill/>
            </a:ln>
          </p:spPr>
        </p:pic>
        <p:sp>
          <p:nvSpPr>
            <p:cNvPr id="21" name="文本框 20">
              <a:extLst>
                <a:ext uri="{FF2B5EF4-FFF2-40B4-BE49-F238E27FC236}">
                  <a16:creationId xmlns:a16="http://schemas.microsoft.com/office/drawing/2014/main" id="{7471E19A-CF39-4371-BCA9-F87354400E67}"/>
                </a:ext>
              </a:extLst>
            </p:cNvPr>
            <p:cNvSpPr txBox="1"/>
            <p:nvPr/>
          </p:nvSpPr>
          <p:spPr>
            <a:xfrm>
              <a:off x="6639689" y="4553530"/>
              <a:ext cx="492443" cy="276999"/>
            </a:xfrm>
            <a:prstGeom prst="rect">
              <a:avLst/>
            </a:prstGeom>
            <a:noFill/>
          </p:spPr>
          <p:txBody>
            <a:bodyPr wrap="none" rtlCol="0">
              <a:spAutoFit/>
            </a:bodyPr>
            <a:lstStyle/>
            <a:p>
              <a:r>
                <a:rPr lang="zh-CN" altLang="en-US" sz="1200" dirty="0">
                  <a:latin typeface="楷体_GB2312" panose="02010609030101010101" pitchFamily="49" charset="-122"/>
                  <a:ea typeface="楷体_GB2312" panose="02010609030101010101" pitchFamily="49" charset="-122"/>
                </a:rPr>
                <a:t>股灾</a:t>
              </a:r>
            </a:p>
          </p:txBody>
        </p:sp>
        <p:sp>
          <p:nvSpPr>
            <p:cNvPr id="22" name="文本框 21">
              <a:extLst>
                <a:ext uri="{FF2B5EF4-FFF2-40B4-BE49-F238E27FC236}">
                  <a16:creationId xmlns:a16="http://schemas.microsoft.com/office/drawing/2014/main" id="{DCB64EE9-474B-422D-B794-7EC405A3FF6F}"/>
                </a:ext>
              </a:extLst>
            </p:cNvPr>
            <p:cNvSpPr txBox="1"/>
            <p:nvPr/>
          </p:nvSpPr>
          <p:spPr>
            <a:xfrm>
              <a:off x="8327353" y="4310149"/>
              <a:ext cx="492443" cy="276999"/>
            </a:xfrm>
            <a:prstGeom prst="rect">
              <a:avLst/>
            </a:prstGeom>
            <a:noFill/>
          </p:spPr>
          <p:txBody>
            <a:bodyPr wrap="none" rtlCol="0">
              <a:spAutoFit/>
            </a:bodyPr>
            <a:lstStyle/>
            <a:p>
              <a:r>
                <a:rPr lang="en-US" altLang="zh-CN" sz="1200" dirty="0">
                  <a:latin typeface="楷体_GB2312" panose="02010609030101010101" pitchFamily="49" charset="-122"/>
                  <a:ea typeface="楷体_GB2312" panose="02010609030101010101" pitchFamily="49" charset="-122"/>
                </a:rPr>
                <a:t>9.11</a:t>
              </a:r>
              <a:endParaRPr lang="zh-CN" altLang="en-US" sz="1200" dirty="0">
                <a:latin typeface="楷体_GB2312" panose="02010609030101010101" pitchFamily="49" charset="-122"/>
                <a:ea typeface="楷体_GB2312" panose="02010609030101010101" pitchFamily="49" charset="-122"/>
              </a:endParaRPr>
            </a:p>
          </p:txBody>
        </p:sp>
        <p:sp>
          <p:nvSpPr>
            <p:cNvPr id="23" name="文本框 22">
              <a:extLst>
                <a:ext uri="{FF2B5EF4-FFF2-40B4-BE49-F238E27FC236}">
                  <a16:creationId xmlns:a16="http://schemas.microsoft.com/office/drawing/2014/main" id="{6068F709-9CC8-4662-BF41-D96387B9E637}"/>
                </a:ext>
              </a:extLst>
            </p:cNvPr>
            <p:cNvSpPr txBox="1"/>
            <p:nvPr/>
          </p:nvSpPr>
          <p:spPr>
            <a:xfrm>
              <a:off x="6955493" y="4415030"/>
              <a:ext cx="800219" cy="276999"/>
            </a:xfrm>
            <a:prstGeom prst="rect">
              <a:avLst/>
            </a:prstGeom>
            <a:noFill/>
          </p:spPr>
          <p:txBody>
            <a:bodyPr wrap="none" rtlCol="0">
              <a:spAutoFit/>
            </a:bodyPr>
            <a:lstStyle/>
            <a:p>
              <a:r>
                <a:rPr lang="zh-CN" altLang="en-US" sz="1200" dirty="0">
                  <a:latin typeface="楷体_GB2312" panose="02010609030101010101" pitchFamily="49" charset="-122"/>
                  <a:ea typeface="楷体_GB2312" panose="02010609030101010101" pitchFamily="49" charset="-122"/>
                </a:rPr>
                <a:t>海湾战争</a:t>
              </a:r>
            </a:p>
          </p:txBody>
        </p:sp>
        <p:sp>
          <p:nvSpPr>
            <p:cNvPr id="24" name="文本框 23">
              <a:extLst>
                <a:ext uri="{FF2B5EF4-FFF2-40B4-BE49-F238E27FC236}">
                  <a16:creationId xmlns:a16="http://schemas.microsoft.com/office/drawing/2014/main" id="{51759C9C-7CD4-4C07-80D7-D12B455454E4}"/>
                </a:ext>
              </a:extLst>
            </p:cNvPr>
            <p:cNvSpPr txBox="1"/>
            <p:nvPr/>
          </p:nvSpPr>
          <p:spPr>
            <a:xfrm>
              <a:off x="8471122" y="4515208"/>
              <a:ext cx="954107" cy="276999"/>
            </a:xfrm>
            <a:prstGeom prst="rect">
              <a:avLst/>
            </a:prstGeom>
            <a:noFill/>
          </p:spPr>
          <p:txBody>
            <a:bodyPr wrap="none" rtlCol="0">
              <a:spAutoFit/>
            </a:bodyPr>
            <a:lstStyle/>
            <a:p>
              <a:r>
                <a:rPr lang="zh-CN" altLang="en-US" sz="1200" dirty="0">
                  <a:latin typeface="楷体_GB2312" panose="02010609030101010101" pitchFamily="49" charset="-122"/>
                  <a:ea typeface="楷体_GB2312" panose="02010609030101010101" pitchFamily="49" charset="-122"/>
                </a:rPr>
                <a:t>伊拉克战争</a:t>
              </a:r>
            </a:p>
          </p:txBody>
        </p:sp>
        <p:sp>
          <p:nvSpPr>
            <p:cNvPr id="28" name="文本框 27">
              <a:extLst>
                <a:ext uri="{FF2B5EF4-FFF2-40B4-BE49-F238E27FC236}">
                  <a16:creationId xmlns:a16="http://schemas.microsoft.com/office/drawing/2014/main" id="{C55D54E4-BE19-424A-9D0B-63567489D621}"/>
                </a:ext>
              </a:extLst>
            </p:cNvPr>
            <p:cNvSpPr txBox="1"/>
            <p:nvPr/>
          </p:nvSpPr>
          <p:spPr>
            <a:xfrm>
              <a:off x="9790906" y="4446325"/>
              <a:ext cx="954107" cy="276999"/>
            </a:xfrm>
            <a:prstGeom prst="rect">
              <a:avLst/>
            </a:prstGeom>
            <a:noFill/>
          </p:spPr>
          <p:txBody>
            <a:bodyPr wrap="none" rtlCol="0">
              <a:spAutoFit/>
            </a:bodyPr>
            <a:lstStyle/>
            <a:p>
              <a:r>
                <a:rPr lang="zh-CN" altLang="en-US" sz="1200" dirty="0">
                  <a:latin typeface="楷体_GB2312" panose="02010609030101010101" pitchFamily="49" charset="-122"/>
                  <a:ea typeface="楷体_GB2312" panose="02010609030101010101" pitchFamily="49" charset="-122"/>
                </a:rPr>
                <a:t>特朗普执政</a:t>
              </a:r>
            </a:p>
          </p:txBody>
        </p:sp>
        <p:sp>
          <p:nvSpPr>
            <p:cNvPr id="29" name="文本框 28">
              <a:extLst>
                <a:ext uri="{FF2B5EF4-FFF2-40B4-BE49-F238E27FC236}">
                  <a16:creationId xmlns:a16="http://schemas.microsoft.com/office/drawing/2014/main" id="{0DCC8766-5487-4497-8CE5-C41911B2645E}"/>
                </a:ext>
              </a:extLst>
            </p:cNvPr>
            <p:cNvSpPr txBox="1"/>
            <p:nvPr/>
          </p:nvSpPr>
          <p:spPr>
            <a:xfrm>
              <a:off x="10214435" y="4134857"/>
              <a:ext cx="1107996" cy="276999"/>
            </a:xfrm>
            <a:prstGeom prst="rect">
              <a:avLst/>
            </a:prstGeom>
            <a:noFill/>
          </p:spPr>
          <p:txBody>
            <a:bodyPr wrap="none" rtlCol="0">
              <a:spAutoFit/>
            </a:bodyPr>
            <a:lstStyle/>
            <a:p>
              <a:r>
                <a:rPr lang="zh-CN" altLang="en-US" sz="1200" dirty="0">
                  <a:latin typeface="楷体_GB2312" panose="02010609030101010101" pitchFamily="49" charset="-122"/>
                  <a:ea typeface="楷体_GB2312" panose="02010609030101010101" pitchFamily="49" charset="-122"/>
                </a:rPr>
                <a:t>中美贸易摩擦</a:t>
              </a:r>
            </a:p>
          </p:txBody>
        </p:sp>
        <p:sp>
          <p:nvSpPr>
            <p:cNvPr id="30" name="文本框 29">
              <a:extLst>
                <a:ext uri="{FF2B5EF4-FFF2-40B4-BE49-F238E27FC236}">
                  <a16:creationId xmlns:a16="http://schemas.microsoft.com/office/drawing/2014/main" id="{3F59574D-F657-470D-AC3F-7231515BA54A}"/>
                </a:ext>
              </a:extLst>
            </p:cNvPr>
            <p:cNvSpPr txBox="1"/>
            <p:nvPr/>
          </p:nvSpPr>
          <p:spPr>
            <a:xfrm>
              <a:off x="9236908" y="3804739"/>
              <a:ext cx="800219" cy="276999"/>
            </a:xfrm>
            <a:prstGeom prst="rect">
              <a:avLst/>
            </a:prstGeom>
            <a:noFill/>
          </p:spPr>
          <p:txBody>
            <a:bodyPr wrap="none" rtlCol="0">
              <a:spAutoFit/>
            </a:bodyPr>
            <a:lstStyle/>
            <a:p>
              <a:r>
                <a:rPr lang="zh-CN" altLang="en-US" sz="1200" dirty="0">
                  <a:latin typeface="楷体_GB2312" panose="02010609030101010101" pitchFamily="49" charset="-122"/>
                  <a:ea typeface="楷体_GB2312" panose="02010609030101010101" pitchFamily="49" charset="-122"/>
                </a:rPr>
                <a:t>金融危机</a:t>
              </a:r>
            </a:p>
          </p:txBody>
        </p:sp>
      </p:grpSp>
    </p:spTree>
    <p:extLst>
      <p:ext uri="{BB962C8B-B14F-4D97-AF65-F5344CB8AC3E}">
        <p14:creationId xmlns:p14="http://schemas.microsoft.com/office/powerpoint/2010/main" val="2343190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214435" y="69901"/>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1980029"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制度：作用</a:t>
            </a:r>
          </a:p>
        </p:txBody>
      </p:sp>
      <p:sp>
        <p:nvSpPr>
          <p:cNvPr id="39" name="矩形 38">
            <a:extLst>
              <a:ext uri="{FF2B5EF4-FFF2-40B4-BE49-F238E27FC236}">
                <a16:creationId xmlns:a16="http://schemas.microsoft.com/office/drawing/2014/main" id="{03626778-1FA7-4818-83C9-82646BB7CFE1}"/>
              </a:ext>
            </a:extLst>
          </p:cNvPr>
          <p:cNvSpPr/>
          <p:nvPr/>
        </p:nvSpPr>
        <p:spPr>
          <a:xfrm>
            <a:off x="6137629" y="873110"/>
            <a:ext cx="4462637"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但是，由于避税天堂的金融信息及税收体制不透明，为其他国家和地区的企业、组织和个人进行避税、洗钱提供了便利，损害国际金融体系的稳定，因此，这些避税天堂也受到了国际社会的抨击。</a:t>
            </a:r>
          </a:p>
        </p:txBody>
      </p:sp>
      <p:sp>
        <p:nvSpPr>
          <p:cNvPr id="20" name="矩形 19">
            <a:extLst>
              <a:ext uri="{FF2B5EF4-FFF2-40B4-BE49-F238E27FC236}">
                <a16:creationId xmlns:a16="http://schemas.microsoft.com/office/drawing/2014/main" id="{9D303CA0-DC47-43BF-83E2-36D36D26F896}"/>
              </a:ext>
            </a:extLst>
          </p:cNvPr>
          <p:cNvSpPr/>
          <p:nvPr/>
        </p:nvSpPr>
        <p:spPr>
          <a:xfrm>
            <a:off x="456568" y="1007254"/>
            <a:ext cx="5484451"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思考：跨国公司对制度做出了什么反应？</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例如：企业选择注册地。</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en-US" altLang="zh-CN" sz="1400" dirty="0">
                <a:solidFill>
                  <a:prstClr val="black"/>
                </a:solidFill>
                <a:latin typeface="楷体" panose="02010609060101010101" pitchFamily="49" charset="-122"/>
                <a:ea typeface="楷体" panose="02010609060101010101" pitchFamily="49" charset="-122"/>
              </a:rPr>
              <a:t>1978</a:t>
            </a:r>
            <a:r>
              <a:rPr lang="zh-CN" altLang="en-US" sz="1400" dirty="0">
                <a:solidFill>
                  <a:prstClr val="black"/>
                </a:solidFill>
                <a:latin typeface="楷体" panose="02010609060101010101" pitchFamily="49" charset="-122"/>
                <a:ea typeface="楷体" panose="02010609060101010101" pitchFamily="49" charset="-122"/>
              </a:rPr>
              <a:t>年，开曼群岛获得皇家法令，永远豁免开曼群岛的缴税义务。</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腾讯、阿里、百度等互联网巨头，碧桂园、世茂地产等地产公司，李宁、安踏等运动服装公司都是开曼群岛的注册企业。</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开曼群岛被誉为“避税天堂”。</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避税天堂</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为吸引外国资本流入、繁荣本国经济，在本国确定一定范围，允许境外人士在此投资和从事各种经济、贸易活动，而又不对其征直接税、或者实行低直接税税率的国家和地区。</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避税天堂大多是较小的沿海国家和内陆小国，甚至是很小的岛屿或“飞地”。它们自然资源稀缺、人口数量较少、经济基础薄弱。但由于它具有能够避税的“优越性”，因此吸引了大量国外公司来此注册。</a:t>
            </a:r>
            <a:endParaRPr lang="en-US" altLang="zh-CN" sz="1400" dirty="0">
              <a:solidFill>
                <a:prstClr val="black"/>
              </a:solidFill>
              <a:latin typeface="楷体" panose="02010609060101010101" pitchFamily="49" charset="-122"/>
              <a:ea typeface="楷体" panose="02010609060101010101" pitchFamily="49" charset="-122"/>
            </a:endParaRPr>
          </a:p>
        </p:txBody>
      </p:sp>
      <p:pic>
        <p:nvPicPr>
          <p:cNvPr id="25" name="图片 24">
            <a:extLst>
              <a:ext uri="{FF2B5EF4-FFF2-40B4-BE49-F238E27FC236}">
                <a16:creationId xmlns:a16="http://schemas.microsoft.com/office/drawing/2014/main" id="{65BDB825-1D91-44E4-A02E-35E3DEB822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5164" y="3399822"/>
            <a:ext cx="2632434" cy="1521876"/>
          </a:xfrm>
          <a:prstGeom prst="rect">
            <a:avLst/>
          </a:prstGeom>
        </p:spPr>
      </p:pic>
      <p:pic>
        <p:nvPicPr>
          <p:cNvPr id="26" name="图片 25">
            <a:extLst>
              <a:ext uri="{FF2B5EF4-FFF2-40B4-BE49-F238E27FC236}">
                <a16:creationId xmlns:a16="http://schemas.microsoft.com/office/drawing/2014/main" id="{F2022096-1B14-4467-9F1D-8BEAA5EB94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8893" y="3399822"/>
            <a:ext cx="2583712" cy="1534079"/>
          </a:xfrm>
          <a:prstGeom prst="rect">
            <a:avLst/>
          </a:prstGeom>
        </p:spPr>
      </p:pic>
      <p:sp>
        <p:nvSpPr>
          <p:cNvPr id="27" name="矩形 26">
            <a:extLst>
              <a:ext uri="{FF2B5EF4-FFF2-40B4-BE49-F238E27FC236}">
                <a16:creationId xmlns:a16="http://schemas.microsoft.com/office/drawing/2014/main" id="{DB817D3C-88A4-4956-B6C6-81C44B264FA1}"/>
              </a:ext>
            </a:extLst>
          </p:cNvPr>
          <p:cNvSpPr>
            <a:spLocks/>
          </p:cNvSpPr>
          <p:nvPr/>
        </p:nvSpPr>
        <p:spPr>
          <a:xfrm>
            <a:off x="7863010" y="2952577"/>
            <a:ext cx="2019190" cy="330884"/>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企业在开曼群岛注册</a:t>
            </a:r>
          </a:p>
        </p:txBody>
      </p:sp>
    </p:spTree>
    <p:extLst>
      <p:ext uri="{BB962C8B-B14F-4D97-AF65-F5344CB8AC3E}">
        <p14:creationId xmlns:p14="http://schemas.microsoft.com/office/powerpoint/2010/main" val="2158579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157668" y="-13407"/>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dirty="0">
                <a:solidFill>
                  <a:schemeClr val="bg1"/>
                </a:solidFill>
                <a:latin typeface="楷体_GB2312" panose="02010609030101010101" pitchFamily="49" charset="-122"/>
                <a:ea typeface="楷体_GB2312" panose="02010609030101010101" pitchFamily="49" charset="-122"/>
              </a:rPr>
              <a:t>数据来源：世界银行</a:t>
            </a: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5570756"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制度的现实数据：营商环境便利度</a:t>
            </a:r>
          </a:p>
        </p:txBody>
      </p:sp>
      <p:sp>
        <p:nvSpPr>
          <p:cNvPr id="23" name="矩形 22">
            <a:extLst>
              <a:ext uri="{FF2B5EF4-FFF2-40B4-BE49-F238E27FC236}">
                <a16:creationId xmlns:a16="http://schemas.microsoft.com/office/drawing/2014/main" id="{D0225615-D412-4F96-A60E-DD0C9053BD6B}"/>
              </a:ext>
            </a:extLst>
          </p:cNvPr>
          <p:cNvSpPr>
            <a:spLocks/>
          </p:cNvSpPr>
          <p:nvPr/>
        </p:nvSpPr>
        <p:spPr>
          <a:xfrm>
            <a:off x="7323471" y="1386925"/>
            <a:ext cx="2972287" cy="398183"/>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营商环境便利度的覆盖范围</a:t>
            </a:r>
          </a:p>
        </p:txBody>
      </p:sp>
      <p:pic>
        <p:nvPicPr>
          <p:cNvPr id="26" name="图片 25">
            <a:extLst>
              <a:ext uri="{FF2B5EF4-FFF2-40B4-BE49-F238E27FC236}">
                <a16:creationId xmlns:a16="http://schemas.microsoft.com/office/drawing/2014/main" id="{0CF7B8B9-9031-483A-B972-57614FF306C4}"/>
              </a:ext>
            </a:extLst>
          </p:cNvPr>
          <p:cNvPicPr>
            <a:picLocks noChangeAspect="1"/>
          </p:cNvPicPr>
          <p:nvPr/>
        </p:nvPicPr>
        <p:blipFill rotWithShape="1">
          <a:blip r:embed="rId3"/>
          <a:srcRect l="36492" t="26262" r="19277" b="24315"/>
          <a:stretch/>
        </p:blipFill>
        <p:spPr>
          <a:xfrm>
            <a:off x="6096000" y="2125976"/>
            <a:ext cx="5427231" cy="3411211"/>
          </a:xfrm>
          <a:prstGeom prst="rect">
            <a:avLst/>
          </a:prstGeom>
        </p:spPr>
      </p:pic>
      <p:sp>
        <p:nvSpPr>
          <p:cNvPr id="13" name="矩形 12">
            <a:extLst>
              <a:ext uri="{FF2B5EF4-FFF2-40B4-BE49-F238E27FC236}">
                <a16:creationId xmlns:a16="http://schemas.microsoft.com/office/drawing/2014/main" id="{03367BEC-8062-4CAE-9A39-BC1782813631}"/>
              </a:ext>
            </a:extLst>
          </p:cNvPr>
          <p:cNvSpPr/>
          <p:nvPr/>
        </p:nvSpPr>
        <p:spPr>
          <a:xfrm>
            <a:off x="456569" y="1091310"/>
            <a:ext cx="5484451"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营商环境便利度</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世界银行发布</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年度数据</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测量范围</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五个维度</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选址、融资、日常经营、营商环境的安全性和开办企业。</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十个方面</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开办企业、办理施工许可证、 获得电力、登记财产、获得信贷、保护少数投资者、纳税、跨境贸易、执行合同和办理破产。</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作用</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体现了在一个地区开办和经营企业的便利程度，记录了一位企业家要开办并运营一个企业时，官方正式要求的所有手续，以及完成这些手续所需的时间和费用。这一指数报告了全世界</a:t>
            </a:r>
            <a:r>
              <a:rPr lang="en-US" altLang="zh-CN" sz="1400" dirty="0">
                <a:solidFill>
                  <a:prstClr val="black"/>
                </a:solidFill>
                <a:latin typeface="楷体" panose="02010609060101010101" pitchFamily="49" charset="-122"/>
                <a:ea typeface="楷体" panose="02010609060101010101" pitchFamily="49" charset="-122"/>
              </a:rPr>
              <a:t>190</a:t>
            </a:r>
            <a:r>
              <a:rPr lang="zh-CN" altLang="en-US" sz="1400" dirty="0">
                <a:solidFill>
                  <a:prstClr val="black"/>
                </a:solidFill>
                <a:latin typeface="楷体" panose="02010609060101010101" pitchFamily="49" charset="-122"/>
                <a:ea typeface="楷体" panose="02010609060101010101" pitchFamily="49" charset="-122"/>
              </a:rPr>
              <a:t>个国家和地区的营商便利度情况。</a:t>
            </a:r>
            <a:endParaRPr lang="en-US" altLang="zh-CN" sz="1400" dirty="0">
              <a:solidFill>
                <a:prstClr val="black"/>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424830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157668" y="-13407"/>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dirty="0">
                <a:solidFill>
                  <a:schemeClr val="bg1"/>
                </a:solidFill>
                <a:latin typeface="楷体_GB2312" panose="02010609030101010101" pitchFamily="49" charset="-122"/>
                <a:ea typeface="楷体_GB2312" panose="02010609030101010101" pitchFamily="49" charset="-122"/>
              </a:rPr>
              <a:t>数据来源：世界银行</a:t>
            </a: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5570756"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制度的现实数据：营商环境便利度</a:t>
            </a:r>
          </a:p>
        </p:txBody>
      </p:sp>
      <p:sp>
        <p:nvSpPr>
          <p:cNvPr id="25" name="矩形 24">
            <a:extLst>
              <a:ext uri="{FF2B5EF4-FFF2-40B4-BE49-F238E27FC236}">
                <a16:creationId xmlns:a16="http://schemas.microsoft.com/office/drawing/2014/main" id="{D8DF0056-D95C-4F46-B753-68DAC32DA59C}"/>
              </a:ext>
            </a:extLst>
          </p:cNvPr>
          <p:cNvSpPr>
            <a:spLocks/>
          </p:cNvSpPr>
          <p:nvPr/>
        </p:nvSpPr>
        <p:spPr>
          <a:xfrm>
            <a:off x="1561816" y="1678192"/>
            <a:ext cx="3339623" cy="398184"/>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1400" b="1" dirty="0">
                <a:solidFill>
                  <a:srgbClr val="9E0116"/>
                </a:solidFill>
                <a:latin typeface="微软雅黑" panose="020B0503020204020204" pitchFamily="34" charset="-122"/>
                <a:ea typeface="微软雅黑" panose="020B0503020204020204" pitchFamily="34" charset="-122"/>
              </a:rPr>
              <a:t>2018</a:t>
            </a:r>
            <a:r>
              <a:rPr lang="zh-CN" altLang="en-US" sz="1400" b="1" dirty="0">
                <a:solidFill>
                  <a:srgbClr val="9E0116"/>
                </a:solidFill>
                <a:latin typeface="微软雅黑" panose="020B0503020204020204" pitchFamily="34" charset="-122"/>
                <a:ea typeface="微软雅黑" panose="020B0503020204020204" pitchFamily="34" charset="-122"/>
              </a:rPr>
              <a:t>年中国营商环境便利度分指标情况</a:t>
            </a:r>
          </a:p>
        </p:txBody>
      </p:sp>
      <p:pic>
        <p:nvPicPr>
          <p:cNvPr id="8" name="图片 7">
            <a:extLst>
              <a:ext uri="{FF2B5EF4-FFF2-40B4-BE49-F238E27FC236}">
                <a16:creationId xmlns:a16="http://schemas.microsoft.com/office/drawing/2014/main" id="{C63EB647-2F45-4876-8A8E-722736781007}"/>
              </a:ext>
            </a:extLst>
          </p:cNvPr>
          <p:cNvPicPr>
            <a:picLocks noChangeAspect="1"/>
          </p:cNvPicPr>
          <p:nvPr/>
        </p:nvPicPr>
        <p:blipFill rotWithShape="1">
          <a:blip r:embed="rId3"/>
          <a:srcRect l="11249" t="38827" r="15001" b="10147"/>
          <a:stretch/>
        </p:blipFill>
        <p:spPr>
          <a:xfrm>
            <a:off x="44054" y="2185966"/>
            <a:ext cx="6375148" cy="3243930"/>
          </a:xfrm>
          <a:prstGeom prst="rect">
            <a:avLst/>
          </a:prstGeom>
        </p:spPr>
      </p:pic>
      <p:sp>
        <p:nvSpPr>
          <p:cNvPr id="33" name="矩形 32">
            <a:extLst>
              <a:ext uri="{FF2B5EF4-FFF2-40B4-BE49-F238E27FC236}">
                <a16:creationId xmlns:a16="http://schemas.microsoft.com/office/drawing/2014/main" id="{8990455C-602D-4E27-95C8-D34754C4F383}"/>
              </a:ext>
            </a:extLst>
          </p:cNvPr>
          <p:cNvSpPr>
            <a:spLocks/>
          </p:cNvSpPr>
          <p:nvPr/>
        </p:nvSpPr>
        <p:spPr>
          <a:xfrm>
            <a:off x="6572024" y="1741713"/>
            <a:ext cx="5403946" cy="398183"/>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1400" b="1" dirty="0">
                <a:solidFill>
                  <a:srgbClr val="9E0116"/>
                </a:solidFill>
                <a:latin typeface="微软雅黑" panose="020B0503020204020204" pitchFamily="34" charset="-122"/>
                <a:ea typeface="微软雅黑" panose="020B0503020204020204" pitchFamily="34" charset="-122"/>
              </a:rPr>
              <a:t>OECD</a:t>
            </a:r>
            <a:r>
              <a:rPr lang="zh-CN" altLang="en-US" sz="1400" b="1" dirty="0">
                <a:solidFill>
                  <a:srgbClr val="9E0116"/>
                </a:solidFill>
                <a:latin typeface="微软雅黑" panose="020B0503020204020204" pitchFamily="34" charset="-122"/>
                <a:ea typeface="微软雅黑" panose="020B0503020204020204" pitchFamily="34" charset="-122"/>
              </a:rPr>
              <a:t>高收入国家与撒哈拉以南非洲国家营商环境便利度对比</a:t>
            </a:r>
          </a:p>
        </p:txBody>
      </p:sp>
      <p:pic>
        <p:nvPicPr>
          <p:cNvPr id="42" name="图片 41">
            <a:extLst>
              <a:ext uri="{FF2B5EF4-FFF2-40B4-BE49-F238E27FC236}">
                <a16:creationId xmlns:a16="http://schemas.microsoft.com/office/drawing/2014/main" id="{042EFC6F-01C3-4CD3-A299-237094BD9B69}"/>
              </a:ext>
            </a:extLst>
          </p:cNvPr>
          <p:cNvPicPr>
            <a:picLocks noChangeAspect="1"/>
          </p:cNvPicPr>
          <p:nvPr/>
        </p:nvPicPr>
        <p:blipFill rotWithShape="1">
          <a:blip r:embed="rId4"/>
          <a:srcRect l="5408" t="5699" r="6260" b="53719"/>
          <a:stretch/>
        </p:blipFill>
        <p:spPr>
          <a:xfrm>
            <a:off x="6419202" y="2321537"/>
            <a:ext cx="5581405" cy="3243930"/>
          </a:xfrm>
          <a:prstGeom prst="rect">
            <a:avLst/>
          </a:prstGeom>
        </p:spPr>
      </p:pic>
      <p:sp>
        <p:nvSpPr>
          <p:cNvPr id="3" name="矩形 2">
            <a:extLst>
              <a:ext uri="{FF2B5EF4-FFF2-40B4-BE49-F238E27FC236}">
                <a16:creationId xmlns:a16="http://schemas.microsoft.com/office/drawing/2014/main" id="{78FCEB04-CA25-49A9-81F5-CC8C51BBA4B3}"/>
              </a:ext>
            </a:extLst>
          </p:cNvPr>
          <p:cNvSpPr/>
          <p:nvPr/>
        </p:nvSpPr>
        <p:spPr>
          <a:xfrm>
            <a:off x="965200" y="2341272"/>
            <a:ext cx="508000" cy="3143419"/>
          </a:xfrm>
          <a:prstGeom prst="rect">
            <a:avLst/>
          </a:prstGeom>
          <a:noFill/>
          <a:ln>
            <a:solidFill>
              <a:srgbClr val="7C1E1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n>
                <a:solidFill>
                  <a:srgbClr val="7C1E1F"/>
                </a:solidFill>
              </a:ln>
              <a:noFill/>
            </a:endParaRPr>
          </a:p>
        </p:txBody>
      </p:sp>
      <p:sp>
        <p:nvSpPr>
          <p:cNvPr id="15" name="矩形 14">
            <a:extLst>
              <a:ext uri="{FF2B5EF4-FFF2-40B4-BE49-F238E27FC236}">
                <a16:creationId xmlns:a16="http://schemas.microsoft.com/office/drawing/2014/main" id="{1DD22F26-60CF-4A1E-B9B7-FA0DE1DFF23A}"/>
              </a:ext>
            </a:extLst>
          </p:cNvPr>
          <p:cNvSpPr/>
          <p:nvPr/>
        </p:nvSpPr>
        <p:spPr>
          <a:xfrm>
            <a:off x="5774266" y="3259667"/>
            <a:ext cx="508000" cy="2187759"/>
          </a:xfrm>
          <a:prstGeom prst="rect">
            <a:avLst/>
          </a:prstGeom>
          <a:noFill/>
          <a:ln>
            <a:solidFill>
              <a:srgbClr val="7C1E1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n>
                <a:solidFill>
                  <a:srgbClr val="7C1E1F"/>
                </a:solidFill>
              </a:ln>
              <a:noFill/>
            </a:endParaRPr>
          </a:p>
        </p:txBody>
      </p:sp>
      <p:sp>
        <p:nvSpPr>
          <p:cNvPr id="16" name="矩形 15">
            <a:extLst>
              <a:ext uri="{FF2B5EF4-FFF2-40B4-BE49-F238E27FC236}">
                <a16:creationId xmlns:a16="http://schemas.microsoft.com/office/drawing/2014/main" id="{55A7CBCE-87D2-49E8-9E4D-B5CA74987963}"/>
              </a:ext>
            </a:extLst>
          </p:cNvPr>
          <p:cNvSpPr/>
          <p:nvPr/>
        </p:nvSpPr>
        <p:spPr>
          <a:xfrm>
            <a:off x="3105546" y="3259667"/>
            <a:ext cx="508000" cy="2205289"/>
          </a:xfrm>
          <a:prstGeom prst="rect">
            <a:avLst/>
          </a:prstGeom>
          <a:noFill/>
          <a:ln>
            <a:solidFill>
              <a:srgbClr val="7C1E1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n>
                <a:solidFill>
                  <a:srgbClr val="7C1E1F"/>
                </a:solidFill>
              </a:ln>
              <a:noFill/>
            </a:endParaRPr>
          </a:p>
        </p:txBody>
      </p:sp>
      <p:sp>
        <p:nvSpPr>
          <p:cNvPr id="17" name="矩形 16">
            <a:extLst>
              <a:ext uri="{FF2B5EF4-FFF2-40B4-BE49-F238E27FC236}">
                <a16:creationId xmlns:a16="http://schemas.microsoft.com/office/drawing/2014/main" id="{5FBDB2E4-839D-48CB-9A71-574CE3807DC8}"/>
              </a:ext>
            </a:extLst>
          </p:cNvPr>
          <p:cNvSpPr/>
          <p:nvPr/>
        </p:nvSpPr>
        <p:spPr>
          <a:xfrm>
            <a:off x="2032000" y="2329876"/>
            <a:ext cx="508000" cy="3143419"/>
          </a:xfrm>
          <a:prstGeom prst="rect">
            <a:avLst/>
          </a:prstGeom>
          <a:noFill/>
          <a:ln>
            <a:solidFill>
              <a:srgbClr val="7C1E1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n>
                <a:solidFill>
                  <a:srgbClr val="7C1E1F"/>
                </a:solidFill>
              </a:ln>
              <a:noFill/>
            </a:endParaRPr>
          </a:p>
        </p:txBody>
      </p:sp>
    </p:spTree>
    <p:extLst>
      <p:ext uri="{BB962C8B-B14F-4D97-AF65-F5344CB8AC3E}">
        <p14:creationId xmlns:p14="http://schemas.microsoft.com/office/powerpoint/2010/main" val="3559768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157668" y="-13407"/>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rPr>
              <a:t>Rajan R G, Zingales L. Financial Dependence and Growth[J]. Social Science Electronic Publishing, 1998, 88(3):559-586.</a:t>
            </a: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5211683"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制度的现实数据：金融市场发展</a:t>
            </a:r>
          </a:p>
        </p:txBody>
      </p:sp>
      <p:sp>
        <p:nvSpPr>
          <p:cNvPr id="33" name="矩形 32">
            <a:extLst>
              <a:ext uri="{FF2B5EF4-FFF2-40B4-BE49-F238E27FC236}">
                <a16:creationId xmlns:a16="http://schemas.microsoft.com/office/drawing/2014/main" id="{58B57B05-E8B7-4C4E-863B-86EBA5F8E6AD}"/>
              </a:ext>
            </a:extLst>
          </p:cNvPr>
          <p:cNvSpPr/>
          <p:nvPr/>
        </p:nvSpPr>
        <p:spPr>
          <a:xfrm>
            <a:off x="515915" y="1034727"/>
            <a:ext cx="5349663" cy="5188274"/>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关于比较优势</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传统贸易理论：自然禀赋和生产要素产生比较优势。</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其实，制度也可以产生比较优势。</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由于不同的产业对于外部融资即金融体系的依赖程度不同，金融发展程度的高低也会决定一个地区何种产业会增长更快，何种产业会因此形成比较优势。</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结论</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对外部融资依赖程度较高的企业和产业在具备完善而高效的金融体系的国家增长速度明显更快，发达的金融市场和良好的制度能够帮助企业克服道德风险和逆向选择问题，降低公司的外部融资成本。因此，金融市场发展状况这种正式制度也能够对比较优势产生很大影响。</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金融会促进经济增长。</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p:txBody>
      </p:sp>
      <p:pic>
        <p:nvPicPr>
          <p:cNvPr id="5" name="图片 4">
            <a:extLst>
              <a:ext uri="{FF2B5EF4-FFF2-40B4-BE49-F238E27FC236}">
                <a16:creationId xmlns:a16="http://schemas.microsoft.com/office/drawing/2014/main" id="{2CDF73CE-91E4-48DF-B62A-601E6E13F1CE}"/>
              </a:ext>
            </a:extLst>
          </p:cNvPr>
          <p:cNvPicPr>
            <a:picLocks noChangeAspect="1"/>
          </p:cNvPicPr>
          <p:nvPr/>
        </p:nvPicPr>
        <p:blipFill rotWithShape="1">
          <a:blip r:embed="rId3"/>
          <a:srcRect l="63459" t="35038" r="13237" b="57197"/>
          <a:stretch/>
        </p:blipFill>
        <p:spPr>
          <a:xfrm>
            <a:off x="8525296" y="2301279"/>
            <a:ext cx="2504393" cy="469388"/>
          </a:xfrm>
          <a:prstGeom prst="rect">
            <a:avLst/>
          </a:prstGeom>
        </p:spPr>
      </p:pic>
      <p:sp>
        <p:nvSpPr>
          <p:cNvPr id="14" name="矩形 13">
            <a:extLst>
              <a:ext uri="{FF2B5EF4-FFF2-40B4-BE49-F238E27FC236}">
                <a16:creationId xmlns:a16="http://schemas.microsoft.com/office/drawing/2014/main" id="{3FA11B74-E424-4194-9D12-DFD4CF29A732}"/>
              </a:ext>
            </a:extLst>
          </p:cNvPr>
          <p:cNvSpPr/>
          <p:nvPr/>
        </p:nvSpPr>
        <p:spPr>
          <a:xfrm>
            <a:off x="6096000" y="1034727"/>
            <a:ext cx="5349663" cy="5188274"/>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实证</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en-US" altLang="zh-CN" sz="1400" dirty="0">
                <a:solidFill>
                  <a:prstClr val="black"/>
                </a:solidFill>
                <a:latin typeface="楷体" panose="02010609060101010101" pitchFamily="49" charset="-122"/>
                <a:ea typeface="楷体" panose="02010609060101010101" pitchFamily="49" charset="-122"/>
              </a:rPr>
              <a:t>42</a:t>
            </a:r>
            <a:r>
              <a:rPr lang="zh-CN" altLang="en-US" sz="1400" dirty="0">
                <a:solidFill>
                  <a:prstClr val="black"/>
                </a:solidFill>
                <a:latin typeface="楷体" panose="02010609060101010101" pitchFamily="49" charset="-122"/>
                <a:ea typeface="楷体" panose="02010609060101010101" pitchFamily="49" charset="-122"/>
              </a:rPr>
              <a:t>个国家、</a:t>
            </a:r>
            <a:r>
              <a:rPr lang="en-US" altLang="zh-CN" sz="1400" dirty="0">
                <a:solidFill>
                  <a:prstClr val="black"/>
                </a:solidFill>
                <a:latin typeface="楷体" panose="02010609060101010101" pitchFamily="49" charset="-122"/>
                <a:ea typeface="楷体" panose="02010609060101010101" pitchFamily="49" charset="-122"/>
              </a:rPr>
              <a:t>36</a:t>
            </a:r>
            <a:r>
              <a:rPr lang="zh-CN" altLang="en-US" sz="1400" dirty="0">
                <a:solidFill>
                  <a:prstClr val="black"/>
                </a:solidFill>
                <a:latin typeface="楷体" panose="02010609060101010101" pitchFamily="49" charset="-122"/>
                <a:ea typeface="楷体" panose="02010609060101010101" pitchFamily="49" charset="-122"/>
              </a:rPr>
              <a:t>个产业的数据</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剔除了国家和产业的固定效应</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衡量金融市场发展程度的两个代理变量：</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资本化率；</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资本化率越高，金融市场发展越完善。</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会计准则的规范程度。</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得分越高表明信息披露得越规范，信息不对称程度越低，金融市场发展越完善。</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516463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157668" y="-13407"/>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rPr>
              <a:t>Rajan R G, Zingales L. Financial Dependence and Growth[J]. Social Science Electronic Publishing, 1998, 88(3):559-586.</a:t>
            </a: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5211683"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制度的现实数据：金融市场发展</a:t>
            </a:r>
          </a:p>
        </p:txBody>
      </p:sp>
      <p:sp>
        <p:nvSpPr>
          <p:cNvPr id="23" name="矩形 22">
            <a:extLst>
              <a:ext uri="{FF2B5EF4-FFF2-40B4-BE49-F238E27FC236}">
                <a16:creationId xmlns:a16="http://schemas.microsoft.com/office/drawing/2014/main" id="{D0225615-D412-4F96-A60E-DD0C9053BD6B}"/>
              </a:ext>
            </a:extLst>
          </p:cNvPr>
          <p:cNvSpPr>
            <a:spLocks/>
          </p:cNvSpPr>
          <p:nvPr/>
        </p:nvSpPr>
        <p:spPr>
          <a:xfrm>
            <a:off x="1267082" y="1042883"/>
            <a:ext cx="2972287" cy="398183"/>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部分国家的金融市场发展程度</a:t>
            </a:r>
          </a:p>
        </p:txBody>
      </p:sp>
      <p:pic>
        <p:nvPicPr>
          <p:cNvPr id="3" name="图片 2">
            <a:extLst>
              <a:ext uri="{FF2B5EF4-FFF2-40B4-BE49-F238E27FC236}">
                <a16:creationId xmlns:a16="http://schemas.microsoft.com/office/drawing/2014/main" id="{4548C811-9850-4E60-9189-78CA7DE51BFA}"/>
              </a:ext>
            </a:extLst>
          </p:cNvPr>
          <p:cNvPicPr>
            <a:picLocks noChangeAspect="1"/>
          </p:cNvPicPr>
          <p:nvPr/>
        </p:nvPicPr>
        <p:blipFill rotWithShape="1">
          <a:blip r:embed="rId3"/>
          <a:srcRect l="17734" t="25239" r="32578" b="31389"/>
          <a:stretch/>
        </p:blipFill>
        <p:spPr>
          <a:xfrm>
            <a:off x="584906" y="3767241"/>
            <a:ext cx="4450490" cy="2185194"/>
          </a:xfrm>
          <a:prstGeom prst="rect">
            <a:avLst/>
          </a:prstGeom>
        </p:spPr>
      </p:pic>
      <p:pic>
        <p:nvPicPr>
          <p:cNvPr id="20" name="图片 19">
            <a:extLst>
              <a:ext uri="{FF2B5EF4-FFF2-40B4-BE49-F238E27FC236}">
                <a16:creationId xmlns:a16="http://schemas.microsoft.com/office/drawing/2014/main" id="{D1202923-684B-4865-9751-AA7D3541C1D2}"/>
              </a:ext>
            </a:extLst>
          </p:cNvPr>
          <p:cNvPicPr>
            <a:picLocks noChangeAspect="1"/>
          </p:cNvPicPr>
          <p:nvPr/>
        </p:nvPicPr>
        <p:blipFill rotWithShape="1">
          <a:blip r:embed="rId3"/>
          <a:srcRect l="17734" t="25239" r="32578" b="68955"/>
          <a:stretch/>
        </p:blipFill>
        <p:spPr>
          <a:xfrm>
            <a:off x="644782" y="1503243"/>
            <a:ext cx="4455112" cy="292832"/>
          </a:xfrm>
          <a:prstGeom prst="rect">
            <a:avLst/>
          </a:prstGeom>
        </p:spPr>
      </p:pic>
      <p:pic>
        <p:nvPicPr>
          <p:cNvPr id="4" name="图片 3">
            <a:extLst>
              <a:ext uri="{FF2B5EF4-FFF2-40B4-BE49-F238E27FC236}">
                <a16:creationId xmlns:a16="http://schemas.microsoft.com/office/drawing/2014/main" id="{49FF016E-319E-4DAB-8A41-BF00D6C605AC}"/>
              </a:ext>
            </a:extLst>
          </p:cNvPr>
          <p:cNvPicPr>
            <a:picLocks noChangeAspect="1"/>
          </p:cNvPicPr>
          <p:nvPr/>
        </p:nvPicPr>
        <p:blipFill rotWithShape="1">
          <a:blip r:embed="rId4"/>
          <a:srcRect l="17031" t="48281" r="33282" b="13414"/>
          <a:stretch/>
        </p:blipFill>
        <p:spPr>
          <a:xfrm>
            <a:off x="584906" y="1757309"/>
            <a:ext cx="4448175" cy="1928920"/>
          </a:xfrm>
          <a:prstGeom prst="rect">
            <a:avLst/>
          </a:prstGeom>
        </p:spPr>
      </p:pic>
      <p:sp>
        <p:nvSpPr>
          <p:cNvPr id="33" name="矩形 32">
            <a:extLst>
              <a:ext uri="{FF2B5EF4-FFF2-40B4-BE49-F238E27FC236}">
                <a16:creationId xmlns:a16="http://schemas.microsoft.com/office/drawing/2014/main" id="{58B57B05-E8B7-4C4E-863B-86EBA5F8E6AD}"/>
              </a:ext>
            </a:extLst>
          </p:cNvPr>
          <p:cNvSpPr/>
          <p:nvPr/>
        </p:nvSpPr>
        <p:spPr>
          <a:xfrm>
            <a:off x="5218014" y="873109"/>
            <a:ext cx="6764867" cy="5188274"/>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间接融资</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有一个金融中介在借款人和贷款人之间作为桥梁。例如银行信贷、</a:t>
            </a:r>
            <a:r>
              <a:rPr lang="en-US" altLang="zh-CN" sz="1400" dirty="0">
                <a:solidFill>
                  <a:prstClr val="black"/>
                </a:solidFill>
                <a:latin typeface="楷体" panose="02010609060101010101" pitchFamily="49" charset="-122"/>
                <a:ea typeface="楷体" panose="02010609060101010101" pitchFamily="49" charset="-122"/>
              </a:rPr>
              <a:t>P2P</a:t>
            </a:r>
            <a:r>
              <a:rPr lang="zh-CN" altLang="en-US" sz="1400" dirty="0">
                <a:solidFill>
                  <a:prstClr val="black"/>
                </a:solidFill>
                <a:latin typeface="楷体" panose="02010609060101010101" pitchFamily="49" charset="-122"/>
                <a:ea typeface="楷体" panose="02010609060101010101" pitchFamily="49" charset="-122"/>
              </a:rPr>
              <a:t>、高利贷。</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直接融资</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没有金融中介作为桥梁。例如债券和股票。</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en-US" altLang="zh-CN" sz="1400" dirty="0">
                <a:solidFill>
                  <a:prstClr val="black"/>
                </a:solidFill>
                <a:latin typeface="楷体" panose="02010609060101010101" pitchFamily="49" charset="-122"/>
                <a:ea typeface="楷体" panose="02010609060101010101" pitchFamily="49" charset="-122"/>
              </a:rPr>
              <a:t>P2P</a:t>
            </a: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将小额资金聚集起来借贷给有资金需求人群的一种民间小额借贷模式。</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优点</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投资门槛低、资金运转快、利率高，可以部分地缓解小微企业融资难、融资贵的困境。</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然而，目前我国的</a:t>
            </a:r>
            <a:r>
              <a:rPr lang="en-US" altLang="zh-CN" sz="1400" dirty="0">
                <a:solidFill>
                  <a:prstClr val="black"/>
                </a:solidFill>
                <a:latin typeface="楷体" panose="02010609060101010101" pitchFamily="49" charset="-122"/>
                <a:ea typeface="楷体" panose="02010609060101010101" pitchFamily="49" charset="-122"/>
              </a:rPr>
              <a:t>P2P</a:t>
            </a:r>
            <a:r>
              <a:rPr lang="zh-CN" altLang="en-US" sz="1400" dirty="0">
                <a:solidFill>
                  <a:prstClr val="black"/>
                </a:solidFill>
                <a:latin typeface="楷体" panose="02010609060101010101" pitchFamily="49" charset="-122"/>
                <a:ea typeface="楷体" panose="02010609060101010101" pitchFamily="49" charset="-122"/>
              </a:rPr>
              <a:t>平台发展还不完善，还需要加强监管。</a:t>
            </a: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高利贷</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索取特别高额利息的贷款，高利贷的判定以年利率</a:t>
            </a:r>
            <a:r>
              <a:rPr lang="en-US" altLang="zh-CN" sz="1400" dirty="0">
                <a:solidFill>
                  <a:prstClr val="black"/>
                </a:solidFill>
                <a:latin typeface="楷体" panose="02010609060101010101" pitchFamily="49" charset="-122"/>
                <a:ea typeface="楷体" panose="02010609060101010101" pitchFamily="49" charset="-122"/>
              </a:rPr>
              <a:t>36%</a:t>
            </a:r>
            <a:r>
              <a:rPr lang="zh-CN" altLang="en-US" sz="1400" dirty="0">
                <a:solidFill>
                  <a:prstClr val="black"/>
                </a:solidFill>
                <a:latin typeface="楷体" panose="02010609060101010101" pitchFamily="49" charset="-122"/>
                <a:ea typeface="楷体" panose="02010609060101010101" pitchFamily="49" charset="-122"/>
              </a:rPr>
              <a:t>为标准，年利率超过</a:t>
            </a:r>
            <a:r>
              <a:rPr lang="en-US" altLang="zh-CN" sz="1400" dirty="0">
                <a:solidFill>
                  <a:prstClr val="black"/>
                </a:solidFill>
                <a:latin typeface="楷体" panose="02010609060101010101" pitchFamily="49" charset="-122"/>
                <a:ea typeface="楷体" panose="02010609060101010101" pitchFamily="49" charset="-122"/>
              </a:rPr>
              <a:t>36%</a:t>
            </a:r>
            <a:r>
              <a:rPr lang="zh-CN" altLang="en-US" sz="1400" dirty="0">
                <a:solidFill>
                  <a:prstClr val="black"/>
                </a:solidFill>
                <a:latin typeface="楷体" panose="02010609060101010101" pitchFamily="49" charset="-122"/>
                <a:ea typeface="楷体" panose="02010609060101010101" pitchFamily="49" charset="-122"/>
              </a:rPr>
              <a:t>的借贷被称为高利贷。</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优点</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手续简单操作快，并能够满足中小企业对于资金的需求。</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缺点</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高利贷的风险极高，经营高利贷的非法金融机构往往自身实力非常有限，当资金周转不灵的现象出现时容易引发信用风险。</a:t>
            </a: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12" name="矩形 11">
            <a:extLst>
              <a:ext uri="{FF2B5EF4-FFF2-40B4-BE49-F238E27FC236}">
                <a16:creationId xmlns:a16="http://schemas.microsoft.com/office/drawing/2014/main" id="{0358D813-806F-4297-ACC8-1BF907D0FCDA}"/>
              </a:ext>
            </a:extLst>
          </p:cNvPr>
          <p:cNvSpPr/>
          <p:nvPr/>
        </p:nvSpPr>
        <p:spPr>
          <a:xfrm>
            <a:off x="584906" y="1765107"/>
            <a:ext cx="4448174" cy="155014"/>
          </a:xfrm>
          <a:prstGeom prst="rect">
            <a:avLst/>
          </a:prstGeom>
          <a:noFill/>
          <a:ln>
            <a:solidFill>
              <a:srgbClr val="7C1E1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n>
                <a:solidFill>
                  <a:srgbClr val="7C1E1F"/>
                </a:solidFill>
              </a:ln>
              <a:noFill/>
            </a:endParaRPr>
          </a:p>
        </p:txBody>
      </p:sp>
    </p:spTree>
    <p:extLst>
      <p:ext uri="{BB962C8B-B14F-4D97-AF65-F5344CB8AC3E}">
        <p14:creationId xmlns:p14="http://schemas.microsoft.com/office/powerpoint/2010/main" val="537646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157668" y="-13407"/>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rPr>
              <a:t>International Country Risk Guide</a:t>
            </a: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3939476"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制度的现实数据：</a:t>
            </a:r>
            <a:r>
              <a:rPr lang="en-US" altLang="zh-CN" sz="2800" b="1" dirty="0">
                <a:latin typeface="微软雅黑" panose="020B0503020204020204" pitchFamily="34" charset="-122"/>
                <a:ea typeface="微软雅黑" panose="020B0503020204020204" pitchFamily="34" charset="-122"/>
              </a:rPr>
              <a:t>ICRG</a:t>
            </a:r>
            <a:endParaRPr lang="zh-CN" altLang="en-US" sz="2800" b="1" dirty="0">
              <a:latin typeface="微软雅黑" panose="020B0503020204020204" pitchFamily="34" charset="-122"/>
              <a:ea typeface="微软雅黑" panose="020B0503020204020204" pitchFamily="34" charset="-122"/>
            </a:endParaRPr>
          </a:p>
        </p:txBody>
      </p:sp>
      <p:sp>
        <p:nvSpPr>
          <p:cNvPr id="33" name="矩形 32">
            <a:extLst>
              <a:ext uri="{FF2B5EF4-FFF2-40B4-BE49-F238E27FC236}">
                <a16:creationId xmlns:a16="http://schemas.microsoft.com/office/drawing/2014/main" id="{58B57B05-E8B7-4C4E-863B-86EBA5F8E6AD}"/>
              </a:ext>
            </a:extLst>
          </p:cNvPr>
          <p:cNvSpPr/>
          <p:nvPr/>
        </p:nvSpPr>
        <p:spPr>
          <a:xfrm>
            <a:off x="469201" y="993536"/>
            <a:ext cx="5559066"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en-US" altLang="zh-CN" sz="1400" dirty="0">
                <a:solidFill>
                  <a:prstClr val="black"/>
                </a:solidFill>
                <a:latin typeface="楷体" panose="02010609060101010101" pitchFamily="49" charset="-122"/>
                <a:ea typeface="楷体" panose="02010609060101010101" pitchFamily="49" charset="-122"/>
              </a:rPr>
              <a:t>ICRG</a:t>
            </a: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由</a:t>
            </a:r>
            <a:r>
              <a:rPr lang="en-US" altLang="zh-CN" sz="1400" dirty="0">
                <a:solidFill>
                  <a:prstClr val="black"/>
                </a:solidFill>
                <a:latin typeface="楷体" panose="02010609060101010101" pitchFamily="49" charset="-122"/>
                <a:ea typeface="楷体" panose="02010609060101010101" pitchFamily="49" charset="-122"/>
              </a:rPr>
              <a:t>PRS Group</a:t>
            </a:r>
            <a:r>
              <a:rPr lang="zh-CN" altLang="en-US" sz="1400" dirty="0">
                <a:solidFill>
                  <a:prstClr val="black"/>
                </a:solidFill>
                <a:latin typeface="楷体" panose="02010609060101010101" pitchFamily="49" charset="-122"/>
                <a:ea typeface="楷体" panose="02010609060101010101" pitchFamily="49" charset="-122"/>
              </a:rPr>
              <a:t>发布，是一个月度数据，覆盖全世界</a:t>
            </a:r>
            <a:r>
              <a:rPr lang="en-US" altLang="zh-CN" sz="1400" dirty="0">
                <a:solidFill>
                  <a:prstClr val="black"/>
                </a:solidFill>
                <a:latin typeface="楷体" panose="02010609060101010101" pitchFamily="49" charset="-122"/>
                <a:ea typeface="楷体" panose="02010609060101010101" pitchFamily="49" charset="-122"/>
              </a:rPr>
              <a:t>140</a:t>
            </a:r>
            <a:r>
              <a:rPr lang="zh-CN" altLang="en-US" sz="1400" dirty="0">
                <a:solidFill>
                  <a:prstClr val="black"/>
                </a:solidFill>
                <a:latin typeface="楷体" panose="02010609060101010101" pitchFamily="49" charset="-122"/>
                <a:ea typeface="楷体" panose="02010609060101010101" pitchFamily="49" charset="-122"/>
              </a:rPr>
              <a:t>个国家和地区。</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作用</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评估一国的制度发展情况。</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包括一个综合指标和三个分指标，三个分指标分别反映了一国的政治风险、经济风险和金融风险，三个分指标的权重比例是</a:t>
            </a:r>
            <a:r>
              <a:rPr lang="en-US" altLang="zh-CN" sz="1400" dirty="0">
                <a:solidFill>
                  <a:prstClr val="black"/>
                </a:solidFill>
                <a:latin typeface="楷体" panose="02010609060101010101" pitchFamily="49" charset="-122"/>
                <a:ea typeface="楷体" panose="02010609060101010101" pitchFamily="49" charset="-122"/>
              </a:rPr>
              <a:t>2</a:t>
            </a:r>
            <a:r>
              <a:rPr lang="zh-CN" altLang="en-US" sz="1400" dirty="0">
                <a:solidFill>
                  <a:prstClr val="black"/>
                </a:solidFill>
                <a:latin typeface="楷体" panose="02010609060101010101" pitchFamily="49" charset="-122"/>
                <a:ea typeface="楷体" panose="02010609060101010101" pitchFamily="49" charset="-122"/>
              </a:rPr>
              <a:t>：</a:t>
            </a:r>
            <a:r>
              <a:rPr lang="en-US" altLang="zh-CN" sz="1400" dirty="0">
                <a:solidFill>
                  <a:prstClr val="black"/>
                </a:solidFill>
                <a:latin typeface="楷体" panose="02010609060101010101" pitchFamily="49" charset="-122"/>
                <a:ea typeface="楷体" panose="02010609060101010101" pitchFamily="49" charset="-122"/>
              </a:rPr>
              <a:t>1</a:t>
            </a:r>
            <a:r>
              <a:rPr lang="zh-CN" altLang="en-US" sz="1400" dirty="0">
                <a:solidFill>
                  <a:prstClr val="black"/>
                </a:solidFill>
                <a:latin typeface="楷体" panose="02010609060101010101" pitchFamily="49" charset="-122"/>
                <a:ea typeface="楷体" panose="02010609060101010101" pitchFamily="49" charset="-122"/>
              </a:rPr>
              <a:t>：</a:t>
            </a:r>
            <a:r>
              <a:rPr lang="en-US" altLang="zh-CN" sz="1400" dirty="0">
                <a:solidFill>
                  <a:prstClr val="black"/>
                </a:solidFill>
                <a:latin typeface="楷体" panose="02010609060101010101" pitchFamily="49" charset="-122"/>
                <a:ea typeface="楷体" panose="02010609060101010101" pitchFamily="49" charset="-122"/>
              </a:rPr>
              <a:t>1</a:t>
            </a:r>
            <a:r>
              <a:rPr lang="zh-CN" altLang="en-US" sz="1400" dirty="0">
                <a:solidFill>
                  <a:prstClr val="black"/>
                </a:solidFill>
                <a:latin typeface="楷体" panose="02010609060101010101" pitchFamily="49" charset="-122"/>
                <a:ea typeface="楷体" panose="02010609060101010101" pitchFamily="49" charset="-122"/>
              </a:rPr>
              <a:t>。</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政治风险涉及</a:t>
            </a:r>
            <a:r>
              <a:rPr lang="en-US" altLang="zh-CN" sz="1400" dirty="0">
                <a:solidFill>
                  <a:prstClr val="black"/>
                </a:solidFill>
                <a:latin typeface="楷体" panose="02010609060101010101" pitchFamily="49" charset="-122"/>
                <a:ea typeface="楷体" panose="02010609060101010101" pitchFamily="49" charset="-122"/>
              </a:rPr>
              <a:t>13</a:t>
            </a:r>
            <a:r>
              <a:rPr lang="zh-CN" altLang="en-US" sz="1400" dirty="0">
                <a:solidFill>
                  <a:prstClr val="black"/>
                </a:solidFill>
                <a:latin typeface="楷体" panose="02010609060101010101" pitchFamily="49" charset="-122"/>
                <a:ea typeface="楷体" panose="02010609060101010101" pitchFamily="49" charset="-122"/>
              </a:rPr>
              <a:t>个子指标，经济风险和金融风险各包括</a:t>
            </a:r>
            <a:r>
              <a:rPr lang="en-US" altLang="zh-CN" sz="1400" dirty="0">
                <a:solidFill>
                  <a:prstClr val="black"/>
                </a:solidFill>
                <a:latin typeface="楷体" panose="02010609060101010101" pitchFamily="49" charset="-122"/>
                <a:ea typeface="楷体" panose="02010609060101010101" pitchFamily="49" charset="-122"/>
              </a:rPr>
              <a:t>5</a:t>
            </a:r>
            <a:r>
              <a:rPr lang="zh-CN" altLang="en-US" sz="1400" dirty="0">
                <a:solidFill>
                  <a:prstClr val="black"/>
                </a:solidFill>
                <a:latin typeface="楷体" panose="02010609060101010101" pitchFamily="49" charset="-122"/>
                <a:ea typeface="楷体" panose="02010609060101010101" pitchFamily="49" charset="-122"/>
              </a:rPr>
              <a:t>个子指标。</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计算公式</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政治风险（</a:t>
            </a:r>
            <a:r>
              <a:rPr lang="en-US" altLang="zh-CN" sz="1400" dirty="0">
                <a:solidFill>
                  <a:prstClr val="black"/>
                </a:solidFill>
                <a:latin typeface="楷体" panose="02010609060101010101" pitchFamily="49" charset="-122"/>
                <a:ea typeface="楷体" panose="02010609060101010101" pitchFamily="49" charset="-122"/>
              </a:rPr>
              <a:t>PR</a:t>
            </a:r>
            <a:r>
              <a:rPr lang="zh-CN" altLang="en-US" sz="1400" dirty="0">
                <a:solidFill>
                  <a:prstClr val="black"/>
                </a:solidFill>
                <a:latin typeface="楷体" panose="02010609060101010101" pitchFamily="49" charset="-122"/>
                <a:ea typeface="楷体" panose="02010609060101010101" pitchFamily="49" charset="-122"/>
              </a:rPr>
              <a:t>）计</a:t>
            </a:r>
            <a:r>
              <a:rPr lang="en-US" altLang="zh-CN" sz="1400" dirty="0">
                <a:solidFill>
                  <a:prstClr val="black"/>
                </a:solidFill>
                <a:latin typeface="楷体" panose="02010609060101010101" pitchFamily="49" charset="-122"/>
                <a:ea typeface="楷体" panose="02010609060101010101" pitchFamily="49" charset="-122"/>
              </a:rPr>
              <a:t>100</a:t>
            </a:r>
            <a:r>
              <a:rPr lang="zh-CN" altLang="en-US" sz="1400" dirty="0">
                <a:solidFill>
                  <a:prstClr val="black"/>
                </a:solidFill>
                <a:latin typeface="楷体" panose="02010609060101010101" pitchFamily="49" charset="-122"/>
                <a:ea typeface="楷体" panose="02010609060101010101" pitchFamily="49" charset="-122"/>
              </a:rPr>
              <a:t>分，占比</a:t>
            </a:r>
            <a:r>
              <a:rPr lang="en-US" altLang="zh-CN" sz="1400" dirty="0">
                <a:solidFill>
                  <a:prstClr val="black"/>
                </a:solidFill>
                <a:latin typeface="楷体" panose="02010609060101010101" pitchFamily="49" charset="-122"/>
                <a:ea typeface="楷体" panose="02010609060101010101" pitchFamily="49" charset="-122"/>
              </a:rPr>
              <a:t>50%</a:t>
            </a:r>
            <a:r>
              <a:rPr lang="zh-CN" altLang="en-US" sz="1400" dirty="0">
                <a:solidFill>
                  <a:prstClr val="black"/>
                </a:solidFill>
                <a:latin typeface="楷体" panose="02010609060101010101" pitchFamily="49" charset="-122"/>
                <a:ea typeface="楷体" panose="02010609060101010101" pitchFamily="49" charset="-122"/>
              </a:rPr>
              <a:t>；经济风险（</a:t>
            </a:r>
            <a:r>
              <a:rPr lang="en-US" altLang="zh-CN" sz="1400" dirty="0">
                <a:solidFill>
                  <a:prstClr val="black"/>
                </a:solidFill>
                <a:latin typeface="楷体" panose="02010609060101010101" pitchFamily="49" charset="-122"/>
                <a:ea typeface="楷体" panose="02010609060101010101" pitchFamily="49" charset="-122"/>
              </a:rPr>
              <a:t>ER</a:t>
            </a:r>
            <a:r>
              <a:rPr lang="zh-CN" altLang="en-US" sz="1400" dirty="0">
                <a:solidFill>
                  <a:prstClr val="black"/>
                </a:solidFill>
                <a:latin typeface="楷体" panose="02010609060101010101" pitchFamily="49" charset="-122"/>
                <a:ea typeface="楷体" panose="02010609060101010101" pitchFamily="49" charset="-122"/>
              </a:rPr>
              <a:t>）和金融风险（</a:t>
            </a:r>
            <a:r>
              <a:rPr lang="en-US" altLang="zh-CN" sz="1400" dirty="0">
                <a:solidFill>
                  <a:prstClr val="black"/>
                </a:solidFill>
                <a:latin typeface="楷体" panose="02010609060101010101" pitchFamily="49" charset="-122"/>
                <a:ea typeface="楷体" panose="02010609060101010101" pitchFamily="49" charset="-122"/>
              </a:rPr>
              <a:t>FR</a:t>
            </a:r>
            <a:r>
              <a:rPr lang="zh-CN" altLang="en-US" sz="1400" dirty="0">
                <a:solidFill>
                  <a:prstClr val="black"/>
                </a:solidFill>
                <a:latin typeface="楷体" panose="02010609060101010101" pitchFamily="49" charset="-122"/>
                <a:ea typeface="楷体" panose="02010609060101010101" pitchFamily="49" charset="-122"/>
              </a:rPr>
              <a:t>）各计</a:t>
            </a:r>
            <a:r>
              <a:rPr lang="en-US" altLang="zh-CN" sz="1400" dirty="0">
                <a:solidFill>
                  <a:prstClr val="black"/>
                </a:solidFill>
                <a:latin typeface="楷体" panose="02010609060101010101" pitchFamily="49" charset="-122"/>
                <a:ea typeface="楷体" panose="02010609060101010101" pitchFamily="49" charset="-122"/>
              </a:rPr>
              <a:t>50</a:t>
            </a:r>
            <a:r>
              <a:rPr lang="zh-CN" altLang="en-US" sz="1400" dirty="0">
                <a:solidFill>
                  <a:prstClr val="black"/>
                </a:solidFill>
                <a:latin typeface="楷体" panose="02010609060101010101" pitchFamily="49" charset="-122"/>
                <a:ea typeface="楷体" panose="02010609060101010101" pitchFamily="49" charset="-122"/>
              </a:rPr>
              <a:t>分，各占比</a:t>
            </a:r>
            <a:r>
              <a:rPr lang="en-US" altLang="zh-CN" sz="1400" dirty="0">
                <a:solidFill>
                  <a:prstClr val="black"/>
                </a:solidFill>
                <a:latin typeface="楷体" panose="02010609060101010101" pitchFamily="49" charset="-122"/>
                <a:ea typeface="楷体" panose="02010609060101010101" pitchFamily="49" charset="-122"/>
              </a:rPr>
              <a:t>25%</a:t>
            </a:r>
            <a:r>
              <a:rPr lang="zh-CN" altLang="en-US" sz="1400" dirty="0">
                <a:solidFill>
                  <a:prstClr val="black"/>
                </a:solidFill>
                <a:latin typeface="楷体" panose="02010609060101010101" pitchFamily="49" charset="-122"/>
                <a:ea typeface="楷体" panose="02010609060101010101" pitchFamily="49" charset="-122"/>
              </a:rPr>
              <a:t>。</a:t>
            </a:r>
            <a:r>
              <a:rPr lang="en-US" altLang="zh-CN" sz="1400" dirty="0">
                <a:solidFill>
                  <a:prstClr val="black"/>
                </a:solidFill>
                <a:latin typeface="楷体" panose="02010609060101010101" pitchFamily="49" charset="-122"/>
                <a:ea typeface="楷体" panose="02010609060101010101" pitchFamily="49" charset="-122"/>
              </a:rPr>
              <a:t>ICRG</a:t>
            </a:r>
            <a:r>
              <a:rPr lang="zh-CN" altLang="en-US" sz="1400" dirty="0">
                <a:solidFill>
                  <a:prstClr val="black"/>
                </a:solidFill>
                <a:latin typeface="楷体" panose="02010609060101010101" pitchFamily="49" charset="-122"/>
                <a:ea typeface="楷体" panose="02010609060101010101" pitchFamily="49" charset="-122"/>
              </a:rPr>
              <a:t>综合指数</a:t>
            </a:r>
            <a:r>
              <a:rPr lang="en-US" altLang="zh-CN" sz="1400" dirty="0">
                <a:solidFill>
                  <a:prstClr val="black"/>
                </a:solidFill>
                <a:latin typeface="楷体" panose="02010609060101010101" pitchFamily="49" charset="-122"/>
                <a:ea typeface="楷体" panose="02010609060101010101" pitchFamily="49" charset="-122"/>
              </a:rPr>
              <a:t>CR</a:t>
            </a:r>
            <a:r>
              <a:rPr lang="zh-CN" altLang="en-US" sz="1400" dirty="0">
                <a:solidFill>
                  <a:prstClr val="black"/>
                </a:solidFill>
                <a:latin typeface="楷体" panose="02010609060101010101" pitchFamily="49" charset="-122"/>
                <a:ea typeface="楷体" panose="02010609060101010101" pitchFamily="49" charset="-122"/>
              </a:rPr>
              <a:t>的总分为</a:t>
            </a:r>
            <a:r>
              <a:rPr lang="en-US" altLang="zh-CN" sz="1400" dirty="0">
                <a:solidFill>
                  <a:prstClr val="black"/>
                </a:solidFill>
                <a:latin typeface="楷体" panose="02010609060101010101" pitchFamily="49" charset="-122"/>
                <a:ea typeface="楷体" panose="02010609060101010101" pitchFamily="49" charset="-122"/>
              </a:rPr>
              <a:t>100</a:t>
            </a:r>
            <a:r>
              <a:rPr lang="zh-CN" altLang="en-US" sz="1400" dirty="0">
                <a:solidFill>
                  <a:prstClr val="black"/>
                </a:solidFill>
                <a:latin typeface="楷体" panose="02010609060101010101" pitchFamily="49" charset="-122"/>
                <a:ea typeface="楷体" panose="02010609060101010101" pitchFamily="49" charset="-122"/>
              </a:rPr>
              <a:t>分。</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分值越高则表明国家的制度风险较低，制度环境越好，分值越低则表明国家的制度风险较高，制度环境越差。</a:t>
            </a:r>
            <a:endParaRPr lang="en-US" altLang="zh-CN" sz="1400" dirty="0">
              <a:solidFill>
                <a:prstClr val="black"/>
              </a:solidFill>
              <a:latin typeface="楷体" panose="02010609060101010101" pitchFamily="49" charset="-122"/>
              <a:ea typeface="楷体" panose="02010609060101010101" pitchFamily="49" charset="-122"/>
            </a:endParaRPr>
          </a:p>
        </p:txBody>
      </p:sp>
      <p:pic>
        <p:nvPicPr>
          <p:cNvPr id="9" name="图片 8">
            <a:extLst>
              <a:ext uri="{FF2B5EF4-FFF2-40B4-BE49-F238E27FC236}">
                <a16:creationId xmlns:a16="http://schemas.microsoft.com/office/drawing/2014/main" id="{20184DF6-6799-47CA-946E-172076CAF7FD}"/>
              </a:ext>
            </a:extLst>
          </p:cNvPr>
          <p:cNvPicPr>
            <a:picLocks noChangeAspect="1"/>
          </p:cNvPicPr>
          <p:nvPr/>
        </p:nvPicPr>
        <p:blipFill rotWithShape="1">
          <a:blip r:embed="rId3"/>
          <a:srcRect l="66172" t="55972" r="16094" b="39488"/>
          <a:stretch/>
        </p:blipFill>
        <p:spPr>
          <a:xfrm>
            <a:off x="2000250" y="3505942"/>
            <a:ext cx="2162176" cy="311339"/>
          </a:xfrm>
          <a:prstGeom prst="rect">
            <a:avLst/>
          </a:prstGeom>
        </p:spPr>
      </p:pic>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F0F79C48-7083-4087-A54A-5A482B92CCF2}"/>
                  </a:ext>
                </a:extLst>
              </p:cNvPr>
              <p:cNvSpPr/>
              <p:nvPr/>
            </p:nvSpPr>
            <p:spPr>
              <a:xfrm>
                <a:off x="6714067" y="1168252"/>
                <a:ext cx="5164666"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论文：东道国制度环境对</a:t>
                </a:r>
                <a:r>
                  <a:rPr lang="en-US" altLang="zh-CN" sz="1400" dirty="0">
                    <a:solidFill>
                      <a:prstClr val="black"/>
                    </a:solidFill>
                    <a:latin typeface="楷体" panose="02010609060101010101" pitchFamily="49" charset="-122"/>
                    <a:ea typeface="楷体" panose="02010609060101010101" pitchFamily="49" charset="-122"/>
                  </a:rPr>
                  <a:t>OFDI</a:t>
                </a:r>
                <a:r>
                  <a:rPr lang="zh-CN" altLang="en-US" sz="1400" dirty="0">
                    <a:solidFill>
                      <a:prstClr val="black"/>
                    </a:solidFill>
                    <a:latin typeface="楷体" panose="02010609060101010101" pitchFamily="49" charset="-122"/>
                    <a:ea typeface="楷体" panose="02010609060101010101" pitchFamily="49" charset="-122"/>
                  </a:rPr>
                  <a:t>的影响。</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过去的研究往往是基于国家层面的宏观数据，这篇论文使用了企业层面的微观数据。</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计量模型</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其中，</a:t>
                </a:r>
                <a:r>
                  <a:rPr lang="en-US" altLang="zh-CN" sz="1400" dirty="0" err="1">
                    <a:solidFill>
                      <a:prstClr val="black"/>
                    </a:solidFill>
                    <a:latin typeface="Times New Roman" panose="02020603050405020304" pitchFamily="18" charset="0"/>
                    <a:ea typeface="楷体" panose="02010609060101010101" pitchFamily="49" charset="-122"/>
                    <a:cs typeface="Times New Roman" panose="02020603050405020304" pitchFamily="18" charset="0"/>
                  </a:rPr>
                  <a:t>i</a:t>
                </a:r>
                <a:r>
                  <a:rPr lang="en-US" altLang="zh-CN" sz="14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 c, t</a:t>
                </a:r>
                <a:r>
                  <a:rPr lang="zh-CN" altLang="en-US" sz="1400" dirty="0">
                    <a:solidFill>
                      <a:prstClr val="black"/>
                    </a:solidFill>
                    <a:latin typeface="楷体" panose="02010609060101010101" pitchFamily="49" charset="-122"/>
                    <a:ea typeface="楷体" panose="02010609060101010101" pitchFamily="49" charset="-122"/>
                  </a:rPr>
                  <a:t>分别表示企业、国家和年份，</a:t>
                </a:r>
                <a14:m>
                  <m:oMath xmlns:m="http://schemas.openxmlformats.org/officeDocument/2006/math">
                    <m:sSub>
                      <m:sSubPr>
                        <m:ctrlPr>
                          <a:rPr lang="en-US" altLang="zh-CN" sz="1400" i="1" smtClean="0">
                            <a:solidFill>
                              <a:prstClr val="black"/>
                            </a:solidFill>
                            <a:latin typeface="Cambria Math" panose="02040503050406030204" pitchFamily="18" charset="0"/>
                            <a:ea typeface="楷体" panose="02010609060101010101" pitchFamily="49" charset="-122"/>
                          </a:rPr>
                        </m:ctrlPr>
                      </m:sSubPr>
                      <m:e>
                        <m:r>
                          <a:rPr lang="en-US" altLang="zh-CN" sz="1400" b="0" i="1" smtClean="0">
                            <a:solidFill>
                              <a:prstClr val="black"/>
                            </a:solidFill>
                            <a:latin typeface="Cambria Math" panose="02040503050406030204" pitchFamily="18" charset="0"/>
                            <a:ea typeface="楷体" panose="02010609060101010101" pitchFamily="49" charset="-122"/>
                          </a:rPr>
                          <m:t>𝑂𝐹𝐷𝐼</m:t>
                        </m:r>
                      </m:e>
                      <m:sub>
                        <m:r>
                          <a:rPr lang="en-US" altLang="zh-CN" sz="1400" b="0" i="1" smtClean="0">
                            <a:solidFill>
                              <a:prstClr val="black"/>
                            </a:solidFill>
                            <a:latin typeface="Cambria Math" panose="02040503050406030204" pitchFamily="18" charset="0"/>
                            <a:ea typeface="楷体" panose="02010609060101010101" pitchFamily="49" charset="-122"/>
                          </a:rPr>
                          <m:t>𝑖𝑐𝑡</m:t>
                        </m:r>
                      </m:sub>
                    </m:sSub>
                    <m:r>
                      <a:rPr lang="zh-CN" altLang="en-US" sz="1400" i="1">
                        <a:solidFill>
                          <a:prstClr val="black"/>
                        </a:solidFill>
                        <a:latin typeface="Cambria Math" panose="02040503050406030204" pitchFamily="18" charset="0"/>
                        <a:ea typeface="楷体" panose="02010609060101010101" pitchFamily="49" charset="-122"/>
                      </a:rPr>
                      <m:t>是</m:t>
                    </m:r>
                  </m:oMath>
                </a14:m>
                <a:r>
                  <a:rPr lang="zh-CN" altLang="en-US" sz="1400" dirty="0">
                    <a:solidFill>
                      <a:prstClr val="black"/>
                    </a:solidFill>
                    <a:latin typeface="楷体" panose="02010609060101010101" pitchFamily="49" charset="-122"/>
                    <a:ea typeface="楷体" panose="02010609060101010101" pitchFamily="49" charset="-122"/>
                  </a:rPr>
                  <a:t>企业</a:t>
                </a:r>
                <a:r>
                  <a:rPr lang="en-US" altLang="zh-CN" sz="1400" dirty="0" err="1">
                    <a:solidFill>
                      <a:prstClr val="black"/>
                    </a:solidFill>
                    <a:latin typeface="楷体" panose="02010609060101010101" pitchFamily="49" charset="-122"/>
                    <a:ea typeface="楷体" panose="02010609060101010101" pitchFamily="49" charset="-122"/>
                  </a:rPr>
                  <a:t>i</a:t>
                </a:r>
                <a:r>
                  <a:rPr lang="zh-CN" altLang="en-US" sz="1400" dirty="0">
                    <a:solidFill>
                      <a:prstClr val="black"/>
                    </a:solidFill>
                    <a:latin typeface="楷体" panose="02010609060101010101" pitchFamily="49" charset="-122"/>
                    <a:ea typeface="楷体" panose="02010609060101010101" pitchFamily="49" charset="-122"/>
                  </a:rPr>
                  <a:t>在</a:t>
                </a:r>
                <a:r>
                  <a:rPr lang="en-US" altLang="zh-CN" sz="1400" dirty="0">
                    <a:solidFill>
                      <a:prstClr val="black"/>
                    </a:solidFill>
                    <a:latin typeface="楷体" panose="02010609060101010101" pitchFamily="49" charset="-122"/>
                    <a:ea typeface="楷体" panose="02010609060101010101" pitchFamily="49" charset="-122"/>
                  </a:rPr>
                  <a:t>t</a:t>
                </a:r>
                <a:r>
                  <a:rPr lang="zh-CN" altLang="en-US" sz="1400" dirty="0">
                    <a:solidFill>
                      <a:prstClr val="black"/>
                    </a:solidFill>
                    <a:latin typeface="楷体" panose="02010609060101010101" pitchFamily="49" charset="-122"/>
                    <a:ea typeface="楷体" panose="02010609060101010101" pitchFamily="49" charset="-122"/>
                  </a:rPr>
                  <a:t>年对</a:t>
                </a:r>
                <a:r>
                  <a:rPr lang="en-US" altLang="zh-CN" sz="1400" dirty="0">
                    <a:solidFill>
                      <a:prstClr val="black"/>
                    </a:solidFill>
                    <a:latin typeface="楷体" panose="02010609060101010101" pitchFamily="49" charset="-122"/>
                    <a:ea typeface="楷体" panose="02010609060101010101" pitchFamily="49" charset="-122"/>
                  </a:rPr>
                  <a:t>c</a:t>
                </a:r>
                <a:r>
                  <a:rPr lang="zh-CN" altLang="en-US" sz="1400" dirty="0">
                    <a:solidFill>
                      <a:prstClr val="black"/>
                    </a:solidFill>
                    <a:latin typeface="楷体" panose="02010609060101010101" pitchFamily="49" charset="-122"/>
                    <a:ea typeface="楷体" panose="02010609060101010101" pitchFamily="49" charset="-122"/>
                  </a:rPr>
                  <a:t>国的投资情况；</a:t>
                </a:r>
                <a:r>
                  <a:rPr lang="en-US" altLang="zh-CN" sz="1400" dirty="0">
                    <a:solidFill>
                      <a:prstClr val="black"/>
                    </a:solidFill>
                    <a:ea typeface="楷体" panose="02010609060101010101" pitchFamily="49" charset="-122"/>
                  </a:rPr>
                  <a:t> </a:t>
                </a:r>
                <a14:m>
                  <m:oMath xmlns:m="http://schemas.openxmlformats.org/officeDocument/2006/math">
                    <m:sSub>
                      <m:sSubPr>
                        <m:ctrlPr>
                          <a:rPr lang="en-US" altLang="zh-CN" sz="1400" i="1">
                            <a:solidFill>
                              <a:prstClr val="black"/>
                            </a:solidFill>
                            <a:latin typeface="Cambria Math" panose="02040503050406030204" pitchFamily="18" charset="0"/>
                            <a:ea typeface="楷体" panose="02010609060101010101" pitchFamily="49" charset="-122"/>
                          </a:rPr>
                        </m:ctrlPr>
                      </m:sSubPr>
                      <m:e>
                        <m:r>
                          <a:rPr lang="en-US" altLang="zh-CN" sz="1400" b="0" i="1" smtClean="0">
                            <a:solidFill>
                              <a:prstClr val="black"/>
                            </a:solidFill>
                            <a:latin typeface="Cambria Math" panose="02040503050406030204" pitchFamily="18" charset="0"/>
                            <a:ea typeface="楷体" panose="02010609060101010101" pitchFamily="49" charset="-122"/>
                          </a:rPr>
                          <m:t>𝐼𝑛𝑠𝑡𝑖𝑡𝑢𝑡𝑖𝑜𝑛</m:t>
                        </m:r>
                      </m:e>
                      <m:sub>
                        <m:r>
                          <a:rPr lang="en-US" altLang="zh-CN" sz="1400" i="1">
                            <a:solidFill>
                              <a:prstClr val="black"/>
                            </a:solidFill>
                            <a:latin typeface="Cambria Math" panose="02040503050406030204" pitchFamily="18" charset="0"/>
                            <a:ea typeface="楷体" panose="02010609060101010101" pitchFamily="49" charset="-122"/>
                          </a:rPr>
                          <m:t>𝑐𝑡</m:t>
                        </m:r>
                        <m:r>
                          <a:rPr lang="en-US" altLang="zh-CN" sz="1400" b="0" i="1" smtClean="0">
                            <a:solidFill>
                              <a:prstClr val="black"/>
                            </a:solidFill>
                            <a:latin typeface="Cambria Math" panose="02040503050406030204" pitchFamily="18" charset="0"/>
                            <a:ea typeface="楷体" panose="02010609060101010101" pitchFamily="49" charset="-122"/>
                          </a:rPr>
                          <m:t>−1</m:t>
                        </m:r>
                      </m:sub>
                    </m:sSub>
                    <m:r>
                      <a:rPr lang="zh-CN" altLang="en-US" sz="1400" i="1" smtClean="0">
                        <a:solidFill>
                          <a:prstClr val="black"/>
                        </a:solidFill>
                        <a:latin typeface="Cambria Math" panose="02040503050406030204" pitchFamily="18" charset="0"/>
                        <a:ea typeface="楷体" panose="02010609060101010101" pitchFamily="49" charset="-122"/>
                      </a:rPr>
                      <m:t>是</m:t>
                    </m:r>
                  </m:oMath>
                </a14:m>
                <a:r>
                  <a:rPr lang="en-US" altLang="zh-CN" sz="1400" dirty="0">
                    <a:solidFill>
                      <a:prstClr val="black"/>
                    </a:solidFill>
                    <a:latin typeface="楷体" panose="02010609060101010101" pitchFamily="49" charset="-122"/>
                    <a:ea typeface="楷体" panose="02010609060101010101" pitchFamily="49" charset="-122"/>
                  </a:rPr>
                  <a:t>ICRG</a:t>
                </a:r>
                <a:r>
                  <a:rPr lang="zh-CN" altLang="en-US" sz="1400" dirty="0">
                    <a:solidFill>
                      <a:prstClr val="black"/>
                    </a:solidFill>
                    <a:latin typeface="楷体" panose="02010609060101010101" pitchFamily="49" charset="-122"/>
                    <a:ea typeface="楷体" panose="02010609060101010101" pitchFamily="49" charset="-122"/>
                  </a:rPr>
                  <a:t>综合指标、三个分指标和子指标；</a:t>
                </a:r>
                <a:r>
                  <a:rPr lang="en-US" altLang="zh-CN" sz="1400" dirty="0">
                    <a:solidFill>
                      <a:prstClr val="black"/>
                    </a:solidFill>
                    <a:ea typeface="楷体" panose="02010609060101010101" pitchFamily="49" charset="-122"/>
                  </a:rPr>
                  <a:t> </a:t>
                </a:r>
                <a14:m>
                  <m:oMath xmlns:m="http://schemas.openxmlformats.org/officeDocument/2006/math">
                    <m:sSub>
                      <m:sSubPr>
                        <m:ctrlPr>
                          <a:rPr lang="en-US" altLang="zh-CN" sz="1400" i="1">
                            <a:solidFill>
                              <a:prstClr val="black"/>
                            </a:solidFill>
                            <a:latin typeface="Cambria Math" panose="02040503050406030204" pitchFamily="18" charset="0"/>
                            <a:ea typeface="楷体" panose="02010609060101010101" pitchFamily="49" charset="-122"/>
                          </a:rPr>
                        </m:ctrlPr>
                      </m:sSubPr>
                      <m:e>
                        <m:r>
                          <a:rPr lang="en-US" altLang="zh-CN" sz="1400" b="0" i="1" smtClean="0">
                            <a:solidFill>
                              <a:prstClr val="black"/>
                            </a:solidFill>
                            <a:latin typeface="Cambria Math" panose="02040503050406030204" pitchFamily="18" charset="0"/>
                            <a:ea typeface="楷体" panose="02010609060101010101" pitchFamily="49" charset="-122"/>
                          </a:rPr>
                          <m:t>𝐸𝑥𝑝𝑒𝑟𝑖𝑒𝑛𝑐𝑒</m:t>
                        </m:r>
                      </m:e>
                      <m:sub>
                        <m:r>
                          <a:rPr lang="en-US" altLang="zh-CN" sz="1400" i="1">
                            <a:solidFill>
                              <a:prstClr val="black"/>
                            </a:solidFill>
                            <a:latin typeface="Cambria Math" panose="02040503050406030204" pitchFamily="18" charset="0"/>
                            <a:ea typeface="楷体" panose="02010609060101010101" pitchFamily="49" charset="-122"/>
                          </a:rPr>
                          <m:t>𝑖𝑐𝑡</m:t>
                        </m:r>
                        <m:r>
                          <a:rPr lang="en-US" altLang="zh-CN" sz="1400" b="0" i="1" smtClean="0">
                            <a:solidFill>
                              <a:prstClr val="black"/>
                            </a:solidFill>
                            <a:latin typeface="Cambria Math" panose="02040503050406030204" pitchFamily="18" charset="0"/>
                            <a:ea typeface="楷体" panose="02010609060101010101" pitchFamily="49" charset="-122"/>
                          </a:rPr>
                          <m:t>−1</m:t>
                        </m:r>
                      </m:sub>
                    </m:sSub>
                    <m:r>
                      <a:rPr lang="zh-CN" altLang="en-US" sz="1400" i="1" smtClean="0">
                        <a:solidFill>
                          <a:prstClr val="black"/>
                        </a:solidFill>
                        <a:latin typeface="Cambria Math" panose="02040503050406030204" pitchFamily="18" charset="0"/>
                        <a:ea typeface="楷体" panose="02010609060101010101" pitchFamily="49" charset="-122"/>
                      </a:rPr>
                      <m:t>表示</m:t>
                    </m:r>
                  </m:oMath>
                </a14:m>
                <a:r>
                  <a:rPr lang="zh-CN" altLang="en-US" sz="1400" dirty="0">
                    <a:solidFill>
                      <a:prstClr val="black"/>
                    </a:solidFill>
                    <a:latin typeface="楷体" panose="02010609060101010101" pitchFamily="49" charset="-122"/>
                    <a:ea typeface="楷体" panose="02010609060101010101" pitchFamily="49" charset="-122"/>
                  </a:rPr>
                  <a:t>企业</a:t>
                </a:r>
                <a:r>
                  <a:rPr lang="en-US" altLang="zh-CN" sz="1400" dirty="0" err="1">
                    <a:solidFill>
                      <a:prstClr val="black"/>
                    </a:solidFill>
                    <a:latin typeface="楷体" panose="02010609060101010101" pitchFamily="49" charset="-122"/>
                    <a:ea typeface="楷体" panose="02010609060101010101" pitchFamily="49" charset="-122"/>
                  </a:rPr>
                  <a:t>i</a:t>
                </a:r>
                <a:r>
                  <a:rPr lang="zh-CN" altLang="en-US" sz="1400" dirty="0">
                    <a:solidFill>
                      <a:prstClr val="black"/>
                    </a:solidFill>
                    <a:latin typeface="楷体" panose="02010609060101010101" pitchFamily="49" charset="-122"/>
                    <a:ea typeface="楷体" panose="02010609060101010101" pitchFamily="49" charset="-122"/>
                  </a:rPr>
                  <a:t>在</a:t>
                </a:r>
                <a:r>
                  <a:rPr lang="en-US" altLang="zh-CN" sz="1400" dirty="0">
                    <a:solidFill>
                      <a:prstClr val="black"/>
                    </a:solidFill>
                    <a:latin typeface="楷体" panose="02010609060101010101" pitchFamily="49" charset="-122"/>
                    <a:ea typeface="楷体" panose="02010609060101010101" pitchFamily="49" charset="-122"/>
                  </a:rPr>
                  <a:t>t-1</a:t>
                </a:r>
                <a:r>
                  <a:rPr lang="zh-CN" altLang="en-US" sz="1400" dirty="0">
                    <a:solidFill>
                      <a:prstClr val="black"/>
                    </a:solidFill>
                    <a:latin typeface="楷体" panose="02010609060101010101" pitchFamily="49" charset="-122"/>
                    <a:ea typeface="楷体" panose="02010609060101010101" pitchFamily="49" charset="-122"/>
                  </a:rPr>
                  <a:t>年前是否有对</a:t>
                </a:r>
                <a:r>
                  <a:rPr lang="en-US" altLang="zh-CN" sz="1400" dirty="0">
                    <a:solidFill>
                      <a:prstClr val="black"/>
                    </a:solidFill>
                    <a:latin typeface="楷体" panose="02010609060101010101" pitchFamily="49" charset="-122"/>
                    <a:ea typeface="楷体" panose="02010609060101010101" pitchFamily="49" charset="-122"/>
                  </a:rPr>
                  <a:t>c</a:t>
                </a:r>
                <a:r>
                  <a:rPr lang="zh-CN" altLang="en-US" sz="1400" dirty="0">
                    <a:solidFill>
                      <a:prstClr val="black"/>
                    </a:solidFill>
                    <a:latin typeface="楷体" panose="02010609060101010101" pitchFamily="49" charset="-122"/>
                    <a:ea typeface="楷体" panose="02010609060101010101" pitchFamily="49" charset="-122"/>
                  </a:rPr>
                  <a:t>国的投资经验。</a:t>
                </a:r>
                <a:r>
                  <a:rPr lang="en-US" altLang="zh-CN" sz="1400" dirty="0">
                    <a:solidFill>
                      <a:prstClr val="black"/>
                    </a:solidFill>
                    <a:ea typeface="楷体" panose="02010609060101010101" pitchFamily="49" charset="-122"/>
                  </a:rPr>
                  <a:t> </a:t>
                </a:r>
                <a14:m>
                  <m:oMath xmlns:m="http://schemas.openxmlformats.org/officeDocument/2006/math">
                    <m:sSub>
                      <m:sSubPr>
                        <m:ctrlPr>
                          <a:rPr lang="en-US" altLang="zh-CN" sz="1400" i="1">
                            <a:solidFill>
                              <a:prstClr val="black"/>
                            </a:solidFill>
                            <a:latin typeface="Cambria Math" panose="02040503050406030204" pitchFamily="18" charset="0"/>
                            <a:ea typeface="楷体" panose="02010609060101010101" pitchFamily="49" charset="-122"/>
                          </a:rPr>
                        </m:ctrlPr>
                      </m:sSubPr>
                      <m:e>
                        <m:r>
                          <a:rPr lang="en-US" altLang="zh-CN" sz="1400" b="0" i="1" smtClean="0">
                            <a:solidFill>
                              <a:prstClr val="black"/>
                            </a:solidFill>
                            <a:latin typeface="Cambria Math" panose="02040503050406030204" pitchFamily="18" charset="0"/>
                            <a:ea typeface="楷体" panose="02010609060101010101" pitchFamily="49" charset="-122"/>
                          </a:rPr>
                          <m:t>𝑋</m:t>
                        </m:r>
                      </m:e>
                      <m:sub>
                        <m:r>
                          <a:rPr lang="en-US" altLang="zh-CN" sz="1400" b="0" i="1" smtClean="0">
                            <a:solidFill>
                              <a:prstClr val="black"/>
                            </a:solidFill>
                            <a:latin typeface="Cambria Math" panose="02040503050406030204" pitchFamily="18" charset="0"/>
                            <a:ea typeface="楷体" panose="02010609060101010101" pitchFamily="49" charset="-122"/>
                          </a:rPr>
                          <m:t>𝑐</m:t>
                        </m:r>
                        <m:r>
                          <a:rPr lang="en-US" altLang="zh-CN" sz="1400" i="1">
                            <a:solidFill>
                              <a:prstClr val="black"/>
                            </a:solidFill>
                            <a:latin typeface="Cambria Math" panose="02040503050406030204" pitchFamily="18" charset="0"/>
                            <a:ea typeface="楷体" panose="02010609060101010101" pitchFamily="49" charset="-122"/>
                          </a:rPr>
                          <m:t>𝑡</m:t>
                        </m:r>
                        <m:r>
                          <a:rPr lang="en-US" altLang="zh-CN" sz="1400" b="0" i="1" smtClean="0">
                            <a:solidFill>
                              <a:prstClr val="black"/>
                            </a:solidFill>
                            <a:latin typeface="Cambria Math" panose="02040503050406030204" pitchFamily="18" charset="0"/>
                            <a:ea typeface="楷体" panose="02010609060101010101" pitchFamily="49" charset="-122"/>
                          </a:rPr>
                          <m:t>−1</m:t>
                        </m:r>
                      </m:sub>
                    </m:sSub>
                    <m:r>
                      <a:rPr lang="zh-CN" altLang="en-US" sz="1400" i="1" smtClean="0">
                        <a:solidFill>
                          <a:prstClr val="black"/>
                        </a:solidFill>
                        <a:latin typeface="Cambria Math" panose="02040503050406030204" pitchFamily="18" charset="0"/>
                        <a:ea typeface="楷体" panose="02010609060101010101" pitchFamily="49" charset="-122"/>
                      </a:rPr>
                      <m:t>是</m:t>
                    </m:r>
                  </m:oMath>
                </a14:m>
                <a:r>
                  <a:rPr lang="zh-CN" altLang="en-US" sz="1400" dirty="0">
                    <a:solidFill>
                      <a:prstClr val="black"/>
                    </a:solidFill>
                    <a:latin typeface="楷体" panose="02010609060101010101" pitchFamily="49" charset="-122"/>
                    <a:ea typeface="楷体" panose="02010609060101010101" pitchFamily="49" charset="-122"/>
                  </a:rPr>
                  <a:t>一系列国家层面的控制变量；</a:t>
                </a:r>
                <a:r>
                  <a:rPr lang="en-US" altLang="zh-CN" sz="1400" dirty="0">
                    <a:solidFill>
                      <a:prstClr val="black"/>
                    </a:solidFill>
                    <a:ea typeface="楷体" panose="02010609060101010101" pitchFamily="49" charset="-122"/>
                  </a:rPr>
                  <a:t> </a:t>
                </a:r>
                <a14:m>
                  <m:oMath xmlns:m="http://schemas.openxmlformats.org/officeDocument/2006/math">
                    <m:sSub>
                      <m:sSubPr>
                        <m:ctrlPr>
                          <a:rPr lang="en-US" altLang="zh-CN" sz="1400" i="1">
                            <a:solidFill>
                              <a:prstClr val="black"/>
                            </a:solidFill>
                            <a:latin typeface="Cambria Math" panose="02040503050406030204" pitchFamily="18" charset="0"/>
                            <a:ea typeface="楷体" panose="02010609060101010101" pitchFamily="49" charset="-122"/>
                          </a:rPr>
                        </m:ctrlPr>
                      </m:sSubPr>
                      <m:e>
                        <m:r>
                          <a:rPr lang="zh-CN" altLang="en-US" sz="1400" i="1" smtClean="0">
                            <a:solidFill>
                              <a:prstClr val="black"/>
                            </a:solidFill>
                            <a:latin typeface="Cambria Math" panose="02040503050406030204" pitchFamily="18" charset="0"/>
                            <a:ea typeface="楷体" panose="02010609060101010101" pitchFamily="49" charset="-122"/>
                          </a:rPr>
                          <m:t>𝜃</m:t>
                        </m:r>
                      </m:e>
                      <m:sub>
                        <m:r>
                          <a:rPr lang="en-US" altLang="zh-CN" sz="1400" i="1">
                            <a:solidFill>
                              <a:prstClr val="black"/>
                            </a:solidFill>
                            <a:latin typeface="Cambria Math" panose="02040503050406030204" pitchFamily="18" charset="0"/>
                            <a:ea typeface="楷体" panose="02010609060101010101" pitchFamily="49" charset="-122"/>
                          </a:rPr>
                          <m:t>𝑖𝑡</m:t>
                        </m:r>
                      </m:sub>
                    </m:sSub>
                    <m:r>
                      <a:rPr lang="zh-CN" altLang="en-US" sz="1400" i="1" smtClean="0">
                        <a:solidFill>
                          <a:prstClr val="black"/>
                        </a:solidFill>
                        <a:latin typeface="Cambria Math" panose="02040503050406030204" pitchFamily="18" charset="0"/>
                        <a:ea typeface="楷体" panose="02010609060101010101" pitchFamily="49" charset="-122"/>
                      </a:rPr>
                      <m:t>和</m:t>
                    </m:r>
                    <m:sSub>
                      <m:sSubPr>
                        <m:ctrlPr>
                          <a:rPr lang="en-US" altLang="zh-CN" sz="1400" i="1">
                            <a:solidFill>
                              <a:prstClr val="black"/>
                            </a:solidFill>
                            <a:latin typeface="Cambria Math" panose="02040503050406030204" pitchFamily="18" charset="0"/>
                            <a:ea typeface="楷体" panose="02010609060101010101" pitchFamily="49" charset="-122"/>
                          </a:rPr>
                        </m:ctrlPr>
                      </m:sSubPr>
                      <m:e>
                        <m:r>
                          <a:rPr lang="zh-CN" altLang="en-US" sz="1400" i="1" smtClean="0">
                            <a:solidFill>
                              <a:prstClr val="black"/>
                            </a:solidFill>
                            <a:latin typeface="Cambria Math" panose="02040503050406030204" pitchFamily="18" charset="0"/>
                            <a:ea typeface="楷体" panose="02010609060101010101" pitchFamily="49" charset="-122"/>
                          </a:rPr>
                          <m:t>𝜃</m:t>
                        </m:r>
                      </m:e>
                      <m:sub>
                        <m:r>
                          <m:rPr>
                            <m:sty m:val="p"/>
                          </m:rPr>
                          <a:rPr lang="en-US" altLang="zh-CN" sz="1400" i="1" smtClean="0">
                            <a:solidFill>
                              <a:prstClr val="black"/>
                            </a:solidFill>
                            <a:latin typeface="Cambria Math" panose="02040503050406030204" pitchFamily="18" charset="0"/>
                            <a:ea typeface="楷体" panose="02010609060101010101" pitchFamily="49" charset="-122"/>
                          </a:rPr>
                          <m:t>c</m:t>
                        </m:r>
                      </m:sub>
                    </m:sSub>
                  </m:oMath>
                </a14:m>
                <a:r>
                  <a:rPr lang="zh-CN" altLang="en-US" sz="1400" dirty="0">
                    <a:solidFill>
                      <a:prstClr val="black"/>
                    </a:solidFill>
                    <a:latin typeface="楷体" panose="02010609060101010101" pitchFamily="49" charset="-122"/>
                    <a:ea typeface="楷体" panose="02010609060101010101" pitchFamily="49" charset="-122"/>
                  </a:rPr>
                  <a:t>分别是企业</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年份和国家的固定效应；</a:t>
                </a:r>
                <a:r>
                  <a:rPr lang="en-US" altLang="zh-CN" sz="1400" dirty="0">
                    <a:solidFill>
                      <a:prstClr val="black"/>
                    </a:solidFill>
                    <a:ea typeface="楷体" panose="02010609060101010101" pitchFamily="49" charset="-122"/>
                  </a:rPr>
                  <a:t> </a:t>
                </a:r>
                <a14:m>
                  <m:oMath xmlns:m="http://schemas.openxmlformats.org/officeDocument/2006/math">
                    <m:sSub>
                      <m:sSubPr>
                        <m:ctrlPr>
                          <a:rPr lang="en-US" altLang="zh-CN" sz="1400" i="1">
                            <a:solidFill>
                              <a:prstClr val="black"/>
                            </a:solidFill>
                            <a:latin typeface="Cambria Math" panose="02040503050406030204" pitchFamily="18" charset="0"/>
                            <a:ea typeface="楷体" panose="02010609060101010101" pitchFamily="49" charset="-122"/>
                          </a:rPr>
                        </m:ctrlPr>
                      </m:sSubPr>
                      <m:e>
                        <m:r>
                          <a:rPr lang="zh-CN" altLang="en-US" sz="1400" i="1" smtClean="0">
                            <a:solidFill>
                              <a:prstClr val="black"/>
                            </a:solidFill>
                            <a:latin typeface="Cambria Math" panose="02040503050406030204" pitchFamily="18" charset="0"/>
                            <a:ea typeface="楷体" panose="02010609060101010101" pitchFamily="49" charset="-122"/>
                          </a:rPr>
                          <m:t>𝜀</m:t>
                        </m:r>
                      </m:e>
                      <m:sub>
                        <m:r>
                          <a:rPr lang="en-US" altLang="zh-CN" sz="1400" i="1">
                            <a:solidFill>
                              <a:prstClr val="black"/>
                            </a:solidFill>
                            <a:latin typeface="Cambria Math" panose="02040503050406030204" pitchFamily="18" charset="0"/>
                            <a:ea typeface="楷体" panose="02010609060101010101" pitchFamily="49" charset="-122"/>
                          </a:rPr>
                          <m:t>𝑖𝑐𝑡</m:t>
                        </m:r>
                      </m:sub>
                    </m:sSub>
                  </m:oMath>
                </a14:m>
                <a:r>
                  <a:rPr lang="zh-CN" altLang="en-US" sz="1400" dirty="0">
                    <a:solidFill>
                      <a:prstClr val="black"/>
                    </a:solidFill>
                    <a:latin typeface="楷体" panose="02010609060101010101" pitchFamily="49" charset="-122"/>
                    <a:ea typeface="楷体" panose="02010609060101010101" pitchFamily="49" charset="-122"/>
                  </a:rPr>
                  <a:t>是随机扰动项。</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控制了企业</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年份和国家的固定效应。</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p:txBody>
          </p:sp>
        </mc:Choice>
        <mc:Fallback xmlns="">
          <p:sp>
            <p:nvSpPr>
              <p:cNvPr id="16" name="矩形 15">
                <a:extLst>
                  <a:ext uri="{FF2B5EF4-FFF2-40B4-BE49-F238E27FC236}">
                    <a16:creationId xmlns:a16="http://schemas.microsoft.com/office/drawing/2014/main" id="{F0F79C48-7083-4087-A54A-5A482B92CCF2}"/>
                  </a:ext>
                </a:extLst>
              </p:cNvPr>
              <p:cNvSpPr>
                <a:spLocks noRot="1" noChangeAspect="1" noMove="1" noResize="1" noEditPoints="1" noAdjustHandles="1" noChangeArrowheads="1" noChangeShapeType="1" noTextEdit="1"/>
              </p:cNvSpPr>
              <p:nvPr/>
            </p:nvSpPr>
            <p:spPr>
              <a:xfrm>
                <a:off x="6714067" y="1168252"/>
                <a:ext cx="5164666" cy="4675380"/>
              </a:xfrm>
              <a:prstGeom prst="rect">
                <a:avLst/>
              </a:prstGeom>
              <a:blipFill>
                <a:blip r:embed="rId4"/>
                <a:stretch>
                  <a:fillRect l="-354" r="-236"/>
                </a:stretch>
              </a:blipFill>
              <a:ln w="6350">
                <a:noFill/>
                <a:prstDash val="dash"/>
              </a:ln>
            </p:spPr>
            <p:txBody>
              <a:bodyPr/>
              <a:lstStyle/>
              <a:p>
                <a:r>
                  <a:rPr lang="zh-CN" altLang="en-US">
                    <a:noFill/>
                  </a:rPr>
                  <a:t> </a:t>
                </a:r>
              </a:p>
            </p:txBody>
          </p:sp>
        </mc:Fallback>
      </mc:AlternateContent>
      <p:pic>
        <p:nvPicPr>
          <p:cNvPr id="20" name="图片 19">
            <a:extLst>
              <a:ext uri="{FF2B5EF4-FFF2-40B4-BE49-F238E27FC236}">
                <a16:creationId xmlns:a16="http://schemas.microsoft.com/office/drawing/2014/main" id="{0AB98735-9C97-4F31-91F4-FFFBA008B912}"/>
              </a:ext>
            </a:extLst>
          </p:cNvPr>
          <p:cNvPicPr/>
          <p:nvPr/>
        </p:nvPicPr>
        <p:blipFill rotWithShape="1">
          <a:blip r:embed="rId5"/>
          <a:srcRect l="3802" t="55099" r="54744" b="41416"/>
          <a:stretch/>
        </p:blipFill>
        <p:spPr bwMode="auto">
          <a:xfrm>
            <a:off x="6876477" y="2421814"/>
            <a:ext cx="4846322" cy="2291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54697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157668" y="-13407"/>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rPr>
              <a:t>International Country Risk Guide</a:t>
            </a: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3939476"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制度的现实数据：</a:t>
            </a:r>
            <a:r>
              <a:rPr lang="en-US" altLang="zh-CN" sz="2800" b="1" dirty="0">
                <a:latin typeface="微软雅黑" panose="020B0503020204020204" pitchFamily="34" charset="-122"/>
                <a:ea typeface="微软雅黑" panose="020B0503020204020204" pitchFamily="34" charset="-122"/>
              </a:rPr>
              <a:t>ICRG</a:t>
            </a:r>
            <a:endParaRPr lang="zh-CN" altLang="en-US" sz="2800" b="1" dirty="0">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381D7BE2-060D-4BEB-849D-6E2B0CC6AFE7}"/>
              </a:ext>
            </a:extLst>
          </p:cNvPr>
          <p:cNvPicPr>
            <a:picLocks noChangeAspect="1"/>
          </p:cNvPicPr>
          <p:nvPr/>
        </p:nvPicPr>
        <p:blipFill rotWithShape="1">
          <a:blip r:embed="rId3"/>
          <a:srcRect l="13906" t="26250" r="13437" b="14687"/>
          <a:stretch/>
        </p:blipFill>
        <p:spPr>
          <a:xfrm>
            <a:off x="1649514" y="1577342"/>
            <a:ext cx="9018486" cy="4123785"/>
          </a:xfrm>
          <a:prstGeom prst="rect">
            <a:avLst/>
          </a:prstGeom>
        </p:spPr>
      </p:pic>
      <p:sp>
        <p:nvSpPr>
          <p:cNvPr id="15" name="矩形 14">
            <a:extLst>
              <a:ext uri="{FF2B5EF4-FFF2-40B4-BE49-F238E27FC236}">
                <a16:creationId xmlns:a16="http://schemas.microsoft.com/office/drawing/2014/main" id="{EE87F6CA-0EE8-4212-9D7E-8F42B911DDFB}"/>
              </a:ext>
            </a:extLst>
          </p:cNvPr>
          <p:cNvSpPr/>
          <p:nvPr/>
        </p:nvSpPr>
        <p:spPr>
          <a:xfrm>
            <a:off x="1649514" y="2294467"/>
            <a:ext cx="9018486" cy="465666"/>
          </a:xfrm>
          <a:prstGeom prst="rect">
            <a:avLst/>
          </a:prstGeom>
          <a:noFill/>
          <a:ln w="28575">
            <a:solidFill>
              <a:srgbClr val="7C1E1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n>
                <a:solidFill>
                  <a:srgbClr val="7C1E1F"/>
                </a:solidFill>
              </a:ln>
              <a:noFill/>
            </a:endParaRPr>
          </a:p>
        </p:txBody>
      </p:sp>
    </p:spTree>
    <p:extLst>
      <p:ext uri="{BB962C8B-B14F-4D97-AF65-F5344CB8AC3E}">
        <p14:creationId xmlns:p14="http://schemas.microsoft.com/office/powerpoint/2010/main" val="1161141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214435" y="69901"/>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6742551"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课前引入：麦当劳成功打入法国快餐市场</a:t>
            </a:r>
          </a:p>
        </p:txBody>
      </p:sp>
      <p:sp>
        <p:nvSpPr>
          <p:cNvPr id="32" name="矩形 31">
            <a:extLst>
              <a:ext uri="{FF2B5EF4-FFF2-40B4-BE49-F238E27FC236}">
                <a16:creationId xmlns:a16="http://schemas.microsoft.com/office/drawing/2014/main" id="{1E990C91-9524-4880-B87B-586A0047DA42}"/>
              </a:ext>
            </a:extLst>
          </p:cNvPr>
          <p:cNvSpPr/>
          <p:nvPr/>
        </p:nvSpPr>
        <p:spPr>
          <a:xfrm>
            <a:off x="777851" y="1010114"/>
            <a:ext cx="4987934" cy="4615653"/>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麦当劳</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en-US" altLang="zh-CN" sz="1400" dirty="0">
                <a:solidFill>
                  <a:prstClr val="black"/>
                </a:solidFill>
                <a:latin typeface="楷体" panose="02010609060101010101" pitchFamily="49" charset="-122"/>
                <a:ea typeface="楷体" panose="02010609060101010101" pitchFamily="49" charset="-122"/>
              </a:rPr>
              <a:t>1955</a:t>
            </a:r>
            <a:r>
              <a:rPr lang="zh-CN" altLang="en-US" sz="1400" dirty="0">
                <a:solidFill>
                  <a:prstClr val="black"/>
                </a:solidFill>
                <a:latin typeface="楷体" panose="02010609060101010101" pitchFamily="49" charset="-122"/>
                <a:ea typeface="楷体" panose="02010609060101010101" pitchFamily="49" charset="-122"/>
              </a:rPr>
              <a:t>年成立，此后迅速扩张占领全球快餐市场，最多的一年开张</a:t>
            </a:r>
            <a:r>
              <a:rPr lang="en-US" altLang="zh-CN" sz="1400" dirty="0">
                <a:solidFill>
                  <a:prstClr val="black"/>
                </a:solidFill>
                <a:latin typeface="楷体" panose="02010609060101010101" pitchFamily="49" charset="-122"/>
                <a:ea typeface="楷体" panose="02010609060101010101" pitchFamily="49" charset="-122"/>
              </a:rPr>
              <a:t>2000</a:t>
            </a:r>
            <a:r>
              <a:rPr lang="zh-CN" altLang="en-US" sz="1400" dirty="0">
                <a:solidFill>
                  <a:prstClr val="black"/>
                </a:solidFill>
                <a:latin typeface="楷体" panose="02010609060101010101" pitchFamily="49" charset="-122"/>
                <a:ea typeface="楷体" panose="02010609060101010101" pitchFamily="49" charset="-122"/>
              </a:rPr>
              <a:t>家新店。</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en-US" altLang="zh-CN" sz="1400" dirty="0">
                <a:solidFill>
                  <a:prstClr val="black"/>
                </a:solidFill>
                <a:latin typeface="楷体" panose="02010609060101010101" pitchFamily="49" charset="-122"/>
                <a:ea typeface="楷体" panose="02010609060101010101" pitchFamily="49" charset="-122"/>
              </a:rPr>
              <a:t>1979</a:t>
            </a:r>
            <a:r>
              <a:rPr lang="zh-CN" altLang="en-US" sz="1400" dirty="0">
                <a:solidFill>
                  <a:prstClr val="black"/>
                </a:solidFill>
                <a:latin typeface="楷体" panose="02010609060101010101" pitchFamily="49" charset="-122"/>
                <a:ea typeface="楷体" panose="02010609060101010101" pitchFamily="49" charset="-122"/>
              </a:rPr>
              <a:t>年，麦当劳计划进入法国快餐市场。</a:t>
            </a:r>
            <a:endParaRPr lang="en-US" altLang="zh-CN" sz="1400" dirty="0">
              <a:solidFill>
                <a:prstClr val="black"/>
              </a:solidFill>
              <a:latin typeface="楷体" panose="02010609060101010101" pitchFamily="49" charset="-122"/>
              <a:ea typeface="楷体" panose="02010609060101010101" pitchFamily="49" charset="-122"/>
            </a:endParaRPr>
          </a:p>
          <a:p>
            <a:pPr marL="342900" indent="-34290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法国人的饮食习惯</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程序繁琐</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喜爱丰富的种类</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讲究就餐环境</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麦当劳的应对</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推出咖啡、沙拉和甜点以满足法国人对饮食多样性的需求</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高端的店铺环境。</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结果</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麦当劳通过了解法国人的饮食习惯并作出调整，成功打入法国快餐市场。</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每位法国消费者在麦当劳平均每次消费的金额是美国消费者的四倍。</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p:txBody>
      </p:sp>
      <p:pic>
        <p:nvPicPr>
          <p:cNvPr id="11" name="图片 10">
            <a:extLst>
              <a:ext uri="{FF2B5EF4-FFF2-40B4-BE49-F238E27FC236}">
                <a16:creationId xmlns:a16="http://schemas.microsoft.com/office/drawing/2014/main" id="{1A87190F-986C-43E0-B7CE-8DB8E6FEF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506" y="2716226"/>
            <a:ext cx="4618117" cy="2684952"/>
          </a:xfrm>
          <a:prstGeom prst="rect">
            <a:avLst/>
          </a:prstGeom>
        </p:spPr>
      </p:pic>
      <p:sp>
        <p:nvSpPr>
          <p:cNvPr id="34" name="矩形 33">
            <a:extLst>
              <a:ext uri="{FF2B5EF4-FFF2-40B4-BE49-F238E27FC236}">
                <a16:creationId xmlns:a16="http://schemas.microsoft.com/office/drawing/2014/main" id="{663928F7-A852-4401-B6FB-2C8C375B60F2}"/>
              </a:ext>
            </a:extLst>
          </p:cNvPr>
          <p:cNvSpPr>
            <a:spLocks/>
          </p:cNvSpPr>
          <p:nvPr/>
        </p:nvSpPr>
        <p:spPr>
          <a:xfrm>
            <a:off x="6596428" y="2109876"/>
            <a:ext cx="4246272" cy="351506"/>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法国麦当劳的装修类似星巴克，提高客户就餐体验</a:t>
            </a:r>
          </a:p>
        </p:txBody>
      </p:sp>
      <p:sp>
        <p:nvSpPr>
          <p:cNvPr id="39" name="矩形 38">
            <a:extLst>
              <a:ext uri="{FF2B5EF4-FFF2-40B4-BE49-F238E27FC236}">
                <a16:creationId xmlns:a16="http://schemas.microsoft.com/office/drawing/2014/main" id="{03626778-1FA7-4818-83C9-82646BB7CFE1}"/>
              </a:ext>
            </a:extLst>
          </p:cNvPr>
          <p:cNvSpPr/>
          <p:nvPr/>
        </p:nvSpPr>
        <p:spPr>
          <a:xfrm>
            <a:off x="6137630" y="873110"/>
            <a:ext cx="424627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433401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157668" y="-13407"/>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a:solidFill>
                  <a:schemeClr val="bg1"/>
                </a:solidFill>
                <a:latin typeface="楷体_GB2312" panose="02010609030101010101" pitchFamily="49" charset="-122"/>
                <a:ea typeface="楷体_GB2312" panose="02010609030101010101" pitchFamily="49" charset="-122"/>
              </a:rPr>
              <a:t>樊纲，王小鲁，朱恒鹏，</a:t>
            </a:r>
            <a:r>
              <a:rPr lang="en-US" altLang="zh-CN">
                <a:solidFill>
                  <a:schemeClr val="bg1"/>
                </a:solidFill>
                <a:latin typeface="楷体_GB2312" panose="02010609030101010101" pitchFamily="49" charset="-122"/>
                <a:ea typeface="楷体_GB2312" panose="02010609030101010101" pitchFamily="49" charset="-122"/>
              </a:rPr>
              <a:t>2010</a:t>
            </a:r>
            <a:r>
              <a:rPr lang="zh-CN" altLang="en-US">
                <a:solidFill>
                  <a:schemeClr val="bg1"/>
                </a:solidFill>
                <a:latin typeface="楷体_GB2312" panose="02010609030101010101" pitchFamily="49" charset="-122"/>
                <a:ea typeface="楷体_GB2312" panose="02010609030101010101" pitchFamily="49" charset="-122"/>
              </a:rPr>
              <a:t>：</a:t>
            </a:r>
            <a:r>
              <a:rPr lang="en-US" altLang="zh-CN">
                <a:solidFill>
                  <a:schemeClr val="bg1"/>
                </a:solidFill>
                <a:latin typeface="楷体_GB2312" panose="02010609030101010101" pitchFamily="49" charset="-122"/>
                <a:ea typeface="楷体_GB2312" panose="02010609030101010101" pitchFamily="49" charset="-122"/>
              </a:rPr>
              <a:t>《</a:t>
            </a:r>
            <a:r>
              <a:rPr lang="zh-CN" altLang="en-US">
                <a:solidFill>
                  <a:schemeClr val="bg1"/>
                </a:solidFill>
                <a:latin typeface="楷体_GB2312" panose="02010609030101010101" pitchFamily="49" charset="-122"/>
                <a:ea typeface="楷体_GB2312" panose="02010609030101010101" pitchFamily="49" charset="-122"/>
              </a:rPr>
              <a:t>中国市场化指数</a:t>
            </a:r>
            <a:r>
              <a:rPr lang="en-US" altLang="zh-CN">
                <a:solidFill>
                  <a:schemeClr val="bg1"/>
                </a:solidFill>
                <a:latin typeface="楷体_GB2312" panose="02010609030101010101" pitchFamily="49" charset="-122"/>
                <a:ea typeface="楷体_GB2312" panose="02010609030101010101" pitchFamily="49" charset="-122"/>
              </a:rPr>
              <a:t>》</a:t>
            </a:r>
            <a:r>
              <a:rPr lang="zh-CN" altLang="en-US">
                <a:solidFill>
                  <a:schemeClr val="bg1"/>
                </a:solidFill>
                <a:latin typeface="楷体_GB2312" panose="02010609030101010101" pitchFamily="49" charset="-122"/>
                <a:ea typeface="楷体_GB2312" panose="02010609030101010101" pitchFamily="49" charset="-122"/>
              </a:rPr>
              <a:t>，经济科学出版社</a:t>
            </a: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4852610"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制度的现实数据：市场化指数</a:t>
            </a:r>
          </a:p>
        </p:txBody>
      </p:sp>
      <p:sp>
        <p:nvSpPr>
          <p:cNvPr id="20" name="矩形 19">
            <a:extLst>
              <a:ext uri="{FF2B5EF4-FFF2-40B4-BE49-F238E27FC236}">
                <a16:creationId xmlns:a16="http://schemas.microsoft.com/office/drawing/2014/main" id="{9D303CA0-DC47-43BF-83E2-36D36D26F896}"/>
              </a:ext>
            </a:extLst>
          </p:cNvPr>
          <p:cNvSpPr/>
          <p:nvPr/>
        </p:nvSpPr>
        <p:spPr>
          <a:xfrm>
            <a:off x="456570" y="1007254"/>
            <a:ext cx="4937738"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市场化指数</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由我国学者樊纲、王小鲁和朱鹏提出。</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以</a:t>
            </a:r>
            <a:r>
              <a:rPr lang="en-US" altLang="zh-CN" sz="1400" dirty="0">
                <a:solidFill>
                  <a:prstClr val="black"/>
                </a:solidFill>
                <a:latin typeface="楷体" panose="02010609060101010101" pitchFamily="49" charset="-122"/>
                <a:ea typeface="楷体" panose="02010609060101010101" pitchFamily="49" charset="-122"/>
              </a:rPr>
              <a:t>5</a:t>
            </a:r>
            <a:r>
              <a:rPr lang="zh-CN" altLang="en-US" sz="1400" dirty="0">
                <a:solidFill>
                  <a:prstClr val="black"/>
                </a:solidFill>
                <a:latin typeface="楷体" panose="02010609060101010101" pitchFamily="49" charset="-122"/>
                <a:ea typeface="楷体" panose="02010609060101010101" pitchFamily="49" charset="-122"/>
              </a:rPr>
              <a:t>个维度、</a:t>
            </a:r>
            <a:r>
              <a:rPr lang="en-US" altLang="zh-CN" sz="1400" dirty="0">
                <a:solidFill>
                  <a:prstClr val="black"/>
                </a:solidFill>
                <a:latin typeface="楷体" panose="02010609060101010101" pitchFamily="49" charset="-122"/>
                <a:ea typeface="楷体" panose="02010609060101010101" pitchFamily="49" charset="-122"/>
              </a:rPr>
              <a:t>18</a:t>
            </a:r>
            <a:r>
              <a:rPr lang="zh-CN" altLang="en-US" sz="1400" dirty="0">
                <a:solidFill>
                  <a:prstClr val="black"/>
                </a:solidFill>
                <a:latin typeface="楷体" panose="02010609060101010101" pitchFamily="49" charset="-122"/>
                <a:ea typeface="楷体" panose="02010609060101010101" pitchFamily="49" charset="-122"/>
              </a:rPr>
              <a:t>个一级指标</a:t>
            </a:r>
            <a:r>
              <a:rPr lang="en-US" altLang="zh-CN" sz="1400" dirty="0">
                <a:solidFill>
                  <a:prstClr val="black"/>
                </a:solidFill>
                <a:latin typeface="楷体" panose="02010609060101010101" pitchFamily="49" charset="-122"/>
                <a:ea typeface="楷体" panose="02010609060101010101" pitchFamily="49" charset="-122"/>
              </a:rPr>
              <a:t>25</a:t>
            </a:r>
            <a:r>
              <a:rPr lang="zh-CN" altLang="en-US" sz="1400" dirty="0">
                <a:solidFill>
                  <a:prstClr val="black"/>
                </a:solidFill>
                <a:latin typeface="楷体" panose="02010609060101010101" pitchFamily="49" charset="-122"/>
                <a:ea typeface="楷体" panose="02010609060101010101" pitchFamily="49" charset="-122"/>
              </a:rPr>
              <a:t>个二级指标为基础。</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以主成分分析法为基本计量方法。</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市场化指数与市场化程度正相关，得分越高，市场化程度越高</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得分越低，市场化程度越低。</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作用</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分析各地区体制改革相对进程，是一个制度变量。</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en-US" altLang="zh-CN" sz="1400" dirty="0">
                <a:solidFill>
                  <a:prstClr val="black"/>
                </a:solidFill>
                <a:latin typeface="楷体" panose="02010609060101010101" pitchFamily="49" charset="-122"/>
                <a:ea typeface="楷体" panose="02010609060101010101" pitchFamily="49" charset="-122"/>
              </a:rPr>
              <a:t>5</a:t>
            </a:r>
            <a:r>
              <a:rPr lang="zh-CN" altLang="en-US" sz="1400" dirty="0">
                <a:solidFill>
                  <a:prstClr val="black"/>
                </a:solidFill>
                <a:latin typeface="楷体" panose="02010609060101010101" pitchFamily="49" charset="-122"/>
                <a:ea typeface="楷体" panose="02010609060101010101" pitchFamily="49" charset="-122"/>
              </a:rPr>
              <a:t>个维度</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政府与市场的关系、非国有经济的发展、产品市场的发育程度、要素市场的发育程度以及市场中介组织发育和法律制度环境。</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    </a:t>
            </a: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26" name="矩形 25">
            <a:extLst>
              <a:ext uri="{FF2B5EF4-FFF2-40B4-BE49-F238E27FC236}">
                <a16:creationId xmlns:a16="http://schemas.microsoft.com/office/drawing/2014/main" id="{42F55A81-B6FE-4FC7-AA63-1B2AB3A5ED2D}"/>
              </a:ext>
            </a:extLst>
          </p:cNvPr>
          <p:cNvSpPr>
            <a:spLocks/>
          </p:cNvSpPr>
          <p:nvPr/>
        </p:nvSpPr>
        <p:spPr>
          <a:xfrm>
            <a:off x="9024391" y="4046987"/>
            <a:ext cx="2972287" cy="398183"/>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1400" b="1" dirty="0">
                <a:solidFill>
                  <a:srgbClr val="9E0116"/>
                </a:solidFill>
                <a:latin typeface="微软雅黑" panose="020B0503020204020204" pitchFamily="34" charset="-122"/>
                <a:ea typeface="微软雅黑" panose="020B0503020204020204" pitchFamily="34" charset="-122"/>
              </a:rPr>
              <a:t>2014</a:t>
            </a:r>
            <a:r>
              <a:rPr lang="zh-CN" altLang="en-US" sz="1400" b="1" dirty="0">
                <a:solidFill>
                  <a:srgbClr val="9E0116"/>
                </a:solidFill>
                <a:latin typeface="微软雅黑" panose="020B0503020204020204" pitchFamily="34" charset="-122"/>
                <a:ea typeface="微软雅黑" panose="020B0503020204020204" pitchFamily="34" charset="-122"/>
              </a:rPr>
              <a:t>年市场化指数全国后五位省份</a:t>
            </a:r>
          </a:p>
        </p:txBody>
      </p:sp>
      <p:graphicFrame>
        <p:nvGraphicFramePr>
          <p:cNvPr id="28" name="表格 27">
            <a:extLst>
              <a:ext uri="{FF2B5EF4-FFF2-40B4-BE49-F238E27FC236}">
                <a16:creationId xmlns:a16="http://schemas.microsoft.com/office/drawing/2014/main" id="{74E0D0DB-BE45-4247-9E37-FEFBC7887190}"/>
              </a:ext>
            </a:extLst>
          </p:cNvPr>
          <p:cNvGraphicFramePr>
            <a:graphicFrameLocks noGrp="1"/>
          </p:cNvGraphicFramePr>
          <p:nvPr/>
        </p:nvGraphicFramePr>
        <p:xfrm>
          <a:off x="9512470" y="4573016"/>
          <a:ext cx="2196624" cy="1731240"/>
        </p:xfrm>
        <a:graphic>
          <a:graphicData uri="http://schemas.openxmlformats.org/drawingml/2006/table">
            <a:tbl>
              <a:tblPr>
                <a:tableStyleId>{5C22544A-7EE6-4342-B048-85BDC9FD1C3A}</a:tableStyleId>
              </a:tblPr>
              <a:tblGrid>
                <a:gridCol w="1098312">
                  <a:extLst>
                    <a:ext uri="{9D8B030D-6E8A-4147-A177-3AD203B41FA5}">
                      <a16:colId xmlns:a16="http://schemas.microsoft.com/office/drawing/2014/main" val="3524928523"/>
                    </a:ext>
                  </a:extLst>
                </a:gridCol>
                <a:gridCol w="1098312">
                  <a:extLst>
                    <a:ext uri="{9D8B030D-6E8A-4147-A177-3AD203B41FA5}">
                      <a16:colId xmlns:a16="http://schemas.microsoft.com/office/drawing/2014/main" val="1719180288"/>
                    </a:ext>
                  </a:extLst>
                </a:gridCol>
              </a:tblGrid>
              <a:tr h="288540">
                <a:tc>
                  <a:txBody>
                    <a:bodyPr/>
                    <a:lstStyle/>
                    <a:p>
                      <a:pPr algn="ctr" fontAlgn="b"/>
                      <a:r>
                        <a:rPr lang="zh-CN" altLang="en-US" sz="1400" b="1" u="none" strike="noStrike" dirty="0">
                          <a:effectLst/>
                          <a:latin typeface="楷体_GB2312" panose="02010609030101010101" pitchFamily="49" charset="-122"/>
                          <a:ea typeface="楷体_GB2312" panose="02010609030101010101" pitchFamily="49" charset="-122"/>
                        </a:rPr>
                        <a:t>省份</a:t>
                      </a:r>
                      <a:endParaRPr lang="en-US" sz="1400" b="1" i="0" u="none" strike="noStrike" dirty="0">
                        <a:solidFill>
                          <a:srgbClr val="000000"/>
                        </a:solidFill>
                        <a:effectLst/>
                        <a:latin typeface="楷体_GB2312" panose="02010609030101010101" pitchFamily="49" charset="-122"/>
                        <a:ea typeface="楷体_GB2312" panose="02010609030101010101" pitchFamily="49" charset="-122"/>
                      </a:endParaRPr>
                    </a:p>
                  </a:txBody>
                  <a:tcPr marL="6350" marR="6350" marT="6350" marB="0" anchor="ctr"/>
                </a:tc>
                <a:tc>
                  <a:txBody>
                    <a:bodyPr/>
                    <a:lstStyle/>
                    <a:p>
                      <a:pPr algn="ctr" fontAlgn="b"/>
                      <a:r>
                        <a:rPr lang="zh-CN" altLang="en-US" sz="1400" b="1" i="0" u="none" strike="noStrike" dirty="0">
                          <a:solidFill>
                            <a:srgbClr val="000000"/>
                          </a:solidFill>
                          <a:effectLst/>
                          <a:latin typeface="楷体_GB2312" panose="02010609030101010101" pitchFamily="49" charset="-122"/>
                          <a:ea typeface="楷体_GB2312" panose="02010609030101010101" pitchFamily="49" charset="-122"/>
                        </a:rPr>
                        <a:t>市场化指数</a:t>
                      </a:r>
                      <a:endParaRPr lang="en-US" sz="1400" b="1" i="0" u="none" strike="noStrike" dirty="0">
                        <a:solidFill>
                          <a:srgbClr val="000000"/>
                        </a:solidFill>
                        <a:effectLst/>
                        <a:latin typeface="楷体_GB2312" panose="02010609030101010101" pitchFamily="49" charset="-122"/>
                        <a:ea typeface="楷体_GB2312" panose="02010609030101010101" pitchFamily="49" charset="-122"/>
                      </a:endParaRPr>
                    </a:p>
                  </a:txBody>
                  <a:tcPr marL="6350" marR="6350" marT="6350" marB="0" anchor="ctr"/>
                </a:tc>
                <a:extLst>
                  <a:ext uri="{0D108BD9-81ED-4DB2-BD59-A6C34878D82A}">
                    <a16:rowId xmlns:a16="http://schemas.microsoft.com/office/drawing/2014/main" val="1458339097"/>
                  </a:ext>
                </a:extLst>
              </a:tr>
              <a:tr h="288540">
                <a:tc>
                  <a:txBody>
                    <a:bodyPr/>
                    <a:lstStyle/>
                    <a:p>
                      <a:pPr algn="ctr" fontAlgn="b"/>
                      <a:r>
                        <a:rPr lang="zh-CN" altLang="en-US" sz="1400" u="none" strike="noStrike">
                          <a:effectLst/>
                          <a:latin typeface="楷体_GB2312" panose="02010609030101010101" pitchFamily="49" charset="-122"/>
                          <a:ea typeface="楷体_GB2312" panose="02010609030101010101" pitchFamily="49" charset="-122"/>
                        </a:rPr>
                        <a:t>西藏</a:t>
                      </a:r>
                      <a:endParaRPr lang="zh-CN" altLang="en-US" sz="1400" b="0" i="0" u="none" strike="noStrike">
                        <a:solidFill>
                          <a:srgbClr val="000000"/>
                        </a:solidFill>
                        <a:effectLst/>
                        <a:latin typeface="楷体_GB2312" panose="02010609030101010101" pitchFamily="49" charset="-122"/>
                        <a:ea typeface="楷体_GB2312" panose="02010609030101010101" pitchFamily="49" charset="-122"/>
                      </a:endParaRPr>
                    </a:p>
                  </a:txBody>
                  <a:tcPr marL="6350" marR="6350" marT="6350" marB="0" anchor="ctr"/>
                </a:tc>
                <a:tc>
                  <a:txBody>
                    <a:bodyPr/>
                    <a:lstStyle/>
                    <a:p>
                      <a:pPr algn="ctr" fontAlgn="b"/>
                      <a:r>
                        <a:rPr lang="en-US" altLang="zh-CN" sz="1400" u="none" strike="noStrike" dirty="0">
                          <a:effectLst/>
                          <a:latin typeface="楷体_GB2312" panose="02010609030101010101" pitchFamily="49" charset="-122"/>
                          <a:ea typeface="楷体_GB2312" panose="02010609030101010101" pitchFamily="49" charset="-122"/>
                        </a:rPr>
                        <a:t>0.62</a:t>
                      </a:r>
                      <a:endParaRPr lang="en-US" altLang="zh-CN" sz="1400" b="0" i="0" u="none" strike="noStrike" dirty="0">
                        <a:solidFill>
                          <a:srgbClr val="000000"/>
                        </a:solidFill>
                        <a:effectLst/>
                        <a:latin typeface="楷体_GB2312" panose="02010609030101010101" pitchFamily="49" charset="-122"/>
                        <a:ea typeface="楷体_GB2312" panose="02010609030101010101" pitchFamily="49" charset="-122"/>
                      </a:endParaRPr>
                    </a:p>
                  </a:txBody>
                  <a:tcPr marL="6350" marR="6350" marT="6350" marB="0" anchor="ctr"/>
                </a:tc>
                <a:extLst>
                  <a:ext uri="{0D108BD9-81ED-4DB2-BD59-A6C34878D82A}">
                    <a16:rowId xmlns:a16="http://schemas.microsoft.com/office/drawing/2014/main" val="2064241205"/>
                  </a:ext>
                </a:extLst>
              </a:tr>
              <a:tr h="288540">
                <a:tc>
                  <a:txBody>
                    <a:bodyPr/>
                    <a:lstStyle/>
                    <a:p>
                      <a:pPr algn="ctr" fontAlgn="b"/>
                      <a:r>
                        <a:rPr lang="zh-CN" altLang="en-US" sz="1400" u="none" strike="noStrike" dirty="0">
                          <a:effectLst/>
                          <a:latin typeface="楷体_GB2312" panose="02010609030101010101" pitchFamily="49" charset="-122"/>
                          <a:ea typeface="楷体_GB2312" panose="02010609030101010101" pitchFamily="49" charset="-122"/>
                        </a:rPr>
                        <a:t>青海</a:t>
                      </a:r>
                      <a:endParaRPr lang="zh-CN" altLang="en-US" sz="1400" b="0" i="0" u="none" strike="noStrike" dirty="0">
                        <a:solidFill>
                          <a:srgbClr val="000000"/>
                        </a:solidFill>
                        <a:effectLst/>
                        <a:latin typeface="楷体_GB2312" panose="02010609030101010101" pitchFamily="49" charset="-122"/>
                        <a:ea typeface="楷体_GB2312" panose="02010609030101010101" pitchFamily="49" charset="-122"/>
                      </a:endParaRPr>
                    </a:p>
                  </a:txBody>
                  <a:tcPr marL="6350" marR="6350" marT="6350" marB="0" anchor="ctr"/>
                </a:tc>
                <a:tc>
                  <a:txBody>
                    <a:bodyPr/>
                    <a:lstStyle/>
                    <a:p>
                      <a:pPr algn="ctr" fontAlgn="b"/>
                      <a:r>
                        <a:rPr lang="en-US" altLang="zh-CN" sz="1400" u="none" strike="noStrike">
                          <a:effectLst/>
                          <a:latin typeface="楷体_GB2312" panose="02010609030101010101" pitchFamily="49" charset="-122"/>
                          <a:ea typeface="楷体_GB2312" panose="02010609030101010101" pitchFamily="49" charset="-122"/>
                        </a:rPr>
                        <a:t>2.53</a:t>
                      </a:r>
                      <a:endParaRPr lang="en-US" altLang="zh-CN" sz="1400" b="0" i="0" u="none" strike="noStrike">
                        <a:solidFill>
                          <a:srgbClr val="000000"/>
                        </a:solidFill>
                        <a:effectLst/>
                        <a:latin typeface="楷体_GB2312" panose="02010609030101010101" pitchFamily="49" charset="-122"/>
                        <a:ea typeface="楷体_GB2312" panose="02010609030101010101" pitchFamily="49" charset="-122"/>
                      </a:endParaRPr>
                    </a:p>
                  </a:txBody>
                  <a:tcPr marL="6350" marR="6350" marT="6350" marB="0" anchor="ctr"/>
                </a:tc>
                <a:extLst>
                  <a:ext uri="{0D108BD9-81ED-4DB2-BD59-A6C34878D82A}">
                    <a16:rowId xmlns:a16="http://schemas.microsoft.com/office/drawing/2014/main" val="22514600"/>
                  </a:ext>
                </a:extLst>
              </a:tr>
              <a:tr h="288540">
                <a:tc>
                  <a:txBody>
                    <a:bodyPr/>
                    <a:lstStyle/>
                    <a:p>
                      <a:pPr algn="ctr" fontAlgn="b"/>
                      <a:r>
                        <a:rPr lang="zh-CN" altLang="en-US" sz="1400" u="none" strike="noStrike">
                          <a:effectLst/>
                          <a:latin typeface="楷体_GB2312" panose="02010609030101010101" pitchFamily="49" charset="-122"/>
                          <a:ea typeface="楷体_GB2312" panose="02010609030101010101" pitchFamily="49" charset="-122"/>
                        </a:rPr>
                        <a:t>新疆</a:t>
                      </a:r>
                      <a:endParaRPr lang="zh-CN" altLang="en-US" sz="1400" b="0" i="0" u="none" strike="noStrike">
                        <a:solidFill>
                          <a:srgbClr val="000000"/>
                        </a:solidFill>
                        <a:effectLst/>
                        <a:latin typeface="楷体_GB2312" panose="02010609030101010101" pitchFamily="49" charset="-122"/>
                        <a:ea typeface="楷体_GB2312" panose="02010609030101010101" pitchFamily="49" charset="-122"/>
                      </a:endParaRPr>
                    </a:p>
                  </a:txBody>
                  <a:tcPr marL="6350" marR="6350" marT="6350" marB="0" anchor="ctr"/>
                </a:tc>
                <a:tc>
                  <a:txBody>
                    <a:bodyPr/>
                    <a:lstStyle/>
                    <a:p>
                      <a:pPr algn="ctr" fontAlgn="b"/>
                      <a:r>
                        <a:rPr lang="en-US" altLang="zh-CN" sz="1400" u="none" strike="noStrike" dirty="0">
                          <a:effectLst/>
                          <a:latin typeface="楷体_GB2312" panose="02010609030101010101" pitchFamily="49" charset="-122"/>
                          <a:ea typeface="楷体_GB2312" panose="02010609030101010101" pitchFamily="49" charset="-122"/>
                        </a:rPr>
                        <a:t>3.49</a:t>
                      </a:r>
                      <a:endParaRPr lang="en-US" altLang="zh-CN" sz="1400" b="0" i="0" u="none" strike="noStrike" dirty="0">
                        <a:solidFill>
                          <a:srgbClr val="000000"/>
                        </a:solidFill>
                        <a:effectLst/>
                        <a:latin typeface="楷体_GB2312" panose="02010609030101010101" pitchFamily="49" charset="-122"/>
                        <a:ea typeface="楷体_GB2312" panose="02010609030101010101" pitchFamily="49" charset="-122"/>
                      </a:endParaRPr>
                    </a:p>
                  </a:txBody>
                  <a:tcPr marL="6350" marR="6350" marT="6350" marB="0" anchor="ctr"/>
                </a:tc>
                <a:extLst>
                  <a:ext uri="{0D108BD9-81ED-4DB2-BD59-A6C34878D82A}">
                    <a16:rowId xmlns:a16="http://schemas.microsoft.com/office/drawing/2014/main" val="974545829"/>
                  </a:ext>
                </a:extLst>
              </a:tr>
              <a:tr h="288540">
                <a:tc>
                  <a:txBody>
                    <a:bodyPr/>
                    <a:lstStyle/>
                    <a:p>
                      <a:pPr algn="ctr" fontAlgn="b"/>
                      <a:r>
                        <a:rPr lang="zh-CN" altLang="en-US" sz="1400" u="none" strike="noStrike">
                          <a:effectLst/>
                          <a:latin typeface="楷体_GB2312" panose="02010609030101010101" pitchFamily="49" charset="-122"/>
                          <a:ea typeface="楷体_GB2312" panose="02010609030101010101" pitchFamily="49" charset="-122"/>
                        </a:rPr>
                        <a:t>甘肃</a:t>
                      </a:r>
                      <a:endParaRPr lang="zh-CN" altLang="en-US" sz="1400" b="0" i="0" u="none" strike="noStrike">
                        <a:solidFill>
                          <a:srgbClr val="000000"/>
                        </a:solidFill>
                        <a:effectLst/>
                        <a:latin typeface="楷体_GB2312" panose="02010609030101010101" pitchFamily="49" charset="-122"/>
                        <a:ea typeface="楷体_GB2312" panose="02010609030101010101" pitchFamily="49" charset="-122"/>
                      </a:endParaRPr>
                    </a:p>
                  </a:txBody>
                  <a:tcPr marL="6350" marR="6350" marT="6350" marB="0" anchor="ctr"/>
                </a:tc>
                <a:tc>
                  <a:txBody>
                    <a:bodyPr/>
                    <a:lstStyle/>
                    <a:p>
                      <a:pPr algn="ctr" fontAlgn="b"/>
                      <a:r>
                        <a:rPr lang="en-US" altLang="zh-CN" sz="1400" u="none" strike="noStrike">
                          <a:effectLst/>
                          <a:latin typeface="楷体_GB2312" panose="02010609030101010101" pitchFamily="49" charset="-122"/>
                          <a:ea typeface="楷体_GB2312" panose="02010609030101010101" pitchFamily="49" charset="-122"/>
                        </a:rPr>
                        <a:t>4.04</a:t>
                      </a:r>
                      <a:endParaRPr lang="en-US" altLang="zh-CN" sz="1400" b="0" i="0" u="none" strike="noStrike">
                        <a:solidFill>
                          <a:srgbClr val="000000"/>
                        </a:solidFill>
                        <a:effectLst/>
                        <a:latin typeface="楷体_GB2312" panose="02010609030101010101" pitchFamily="49" charset="-122"/>
                        <a:ea typeface="楷体_GB2312" panose="02010609030101010101" pitchFamily="49" charset="-122"/>
                      </a:endParaRPr>
                    </a:p>
                  </a:txBody>
                  <a:tcPr marL="6350" marR="6350" marT="6350" marB="0" anchor="ctr"/>
                </a:tc>
                <a:extLst>
                  <a:ext uri="{0D108BD9-81ED-4DB2-BD59-A6C34878D82A}">
                    <a16:rowId xmlns:a16="http://schemas.microsoft.com/office/drawing/2014/main" val="2347862572"/>
                  </a:ext>
                </a:extLst>
              </a:tr>
              <a:tr h="288540">
                <a:tc>
                  <a:txBody>
                    <a:bodyPr/>
                    <a:lstStyle/>
                    <a:p>
                      <a:pPr algn="ctr" fontAlgn="b"/>
                      <a:r>
                        <a:rPr lang="zh-CN" altLang="en-US" sz="1400" u="none" strike="noStrike">
                          <a:effectLst/>
                          <a:latin typeface="楷体_GB2312" panose="02010609030101010101" pitchFamily="49" charset="-122"/>
                          <a:ea typeface="楷体_GB2312" panose="02010609030101010101" pitchFamily="49" charset="-122"/>
                        </a:rPr>
                        <a:t>贵州</a:t>
                      </a:r>
                      <a:endParaRPr lang="zh-CN" altLang="en-US" sz="1400" b="0" i="0" u="none" strike="noStrike">
                        <a:solidFill>
                          <a:srgbClr val="000000"/>
                        </a:solidFill>
                        <a:effectLst/>
                        <a:latin typeface="楷体_GB2312" panose="02010609030101010101" pitchFamily="49" charset="-122"/>
                        <a:ea typeface="楷体_GB2312" panose="02010609030101010101" pitchFamily="49" charset="-122"/>
                      </a:endParaRPr>
                    </a:p>
                  </a:txBody>
                  <a:tcPr marL="6350" marR="6350" marT="6350" marB="0" anchor="ctr"/>
                </a:tc>
                <a:tc>
                  <a:txBody>
                    <a:bodyPr/>
                    <a:lstStyle/>
                    <a:p>
                      <a:pPr algn="ctr" fontAlgn="b"/>
                      <a:r>
                        <a:rPr lang="en-US" altLang="zh-CN" sz="1400" u="none" strike="noStrike" dirty="0">
                          <a:effectLst/>
                          <a:latin typeface="楷体_GB2312" panose="02010609030101010101" pitchFamily="49" charset="-122"/>
                          <a:ea typeface="楷体_GB2312" panose="02010609030101010101" pitchFamily="49" charset="-122"/>
                        </a:rPr>
                        <a:t>4.85</a:t>
                      </a:r>
                      <a:endParaRPr lang="en-US" altLang="zh-CN" sz="1400" b="0" i="0" u="none" strike="noStrike" dirty="0">
                        <a:solidFill>
                          <a:srgbClr val="000000"/>
                        </a:solidFill>
                        <a:effectLst/>
                        <a:latin typeface="楷体_GB2312" panose="02010609030101010101" pitchFamily="49" charset="-122"/>
                        <a:ea typeface="楷体_GB2312" panose="02010609030101010101" pitchFamily="49" charset="-122"/>
                      </a:endParaRPr>
                    </a:p>
                  </a:txBody>
                  <a:tcPr marL="6350" marR="6350" marT="6350" marB="0" anchor="ctr"/>
                </a:tc>
                <a:extLst>
                  <a:ext uri="{0D108BD9-81ED-4DB2-BD59-A6C34878D82A}">
                    <a16:rowId xmlns:a16="http://schemas.microsoft.com/office/drawing/2014/main" val="1774919992"/>
                  </a:ext>
                </a:extLst>
              </a:tr>
            </a:tbl>
          </a:graphicData>
        </a:graphic>
      </p:graphicFrame>
      <p:graphicFrame>
        <p:nvGraphicFramePr>
          <p:cNvPr id="29" name="表格 28">
            <a:extLst>
              <a:ext uri="{FF2B5EF4-FFF2-40B4-BE49-F238E27FC236}">
                <a16:creationId xmlns:a16="http://schemas.microsoft.com/office/drawing/2014/main" id="{0A994797-D400-4544-9B13-ED0C138F331F}"/>
              </a:ext>
            </a:extLst>
          </p:cNvPr>
          <p:cNvGraphicFramePr>
            <a:graphicFrameLocks noGrp="1"/>
          </p:cNvGraphicFramePr>
          <p:nvPr/>
        </p:nvGraphicFramePr>
        <p:xfrm>
          <a:off x="6383529" y="4545404"/>
          <a:ext cx="2196624" cy="1732044"/>
        </p:xfrm>
        <a:graphic>
          <a:graphicData uri="http://schemas.openxmlformats.org/drawingml/2006/table">
            <a:tbl>
              <a:tblPr>
                <a:tableStyleId>{5C22544A-7EE6-4342-B048-85BDC9FD1C3A}</a:tableStyleId>
              </a:tblPr>
              <a:tblGrid>
                <a:gridCol w="1098312">
                  <a:extLst>
                    <a:ext uri="{9D8B030D-6E8A-4147-A177-3AD203B41FA5}">
                      <a16:colId xmlns:a16="http://schemas.microsoft.com/office/drawing/2014/main" val="1375689510"/>
                    </a:ext>
                  </a:extLst>
                </a:gridCol>
                <a:gridCol w="1098312">
                  <a:extLst>
                    <a:ext uri="{9D8B030D-6E8A-4147-A177-3AD203B41FA5}">
                      <a16:colId xmlns:a16="http://schemas.microsoft.com/office/drawing/2014/main" val="1179263540"/>
                    </a:ext>
                  </a:extLst>
                </a:gridCol>
              </a:tblGrid>
              <a:tr h="288674">
                <a:tc>
                  <a:txBody>
                    <a:bodyPr/>
                    <a:lstStyle/>
                    <a:p>
                      <a:pPr marL="0" algn="ctr" defTabSz="914400" rtl="0" eaLnBrk="1" fontAlgn="b" latinLnBrk="0" hangingPunct="1"/>
                      <a:r>
                        <a:rPr lang="zh-CN" altLang="en-US" sz="1400" b="1" u="none" strike="noStrike" kern="1200" dirty="0">
                          <a:solidFill>
                            <a:schemeClr val="dk1"/>
                          </a:solidFill>
                          <a:effectLst/>
                          <a:latin typeface="楷体_GB2312" panose="02010609030101010101" pitchFamily="49" charset="-122"/>
                          <a:ea typeface="楷体_GB2312" panose="02010609030101010101" pitchFamily="49" charset="-122"/>
                          <a:cs typeface="+mn-cs"/>
                        </a:rPr>
                        <a:t>省份</a:t>
                      </a:r>
                      <a:endParaRPr lang="en-US" sz="1400" b="1" u="none" strike="noStrike" kern="1200" dirty="0">
                        <a:solidFill>
                          <a:schemeClr val="dk1"/>
                        </a:solidFill>
                        <a:effectLst/>
                        <a:latin typeface="楷体_GB2312" panose="02010609030101010101" pitchFamily="49" charset="-122"/>
                        <a:ea typeface="楷体_GB2312" panose="02010609030101010101" pitchFamily="49" charset="-122"/>
                        <a:cs typeface="+mn-cs"/>
                      </a:endParaRPr>
                    </a:p>
                  </a:txBody>
                  <a:tcPr marL="6350" marR="6350" marT="6350" marB="0" anchor="ctr"/>
                </a:tc>
                <a:tc>
                  <a:txBody>
                    <a:bodyPr/>
                    <a:lstStyle/>
                    <a:p>
                      <a:pPr marL="0" algn="ctr" defTabSz="914400" rtl="0" eaLnBrk="1" fontAlgn="b" latinLnBrk="0" hangingPunct="1"/>
                      <a:r>
                        <a:rPr lang="zh-CN" altLang="en-US" sz="1400" b="1" u="none" strike="noStrike" kern="1200" dirty="0">
                          <a:solidFill>
                            <a:schemeClr val="dk1"/>
                          </a:solidFill>
                          <a:effectLst/>
                          <a:latin typeface="楷体_GB2312" panose="02010609030101010101" pitchFamily="49" charset="-122"/>
                          <a:ea typeface="楷体_GB2312" panose="02010609030101010101" pitchFamily="49" charset="-122"/>
                          <a:cs typeface="+mn-cs"/>
                        </a:rPr>
                        <a:t>市场化指数</a:t>
                      </a:r>
                      <a:endParaRPr lang="en-US" sz="1400" b="1" u="none" strike="noStrike" kern="1200" dirty="0">
                        <a:solidFill>
                          <a:schemeClr val="dk1"/>
                        </a:solidFill>
                        <a:effectLst/>
                        <a:latin typeface="楷体_GB2312" panose="02010609030101010101" pitchFamily="49" charset="-122"/>
                        <a:ea typeface="楷体_GB2312" panose="02010609030101010101" pitchFamily="49" charset="-122"/>
                        <a:cs typeface="+mn-cs"/>
                      </a:endParaRPr>
                    </a:p>
                  </a:txBody>
                  <a:tcPr marL="6350" marR="6350" marT="6350" marB="0" anchor="ctr"/>
                </a:tc>
                <a:extLst>
                  <a:ext uri="{0D108BD9-81ED-4DB2-BD59-A6C34878D82A}">
                    <a16:rowId xmlns:a16="http://schemas.microsoft.com/office/drawing/2014/main" val="2372426448"/>
                  </a:ext>
                </a:extLst>
              </a:tr>
              <a:tr h="288674">
                <a:tc>
                  <a:txBody>
                    <a:bodyPr/>
                    <a:lstStyle/>
                    <a:p>
                      <a:pPr marL="0" algn="ctr" defTabSz="914400" rtl="0" eaLnBrk="1" fontAlgn="b" latinLnBrk="0" hangingPunct="1"/>
                      <a:r>
                        <a:rPr lang="zh-CN" altLang="en-US" sz="1400" b="0" u="none" strike="noStrike" kern="1200" dirty="0">
                          <a:solidFill>
                            <a:schemeClr val="dk1"/>
                          </a:solidFill>
                          <a:effectLst/>
                          <a:latin typeface="楷体_GB2312" panose="02010609030101010101" pitchFamily="49" charset="-122"/>
                          <a:ea typeface="楷体_GB2312" panose="02010609030101010101" pitchFamily="49" charset="-122"/>
                          <a:cs typeface="+mn-cs"/>
                        </a:rPr>
                        <a:t>浙江</a:t>
                      </a:r>
                    </a:p>
                  </a:txBody>
                  <a:tcPr marL="6350" marR="6350" marT="6350" marB="0" anchor="ctr"/>
                </a:tc>
                <a:tc>
                  <a:txBody>
                    <a:bodyPr/>
                    <a:lstStyle/>
                    <a:p>
                      <a:pPr marL="0" algn="ctr" defTabSz="914400" rtl="0" eaLnBrk="1" fontAlgn="b" latinLnBrk="0" hangingPunct="1"/>
                      <a:r>
                        <a:rPr lang="en-US" altLang="zh-CN" sz="1400" b="0" u="none" strike="noStrike" kern="1200" dirty="0">
                          <a:solidFill>
                            <a:schemeClr val="dk1"/>
                          </a:solidFill>
                          <a:effectLst/>
                          <a:latin typeface="楷体_GB2312" panose="02010609030101010101" pitchFamily="49" charset="-122"/>
                          <a:ea typeface="楷体_GB2312" panose="02010609030101010101" pitchFamily="49" charset="-122"/>
                          <a:cs typeface="+mn-cs"/>
                        </a:rPr>
                        <a:t>9.78</a:t>
                      </a:r>
                    </a:p>
                  </a:txBody>
                  <a:tcPr marL="6350" marR="6350" marT="6350" marB="0" anchor="ctr"/>
                </a:tc>
                <a:extLst>
                  <a:ext uri="{0D108BD9-81ED-4DB2-BD59-A6C34878D82A}">
                    <a16:rowId xmlns:a16="http://schemas.microsoft.com/office/drawing/2014/main" val="206522597"/>
                  </a:ext>
                </a:extLst>
              </a:tr>
              <a:tr h="288674">
                <a:tc>
                  <a:txBody>
                    <a:bodyPr/>
                    <a:lstStyle/>
                    <a:p>
                      <a:pPr marL="0" algn="ctr" defTabSz="914400" rtl="0" eaLnBrk="1" fontAlgn="b" latinLnBrk="0" hangingPunct="1"/>
                      <a:r>
                        <a:rPr lang="zh-CN" altLang="en-US" sz="1400" b="0" u="none" strike="noStrike" kern="1200" dirty="0">
                          <a:solidFill>
                            <a:schemeClr val="dk1"/>
                          </a:solidFill>
                          <a:effectLst/>
                          <a:latin typeface="楷体_GB2312" panose="02010609030101010101" pitchFamily="49" charset="-122"/>
                          <a:ea typeface="楷体_GB2312" panose="02010609030101010101" pitchFamily="49" charset="-122"/>
                          <a:cs typeface="+mn-cs"/>
                        </a:rPr>
                        <a:t>上海</a:t>
                      </a:r>
                    </a:p>
                  </a:txBody>
                  <a:tcPr marL="6350" marR="6350" marT="6350" marB="0" anchor="ctr"/>
                </a:tc>
                <a:tc>
                  <a:txBody>
                    <a:bodyPr/>
                    <a:lstStyle/>
                    <a:p>
                      <a:pPr marL="0" algn="ctr" defTabSz="914400" rtl="0" eaLnBrk="1" fontAlgn="b" latinLnBrk="0" hangingPunct="1"/>
                      <a:r>
                        <a:rPr lang="en-US" altLang="zh-CN" sz="1400" b="0" u="none" strike="noStrike" kern="1200" dirty="0">
                          <a:solidFill>
                            <a:schemeClr val="dk1"/>
                          </a:solidFill>
                          <a:effectLst/>
                          <a:latin typeface="楷体_GB2312" panose="02010609030101010101" pitchFamily="49" charset="-122"/>
                          <a:ea typeface="楷体_GB2312" panose="02010609030101010101" pitchFamily="49" charset="-122"/>
                          <a:cs typeface="+mn-cs"/>
                        </a:rPr>
                        <a:t>9.77</a:t>
                      </a:r>
                    </a:p>
                  </a:txBody>
                  <a:tcPr marL="6350" marR="6350" marT="6350" marB="0" anchor="ctr"/>
                </a:tc>
                <a:extLst>
                  <a:ext uri="{0D108BD9-81ED-4DB2-BD59-A6C34878D82A}">
                    <a16:rowId xmlns:a16="http://schemas.microsoft.com/office/drawing/2014/main" val="3671327256"/>
                  </a:ext>
                </a:extLst>
              </a:tr>
              <a:tr h="288674">
                <a:tc>
                  <a:txBody>
                    <a:bodyPr/>
                    <a:lstStyle/>
                    <a:p>
                      <a:pPr marL="0" algn="ctr" defTabSz="914400" rtl="0" eaLnBrk="1" fontAlgn="b" latinLnBrk="0" hangingPunct="1"/>
                      <a:r>
                        <a:rPr lang="zh-CN" altLang="en-US" sz="1400" b="0" u="none" strike="noStrike" kern="1200" dirty="0">
                          <a:solidFill>
                            <a:schemeClr val="dk1"/>
                          </a:solidFill>
                          <a:effectLst/>
                          <a:latin typeface="楷体_GB2312" panose="02010609030101010101" pitchFamily="49" charset="-122"/>
                          <a:ea typeface="楷体_GB2312" panose="02010609030101010101" pitchFamily="49" charset="-122"/>
                          <a:cs typeface="+mn-cs"/>
                        </a:rPr>
                        <a:t>江苏</a:t>
                      </a:r>
                    </a:p>
                  </a:txBody>
                  <a:tcPr marL="6350" marR="6350" marT="6350" marB="0" anchor="ctr"/>
                </a:tc>
                <a:tc>
                  <a:txBody>
                    <a:bodyPr/>
                    <a:lstStyle/>
                    <a:p>
                      <a:pPr marL="0" algn="ctr" defTabSz="914400" rtl="0" eaLnBrk="1" fontAlgn="b" latinLnBrk="0" hangingPunct="1"/>
                      <a:r>
                        <a:rPr lang="en-US" altLang="zh-CN" sz="1400" b="0" u="none" strike="noStrike" kern="1200" dirty="0">
                          <a:solidFill>
                            <a:schemeClr val="dk1"/>
                          </a:solidFill>
                          <a:effectLst/>
                          <a:latin typeface="楷体_GB2312" panose="02010609030101010101" pitchFamily="49" charset="-122"/>
                          <a:ea typeface="楷体_GB2312" panose="02010609030101010101" pitchFamily="49" charset="-122"/>
                          <a:cs typeface="+mn-cs"/>
                        </a:rPr>
                        <a:t>9.63</a:t>
                      </a:r>
                    </a:p>
                  </a:txBody>
                  <a:tcPr marL="6350" marR="6350" marT="6350" marB="0" anchor="ctr"/>
                </a:tc>
                <a:extLst>
                  <a:ext uri="{0D108BD9-81ED-4DB2-BD59-A6C34878D82A}">
                    <a16:rowId xmlns:a16="http://schemas.microsoft.com/office/drawing/2014/main" val="3138407440"/>
                  </a:ext>
                </a:extLst>
              </a:tr>
              <a:tr h="288674">
                <a:tc>
                  <a:txBody>
                    <a:bodyPr/>
                    <a:lstStyle/>
                    <a:p>
                      <a:pPr marL="0" algn="ctr" defTabSz="914400" rtl="0" eaLnBrk="1" fontAlgn="b" latinLnBrk="0" hangingPunct="1"/>
                      <a:r>
                        <a:rPr lang="zh-CN" altLang="en-US" sz="1400" b="0" u="none" strike="noStrike" kern="1200">
                          <a:solidFill>
                            <a:schemeClr val="dk1"/>
                          </a:solidFill>
                          <a:effectLst/>
                          <a:latin typeface="楷体_GB2312" panose="02010609030101010101" pitchFamily="49" charset="-122"/>
                          <a:ea typeface="楷体_GB2312" panose="02010609030101010101" pitchFamily="49" charset="-122"/>
                          <a:cs typeface="+mn-cs"/>
                        </a:rPr>
                        <a:t>广东</a:t>
                      </a:r>
                    </a:p>
                  </a:txBody>
                  <a:tcPr marL="6350" marR="6350" marT="6350" marB="0" anchor="ctr"/>
                </a:tc>
                <a:tc>
                  <a:txBody>
                    <a:bodyPr/>
                    <a:lstStyle/>
                    <a:p>
                      <a:pPr marL="0" algn="ctr" defTabSz="914400" rtl="0" eaLnBrk="1" fontAlgn="b" latinLnBrk="0" hangingPunct="1"/>
                      <a:r>
                        <a:rPr lang="en-US" altLang="zh-CN" sz="1400" b="0" u="none" strike="noStrike" kern="1200" dirty="0">
                          <a:solidFill>
                            <a:schemeClr val="dk1"/>
                          </a:solidFill>
                          <a:effectLst/>
                          <a:latin typeface="楷体_GB2312" panose="02010609030101010101" pitchFamily="49" charset="-122"/>
                          <a:ea typeface="楷体_GB2312" panose="02010609030101010101" pitchFamily="49" charset="-122"/>
                          <a:cs typeface="+mn-cs"/>
                        </a:rPr>
                        <a:t>9.35</a:t>
                      </a:r>
                    </a:p>
                  </a:txBody>
                  <a:tcPr marL="6350" marR="6350" marT="6350" marB="0" anchor="ctr"/>
                </a:tc>
                <a:extLst>
                  <a:ext uri="{0D108BD9-81ED-4DB2-BD59-A6C34878D82A}">
                    <a16:rowId xmlns:a16="http://schemas.microsoft.com/office/drawing/2014/main" val="2174542682"/>
                  </a:ext>
                </a:extLst>
              </a:tr>
              <a:tr h="288674">
                <a:tc>
                  <a:txBody>
                    <a:bodyPr/>
                    <a:lstStyle/>
                    <a:p>
                      <a:pPr marL="0" algn="ctr" defTabSz="914400" rtl="0" eaLnBrk="1" fontAlgn="b" latinLnBrk="0" hangingPunct="1"/>
                      <a:r>
                        <a:rPr lang="zh-CN" altLang="en-US" sz="1400" b="0" u="none" strike="noStrike" kern="1200">
                          <a:solidFill>
                            <a:schemeClr val="dk1"/>
                          </a:solidFill>
                          <a:effectLst/>
                          <a:latin typeface="楷体_GB2312" panose="02010609030101010101" pitchFamily="49" charset="-122"/>
                          <a:ea typeface="楷体_GB2312" panose="02010609030101010101" pitchFamily="49" charset="-122"/>
                          <a:cs typeface="+mn-cs"/>
                        </a:rPr>
                        <a:t>天津</a:t>
                      </a:r>
                    </a:p>
                  </a:txBody>
                  <a:tcPr marL="6350" marR="6350" marT="6350" marB="0" anchor="ctr"/>
                </a:tc>
                <a:tc>
                  <a:txBody>
                    <a:bodyPr/>
                    <a:lstStyle/>
                    <a:p>
                      <a:pPr marL="0" algn="ctr" defTabSz="914400" rtl="0" eaLnBrk="1" fontAlgn="b" latinLnBrk="0" hangingPunct="1"/>
                      <a:r>
                        <a:rPr lang="en-US" altLang="zh-CN" sz="1400" b="0" u="none" strike="noStrike" kern="1200" dirty="0">
                          <a:solidFill>
                            <a:schemeClr val="dk1"/>
                          </a:solidFill>
                          <a:effectLst/>
                          <a:latin typeface="楷体_GB2312" panose="02010609030101010101" pitchFamily="49" charset="-122"/>
                          <a:ea typeface="楷体_GB2312" panose="02010609030101010101" pitchFamily="49" charset="-122"/>
                          <a:cs typeface="+mn-cs"/>
                        </a:rPr>
                        <a:t>9.17</a:t>
                      </a:r>
                    </a:p>
                  </a:txBody>
                  <a:tcPr marL="6350" marR="6350" marT="6350" marB="0" anchor="ctr"/>
                </a:tc>
                <a:extLst>
                  <a:ext uri="{0D108BD9-81ED-4DB2-BD59-A6C34878D82A}">
                    <a16:rowId xmlns:a16="http://schemas.microsoft.com/office/drawing/2014/main" val="1891540130"/>
                  </a:ext>
                </a:extLst>
              </a:tr>
            </a:tbl>
          </a:graphicData>
        </a:graphic>
      </p:graphicFrame>
      <p:sp>
        <p:nvSpPr>
          <p:cNvPr id="30" name="矩形 29">
            <a:extLst>
              <a:ext uri="{FF2B5EF4-FFF2-40B4-BE49-F238E27FC236}">
                <a16:creationId xmlns:a16="http://schemas.microsoft.com/office/drawing/2014/main" id="{F887D8F7-CD3A-4093-A32C-AB72B4E29950}"/>
              </a:ext>
            </a:extLst>
          </p:cNvPr>
          <p:cNvSpPr>
            <a:spLocks/>
          </p:cNvSpPr>
          <p:nvPr/>
        </p:nvSpPr>
        <p:spPr>
          <a:xfrm>
            <a:off x="5905668" y="4054371"/>
            <a:ext cx="2972287" cy="398183"/>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1400" b="1" dirty="0">
                <a:solidFill>
                  <a:srgbClr val="9E0116"/>
                </a:solidFill>
                <a:latin typeface="微软雅黑" panose="020B0503020204020204" pitchFamily="34" charset="-122"/>
                <a:ea typeface="微软雅黑" panose="020B0503020204020204" pitchFamily="34" charset="-122"/>
              </a:rPr>
              <a:t>2014</a:t>
            </a:r>
            <a:r>
              <a:rPr lang="zh-CN" altLang="en-US" sz="1400" b="1" dirty="0">
                <a:solidFill>
                  <a:srgbClr val="9E0116"/>
                </a:solidFill>
                <a:latin typeface="微软雅黑" panose="020B0503020204020204" pitchFamily="34" charset="-122"/>
                <a:ea typeface="微软雅黑" panose="020B0503020204020204" pitchFamily="34" charset="-122"/>
              </a:rPr>
              <a:t>年市场化指数全国前五位省份</a:t>
            </a:r>
          </a:p>
        </p:txBody>
      </p:sp>
      <p:pic>
        <p:nvPicPr>
          <p:cNvPr id="31" name="图片 30">
            <a:extLst>
              <a:ext uri="{FF2B5EF4-FFF2-40B4-BE49-F238E27FC236}">
                <a16:creationId xmlns:a16="http://schemas.microsoft.com/office/drawing/2014/main" id="{05C908F8-F7DF-4C84-9F11-455792AE8BB0}"/>
              </a:ext>
            </a:extLst>
          </p:cNvPr>
          <p:cNvPicPr>
            <a:picLocks noChangeAspect="1"/>
          </p:cNvPicPr>
          <p:nvPr/>
        </p:nvPicPr>
        <p:blipFill>
          <a:blip r:embed="rId3"/>
          <a:stretch>
            <a:fillRect/>
          </a:stretch>
        </p:blipFill>
        <p:spPr>
          <a:xfrm>
            <a:off x="6262840" y="1446574"/>
            <a:ext cx="4247695" cy="2539555"/>
          </a:xfrm>
          <a:prstGeom prst="rect">
            <a:avLst/>
          </a:prstGeom>
        </p:spPr>
      </p:pic>
      <p:sp>
        <p:nvSpPr>
          <p:cNvPr id="32" name="矩形 31">
            <a:extLst>
              <a:ext uri="{FF2B5EF4-FFF2-40B4-BE49-F238E27FC236}">
                <a16:creationId xmlns:a16="http://schemas.microsoft.com/office/drawing/2014/main" id="{1EA75CE2-4A79-443A-A113-7C59C9EDF8BA}"/>
              </a:ext>
            </a:extLst>
          </p:cNvPr>
          <p:cNvSpPr>
            <a:spLocks/>
          </p:cNvSpPr>
          <p:nvPr/>
        </p:nvSpPr>
        <p:spPr>
          <a:xfrm>
            <a:off x="6262840" y="988065"/>
            <a:ext cx="4100360" cy="398181"/>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市场化指数与人均</a:t>
            </a:r>
            <a:r>
              <a:rPr lang="en-US" altLang="zh-CN" sz="1400" b="1" dirty="0">
                <a:solidFill>
                  <a:srgbClr val="9E0116"/>
                </a:solidFill>
                <a:latin typeface="微软雅黑" panose="020B0503020204020204" pitchFamily="34" charset="-122"/>
                <a:ea typeface="微软雅黑" panose="020B0503020204020204" pitchFamily="34" charset="-122"/>
              </a:rPr>
              <a:t>GNP</a:t>
            </a:r>
            <a:r>
              <a:rPr lang="zh-CN" altLang="en-US" sz="1400" b="1" dirty="0">
                <a:solidFill>
                  <a:srgbClr val="9E0116"/>
                </a:solidFill>
                <a:latin typeface="微软雅黑" panose="020B0503020204020204" pitchFamily="34" charset="-122"/>
                <a:ea typeface="微软雅黑" panose="020B0503020204020204" pitchFamily="34" charset="-122"/>
              </a:rPr>
              <a:t>之间存在正相关关系</a:t>
            </a:r>
          </a:p>
        </p:txBody>
      </p:sp>
    </p:spTree>
    <p:extLst>
      <p:ext uri="{BB962C8B-B14F-4D97-AF65-F5344CB8AC3E}">
        <p14:creationId xmlns:p14="http://schemas.microsoft.com/office/powerpoint/2010/main" val="1007623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157668" y="-13407"/>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247336"/>
            <a:ext cx="12192000" cy="609431"/>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rPr>
              <a:t>H. Ding, H. Fang, S. Lin and K. Shi, “Equilibrium Consequences of Corruption on Firms: Evidence from China’s Anti-Corruption Campaign”, presented at NBER-CCER Conference, 2017.</a:t>
            </a:r>
            <a:endParaRPr lang="zh-CN" altLang="en-US"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4852610"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制度的现实数据：市场化指数</a:t>
            </a:r>
          </a:p>
        </p:txBody>
      </p:sp>
      <p:sp>
        <p:nvSpPr>
          <p:cNvPr id="20" name="矩形 19">
            <a:extLst>
              <a:ext uri="{FF2B5EF4-FFF2-40B4-BE49-F238E27FC236}">
                <a16:creationId xmlns:a16="http://schemas.microsoft.com/office/drawing/2014/main" id="{9D303CA0-DC47-43BF-83E2-36D36D26F896}"/>
              </a:ext>
            </a:extLst>
          </p:cNvPr>
          <p:cNvSpPr/>
          <p:nvPr/>
        </p:nvSpPr>
        <p:spPr>
          <a:xfrm>
            <a:off x="456569" y="988065"/>
            <a:ext cx="4937738"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思考：官员腐败如何影响经济发展？</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一方面，腐败的政府是“掠夺之手”，是影响经济和社会发展的毒瘤，企业通常因为腐败而承受着不必要的成本和负担。</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另一方面，腐败能够提升经济运行的效率，腐败是“吱呀作响的轮子所需要的润滑油”。</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因此，反腐是一把双刃剑。</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自然实验</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事件分析法</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事件</a:t>
            </a:r>
            <a:r>
              <a:rPr lang="en-US" altLang="zh-CN" sz="1400" dirty="0">
                <a:solidFill>
                  <a:prstClr val="black"/>
                </a:solidFill>
                <a:latin typeface="楷体" panose="02010609060101010101" pitchFamily="49" charset="-122"/>
                <a:ea typeface="楷体" panose="02010609060101010101" pitchFamily="49" charset="-122"/>
              </a:rPr>
              <a:t>2013</a:t>
            </a:r>
            <a:r>
              <a:rPr lang="zh-CN" altLang="en-US" sz="1400" dirty="0">
                <a:solidFill>
                  <a:prstClr val="black"/>
                </a:solidFill>
                <a:latin typeface="楷体" panose="02010609060101010101" pitchFamily="49" charset="-122"/>
                <a:ea typeface="楷体" panose="02010609060101010101" pitchFamily="49" charset="-122"/>
              </a:rPr>
              <a:t>年</a:t>
            </a:r>
            <a:r>
              <a:rPr lang="en-US" altLang="zh-CN" sz="1400" dirty="0">
                <a:solidFill>
                  <a:prstClr val="black"/>
                </a:solidFill>
                <a:latin typeface="楷体" panose="02010609060101010101" pitchFamily="49" charset="-122"/>
                <a:ea typeface="楷体" panose="02010609060101010101" pitchFamily="49" charset="-122"/>
              </a:rPr>
              <a:t>5</a:t>
            </a:r>
            <a:r>
              <a:rPr lang="zh-CN" altLang="en-US" sz="1400" dirty="0">
                <a:solidFill>
                  <a:prstClr val="black"/>
                </a:solidFill>
                <a:latin typeface="楷体" panose="02010609060101010101" pitchFamily="49" charset="-122"/>
                <a:ea typeface="楷体" panose="02010609060101010101" pitchFamily="49" charset="-122"/>
              </a:rPr>
              <a:t>月</a:t>
            </a:r>
            <a:r>
              <a:rPr lang="en-US" altLang="zh-CN" sz="1400" dirty="0">
                <a:solidFill>
                  <a:prstClr val="black"/>
                </a:solidFill>
                <a:latin typeface="楷体" panose="02010609060101010101" pitchFamily="49" charset="-122"/>
                <a:ea typeface="楷体" panose="02010609060101010101" pitchFamily="49" charset="-122"/>
              </a:rPr>
              <a:t>17</a:t>
            </a:r>
            <a:r>
              <a:rPr lang="zh-CN" altLang="en-US" sz="1400" dirty="0">
                <a:solidFill>
                  <a:prstClr val="black"/>
                </a:solidFill>
                <a:latin typeface="楷体" panose="02010609060101010101" pitchFamily="49" charset="-122"/>
                <a:ea typeface="楷体" panose="02010609060101010101" pitchFamily="49" charset="-122"/>
              </a:rPr>
              <a:t>日，中共中央纪委书记王岐山要求中央巡视组到各省级政府进行多轮巡查。</a:t>
            </a: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事件窗</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估计窗</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累计异常收益率</a:t>
            </a:r>
            <a:r>
              <a:rPr lang="en-US" altLang="zh-CN" sz="1400" dirty="0">
                <a:solidFill>
                  <a:prstClr val="black"/>
                </a:solidFill>
                <a:latin typeface="楷体" panose="02010609060101010101" pitchFamily="49" charset="-122"/>
                <a:ea typeface="楷体" panose="02010609060101010101" pitchFamily="49" charset="-122"/>
              </a:rPr>
              <a:t>CAR</a:t>
            </a:r>
            <a:r>
              <a:rPr lang="zh-CN" altLang="en-US" sz="1400" dirty="0">
                <a:solidFill>
                  <a:prstClr val="black"/>
                </a:solidFill>
                <a:latin typeface="楷体" panose="02010609060101010101" pitchFamily="49" charset="-122"/>
                <a:ea typeface="楷体" panose="02010609060101010101" pitchFamily="49" charset="-122"/>
              </a:rPr>
              <a:t>，显著性检验</a:t>
            </a:r>
            <a:endParaRPr lang="en-US" altLang="zh-CN" sz="1400" dirty="0">
              <a:solidFill>
                <a:prstClr val="black"/>
              </a:solidFill>
              <a:latin typeface="楷体" panose="02010609060101010101" pitchFamily="49" charset="-122"/>
              <a:ea typeface="楷体" panose="02010609060101010101" pitchFamily="49" charset="-122"/>
            </a:endParaRPr>
          </a:p>
        </p:txBody>
      </p:sp>
      <p:grpSp>
        <p:nvGrpSpPr>
          <p:cNvPr id="15" name="组合 14">
            <a:extLst>
              <a:ext uri="{FF2B5EF4-FFF2-40B4-BE49-F238E27FC236}">
                <a16:creationId xmlns:a16="http://schemas.microsoft.com/office/drawing/2014/main" id="{1FF70DB1-615B-43B5-AD55-4F7593DA447A}"/>
              </a:ext>
            </a:extLst>
          </p:cNvPr>
          <p:cNvGrpSpPr/>
          <p:nvPr/>
        </p:nvGrpSpPr>
        <p:grpSpPr>
          <a:xfrm>
            <a:off x="1260267" y="5313276"/>
            <a:ext cx="3330341" cy="855820"/>
            <a:chOff x="1260268" y="5066378"/>
            <a:chExt cx="3330341" cy="855820"/>
          </a:xfrm>
        </p:grpSpPr>
        <p:grpSp>
          <p:nvGrpSpPr>
            <p:cNvPr id="12" name="组合 11">
              <a:extLst>
                <a:ext uri="{FF2B5EF4-FFF2-40B4-BE49-F238E27FC236}">
                  <a16:creationId xmlns:a16="http://schemas.microsoft.com/office/drawing/2014/main" id="{D560657B-E947-45BB-A39A-4A448C848FA2}"/>
                </a:ext>
              </a:extLst>
            </p:cNvPr>
            <p:cNvGrpSpPr/>
            <p:nvPr/>
          </p:nvGrpSpPr>
          <p:grpSpPr>
            <a:xfrm>
              <a:off x="1260268" y="5443069"/>
              <a:ext cx="3330341" cy="479129"/>
              <a:chOff x="731520" y="5438272"/>
              <a:chExt cx="3330341" cy="479129"/>
            </a:xfrm>
          </p:grpSpPr>
          <p:grpSp>
            <p:nvGrpSpPr>
              <p:cNvPr id="9" name="组合 8">
                <a:extLst>
                  <a:ext uri="{FF2B5EF4-FFF2-40B4-BE49-F238E27FC236}">
                    <a16:creationId xmlns:a16="http://schemas.microsoft.com/office/drawing/2014/main" id="{70F7C6F0-FAE0-437D-B7A2-A7118111FE72}"/>
                  </a:ext>
                </a:extLst>
              </p:cNvPr>
              <p:cNvGrpSpPr/>
              <p:nvPr/>
            </p:nvGrpSpPr>
            <p:grpSpPr>
              <a:xfrm>
                <a:off x="731520" y="5438272"/>
                <a:ext cx="3330341" cy="85024"/>
                <a:chOff x="731520" y="5438272"/>
                <a:chExt cx="3330341" cy="85024"/>
              </a:xfrm>
            </p:grpSpPr>
            <p:cxnSp>
              <p:nvCxnSpPr>
                <p:cNvPr id="4" name="直接箭头连接符 3">
                  <a:extLst>
                    <a:ext uri="{FF2B5EF4-FFF2-40B4-BE49-F238E27FC236}">
                      <a16:creationId xmlns:a16="http://schemas.microsoft.com/office/drawing/2014/main" id="{094EF02D-1214-4151-8652-7FAD74ED7D22}"/>
                    </a:ext>
                  </a:extLst>
                </p:cNvPr>
                <p:cNvCxnSpPr>
                  <a:cxnSpLocks/>
                </p:cNvCxnSpPr>
                <p:nvPr/>
              </p:nvCxnSpPr>
              <p:spPr>
                <a:xfrm>
                  <a:off x="731520" y="5513409"/>
                  <a:ext cx="3330341"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 name="直接连接符 5">
                  <a:extLst>
                    <a:ext uri="{FF2B5EF4-FFF2-40B4-BE49-F238E27FC236}">
                      <a16:creationId xmlns:a16="http://schemas.microsoft.com/office/drawing/2014/main" id="{3B649B41-50D3-446E-BD65-7FB3800305D2}"/>
                    </a:ext>
                  </a:extLst>
                </p:cNvPr>
                <p:cNvCxnSpPr/>
                <p:nvPr/>
              </p:nvCxnSpPr>
              <p:spPr>
                <a:xfrm>
                  <a:off x="1058779" y="5438274"/>
                  <a:ext cx="0" cy="67377"/>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直接连接符 18">
                  <a:extLst>
                    <a:ext uri="{FF2B5EF4-FFF2-40B4-BE49-F238E27FC236}">
                      <a16:creationId xmlns:a16="http://schemas.microsoft.com/office/drawing/2014/main" id="{BA0B3CD2-B131-48E7-B198-060671405A21}"/>
                    </a:ext>
                  </a:extLst>
                </p:cNvPr>
                <p:cNvCxnSpPr/>
                <p:nvPr/>
              </p:nvCxnSpPr>
              <p:spPr>
                <a:xfrm>
                  <a:off x="2645344" y="5438272"/>
                  <a:ext cx="0" cy="67377"/>
                </a:xfrm>
                <a:prstGeom prst="line">
                  <a:avLst/>
                </a:prstGeom>
                <a:ln w="19050"/>
              </p:spPr>
              <p:style>
                <a:lnRef idx="1">
                  <a:schemeClr val="dk1"/>
                </a:lnRef>
                <a:fillRef idx="0">
                  <a:schemeClr val="dk1"/>
                </a:fillRef>
                <a:effectRef idx="0">
                  <a:schemeClr val="dk1"/>
                </a:effectRef>
                <a:fontRef idx="minor">
                  <a:schemeClr val="tx1"/>
                </a:fontRef>
              </p:style>
            </p:cxnSp>
            <p:cxnSp>
              <p:nvCxnSpPr>
                <p:cNvPr id="21" name="直接连接符 20">
                  <a:extLst>
                    <a:ext uri="{FF2B5EF4-FFF2-40B4-BE49-F238E27FC236}">
                      <a16:creationId xmlns:a16="http://schemas.microsoft.com/office/drawing/2014/main" id="{50B6A8FD-7AE2-4398-B232-ED2254C2936D}"/>
                    </a:ext>
                  </a:extLst>
                </p:cNvPr>
                <p:cNvCxnSpPr/>
                <p:nvPr/>
              </p:nvCxnSpPr>
              <p:spPr>
                <a:xfrm>
                  <a:off x="2964581" y="5455919"/>
                  <a:ext cx="0" cy="67377"/>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直接连接符 21">
                  <a:extLst>
                    <a:ext uri="{FF2B5EF4-FFF2-40B4-BE49-F238E27FC236}">
                      <a16:creationId xmlns:a16="http://schemas.microsoft.com/office/drawing/2014/main" id="{9FBFBA5D-736C-40C9-9692-472DCB9D628A}"/>
                    </a:ext>
                  </a:extLst>
                </p:cNvPr>
                <p:cNvCxnSpPr/>
                <p:nvPr/>
              </p:nvCxnSpPr>
              <p:spPr>
                <a:xfrm>
                  <a:off x="3277402" y="5438273"/>
                  <a:ext cx="0" cy="67377"/>
                </a:xfrm>
                <a:prstGeom prst="line">
                  <a:avLst/>
                </a:prstGeom>
                <a:ln w="19050"/>
              </p:spPr>
              <p:style>
                <a:lnRef idx="1">
                  <a:schemeClr val="dk1"/>
                </a:lnRef>
                <a:fillRef idx="0">
                  <a:schemeClr val="dk1"/>
                </a:fillRef>
                <a:effectRef idx="0">
                  <a:schemeClr val="dk1"/>
                </a:effectRef>
                <a:fontRef idx="minor">
                  <a:schemeClr val="tx1"/>
                </a:fontRef>
              </p:style>
            </p:cxnSp>
          </p:grpSp>
          <p:sp>
            <p:nvSpPr>
              <p:cNvPr id="8" name="文本框 7">
                <a:extLst>
                  <a:ext uri="{FF2B5EF4-FFF2-40B4-BE49-F238E27FC236}">
                    <a16:creationId xmlns:a16="http://schemas.microsoft.com/office/drawing/2014/main" id="{236164E9-8547-42B2-B5D4-F0E1374F5B74}"/>
                  </a:ext>
                </a:extLst>
              </p:cNvPr>
              <p:cNvSpPr txBox="1"/>
              <p:nvPr/>
            </p:nvSpPr>
            <p:spPr>
              <a:xfrm>
                <a:off x="851831" y="5542165"/>
                <a:ext cx="388248" cy="369332"/>
              </a:xfrm>
              <a:prstGeom prst="rect">
                <a:avLst/>
              </a:prstGeom>
              <a:noFill/>
            </p:spPr>
            <p:txBody>
              <a:bodyPr wrap="none" rtlCol="0">
                <a:spAutoFit/>
              </a:bodyPr>
              <a:lstStyle/>
              <a:p>
                <a:r>
                  <a:rPr lang="en-US" altLang="zh-CN" dirty="0"/>
                  <a:t>T</a:t>
                </a:r>
                <a:r>
                  <a:rPr lang="en-US" altLang="zh-CN" sz="1400" dirty="0"/>
                  <a:t>0</a:t>
                </a:r>
                <a:endParaRPr lang="zh-CN" altLang="en-US" dirty="0"/>
              </a:p>
            </p:txBody>
          </p:sp>
          <p:sp>
            <p:nvSpPr>
              <p:cNvPr id="24" name="文本框 23">
                <a:extLst>
                  <a:ext uri="{FF2B5EF4-FFF2-40B4-BE49-F238E27FC236}">
                    <a16:creationId xmlns:a16="http://schemas.microsoft.com/office/drawing/2014/main" id="{735E69EE-B5B2-4F3B-8B44-55517F58F4FE}"/>
                  </a:ext>
                </a:extLst>
              </p:cNvPr>
              <p:cNvSpPr txBox="1"/>
              <p:nvPr/>
            </p:nvSpPr>
            <p:spPr>
              <a:xfrm>
                <a:off x="2451220" y="5548069"/>
                <a:ext cx="388248" cy="369332"/>
              </a:xfrm>
              <a:prstGeom prst="rect">
                <a:avLst/>
              </a:prstGeom>
              <a:noFill/>
            </p:spPr>
            <p:txBody>
              <a:bodyPr wrap="none" rtlCol="0">
                <a:spAutoFit/>
              </a:bodyPr>
              <a:lstStyle/>
              <a:p>
                <a:r>
                  <a:rPr lang="en-US" altLang="zh-CN" dirty="0"/>
                  <a:t>T</a:t>
                </a:r>
                <a:r>
                  <a:rPr lang="en-US" altLang="zh-CN" sz="1400" dirty="0"/>
                  <a:t>1</a:t>
                </a:r>
                <a:endParaRPr lang="zh-CN" altLang="en-US" dirty="0"/>
              </a:p>
            </p:txBody>
          </p:sp>
          <p:sp>
            <p:nvSpPr>
              <p:cNvPr id="25" name="文本框 24">
                <a:extLst>
                  <a:ext uri="{FF2B5EF4-FFF2-40B4-BE49-F238E27FC236}">
                    <a16:creationId xmlns:a16="http://schemas.microsoft.com/office/drawing/2014/main" id="{E1906608-4F99-4929-A533-5E259F6E5855}"/>
                  </a:ext>
                </a:extLst>
              </p:cNvPr>
              <p:cNvSpPr txBox="1"/>
              <p:nvPr/>
            </p:nvSpPr>
            <p:spPr>
              <a:xfrm>
                <a:off x="2736307" y="5548069"/>
                <a:ext cx="301686" cy="369332"/>
              </a:xfrm>
              <a:prstGeom prst="rect">
                <a:avLst/>
              </a:prstGeom>
              <a:noFill/>
            </p:spPr>
            <p:txBody>
              <a:bodyPr wrap="none" rtlCol="0">
                <a:spAutoFit/>
              </a:bodyPr>
              <a:lstStyle/>
              <a:p>
                <a:r>
                  <a:rPr lang="en-US" altLang="zh-CN" dirty="0"/>
                  <a:t>0</a:t>
                </a:r>
                <a:endParaRPr lang="zh-CN" altLang="en-US" dirty="0"/>
              </a:p>
            </p:txBody>
          </p:sp>
          <p:sp>
            <p:nvSpPr>
              <p:cNvPr id="27" name="文本框 26">
                <a:extLst>
                  <a:ext uri="{FF2B5EF4-FFF2-40B4-BE49-F238E27FC236}">
                    <a16:creationId xmlns:a16="http://schemas.microsoft.com/office/drawing/2014/main" id="{96BAF9FE-E0E4-494E-873A-FA14DA5A7A4F}"/>
                  </a:ext>
                </a:extLst>
              </p:cNvPr>
              <p:cNvSpPr txBox="1"/>
              <p:nvPr/>
            </p:nvSpPr>
            <p:spPr>
              <a:xfrm>
                <a:off x="3079613" y="5538756"/>
                <a:ext cx="388248" cy="369332"/>
              </a:xfrm>
              <a:prstGeom prst="rect">
                <a:avLst/>
              </a:prstGeom>
              <a:noFill/>
            </p:spPr>
            <p:txBody>
              <a:bodyPr wrap="none" rtlCol="0">
                <a:spAutoFit/>
              </a:bodyPr>
              <a:lstStyle/>
              <a:p>
                <a:r>
                  <a:rPr lang="en-US" altLang="zh-CN" dirty="0"/>
                  <a:t>T</a:t>
                </a:r>
                <a:r>
                  <a:rPr lang="en-US" altLang="zh-CN" sz="1400" dirty="0"/>
                  <a:t>2</a:t>
                </a:r>
                <a:endParaRPr lang="zh-CN" altLang="en-US" dirty="0"/>
              </a:p>
            </p:txBody>
          </p:sp>
        </p:grpSp>
        <p:sp>
          <p:nvSpPr>
            <p:cNvPr id="14" name="文本框 13">
              <a:extLst>
                <a:ext uri="{FF2B5EF4-FFF2-40B4-BE49-F238E27FC236}">
                  <a16:creationId xmlns:a16="http://schemas.microsoft.com/office/drawing/2014/main" id="{B9D7B567-99C9-4561-9D7F-503A02C7FC8E}"/>
                </a:ext>
              </a:extLst>
            </p:cNvPr>
            <p:cNvSpPr txBox="1"/>
            <p:nvPr/>
          </p:nvSpPr>
          <p:spPr>
            <a:xfrm>
              <a:off x="1887513" y="5066378"/>
              <a:ext cx="877163" cy="369332"/>
            </a:xfrm>
            <a:prstGeom prst="rect">
              <a:avLst/>
            </a:prstGeom>
            <a:noFill/>
          </p:spPr>
          <p:txBody>
            <a:bodyPr wrap="none" rtlCol="0">
              <a:spAutoFit/>
            </a:bodyPr>
            <a:lstStyle/>
            <a:p>
              <a:r>
                <a:rPr lang="zh-CN" altLang="en-US" dirty="0">
                  <a:latin typeface="楷体_GB2312" panose="02010609030101010101" pitchFamily="49" charset="-122"/>
                  <a:ea typeface="楷体_GB2312" panose="02010609030101010101" pitchFamily="49" charset="-122"/>
                  <a:cs typeface="Times New Roman" panose="02020603050405020304" pitchFamily="18" charset="0"/>
                </a:rPr>
                <a:t>估计窗</a:t>
              </a:r>
            </a:p>
          </p:txBody>
        </p:sp>
        <p:sp>
          <p:nvSpPr>
            <p:cNvPr id="34" name="文本框 33">
              <a:extLst>
                <a:ext uri="{FF2B5EF4-FFF2-40B4-BE49-F238E27FC236}">
                  <a16:creationId xmlns:a16="http://schemas.microsoft.com/office/drawing/2014/main" id="{544F1E93-B198-4C96-91C9-D1CCBE1EC2BC}"/>
                </a:ext>
              </a:extLst>
            </p:cNvPr>
            <p:cNvSpPr txBox="1"/>
            <p:nvPr/>
          </p:nvSpPr>
          <p:spPr>
            <a:xfrm>
              <a:off x="3054747" y="5066378"/>
              <a:ext cx="877163" cy="369332"/>
            </a:xfrm>
            <a:prstGeom prst="rect">
              <a:avLst/>
            </a:prstGeom>
            <a:noFill/>
          </p:spPr>
          <p:txBody>
            <a:bodyPr wrap="none" rtlCol="0">
              <a:spAutoFit/>
            </a:bodyPr>
            <a:lstStyle/>
            <a:p>
              <a:r>
                <a:rPr lang="zh-CN" altLang="en-US" dirty="0">
                  <a:latin typeface="楷体_GB2312" panose="02010609030101010101" pitchFamily="49" charset="-122"/>
                  <a:ea typeface="楷体_GB2312" panose="02010609030101010101" pitchFamily="49" charset="-122"/>
                  <a:cs typeface="Times New Roman" panose="02020603050405020304" pitchFamily="18" charset="0"/>
                </a:rPr>
                <a:t>事件窗</a:t>
              </a:r>
            </a:p>
          </p:txBody>
        </p:sp>
      </p:grpSp>
      <p:sp>
        <p:nvSpPr>
          <p:cNvPr id="35" name="矩形 34">
            <a:extLst>
              <a:ext uri="{FF2B5EF4-FFF2-40B4-BE49-F238E27FC236}">
                <a16:creationId xmlns:a16="http://schemas.microsoft.com/office/drawing/2014/main" id="{860F4D26-A2B9-46DA-AB16-0B2901F7AE32}"/>
              </a:ext>
            </a:extLst>
          </p:cNvPr>
          <p:cNvSpPr/>
          <p:nvPr/>
        </p:nvSpPr>
        <p:spPr>
          <a:xfrm>
            <a:off x="6052055" y="988065"/>
            <a:ext cx="5683376"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实证</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数据来自</a:t>
            </a:r>
            <a:r>
              <a:rPr lang="en-US" altLang="zh-CN" sz="1400" dirty="0">
                <a:solidFill>
                  <a:prstClr val="black"/>
                </a:solidFill>
                <a:latin typeface="楷体" panose="02010609060101010101" pitchFamily="49" charset="-122"/>
                <a:ea typeface="楷体" panose="02010609060101010101" pitchFamily="49" charset="-122"/>
              </a:rPr>
              <a:t>CSMAR</a:t>
            </a:r>
            <a:r>
              <a:rPr lang="zh-CN" altLang="en-US" sz="1400" dirty="0">
                <a:solidFill>
                  <a:prstClr val="black"/>
                </a:solidFill>
                <a:latin typeface="楷体" panose="02010609060101010101" pitchFamily="49" charset="-122"/>
                <a:ea typeface="楷体" panose="02010609060101010101" pitchFamily="49" charset="-122"/>
              </a:rPr>
              <a:t>数据库，样本包括</a:t>
            </a:r>
            <a:r>
              <a:rPr lang="en-US" altLang="zh-CN" sz="1400" dirty="0">
                <a:solidFill>
                  <a:prstClr val="black"/>
                </a:solidFill>
                <a:latin typeface="楷体" panose="02010609060101010101" pitchFamily="49" charset="-122"/>
                <a:ea typeface="楷体" panose="02010609060101010101" pitchFamily="49" charset="-122"/>
              </a:rPr>
              <a:t>2258</a:t>
            </a:r>
            <a:r>
              <a:rPr lang="zh-CN" altLang="en-US" sz="1400" dirty="0">
                <a:solidFill>
                  <a:prstClr val="black"/>
                </a:solidFill>
                <a:latin typeface="楷体" panose="02010609060101010101" pitchFamily="49" charset="-122"/>
                <a:ea typeface="楷体" panose="02010609060101010101" pitchFamily="49" charset="-122"/>
              </a:rPr>
              <a:t>个非金融领域的上市公司。</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估计窗为</a:t>
            </a:r>
            <a:r>
              <a:rPr lang="en-US" altLang="zh-CN" sz="1400" dirty="0">
                <a:solidFill>
                  <a:prstClr val="black"/>
                </a:solidFill>
                <a:latin typeface="楷体" panose="02010609060101010101" pitchFamily="49" charset="-122"/>
                <a:ea typeface="楷体" panose="02010609060101010101" pitchFamily="49" charset="-122"/>
              </a:rPr>
              <a:t>180</a:t>
            </a:r>
            <a:r>
              <a:rPr lang="zh-CN" altLang="en-US" sz="1400" dirty="0">
                <a:solidFill>
                  <a:prstClr val="black"/>
                </a:solidFill>
                <a:latin typeface="楷体" panose="02010609060101010101" pitchFamily="49" charset="-122"/>
                <a:ea typeface="楷体" panose="02010609060101010101" pitchFamily="49" charset="-122"/>
              </a:rPr>
              <a:t>日，事件窗为</a:t>
            </a:r>
            <a:r>
              <a:rPr lang="en-US" altLang="zh-CN" sz="1400" dirty="0">
                <a:solidFill>
                  <a:prstClr val="black"/>
                </a:solidFill>
                <a:latin typeface="楷体" panose="02010609060101010101" pitchFamily="49" charset="-122"/>
                <a:ea typeface="楷体" panose="02010609060101010101" pitchFamily="49" charset="-122"/>
              </a:rPr>
              <a:t>11</a:t>
            </a:r>
            <a:r>
              <a:rPr lang="zh-CN" altLang="en-US" sz="1400" dirty="0">
                <a:solidFill>
                  <a:prstClr val="black"/>
                </a:solidFill>
                <a:latin typeface="楷体" panose="02010609060101010101" pitchFamily="49" charset="-122"/>
                <a:ea typeface="楷体" panose="02010609060101010101" pitchFamily="49" charset="-122"/>
              </a:rPr>
              <a:t>日。</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使用测量</a:t>
            </a:r>
            <a:r>
              <a:rPr lang="en-US" altLang="zh-CN" sz="1400" dirty="0">
                <a:solidFill>
                  <a:prstClr val="black"/>
                </a:solidFill>
                <a:latin typeface="楷体" panose="02010609060101010101" pitchFamily="49" charset="-122"/>
                <a:ea typeface="楷体" panose="02010609060101010101" pitchFamily="49" charset="-122"/>
              </a:rPr>
              <a:t>CAR</a:t>
            </a:r>
            <a:r>
              <a:rPr lang="zh-CN" altLang="en-US" sz="1400" dirty="0">
                <a:solidFill>
                  <a:prstClr val="black"/>
                </a:solidFill>
                <a:latin typeface="楷体" panose="02010609060101010101" pitchFamily="49" charset="-122"/>
                <a:ea typeface="楷体" panose="02010609060101010101" pitchFamily="49" charset="-122"/>
              </a:rPr>
              <a:t>的不同方法进行稳健性检验。</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目的</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探究股票市场如何对反腐行动做出反应。</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股价的波动反映着投资者对企业的前景判断，在某种程度上可作为衡量反腐败效果的“晴雨表”。</a:t>
            </a:r>
            <a:endParaRPr lang="en-US" altLang="zh-CN" sz="1400" dirty="0">
              <a:solidFill>
                <a:prstClr val="black"/>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162157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157668" y="-13407"/>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247336"/>
            <a:ext cx="12192000" cy="609431"/>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rPr>
              <a:t>H. Ding, H. Fang, S. Lin and K. Shi, “Equilibrium Consequences of Corruption on Firms: Evidence from China’s Anti-Corruption Campaign”, presented at NBER-CCER Conference, 2017.</a:t>
            </a:r>
            <a:endParaRPr lang="zh-CN" altLang="en-US"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4852610"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制度的现实数据：市场化指数</a:t>
            </a:r>
          </a:p>
        </p:txBody>
      </p:sp>
      <p:sp>
        <p:nvSpPr>
          <p:cNvPr id="35" name="矩形 34">
            <a:extLst>
              <a:ext uri="{FF2B5EF4-FFF2-40B4-BE49-F238E27FC236}">
                <a16:creationId xmlns:a16="http://schemas.microsoft.com/office/drawing/2014/main" id="{860F4D26-A2B9-46DA-AB16-0B2901F7AE32}"/>
              </a:ext>
            </a:extLst>
          </p:cNvPr>
          <p:cNvSpPr/>
          <p:nvPr/>
        </p:nvSpPr>
        <p:spPr>
          <a:xfrm>
            <a:off x="6052055" y="988065"/>
            <a:ext cx="5683376"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结论</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股票市场预期反腐会提升上市公司的业绩表现。</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中纪委巡视对不同特征公司</a:t>
            </a:r>
            <a:r>
              <a:rPr lang="en-US" altLang="zh-CN" sz="1400" dirty="0">
                <a:solidFill>
                  <a:prstClr val="black"/>
                </a:solidFill>
                <a:latin typeface="楷体" panose="02010609060101010101" pitchFamily="49" charset="-122"/>
                <a:ea typeface="楷体" panose="02010609060101010101" pitchFamily="49" charset="-122"/>
              </a:rPr>
              <a:t>CAR</a:t>
            </a:r>
            <a:r>
              <a:rPr lang="zh-CN" altLang="en-US" sz="1400" dirty="0">
                <a:solidFill>
                  <a:prstClr val="black"/>
                </a:solidFill>
                <a:latin typeface="楷体" panose="02010609060101010101" pitchFamily="49" charset="-122"/>
                <a:ea typeface="楷体" panose="02010609060101010101" pitchFamily="49" charset="-122"/>
              </a:rPr>
              <a:t>影响的异质性。</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中纪委巡视使得奢侈品企业的收益显著降低。</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民营企业比国营企业的收益高、小企业比大企业的收益高、无政治关联的企业比有政治关联的企业收益高。</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当地的制度起到重要作用。</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使用市场化指数中的要素市场的发展程度和对生产者合法权益的保护。</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尽管小企业、民营企业、无政治关联的企业比国营、大企业、有政治关联的企业收益更高，但收益率差值在制度更优化的省份显著更低。</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政府与市场关系</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市场发挥配置资源的基础性作用，政府为经济健康发展提供良好环境，为居民和社会提供基本公共产品和服务。</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过多的行政审批既严重影响经济活力，也为一些官员寻租腐败提供条件。在这样的背景下，习总的反腐对于提升我国的市场经济活力有重要意义。</a:t>
            </a:r>
            <a:endParaRPr lang="en-US" altLang="zh-CN" sz="1400" dirty="0">
              <a:solidFill>
                <a:prstClr val="black"/>
              </a:solidFill>
              <a:latin typeface="楷体" panose="02010609060101010101" pitchFamily="49" charset="-122"/>
              <a:ea typeface="楷体" panose="02010609060101010101" pitchFamily="49" charset="-122"/>
            </a:endParaRPr>
          </a:p>
        </p:txBody>
      </p:sp>
      <p:pic>
        <p:nvPicPr>
          <p:cNvPr id="23" name="图片 22">
            <a:extLst>
              <a:ext uri="{FF2B5EF4-FFF2-40B4-BE49-F238E27FC236}">
                <a16:creationId xmlns:a16="http://schemas.microsoft.com/office/drawing/2014/main" id="{FCB30113-C43B-473B-B3BD-1827E388AA76}"/>
              </a:ext>
            </a:extLst>
          </p:cNvPr>
          <p:cNvPicPr/>
          <p:nvPr/>
        </p:nvPicPr>
        <p:blipFill rotWithShape="1">
          <a:blip r:embed="rId3"/>
          <a:srcRect l="1083" t="14769" r="52685" b="10317"/>
          <a:stretch/>
        </p:blipFill>
        <p:spPr bwMode="auto">
          <a:xfrm>
            <a:off x="456568" y="1056637"/>
            <a:ext cx="5138917" cy="4776272"/>
          </a:xfrm>
          <a:prstGeom prst="rect">
            <a:avLst/>
          </a:prstGeom>
          <a:ln>
            <a:noFill/>
          </a:ln>
          <a:extLst>
            <a:ext uri="{53640926-AAD7-44D8-BBD7-CCE9431645EC}">
              <a14:shadowObscured xmlns:a14="http://schemas.microsoft.com/office/drawing/2010/main"/>
            </a:ext>
          </a:extLst>
        </p:spPr>
      </p:pic>
      <p:sp>
        <p:nvSpPr>
          <p:cNvPr id="28" name="矩形 27">
            <a:extLst>
              <a:ext uri="{FF2B5EF4-FFF2-40B4-BE49-F238E27FC236}">
                <a16:creationId xmlns:a16="http://schemas.microsoft.com/office/drawing/2014/main" id="{09C30104-DDC4-4173-B4FA-B3CDA958C417}"/>
              </a:ext>
            </a:extLst>
          </p:cNvPr>
          <p:cNvSpPr/>
          <p:nvPr/>
        </p:nvSpPr>
        <p:spPr>
          <a:xfrm>
            <a:off x="584906" y="2444817"/>
            <a:ext cx="4852610" cy="442762"/>
          </a:xfrm>
          <a:prstGeom prst="rect">
            <a:avLst/>
          </a:prstGeom>
          <a:noFill/>
          <a:ln w="28575">
            <a:solidFill>
              <a:srgbClr val="7C1E1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n>
                <a:solidFill>
                  <a:srgbClr val="7C1E1F"/>
                </a:solidFill>
              </a:ln>
              <a:noFill/>
            </a:endParaRPr>
          </a:p>
        </p:txBody>
      </p:sp>
    </p:spTree>
    <p:extLst>
      <p:ext uri="{BB962C8B-B14F-4D97-AF65-F5344CB8AC3E}">
        <p14:creationId xmlns:p14="http://schemas.microsoft.com/office/powerpoint/2010/main" val="1376182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角三角形 1">
            <a:extLst>
              <a:ext uri="{FF2B5EF4-FFF2-40B4-BE49-F238E27FC236}">
                <a16:creationId xmlns:a16="http://schemas.microsoft.com/office/drawing/2014/main" id="{C9465F47-85ED-4AA7-AC58-3268D34DA5A2}"/>
              </a:ext>
            </a:extLst>
          </p:cNvPr>
          <p:cNvSpPr/>
          <p:nvPr/>
        </p:nvSpPr>
        <p:spPr>
          <a:xfrm>
            <a:off x="0" y="4781550"/>
            <a:ext cx="2646947" cy="2076450"/>
          </a:xfrm>
          <a:prstGeom prst="rtTriangle">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7C1D20"/>
                </a:solidFill>
              </a:ln>
              <a:solidFill>
                <a:srgbClr val="7C1D20"/>
              </a:solidFill>
            </a:endParaRPr>
          </a:p>
        </p:txBody>
      </p:sp>
      <p:sp>
        <p:nvSpPr>
          <p:cNvPr id="3" name="直角三角形 2">
            <a:extLst>
              <a:ext uri="{FF2B5EF4-FFF2-40B4-BE49-F238E27FC236}">
                <a16:creationId xmlns:a16="http://schemas.microsoft.com/office/drawing/2014/main" id="{F084B3C8-608B-4307-98D2-73535FBE7256}"/>
              </a:ext>
            </a:extLst>
          </p:cNvPr>
          <p:cNvSpPr/>
          <p:nvPr/>
        </p:nvSpPr>
        <p:spPr>
          <a:xfrm rot="16200000" flipH="1">
            <a:off x="9970670" y="-144880"/>
            <a:ext cx="2076450" cy="2366211"/>
          </a:xfrm>
          <a:prstGeom prst="rtTriangle">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7C1D20"/>
                </a:solidFill>
              </a:ln>
              <a:solidFill>
                <a:srgbClr val="7C1D20"/>
              </a:solidFill>
            </a:endParaRPr>
          </a:p>
        </p:txBody>
      </p:sp>
      <p:cxnSp>
        <p:nvCxnSpPr>
          <p:cNvPr id="4" name="直接连接符 3">
            <a:extLst>
              <a:ext uri="{FF2B5EF4-FFF2-40B4-BE49-F238E27FC236}">
                <a16:creationId xmlns:a16="http://schemas.microsoft.com/office/drawing/2014/main" id="{2DA78493-876F-450D-9CE7-FD0D8A57D5AC}"/>
              </a:ext>
            </a:extLst>
          </p:cNvPr>
          <p:cNvCxnSpPr/>
          <p:nvPr/>
        </p:nvCxnSpPr>
        <p:spPr>
          <a:xfrm>
            <a:off x="4341110" y="3609618"/>
            <a:ext cx="4267200" cy="0"/>
          </a:xfrm>
          <a:prstGeom prst="line">
            <a:avLst/>
          </a:prstGeom>
          <a:ln w="9525">
            <a:solidFill>
              <a:srgbClr val="7C1D20"/>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42C01F6C-BCA2-4F3B-BB17-66DA5430F709}"/>
              </a:ext>
            </a:extLst>
          </p:cNvPr>
          <p:cNvSpPr txBox="1"/>
          <p:nvPr/>
        </p:nvSpPr>
        <p:spPr>
          <a:xfrm>
            <a:off x="4341110" y="2963287"/>
            <a:ext cx="4230805" cy="646331"/>
          </a:xfrm>
          <a:prstGeom prst="rect">
            <a:avLst/>
          </a:prstGeom>
          <a:noFill/>
        </p:spPr>
        <p:txBody>
          <a:bodyPr wrap="square" rtlCol="0">
            <a:spAutoFit/>
          </a:bodyPr>
          <a:lstStyle/>
          <a:p>
            <a:pPr algn="ctr"/>
            <a:r>
              <a:rPr lang="zh-CN" altLang="en-US" sz="3600" b="1" dirty="0">
                <a:solidFill>
                  <a:prstClr val="black"/>
                </a:solidFill>
                <a:latin typeface="微软雅黑" panose="020B0503020204020204" pitchFamily="34" charset="-122"/>
                <a:ea typeface="微软雅黑" panose="020B0503020204020204" pitchFamily="34" charset="-122"/>
              </a:rPr>
              <a:t>正式制度</a:t>
            </a:r>
            <a:endParaRPr lang="en-US" altLang="zh-CN" sz="3600" b="1"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6927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157668" y="-13407"/>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4493538"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政治制度：民主制与集权制</a:t>
            </a:r>
          </a:p>
        </p:txBody>
      </p:sp>
      <p:sp>
        <p:nvSpPr>
          <p:cNvPr id="33" name="矩形 32">
            <a:extLst>
              <a:ext uri="{FF2B5EF4-FFF2-40B4-BE49-F238E27FC236}">
                <a16:creationId xmlns:a16="http://schemas.microsoft.com/office/drawing/2014/main" id="{58B57B05-E8B7-4C4E-863B-86EBA5F8E6AD}"/>
              </a:ext>
            </a:extLst>
          </p:cNvPr>
          <p:cNvSpPr/>
          <p:nvPr/>
        </p:nvSpPr>
        <p:spPr>
          <a:xfrm>
            <a:off x="456570" y="1007253"/>
            <a:ext cx="5639432" cy="4991991"/>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政治制度</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统治阶级为实现阶级专政而采取的统治方式的总和，包括国家政权的组织形式、国家结构形式、政党制度及选举制度等。</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分类</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根据国家权力的集散程度，政治制度可以分为民主制和集权制。</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民主制</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由公民选举代理人来代表他们治理国家，获得大多数选票的政党胜出，并组建政府对国家进行管理。</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民主制发展三阶段</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直接民主制</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全体公民直接参与城邦国家公共事务的管理。</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代议制民主</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以议会为国家政治活动中心，由少数代表通过辩论进行主要的立法和行政决策。</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能够快速通过议案，可以迅速有效地解决问题。</a:t>
            </a: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15" name="矩形 14">
            <a:extLst>
              <a:ext uri="{FF2B5EF4-FFF2-40B4-BE49-F238E27FC236}">
                <a16:creationId xmlns:a16="http://schemas.microsoft.com/office/drawing/2014/main" id="{F08E6334-A359-47DB-8EFC-DF638593844D}"/>
              </a:ext>
            </a:extLst>
          </p:cNvPr>
          <p:cNvSpPr/>
          <p:nvPr/>
        </p:nvSpPr>
        <p:spPr>
          <a:xfrm>
            <a:off x="6257430" y="1037704"/>
            <a:ext cx="5349663" cy="4991991"/>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行政集权民主制</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由议会主权转向行政集权。</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en-US" altLang="zh-CN" sz="1400" dirty="0">
                <a:solidFill>
                  <a:prstClr val="black"/>
                </a:solidFill>
                <a:latin typeface="楷体" panose="02010609060101010101" pitchFamily="49" charset="-122"/>
                <a:ea typeface="楷体" panose="02010609060101010101" pitchFamily="49" charset="-122"/>
              </a:rPr>
              <a:t>20</a:t>
            </a:r>
            <a:r>
              <a:rPr lang="zh-CN" altLang="en-US" sz="1400" dirty="0">
                <a:solidFill>
                  <a:prstClr val="black"/>
                </a:solidFill>
                <a:latin typeface="楷体" panose="02010609060101010101" pitchFamily="49" charset="-122"/>
                <a:ea typeface="楷体" panose="02010609060101010101" pitchFamily="49" charset="-122"/>
              </a:rPr>
              <a:t>世纪</a:t>
            </a:r>
            <a:r>
              <a:rPr lang="en-US" altLang="zh-CN" sz="1400" dirty="0">
                <a:solidFill>
                  <a:prstClr val="black"/>
                </a:solidFill>
                <a:latin typeface="楷体" panose="02010609060101010101" pitchFamily="49" charset="-122"/>
                <a:ea typeface="楷体" panose="02010609060101010101" pitchFamily="49" charset="-122"/>
              </a:rPr>
              <a:t>30</a:t>
            </a:r>
            <a:r>
              <a:rPr lang="zh-CN" altLang="en-US" sz="1400" dirty="0">
                <a:solidFill>
                  <a:prstClr val="black"/>
                </a:solidFill>
                <a:latin typeface="楷体" panose="02010609060101010101" pitchFamily="49" charset="-122"/>
                <a:ea typeface="楷体" panose="02010609060101010101" pitchFamily="49" charset="-122"/>
              </a:rPr>
              <a:t>年代，各国面临严重的政治经济危机，只有依靠政府的力量才能走出大萧条的低谷。</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印度的民主制</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p:txBody>
      </p:sp>
      <p:grpSp>
        <p:nvGrpSpPr>
          <p:cNvPr id="22" name="组合 21">
            <a:extLst>
              <a:ext uri="{FF2B5EF4-FFF2-40B4-BE49-F238E27FC236}">
                <a16:creationId xmlns:a16="http://schemas.microsoft.com/office/drawing/2014/main" id="{8829E962-DEFD-42B3-BE4C-EE9097AA21C4}"/>
              </a:ext>
            </a:extLst>
          </p:cNvPr>
          <p:cNvGrpSpPr/>
          <p:nvPr/>
        </p:nvGrpSpPr>
        <p:grpSpPr>
          <a:xfrm>
            <a:off x="6392333" y="2536819"/>
            <a:ext cx="4308403" cy="3810006"/>
            <a:chOff x="6392333" y="2638419"/>
            <a:chExt cx="4308403" cy="3810006"/>
          </a:xfrm>
        </p:grpSpPr>
        <p:pic>
          <p:nvPicPr>
            <p:cNvPr id="13" name="图片 12">
              <a:extLst>
                <a:ext uri="{FF2B5EF4-FFF2-40B4-BE49-F238E27FC236}">
                  <a16:creationId xmlns:a16="http://schemas.microsoft.com/office/drawing/2014/main" id="{CD6BBC33-BFF5-4346-AFE0-1DAB4AEC676F}"/>
                </a:ext>
              </a:extLst>
            </p:cNvPr>
            <p:cNvPicPr/>
            <p:nvPr/>
          </p:nvPicPr>
          <p:blipFill rotWithShape="1">
            <a:blip r:embed="rId3"/>
            <a:srcRect l="19624" t="19050" r="40284" b="13527"/>
            <a:stretch/>
          </p:blipFill>
          <p:spPr bwMode="auto">
            <a:xfrm>
              <a:off x="7163786" y="3103245"/>
              <a:ext cx="3536950" cy="3345180"/>
            </a:xfrm>
            <a:prstGeom prst="rect">
              <a:avLst/>
            </a:prstGeom>
            <a:ln>
              <a:noFill/>
            </a:ln>
            <a:extLst>
              <a:ext uri="{53640926-AAD7-44D8-BBD7-CCE9431645EC}">
                <a14:shadowObscured xmlns:a14="http://schemas.microsoft.com/office/drawing/2010/main"/>
              </a:ext>
            </a:extLst>
          </p:spPr>
        </p:pic>
        <p:cxnSp>
          <p:nvCxnSpPr>
            <p:cNvPr id="4" name="直接连接符 3">
              <a:extLst>
                <a:ext uri="{FF2B5EF4-FFF2-40B4-BE49-F238E27FC236}">
                  <a16:creationId xmlns:a16="http://schemas.microsoft.com/office/drawing/2014/main" id="{F406C700-077E-4B2B-926B-F1C0FFC0E7B3}"/>
                </a:ext>
              </a:extLst>
            </p:cNvPr>
            <p:cNvCxnSpPr/>
            <p:nvPr/>
          </p:nvCxnSpPr>
          <p:spPr>
            <a:xfrm flipH="1">
              <a:off x="7899400" y="5274733"/>
              <a:ext cx="381000" cy="279400"/>
            </a:xfrm>
            <a:prstGeom prst="line">
              <a:avLst/>
            </a:prstGeom>
          </p:spPr>
          <p:style>
            <a:lnRef idx="1">
              <a:schemeClr val="dk1"/>
            </a:lnRef>
            <a:fillRef idx="0">
              <a:schemeClr val="dk1"/>
            </a:fillRef>
            <a:effectRef idx="0">
              <a:schemeClr val="dk1"/>
            </a:effectRef>
            <a:fontRef idx="minor">
              <a:schemeClr val="tx1"/>
            </a:fontRef>
          </p:style>
        </p:cxnSp>
        <p:cxnSp>
          <p:nvCxnSpPr>
            <p:cNvPr id="19" name="直接连接符 18">
              <a:extLst>
                <a:ext uri="{FF2B5EF4-FFF2-40B4-BE49-F238E27FC236}">
                  <a16:creationId xmlns:a16="http://schemas.microsoft.com/office/drawing/2014/main" id="{9D82322B-05DD-4993-ACD4-391EABE422A0}"/>
                </a:ext>
              </a:extLst>
            </p:cNvPr>
            <p:cNvCxnSpPr>
              <a:cxnSpLocks/>
            </p:cNvCxnSpPr>
            <p:nvPr/>
          </p:nvCxnSpPr>
          <p:spPr>
            <a:xfrm flipV="1">
              <a:off x="6392333" y="5554133"/>
              <a:ext cx="1507067" cy="0"/>
            </a:xfrm>
            <a:prstGeom prst="line">
              <a:avLst/>
            </a:prstGeom>
          </p:spPr>
          <p:style>
            <a:lnRef idx="1">
              <a:schemeClr val="dk1"/>
            </a:lnRef>
            <a:fillRef idx="0">
              <a:schemeClr val="dk1"/>
            </a:fillRef>
            <a:effectRef idx="0">
              <a:schemeClr val="dk1"/>
            </a:effectRef>
            <a:fontRef idx="minor">
              <a:schemeClr val="tx1"/>
            </a:fontRef>
          </p:style>
        </p:cxnSp>
        <p:sp>
          <p:nvSpPr>
            <p:cNvPr id="9" name="文本框 8">
              <a:extLst>
                <a:ext uri="{FF2B5EF4-FFF2-40B4-BE49-F238E27FC236}">
                  <a16:creationId xmlns:a16="http://schemas.microsoft.com/office/drawing/2014/main" id="{6A39C73E-BFA5-42ED-BBE2-B6E538CF35AA}"/>
                </a:ext>
              </a:extLst>
            </p:cNvPr>
            <p:cNvSpPr txBox="1"/>
            <p:nvPr/>
          </p:nvSpPr>
          <p:spPr>
            <a:xfrm>
              <a:off x="6443076" y="5230236"/>
              <a:ext cx="1441420" cy="307777"/>
            </a:xfrm>
            <a:prstGeom prst="rect">
              <a:avLst/>
            </a:prstGeom>
            <a:noFill/>
          </p:spPr>
          <p:txBody>
            <a:bodyPr wrap="none" rtlCol="0">
              <a:spAutoFit/>
            </a:bodyPr>
            <a:lstStyle/>
            <a:p>
              <a:r>
                <a:rPr lang="zh-CN" altLang="en-US" sz="1400" dirty="0">
                  <a:latin typeface="楷体_GB2312" panose="02010609030101010101" pitchFamily="49" charset="-122"/>
                  <a:ea typeface="楷体_GB2312" panose="02010609030101010101" pitchFamily="49" charset="-122"/>
                </a:rPr>
                <a:t>橙色：英属印度</a:t>
              </a:r>
            </a:p>
          </p:txBody>
        </p:sp>
        <p:cxnSp>
          <p:nvCxnSpPr>
            <p:cNvPr id="12" name="直接连接符 11">
              <a:extLst>
                <a:ext uri="{FF2B5EF4-FFF2-40B4-BE49-F238E27FC236}">
                  <a16:creationId xmlns:a16="http://schemas.microsoft.com/office/drawing/2014/main" id="{9AB1988E-CD54-4AA4-B396-4CCAD304EF7A}"/>
                </a:ext>
              </a:extLst>
            </p:cNvPr>
            <p:cNvCxnSpPr/>
            <p:nvPr/>
          </p:nvCxnSpPr>
          <p:spPr>
            <a:xfrm flipV="1">
              <a:off x="8751453" y="2998546"/>
              <a:ext cx="361615" cy="430454"/>
            </a:xfrm>
            <a:prstGeom prst="line">
              <a:avLst/>
            </a:prstGeom>
          </p:spPr>
          <p:style>
            <a:lnRef idx="1">
              <a:schemeClr val="dk1"/>
            </a:lnRef>
            <a:fillRef idx="0">
              <a:schemeClr val="dk1"/>
            </a:fillRef>
            <a:effectRef idx="0">
              <a:schemeClr val="dk1"/>
            </a:effectRef>
            <a:fontRef idx="minor">
              <a:schemeClr val="tx1"/>
            </a:fontRef>
          </p:style>
        </p:cxnSp>
        <p:cxnSp>
          <p:nvCxnSpPr>
            <p:cNvPr id="23" name="直接连接符 22">
              <a:extLst>
                <a:ext uri="{FF2B5EF4-FFF2-40B4-BE49-F238E27FC236}">
                  <a16:creationId xmlns:a16="http://schemas.microsoft.com/office/drawing/2014/main" id="{08B3093B-82C8-4F72-A218-9AA5EAB14DF2}"/>
                </a:ext>
              </a:extLst>
            </p:cNvPr>
            <p:cNvCxnSpPr>
              <a:cxnSpLocks/>
            </p:cNvCxnSpPr>
            <p:nvPr/>
          </p:nvCxnSpPr>
          <p:spPr>
            <a:xfrm flipH="1">
              <a:off x="9113068" y="2998546"/>
              <a:ext cx="1444865" cy="0"/>
            </a:xfrm>
            <a:prstGeom prst="line">
              <a:avLst/>
            </a:prstGeom>
          </p:spPr>
          <p:style>
            <a:lnRef idx="1">
              <a:schemeClr val="dk1"/>
            </a:lnRef>
            <a:fillRef idx="0">
              <a:schemeClr val="dk1"/>
            </a:fillRef>
            <a:effectRef idx="0">
              <a:schemeClr val="dk1"/>
            </a:effectRef>
            <a:fontRef idx="minor">
              <a:schemeClr val="tx1"/>
            </a:fontRef>
          </p:style>
        </p:cxnSp>
        <p:sp>
          <p:nvSpPr>
            <p:cNvPr id="26" name="文本框 25">
              <a:extLst>
                <a:ext uri="{FF2B5EF4-FFF2-40B4-BE49-F238E27FC236}">
                  <a16:creationId xmlns:a16="http://schemas.microsoft.com/office/drawing/2014/main" id="{54C9AB53-2881-41D9-B261-E2CC4341BCF7}"/>
                </a:ext>
              </a:extLst>
            </p:cNvPr>
            <p:cNvSpPr txBox="1"/>
            <p:nvPr/>
          </p:nvSpPr>
          <p:spPr>
            <a:xfrm>
              <a:off x="9116513" y="2638419"/>
              <a:ext cx="1441420" cy="307777"/>
            </a:xfrm>
            <a:prstGeom prst="rect">
              <a:avLst/>
            </a:prstGeom>
            <a:noFill/>
          </p:spPr>
          <p:txBody>
            <a:bodyPr wrap="none" rtlCol="0">
              <a:spAutoFit/>
            </a:bodyPr>
            <a:lstStyle/>
            <a:p>
              <a:r>
                <a:rPr lang="zh-CN" altLang="en-US" sz="1400" dirty="0">
                  <a:latin typeface="楷体_GB2312" panose="02010609030101010101" pitchFamily="49" charset="-122"/>
                  <a:ea typeface="楷体_GB2312" panose="02010609030101010101" pitchFamily="49" charset="-122"/>
                </a:rPr>
                <a:t>黄色：印度土邦</a:t>
              </a:r>
            </a:p>
          </p:txBody>
        </p:sp>
      </p:grpSp>
    </p:spTree>
    <p:extLst>
      <p:ext uri="{BB962C8B-B14F-4D97-AF65-F5344CB8AC3E}">
        <p14:creationId xmlns:p14="http://schemas.microsoft.com/office/powerpoint/2010/main" val="1566601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157668" y="-13407"/>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4493538"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政治制度：民主制与集权制</a:t>
            </a:r>
          </a:p>
        </p:txBody>
      </p:sp>
      <p:sp>
        <p:nvSpPr>
          <p:cNvPr id="33" name="矩形 32">
            <a:extLst>
              <a:ext uri="{FF2B5EF4-FFF2-40B4-BE49-F238E27FC236}">
                <a16:creationId xmlns:a16="http://schemas.microsoft.com/office/drawing/2014/main" id="{58B57B05-E8B7-4C4E-863B-86EBA5F8E6AD}"/>
              </a:ext>
            </a:extLst>
          </p:cNvPr>
          <p:cNvSpPr/>
          <p:nvPr/>
        </p:nvSpPr>
        <p:spPr>
          <a:xfrm>
            <a:off x="456570" y="1007253"/>
            <a:ext cx="5639432" cy="4991991"/>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印度民主制的确立</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独立前的印度是一个大陆而非一个国家，主要作为英国的殖民地存在。</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en-US" altLang="zh-CN" sz="1400" dirty="0">
                <a:solidFill>
                  <a:prstClr val="black"/>
                </a:solidFill>
                <a:latin typeface="楷体" panose="02010609060101010101" pitchFamily="49" charset="-122"/>
                <a:ea typeface="楷体" panose="02010609060101010101" pitchFamily="49" charset="-122"/>
              </a:rPr>
              <a:t>1950</a:t>
            </a:r>
            <a:r>
              <a:rPr lang="zh-CN" altLang="en-US" sz="1400" dirty="0">
                <a:solidFill>
                  <a:prstClr val="black"/>
                </a:solidFill>
                <a:latin typeface="楷体" panose="02010609060101010101" pitchFamily="49" charset="-122"/>
                <a:ea typeface="楷体" panose="02010609060101010101" pitchFamily="49" charset="-122"/>
              </a:rPr>
              <a:t>年，印度宪法对外公布：印度是主权独立的民主共和国，印度的民主制由此确立。</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印度民主制的困境</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印度的宗教与民主制度存在冲突。</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印度最大的宗教是印度教，而印度教对印度最大的影响就是极端不平等的种姓制度。</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在印度有民主，但没有平等的人权。</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人口激增。</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印度是人类历史上第一个实行计划生育的国家，但由于民众的强烈反对，计划生育政策遭遇流产。</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集权制</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领导人或者政党对全体公民实施绝对的政治控制。</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15" name="矩形 14">
            <a:extLst>
              <a:ext uri="{FF2B5EF4-FFF2-40B4-BE49-F238E27FC236}">
                <a16:creationId xmlns:a16="http://schemas.microsoft.com/office/drawing/2014/main" id="{F08E6334-A359-47DB-8EFC-DF638593844D}"/>
              </a:ext>
            </a:extLst>
          </p:cNvPr>
          <p:cNvSpPr/>
          <p:nvPr/>
        </p:nvSpPr>
        <p:spPr>
          <a:xfrm>
            <a:off x="6257430" y="1037704"/>
            <a:ext cx="5349663" cy="4991991"/>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伊朗的集权制</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伊朗位于西亚，属于中东国家。</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伊朗经济以石油开采为主，经济实力强。</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伊朗的政治制度非常特殊，因为它与宗教息息相关。</a:t>
            </a:r>
            <a:endParaRPr lang="en-US" altLang="zh-CN" sz="1400" dirty="0">
              <a:solidFill>
                <a:prstClr val="black"/>
              </a:solidFill>
              <a:latin typeface="楷体" panose="02010609060101010101" pitchFamily="49" charset="-122"/>
              <a:ea typeface="楷体" panose="02010609060101010101" pitchFamily="49" charset="-122"/>
            </a:endParaRPr>
          </a:p>
        </p:txBody>
      </p:sp>
      <p:grpSp>
        <p:nvGrpSpPr>
          <p:cNvPr id="4" name="组合 3">
            <a:extLst>
              <a:ext uri="{FF2B5EF4-FFF2-40B4-BE49-F238E27FC236}">
                <a16:creationId xmlns:a16="http://schemas.microsoft.com/office/drawing/2014/main" id="{8473C6D2-741D-4885-99A0-5528B22A2DF7}"/>
              </a:ext>
            </a:extLst>
          </p:cNvPr>
          <p:cNvGrpSpPr/>
          <p:nvPr/>
        </p:nvGrpSpPr>
        <p:grpSpPr>
          <a:xfrm>
            <a:off x="6460066" y="2853269"/>
            <a:ext cx="5071533" cy="3454398"/>
            <a:chOff x="6460066" y="2853269"/>
            <a:chExt cx="5071533" cy="3454398"/>
          </a:xfrm>
        </p:grpSpPr>
        <p:pic>
          <p:nvPicPr>
            <p:cNvPr id="9" name="图片 8">
              <a:extLst>
                <a:ext uri="{FF2B5EF4-FFF2-40B4-BE49-F238E27FC236}">
                  <a16:creationId xmlns:a16="http://schemas.microsoft.com/office/drawing/2014/main" id="{F21B27AC-7F85-4717-AC2F-EEAC3EB782F1}"/>
                </a:ext>
              </a:extLst>
            </p:cNvPr>
            <p:cNvPicPr/>
            <p:nvPr/>
          </p:nvPicPr>
          <p:blipFill rotWithShape="1">
            <a:blip r:embed="rId3"/>
            <a:srcRect l="12522" t="13699" r="39922" b="28082"/>
            <a:stretch/>
          </p:blipFill>
          <p:spPr bwMode="auto">
            <a:xfrm>
              <a:off x="6460066" y="2853269"/>
              <a:ext cx="5071533" cy="3454398"/>
            </a:xfrm>
            <a:prstGeom prst="rect">
              <a:avLst/>
            </a:prstGeom>
            <a:ln>
              <a:noFill/>
            </a:ln>
            <a:extLst>
              <a:ext uri="{53640926-AAD7-44D8-BBD7-CCE9431645EC}">
                <a14:shadowObscured xmlns:a14="http://schemas.microsoft.com/office/drawing/2010/main"/>
              </a:ext>
            </a:extLst>
          </p:spPr>
        </p:pic>
        <p:sp>
          <p:nvSpPr>
            <p:cNvPr id="3" name="矩形 2">
              <a:extLst>
                <a:ext uri="{FF2B5EF4-FFF2-40B4-BE49-F238E27FC236}">
                  <a16:creationId xmlns:a16="http://schemas.microsoft.com/office/drawing/2014/main" id="{9E8EAC95-D0F5-47E3-BFF3-4DD17D0F5D80}"/>
                </a:ext>
              </a:extLst>
            </p:cNvPr>
            <p:cNvSpPr/>
            <p:nvPr/>
          </p:nvSpPr>
          <p:spPr>
            <a:xfrm>
              <a:off x="10430933" y="5820296"/>
              <a:ext cx="1075267"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a:extLst>
              <a:ext uri="{FF2B5EF4-FFF2-40B4-BE49-F238E27FC236}">
                <a16:creationId xmlns:a16="http://schemas.microsoft.com/office/drawing/2014/main" id="{4F2DFA1D-8B3D-49A2-85E2-B1C081AF7BC2}"/>
              </a:ext>
            </a:extLst>
          </p:cNvPr>
          <p:cNvSpPr>
            <a:spLocks/>
          </p:cNvSpPr>
          <p:nvPr/>
        </p:nvSpPr>
        <p:spPr>
          <a:xfrm>
            <a:off x="7818844" y="2513419"/>
            <a:ext cx="2353975" cy="398183"/>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伊朗的政治体制</a:t>
            </a:r>
          </a:p>
        </p:txBody>
      </p:sp>
    </p:spTree>
    <p:extLst>
      <p:ext uri="{BB962C8B-B14F-4D97-AF65-F5344CB8AC3E}">
        <p14:creationId xmlns:p14="http://schemas.microsoft.com/office/powerpoint/2010/main" val="492906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157668" y="-13407"/>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4493538"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政治制度：民主制与集权制</a:t>
            </a:r>
          </a:p>
        </p:txBody>
      </p:sp>
      <p:sp>
        <p:nvSpPr>
          <p:cNvPr id="33" name="矩形 32">
            <a:extLst>
              <a:ext uri="{FF2B5EF4-FFF2-40B4-BE49-F238E27FC236}">
                <a16:creationId xmlns:a16="http://schemas.microsoft.com/office/drawing/2014/main" id="{58B57B05-E8B7-4C4E-863B-86EBA5F8E6AD}"/>
              </a:ext>
            </a:extLst>
          </p:cNvPr>
          <p:cNvSpPr/>
          <p:nvPr/>
        </p:nvSpPr>
        <p:spPr>
          <a:xfrm>
            <a:off x="456570" y="1007253"/>
            <a:ext cx="5639432" cy="4991991"/>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卢旺达的集权制</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卢旺达位于非洲内陆，是世界上最不发达的国家之一，落后的农牧业人口占全国人口的</a:t>
            </a:r>
            <a:r>
              <a:rPr lang="en-US" altLang="zh-CN" sz="1400" dirty="0">
                <a:solidFill>
                  <a:prstClr val="black"/>
                </a:solidFill>
                <a:latin typeface="楷体" panose="02010609060101010101" pitchFamily="49" charset="-122"/>
                <a:ea typeface="楷体" panose="02010609060101010101" pitchFamily="49" charset="-122"/>
              </a:rPr>
              <a:t>92%</a:t>
            </a:r>
            <a:r>
              <a:rPr lang="zh-CN" altLang="en-US" sz="1400" dirty="0">
                <a:solidFill>
                  <a:prstClr val="black"/>
                </a:solidFill>
                <a:latin typeface="楷体" panose="02010609060101010101" pitchFamily="49" charset="-122"/>
                <a:ea typeface="楷体" panose="02010609060101010101" pitchFamily="49" charset="-122"/>
              </a:rPr>
              <a:t>。</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卢旺达政治制度的特殊之处在于一国的政治权利被某个民族掌控。</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比利时殖民者统治者在卢旺达的民族划分政策</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占总人口</a:t>
            </a:r>
            <a:r>
              <a:rPr lang="en-US" altLang="zh-CN" sz="1400" dirty="0">
                <a:solidFill>
                  <a:prstClr val="black"/>
                </a:solidFill>
                <a:latin typeface="楷体" panose="02010609060101010101" pitchFamily="49" charset="-122"/>
                <a:ea typeface="楷体" panose="02010609060101010101" pitchFamily="49" charset="-122"/>
              </a:rPr>
              <a:t>14%</a:t>
            </a:r>
            <a:r>
              <a:rPr lang="zh-CN" altLang="en-US" sz="1400" dirty="0">
                <a:solidFill>
                  <a:prstClr val="black"/>
                </a:solidFill>
                <a:latin typeface="楷体" panose="02010609060101010101" pitchFamily="49" charset="-122"/>
                <a:ea typeface="楷体" panose="02010609060101010101" pitchFamily="49" charset="-122"/>
              </a:rPr>
              <a:t>的图西族为统治者</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占总人口</a:t>
            </a:r>
            <a:r>
              <a:rPr lang="en-US" altLang="zh-CN" sz="1400" dirty="0">
                <a:solidFill>
                  <a:prstClr val="black"/>
                </a:solidFill>
                <a:latin typeface="楷体" panose="02010609060101010101" pitchFamily="49" charset="-122"/>
                <a:ea typeface="楷体" panose="02010609060101010101" pitchFamily="49" charset="-122"/>
              </a:rPr>
              <a:t>85%</a:t>
            </a:r>
            <a:r>
              <a:rPr lang="zh-CN" altLang="en-US" sz="1400" dirty="0">
                <a:solidFill>
                  <a:prstClr val="black"/>
                </a:solidFill>
                <a:latin typeface="楷体" panose="02010609060101010101" pitchFamily="49" charset="-122"/>
                <a:ea typeface="楷体" panose="02010609060101010101" pitchFamily="49" charset="-122"/>
              </a:rPr>
              <a:t>的胡图族为被统治者</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卢旺达大屠杀</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导火索</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en-US" altLang="zh-CN" sz="1400" dirty="0">
                <a:solidFill>
                  <a:prstClr val="black"/>
                </a:solidFill>
                <a:latin typeface="楷体" panose="02010609060101010101" pitchFamily="49" charset="-122"/>
                <a:ea typeface="楷体" panose="02010609060101010101" pitchFamily="49" charset="-122"/>
              </a:rPr>
              <a:t>1994</a:t>
            </a:r>
            <a:r>
              <a:rPr lang="zh-CN" altLang="en-US" sz="1400" dirty="0">
                <a:solidFill>
                  <a:prstClr val="black"/>
                </a:solidFill>
                <a:latin typeface="楷体" panose="02010609060101010101" pitchFamily="49" charset="-122"/>
                <a:ea typeface="楷体" panose="02010609060101010101" pitchFamily="49" charset="-122"/>
              </a:rPr>
              <a:t>年</a:t>
            </a:r>
            <a:r>
              <a:rPr lang="en-US" altLang="zh-CN" sz="1400" dirty="0">
                <a:solidFill>
                  <a:prstClr val="black"/>
                </a:solidFill>
                <a:latin typeface="楷体" panose="02010609060101010101" pitchFamily="49" charset="-122"/>
                <a:ea typeface="楷体" panose="02010609060101010101" pitchFamily="49" charset="-122"/>
              </a:rPr>
              <a:t>4</a:t>
            </a:r>
            <a:r>
              <a:rPr lang="zh-CN" altLang="en-US" sz="1400" dirty="0">
                <a:solidFill>
                  <a:prstClr val="black"/>
                </a:solidFill>
                <a:latin typeface="楷体" panose="02010609060101010101" pitchFamily="49" charset="-122"/>
                <a:ea typeface="楷体" panose="02010609060101010101" pitchFamily="49" charset="-122"/>
              </a:rPr>
              <a:t>月</a:t>
            </a:r>
            <a:r>
              <a:rPr lang="en-US" altLang="zh-CN" sz="1400" dirty="0">
                <a:solidFill>
                  <a:prstClr val="black"/>
                </a:solidFill>
                <a:latin typeface="楷体" panose="02010609060101010101" pitchFamily="49" charset="-122"/>
                <a:ea typeface="楷体" panose="02010609060101010101" pitchFamily="49" charset="-122"/>
              </a:rPr>
              <a:t>6</a:t>
            </a:r>
            <a:r>
              <a:rPr lang="zh-CN" altLang="en-US" sz="1400" dirty="0">
                <a:solidFill>
                  <a:prstClr val="black"/>
                </a:solidFill>
                <a:latin typeface="楷体" panose="02010609060101010101" pitchFamily="49" charset="-122"/>
                <a:ea typeface="楷体" panose="02010609060101010101" pitchFamily="49" charset="-122"/>
              </a:rPr>
              <a:t>日晚，卢旺达的胡图族总统遭遇谋杀。</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卢旺达大屠杀造成</a:t>
            </a:r>
            <a:r>
              <a:rPr lang="en-US" altLang="zh-CN" sz="1400" dirty="0">
                <a:solidFill>
                  <a:prstClr val="black"/>
                </a:solidFill>
                <a:latin typeface="楷体" panose="02010609060101010101" pitchFamily="49" charset="-122"/>
                <a:ea typeface="楷体" panose="02010609060101010101" pitchFamily="49" charset="-122"/>
              </a:rPr>
              <a:t>100</a:t>
            </a:r>
            <a:r>
              <a:rPr lang="zh-CN" altLang="en-US" sz="1400" dirty="0">
                <a:solidFill>
                  <a:prstClr val="black"/>
                </a:solidFill>
                <a:latin typeface="楷体" panose="02010609060101010101" pitchFamily="49" charset="-122"/>
                <a:ea typeface="楷体" panose="02010609060101010101" pitchFamily="49" charset="-122"/>
              </a:rPr>
              <a:t>万人死亡。</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15" name="矩形 14">
            <a:extLst>
              <a:ext uri="{FF2B5EF4-FFF2-40B4-BE49-F238E27FC236}">
                <a16:creationId xmlns:a16="http://schemas.microsoft.com/office/drawing/2014/main" id="{F08E6334-A359-47DB-8EFC-DF638593844D}"/>
              </a:ext>
            </a:extLst>
          </p:cNvPr>
          <p:cNvSpPr/>
          <p:nvPr/>
        </p:nvSpPr>
        <p:spPr>
          <a:xfrm>
            <a:off x="6257430" y="1037704"/>
            <a:ext cx="5349663" cy="4991991"/>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我国实行的是民主集中制，即民主基础上的集中</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和集中指导下的民主相结合的制度。</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思考：民主制和集权制，哪个对跨国公司更有利？</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民主制更有利于国际商务发展。</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因为集权制国家的政治风险比较高，不仅可能频发抗议和暴乱，更极端的可能是外国资产的国有化，也就是集权制政府没收跨国公司的资产。</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例如委内瑞拉强行收缴美跨国公司埃克森美孚和康菲石油公司的资产。</a:t>
            </a:r>
            <a:endParaRPr lang="en-US" altLang="zh-CN" sz="1400" dirty="0">
              <a:solidFill>
                <a:prstClr val="black"/>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719538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157668" y="-13407"/>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5211683"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政治制度：集体主义与个人主义</a:t>
            </a:r>
          </a:p>
        </p:txBody>
      </p:sp>
      <p:sp>
        <p:nvSpPr>
          <p:cNvPr id="33" name="矩形 32">
            <a:extLst>
              <a:ext uri="{FF2B5EF4-FFF2-40B4-BE49-F238E27FC236}">
                <a16:creationId xmlns:a16="http://schemas.microsoft.com/office/drawing/2014/main" id="{58B57B05-E8B7-4C4E-863B-86EBA5F8E6AD}"/>
              </a:ext>
            </a:extLst>
          </p:cNvPr>
          <p:cNvSpPr/>
          <p:nvPr/>
        </p:nvSpPr>
        <p:spPr>
          <a:xfrm>
            <a:off x="456570" y="1007254"/>
            <a:ext cx="563943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一般来说，强调集体主义的国家往往倾向于采取集权制，而强调个人主义的国家则倾向于民主制。</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集体主义</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源自柏拉图，他在</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理想国</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中提出，个人的权利应当服从大多数人的利益，财产应该归公众所有。</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举例：中国、巴基斯坦、泰国、新加坡、墨西哥、日本。</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en-US" altLang="zh-CN" sz="1400" dirty="0">
                <a:solidFill>
                  <a:prstClr val="black"/>
                </a:solidFill>
                <a:latin typeface="楷体" panose="02010609060101010101" pitchFamily="49" charset="-122"/>
                <a:ea typeface="楷体" panose="02010609060101010101" pitchFamily="49" charset="-122"/>
              </a:rPr>
              <a:t>1991</a:t>
            </a:r>
            <a:r>
              <a:rPr lang="zh-CN" altLang="en-US" sz="1400" dirty="0">
                <a:solidFill>
                  <a:prstClr val="black"/>
                </a:solidFill>
                <a:latin typeface="楷体" panose="02010609060101010101" pitchFamily="49" charset="-122"/>
                <a:ea typeface="楷体" panose="02010609060101010101" pitchFamily="49" charset="-122"/>
              </a:rPr>
              <a:t>年新加坡政府发表了</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共同价值观白皮书</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推出了五大“共同价值观念”，其中的第一条共同价值观就是“国家至上、社会优先”。</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en-US" altLang="zh-CN" sz="1400" dirty="0">
                <a:solidFill>
                  <a:prstClr val="black"/>
                </a:solidFill>
                <a:latin typeface="楷体" panose="02010609060101010101" pitchFamily="49" charset="-122"/>
                <a:ea typeface="楷体" panose="02010609060101010101" pitchFamily="49" charset="-122"/>
              </a:rPr>
              <a:t>1945</a:t>
            </a:r>
            <a:r>
              <a:rPr lang="zh-CN" altLang="en-US" sz="1400" dirty="0">
                <a:solidFill>
                  <a:prstClr val="black"/>
                </a:solidFill>
                <a:latin typeface="楷体" panose="02010609060101010101" pitchFamily="49" charset="-122"/>
                <a:ea typeface="楷体" panose="02010609060101010101" pitchFamily="49" charset="-122"/>
              </a:rPr>
              <a:t>年，日本国内提出“一亿玉碎”。</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个人主义</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集体主义的对立面。</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最先起源于亚里士多德。</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个人主义：亚里士多德认为私有财产具有比公共财产更高的生产效率，每个人都应当享有追求经济和政治的自由的权力。</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举例：美国、澳大利亚、英国、加拿大、新西兰、意大利、比利时、丹麦。</a:t>
            </a:r>
          </a:p>
        </p:txBody>
      </p:sp>
      <p:sp>
        <p:nvSpPr>
          <p:cNvPr id="9" name="矩形 8">
            <a:extLst>
              <a:ext uri="{FF2B5EF4-FFF2-40B4-BE49-F238E27FC236}">
                <a16:creationId xmlns:a16="http://schemas.microsoft.com/office/drawing/2014/main" id="{5C2C678B-A000-4001-B102-97ABE3BFBBD9}"/>
              </a:ext>
            </a:extLst>
          </p:cNvPr>
          <p:cNvSpPr/>
          <p:nvPr/>
        </p:nvSpPr>
        <p:spPr>
          <a:xfrm>
            <a:off x="6408637" y="1007254"/>
            <a:ext cx="563943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个人主义体现在美国人生活的方方面面。</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父母会向年纪尚小的孩子征求意见，把他们当作有能力对事物做出独立判断的人来对待。父母非常尊重孩子的意愿、隐私和尊严，给其发展个性的空间。</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在美国电影中，个人英雄主义也常常有所体现，例如</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超人</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思考：个人主义和集体主义会对跨国公司产生什么影响？</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一个中国人和一个美国人既是同事也是朋友。一次，这个美国人在会议中提出了一个方案，征询在场的中国经理的意见，见无人提出异议，于是这个美国老板决定采用这个方案。但是，会后这个中国人却找到这位美国老板，提出了方案中的问题，认为方案不可行。这位美国老板非常生气，你为什么不早点说出来呢？耽误了决策的时间。而这位中国员工也很不解，认为我没有在众人面前指出你的错误，是保全了你的面子，维护了集体的和谐。</a:t>
            </a:r>
            <a:endParaRPr lang="en-US" altLang="zh-CN" sz="1400" dirty="0">
              <a:solidFill>
                <a:prstClr val="black"/>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350501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157668" y="-13407"/>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456569" y="321920"/>
            <a:ext cx="2698175"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法律制度：分类</a:t>
            </a:r>
          </a:p>
        </p:txBody>
      </p:sp>
      <p:sp>
        <p:nvSpPr>
          <p:cNvPr id="33" name="矩形 32">
            <a:extLst>
              <a:ext uri="{FF2B5EF4-FFF2-40B4-BE49-F238E27FC236}">
                <a16:creationId xmlns:a16="http://schemas.microsoft.com/office/drawing/2014/main" id="{58B57B05-E8B7-4C4E-863B-86EBA5F8E6AD}"/>
              </a:ext>
            </a:extLst>
          </p:cNvPr>
          <p:cNvSpPr/>
          <p:nvPr/>
        </p:nvSpPr>
        <p:spPr>
          <a:xfrm>
            <a:off x="456570" y="1007253"/>
            <a:ext cx="5639432" cy="5454785"/>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法律</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国家的产物，是统治阶级为了实现统治和管理国家的目的，经过一定的立法程序，所颁布的基本法律和普通法律。</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三种法律传统</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大陆法系、普通法系和神权法系。</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大陆法系</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起源于罗马法，是目前最古老、最具影响力、在全世界分布最广的法律体系，一共有</a:t>
            </a:r>
            <a:r>
              <a:rPr lang="en-US" altLang="zh-CN" sz="1400" dirty="0">
                <a:solidFill>
                  <a:prstClr val="black"/>
                </a:solidFill>
                <a:latin typeface="楷体" panose="02010609060101010101" pitchFamily="49" charset="-122"/>
                <a:ea typeface="楷体" panose="02010609060101010101" pitchFamily="49" charset="-122"/>
              </a:rPr>
              <a:t>80</a:t>
            </a:r>
            <a:r>
              <a:rPr lang="zh-CN" altLang="en-US" sz="1400" dirty="0">
                <a:solidFill>
                  <a:prstClr val="black"/>
                </a:solidFill>
                <a:latin typeface="楷体" panose="02010609060101010101" pitchFamily="49" charset="-122"/>
                <a:ea typeface="楷体" panose="02010609060101010101" pitchFamily="49" charset="-122"/>
              </a:rPr>
              <a:t>多个国家采用大陆法。</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大陆法系最大的特点是它是成文法系。</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我国是大陆法系。</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思考：为什么采用大陆法系国家的合同往往比普通法系的合同短？</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普通法系</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起源于英国，根据先例和惯例定刑和量刑。</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法官可以创造法律。</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陪审团制度。</a:t>
            </a: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11" name="矩形 10">
            <a:extLst>
              <a:ext uri="{FF2B5EF4-FFF2-40B4-BE49-F238E27FC236}">
                <a16:creationId xmlns:a16="http://schemas.microsoft.com/office/drawing/2014/main" id="{59EACC66-2D14-4AE8-9BD5-CFC93CAF2D94}"/>
              </a:ext>
            </a:extLst>
          </p:cNvPr>
          <p:cNvSpPr/>
          <p:nvPr/>
        </p:nvSpPr>
        <p:spPr>
          <a:xfrm>
            <a:off x="6324285" y="926198"/>
            <a:ext cx="5639432" cy="3163202"/>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进入陪审团的条件</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有良好信用、成年人、永久居民、无案底。</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两项专业性限制：一是对案件所涉及的专业比较懂行的人，不能当选；二是懂法的人，不能当选。</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案例</a:t>
            </a:r>
            <a:r>
              <a:rPr lang="en-US" altLang="zh-CN" sz="1400" dirty="0">
                <a:solidFill>
                  <a:prstClr val="black"/>
                </a:solidFill>
                <a:latin typeface="楷体" panose="02010609060101010101" pitchFamily="49" charset="-122"/>
                <a:ea typeface="楷体" panose="02010609060101010101" pitchFamily="49" charset="-122"/>
              </a:rPr>
              <a:t>1</a:t>
            </a:r>
            <a:r>
              <a:rPr lang="zh-CN" altLang="en-US" sz="1400" dirty="0">
                <a:solidFill>
                  <a:prstClr val="black"/>
                </a:solidFill>
                <a:latin typeface="楷体" panose="02010609060101010101" pitchFamily="49" charset="-122"/>
                <a:ea typeface="楷体" panose="02010609060101010101" pitchFamily="49" charset="-122"/>
              </a:rPr>
              <a:t>：辛普森案</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案例</a:t>
            </a:r>
            <a:r>
              <a:rPr lang="en-US" altLang="zh-CN" sz="1400" dirty="0">
                <a:solidFill>
                  <a:prstClr val="black"/>
                </a:solidFill>
                <a:latin typeface="楷体" panose="02010609060101010101" pitchFamily="49" charset="-122"/>
                <a:ea typeface="楷体" panose="02010609060101010101" pitchFamily="49" charset="-122"/>
              </a:rPr>
              <a:t>2</a:t>
            </a:r>
            <a:r>
              <a:rPr lang="zh-CN" altLang="en-US" sz="1400" dirty="0">
                <a:solidFill>
                  <a:prstClr val="black"/>
                </a:solidFill>
                <a:latin typeface="楷体" panose="02010609060101010101" pitchFamily="49" charset="-122"/>
                <a:ea typeface="楷体" panose="02010609060101010101" pitchFamily="49" charset="-122"/>
              </a:rPr>
              <a:t>：触碰高压线的小男孩案</a:t>
            </a:r>
            <a:endParaRPr lang="en-US" altLang="zh-CN" sz="1400" dirty="0">
              <a:solidFill>
                <a:prstClr val="black"/>
              </a:solidFill>
              <a:latin typeface="楷体" panose="02010609060101010101" pitchFamily="49" charset="-122"/>
              <a:ea typeface="楷体" panose="02010609060101010101" pitchFamily="49" charset="-122"/>
            </a:endParaRPr>
          </a:p>
        </p:txBody>
      </p:sp>
      <p:pic>
        <p:nvPicPr>
          <p:cNvPr id="12" name="图片 11">
            <a:extLst>
              <a:ext uri="{FF2B5EF4-FFF2-40B4-BE49-F238E27FC236}">
                <a16:creationId xmlns:a16="http://schemas.microsoft.com/office/drawing/2014/main" id="{FFA2E477-2FDE-4467-A250-55E3AD85B8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176030" y="4049272"/>
            <a:ext cx="3783541" cy="1328422"/>
          </a:xfrm>
          <a:prstGeom prst="rect">
            <a:avLst/>
          </a:prstGeom>
          <a:noFill/>
          <a:ln>
            <a:noFill/>
          </a:ln>
        </p:spPr>
      </p:pic>
      <p:sp>
        <p:nvSpPr>
          <p:cNvPr id="13" name="矩形 12">
            <a:extLst>
              <a:ext uri="{FF2B5EF4-FFF2-40B4-BE49-F238E27FC236}">
                <a16:creationId xmlns:a16="http://schemas.microsoft.com/office/drawing/2014/main" id="{5CC02D46-F2CF-4D70-8FD0-E514439595DC}"/>
              </a:ext>
            </a:extLst>
          </p:cNvPr>
          <p:cNvSpPr>
            <a:spLocks/>
          </p:cNvSpPr>
          <p:nvPr/>
        </p:nvSpPr>
        <p:spPr>
          <a:xfrm>
            <a:off x="7581656" y="3576840"/>
            <a:ext cx="2972287" cy="398183"/>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大陆法系与普通法系主要区别</a:t>
            </a:r>
          </a:p>
        </p:txBody>
      </p:sp>
      <p:pic>
        <p:nvPicPr>
          <p:cNvPr id="14" name="图片 13">
            <a:extLst>
              <a:ext uri="{FF2B5EF4-FFF2-40B4-BE49-F238E27FC236}">
                <a16:creationId xmlns:a16="http://schemas.microsoft.com/office/drawing/2014/main" id="{47491BB3-CE0D-45FA-A858-3C88345629DB}"/>
              </a:ext>
            </a:extLst>
          </p:cNvPr>
          <p:cNvPicPr/>
          <p:nvPr/>
        </p:nvPicPr>
        <p:blipFill rotWithShape="1">
          <a:blip r:embed="rId4"/>
          <a:srcRect l="15531" t="25685" r="38839" b="35360"/>
          <a:stretch/>
        </p:blipFill>
        <p:spPr bwMode="auto">
          <a:xfrm>
            <a:off x="6985636" y="3496617"/>
            <a:ext cx="4469130" cy="21463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266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157668" y="-13407"/>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456569" y="321920"/>
            <a:ext cx="2698175"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法律制度：分类</a:t>
            </a:r>
          </a:p>
        </p:txBody>
      </p:sp>
      <p:sp>
        <p:nvSpPr>
          <p:cNvPr id="33" name="矩形 32">
            <a:extLst>
              <a:ext uri="{FF2B5EF4-FFF2-40B4-BE49-F238E27FC236}">
                <a16:creationId xmlns:a16="http://schemas.microsoft.com/office/drawing/2014/main" id="{58B57B05-E8B7-4C4E-863B-86EBA5F8E6AD}"/>
              </a:ext>
            </a:extLst>
          </p:cNvPr>
          <p:cNvSpPr/>
          <p:nvPr/>
        </p:nvSpPr>
        <p:spPr>
          <a:xfrm>
            <a:off x="456570" y="1007254"/>
            <a:ext cx="563943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神权法</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基于宗教教义的法律体系，如犹太法和伊斯兰法。</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举例：麦当劳在沙特阿拉伯开设女士快餐店。</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截至</a:t>
            </a:r>
            <a:r>
              <a:rPr lang="en-US" altLang="zh-CN" sz="1400" dirty="0">
                <a:solidFill>
                  <a:prstClr val="black"/>
                </a:solidFill>
                <a:latin typeface="楷体" panose="02010609060101010101" pitchFamily="49" charset="-122"/>
                <a:ea typeface="楷体" panose="02010609060101010101" pitchFamily="49" charset="-122"/>
              </a:rPr>
              <a:t>2016</a:t>
            </a:r>
            <a:r>
              <a:rPr lang="zh-CN" altLang="en-US" sz="1400" dirty="0">
                <a:solidFill>
                  <a:prstClr val="black"/>
                </a:solidFill>
                <a:latin typeface="楷体" panose="02010609060101010101" pitchFamily="49" charset="-122"/>
                <a:ea typeface="楷体" panose="02010609060101010101" pitchFamily="49" charset="-122"/>
              </a:rPr>
              <a:t>年，麦当劳已经在沙特开了</a:t>
            </a:r>
            <a:r>
              <a:rPr lang="en-US" altLang="zh-CN" sz="1400" dirty="0">
                <a:solidFill>
                  <a:prstClr val="black"/>
                </a:solidFill>
                <a:latin typeface="楷体" panose="02010609060101010101" pitchFamily="49" charset="-122"/>
                <a:ea typeface="楷体" panose="02010609060101010101" pitchFamily="49" charset="-122"/>
              </a:rPr>
              <a:t>224</a:t>
            </a:r>
            <a:r>
              <a:rPr lang="zh-CN" altLang="en-US" sz="1400" dirty="0">
                <a:solidFill>
                  <a:prstClr val="black"/>
                </a:solidFill>
                <a:latin typeface="楷体" panose="02010609060101010101" pitchFamily="49" charset="-122"/>
                <a:ea typeface="楷体" panose="02010609060101010101" pitchFamily="49" charset="-122"/>
              </a:rPr>
              <a:t>家门店。</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灰色地带：贪污腐败。</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举例：俄罗斯贪污腐败猖獗。</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跨国公司每年在俄罗斯的贿赂金额高达</a:t>
            </a:r>
            <a:r>
              <a:rPr lang="en-US" altLang="zh-CN" sz="1400" dirty="0">
                <a:solidFill>
                  <a:prstClr val="black"/>
                </a:solidFill>
                <a:latin typeface="楷体" panose="02010609060101010101" pitchFamily="49" charset="-122"/>
                <a:ea typeface="楷体" panose="02010609060101010101" pitchFamily="49" charset="-122"/>
              </a:rPr>
              <a:t>3000</a:t>
            </a:r>
            <a:r>
              <a:rPr lang="zh-CN" altLang="en-US" sz="1400" dirty="0">
                <a:solidFill>
                  <a:prstClr val="black"/>
                </a:solidFill>
                <a:latin typeface="楷体" panose="02010609060101010101" pitchFamily="49" charset="-122"/>
                <a:ea typeface="楷体" panose="02010609060101010101" pitchFamily="49" charset="-122"/>
              </a:rPr>
              <a:t>亿美元。</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en-US" altLang="zh-CN" sz="1400" dirty="0">
                <a:solidFill>
                  <a:prstClr val="black"/>
                </a:solidFill>
                <a:latin typeface="楷体" panose="02010609060101010101" pitchFamily="49" charset="-122"/>
                <a:ea typeface="楷体" panose="02010609060101010101" pitchFamily="49" charset="-122"/>
              </a:rPr>
              <a:t>2014</a:t>
            </a:r>
            <a:r>
              <a:rPr lang="zh-CN" altLang="en-US" sz="1400" dirty="0">
                <a:solidFill>
                  <a:prstClr val="black"/>
                </a:solidFill>
                <a:latin typeface="楷体" panose="02010609060101010101" pitchFamily="49" charset="-122"/>
                <a:ea typeface="楷体" panose="02010609060101010101" pitchFamily="49" charset="-122"/>
              </a:rPr>
              <a:t>年</a:t>
            </a:r>
            <a:r>
              <a:rPr lang="en-US" altLang="zh-CN" sz="1400" dirty="0">
                <a:solidFill>
                  <a:prstClr val="black"/>
                </a:solidFill>
                <a:latin typeface="楷体" panose="02010609060101010101" pitchFamily="49" charset="-122"/>
                <a:ea typeface="楷体" panose="02010609060101010101" pitchFamily="49" charset="-122"/>
              </a:rPr>
              <a:t>9</a:t>
            </a:r>
            <a:r>
              <a:rPr lang="zh-CN" altLang="en-US" sz="1400" dirty="0">
                <a:solidFill>
                  <a:prstClr val="black"/>
                </a:solidFill>
                <a:latin typeface="楷体" panose="02010609060101010101" pitchFamily="49" charset="-122"/>
                <a:ea typeface="楷体" panose="02010609060101010101" pitchFamily="49" charset="-122"/>
              </a:rPr>
              <a:t>月，美国加州的一家法庭向</a:t>
            </a:r>
            <a:r>
              <a:rPr lang="en-US" altLang="zh-CN" sz="1400" dirty="0">
                <a:solidFill>
                  <a:prstClr val="black"/>
                </a:solidFill>
                <a:latin typeface="楷体" panose="02010609060101010101" pitchFamily="49" charset="-122"/>
                <a:ea typeface="楷体" panose="02010609060101010101" pitchFamily="49" charset="-122"/>
              </a:rPr>
              <a:t>IT</a:t>
            </a:r>
            <a:r>
              <a:rPr lang="zh-CN" altLang="en-US" sz="1400" dirty="0">
                <a:solidFill>
                  <a:prstClr val="black"/>
                </a:solidFill>
                <a:latin typeface="楷体" panose="02010609060101010101" pitchFamily="49" charset="-122"/>
                <a:ea typeface="楷体" panose="02010609060101010101" pitchFamily="49" charset="-122"/>
              </a:rPr>
              <a:t>巨头惠普开出一张</a:t>
            </a:r>
            <a:r>
              <a:rPr lang="en-US" altLang="zh-CN" sz="1400" dirty="0">
                <a:solidFill>
                  <a:prstClr val="black"/>
                </a:solidFill>
                <a:latin typeface="楷体" panose="02010609060101010101" pitchFamily="49" charset="-122"/>
                <a:ea typeface="楷体" panose="02010609060101010101" pitchFamily="49" charset="-122"/>
              </a:rPr>
              <a:t>5880</a:t>
            </a:r>
            <a:r>
              <a:rPr lang="zh-CN" altLang="en-US" sz="1400" dirty="0">
                <a:solidFill>
                  <a:prstClr val="black"/>
                </a:solidFill>
                <a:latin typeface="楷体" panose="02010609060101010101" pitchFamily="49" charset="-122"/>
                <a:ea typeface="楷体" panose="02010609060101010101" pitchFamily="49" charset="-122"/>
              </a:rPr>
              <a:t>万美元的罚单，处罚理由是惠普在俄罗斯行贿。</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清廉指数</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由透明国际建立的清廉指数排行榜</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旨在反映一个国家政府官员的廉洁程度和受贿状况。根据全球各国的商人、学者等对世界各国腐败状况的观察和感受进行评分，范围是由</a:t>
            </a:r>
            <a:r>
              <a:rPr lang="en-US" altLang="zh-CN" sz="1400" dirty="0">
                <a:solidFill>
                  <a:prstClr val="black"/>
                </a:solidFill>
                <a:latin typeface="楷体" panose="02010609060101010101" pitchFamily="49" charset="-122"/>
                <a:ea typeface="楷体" panose="02010609060101010101" pitchFamily="49" charset="-122"/>
              </a:rPr>
              <a:t>0</a:t>
            </a:r>
            <a:r>
              <a:rPr lang="zh-CN" altLang="en-US" sz="1400" dirty="0">
                <a:solidFill>
                  <a:prstClr val="black"/>
                </a:solidFill>
                <a:latin typeface="楷体" panose="02010609060101010101" pitchFamily="49" charset="-122"/>
                <a:ea typeface="楷体" panose="02010609060101010101" pitchFamily="49" charset="-122"/>
              </a:rPr>
              <a:t>到</a:t>
            </a:r>
            <a:r>
              <a:rPr lang="en-US" altLang="zh-CN" sz="1400" dirty="0">
                <a:solidFill>
                  <a:prstClr val="black"/>
                </a:solidFill>
                <a:latin typeface="楷体" panose="02010609060101010101" pitchFamily="49" charset="-122"/>
                <a:ea typeface="楷体" panose="02010609060101010101" pitchFamily="49" charset="-122"/>
              </a:rPr>
              <a:t>10</a:t>
            </a:r>
            <a:r>
              <a:rPr lang="zh-CN" altLang="en-US" sz="1400" dirty="0">
                <a:solidFill>
                  <a:prstClr val="black"/>
                </a:solidFill>
                <a:latin typeface="楷体" panose="02010609060101010101" pitchFamily="49" charset="-122"/>
                <a:ea typeface="楷体" panose="02010609060101010101" pitchFamily="49" charset="-122"/>
              </a:rPr>
              <a:t>，得分越高，表示腐败程度越低。</a:t>
            </a: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p:txBody>
      </p:sp>
      <p:pic>
        <p:nvPicPr>
          <p:cNvPr id="4" name="图片 3">
            <a:extLst>
              <a:ext uri="{FF2B5EF4-FFF2-40B4-BE49-F238E27FC236}">
                <a16:creationId xmlns:a16="http://schemas.microsoft.com/office/drawing/2014/main" id="{7F616F1A-1CC1-4FE9-88FD-30E44C870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9856" y="2226906"/>
            <a:ext cx="4196224" cy="2790488"/>
          </a:xfrm>
          <a:prstGeom prst="rect">
            <a:avLst/>
          </a:prstGeom>
        </p:spPr>
      </p:pic>
      <p:sp>
        <p:nvSpPr>
          <p:cNvPr id="16" name="矩形 15">
            <a:extLst>
              <a:ext uri="{FF2B5EF4-FFF2-40B4-BE49-F238E27FC236}">
                <a16:creationId xmlns:a16="http://schemas.microsoft.com/office/drawing/2014/main" id="{01E4CCED-AFDC-4CE0-A1BB-D1C72C2D552B}"/>
              </a:ext>
            </a:extLst>
          </p:cNvPr>
          <p:cNvSpPr>
            <a:spLocks/>
          </p:cNvSpPr>
          <p:nvPr/>
        </p:nvSpPr>
        <p:spPr>
          <a:xfrm>
            <a:off x="7390913" y="1722353"/>
            <a:ext cx="2972287" cy="398183"/>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沙特阿拉伯的女士餐厅</a:t>
            </a:r>
          </a:p>
        </p:txBody>
      </p:sp>
    </p:spTree>
    <p:extLst>
      <p:ext uri="{BB962C8B-B14F-4D97-AF65-F5344CB8AC3E}">
        <p14:creationId xmlns:p14="http://schemas.microsoft.com/office/powerpoint/2010/main" val="1147656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214435" y="69901"/>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5774273"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课前引入：肯德基在中国迅速扩张</a:t>
            </a:r>
          </a:p>
        </p:txBody>
      </p:sp>
      <p:sp>
        <p:nvSpPr>
          <p:cNvPr id="32" name="矩形 31">
            <a:extLst>
              <a:ext uri="{FF2B5EF4-FFF2-40B4-BE49-F238E27FC236}">
                <a16:creationId xmlns:a16="http://schemas.microsoft.com/office/drawing/2014/main" id="{1E990C91-9524-4880-B87B-586A0047DA42}"/>
              </a:ext>
            </a:extLst>
          </p:cNvPr>
          <p:cNvSpPr/>
          <p:nvPr/>
        </p:nvSpPr>
        <p:spPr>
          <a:xfrm>
            <a:off x="777851" y="1010114"/>
            <a:ext cx="4618117" cy="4615653"/>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在中国市场，肯德基比麦当劳更快地做出了反应。</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早在 </a:t>
            </a:r>
            <a:r>
              <a:rPr lang="en-US" altLang="zh-CN" sz="1400" dirty="0">
                <a:solidFill>
                  <a:prstClr val="black"/>
                </a:solidFill>
                <a:latin typeface="楷体" panose="02010609060101010101" pitchFamily="49" charset="-122"/>
                <a:ea typeface="楷体" panose="02010609060101010101" pitchFamily="49" charset="-122"/>
              </a:rPr>
              <a:t>2002 </a:t>
            </a:r>
            <a:r>
              <a:rPr lang="zh-CN" altLang="en-US" sz="1400" dirty="0">
                <a:solidFill>
                  <a:prstClr val="black"/>
                </a:solidFill>
                <a:latin typeface="楷体" panose="02010609060101010101" pitchFamily="49" charset="-122"/>
                <a:ea typeface="楷体" panose="02010609060101010101" pitchFamily="49" charset="-122"/>
              </a:rPr>
              <a:t>年，肯德基就推出了“寒稻香蘑饭”，成为了进入中国内地的西式快餐中第一个推出米饭的品牌。</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麦当劳则在中国遵循严格的全球模式，直到</a:t>
            </a:r>
            <a:r>
              <a:rPr lang="en-US" altLang="zh-CN" sz="1400" dirty="0">
                <a:solidFill>
                  <a:prstClr val="black"/>
                </a:solidFill>
                <a:latin typeface="楷体" panose="02010609060101010101" pitchFamily="49" charset="-122"/>
                <a:ea typeface="楷体" panose="02010609060101010101" pitchFamily="49" charset="-122"/>
              </a:rPr>
              <a:t>2016</a:t>
            </a:r>
            <a:r>
              <a:rPr lang="zh-CN" altLang="en-US" sz="1400" dirty="0">
                <a:solidFill>
                  <a:prstClr val="black"/>
                </a:solidFill>
                <a:latin typeface="楷体" panose="02010609060101010101" pitchFamily="49" charset="-122"/>
                <a:ea typeface="楷体" panose="02010609060101010101" pitchFamily="49" charset="-122"/>
              </a:rPr>
              <a:t>年，才开始考虑中国战略，在菜品设置上融入中国元素。</a:t>
            </a: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34" name="矩形 33">
            <a:extLst>
              <a:ext uri="{FF2B5EF4-FFF2-40B4-BE49-F238E27FC236}">
                <a16:creationId xmlns:a16="http://schemas.microsoft.com/office/drawing/2014/main" id="{663928F7-A852-4401-B6FB-2C8C375B60F2}"/>
              </a:ext>
            </a:extLst>
          </p:cNvPr>
          <p:cNvSpPr>
            <a:spLocks/>
          </p:cNvSpPr>
          <p:nvPr/>
        </p:nvSpPr>
        <p:spPr>
          <a:xfrm>
            <a:off x="6511967" y="1231434"/>
            <a:ext cx="4023750" cy="351791"/>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肯德基的早餐中，近一半菜品属中式口味</a:t>
            </a:r>
          </a:p>
        </p:txBody>
      </p:sp>
      <p:pic>
        <p:nvPicPr>
          <p:cNvPr id="4" name="图片 3">
            <a:extLst>
              <a:ext uri="{FF2B5EF4-FFF2-40B4-BE49-F238E27FC236}">
                <a16:creationId xmlns:a16="http://schemas.microsoft.com/office/drawing/2014/main" id="{FC33EE2C-D63C-48CF-A1FE-A83926CA9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6949" y="1728399"/>
            <a:ext cx="3768768" cy="4429679"/>
          </a:xfrm>
          <a:prstGeom prst="rect">
            <a:avLst/>
          </a:prstGeom>
        </p:spPr>
      </p:pic>
      <p:pic>
        <p:nvPicPr>
          <p:cNvPr id="3" name="图片 2">
            <a:extLst>
              <a:ext uri="{FF2B5EF4-FFF2-40B4-BE49-F238E27FC236}">
                <a16:creationId xmlns:a16="http://schemas.microsoft.com/office/drawing/2014/main" id="{D32CA9D5-CD64-4150-8DB7-48656D9BC313}"/>
              </a:ext>
            </a:extLst>
          </p:cNvPr>
          <p:cNvPicPr>
            <a:picLocks noChangeAspect="1"/>
          </p:cNvPicPr>
          <p:nvPr/>
        </p:nvPicPr>
        <p:blipFill>
          <a:blip r:embed="rId4"/>
          <a:stretch>
            <a:fillRect/>
          </a:stretch>
        </p:blipFill>
        <p:spPr>
          <a:xfrm>
            <a:off x="1224468" y="3547406"/>
            <a:ext cx="4171500" cy="2499800"/>
          </a:xfrm>
          <a:prstGeom prst="rect">
            <a:avLst/>
          </a:prstGeom>
        </p:spPr>
      </p:pic>
      <p:sp>
        <p:nvSpPr>
          <p:cNvPr id="19" name="矩形 18">
            <a:extLst>
              <a:ext uri="{FF2B5EF4-FFF2-40B4-BE49-F238E27FC236}">
                <a16:creationId xmlns:a16="http://schemas.microsoft.com/office/drawing/2014/main" id="{0367C6BE-600A-4208-B0DD-1FEB27FDC430}"/>
              </a:ext>
            </a:extLst>
          </p:cNvPr>
          <p:cNvSpPr>
            <a:spLocks/>
          </p:cNvSpPr>
          <p:nvPr/>
        </p:nvSpPr>
        <p:spPr>
          <a:xfrm>
            <a:off x="681378" y="3164888"/>
            <a:ext cx="4618116" cy="351791"/>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1400" b="1" dirty="0">
                <a:solidFill>
                  <a:srgbClr val="9E0116"/>
                </a:solidFill>
                <a:latin typeface="微软雅黑" panose="020B0503020204020204" pitchFamily="34" charset="-122"/>
                <a:ea typeface="微软雅黑" panose="020B0503020204020204" pitchFamily="34" charset="-122"/>
              </a:rPr>
              <a:t>2016</a:t>
            </a:r>
            <a:r>
              <a:rPr lang="zh-CN" altLang="en-US" sz="1400" b="1" dirty="0">
                <a:solidFill>
                  <a:srgbClr val="9E0116"/>
                </a:solidFill>
                <a:latin typeface="微软雅黑" panose="020B0503020204020204" pitchFamily="34" charset="-122"/>
                <a:ea typeface="微软雅黑" panose="020B0503020204020204" pitchFamily="34" charset="-122"/>
              </a:rPr>
              <a:t>年，肯德基在中国的门店数量是麦当劳的两倍多</a:t>
            </a:r>
          </a:p>
        </p:txBody>
      </p:sp>
    </p:spTree>
    <p:extLst>
      <p:ext uri="{BB962C8B-B14F-4D97-AF65-F5344CB8AC3E}">
        <p14:creationId xmlns:p14="http://schemas.microsoft.com/office/powerpoint/2010/main" val="555098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157668" y="-13407"/>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3416320"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法律制度：清廉指数</a:t>
            </a:r>
          </a:p>
        </p:txBody>
      </p:sp>
      <p:sp>
        <p:nvSpPr>
          <p:cNvPr id="33" name="矩形 32">
            <a:extLst>
              <a:ext uri="{FF2B5EF4-FFF2-40B4-BE49-F238E27FC236}">
                <a16:creationId xmlns:a16="http://schemas.microsoft.com/office/drawing/2014/main" id="{58B57B05-E8B7-4C4E-863B-86EBA5F8E6AD}"/>
              </a:ext>
            </a:extLst>
          </p:cNvPr>
          <p:cNvSpPr/>
          <p:nvPr/>
        </p:nvSpPr>
        <p:spPr>
          <a:xfrm>
            <a:off x="584906" y="1007254"/>
            <a:ext cx="4406161"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我国在世界上的清廉指数排名从</a:t>
            </a:r>
            <a:r>
              <a:rPr lang="en-US" altLang="zh-CN" sz="1400" dirty="0">
                <a:solidFill>
                  <a:prstClr val="black"/>
                </a:solidFill>
                <a:latin typeface="楷体" panose="02010609060101010101" pitchFamily="49" charset="-122"/>
                <a:ea typeface="楷体" panose="02010609060101010101" pitchFamily="49" charset="-122"/>
              </a:rPr>
              <a:t>2013</a:t>
            </a:r>
            <a:r>
              <a:rPr lang="zh-CN" altLang="en-US" sz="1400" dirty="0">
                <a:solidFill>
                  <a:prstClr val="black"/>
                </a:solidFill>
                <a:latin typeface="楷体" panose="02010609060101010101" pitchFamily="49" charset="-122"/>
                <a:ea typeface="楷体" panose="02010609060101010101" pitchFamily="49" charset="-122"/>
              </a:rPr>
              <a:t>年的</a:t>
            </a:r>
            <a:r>
              <a:rPr lang="en-US" altLang="zh-CN" sz="1400" dirty="0">
                <a:solidFill>
                  <a:prstClr val="black"/>
                </a:solidFill>
                <a:latin typeface="楷体" panose="02010609060101010101" pitchFamily="49" charset="-122"/>
                <a:ea typeface="楷体" panose="02010609060101010101" pitchFamily="49" charset="-122"/>
              </a:rPr>
              <a:t>80</a:t>
            </a:r>
            <a:r>
              <a:rPr lang="zh-CN" altLang="en-US" sz="1400" dirty="0">
                <a:solidFill>
                  <a:prstClr val="black"/>
                </a:solidFill>
                <a:latin typeface="楷体" panose="02010609060101010101" pitchFamily="49" charset="-122"/>
                <a:ea typeface="楷体" panose="02010609060101010101" pitchFamily="49" charset="-122"/>
              </a:rPr>
              <a:t>位到</a:t>
            </a:r>
            <a:r>
              <a:rPr lang="en-US" altLang="zh-CN" sz="1400" dirty="0">
                <a:solidFill>
                  <a:prstClr val="black"/>
                </a:solidFill>
                <a:latin typeface="楷体" panose="02010609060101010101" pitchFamily="49" charset="-122"/>
                <a:ea typeface="楷体" panose="02010609060101010101" pitchFamily="49" charset="-122"/>
              </a:rPr>
              <a:t>2018</a:t>
            </a:r>
            <a:r>
              <a:rPr lang="zh-CN" altLang="en-US" sz="1400" dirty="0">
                <a:solidFill>
                  <a:prstClr val="black"/>
                </a:solidFill>
                <a:latin typeface="楷体" panose="02010609060101010101" pitchFamily="49" charset="-122"/>
                <a:ea typeface="楷体" panose="02010609060101010101" pitchFamily="49" charset="-122"/>
              </a:rPr>
              <a:t>年</a:t>
            </a:r>
            <a:r>
              <a:rPr lang="en-US" altLang="zh-CN" sz="1400" dirty="0">
                <a:solidFill>
                  <a:prstClr val="black"/>
                </a:solidFill>
                <a:latin typeface="楷体" panose="02010609060101010101" pitchFamily="49" charset="-122"/>
                <a:ea typeface="楷体" panose="02010609060101010101" pitchFamily="49" charset="-122"/>
              </a:rPr>
              <a:t>39</a:t>
            </a:r>
            <a:r>
              <a:rPr lang="zh-CN" altLang="en-US" sz="1400" dirty="0">
                <a:solidFill>
                  <a:prstClr val="black"/>
                </a:solidFill>
                <a:latin typeface="楷体" panose="02010609060101010101" pitchFamily="49" charset="-122"/>
                <a:ea typeface="楷体" panose="02010609060101010101" pitchFamily="49" charset="-122"/>
              </a:rPr>
              <a:t>位，上升了</a:t>
            </a:r>
            <a:r>
              <a:rPr lang="en-US" altLang="zh-CN" sz="1400" dirty="0">
                <a:solidFill>
                  <a:prstClr val="black"/>
                </a:solidFill>
                <a:latin typeface="楷体" panose="02010609060101010101" pitchFamily="49" charset="-122"/>
                <a:ea typeface="楷体" panose="02010609060101010101" pitchFamily="49" charset="-122"/>
              </a:rPr>
              <a:t>41</a:t>
            </a:r>
            <a:r>
              <a:rPr lang="zh-CN" altLang="en-US" sz="1400" dirty="0">
                <a:solidFill>
                  <a:prstClr val="black"/>
                </a:solidFill>
                <a:latin typeface="楷体" panose="02010609060101010101" pitchFamily="49" charset="-122"/>
                <a:ea typeface="楷体" panose="02010609060101010101" pitchFamily="49" charset="-122"/>
              </a:rPr>
              <a:t>位。</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俄罗斯则排名</a:t>
            </a:r>
            <a:r>
              <a:rPr lang="en-US" altLang="zh-CN" sz="1400" dirty="0">
                <a:solidFill>
                  <a:prstClr val="black"/>
                </a:solidFill>
                <a:latin typeface="楷体" panose="02010609060101010101" pitchFamily="49" charset="-122"/>
                <a:ea typeface="楷体" panose="02010609060101010101" pitchFamily="49" charset="-122"/>
              </a:rPr>
              <a:t>138</a:t>
            </a:r>
            <a:r>
              <a:rPr lang="zh-CN" altLang="en-US" sz="1400" dirty="0">
                <a:solidFill>
                  <a:prstClr val="black"/>
                </a:solidFill>
                <a:latin typeface="楷体" panose="02010609060101010101" pitchFamily="49" charset="-122"/>
                <a:ea typeface="楷体" panose="02010609060101010101" pitchFamily="49" charset="-122"/>
              </a:rPr>
              <a:t>位。</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朝鲜、索马里和阿富汗的清廉度并列倒数第一。</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联系之前提到的索马里在营商环境便利度的排名，你能发现什么？</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p:txBody>
      </p:sp>
      <p:pic>
        <p:nvPicPr>
          <p:cNvPr id="6" name="图片 5">
            <a:extLst>
              <a:ext uri="{FF2B5EF4-FFF2-40B4-BE49-F238E27FC236}">
                <a16:creationId xmlns:a16="http://schemas.microsoft.com/office/drawing/2014/main" id="{640D70DB-F79C-4325-A05E-DA2E775A1003}"/>
              </a:ext>
            </a:extLst>
          </p:cNvPr>
          <p:cNvPicPr>
            <a:picLocks noChangeAspect="1"/>
          </p:cNvPicPr>
          <p:nvPr/>
        </p:nvPicPr>
        <p:blipFill rotWithShape="1">
          <a:blip r:embed="rId3"/>
          <a:srcRect l="28907" t="31827" r="30078" b="20971"/>
          <a:stretch/>
        </p:blipFill>
        <p:spPr>
          <a:xfrm>
            <a:off x="5596023" y="2145936"/>
            <a:ext cx="5115876" cy="3311712"/>
          </a:xfrm>
          <a:prstGeom prst="rect">
            <a:avLst/>
          </a:prstGeom>
        </p:spPr>
      </p:pic>
      <p:pic>
        <p:nvPicPr>
          <p:cNvPr id="8" name="图片 7">
            <a:extLst>
              <a:ext uri="{FF2B5EF4-FFF2-40B4-BE49-F238E27FC236}">
                <a16:creationId xmlns:a16="http://schemas.microsoft.com/office/drawing/2014/main" id="{C1223886-B525-4711-A6D1-D1C95C95578C}"/>
              </a:ext>
            </a:extLst>
          </p:cNvPr>
          <p:cNvPicPr>
            <a:picLocks noChangeAspect="1"/>
          </p:cNvPicPr>
          <p:nvPr/>
        </p:nvPicPr>
        <p:blipFill rotWithShape="1">
          <a:blip r:embed="rId4"/>
          <a:srcRect l="57578" t="45556" r="8281" b="44763"/>
          <a:stretch/>
        </p:blipFill>
        <p:spPr>
          <a:xfrm>
            <a:off x="6303817" y="1592067"/>
            <a:ext cx="3700291" cy="590225"/>
          </a:xfrm>
          <a:prstGeom prst="rect">
            <a:avLst/>
          </a:prstGeom>
        </p:spPr>
      </p:pic>
      <p:sp>
        <p:nvSpPr>
          <p:cNvPr id="11" name="矩形 10">
            <a:extLst>
              <a:ext uri="{FF2B5EF4-FFF2-40B4-BE49-F238E27FC236}">
                <a16:creationId xmlns:a16="http://schemas.microsoft.com/office/drawing/2014/main" id="{D17F13F3-D1DD-4664-B858-E95F1944D907}"/>
              </a:ext>
            </a:extLst>
          </p:cNvPr>
          <p:cNvSpPr>
            <a:spLocks/>
          </p:cNvSpPr>
          <p:nvPr/>
        </p:nvSpPr>
        <p:spPr>
          <a:xfrm>
            <a:off x="6737668" y="1155653"/>
            <a:ext cx="2972287" cy="398183"/>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1400" b="1" dirty="0">
                <a:solidFill>
                  <a:srgbClr val="9E0116"/>
                </a:solidFill>
                <a:latin typeface="微软雅黑" panose="020B0503020204020204" pitchFamily="34" charset="-122"/>
                <a:ea typeface="微软雅黑" panose="020B0503020204020204" pitchFamily="34" charset="-122"/>
              </a:rPr>
              <a:t>2018</a:t>
            </a:r>
            <a:r>
              <a:rPr lang="zh-CN" altLang="en-US" sz="1400" b="1" dirty="0">
                <a:solidFill>
                  <a:srgbClr val="9E0116"/>
                </a:solidFill>
                <a:latin typeface="微软雅黑" panose="020B0503020204020204" pitchFamily="34" charset="-122"/>
                <a:ea typeface="微软雅黑" panose="020B0503020204020204" pitchFamily="34" charset="-122"/>
              </a:rPr>
              <a:t>年全球清廉指数</a:t>
            </a:r>
          </a:p>
        </p:txBody>
      </p:sp>
    </p:spTree>
    <p:extLst>
      <p:ext uri="{BB962C8B-B14F-4D97-AF65-F5344CB8AC3E}">
        <p14:creationId xmlns:p14="http://schemas.microsoft.com/office/powerpoint/2010/main" val="3717360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571042" y="589"/>
            <a:ext cx="1620957" cy="858166"/>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flipV="1">
            <a:off x="456569" y="844400"/>
            <a:ext cx="10287631" cy="14354"/>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3416320"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法律制度：知识产权</a:t>
            </a:r>
          </a:p>
        </p:txBody>
      </p:sp>
      <p:sp>
        <p:nvSpPr>
          <p:cNvPr id="33" name="矩形 32">
            <a:extLst>
              <a:ext uri="{FF2B5EF4-FFF2-40B4-BE49-F238E27FC236}">
                <a16:creationId xmlns:a16="http://schemas.microsoft.com/office/drawing/2014/main" id="{58B57B05-E8B7-4C4E-863B-86EBA5F8E6AD}"/>
              </a:ext>
            </a:extLst>
          </p:cNvPr>
          <p:cNvSpPr/>
          <p:nvPr/>
        </p:nvSpPr>
        <p:spPr>
          <a:xfrm>
            <a:off x="456569" y="959227"/>
            <a:ext cx="5699312" cy="539924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技术和专利是大国崛起的关键。</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中美贸易摩擦表面上是贸易之争，实质上是大国崛起的制高点之争，是以知识产权为核心的科技实力之争。</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近日，美国贸易办公室表示，美国对中国商品加征关税还将继续加码，下一轮将会对从中国进口的约</a:t>
            </a:r>
            <a:r>
              <a:rPr lang="en-US" altLang="zh-CN" sz="1400" dirty="0">
                <a:solidFill>
                  <a:prstClr val="black"/>
                </a:solidFill>
                <a:latin typeface="楷体" panose="02010609060101010101" pitchFamily="49" charset="-122"/>
                <a:ea typeface="楷体" panose="02010609060101010101" pitchFamily="49" charset="-122"/>
              </a:rPr>
              <a:t>3000</a:t>
            </a:r>
            <a:r>
              <a:rPr lang="zh-CN" altLang="en-US" sz="1400" dirty="0">
                <a:solidFill>
                  <a:prstClr val="black"/>
                </a:solidFill>
                <a:latin typeface="楷体" panose="02010609060101010101" pitchFamily="49" charset="-122"/>
                <a:ea typeface="楷体" panose="02010609060101010101" pitchFamily="49" charset="-122"/>
              </a:rPr>
              <a:t>亿美元的商品加征关税，包括此次未列入加征关税清单的手机、笔记本电脑等科技商品。</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技术和专利是许多跨国公司的核心竞争力。</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案例</a:t>
            </a:r>
            <a:r>
              <a:rPr lang="en-US" altLang="zh-CN" sz="1400" dirty="0">
                <a:solidFill>
                  <a:prstClr val="black"/>
                </a:solidFill>
                <a:latin typeface="楷体" panose="02010609060101010101" pitchFamily="49" charset="-122"/>
                <a:ea typeface="楷体" panose="02010609060101010101" pitchFamily="49" charset="-122"/>
              </a:rPr>
              <a:t>1</a:t>
            </a:r>
            <a:r>
              <a:rPr lang="zh-CN" altLang="en-US" sz="1400" dirty="0">
                <a:solidFill>
                  <a:prstClr val="black"/>
                </a:solidFill>
                <a:latin typeface="楷体" panose="02010609060101010101" pitchFamily="49" charset="-122"/>
                <a:ea typeface="楷体" panose="02010609060101010101" pitchFamily="49" charset="-122"/>
              </a:rPr>
              <a:t>：高通</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高通的主营产品中，专利授权只占营业收入的</a:t>
            </a:r>
            <a:r>
              <a:rPr lang="en-US" altLang="zh-CN" sz="1400" dirty="0">
                <a:solidFill>
                  <a:prstClr val="black"/>
                </a:solidFill>
                <a:latin typeface="楷体" panose="02010609060101010101" pitchFamily="49" charset="-122"/>
                <a:ea typeface="楷体" panose="02010609060101010101" pitchFamily="49" charset="-122"/>
              </a:rPr>
              <a:t>33%</a:t>
            </a:r>
            <a:r>
              <a:rPr lang="zh-CN" altLang="en-US" sz="1400" dirty="0">
                <a:solidFill>
                  <a:prstClr val="black"/>
                </a:solidFill>
                <a:latin typeface="楷体" panose="02010609060101010101" pitchFamily="49" charset="-122"/>
                <a:ea typeface="楷体" panose="02010609060101010101" pitchFamily="49" charset="-122"/>
              </a:rPr>
              <a:t>，但实际利润却高达</a:t>
            </a:r>
            <a:r>
              <a:rPr lang="en-US" altLang="zh-CN" sz="1400" dirty="0">
                <a:solidFill>
                  <a:prstClr val="black"/>
                </a:solidFill>
                <a:latin typeface="楷体" panose="02010609060101010101" pitchFamily="49" charset="-122"/>
                <a:ea typeface="楷体" panose="02010609060101010101" pitchFamily="49" charset="-122"/>
              </a:rPr>
              <a:t>67%</a:t>
            </a:r>
            <a:r>
              <a:rPr lang="zh-CN" altLang="en-US" sz="1400" dirty="0">
                <a:solidFill>
                  <a:prstClr val="black"/>
                </a:solidFill>
                <a:latin typeface="楷体" panose="02010609060101010101" pitchFamily="49" charset="-122"/>
                <a:ea typeface="楷体" panose="02010609060101010101" pitchFamily="49" charset="-122"/>
              </a:rPr>
              <a:t>。因此，高通不仅是一家芯片公司，更是一家专利公司。</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案例</a:t>
            </a:r>
            <a:r>
              <a:rPr lang="en-US" altLang="zh-CN" sz="1400" dirty="0">
                <a:solidFill>
                  <a:prstClr val="black"/>
                </a:solidFill>
                <a:latin typeface="楷体" panose="02010609060101010101" pitchFamily="49" charset="-122"/>
                <a:ea typeface="楷体" panose="02010609060101010101" pitchFamily="49" charset="-122"/>
              </a:rPr>
              <a:t>2</a:t>
            </a:r>
            <a:r>
              <a:rPr lang="zh-CN" altLang="en-US" sz="1400" dirty="0">
                <a:solidFill>
                  <a:prstClr val="black"/>
                </a:solidFill>
                <a:latin typeface="楷体" panose="02010609060101010101" pitchFamily="49" charset="-122"/>
                <a:ea typeface="楷体" panose="02010609060101010101" pitchFamily="49" charset="-122"/>
              </a:rPr>
              <a:t>：</a:t>
            </a:r>
            <a:r>
              <a:rPr lang="en-US" altLang="zh-CN" sz="1400" dirty="0">
                <a:solidFill>
                  <a:prstClr val="black"/>
                </a:solidFill>
                <a:latin typeface="楷体" panose="02010609060101010101" pitchFamily="49" charset="-122"/>
                <a:ea typeface="楷体" panose="02010609060101010101" pitchFamily="49" charset="-122"/>
              </a:rPr>
              <a:t>Mobileye</a:t>
            </a:r>
          </a:p>
          <a:p>
            <a:pPr algn="just">
              <a:lnSpc>
                <a:spcPct val="120000"/>
              </a:lnSpc>
              <a:spcAft>
                <a:spcPts val="600"/>
              </a:spcAft>
            </a:pPr>
            <a:r>
              <a:rPr lang="en-US" altLang="zh-CN" sz="1400" dirty="0">
                <a:solidFill>
                  <a:prstClr val="black"/>
                </a:solidFill>
                <a:latin typeface="楷体" panose="02010609060101010101" pitchFamily="49" charset="-122"/>
                <a:ea typeface="楷体" panose="02010609060101010101" pitchFamily="49" charset="-122"/>
              </a:rPr>
              <a:t>2017</a:t>
            </a:r>
            <a:r>
              <a:rPr lang="zh-CN" altLang="en-US" sz="1400" dirty="0">
                <a:solidFill>
                  <a:prstClr val="black"/>
                </a:solidFill>
                <a:latin typeface="楷体" panose="02010609060101010101" pitchFamily="49" charset="-122"/>
                <a:ea typeface="楷体" panose="02010609060101010101" pitchFamily="49" charset="-122"/>
              </a:rPr>
              <a:t>年，英特尔以</a:t>
            </a:r>
            <a:r>
              <a:rPr lang="en-US" altLang="zh-CN" sz="1400" dirty="0">
                <a:solidFill>
                  <a:prstClr val="black"/>
                </a:solidFill>
                <a:latin typeface="楷体" panose="02010609060101010101" pitchFamily="49" charset="-122"/>
                <a:ea typeface="楷体" panose="02010609060101010101" pitchFamily="49" charset="-122"/>
              </a:rPr>
              <a:t>153</a:t>
            </a:r>
            <a:r>
              <a:rPr lang="zh-CN" altLang="en-US" sz="1400" dirty="0">
                <a:solidFill>
                  <a:prstClr val="black"/>
                </a:solidFill>
                <a:latin typeface="楷体" panose="02010609060101010101" pitchFamily="49" charset="-122"/>
                <a:ea typeface="楷体" panose="02010609060101010101" pitchFamily="49" charset="-122"/>
              </a:rPr>
              <a:t>亿美元的高价收购以色列高科技企业</a:t>
            </a:r>
            <a:r>
              <a:rPr lang="en-US" altLang="zh-CN" sz="1400" dirty="0">
                <a:solidFill>
                  <a:prstClr val="black"/>
                </a:solidFill>
                <a:latin typeface="楷体" panose="02010609060101010101" pitchFamily="49" charset="-122"/>
                <a:ea typeface="楷体" panose="02010609060101010101" pitchFamily="49" charset="-122"/>
              </a:rPr>
              <a:t>Mobileye</a:t>
            </a:r>
            <a:r>
              <a:rPr lang="zh-CN" altLang="en-US" sz="1400" dirty="0">
                <a:solidFill>
                  <a:prstClr val="black"/>
                </a:solidFill>
                <a:latin typeface="楷体" panose="02010609060101010101" pitchFamily="49" charset="-122"/>
                <a:ea typeface="楷体" panose="02010609060101010101" pitchFamily="49" charset="-122"/>
              </a:rPr>
              <a:t>。</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en-US" altLang="zh-CN" sz="1400" dirty="0">
                <a:solidFill>
                  <a:prstClr val="black"/>
                </a:solidFill>
                <a:latin typeface="楷体" panose="02010609060101010101" pitchFamily="49" charset="-122"/>
                <a:ea typeface="楷体" panose="02010609060101010101" pitchFamily="49" charset="-122"/>
              </a:rPr>
              <a:t>Mobileye</a:t>
            </a:r>
            <a:r>
              <a:rPr lang="zh-CN" altLang="en-US" sz="1400" dirty="0">
                <a:solidFill>
                  <a:prstClr val="black"/>
                </a:solidFill>
                <a:latin typeface="楷体" panose="02010609060101010101" pitchFamily="49" charset="-122"/>
                <a:ea typeface="楷体" panose="02010609060101010101" pitchFamily="49" charset="-122"/>
              </a:rPr>
              <a:t>专注于研发高级驾驶辅助系统，即</a:t>
            </a:r>
            <a:r>
              <a:rPr lang="en-US" altLang="zh-CN" sz="1400" dirty="0">
                <a:solidFill>
                  <a:prstClr val="black"/>
                </a:solidFill>
                <a:latin typeface="楷体" panose="02010609060101010101" pitchFamily="49" charset="-122"/>
                <a:ea typeface="楷体" panose="02010609060101010101" pitchFamily="49" charset="-122"/>
              </a:rPr>
              <a:t>ADAS</a:t>
            </a:r>
            <a:r>
              <a:rPr lang="zh-CN" altLang="en-US" sz="1400" dirty="0">
                <a:solidFill>
                  <a:prstClr val="black"/>
                </a:solidFill>
                <a:latin typeface="楷体" panose="02010609060101010101" pitchFamily="49" charset="-122"/>
                <a:ea typeface="楷体" panose="02010609060101010101" pitchFamily="49" charset="-122"/>
              </a:rPr>
              <a:t>。</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en-US" altLang="zh-CN" sz="1400" dirty="0">
                <a:solidFill>
                  <a:prstClr val="black"/>
                </a:solidFill>
                <a:latin typeface="楷体" panose="02010609060101010101" pitchFamily="49" charset="-122"/>
                <a:ea typeface="楷体" panose="02010609060101010101" pitchFamily="49" charset="-122"/>
              </a:rPr>
              <a:t>ADAS</a:t>
            </a:r>
            <a:r>
              <a:rPr lang="zh-CN" altLang="en-US" sz="1400" dirty="0">
                <a:solidFill>
                  <a:prstClr val="black"/>
                </a:solidFill>
                <a:latin typeface="楷体" panose="02010609060101010101" pitchFamily="49" charset="-122"/>
                <a:ea typeface="楷体" panose="02010609060101010101" pitchFamily="49" charset="-122"/>
              </a:rPr>
              <a:t>是自动驾驶的核心技术，而</a:t>
            </a:r>
            <a:r>
              <a:rPr lang="en-US" altLang="zh-CN" sz="1400" dirty="0">
                <a:solidFill>
                  <a:prstClr val="black"/>
                </a:solidFill>
                <a:latin typeface="楷体" panose="02010609060101010101" pitchFamily="49" charset="-122"/>
                <a:ea typeface="楷体" panose="02010609060101010101" pitchFamily="49" charset="-122"/>
              </a:rPr>
              <a:t>Mobileye</a:t>
            </a:r>
            <a:r>
              <a:rPr lang="zh-CN" altLang="en-US" sz="1400" dirty="0">
                <a:solidFill>
                  <a:prstClr val="black"/>
                </a:solidFill>
                <a:latin typeface="楷体" panose="02010609060101010101" pitchFamily="49" charset="-122"/>
                <a:ea typeface="楷体" panose="02010609060101010101" pitchFamily="49" charset="-122"/>
              </a:rPr>
              <a:t>是该行业的龙头老大。</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p:txBody>
      </p:sp>
      <p:pic>
        <p:nvPicPr>
          <p:cNvPr id="12" name="图片 11">
            <a:extLst>
              <a:ext uri="{FF2B5EF4-FFF2-40B4-BE49-F238E27FC236}">
                <a16:creationId xmlns:a16="http://schemas.microsoft.com/office/drawing/2014/main" id="{A3580E18-43C8-44F0-9ECB-3D121864329A}"/>
              </a:ext>
            </a:extLst>
          </p:cNvPr>
          <p:cNvPicPr/>
          <p:nvPr/>
        </p:nvPicPr>
        <p:blipFill rotWithShape="1">
          <a:blip r:embed="rId3"/>
          <a:srcRect l="16374" t="35531" r="46665" b="41138"/>
          <a:stretch/>
        </p:blipFill>
        <p:spPr bwMode="auto">
          <a:xfrm>
            <a:off x="7321551" y="1586260"/>
            <a:ext cx="3642782" cy="1665691"/>
          </a:xfrm>
          <a:prstGeom prst="rect">
            <a:avLst/>
          </a:prstGeom>
          <a:ln>
            <a:noFill/>
          </a:ln>
          <a:extLst>
            <a:ext uri="{53640926-AAD7-44D8-BBD7-CCE9431645EC}">
              <a14:shadowObscured xmlns:a14="http://schemas.microsoft.com/office/drawing/2010/main"/>
            </a:ext>
          </a:extLst>
        </p:spPr>
      </p:pic>
      <p:pic>
        <p:nvPicPr>
          <p:cNvPr id="13" name="图片 12">
            <a:extLst>
              <a:ext uri="{FF2B5EF4-FFF2-40B4-BE49-F238E27FC236}">
                <a16:creationId xmlns:a16="http://schemas.microsoft.com/office/drawing/2014/main" id="{42A8A653-DDC1-4C7D-988D-076EE4C44B33}"/>
              </a:ext>
            </a:extLst>
          </p:cNvPr>
          <p:cNvPicPr/>
          <p:nvPr/>
        </p:nvPicPr>
        <p:blipFill rotWithShape="1">
          <a:blip r:embed="rId4"/>
          <a:srcRect l="14327" t="42594" r="43896" b="18664"/>
          <a:stretch/>
        </p:blipFill>
        <p:spPr bwMode="auto">
          <a:xfrm>
            <a:off x="7321551" y="3777158"/>
            <a:ext cx="3642782" cy="1891874"/>
          </a:xfrm>
          <a:prstGeom prst="rect">
            <a:avLst/>
          </a:prstGeom>
          <a:ln>
            <a:noFill/>
          </a:ln>
          <a:extLst>
            <a:ext uri="{53640926-AAD7-44D8-BBD7-CCE9431645EC}">
              <a14:shadowObscured xmlns:a14="http://schemas.microsoft.com/office/drawing/2010/main"/>
            </a:ext>
          </a:extLst>
        </p:spPr>
      </p:pic>
      <p:sp>
        <p:nvSpPr>
          <p:cNvPr id="14" name="矩形 13">
            <a:extLst>
              <a:ext uri="{FF2B5EF4-FFF2-40B4-BE49-F238E27FC236}">
                <a16:creationId xmlns:a16="http://schemas.microsoft.com/office/drawing/2014/main" id="{5F9504C8-922B-4C55-956E-694FDAA1D186}"/>
              </a:ext>
            </a:extLst>
          </p:cNvPr>
          <p:cNvSpPr>
            <a:spLocks/>
          </p:cNvSpPr>
          <p:nvPr/>
        </p:nvSpPr>
        <p:spPr>
          <a:xfrm>
            <a:off x="7399867" y="1165594"/>
            <a:ext cx="3564465" cy="398183"/>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1400" b="1" dirty="0">
                <a:solidFill>
                  <a:srgbClr val="9E0116"/>
                </a:solidFill>
                <a:latin typeface="微软雅黑" panose="020B0503020204020204" pitchFamily="34" charset="-122"/>
                <a:ea typeface="微软雅黑" panose="020B0503020204020204" pitchFamily="34" charset="-122"/>
              </a:rPr>
              <a:t>Intel</a:t>
            </a:r>
            <a:r>
              <a:rPr lang="zh-CN" altLang="en-US" sz="1400" b="1" dirty="0">
                <a:solidFill>
                  <a:srgbClr val="9E0116"/>
                </a:solidFill>
                <a:latin typeface="微软雅黑" panose="020B0503020204020204" pitchFamily="34" charset="-122"/>
                <a:ea typeface="微软雅黑" panose="020B0503020204020204" pitchFamily="34" charset="-122"/>
              </a:rPr>
              <a:t>高价收购以色列高科技公司</a:t>
            </a:r>
            <a:r>
              <a:rPr lang="en-US" altLang="zh-CN" sz="1400" b="1" dirty="0">
                <a:solidFill>
                  <a:srgbClr val="9E0116"/>
                </a:solidFill>
                <a:latin typeface="微软雅黑" panose="020B0503020204020204" pitchFamily="34" charset="-122"/>
                <a:ea typeface="微软雅黑" panose="020B0503020204020204" pitchFamily="34" charset="-122"/>
              </a:rPr>
              <a:t>Mobileye</a:t>
            </a:r>
            <a:endParaRPr lang="zh-CN" altLang="en-US" sz="1400" b="1" dirty="0">
              <a:solidFill>
                <a:srgbClr val="9E0116"/>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3838202E-147A-4D2D-AD34-C97CD6503F10}"/>
              </a:ext>
            </a:extLst>
          </p:cNvPr>
          <p:cNvSpPr>
            <a:spLocks/>
          </p:cNvSpPr>
          <p:nvPr/>
        </p:nvSpPr>
        <p:spPr>
          <a:xfrm>
            <a:off x="8607833" y="3296917"/>
            <a:ext cx="1070218" cy="398183"/>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1400" b="1" dirty="0">
                <a:solidFill>
                  <a:srgbClr val="9E0116"/>
                </a:solidFill>
                <a:latin typeface="微软雅黑" panose="020B0503020204020204" pitchFamily="34" charset="-122"/>
                <a:ea typeface="微软雅黑" panose="020B0503020204020204" pitchFamily="34" charset="-122"/>
              </a:rPr>
              <a:t>ADAS</a:t>
            </a:r>
            <a:r>
              <a:rPr lang="zh-CN" altLang="en-US" sz="1400" b="1" dirty="0">
                <a:solidFill>
                  <a:srgbClr val="9E0116"/>
                </a:solidFill>
                <a:latin typeface="微软雅黑" panose="020B0503020204020204" pitchFamily="34" charset="-122"/>
                <a:ea typeface="微软雅黑" panose="020B0503020204020204" pitchFamily="34" charset="-122"/>
              </a:rPr>
              <a:t>系统</a:t>
            </a:r>
          </a:p>
        </p:txBody>
      </p:sp>
    </p:spTree>
    <p:extLst>
      <p:ext uri="{BB962C8B-B14F-4D97-AF65-F5344CB8AC3E}">
        <p14:creationId xmlns:p14="http://schemas.microsoft.com/office/powerpoint/2010/main" val="3035995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571042" y="589"/>
            <a:ext cx="1620957" cy="858166"/>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flipV="1">
            <a:off x="456569" y="844400"/>
            <a:ext cx="10287631" cy="14354"/>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3416320"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法律制度：知识产权</a:t>
            </a:r>
          </a:p>
        </p:txBody>
      </p:sp>
      <p:sp>
        <p:nvSpPr>
          <p:cNvPr id="33" name="矩形 32">
            <a:extLst>
              <a:ext uri="{FF2B5EF4-FFF2-40B4-BE49-F238E27FC236}">
                <a16:creationId xmlns:a16="http://schemas.microsoft.com/office/drawing/2014/main" id="{58B57B05-E8B7-4C4E-863B-86EBA5F8E6AD}"/>
              </a:ext>
            </a:extLst>
          </p:cNvPr>
          <p:cNvSpPr/>
          <p:nvPr/>
        </p:nvSpPr>
        <p:spPr>
          <a:xfrm>
            <a:off x="456569" y="959227"/>
            <a:ext cx="569931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科技创新是当代企业的核心竞争力，是决定一个企业的盈利能力和能否长久经营发展的关键。</a:t>
            </a: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对跨国公司来说，通过知识产权来保护它的科技成果尤为重要。</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知识产权</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在一定时期内，国家赋予创造者对其智力劳动成果所享有的专有权利。</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具体包括专利、版权和商标。</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专利保护的重点是具有新颖性的技术，版权保护的重点是独创性的作品，商标保护的重点是商品或服务的标志。</a:t>
            </a: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27" name="矩形 26">
            <a:extLst>
              <a:ext uri="{FF2B5EF4-FFF2-40B4-BE49-F238E27FC236}">
                <a16:creationId xmlns:a16="http://schemas.microsoft.com/office/drawing/2014/main" id="{386B673F-7BA9-4389-B02A-8FD30D498B70}"/>
              </a:ext>
            </a:extLst>
          </p:cNvPr>
          <p:cNvSpPr/>
          <p:nvPr/>
        </p:nvSpPr>
        <p:spPr>
          <a:xfrm>
            <a:off x="6365195" y="983805"/>
            <a:ext cx="550378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案例：在人工智能时代，智能汽车成为汽车制造业的前沿产品。经过</a:t>
            </a:r>
            <a:r>
              <a:rPr lang="en-US" altLang="zh-CN" sz="1400" dirty="0">
                <a:solidFill>
                  <a:prstClr val="black"/>
                </a:solidFill>
                <a:latin typeface="楷体" panose="02010609060101010101" pitchFamily="49" charset="-122"/>
                <a:ea typeface="楷体" panose="02010609060101010101" pitchFamily="49" charset="-122"/>
              </a:rPr>
              <a:t>A</a:t>
            </a:r>
            <a:r>
              <a:rPr lang="zh-CN" altLang="en-US" sz="1400" dirty="0">
                <a:solidFill>
                  <a:prstClr val="black"/>
                </a:solidFill>
                <a:latin typeface="楷体" panose="02010609060101010101" pitchFamily="49" charset="-122"/>
                <a:ea typeface="楷体" panose="02010609060101010101" pitchFamily="49" charset="-122"/>
              </a:rPr>
              <a:t>公司研发团队的不懈努力，终于研制成功了新一代智能汽车，那么，请同学们思考，</a:t>
            </a:r>
            <a:r>
              <a:rPr lang="en-US" altLang="zh-CN" sz="1400" dirty="0">
                <a:solidFill>
                  <a:prstClr val="black"/>
                </a:solidFill>
                <a:latin typeface="楷体" panose="02010609060101010101" pitchFamily="49" charset="-122"/>
                <a:ea typeface="楷体" panose="02010609060101010101" pitchFamily="49" charset="-122"/>
              </a:rPr>
              <a:t>A</a:t>
            </a:r>
            <a:r>
              <a:rPr lang="zh-CN" altLang="en-US" sz="1400" dirty="0">
                <a:solidFill>
                  <a:prstClr val="black"/>
                </a:solidFill>
                <a:latin typeface="楷体" panose="02010609060101010101" pitchFamily="49" charset="-122"/>
                <a:ea typeface="楷体" panose="02010609060101010101" pitchFamily="49" charset="-122"/>
              </a:rPr>
              <a:t>公司如何保护自己的知识产权呢？</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思考：为什么知识产权对跨国公司如此重要？高通不仅是一家芯片公司，更是一家专利公司。</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自</a:t>
            </a:r>
            <a:r>
              <a:rPr lang="en-US" altLang="zh-CN" sz="1400" dirty="0">
                <a:solidFill>
                  <a:prstClr val="black"/>
                </a:solidFill>
                <a:latin typeface="楷体" panose="02010609060101010101" pitchFamily="49" charset="-122"/>
                <a:ea typeface="楷体" panose="02010609060101010101" pitchFamily="49" charset="-122"/>
              </a:rPr>
              <a:t>2006</a:t>
            </a:r>
            <a:r>
              <a:rPr lang="zh-CN" altLang="en-US" sz="1400" dirty="0">
                <a:solidFill>
                  <a:prstClr val="black"/>
                </a:solidFill>
                <a:latin typeface="楷体" panose="02010609060101010101" pitchFamily="49" charset="-122"/>
                <a:ea typeface="楷体" panose="02010609060101010101" pitchFamily="49" charset="-122"/>
              </a:rPr>
              <a:t>年以来，高通的研发费用占到营业收入的</a:t>
            </a:r>
            <a:r>
              <a:rPr lang="en-US" altLang="zh-CN" sz="1400" dirty="0">
                <a:solidFill>
                  <a:prstClr val="black"/>
                </a:solidFill>
                <a:latin typeface="楷体" panose="02010609060101010101" pitchFamily="49" charset="-122"/>
                <a:ea typeface="楷体" panose="02010609060101010101" pitchFamily="49" charset="-122"/>
              </a:rPr>
              <a:t>20%</a:t>
            </a:r>
            <a:r>
              <a:rPr lang="zh-CN" altLang="en-US" sz="1400" dirty="0">
                <a:solidFill>
                  <a:prstClr val="black"/>
                </a:solidFill>
                <a:latin typeface="楷体" panose="02010609060101010101" pitchFamily="49" charset="-122"/>
                <a:ea typeface="楷体" panose="02010609060101010101" pitchFamily="49" charset="-122"/>
              </a:rPr>
              <a:t>以上。</a:t>
            </a:r>
            <a:endParaRPr lang="en-US" altLang="zh-CN" sz="1400" dirty="0">
              <a:solidFill>
                <a:prstClr val="black"/>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033482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571042" y="589"/>
            <a:ext cx="1620957" cy="858166"/>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flipV="1">
            <a:off x="456569" y="844400"/>
            <a:ext cx="10287631" cy="14354"/>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2698175"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经济制度：分类</a:t>
            </a:r>
          </a:p>
        </p:txBody>
      </p:sp>
      <p:sp>
        <p:nvSpPr>
          <p:cNvPr id="33" name="矩形 32">
            <a:extLst>
              <a:ext uri="{FF2B5EF4-FFF2-40B4-BE49-F238E27FC236}">
                <a16:creationId xmlns:a16="http://schemas.microsoft.com/office/drawing/2014/main" id="{58B57B05-E8B7-4C4E-863B-86EBA5F8E6AD}"/>
              </a:ext>
            </a:extLst>
          </p:cNvPr>
          <p:cNvSpPr/>
          <p:nvPr/>
        </p:nvSpPr>
        <p:spPr>
          <a:xfrm>
            <a:off x="456569" y="959227"/>
            <a:ext cx="569931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经济制度</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组织社会经济活动的根本原则，是在社会经济活动的一定或全部范围内，人们普遍承认，并且实际共同遵守着的一种行为规范，是一个国家如何治理经济的游戏规则。</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分类</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市场经济、计划经济、混合经济。</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市场经济</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以市场力量这只“看不见的手”为主导，政府采取放任自由的不干预做法。</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所有的生产要素都归私人所有，政府只提供私有部门不能完成的功能，例如道路等基础设施和国防。</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计划经济</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政府在经济中具有至高无上的权力，所有的生产要素都由国家和政府所有和控制，商品和服务的供给、需求和定价由政府来计划。</a:t>
            </a: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27" name="矩形 26">
            <a:extLst>
              <a:ext uri="{FF2B5EF4-FFF2-40B4-BE49-F238E27FC236}">
                <a16:creationId xmlns:a16="http://schemas.microsoft.com/office/drawing/2014/main" id="{386B673F-7BA9-4389-B02A-8FD30D498B70}"/>
              </a:ext>
            </a:extLst>
          </p:cNvPr>
          <p:cNvSpPr/>
          <p:nvPr/>
        </p:nvSpPr>
        <p:spPr>
          <a:xfrm>
            <a:off x="6365195" y="983805"/>
            <a:ext cx="5503782" cy="5343374"/>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举例</a:t>
            </a:r>
            <a:r>
              <a:rPr lang="en-US" altLang="zh-CN" sz="1400" dirty="0">
                <a:solidFill>
                  <a:prstClr val="black"/>
                </a:solidFill>
                <a:latin typeface="楷体" panose="02010609060101010101" pitchFamily="49" charset="-122"/>
                <a:ea typeface="楷体" panose="02010609060101010101" pitchFamily="49" charset="-122"/>
              </a:rPr>
              <a:t>1</a:t>
            </a:r>
            <a:r>
              <a:rPr lang="zh-CN" altLang="en-US" sz="1400" dirty="0">
                <a:solidFill>
                  <a:prstClr val="black"/>
                </a:solidFill>
                <a:latin typeface="楷体" panose="02010609060101010101" pitchFamily="49" charset="-122"/>
                <a:ea typeface="楷体" panose="02010609060101010101" pitchFamily="49" charset="-122"/>
              </a:rPr>
              <a:t>：前苏联实行的农业集体化运动。</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en-US" altLang="zh-CN" sz="1400" dirty="0">
                <a:solidFill>
                  <a:prstClr val="black"/>
                </a:solidFill>
                <a:latin typeface="楷体" panose="02010609060101010101" pitchFamily="49" charset="-122"/>
                <a:ea typeface="楷体" panose="02010609060101010101" pitchFamily="49" charset="-122"/>
              </a:rPr>
              <a:t>1934</a:t>
            </a:r>
            <a:r>
              <a:rPr lang="zh-CN" altLang="en-US" sz="1400" dirty="0">
                <a:solidFill>
                  <a:prstClr val="black"/>
                </a:solidFill>
                <a:latin typeface="楷体" panose="02010609060101010101" pitchFamily="49" charset="-122"/>
                <a:ea typeface="楷体" panose="02010609060101010101" pitchFamily="49" charset="-122"/>
              </a:rPr>
              <a:t>年，参加集体农庄的农户占农户总数的</a:t>
            </a:r>
            <a:r>
              <a:rPr lang="en-US" altLang="zh-CN" sz="1400" dirty="0">
                <a:solidFill>
                  <a:prstClr val="black"/>
                </a:solidFill>
                <a:latin typeface="楷体" panose="02010609060101010101" pitchFamily="49" charset="-122"/>
                <a:ea typeface="楷体" panose="02010609060101010101" pitchFamily="49" charset="-122"/>
              </a:rPr>
              <a:t>71.4%</a:t>
            </a:r>
            <a:r>
              <a:rPr lang="zh-CN" altLang="en-US" sz="1400" dirty="0">
                <a:solidFill>
                  <a:prstClr val="black"/>
                </a:solidFill>
                <a:latin typeface="楷体" panose="02010609060101010101" pitchFamily="49" charset="-122"/>
                <a:ea typeface="楷体" panose="02010609060101010101" pitchFamily="49" charset="-122"/>
              </a:rPr>
              <a:t>，苏联宣布其农业集体化基本实现。</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举例</a:t>
            </a:r>
            <a:r>
              <a:rPr lang="en-US" altLang="zh-CN" sz="1400" dirty="0">
                <a:solidFill>
                  <a:prstClr val="black"/>
                </a:solidFill>
                <a:latin typeface="楷体" panose="02010609060101010101" pitchFamily="49" charset="-122"/>
                <a:ea typeface="楷体" panose="02010609060101010101" pitchFamily="49" charset="-122"/>
              </a:rPr>
              <a:t>2</a:t>
            </a:r>
            <a:r>
              <a:rPr lang="zh-CN" altLang="en-US" sz="1400" dirty="0">
                <a:solidFill>
                  <a:prstClr val="black"/>
                </a:solidFill>
                <a:latin typeface="楷体" panose="02010609060101010101" pitchFamily="49" charset="-122"/>
                <a:ea typeface="楷体" panose="02010609060101010101" pitchFamily="49" charset="-122"/>
              </a:rPr>
              <a:t>：朝鲜</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每名朝鲜市民每天供应一个鸡蛋，每月供应一斤肉；工作人员每天工作</a:t>
            </a:r>
            <a:r>
              <a:rPr lang="en-US" altLang="zh-CN" sz="1400" dirty="0">
                <a:solidFill>
                  <a:prstClr val="black"/>
                </a:solidFill>
                <a:latin typeface="楷体" panose="02010609060101010101" pitchFamily="49" charset="-122"/>
                <a:ea typeface="楷体" panose="02010609060101010101" pitchFamily="49" charset="-122"/>
              </a:rPr>
              <a:t>8</a:t>
            </a:r>
            <a:r>
              <a:rPr lang="zh-CN" altLang="en-US" sz="1400" dirty="0">
                <a:solidFill>
                  <a:prstClr val="black"/>
                </a:solidFill>
                <a:latin typeface="楷体" panose="02010609060101010101" pitchFamily="49" charset="-122"/>
                <a:ea typeface="楷体" panose="02010609060101010101" pitchFamily="49" charset="-122"/>
              </a:rPr>
              <a:t>小时便可得到</a:t>
            </a:r>
            <a:r>
              <a:rPr lang="en-US" altLang="zh-CN" sz="1400" dirty="0">
                <a:solidFill>
                  <a:prstClr val="black"/>
                </a:solidFill>
                <a:latin typeface="楷体" panose="02010609060101010101" pitchFamily="49" charset="-122"/>
                <a:ea typeface="楷体" panose="02010609060101010101" pitchFamily="49" charset="-122"/>
              </a:rPr>
              <a:t>700</a:t>
            </a:r>
            <a:r>
              <a:rPr lang="zh-CN" altLang="en-US" sz="1400" dirty="0">
                <a:solidFill>
                  <a:prstClr val="black"/>
                </a:solidFill>
                <a:latin typeface="楷体" panose="02010609060101010101" pitchFamily="49" charset="-122"/>
                <a:ea typeface="楷体" panose="02010609060101010101" pitchFamily="49" charset="-122"/>
              </a:rPr>
              <a:t>克粮食。</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住房由政府提供，每人平均</a:t>
            </a:r>
            <a:r>
              <a:rPr lang="en-US" altLang="zh-CN" sz="1400" dirty="0">
                <a:solidFill>
                  <a:prstClr val="black"/>
                </a:solidFill>
                <a:latin typeface="楷体" panose="02010609060101010101" pitchFamily="49" charset="-122"/>
                <a:ea typeface="楷体" panose="02010609060101010101" pitchFamily="49" charset="-122"/>
              </a:rPr>
              <a:t>30</a:t>
            </a:r>
            <a:r>
              <a:rPr lang="zh-CN" altLang="en-US" sz="1400" dirty="0">
                <a:solidFill>
                  <a:prstClr val="black"/>
                </a:solidFill>
                <a:latin typeface="楷体" panose="02010609060101010101" pitchFamily="49" charset="-122"/>
                <a:ea typeface="楷体" panose="02010609060101010101" pitchFamily="49" charset="-122"/>
              </a:rPr>
              <a:t>平米，城市居民结婚后便可以分得一套</a:t>
            </a:r>
            <a:r>
              <a:rPr lang="en-US" altLang="zh-CN" sz="1400" dirty="0">
                <a:solidFill>
                  <a:prstClr val="black"/>
                </a:solidFill>
                <a:latin typeface="楷体" panose="02010609060101010101" pitchFamily="49" charset="-122"/>
                <a:ea typeface="楷体" panose="02010609060101010101" pitchFamily="49" charset="-122"/>
              </a:rPr>
              <a:t>80</a:t>
            </a:r>
            <a:r>
              <a:rPr lang="zh-CN" altLang="en-US" sz="1400" dirty="0">
                <a:solidFill>
                  <a:prstClr val="black"/>
                </a:solidFill>
                <a:latin typeface="楷体" panose="02010609060101010101" pitchFamily="49" charset="-122"/>
                <a:ea typeface="楷体" panose="02010609060101010101" pitchFamily="49" charset="-122"/>
              </a:rPr>
              <a:t>平米以上的住房；农村的房屋也由国家统一修建。</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水、电、煤气、暖气由国家统一供应，居民不需支付费用。</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所有的成年人由国家统一分配工作。</a:t>
            </a: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17" name="矩形 16">
            <a:extLst>
              <a:ext uri="{FF2B5EF4-FFF2-40B4-BE49-F238E27FC236}">
                <a16:creationId xmlns:a16="http://schemas.microsoft.com/office/drawing/2014/main" id="{205C6616-CE4D-44D4-9946-FBBFA4DBB0C1}"/>
              </a:ext>
            </a:extLst>
          </p:cNvPr>
          <p:cNvSpPr>
            <a:spLocks/>
          </p:cNvSpPr>
          <p:nvPr/>
        </p:nvSpPr>
        <p:spPr>
          <a:xfrm>
            <a:off x="6641379" y="4125687"/>
            <a:ext cx="2298467" cy="398183"/>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农民加入集体农庄</a:t>
            </a:r>
          </a:p>
        </p:txBody>
      </p:sp>
      <p:pic>
        <p:nvPicPr>
          <p:cNvPr id="20" name="图片 19">
            <a:extLst>
              <a:ext uri="{FF2B5EF4-FFF2-40B4-BE49-F238E27FC236}">
                <a16:creationId xmlns:a16="http://schemas.microsoft.com/office/drawing/2014/main" id="{4D49188F-1073-4743-9EC7-0EC129C63200}"/>
              </a:ext>
            </a:extLst>
          </p:cNvPr>
          <p:cNvPicPr>
            <a:picLocks noChangeAspect="1"/>
          </p:cNvPicPr>
          <p:nvPr/>
        </p:nvPicPr>
        <p:blipFill rotWithShape="1">
          <a:blip r:embed="rId3">
            <a:extLst>
              <a:ext uri="{28A0092B-C50C-407E-A947-70E740481C1C}">
                <a14:useLocalDpi xmlns:a14="http://schemas.microsoft.com/office/drawing/2010/main" val="0"/>
              </a:ext>
            </a:extLst>
          </a:blip>
          <a:srcRect r="49835" b="12053"/>
          <a:stretch/>
        </p:blipFill>
        <p:spPr>
          <a:xfrm>
            <a:off x="6365195" y="4607072"/>
            <a:ext cx="2850837" cy="1841352"/>
          </a:xfrm>
          <a:prstGeom prst="rect">
            <a:avLst/>
          </a:prstGeom>
        </p:spPr>
      </p:pic>
      <p:pic>
        <p:nvPicPr>
          <p:cNvPr id="21" name="图片 20">
            <a:extLst>
              <a:ext uri="{FF2B5EF4-FFF2-40B4-BE49-F238E27FC236}">
                <a16:creationId xmlns:a16="http://schemas.microsoft.com/office/drawing/2014/main" id="{C6774ED5-52AB-4235-BA47-85BC958BBA4B}"/>
              </a:ext>
            </a:extLst>
          </p:cNvPr>
          <p:cNvPicPr>
            <a:picLocks noChangeAspect="1"/>
          </p:cNvPicPr>
          <p:nvPr/>
        </p:nvPicPr>
        <p:blipFill rotWithShape="1">
          <a:blip r:embed="rId3">
            <a:extLst>
              <a:ext uri="{28A0092B-C50C-407E-A947-70E740481C1C}">
                <a14:useLocalDpi xmlns:a14="http://schemas.microsoft.com/office/drawing/2010/main" val="0"/>
              </a:ext>
            </a:extLst>
          </a:blip>
          <a:srcRect l="54857" t="350" b="12678"/>
          <a:stretch/>
        </p:blipFill>
        <p:spPr>
          <a:xfrm>
            <a:off x="9310409" y="4594807"/>
            <a:ext cx="2590027" cy="1838402"/>
          </a:xfrm>
          <a:prstGeom prst="rect">
            <a:avLst/>
          </a:prstGeom>
        </p:spPr>
      </p:pic>
      <p:sp>
        <p:nvSpPr>
          <p:cNvPr id="22" name="矩形 21">
            <a:extLst>
              <a:ext uri="{FF2B5EF4-FFF2-40B4-BE49-F238E27FC236}">
                <a16:creationId xmlns:a16="http://schemas.microsoft.com/office/drawing/2014/main" id="{D185D1FE-318A-41F4-ADB1-DB9EE3EEE817}"/>
              </a:ext>
            </a:extLst>
          </p:cNvPr>
          <p:cNvSpPr>
            <a:spLocks/>
          </p:cNvSpPr>
          <p:nvPr/>
        </p:nvSpPr>
        <p:spPr>
          <a:xfrm>
            <a:off x="9428440" y="4125687"/>
            <a:ext cx="2298467" cy="398183"/>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集体农庄庄员在田间用餐</a:t>
            </a:r>
          </a:p>
        </p:txBody>
      </p:sp>
    </p:spTree>
    <p:extLst>
      <p:ext uri="{BB962C8B-B14F-4D97-AF65-F5344CB8AC3E}">
        <p14:creationId xmlns:p14="http://schemas.microsoft.com/office/powerpoint/2010/main" val="4258944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571042" y="589"/>
            <a:ext cx="1620957" cy="858166"/>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flipV="1">
            <a:off x="456569" y="844400"/>
            <a:ext cx="10287631" cy="14354"/>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2698175"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经济制度：分类</a:t>
            </a:r>
          </a:p>
        </p:txBody>
      </p:sp>
      <p:sp>
        <p:nvSpPr>
          <p:cNvPr id="33" name="矩形 32">
            <a:extLst>
              <a:ext uri="{FF2B5EF4-FFF2-40B4-BE49-F238E27FC236}">
                <a16:creationId xmlns:a16="http://schemas.microsoft.com/office/drawing/2014/main" id="{58B57B05-E8B7-4C4E-863B-86EBA5F8E6AD}"/>
              </a:ext>
            </a:extLst>
          </p:cNvPr>
          <p:cNvSpPr/>
          <p:nvPr/>
        </p:nvSpPr>
        <p:spPr>
          <a:xfrm>
            <a:off x="456569" y="959227"/>
            <a:ext cx="5699312" cy="5257886"/>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思考：计划经济和市场经济孰优孰劣呢？</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米尔顿</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弗里德曼</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主张自由市场经济，反对政府干预，认为自由市场能实现资源的最佳配置。</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哈耶克</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市场经济是最有效率的资源配置体制，主张彻底的经济自由，反对任何形式的国家干预，甚至主张废除国家发行货币的垄断权。</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混合经济制度</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既有市场经济成分，又有计划经济成分。</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思考：有没有一个国家实行完全的市场经济？</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我国的经济制度是什么？</a:t>
            </a: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我国实行的是以公有制经济为主体、多种所有制经济共同发展的基本经济制度。</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公有制经济是指由国家代表全体人民对生产资料行使共同所有权，由部分劳动群众共同占有生产资料和劳动产品的经济形式。</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例如，我国土地归国家和集体所有。</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27" name="矩形 26">
            <a:extLst>
              <a:ext uri="{FF2B5EF4-FFF2-40B4-BE49-F238E27FC236}">
                <a16:creationId xmlns:a16="http://schemas.microsoft.com/office/drawing/2014/main" id="{386B673F-7BA9-4389-B02A-8FD30D498B70}"/>
              </a:ext>
            </a:extLst>
          </p:cNvPr>
          <p:cNvSpPr/>
          <p:nvPr/>
        </p:nvSpPr>
        <p:spPr>
          <a:xfrm>
            <a:off x="6365195" y="983805"/>
            <a:ext cx="550378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美国国土面积中私人所有的土地占</a:t>
            </a:r>
            <a:r>
              <a:rPr lang="en-US" altLang="zh-CN" sz="1400" dirty="0">
                <a:solidFill>
                  <a:prstClr val="black"/>
                </a:solidFill>
                <a:latin typeface="楷体" panose="02010609060101010101" pitchFamily="49" charset="-122"/>
                <a:ea typeface="楷体" panose="02010609060101010101" pitchFamily="49" charset="-122"/>
              </a:rPr>
              <a:t>58%</a:t>
            </a:r>
            <a:r>
              <a:rPr lang="zh-CN" altLang="en-US" sz="1400" dirty="0">
                <a:solidFill>
                  <a:prstClr val="black"/>
                </a:solidFill>
                <a:latin typeface="楷体" panose="02010609060101010101" pitchFamily="49" charset="-122"/>
                <a:ea typeface="楷体" panose="02010609060101010101" pitchFamily="49" charset="-122"/>
              </a:rPr>
              <a:t>，主要分布在东部</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联邦政府所有的土地占</a:t>
            </a:r>
            <a:r>
              <a:rPr lang="en-US" altLang="zh-CN" sz="1400" dirty="0">
                <a:solidFill>
                  <a:prstClr val="black"/>
                </a:solidFill>
                <a:latin typeface="楷体" panose="02010609060101010101" pitchFamily="49" charset="-122"/>
                <a:ea typeface="楷体" panose="02010609060101010101" pitchFamily="49" charset="-122"/>
              </a:rPr>
              <a:t>32%</a:t>
            </a:r>
            <a:r>
              <a:rPr lang="zh-CN" altLang="en-US" sz="1400" dirty="0">
                <a:solidFill>
                  <a:prstClr val="black"/>
                </a:solidFill>
                <a:latin typeface="楷体" panose="02010609060101010101" pitchFamily="49" charset="-122"/>
                <a:ea typeface="楷体" panose="02010609060101010101" pitchFamily="49" charset="-122"/>
              </a:rPr>
              <a:t>，主要分布在西部</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州及地方政府所有的土地占</a:t>
            </a:r>
            <a:r>
              <a:rPr lang="en-US" altLang="zh-CN" sz="1400" dirty="0">
                <a:solidFill>
                  <a:prstClr val="black"/>
                </a:solidFill>
                <a:latin typeface="楷体" panose="02010609060101010101" pitchFamily="49" charset="-122"/>
                <a:ea typeface="楷体" panose="02010609060101010101" pitchFamily="49" charset="-122"/>
              </a:rPr>
              <a:t>10%</a:t>
            </a:r>
            <a:r>
              <a:rPr lang="zh-CN" altLang="en-US" sz="1400" dirty="0">
                <a:solidFill>
                  <a:prstClr val="black"/>
                </a:solidFill>
                <a:latin typeface="楷体" panose="02010609060101010101" pitchFamily="49" charset="-122"/>
                <a:ea typeface="楷体" panose="02010609060101010101" pitchFamily="49" charset="-122"/>
              </a:rPr>
              <a:t>。</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我国的经济制度是怎么发展演变的呢？</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以</a:t>
            </a:r>
            <a:r>
              <a:rPr lang="en-US" altLang="zh-CN" sz="1400" dirty="0">
                <a:solidFill>
                  <a:prstClr val="black"/>
                </a:solidFill>
                <a:latin typeface="楷体" panose="02010609060101010101" pitchFamily="49" charset="-122"/>
                <a:ea typeface="楷体" panose="02010609060101010101" pitchFamily="49" charset="-122"/>
              </a:rPr>
              <a:t>1978</a:t>
            </a:r>
            <a:r>
              <a:rPr lang="zh-CN" altLang="en-US" sz="1400" dirty="0">
                <a:solidFill>
                  <a:prstClr val="black"/>
                </a:solidFill>
                <a:latin typeface="楷体" panose="02010609060101010101" pitchFamily="49" charset="-122"/>
                <a:ea typeface="楷体" panose="02010609060101010101" pitchFamily="49" charset="-122"/>
              </a:rPr>
              <a:t>年改革开放为界，我国经济制度的发展大致可以分为两个阶段。</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第一个阶段是</a:t>
            </a:r>
            <a:r>
              <a:rPr lang="en-US" altLang="zh-CN" sz="1400" dirty="0">
                <a:solidFill>
                  <a:prstClr val="black"/>
                </a:solidFill>
                <a:latin typeface="楷体" panose="02010609060101010101" pitchFamily="49" charset="-122"/>
                <a:ea typeface="楷体" panose="02010609060101010101" pitchFamily="49" charset="-122"/>
              </a:rPr>
              <a:t>1978</a:t>
            </a:r>
            <a:r>
              <a:rPr lang="zh-CN" altLang="en-US" sz="1400" dirty="0">
                <a:solidFill>
                  <a:prstClr val="black"/>
                </a:solidFill>
                <a:latin typeface="楷体" panose="02010609060101010101" pitchFamily="49" charset="-122"/>
                <a:ea typeface="楷体" panose="02010609060101010101" pitchFamily="49" charset="-122"/>
              </a:rPr>
              <a:t>年改革开放之前，中国长期处于计划经济体制下。</a:t>
            </a: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16" name="矩形 15">
            <a:extLst>
              <a:ext uri="{FF2B5EF4-FFF2-40B4-BE49-F238E27FC236}">
                <a16:creationId xmlns:a16="http://schemas.microsoft.com/office/drawing/2014/main" id="{F778415E-A036-4A4D-9399-0F596EEC7130}"/>
              </a:ext>
            </a:extLst>
          </p:cNvPr>
          <p:cNvSpPr>
            <a:spLocks/>
          </p:cNvSpPr>
          <p:nvPr/>
        </p:nvSpPr>
        <p:spPr>
          <a:xfrm>
            <a:off x="8483306" y="3052973"/>
            <a:ext cx="1146417" cy="398183"/>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票证经济</a:t>
            </a:r>
          </a:p>
        </p:txBody>
      </p:sp>
      <p:pic>
        <p:nvPicPr>
          <p:cNvPr id="17" name="图片 16">
            <a:extLst>
              <a:ext uri="{FF2B5EF4-FFF2-40B4-BE49-F238E27FC236}">
                <a16:creationId xmlns:a16="http://schemas.microsoft.com/office/drawing/2014/main" id="{7ACAF7E6-8C13-4F21-A4CA-507A893B0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805" y="3508133"/>
            <a:ext cx="3406918" cy="1485575"/>
          </a:xfrm>
          <a:prstGeom prst="rect">
            <a:avLst/>
          </a:prstGeom>
        </p:spPr>
      </p:pic>
      <p:pic>
        <p:nvPicPr>
          <p:cNvPr id="20" name="图片 19">
            <a:extLst>
              <a:ext uri="{FF2B5EF4-FFF2-40B4-BE49-F238E27FC236}">
                <a16:creationId xmlns:a16="http://schemas.microsoft.com/office/drawing/2014/main" id="{763D3C7F-7235-4A31-98D6-45BD5055A0E9}"/>
              </a:ext>
            </a:extLst>
          </p:cNvPr>
          <p:cNvPicPr/>
          <p:nvPr/>
        </p:nvPicPr>
        <p:blipFill rotWithShape="1">
          <a:blip r:embed="rId4"/>
          <a:srcRect l="17096" t="37885" r="42210" b="34076"/>
          <a:stretch/>
        </p:blipFill>
        <p:spPr bwMode="auto">
          <a:xfrm>
            <a:off x="8597900" y="4250920"/>
            <a:ext cx="3137531" cy="147237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1704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571042" y="589"/>
            <a:ext cx="1620957" cy="858166"/>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flipV="1">
            <a:off x="456569" y="844400"/>
            <a:ext cx="10287631" cy="14354"/>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1620957"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经济制度</a:t>
            </a:r>
          </a:p>
        </p:txBody>
      </p:sp>
      <p:sp>
        <p:nvSpPr>
          <p:cNvPr id="33" name="矩形 32">
            <a:extLst>
              <a:ext uri="{FF2B5EF4-FFF2-40B4-BE49-F238E27FC236}">
                <a16:creationId xmlns:a16="http://schemas.microsoft.com/office/drawing/2014/main" id="{58B57B05-E8B7-4C4E-863B-86EBA5F8E6AD}"/>
              </a:ext>
            </a:extLst>
          </p:cNvPr>
          <p:cNvSpPr/>
          <p:nvPr/>
        </p:nvSpPr>
        <p:spPr>
          <a:xfrm>
            <a:off x="456569" y="959227"/>
            <a:ext cx="5699312" cy="1682878"/>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第二个阶段是</a:t>
            </a:r>
            <a:r>
              <a:rPr lang="en-US" altLang="zh-CN" sz="1400" dirty="0">
                <a:solidFill>
                  <a:prstClr val="black"/>
                </a:solidFill>
                <a:latin typeface="楷体" panose="02010609060101010101" pitchFamily="49" charset="-122"/>
                <a:ea typeface="楷体" panose="02010609060101010101" pitchFamily="49" charset="-122"/>
              </a:rPr>
              <a:t>1978</a:t>
            </a:r>
            <a:r>
              <a:rPr lang="zh-CN" altLang="en-US" sz="1400" dirty="0">
                <a:solidFill>
                  <a:prstClr val="black"/>
                </a:solidFill>
                <a:latin typeface="楷体" panose="02010609060101010101" pitchFamily="49" charset="-122"/>
                <a:ea typeface="楷体" panose="02010609060101010101" pitchFamily="49" charset="-122"/>
              </a:rPr>
              <a:t>年改革开放之后，我国的社会主义市场经济体制逐渐确立。</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价格双轨制</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一种商品有两种价格，一是国家统一定价，二是市场调节价。</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腐败现象：“官倒” “倒爷”。</a:t>
            </a: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27" name="矩形 26">
            <a:extLst>
              <a:ext uri="{FF2B5EF4-FFF2-40B4-BE49-F238E27FC236}">
                <a16:creationId xmlns:a16="http://schemas.microsoft.com/office/drawing/2014/main" id="{386B673F-7BA9-4389-B02A-8FD30D498B70}"/>
              </a:ext>
            </a:extLst>
          </p:cNvPr>
          <p:cNvSpPr/>
          <p:nvPr/>
        </p:nvSpPr>
        <p:spPr>
          <a:xfrm>
            <a:off x="6365195" y="983805"/>
            <a:ext cx="5503782" cy="2574774"/>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回忆：我国的基本经济制度？</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公有制经济：由国家代表全体人民对生产资料行使共同所有权或由部分劳动群众共同占有生产资料和劳动产品的经济形式。</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举例：在我国，土地归国家和集体所有；美国国土面积中私人所有的土地占</a:t>
            </a:r>
            <a:r>
              <a:rPr lang="en-US" altLang="zh-CN" sz="1400" dirty="0">
                <a:solidFill>
                  <a:prstClr val="black"/>
                </a:solidFill>
                <a:latin typeface="楷体" panose="02010609060101010101" pitchFamily="49" charset="-122"/>
                <a:ea typeface="楷体" panose="02010609060101010101" pitchFamily="49" charset="-122"/>
              </a:rPr>
              <a:t>58%</a:t>
            </a:r>
            <a:r>
              <a:rPr lang="zh-CN" altLang="en-US" sz="1400" dirty="0">
                <a:solidFill>
                  <a:prstClr val="black"/>
                </a:solidFill>
                <a:latin typeface="楷体" panose="02010609060101010101" pitchFamily="49" charset="-122"/>
                <a:ea typeface="楷体" panose="02010609060101010101" pitchFamily="49" charset="-122"/>
              </a:rPr>
              <a:t>，联邦政府所有的土地占</a:t>
            </a:r>
            <a:r>
              <a:rPr lang="en-US" altLang="zh-CN" sz="1400" dirty="0">
                <a:solidFill>
                  <a:prstClr val="black"/>
                </a:solidFill>
                <a:latin typeface="楷体" panose="02010609060101010101" pitchFamily="49" charset="-122"/>
                <a:ea typeface="楷体" panose="02010609060101010101" pitchFamily="49" charset="-122"/>
              </a:rPr>
              <a:t>32%</a:t>
            </a:r>
            <a:r>
              <a:rPr lang="zh-CN" altLang="en-US" sz="1400" dirty="0">
                <a:solidFill>
                  <a:prstClr val="black"/>
                </a:solidFill>
                <a:latin typeface="楷体" panose="02010609060101010101" pitchFamily="49" charset="-122"/>
                <a:ea typeface="楷体" panose="02010609060101010101" pitchFamily="49" charset="-122"/>
              </a:rPr>
              <a:t>，州及地方政府所有的土地占</a:t>
            </a:r>
            <a:r>
              <a:rPr lang="en-US" altLang="zh-CN" sz="1400" dirty="0">
                <a:solidFill>
                  <a:prstClr val="black"/>
                </a:solidFill>
                <a:latin typeface="楷体" panose="02010609060101010101" pitchFamily="49" charset="-122"/>
                <a:ea typeface="楷体" panose="02010609060101010101" pitchFamily="49" charset="-122"/>
              </a:rPr>
              <a:t>10%</a:t>
            </a:r>
            <a:r>
              <a:rPr lang="zh-CN" altLang="en-US" sz="1400" dirty="0">
                <a:solidFill>
                  <a:prstClr val="black"/>
                </a:solidFill>
                <a:latin typeface="楷体" panose="02010609060101010101" pitchFamily="49" charset="-122"/>
                <a:ea typeface="楷体" panose="02010609060101010101" pitchFamily="49" charset="-122"/>
              </a:rPr>
              <a:t>。</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p:txBody>
      </p:sp>
      <p:pic>
        <p:nvPicPr>
          <p:cNvPr id="23" name="图片 22">
            <a:extLst>
              <a:ext uri="{FF2B5EF4-FFF2-40B4-BE49-F238E27FC236}">
                <a16:creationId xmlns:a16="http://schemas.microsoft.com/office/drawing/2014/main" id="{14EAE0C5-691B-4CCD-9033-33AAD57EAC4D}"/>
              </a:ext>
            </a:extLst>
          </p:cNvPr>
          <p:cNvPicPr/>
          <p:nvPr/>
        </p:nvPicPr>
        <p:blipFill rotWithShape="1">
          <a:blip r:embed="rId3"/>
          <a:srcRect l="27571" t="44949" r="41849" b="19307"/>
          <a:stretch/>
        </p:blipFill>
        <p:spPr bwMode="auto">
          <a:xfrm>
            <a:off x="1115537" y="3356813"/>
            <a:ext cx="3921883" cy="2381944"/>
          </a:xfrm>
          <a:prstGeom prst="rect">
            <a:avLst/>
          </a:prstGeom>
          <a:ln>
            <a:noFill/>
          </a:ln>
          <a:extLst>
            <a:ext uri="{53640926-AAD7-44D8-BBD7-CCE9431645EC}">
              <a14:shadowObscured xmlns:a14="http://schemas.microsoft.com/office/drawing/2010/main"/>
            </a:ext>
          </a:extLst>
        </p:spPr>
      </p:pic>
      <p:sp>
        <p:nvSpPr>
          <p:cNvPr id="30" name="矩形 29">
            <a:extLst>
              <a:ext uri="{FF2B5EF4-FFF2-40B4-BE49-F238E27FC236}">
                <a16:creationId xmlns:a16="http://schemas.microsoft.com/office/drawing/2014/main" id="{DAA98411-1A8B-4D68-9593-12AA7AB13485}"/>
              </a:ext>
            </a:extLst>
          </p:cNvPr>
          <p:cNvSpPr>
            <a:spLocks/>
          </p:cNvSpPr>
          <p:nvPr/>
        </p:nvSpPr>
        <p:spPr>
          <a:xfrm>
            <a:off x="1145116" y="2849204"/>
            <a:ext cx="3892304" cy="398183"/>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价格闯关：人们在商店门前排队争相“囤货”</a:t>
            </a:r>
          </a:p>
        </p:txBody>
      </p:sp>
      <p:sp>
        <p:nvSpPr>
          <p:cNvPr id="37" name="矩形 36">
            <a:extLst>
              <a:ext uri="{FF2B5EF4-FFF2-40B4-BE49-F238E27FC236}">
                <a16:creationId xmlns:a16="http://schemas.microsoft.com/office/drawing/2014/main" id="{BA1104EC-645B-48AA-9D7A-354B51826519}"/>
              </a:ext>
            </a:extLst>
          </p:cNvPr>
          <p:cNvSpPr>
            <a:spLocks/>
          </p:cNvSpPr>
          <p:nvPr/>
        </p:nvSpPr>
        <p:spPr>
          <a:xfrm>
            <a:off x="7188769" y="2813526"/>
            <a:ext cx="3105977" cy="398183"/>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改革开放后，我国</a:t>
            </a:r>
            <a:r>
              <a:rPr lang="en-US" altLang="zh-CN" sz="1400" b="1" dirty="0">
                <a:solidFill>
                  <a:srgbClr val="9E0116"/>
                </a:solidFill>
                <a:latin typeface="微软雅黑" panose="020B0503020204020204" pitchFamily="34" charset="-122"/>
                <a:ea typeface="微软雅黑" panose="020B0503020204020204" pitchFamily="34" charset="-122"/>
              </a:rPr>
              <a:t>GDP</a:t>
            </a:r>
            <a:r>
              <a:rPr lang="zh-CN" altLang="en-US" sz="1400" b="1" dirty="0">
                <a:solidFill>
                  <a:srgbClr val="9E0116"/>
                </a:solidFill>
                <a:latin typeface="微软雅黑" panose="020B0503020204020204" pitchFamily="34" charset="-122"/>
                <a:ea typeface="微软雅黑" panose="020B0503020204020204" pitchFamily="34" charset="-122"/>
              </a:rPr>
              <a:t>呈指数型增长</a:t>
            </a:r>
          </a:p>
        </p:txBody>
      </p:sp>
      <p:pic>
        <p:nvPicPr>
          <p:cNvPr id="38" name="图片 37">
            <a:extLst>
              <a:ext uri="{FF2B5EF4-FFF2-40B4-BE49-F238E27FC236}">
                <a16:creationId xmlns:a16="http://schemas.microsoft.com/office/drawing/2014/main" id="{32DBDD03-F8ED-475F-971F-FDDF17501EC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570703" y="3247387"/>
            <a:ext cx="4173497" cy="2455021"/>
          </a:xfrm>
          <a:prstGeom prst="rect">
            <a:avLst/>
          </a:prstGeom>
          <a:noFill/>
          <a:ln>
            <a:noFill/>
          </a:ln>
        </p:spPr>
      </p:pic>
    </p:spTree>
    <p:extLst>
      <p:ext uri="{BB962C8B-B14F-4D97-AF65-F5344CB8AC3E}">
        <p14:creationId xmlns:p14="http://schemas.microsoft.com/office/powerpoint/2010/main" val="134842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571042" y="589"/>
            <a:ext cx="1620957" cy="858166"/>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flipV="1">
            <a:off x="456569" y="844400"/>
            <a:ext cx="10287631" cy="14354"/>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1620957"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经济制度</a:t>
            </a:r>
          </a:p>
        </p:txBody>
      </p:sp>
      <p:grpSp>
        <p:nvGrpSpPr>
          <p:cNvPr id="4" name="组合 3">
            <a:extLst>
              <a:ext uri="{FF2B5EF4-FFF2-40B4-BE49-F238E27FC236}">
                <a16:creationId xmlns:a16="http://schemas.microsoft.com/office/drawing/2014/main" id="{64632520-49AE-45E6-9327-3E10B73F6245}"/>
              </a:ext>
            </a:extLst>
          </p:cNvPr>
          <p:cNvGrpSpPr/>
          <p:nvPr/>
        </p:nvGrpSpPr>
        <p:grpSpPr>
          <a:xfrm>
            <a:off x="2016688" y="987824"/>
            <a:ext cx="8158623" cy="5302822"/>
            <a:chOff x="4075953" y="931177"/>
            <a:chExt cx="8158623" cy="5302822"/>
          </a:xfrm>
        </p:grpSpPr>
        <p:pic>
          <p:nvPicPr>
            <p:cNvPr id="30" name="图片 29">
              <a:extLst>
                <a:ext uri="{FF2B5EF4-FFF2-40B4-BE49-F238E27FC236}">
                  <a16:creationId xmlns:a16="http://schemas.microsoft.com/office/drawing/2014/main" id="{B18D8776-B2FD-402B-AB99-AAF2E2DB0C7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075953" y="931177"/>
              <a:ext cx="2757600" cy="1807200"/>
            </a:xfrm>
            <a:prstGeom prst="rect">
              <a:avLst/>
            </a:prstGeom>
            <a:noFill/>
            <a:ln>
              <a:noFill/>
            </a:ln>
          </p:spPr>
        </p:pic>
        <p:pic>
          <p:nvPicPr>
            <p:cNvPr id="37" name="图片 36">
              <a:extLst>
                <a:ext uri="{FF2B5EF4-FFF2-40B4-BE49-F238E27FC236}">
                  <a16:creationId xmlns:a16="http://schemas.microsoft.com/office/drawing/2014/main" id="{43A02CA8-EFC5-444F-A7A0-F8BBE3698B3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761099" y="931177"/>
              <a:ext cx="2757600" cy="1807200"/>
            </a:xfrm>
            <a:prstGeom prst="rect">
              <a:avLst/>
            </a:prstGeom>
            <a:noFill/>
            <a:ln>
              <a:noFill/>
            </a:ln>
          </p:spPr>
        </p:pic>
        <p:pic>
          <p:nvPicPr>
            <p:cNvPr id="38" name="图片 37">
              <a:extLst>
                <a:ext uri="{FF2B5EF4-FFF2-40B4-BE49-F238E27FC236}">
                  <a16:creationId xmlns:a16="http://schemas.microsoft.com/office/drawing/2014/main" id="{858D4381-DC1A-46E1-A826-A899538A873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460046" y="931177"/>
              <a:ext cx="2757600" cy="1807200"/>
            </a:xfrm>
            <a:prstGeom prst="rect">
              <a:avLst/>
            </a:prstGeom>
            <a:noFill/>
            <a:ln>
              <a:noFill/>
            </a:ln>
          </p:spPr>
        </p:pic>
        <p:pic>
          <p:nvPicPr>
            <p:cNvPr id="39" name="图片 38">
              <a:extLst>
                <a:ext uri="{FF2B5EF4-FFF2-40B4-BE49-F238E27FC236}">
                  <a16:creationId xmlns:a16="http://schemas.microsoft.com/office/drawing/2014/main" id="{748929B5-30A0-48CE-B58D-0799D045F45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075953" y="2706792"/>
              <a:ext cx="2757600" cy="1807200"/>
            </a:xfrm>
            <a:prstGeom prst="rect">
              <a:avLst/>
            </a:prstGeom>
            <a:noFill/>
            <a:ln>
              <a:noFill/>
            </a:ln>
          </p:spPr>
        </p:pic>
        <p:pic>
          <p:nvPicPr>
            <p:cNvPr id="40" name="图片 39">
              <a:extLst>
                <a:ext uri="{FF2B5EF4-FFF2-40B4-BE49-F238E27FC236}">
                  <a16:creationId xmlns:a16="http://schemas.microsoft.com/office/drawing/2014/main" id="{5A6A41D3-DADB-444F-826C-6E2D2A774BDE}"/>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761099" y="2706792"/>
              <a:ext cx="2757600" cy="1807200"/>
            </a:xfrm>
            <a:prstGeom prst="rect">
              <a:avLst/>
            </a:prstGeom>
            <a:noFill/>
            <a:ln>
              <a:noFill/>
            </a:ln>
          </p:spPr>
        </p:pic>
        <p:pic>
          <p:nvPicPr>
            <p:cNvPr id="41" name="图片 40">
              <a:extLst>
                <a:ext uri="{FF2B5EF4-FFF2-40B4-BE49-F238E27FC236}">
                  <a16:creationId xmlns:a16="http://schemas.microsoft.com/office/drawing/2014/main" id="{3ADDD0D7-60F8-43A8-A07B-EE91D8C5680A}"/>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9468513" y="2706792"/>
              <a:ext cx="2757600" cy="1807200"/>
            </a:xfrm>
            <a:prstGeom prst="rect">
              <a:avLst/>
            </a:prstGeom>
            <a:noFill/>
            <a:ln>
              <a:noFill/>
            </a:ln>
          </p:spPr>
        </p:pic>
        <p:pic>
          <p:nvPicPr>
            <p:cNvPr id="42" name="图片 41">
              <a:extLst>
                <a:ext uri="{FF2B5EF4-FFF2-40B4-BE49-F238E27FC236}">
                  <a16:creationId xmlns:a16="http://schemas.microsoft.com/office/drawing/2014/main" id="{3B0FAC1B-B670-4690-8869-CD16A21BC4C1}"/>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4075953" y="4426799"/>
              <a:ext cx="2757600" cy="1807200"/>
            </a:xfrm>
            <a:prstGeom prst="rect">
              <a:avLst/>
            </a:prstGeom>
            <a:noFill/>
            <a:ln>
              <a:noFill/>
            </a:ln>
          </p:spPr>
        </p:pic>
        <p:pic>
          <p:nvPicPr>
            <p:cNvPr id="43" name="图片 42">
              <a:extLst>
                <a:ext uri="{FF2B5EF4-FFF2-40B4-BE49-F238E27FC236}">
                  <a16:creationId xmlns:a16="http://schemas.microsoft.com/office/drawing/2014/main" id="{01F766F5-BB1E-4EAE-BC38-E035AFA88C91}"/>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6761099" y="4426799"/>
              <a:ext cx="2757600" cy="1807200"/>
            </a:xfrm>
            <a:prstGeom prst="rect">
              <a:avLst/>
            </a:prstGeom>
            <a:noFill/>
            <a:ln>
              <a:noFill/>
            </a:ln>
          </p:spPr>
        </p:pic>
        <p:pic>
          <p:nvPicPr>
            <p:cNvPr id="44" name="图片 43">
              <a:extLst>
                <a:ext uri="{FF2B5EF4-FFF2-40B4-BE49-F238E27FC236}">
                  <a16:creationId xmlns:a16="http://schemas.microsoft.com/office/drawing/2014/main" id="{7C73895A-8E1C-4FF0-9703-A0533870DCC6}"/>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9476976" y="4426799"/>
              <a:ext cx="2757600" cy="1807200"/>
            </a:xfrm>
            <a:prstGeom prst="rect">
              <a:avLst/>
            </a:prstGeom>
            <a:noFill/>
            <a:ln>
              <a:noFill/>
            </a:ln>
          </p:spPr>
        </p:pic>
        <p:sp>
          <p:nvSpPr>
            <p:cNvPr id="45" name="矩形 44">
              <a:extLst>
                <a:ext uri="{FF2B5EF4-FFF2-40B4-BE49-F238E27FC236}">
                  <a16:creationId xmlns:a16="http://schemas.microsoft.com/office/drawing/2014/main" id="{DC4B51EC-C4A4-4851-9D9A-63A3377B6FD9}"/>
                </a:ext>
              </a:extLst>
            </p:cNvPr>
            <p:cNvSpPr>
              <a:spLocks/>
            </p:cNvSpPr>
            <p:nvPr/>
          </p:nvSpPr>
          <p:spPr>
            <a:xfrm>
              <a:off x="5247968" y="1273696"/>
              <a:ext cx="543708" cy="216556"/>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1000" b="1" dirty="0">
                  <a:solidFill>
                    <a:srgbClr val="9E0116"/>
                  </a:solidFill>
                  <a:latin typeface="微软雅黑" panose="020B0503020204020204" pitchFamily="34" charset="-122"/>
                  <a:ea typeface="微软雅黑" panose="020B0503020204020204" pitchFamily="34" charset="-122"/>
                </a:rPr>
                <a:t>1980</a:t>
              </a:r>
              <a:endParaRPr lang="zh-CN" altLang="en-US" sz="1000" b="1" dirty="0">
                <a:solidFill>
                  <a:srgbClr val="9E0116"/>
                </a:solidFill>
                <a:latin typeface="微软雅黑" panose="020B0503020204020204" pitchFamily="34" charset="-122"/>
                <a:ea typeface="微软雅黑" panose="020B0503020204020204" pitchFamily="34" charset="-122"/>
              </a:endParaRPr>
            </a:p>
          </p:txBody>
        </p:sp>
        <p:sp>
          <p:nvSpPr>
            <p:cNvPr id="46" name="矩形 45">
              <a:extLst>
                <a:ext uri="{FF2B5EF4-FFF2-40B4-BE49-F238E27FC236}">
                  <a16:creationId xmlns:a16="http://schemas.microsoft.com/office/drawing/2014/main" id="{233012A5-CF25-4ADD-B700-B8C92D892B14}"/>
                </a:ext>
              </a:extLst>
            </p:cNvPr>
            <p:cNvSpPr>
              <a:spLocks/>
            </p:cNvSpPr>
            <p:nvPr/>
          </p:nvSpPr>
          <p:spPr>
            <a:xfrm>
              <a:off x="7933114" y="1273696"/>
              <a:ext cx="543708" cy="216556"/>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1000" b="1" dirty="0">
                  <a:solidFill>
                    <a:srgbClr val="9E0116"/>
                  </a:solidFill>
                  <a:latin typeface="微软雅黑" panose="020B0503020204020204" pitchFamily="34" charset="-122"/>
                  <a:ea typeface="微软雅黑" panose="020B0503020204020204" pitchFamily="34" charset="-122"/>
                </a:rPr>
                <a:t>1990</a:t>
              </a:r>
              <a:endParaRPr lang="zh-CN" altLang="en-US" sz="1000" b="1" dirty="0">
                <a:solidFill>
                  <a:srgbClr val="9E0116"/>
                </a:solidFill>
                <a:latin typeface="微软雅黑" panose="020B0503020204020204" pitchFamily="34" charset="-122"/>
                <a:ea typeface="微软雅黑" panose="020B0503020204020204" pitchFamily="34" charset="-122"/>
              </a:endParaRPr>
            </a:p>
          </p:txBody>
        </p:sp>
        <p:sp>
          <p:nvSpPr>
            <p:cNvPr id="47" name="矩形 46">
              <a:extLst>
                <a:ext uri="{FF2B5EF4-FFF2-40B4-BE49-F238E27FC236}">
                  <a16:creationId xmlns:a16="http://schemas.microsoft.com/office/drawing/2014/main" id="{601370C4-2A02-43D0-8E49-6DD6FF2755AB}"/>
                </a:ext>
              </a:extLst>
            </p:cNvPr>
            <p:cNvSpPr>
              <a:spLocks/>
            </p:cNvSpPr>
            <p:nvPr/>
          </p:nvSpPr>
          <p:spPr>
            <a:xfrm>
              <a:off x="10524349" y="1273696"/>
              <a:ext cx="543708" cy="216556"/>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1000" b="1" dirty="0">
                  <a:solidFill>
                    <a:srgbClr val="9E0116"/>
                  </a:solidFill>
                  <a:latin typeface="微软雅黑" panose="020B0503020204020204" pitchFamily="34" charset="-122"/>
                  <a:ea typeface="微软雅黑" panose="020B0503020204020204" pitchFamily="34" charset="-122"/>
                </a:rPr>
                <a:t>1992</a:t>
              </a:r>
              <a:endParaRPr lang="zh-CN" altLang="en-US" sz="1000" b="1" dirty="0">
                <a:solidFill>
                  <a:srgbClr val="9E0116"/>
                </a:solidFill>
                <a:latin typeface="微软雅黑" panose="020B0503020204020204" pitchFamily="34" charset="-122"/>
                <a:ea typeface="微软雅黑" panose="020B0503020204020204" pitchFamily="34" charset="-122"/>
              </a:endParaRPr>
            </a:p>
          </p:txBody>
        </p:sp>
        <p:sp>
          <p:nvSpPr>
            <p:cNvPr id="48" name="矩形 47">
              <a:extLst>
                <a:ext uri="{FF2B5EF4-FFF2-40B4-BE49-F238E27FC236}">
                  <a16:creationId xmlns:a16="http://schemas.microsoft.com/office/drawing/2014/main" id="{B17DA778-F35F-406D-A965-712A1B6BE338}"/>
                </a:ext>
              </a:extLst>
            </p:cNvPr>
            <p:cNvSpPr>
              <a:spLocks/>
            </p:cNvSpPr>
            <p:nvPr/>
          </p:nvSpPr>
          <p:spPr>
            <a:xfrm>
              <a:off x="10524349" y="3080896"/>
              <a:ext cx="543708" cy="216556"/>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1000" b="1" dirty="0">
                  <a:solidFill>
                    <a:srgbClr val="9E0116"/>
                  </a:solidFill>
                  <a:latin typeface="微软雅黑" panose="020B0503020204020204" pitchFamily="34" charset="-122"/>
                  <a:ea typeface="微软雅黑" panose="020B0503020204020204" pitchFamily="34" charset="-122"/>
                </a:rPr>
                <a:t>2005</a:t>
              </a:r>
              <a:endParaRPr lang="zh-CN" altLang="en-US" sz="1000" b="1" dirty="0">
                <a:solidFill>
                  <a:srgbClr val="9E0116"/>
                </a:solidFill>
                <a:latin typeface="微软雅黑" panose="020B0503020204020204" pitchFamily="34" charset="-122"/>
                <a:ea typeface="微软雅黑" panose="020B0503020204020204" pitchFamily="34" charset="-122"/>
              </a:endParaRPr>
            </a:p>
          </p:txBody>
        </p:sp>
        <p:sp>
          <p:nvSpPr>
            <p:cNvPr id="49" name="矩形 48">
              <a:extLst>
                <a:ext uri="{FF2B5EF4-FFF2-40B4-BE49-F238E27FC236}">
                  <a16:creationId xmlns:a16="http://schemas.microsoft.com/office/drawing/2014/main" id="{3BCA72AD-61EC-48C5-A253-B295ED63AE36}"/>
                </a:ext>
              </a:extLst>
            </p:cNvPr>
            <p:cNvSpPr>
              <a:spLocks/>
            </p:cNvSpPr>
            <p:nvPr/>
          </p:nvSpPr>
          <p:spPr>
            <a:xfrm>
              <a:off x="7933114" y="3063048"/>
              <a:ext cx="543708" cy="216556"/>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1000" b="1" dirty="0">
                  <a:solidFill>
                    <a:srgbClr val="9E0116"/>
                  </a:solidFill>
                  <a:latin typeface="微软雅黑" panose="020B0503020204020204" pitchFamily="34" charset="-122"/>
                  <a:ea typeface="微软雅黑" panose="020B0503020204020204" pitchFamily="34" charset="-122"/>
                </a:rPr>
                <a:t>2000</a:t>
              </a:r>
              <a:endParaRPr lang="zh-CN" altLang="en-US" sz="1000" b="1" dirty="0">
                <a:solidFill>
                  <a:srgbClr val="9E0116"/>
                </a:solidFill>
                <a:latin typeface="微软雅黑" panose="020B0503020204020204" pitchFamily="34" charset="-122"/>
                <a:ea typeface="微软雅黑" panose="020B0503020204020204" pitchFamily="34" charset="-122"/>
              </a:endParaRPr>
            </a:p>
          </p:txBody>
        </p:sp>
        <p:sp>
          <p:nvSpPr>
            <p:cNvPr id="50" name="矩形 49">
              <a:extLst>
                <a:ext uri="{FF2B5EF4-FFF2-40B4-BE49-F238E27FC236}">
                  <a16:creationId xmlns:a16="http://schemas.microsoft.com/office/drawing/2014/main" id="{76EDAA4D-9BC7-4B43-9A16-5FFB1701A518}"/>
                </a:ext>
              </a:extLst>
            </p:cNvPr>
            <p:cNvSpPr>
              <a:spLocks/>
            </p:cNvSpPr>
            <p:nvPr/>
          </p:nvSpPr>
          <p:spPr>
            <a:xfrm>
              <a:off x="5247968" y="3063048"/>
              <a:ext cx="543708" cy="216556"/>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1000" b="1" dirty="0">
                  <a:solidFill>
                    <a:srgbClr val="9E0116"/>
                  </a:solidFill>
                  <a:latin typeface="微软雅黑" panose="020B0503020204020204" pitchFamily="34" charset="-122"/>
                  <a:ea typeface="微软雅黑" panose="020B0503020204020204" pitchFamily="34" charset="-122"/>
                </a:rPr>
                <a:t>1994</a:t>
              </a:r>
              <a:endParaRPr lang="zh-CN" altLang="en-US" sz="1000" b="1" dirty="0">
                <a:solidFill>
                  <a:srgbClr val="9E0116"/>
                </a:solidFill>
                <a:latin typeface="微软雅黑" panose="020B0503020204020204" pitchFamily="34" charset="-122"/>
                <a:ea typeface="微软雅黑" panose="020B0503020204020204" pitchFamily="34" charset="-122"/>
              </a:endParaRPr>
            </a:p>
          </p:txBody>
        </p:sp>
        <p:sp>
          <p:nvSpPr>
            <p:cNvPr id="51" name="矩形 50">
              <a:extLst>
                <a:ext uri="{FF2B5EF4-FFF2-40B4-BE49-F238E27FC236}">
                  <a16:creationId xmlns:a16="http://schemas.microsoft.com/office/drawing/2014/main" id="{E046199A-AADA-4073-B445-6AEF366AD826}"/>
                </a:ext>
              </a:extLst>
            </p:cNvPr>
            <p:cNvSpPr>
              <a:spLocks/>
            </p:cNvSpPr>
            <p:nvPr/>
          </p:nvSpPr>
          <p:spPr>
            <a:xfrm>
              <a:off x="5247968" y="4749465"/>
              <a:ext cx="543708" cy="216556"/>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1000" b="1" dirty="0">
                  <a:solidFill>
                    <a:srgbClr val="9E0116"/>
                  </a:solidFill>
                  <a:latin typeface="微软雅黑" panose="020B0503020204020204" pitchFamily="34" charset="-122"/>
                  <a:ea typeface="微软雅黑" panose="020B0503020204020204" pitchFamily="34" charset="-122"/>
                </a:rPr>
                <a:t>2007</a:t>
              </a:r>
              <a:endParaRPr lang="zh-CN" altLang="en-US" sz="1000" b="1" dirty="0">
                <a:solidFill>
                  <a:srgbClr val="9E0116"/>
                </a:solidFill>
                <a:latin typeface="微软雅黑" panose="020B0503020204020204" pitchFamily="34" charset="-122"/>
                <a:ea typeface="微软雅黑" panose="020B0503020204020204" pitchFamily="34" charset="-122"/>
              </a:endParaRPr>
            </a:p>
          </p:txBody>
        </p:sp>
        <p:sp>
          <p:nvSpPr>
            <p:cNvPr id="52" name="矩形 51">
              <a:extLst>
                <a:ext uri="{FF2B5EF4-FFF2-40B4-BE49-F238E27FC236}">
                  <a16:creationId xmlns:a16="http://schemas.microsoft.com/office/drawing/2014/main" id="{B896B2DA-90BF-47F5-9067-0204299A7891}"/>
                </a:ext>
              </a:extLst>
            </p:cNvPr>
            <p:cNvSpPr>
              <a:spLocks/>
            </p:cNvSpPr>
            <p:nvPr/>
          </p:nvSpPr>
          <p:spPr>
            <a:xfrm>
              <a:off x="7933114" y="4780695"/>
              <a:ext cx="543708" cy="216556"/>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1000" b="1" dirty="0">
                  <a:solidFill>
                    <a:srgbClr val="9E0116"/>
                  </a:solidFill>
                  <a:latin typeface="微软雅黑" panose="020B0503020204020204" pitchFamily="34" charset="-122"/>
                  <a:ea typeface="微软雅黑" panose="020B0503020204020204" pitchFamily="34" charset="-122"/>
                </a:rPr>
                <a:t>2010</a:t>
              </a:r>
              <a:endParaRPr lang="zh-CN" altLang="en-US" sz="1000" b="1" dirty="0">
                <a:solidFill>
                  <a:srgbClr val="9E0116"/>
                </a:solidFill>
                <a:latin typeface="微软雅黑" panose="020B0503020204020204" pitchFamily="34" charset="-122"/>
                <a:ea typeface="微软雅黑" panose="020B0503020204020204" pitchFamily="34" charset="-122"/>
              </a:endParaRPr>
            </a:p>
          </p:txBody>
        </p:sp>
        <p:sp>
          <p:nvSpPr>
            <p:cNvPr id="53" name="矩形 52">
              <a:extLst>
                <a:ext uri="{FF2B5EF4-FFF2-40B4-BE49-F238E27FC236}">
                  <a16:creationId xmlns:a16="http://schemas.microsoft.com/office/drawing/2014/main" id="{4C38C61C-B915-4919-BF3B-25468CF9C251}"/>
                </a:ext>
              </a:extLst>
            </p:cNvPr>
            <p:cNvSpPr>
              <a:spLocks/>
            </p:cNvSpPr>
            <p:nvPr/>
          </p:nvSpPr>
          <p:spPr>
            <a:xfrm>
              <a:off x="10524349" y="4769318"/>
              <a:ext cx="543708" cy="216556"/>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1000" b="1" dirty="0">
                  <a:solidFill>
                    <a:srgbClr val="9E0116"/>
                  </a:solidFill>
                  <a:latin typeface="微软雅黑" panose="020B0503020204020204" pitchFamily="34" charset="-122"/>
                  <a:ea typeface="微软雅黑" panose="020B0503020204020204" pitchFamily="34" charset="-122"/>
                </a:rPr>
                <a:t>2018</a:t>
              </a:r>
              <a:endParaRPr lang="zh-CN" altLang="en-US" sz="1000" b="1" dirty="0">
                <a:solidFill>
                  <a:srgbClr val="9E0116"/>
                </a:solidFill>
                <a:latin typeface="微软雅黑" panose="020B0503020204020204" pitchFamily="34" charset="-122"/>
                <a:ea typeface="微软雅黑" panose="020B0503020204020204" pitchFamily="34" charset="-122"/>
              </a:endParaRPr>
            </a:p>
          </p:txBody>
        </p:sp>
      </p:grpSp>
      <p:sp>
        <p:nvSpPr>
          <p:cNvPr id="3" name="矩形 2">
            <a:extLst>
              <a:ext uri="{FF2B5EF4-FFF2-40B4-BE49-F238E27FC236}">
                <a16:creationId xmlns:a16="http://schemas.microsoft.com/office/drawing/2014/main" id="{2264829D-311A-416A-85F0-4C099F2DF23B}"/>
              </a:ext>
            </a:extLst>
          </p:cNvPr>
          <p:cNvSpPr/>
          <p:nvPr/>
        </p:nvSpPr>
        <p:spPr>
          <a:xfrm>
            <a:off x="9782746" y="2073007"/>
            <a:ext cx="375635" cy="505754"/>
          </a:xfrm>
          <a:prstGeom prst="rect">
            <a:avLst/>
          </a:prstGeom>
          <a:noFill/>
          <a:ln w="19050">
            <a:solidFill>
              <a:srgbClr val="7C1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BA656CEA-6DD0-48A5-ACA8-4FA648DAAA9D}"/>
              </a:ext>
            </a:extLst>
          </p:cNvPr>
          <p:cNvSpPr/>
          <p:nvPr/>
        </p:nvSpPr>
        <p:spPr>
          <a:xfrm>
            <a:off x="2957976" y="5527657"/>
            <a:ext cx="327091" cy="616112"/>
          </a:xfrm>
          <a:prstGeom prst="rect">
            <a:avLst/>
          </a:prstGeom>
          <a:noFill/>
          <a:ln w="19050">
            <a:solidFill>
              <a:srgbClr val="7C1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732E1CA2-96B3-49EA-A89C-96F848F6DF16}"/>
              </a:ext>
            </a:extLst>
          </p:cNvPr>
          <p:cNvSpPr/>
          <p:nvPr/>
        </p:nvSpPr>
        <p:spPr>
          <a:xfrm>
            <a:off x="5416680" y="5308600"/>
            <a:ext cx="285308" cy="835169"/>
          </a:xfrm>
          <a:prstGeom prst="rect">
            <a:avLst/>
          </a:prstGeom>
          <a:noFill/>
          <a:ln w="19050">
            <a:solidFill>
              <a:srgbClr val="7C1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2CC02AB4-D759-4D77-AAFA-6F36B528B0E2}"/>
              </a:ext>
            </a:extLst>
          </p:cNvPr>
          <p:cNvSpPr/>
          <p:nvPr/>
        </p:nvSpPr>
        <p:spPr>
          <a:xfrm>
            <a:off x="8101826" y="5200300"/>
            <a:ext cx="357762" cy="991626"/>
          </a:xfrm>
          <a:prstGeom prst="rect">
            <a:avLst/>
          </a:prstGeom>
          <a:noFill/>
          <a:ln w="19050">
            <a:solidFill>
              <a:srgbClr val="7C1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C09F385C-65D9-477A-8E63-5D63393F76EB}"/>
              </a:ext>
            </a:extLst>
          </p:cNvPr>
          <p:cNvSpPr/>
          <p:nvPr/>
        </p:nvSpPr>
        <p:spPr>
          <a:xfrm>
            <a:off x="8807109" y="3784600"/>
            <a:ext cx="201684" cy="698846"/>
          </a:xfrm>
          <a:prstGeom prst="rect">
            <a:avLst/>
          </a:prstGeom>
          <a:noFill/>
          <a:ln w="19050">
            <a:solidFill>
              <a:srgbClr val="7C1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0840DCBE-DC31-46EC-8A78-7E26B527C274}"/>
              </a:ext>
            </a:extLst>
          </p:cNvPr>
          <p:cNvSpPr/>
          <p:nvPr/>
        </p:nvSpPr>
        <p:spPr>
          <a:xfrm>
            <a:off x="6288234" y="3942219"/>
            <a:ext cx="256499" cy="522360"/>
          </a:xfrm>
          <a:prstGeom prst="rect">
            <a:avLst/>
          </a:prstGeom>
          <a:noFill/>
          <a:ln w="19050">
            <a:solidFill>
              <a:srgbClr val="7C1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548B37B8-CD95-4F37-AA94-D89D2700B4CA}"/>
              </a:ext>
            </a:extLst>
          </p:cNvPr>
          <p:cNvSpPr/>
          <p:nvPr/>
        </p:nvSpPr>
        <p:spPr>
          <a:xfrm>
            <a:off x="3975261" y="3784600"/>
            <a:ext cx="351206" cy="597074"/>
          </a:xfrm>
          <a:prstGeom prst="rect">
            <a:avLst/>
          </a:prstGeom>
          <a:noFill/>
          <a:ln w="19050">
            <a:solidFill>
              <a:srgbClr val="7C1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90622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571042" y="589"/>
            <a:ext cx="1620957" cy="858166"/>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flipV="1">
            <a:off x="456569" y="844400"/>
            <a:ext cx="10287631" cy="14354"/>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1620957"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经济制度</a:t>
            </a:r>
          </a:p>
        </p:txBody>
      </p:sp>
      <p:sp>
        <p:nvSpPr>
          <p:cNvPr id="33" name="矩形 32">
            <a:extLst>
              <a:ext uri="{FF2B5EF4-FFF2-40B4-BE49-F238E27FC236}">
                <a16:creationId xmlns:a16="http://schemas.microsoft.com/office/drawing/2014/main" id="{58B57B05-E8B7-4C4E-863B-86EBA5F8E6AD}"/>
              </a:ext>
            </a:extLst>
          </p:cNvPr>
          <p:cNvSpPr/>
          <p:nvPr/>
        </p:nvSpPr>
        <p:spPr>
          <a:xfrm>
            <a:off x="456569" y="959227"/>
            <a:ext cx="5639431" cy="5300218"/>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所有制</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生产资料归谁所有。</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所有制关系是社会生产关系的核心和基础。</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分类</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广义：私有制和国有制。</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狭义：国有企业、中外合资、外商独资、合伙企业等。</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国有企业</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国家对其资本拥有所有权或者控制权，政府的意志和利益决定了国有企业的行为。</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根据国家持股人持有股份的不同，可以划分为独资、控股和参股。</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国家全资的企业就是国有独资企业，例如一些军工和通信企业；如果国家持股人作为第一大股东，即实际控制人，那么这家公司就是国有控股企业；如果国家持股人持有的股份较少，不是实际控制人，这家企业就是参股企业。</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举例：俄罗斯的寡头国企</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上世纪七十年代，苏联经济的发展开始进入停滞期，斯大林所创造的中央强力指令的“计划经济模式”开始暴露出越来越多的弊端。</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15" name="矩形 14">
            <a:extLst>
              <a:ext uri="{FF2B5EF4-FFF2-40B4-BE49-F238E27FC236}">
                <a16:creationId xmlns:a16="http://schemas.microsoft.com/office/drawing/2014/main" id="{E4BAE162-7014-49A3-B674-14C394BC76A8}"/>
              </a:ext>
            </a:extLst>
          </p:cNvPr>
          <p:cNvSpPr/>
          <p:nvPr/>
        </p:nvSpPr>
        <p:spPr>
          <a:xfrm>
            <a:off x="6264702" y="959227"/>
            <a:ext cx="569931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一些人凭借着特权和人脉，开始从事倒买倒卖活动，利用同种商品在不同地方的差价来谋取暴利。一些人甚至通过苏联在东德方面的驻军，将西方生产的家用电器、高级轿车等紧俏商品走私入境。这些人就此积累了第一桶金，俄罗斯寡头开始萌芽。</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en-US" altLang="zh-CN" sz="1400" dirty="0">
                <a:solidFill>
                  <a:prstClr val="black"/>
                </a:solidFill>
                <a:latin typeface="楷体" panose="02010609060101010101" pitchFamily="49" charset="-122"/>
                <a:ea typeface="楷体" panose="02010609060101010101" pitchFamily="49" charset="-122"/>
              </a:rPr>
              <a:t>1992</a:t>
            </a:r>
            <a:r>
              <a:rPr lang="zh-CN" altLang="en-US" sz="1400" dirty="0">
                <a:solidFill>
                  <a:prstClr val="black"/>
                </a:solidFill>
                <a:latin typeface="楷体" panose="02010609060101010101" pitchFamily="49" charset="-122"/>
                <a:ea typeface="楷体" panose="02010609060101010101" pitchFamily="49" charset="-122"/>
              </a:rPr>
              <a:t>年，叶利钦的改革团队决定立即把全国的资产以</a:t>
            </a:r>
            <a:r>
              <a:rPr lang="en-US" altLang="zh-CN" sz="1400" dirty="0">
                <a:solidFill>
                  <a:prstClr val="black"/>
                </a:solidFill>
                <a:latin typeface="楷体" panose="02010609060101010101" pitchFamily="49" charset="-122"/>
                <a:ea typeface="楷体" panose="02010609060101010101" pitchFamily="49" charset="-122"/>
              </a:rPr>
              <a:t>1.48</a:t>
            </a:r>
            <a:r>
              <a:rPr lang="zh-CN" altLang="en-US" sz="1400" dirty="0">
                <a:solidFill>
                  <a:prstClr val="black"/>
                </a:solidFill>
                <a:latin typeface="楷体" panose="02010609060101010101" pitchFamily="49" charset="-122"/>
                <a:ea typeface="楷体" panose="02010609060101010101" pitchFamily="49" charset="-122"/>
              </a:rPr>
              <a:t>亿份支票和凭单的形式分割。</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少数人通过关系从国家银行里拆借出资金，尽全力收购凭单，随后用它来获取对一些优秀企业的控制权。</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就这样，寡头们将手伸向了石油、冶金、传媒、食品等行业，几乎完成了对俄罗斯经济命脉的掌控。</a:t>
            </a:r>
            <a:endParaRPr lang="en-US" altLang="zh-CN" sz="1400" dirty="0">
              <a:solidFill>
                <a:prstClr val="black"/>
              </a:solidFill>
              <a:latin typeface="楷体" panose="02010609060101010101" pitchFamily="49" charset="-122"/>
              <a:ea typeface="楷体" panose="02010609060101010101" pitchFamily="49" charset="-122"/>
            </a:endParaRPr>
          </a:p>
        </p:txBody>
      </p:sp>
      <p:pic>
        <p:nvPicPr>
          <p:cNvPr id="16" name="图片 15">
            <a:extLst>
              <a:ext uri="{FF2B5EF4-FFF2-40B4-BE49-F238E27FC236}">
                <a16:creationId xmlns:a16="http://schemas.microsoft.com/office/drawing/2014/main" id="{90AAA80A-041E-4A95-9638-10420E689730}"/>
              </a:ext>
            </a:extLst>
          </p:cNvPr>
          <p:cNvPicPr/>
          <p:nvPr/>
        </p:nvPicPr>
        <p:blipFill rotWithShape="1">
          <a:blip r:embed="rId3"/>
          <a:srcRect l="10114" t="51370" r="56296" b="15025"/>
          <a:stretch/>
        </p:blipFill>
        <p:spPr bwMode="auto">
          <a:xfrm>
            <a:off x="6264702" y="4665133"/>
            <a:ext cx="3087808" cy="1658978"/>
          </a:xfrm>
          <a:prstGeom prst="rect">
            <a:avLst/>
          </a:prstGeom>
          <a:ln>
            <a:noFill/>
          </a:ln>
          <a:extLst>
            <a:ext uri="{53640926-AAD7-44D8-BBD7-CCE9431645EC}">
              <a14:shadowObscured xmlns:a14="http://schemas.microsoft.com/office/drawing/2010/main"/>
            </a:ext>
          </a:extLst>
        </p:spPr>
      </p:pic>
      <p:pic>
        <p:nvPicPr>
          <p:cNvPr id="17" name="图片 16">
            <a:extLst>
              <a:ext uri="{FF2B5EF4-FFF2-40B4-BE49-F238E27FC236}">
                <a16:creationId xmlns:a16="http://schemas.microsoft.com/office/drawing/2014/main" id="{B7C3CFB1-6469-408C-A1A3-B7B1819590DF}"/>
              </a:ext>
            </a:extLst>
          </p:cNvPr>
          <p:cNvPicPr/>
          <p:nvPr/>
        </p:nvPicPr>
        <p:blipFill rotWithShape="1">
          <a:blip r:embed="rId4"/>
          <a:srcRect l="11558" t="46019" r="58223" b="18664"/>
          <a:stretch/>
        </p:blipFill>
        <p:spPr bwMode="auto">
          <a:xfrm>
            <a:off x="9352510" y="4665133"/>
            <a:ext cx="2687089" cy="1658978"/>
          </a:xfrm>
          <a:prstGeom prst="rect">
            <a:avLst/>
          </a:prstGeom>
          <a:ln>
            <a:noFill/>
          </a:ln>
          <a:extLst>
            <a:ext uri="{53640926-AAD7-44D8-BBD7-CCE9431645EC}">
              <a14:shadowObscured xmlns:a14="http://schemas.microsoft.com/office/drawing/2010/main"/>
            </a:ext>
          </a:extLst>
        </p:spPr>
      </p:pic>
      <p:sp>
        <p:nvSpPr>
          <p:cNvPr id="19" name="矩形 18">
            <a:extLst>
              <a:ext uri="{FF2B5EF4-FFF2-40B4-BE49-F238E27FC236}">
                <a16:creationId xmlns:a16="http://schemas.microsoft.com/office/drawing/2014/main" id="{B141A97A-101F-4497-BFF3-38019579970F}"/>
              </a:ext>
            </a:extLst>
          </p:cNvPr>
          <p:cNvSpPr>
            <a:spLocks/>
          </p:cNvSpPr>
          <p:nvPr/>
        </p:nvSpPr>
        <p:spPr>
          <a:xfrm>
            <a:off x="6524513" y="4142636"/>
            <a:ext cx="2568185" cy="398183"/>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苏联的全国资产私有化凭单</a:t>
            </a:r>
          </a:p>
        </p:txBody>
      </p:sp>
      <p:sp>
        <p:nvSpPr>
          <p:cNvPr id="20" name="矩形 19">
            <a:extLst>
              <a:ext uri="{FF2B5EF4-FFF2-40B4-BE49-F238E27FC236}">
                <a16:creationId xmlns:a16="http://schemas.microsoft.com/office/drawing/2014/main" id="{E45FD6FA-2E0A-479A-B907-2A37B82E4FCE}"/>
              </a:ext>
            </a:extLst>
          </p:cNvPr>
          <p:cNvSpPr>
            <a:spLocks/>
          </p:cNvSpPr>
          <p:nvPr/>
        </p:nvSpPr>
        <p:spPr>
          <a:xfrm>
            <a:off x="9535259" y="4142636"/>
            <a:ext cx="2071566" cy="398183"/>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1400" b="1" dirty="0">
                <a:solidFill>
                  <a:srgbClr val="9E0116"/>
                </a:solidFill>
                <a:latin typeface="微软雅黑" panose="020B0503020204020204" pitchFamily="34" charset="-122"/>
                <a:ea typeface="微软雅黑" panose="020B0503020204020204" pitchFamily="34" charset="-122"/>
              </a:rPr>
              <a:t>1997</a:t>
            </a:r>
            <a:r>
              <a:rPr lang="zh-CN" altLang="en-US" sz="1400" b="1" dirty="0">
                <a:solidFill>
                  <a:srgbClr val="9E0116"/>
                </a:solidFill>
                <a:latin typeface="微软雅黑" panose="020B0503020204020204" pitchFamily="34" charset="-122"/>
                <a:ea typeface="微软雅黑" panose="020B0503020204020204" pitchFamily="34" charset="-122"/>
              </a:rPr>
              <a:t>年俄罗斯寡头</a:t>
            </a:r>
          </a:p>
        </p:txBody>
      </p:sp>
    </p:spTree>
    <p:extLst>
      <p:ext uri="{BB962C8B-B14F-4D97-AF65-F5344CB8AC3E}">
        <p14:creationId xmlns:p14="http://schemas.microsoft.com/office/powerpoint/2010/main" val="1147754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571042" y="589"/>
            <a:ext cx="1620957" cy="858166"/>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flipV="1">
            <a:off x="456569" y="844400"/>
            <a:ext cx="10287631" cy="14354"/>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1620957"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经济制度</a:t>
            </a:r>
          </a:p>
        </p:txBody>
      </p:sp>
      <p:sp>
        <p:nvSpPr>
          <p:cNvPr id="33" name="矩形 32">
            <a:extLst>
              <a:ext uri="{FF2B5EF4-FFF2-40B4-BE49-F238E27FC236}">
                <a16:creationId xmlns:a16="http://schemas.microsoft.com/office/drawing/2014/main" id="{58B57B05-E8B7-4C4E-863B-86EBA5F8E6AD}"/>
              </a:ext>
            </a:extLst>
          </p:cNvPr>
          <p:cNvSpPr/>
          <p:nvPr/>
        </p:nvSpPr>
        <p:spPr>
          <a:xfrm>
            <a:off x="456569" y="959227"/>
            <a:ext cx="569931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思考：国有制和私有制孰优孰劣呢？</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社会主义国家并不只具有国有企业，资本主义国家也不只存在民营企业。</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截至</a:t>
            </a:r>
            <a:r>
              <a:rPr lang="en-US" altLang="zh-CN" sz="1400" dirty="0">
                <a:solidFill>
                  <a:prstClr val="black"/>
                </a:solidFill>
                <a:latin typeface="楷体" panose="02010609060101010101" pitchFamily="49" charset="-122"/>
                <a:ea typeface="楷体" panose="02010609060101010101" pitchFamily="49" charset="-122"/>
              </a:rPr>
              <a:t>2017</a:t>
            </a:r>
            <a:r>
              <a:rPr lang="zh-CN" altLang="en-US" sz="1400" dirty="0">
                <a:solidFill>
                  <a:prstClr val="black"/>
                </a:solidFill>
                <a:latin typeface="楷体" panose="02010609060101010101" pitchFamily="49" charset="-122"/>
                <a:ea typeface="楷体" panose="02010609060101010101" pitchFamily="49" charset="-122"/>
              </a:rPr>
              <a:t>年底，我国民营企业数量达</a:t>
            </a:r>
            <a:r>
              <a:rPr lang="en-US" altLang="zh-CN" sz="1400" dirty="0">
                <a:solidFill>
                  <a:prstClr val="black"/>
                </a:solidFill>
                <a:latin typeface="楷体" panose="02010609060101010101" pitchFamily="49" charset="-122"/>
                <a:ea typeface="楷体" panose="02010609060101010101" pitchFamily="49" charset="-122"/>
              </a:rPr>
              <a:t>2700</a:t>
            </a:r>
            <a:r>
              <a:rPr lang="zh-CN" altLang="en-US" sz="1400" dirty="0">
                <a:solidFill>
                  <a:prstClr val="black"/>
                </a:solidFill>
                <a:latin typeface="楷体" panose="02010609060101010101" pitchFamily="49" charset="-122"/>
                <a:ea typeface="楷体" panose="02010609060101010101" pitchFamily="49" charset="-122"/>
              </a:rPr>
              <a:t>万家，民营经济对国家财政收入的贡献占比超过</a:t>
            </a:r>
            <a:r>
              <a:rPr lang="en-US" altLang="zh-CN" sz="1400" dirty="0">
                <a:solidFill>
                  <a:prstClr val="black"/>
                </a:solidFill>
                <a:latin typeface="楷体" panose="02010609060101010101" pitchFamily="49" charset="-122"/>
                <a:ea typeface="楷体" panose="02010609060101010101" pitchFamily="49" charset="-122"/>
              </a:rPr>
              <a:t>50%</a:t>
            </a:r>
            <a:r>
              <a:rPr lang="zh-CN" altLang="en-US" sz="1400" dirty="0">
                <a:solidFill>
                  <a:prstClr val="black"/>
                </a:solidFill>
                <a:latin typeface="楷体" panose="02010609060101010101" pitchFamily="49" charset="-122"/>
                <a:ea typeface="楷体" panose="02010609060101010101" pitchFamily="49" charset="-122"/>
              </a:rPr>
              <a:t>，技术创新和新产品占比超过</a:t>
            </a:r>
            <a:r>
              <a:rPr lang="en-US" altLang="zh-CN" sz="1400" dirty="0">
                <a:solidFill>
                  <a:prstClr val="black"/>
                </a:solidFill>
                <a:latin typeface="楷体" panose="02010609060101010101" pitchFamily="49" charset="-122"/>
                <a:ea typeface="楷体" panose="02010609060101010101" pitchFamily="49" charset="-122"/>
              </a:rPr>
              <a:t>70%</a:t>
            </a:r>
            <a:r>
              <a:rPr lang="zh-CN" altLang="en-US" sz="1400" dirty="0">
                <a:solidFill>
                  <a:prstClr val="black"/>
                </a:solidFill>
                <a:latin typeface="楷体" panose="02010609060101010101" pitchFamily="49" charset="-122"/>
                <a:ea typeface="楷体" panose="02010609060101010101" pitchFamily="49" charset="-122"/>
              </a:rPr>
              <a:t>，对新增就业贡献的占比超过</a:t>
            </a:r>
            <a:r>
              <a:rPr lang="en-US" altLang="zh-CN" sz="1400" dirty="0">
                <a:solidFill>
                  <a:prstClr val="black"/>
                </a:solidFill>
                <a:latin typeface="楷体" panose="02010609060101010101" pitchFamily="49" charset="-122"/>
                <a:ea typeface="楷体" panose="02010609060101010101" pitchFamily="49" charset="-122"/>
              </a:rPr>
              <a:t>90%</a:t>
            </a:r>
            <a:r>
              <a:rPr lang="zh-CN" altLang="en-US" sz="1400" dirty="0">
                <a:solidFill>
                  <a:prstClr val="black"/>
                </a:solidFill>
                <a:latin typeface="楷体" panose="02010609060101010101" pitchFamily="49" charset="-122"/>
                <a:ea typeface="楷体" panose="02010609060101010101" pitchFamily="49" charset="-122"/>
              </a:rPr>
              <a:t>。</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美国邮政署属于联邦政府公司；次贷危机中，美国政府通过资金救助持有房地美和房利美</a:t>
            </a:r>
            <a:r>
              <a:rPr lang="en-US" altLang="zh-CN" sz="1400" dirty="0">
                <a:solidFill>
                  <a:prstClr val="black"/>
                </a:solidFill>
                <a:latin typeface="楷体" panose="02010609060101010101" pitchFamily="49" charset="-122"/>
                <a:ea typeface="楷体" panose="02010609060101010101" pitchFamily="49" charset="-122"/>
              </a:rPr>
              <a:t>80%</a:t>
            </a:r>
            <a:r>
              <a:rPr lang="zh-CN" altLang="en-US" sz="1400" dirty="0">
                <a:solidFill>
                  <a:prstClr val="black"/>
                </a:solidFill>
                <a:latin typeface="楷体" panose="02010609060101010101" pitchFamily="49" charset="-122"/>
                <a:ea typeface="楷体" panose="02010609060101010101" pitchFamily="49" charset="-122"/>
              </a:rPr>
              <a:t>的股份，成为实际控制人。</a:t>
            </a: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17" name="矩形 16">
            <a:extLst>
              <a:ext uri="{FF2B5EF4-FFF2-40B4-BE49-F238E27FC236}">
                <a16:creationId xmlns:a16="http://schemas.microsoft.com/office/drawing/2014/main" id="{292E300B-D3D2-45AA-8B32-BB55ED2D8963}"/>
              </a:ext>
            </a:extLst>
          </p:cNvPr>
          <p:cNvSpPr/>
          <p:nvPr/>
        </p:nvSpPr>
        <p:spPr>
          <a:xfrm>
            <a:off x="6574509" y="959227"/>
            <a:ext cx="550378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不同于一般企业以利润最大化为目标，国有企业作为政府实施其政治和经济政策的工具，必须服从于政府特定时期的目标。国有企业的政策工具作用最重要的表现在执行政府宏观经济政策的职能。</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例如，国有企业常被用作反经济周期的手段，在经济衰退时期，政府通过强制扩大国有企业的投资来拉动需求以推动经济增长，实现经济发展的目标。</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此外，国有企业还承载了提升就业、保证纳税等职能。</a:t>
            </a:r>
            <a:endParaRPr lang="en-US" altLang="zh-CN" sz="1400" dirty="0">
              <a:solidFill>
                <a:prstClr val="black"/>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179357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角三角形 1">
            <a:extLst>
              <a:ext uri="{FF2B5EF4-FFF2-40B4-BE49-F238E27FC236}">
                <a16:creationId xmlns:a16="http://schemas.microsoft.com/office/drawing/2014/main" id="{C9465F47-85ED-4AA7-AC58-3268D34DA5A2}"/>
              </a:ext>
            </a:extLst>
          </p:cNvPr>
          <p:cNvSpPr/>
          <p:nvPr/>
        </p:nvSpPr>
        <p:spPr>
          <a:xfrm>
            <a:off x="0" y="4781550"/>
            <a:ext cx="2646947" cy="2076450"/>
          </a:xfrm>
          <a:prstGeom prst="rtTriangle">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7C1D20"/>
                </a:solidFill>
              </a:ln>
              <a:solidFill>
                <a:srgbClr val="7C1D20"/>
              </a:solidFill>
            </a:endParaRPr>
          </a:p>
        </p:txBody>
      </p:sp>
      <p:sp>
        <p:nvSpPr>
          <p:cNvPr id="3" name="直角三角形 2">
            <a:extLst>
              <a:ext uri="{FF2B5EF4-FFF2-40B4-BE49-F238E27FC236}">
                <a16:creationId xmlns:a16="http://schemas.microsoft.com/office/drawing/2014/main" id="{F084B3C8-608B-4307-98D2-73535FBE7256}"/>
              </a:ext>
            </a:extLst>
          </p:cNvPr>
          <p:cNvSpPr/>
          <p:nvPr/>
        </p:nvSpPr>
        <p:spPr>
          <a:xfrm rot="16200000" flipH="1">
            <a:off x="9970670" y="-144880"/>
            <a:ext cx="2076450" cy="2366211"/>
          </a:xfrm>
          <a:prstGeom prst="rtTriangle">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7C1D20"/>
                </a:solidFill>
              </a:ln>
              <a:solidFill>
                <a:srgbClr val="7C1D20"/>
              </a:solidFill>
            </a:endParaRPr>
          </a:p>
        </p:txBody>
      </p:sp>
      <p:cxnSp>
        <p:nvCxnSpPr>
          <p:cNvPr id="4" name="直接连接符 3">
            <a:extLst>
              <a:ext uri="{FF2B5EF4-FFF2-40B4-BE49-F238E27FC236}">
                <a16:creationId xmlns:a16="http://schemas.microsoft.com/office/drawing/2014/main" id="{2DA78493-876F-450D-9CE7-FD0D8A57D5AC}"/>
              </a:ext>
            </a:extLst>
          </p:cNvPr>
          <p:cNvCxnSpPr/>
          <p:nvPr/>
        </p:nvCxnSpPr>
        <p:spPr>
          <a:xfrm>
            <a:off x="4341110" y="3609618"/>
            <a:ext cx="4267200" cy="0"/>
          </a:xfrm>
          <a:prstGeom prst="line">
            <a:avLst/>
          </a:prstGeom>
          <a:ln w="9525">
            <a:solidFill>
              <a:srgbClr val="7C1D20"/>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42C01F6C-BCA2-4F3B-BB17-66DA5430F709}"/>
              </a:ext>
            </a:extLst>
          </p:cNvPr>
          <p:cNvSpPr txBox="1"/>
          <p:nvPr/>
        </p:nvSpPr>
        <p:spPr>
          <a:xfrm>
            <a:off x="4341110" y="2963287"/>
            <a:ext cx="4230805" cy="646331"/>
          </a:xfrm>
          <a:prstGeom prst="rect">
            <a:avLst/>
          </a:prstGeom>
          <a:noFill/>
        </p:spPr>
        <p:txBody>
          <a:bodyPr wrap="square" rtlCol="0">
            <a:spAutoFit/>
          </a:bodyPr>
          <a:lstStyle/>
          <a:p>
            <a:pPr algn="ctr"/>
            <a:r>
              <a:rPr lang="zh-CN" altLang="en-US" sz="3600" b="1" dirty="0">
                <a:solidFill>
                  <a:prstClr val="black"/>
                </a:solidFill>
                <a:latin typeface="微软雅黑" panose="020B0503020204020204" pitchFamily="34" charset="-122"/>
                <a:ea typeface="微软雅黑" panose="020B0503020204020204" pitchFamily="34" charset="-122"/>
              </a:rPr>
              <a:t>非正式制度</a:t>
            </a:r>
            <a:endParaRPr lang="en-US" altLang="zh-CN" sz="3600" b="1"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80094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角三角形 1">
            <a:extLst>
              <a:ext uri="{FF2B5EF4-FFF2-40B4-BE49-F238E27FC236}">
                <a16:creationId xmlns:a16="http://schemas.microsoft.com/office/drawing/2014/main" id="{C9465F47-85ED-4AA7-AC58-3268D34DA5A2}"/>
              </a:ext>
            </a:extLst>
          </p:cNvPr>
          <p:cNvSpPr/>
          <p:nvPr/>
        </p:nvSpPr>
        <p:spPr>
          <a:xfrm>
            <a:off x="0" y="4781550"/>
            <a:ext cx="2646947" cy="2076450"/>
          </a:xfrm>
          <a:prstGeom prst="rtTriangle">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7C1D20"/>
                </a:solidFill>
              </a:ln>
              <a:solidFill>
                <a:srgbClr val="7C1D20"/>
              </a:solidFill>
            </a:endParaRPr>
          </a:p>
        </p:txBody>
      </p:sp>
      <p:sp>
        <p:nvSpPr>
          <p:cNvPr id="3" name="直角三角形 2">
            <a:extLst>
              <a:ext uri="{FF2B5EF4-FFF2-40B4-BE49-F238E27FC236}">
                <a16:creationId xmlns:a16="http://schemas.microsoft.com/office/drawing/2014/main" id="{F084B3C8-608B-4307-98D2-73535FBE7256}"/>
              </a:ext>
            </a:extLst>
          </p:cNvPr>
          <p:cNvSpPr/>
          <p:nvPr/>
        </p:nvSpPr>
        <p:spPr>
          <a:xfrm rot="16200000" flipH="1">
            <a:off x="9970670" y="-144880"/>
            <a:ext cx="2076450" cy="2366211"/>
          </a:xfrm>
          <a:prstGeom prst="rtTriangle">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7C1D20"/>
                </a:solidFill>
              </a:ln>
              <a:solidFill>
                <a:srgbClr val="7C1D20"/>
              </a:solidFill>
            </a:endParaRPr>
          </a:p>
        </p:txBody>
      </p:sp>
      <p:cxnSp>
        <p:nvCxnSpPr>
          <p:cNvPr id="4" name="直接连接符 3">
            <a:extLst>
              <a:ext uri="{FF2B5EF4-FFF2-40B4-BE49-F238E27FC236}">
                <a16:creationId xmlns:a16="http://schemas.microsoft.com/office/drawing/2014/main" id="{2DA78493-876F-450D-9CE7-FD0D8A57D5AC}"/>
              </a:ext>
            </a:extLst>
          </p:cNvPr>
          <p:cNvCxnSpPr/>
          <p:nvPr/>
        </p:nvCxnSpPr>
        <p:spPr>
          <a:xfrm>
            <a:off x="4061977" y="1973323"/>
            <a:ext cx="4267200" cy="0"/>
          </a:xfrm>
          <a:prstGeom prst="line">
            <a:avLst/>
          </a:prstGeom>
          <a:ln w="9525">
            <a:solidFill>
              <a:srgbClr val="7C1D20"/>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42C01F6C-BCA2-4F3B-BB17-66DA5430F709}"/>
              </a:ext>
            </a:extLst>
          </p:cNvPr>
          <p:cNvSpPr txBox="1"/>
          <p:nvPr/>
        </p:nvSpPr>
        <p:spPr>
          <a:xfrm>
            <a:off x="4061977" y="1326992"/>
            <a:ext cx="4230805" cy="646331"/>
          </a:xfrm>
          <a:prstGeom prst="rect">
            <a:avLst/>
          </a:prstGeom>
          <a:noFill/>
        </p:spPr>
        <p:txBody>
          <a:bodyPr wrap="square" rtlCol="0">
            <a:spAutoFit/>
          </a:bodyPr>
          <a:lstStyle/>
          <a:p>
            <a:pPr algn="ctr"/>
            <a:r>
              <a:rPr lang="zh-CN" altLang="en-US" sz="3600" b="1" dirty="0">
                <a:solidFill>
                  <a:prstClr val="black"/>
                </a:solidFill>
                <a:latin typeface="微软雅黑" panose="020B0503020204020204" pitchFamily="34" charset="-122"/>
                <a:ea typeface="微软雅黑" panose="020B0503020204020204" pitchFamily="34" charset="-122"/>
              </a:rPr>
              <a:t>目录</a:t>
            </a:r>
            <a:endParaRPr lang="en-US" altLang="zh-CN" sz="3600" b="1" dirty="0">
              <a:solidFill>
                <a:prstClr val="black"/>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8B8B6FD5-4C10-4CFC-A9C5-5D6CD834C010}"/>
              </a:ext>
            </a:extLst>
          </p:cNvPr>
          <p:cNvSpPr txBox="1"/>
          <p:nvPr/>
        </p:nvSpPr>
        <p:spPr>
          <a:xfrm>
            <a:off x="4061977" y="2146427"/>
            <a:ext cx="4514756" cy="3384581"/>
          </a:xfrm>
          <a:prstGeom prst="rect">
            <a:avLst/>
          </a:prstGeom>
          <a:solidFill>
            <a:schemeClr val="bg1"/>
          </a:solidFill>
          <a:ln>
            <a:noFill/>
          </a:ln>
        </p:spPr>
        <p:txBody>
          <a:bodyPr wrap="square" rtlCol="0">
            <a:spAutoFit/>
          </a:bodyPr>
          <a:lstStyle/>
          <a:p>
            <a:pPr>
              <a:lnSpc>
                <a:spcPct val="200000"/>
              </a:lnSpc>
            </a:pPr>
            <a:r>
              <a:rPr lang="zh-CN" altLang="en-US" sz="2800" b="1" dirty="0">
                <a:latin typeface="楷体_GB2312" panose="02010609030101010101" pitchFamily="49" charset="-122"/>
                <a:ea typeface="楷体_GB2312" panose="02010609030101010101" pitchFamily="49" charset="-122"/>
              </a:rPr>
              <a:t>一、理解制度</a:t>
            </a:r>
            <a:endParaRPr lang="en-US" altLang="zh-CN" sz="2800" b="1" dirty="0">
              <a:latin typeface="楷体_GB2312" panose="02010609030101010101" pitchFamily="49" charset="-122"/>
              <a:ea typeface="楷体_GB2312" panose="02010609030101010101" pitchFamily="49" charset="-122"/>
            </a:endParaRPr>
          </a:p>
          <a:p>
            <a:pPr>
              <a:lnSpc>
                <a:spcPct val="200000"/>
              </a:lnSpc>
            </a:pPr>
            <a:r>
              <a:rPr lang="zh-CN" altLang="en-US" sz="2800" b="1" dirty="0">
                <a:latin typeface="楷体_GB2312" panose="02010609030101010101" pitchFamily="49" charset="-122"/>
                <a:ea typeface="楷体_GB2312" panose="02010609030101010101" pitchFamily="49" charset="-122"/>
              </a:rPr>
              <a:t>二、正式制度</a:t>
            </a:r>
          </a:p>
          <a:p>
            <a:pPr>
              <a:lnSpc>
                <a:spcPct val="200000"/>
              </a:lnSpc>
            </a:pPr>
            <a:r>
              <a:rPr lang="zh-CN" altLang="en-US" sz="2800" b="1" dirty="0">
                <a:latin typeface="楷体_GB2312" panose="02010609030101010101" pitchFamily="49" charset="-122"/>
                <a:ea typeface="楷体_GB2312" panose="02010609030101010101" pitchFamily="49" charset="-122"/>
              </a:rPr>
              <a:t>三、非正式制度</a:t>
            </a:r>
          </a:p>
          <a:p>
            <a:pPr>
              <a:lnSpc>
                <a:spcPct val="200000"/>
              </a:lnSpc>
            </a:pPr>
            <a:r>
              <a:rPr lang="zh-CN" altLang="en-US" sz="2800" b="1" dirty="0">
                <a:latin typeface="楷体_GB2312" panose="02010609030101010101" pitchFamily="49" charset="-122"/>
                <a:ea typeface="楷体_GB2312" panose="02010609030101010101" pitchFamily="49" charset="-122"/>
              </a:rPr>
              <a:t>四、制度与国际商务：实证</a:t>
            </a:r>
          </a:p>
        </p:txBody>
      </p:sp>
    </p:spTree>
    <p:extLst>
      <p:ext uri="{BB962C8B-B14F-4D97-AF65-F5344CB8AC3E}">
        <p14:creationId xmlns:p14="http://schemas.microsoft.com/office/powerpoint/2010/main" val="3020660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571042" y="589"/>
            <a:ext cx="1620957" cy="858166"/>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flipV="1">
            <a:off x="456569" y="844400"/>
            <a:ext cx="10287631" cy="14354"/>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902811"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文化</a:t>
            </a:r>
          </a:p>
        </p:txBody>
      </p:sp>
      <p:sp>
        <p:nvSpPr>
          <p:cNvPr id="33" name="矩形 32">
            <a:extLst>
              <a:ext uri="{FF2B5EF4-FFF2-40B4-BE49-F238E27FC236}">
                <a16:creationId xmlns:a16="http://schemas.microsoft.com/office/drawing/2014/main" id="{58B57B05-E8B7-4C4E-863B-86EBA5F8E6AD}"/>
              </a:ext>
            </a:extLst>
          </p:cNvPr>
          <p:cNvSpPr/>
          <p:nvPr/>
        </p:nvSpPr>
        <p:spPr>
          <a:xfrm>
            <a:off x="456569" y="959227"/>
            <a:ext cx="569931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思考：什么是文化？</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霍夫斯泰德</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一个群体内成员的共同思维方式，这种思维方式与另一个群体的思维方式有所差异。</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思考：为什么英语是通用语言？</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41" name="矩形 40">
            <a:extLst>
              <a:ext uri="{FF2B5EF4-FFF2-40B4-BE49-F238E27FC236}">
                <a16:creationId xmlns:a16="http://schemas.microsoft.com/office/drawing/2014/main" id="{71DA2537-8153-40E5-BC90-68F17D297A36}"/>
              </a:ext>
            </a:extLst>
          </p:cNvPr>
          <p:cNvSpPr>
            <a:spLocks/>
          </p:cNvSpPr>
          <p:nvPr/>
        </p:nvSpPr>
        <p:spPr>
          <a:xfrm>
            <a:off x="630285" y="3237089"/>
            <a:ext cx="3001842" cy="292807"/>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按语言划分的世界产出比例</a:t>
            </a:r>
          </a:p>
        </p:txBody>
      </p:sp>
      <p:sp>
        <p:nvSpPr>
          <p:cNvPr id="17" name="矩形 16">
            <a:extLst>
              <a:ext uri="{FF2B5EF4-FFF2-40B4-BE49-F238E27FC236}">
                <a16:creationId xmlns:a16="http://schemas.microsoft.com/office/drawing/2014/main" id="{292E300B-D3D2-45AA-8B32-BB55ED2D8963}"/>
              </a:ext>
            </a:extLst>
          </p:cNvPr>
          <p:cNvSpPr/>
          <p:nvPr/>
        </p:nvSpPr>
        <p:spPr>
          <a:xfrm>
            <a:off x="6574509" y="959227"/>
            <a:ext cx="550378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汉语是使用人数最多的语言。</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思考：语言对国际商务的影响</a:t>
            </a:r>
            <a:r>
              <a:rPr lang="en-US" altLang="zh-CN" sz="1400" dirty="0">
                <a:solidFill>
                  <a:prstClr val="black"/>
                </a:solidFill>
                <a:latin typeface="楷体" panose="02010609060101010101" pitchFamily="49" charset="-122"/>
                <a:ea typeface="楷体" panose="02010609060101010101" pitchFamily="49" charset="-122"/>
              </a:rPr>
              <a:t>?</a:t>
            </a: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统一的语言能够降低交易成本。这一点不仅反映在国际商务上，即便是国内的经济行为也会受到语言的影响。</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语言的相近性往往意味着两国在文化与历史方面的关联</a:t>
            </a:r>
            <a:r>
              <a:rPr lang="en-US" altLang="zh-CN" sz="1400" dirty="0">
                <a:solidFill>
                  <a:prstClr val="black"/>
                </a:solidFill>
                <a:latin typeface="楷体" panose="02010609060101010101" pitchFamily="49" charset="-122"/>
                <a:ea typeface="楷体" panose="02010609060101010101" pitchFamily="49" charset="-122"/>
              </a:rPr>
              <a:t>, </a:t>
            </a:r>
            <a:r>
              <a:rPr lang="zh-CN" altLang="en-US" sz="1400" dirty="0">
                <a:solidFill>
                  <a:prstClr val="black"/>
                </a:solidFill>
                <a:latin typeface="楷体" panose="02010609060101010101" pitchFamily="49" charset="-122"/>
                <a:ea typeface="楷体" panose="02010609060101010101" pitchFamily="49" charset="-122"/>
              </a:rPr>
              <a:t>而这种关联对双边贸易的影响不可低估。</a:t>
            </a:r>
            <a:endParaRPr lang="en-US" altLang="zh-CN" sz="1400" dirty="0">
              <a:solidFill>
                <a:prstClr val="black"/>
              </a:solidFill>
              <a:latin typeface="楷体" panose="02010609060101010101" pitchFamily="49" charset="-122"/>
              <a:ea typeface="楷体" panose="02010609060101010101" pitchFamily="49" charset="-122"/>
            </a:endParaRPr>
          </a:p>
        </p:txBody>
      </p:sp>
      <p:pic>
        <p:nvPicPr>
          <p:cNvPr id="14" name="图片 13">
            <a:extLst>
              <a:ext uri="{FF2B5EF4-FFF2-40B4-BE49-F238E27FC236}">
                <a16:creationId xmlns:a16="http://schemas.microsoft.com/office/drawing/2014/main" id="{0D249FE5-4513-4D39-BC4C-EAEC5022E68A}"/>
              </a:ext>
            </a:extLst>
          </p:cNvPr>
          <p:cNvPicPr/>
          <p:nvPr/>
        </p:nvPicPr>
        <p:blipFill rotWithShape="1">
          <a:blip r:embed="rId3"/>
          <a:srcRect l="32182" t="35677" r="33503" b="19776"/>
          <a:stretch/>
        </p:blipFill>
        <p:spPr bwMode="auto">
          <a:xfrm>
            <a:off x="0" y="3630465"/>
            <a:ext cx="3901440" cy="2679065"/>
          </a:xfrm>
          <a:prstGeom prst="rect">
            <a:avLst/>
          </a:prstGeom>
          <a:ln>
            <a:noFill/>
          </a:ln>
          <a:extLst>
            <a:ext uri="{53640926-AAD7-44D8-BBD7-CCE9431645EC}">
              <a14:shadowObscured xmlns:a14="http://schemas.microsoft.com/office/drawing/2010/main"/>
            </a:ext>
          </a:extLst>
        </p:spPr>
      </p:pic>
      <p:pic>
        <p:nvPicPr>
          <p:cNvPr id="15" name="图片 14">
            <a:extLst>
              <a:ext uri="{FF2B5EF4-FFF2-40B4-BE49-F238E27FC236}">
                <a16:creationId xmlns:a16="http://schemas.microsoft.com/office/drawing/2014/main" id="{35C414D6-D7D3-4ADB-9F9E-63078ED1DD02}"/>
              </a:ext>
            </a:extLst>
          </p:cNvPr>
          <p:cNvPicPr/>
          <p:nvPr/>
        </p:nvPicPr>
        <p:blipFill rotWithShape="1">
          <a:blip r:embed="rId4"/>
          <a:srcRect l="40852" t="44966" r="30177" b="17243"/>
          <a:stretch/>
        </p:blipFill>
        <p:spPr bwMode="auto">
          <a:xfrm>
            <a:off x="3901440" y="3635548"/>
            <a:ext cx="3644900" cy="2560955"/>
          </a:xfrm>
          <a:prstGeom prst="rect">
            <a:avLst/>
          </a:prstGeom>
          <a:ln>
            <a:noFill/>
          </a:ln>
          <a:extLst>
            <a:ext uri="{53640926-AAD7-44D8-BBD7-CCE9431645EC}">
              <a14:shadowObscured xmlns:a14="http://schemas.microsoft.com/office/drawing/2010/main"/>
            </a:ext>
          </a:extLst>
        </p:spPr>
      </p:pic>
      <p:sp>
        <p:nvSpPr>
          <p:cNvPr id="20" name="矩形 19">
            <a:extLst>
              <a:ext uri="{FF2B5EF4-FFF2-40B4-BE49-F238E27FC236}">
                <a16:creationId xmlns:a16="http://schemas.microsoft.com/office/drawing/2014/main" id="{EE955D14-6E70-444F-80AF-DCE90FAFA696}"/>
              </a:ext>
            </a:extLst>
          </p:cNvPr>
          <p:cNvSpPr>
            <a:spLocks/>
          </p:cNvSpPr>
          <p:nvPr/>
        </p:nvSpPr>
        <p:spPr>
          <a:xfrm>
            <a:off x="4110673" y="3237089"/>
            <a:ext cx="3001842" cy="292807"/>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语言的人口比例</a:t>
            </a:r>
          </a:p>
        </p:txBody>
      </p:sp>
      <p:pic>
        <p:nvPicPr>
          <p:cNvPr id="22" name="图片 21">
            <a:extLst>
              <a:ext uri="{FF2B5EF4-FFF2-40B4-BE49-F238E27FC236}">
                <a16:creationId xmlns:a16="http://schemas.microsoft.com/office/drawing/2014/main" id="{15E01672-FC46-4C29-BE7F-7672B8B6EF05}"/>
              </a:ext>
            </a:extLst>
          </p:cNvPr>
          <p:cNvPicPr/>
          <p:nvPr/>
        </p:nvPicPr>
        <p:blipFill rotWithShape="1">
          <a:blip r:embed="rId5"/>
          <a:srcRect l="8787" t="20522" r="27077" b="19766"/>
          <a:stretch/>
        </p:blipFill>
        <p:spPr bwMode="auto">
          <a:xfrm>
            <a:off x="7505175" y="3630465"/>
            <a:ext cx="4609066" cy="2321390"/>
          </a:xfrm>
          <a:prstGeom prst="rect">
            <a:avLst/>
          </a:prstGeom>
          <a:ln>
            <a:noFill/>
          </a:ln>
          <a:extLst>
            <a:ext uri="{53640926-AAD7-44D8-BBD7-CCE9431645EC}">
              <a14:shadowObscured xmlns:a14="http://schemas.microsoft.com/office/drawing/2010/main"/>
            </a:ext>
          </a:extLst>
        </p:spPr>
      </p:pic>
      <p:sp>
        <p:nvSpPr>
          <p:cNvPr id="23" name="矩形 22">
            <a:extLst>
              <a:ext uri="{FF2B5EF4-FFF2-40B4-BE49-F238E27FC236}">
                <a16:creationId xmlns:a16="http://schemas.microsoft.com/office/drawing/2014/main" id="{5C1D4118-746E-4386-BFBF-5C3967F9C6F7}"/>
              </a:ext>
            </a:extLst>
          </p:cNvPr>
          <p:cNvSpPr>
            <a:spLocks/>
          </p:cNvSpPr>
          <p:nvPr/>
        </p:nvSpPr>
        <p:spPr>
          <a:xfrm>
            <a:off x="8375587" y="3237089"/>
            <a:ext cx="3001842" cy="292807"/>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语言的地理分布</a:t>
            </a:r>
          </a:p>
        </p:txBody>
      </p:sp>
    </p:spTree>
    <p:extLst>
      <p:ext uri="{BB962C8B-B14F-4D97-AF65-F5344CB8AC3E}">
        <p14:creationId xmlns:p14="http://schemas.microsoft.com/office/powerpoint/2010/main" val="2156335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571042" y="589"/>
            <a:ext cx="1620957" cy="858166"/>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rPr>
              <a:t>中国语言地图集（</a:t>
            </a:r>
            <a:r>
              <a:rPr lang="en-US" altLang="zh-CN" sz="160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rPr>
              <a:t>2012</a:t>
            </a:r>
            <a:r>
              <a:rPr lang="zh-CN" altLang="en-US" sz="160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rPr>
              <a:t>）</a:t>
            </a: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flipV="1">
            <a:off x="456569" y="844400"/>
            <a:ext cx="10287631" cy="14354"/>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1980029"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文化：语言</a:t>
            </a:r>
          </a:p>
        </p:txBody>
      </p:sp>
      <p:sp>
        <p:nvSpPr>
          <p:cNvPr id="33" name="矩形 32">
            <a:extLst>
              <a:ext uri="{FF2B5EF4-FFF2-40B4-BE49-F238E27FC236}">
                <a16:creationId xmlns:a16="http://schemas.microsoft.com/office/drawing/2014/main" id="{58B57B05-E8B7-4C4E-863B-86EBA5F8E6AD}"/>
              </a:ext>
            </a:extLst>
          </p:cNvPr>
          <p:cNvSpPr/>
          <p:nvPr/>
        </p:nvSpPr>
        <p:spPr>
          <a:xfrm>
            <a:off x="456569" y="959227"/>
            <a:ext cx="569931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中国汉语方言分为十个方言大区</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官话、晋语、赣语、徽语、吴语、湘语、客话、粤语、闵语和平话。</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数据来源：</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中国语言地图集（</a:t>
            </a:r>
            <a:r>
              <a:rPr lang="en-US" altLang="zh-CN" sz="1400" dirty="0">
                <a:solidFill>
                  <a:prstClr val="black"/>
                </a:solidFill>
                <a:latin typeface="楷体" panose="02010609060101010101" pitchFamily="49" charset="-122"/>
                <a:ea typeface="楷体" panose="02010609060101010101" pitchFamily="49" charset="-122"/>
              </a:rPr>
              <a:t>2012</a:t>
            </a:r>
            <a:r>
              <a:rPr lang="zh-CN" altLang="en-US" sz="1400" dirty="0">
                <a:solidFill>
                  <a:prstClr val="black"/>
                </a:solidFill>
                <a:latin typeface="楷体" panose="02010609060101010101" pitchFamily="49" charset="-122"/>
                <a:ea typeface="楷体" panose="02010609060101010101" pitchFamily="49" charset="-122"/>
              </a:rPr>
              <a:t>）</a:t>
            </a:r>
            <a:r>
              <a:rPr lang="en-US" altLang="zh-CN" sz="1400" dirty="0">
                <a:solidFill>
                  <a:prstClr val="black"/>
                </a:solidFill>
                <a:latin typeface="楷体" panose="02010609060101010101" pitchFamily="49" charset="-122"/>
                <a:ea typeface="楷体" panose="02010609060101010101" pitchFamily="49" charset="-122"/>
              </a:rPr>
              <a:t>》</a:t>
            </a: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“点─小片─片─区─大区”的五层次划分法。</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李路、贺宇倩和汤晓燕研究了方言对于企业并购的影响。</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结论</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在并购中，如果收购方和目标方的方言差异越小，那么收购方进行并购的绩效就越好；普通话普及度则会在一定程度上消除方言差异在并购中的影响。</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实证</a:t>
            </a: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方言差异系数（</a:t>
            </a:r>
            <a:r>
              <a:rPr lang="en-US" altLang="zh-CN" sz="1400" dirty="0">
                <a:solidFill>
                  <a:prstClr val="black"/>
                </a:solidFill>
                <a:latin typeface="楷体" panose="02010609060101010101" pitchFamily="49" charset="-122"/>
                <a:ea typeface="楷体" panose="02010609060101010101" pitchFamily="49" charset="-122"/>
              </a:rPr>
              <a:t>LD</a:t>
            </a:r>
            <a:r>
              <a:rPr lang="zh-CN" altLang="en-US" sz="1400" dirty="0">
                <a:solidFill>
                  <a:prstClr val="black"/>
                </a:solidFill>
                <a:latin typeface="楷体" panose="02010609060101010101" pitchFamily="49" charset="-122"/>
                <a:ea typeface="楷体" panose="02010609060101010101" pitchFamily="49" charset="-122"/>
              </a:rPr>
              <a:t>）</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属于同一方言片的方言距离为</a:t>
            </a:r>
            <a:r>
              <a:rPr lang="en-US" altLang="zh-CN" sz="1400" dirty="0">
                <a:solidFill>
                  <a:prstClr val="black"/>
                </a:solidFill>
                <a:latin typeface="楷体" panose="02010609060101010101" pitchFamily="49" charset="-122"/>
                <a:ea typeface="楷体" panose="02010609060101010101" pitchFamily="49" charset="-122"/>
              </a:rPr>
              <a:t>0</a:t>
            </a:r>
            <a:r>
              <a:rPr lang="zh-CN" altLang="en-US" sz="1400" dirty="0">
                <a:solidFill>
                  <a:prstClr val="black"/>
                </a:solidFill>
                <a:latin typeface="楷体" panose="02010609060101010101" pitchFamily="49" charset="-122"/>
                <a:ea typeface="楷体" panose="02010609060101010101" pitchFamily="49" charset="-122"/>
              </a:rPr>
              <a:t>；属于同一方言区但不同方言片的方言距离区间为</a:t>
            </a:r>
            <a:r>
              <a:rPr lang="en-US" altLang="zh-CN" sz="1400" dirty="0">
                <a:solidFill>
                  <a:prstClr val="black"/>
                </a:solidFill>
                <a:latin typeface="楷体" panose="02010609060101010101" pitchFamily="49" charset="-122"/>
                <a:ea typeface="楷体" panose="02010609060101010101" pitchFamily="49" charset="-122"/>
              </a:rPr>
              <a:t>1</a:t>
            </a:r>
            <a:r>
              <a:rPr lang="zh-CN" altLang="en-US" sz="1400" dirty="0">
                <a:solidFill>
                  <a:prstClr val="black"/>
                </a:solidFill>
                <a:latin typeface="楷体" panose="02010609060101010101" pitchFamily="49" charset="-122"/>
                <a:ea typeface="楷体" panose="02010609060101010101" pitchFamily="49" charset="-122"/>
              </a:rPr>
              <a:t>～</a:t>
            </a:r>
            <a:r>
              <a:rPr lang="en-US" altLang="zh-CN" sz="1400" dirty="0">
                <a:solidFill>
                  <a:prstClr val="black"/>
                </a:solidFill>
                <a:latin typeface="楷体" panose="02010609060101010101" pitchFamily="49" charset="-122"/>
                <a:ea typeface="楷体" panose="02010609060101010101" pitchFamily="49" charset="-122"/>
              </a:rPr>
              <a:t>3</a:t>
            </a:r>
            <a:r>
              <a:rPr lang="zh-CN" altLang="en-US" sz="1400" dirty="0">
                <a:solidFill>
                  <a:prstClr val="black"/>
                </a:solidFill>
                <a:latin typeface="楷体" panose="02010609060101010101" pitchFamily="49" charset="-122"/>
                <a:ea typeface="楷体" panose="02010609060101010101" pitchFamily="49" charset="-122"/>
              </a:rPr>
              <a:t>；属于不同方言大区时，方言距离区间为</a:t>
            </a:r>
            <a:r>
              <a:rPr lang="en-US" altLang="zh-CN" sz="1400" dirty="0">
                <a:solidFill>
                  <a:prstClr val="black"/>
                </a:solidFill>
                <a:latin typeface="楷体" panose="02010609060101010101" pitchFamily="49" charset="-122"/>
                <a:ea typeface="楷体" panose="02010609060101010101" pitchFamily="49" charset="-122"/>
              </a:rPr>
              <a:t>3</a:t>
            </a:r>
            <a:r>
              <a:rPr lang="zh-CN" altLang="en-US" sz="1400" dirty="0">
                <a:solidFill>
                  <a:prstClr val="black"/>
                </a:solidFill>
                <a:latin typeface="楷体" panose="02010609060101010101" pitchFamily="49" charset="-122"/>
                <a:ea typeface="楷体" panose="02010609060101010101" pitchFamily="49" charset="-122"/>
              </a:rPr>
              <a:t>～</a:t>
            </a:r>
            <a:r>
              <a:rPr lang="en-US" altLang="zh-CN" sz="1400" dirty="0">
                <a:solidFill>
                  <a:prstClr val="black"/>
                </a:solidFill>
                <a:latin typeface="楷体" panose="02010609060101010101" pitchFamily="49" charset="-122"/>
                <a:ea typeface="楷体" panose="02010609060101010101" pitchFamily="49" charset="-122"/>
              </a:rPr>
              <a:t>5</a:t>
            </a:r>
            <a:r>
              <a:rPr lang="zh-CN" altLang="en-US" sz="1400" dirty="0">
                <a:solidFill>
                  <a:prstClr val="black"/>
                </a:solidFill>
                <a:latin typeface="楷体" panose="02010609060101010101" pitchFamily="49" charset="-122"/>
                <a:ea typeface="楷体" panose="02010609060101010101" pitchFamily="49" charset="-122"/>
              </a:rPr>
              <a:t>。在此基础上，结合各方言的发音特点、发展历史和地理区域三个特点，将各个区间中的方言差异系数落实为</a:t>
            </a:r>
            <a:r>
              <a:rPr lang="en-US" altLang="zh-CN" sz="1400" dirty="0">
                <a:solidFill>
                  <a:prstClr val="black"/>
                </a:solidFill>
                <a:latin typeface="楷体" panose="02010609060101010101" pitchFamily="49" charset="-122"/>
                <a:ea typeface="楷体" panose="02010609060101010101" pitchFamily="49" charset="-122"/>
              </a:rPr>
              <a:t>0</a:t>
            </a:r>
            <a:r>
              <a:rPr lang="zh-CN" altLang="en-US" sz="1400" dirty="0">
                <a:solidFill>
                  <a:prstClr val="black"/>
                </a:solidFill>
                <a:latin typeface="楷体" panose="02010609060101010101" pitchFamily="49" charset="-122"/>
                <a:ea typeface="楷体" panose="02010609060101010101" pitchFamily="49" charset="-122"/>
              </a:rPr>
              <a:t>、</a:t>
            </a:r>
            <a:r>
              <a:rPr lang="en-US" altLang="zh-CN" sz="1400" dirty="0">
                <a:solidFill>
                  <a:prstClr val="black"/>
                </a:solidFill>
                <a:latin typeface="楷体" panose="02010609060101010101" pitchFamily="49" charset="-122"/>
                <a:ea typeface="楷体" panose="02010609060101010101" pitchFamily="49" charset="-122"/>
              </a:rPr>
              <a:t>1</a:t>
            </a:r>
            <a:r>
              <a:rPr lang="zh-CN" altLang="en-US" sz="1400" dirty="0">
                <a:solidFill>
                  <a:prstClr val="black"/>
                </a:solidFill>
                <a:latin typeface="楷体" panose="02010609060101010101" pitchFamily="49" charset="-122"/>
                <a:ea typeface="楷体" panose="02010609060101010101" pitchFamily="49" charset="-122"/>
              </a:rPr>
              <a:t>、</a:t>
            </a:r>
            <a:r>
              <a:rPr lang="en-US" altLang="zh-CN" sz="1400" dirty="0">
                <a:solidFill>
                  <a:prstClr val="black"/>
                </a:solidFill>
                <a:latin typeface="楷体" panose="02010609060101010101" pitchFamily="49" charset="-122"/>
                <a:ea typeface="楷体" panose="02010609060101010101" pitchFamily="49" charset="-122"/>
              </a:rPr>
              <a:t>2</a:t>
            </a:r>
            <a:r>
              <a:rPr lang="zh-CN" altLang="en-US" sz="1400" dirty="0">
                <a:solidFill>
                  <a:prstClr val="black"/>
                </a:solidFill>
                <a:latin typeface="楷体" panose="02010609060101010101" pitchFamily="49" charset="-122"/>
                <a:ea typeface="楷体" panose="02010609060101010101" pitchFamily="49" charset="-122"/>
              </a:rPr>
              <a:t>、</a:t>
            </a:r>
            <a:r>
              <a:rPr lang="en-US" altLang="zh-CN" sz="1400" dirty="0">
                <a:solidFill>
                  <a:prstClr val="black"/>
                </a:solidFill>
                <a:latin typeface="楷体" panose="02010609060101010101" pitchFamily="49" charset="-122"/>
                <a:ea typeface="楷体" panose="02010609060101010101" pitchFamily="49" charset="-122"/>
              </a:rPr>
              <a:t>3</a:t>
            </a:r>
            <a:r>
              <a:rPr lang="zh-CN" altLang="en-US" sz="1400" dirty="0">
                <a:solidFill>
                  <a:prstClr val="black"/>
                </a:solidFill>
                <a:latin typeface="楷体" panose="02010609060101010101" pitchFamily="49" charset="-122"/>
                <a:ea typeface="楷体" panose="02010609060101010101" pitchFamily="49" charset="-122"/>
              </a:rPr>
              <a:t>、</a:t>
            </a:r>
            <a:r>
              <a:rPr lang="en-US" altLang="zh-CN" sz="1400" dirty="0">
                <a:solidFill>
                  <a:prstClr val="black"/>
                </a:solidFill>
                <a:latin typeface="楷体" panose="02010609060101010101" pitchFamily="49" charset="-122"/>
                <a:ea typeface="楷体" panose="02010609060101010101" pitchFamily="49" charset="-122"/>
              </a:rPr>
              <a:t>4</a:t>
            </a:r>
            <a:r>
              <a:rPr lang="zh-CN" altLang="en-US" sz="1400" dirty="0">
                <a:solidFill>
                  <a:prstClr val="black"/>
                </a:solidFill>
                <a:latin typeface="楷体" panose="02010609060101010101" pitchFamily="49" charset="-122"/>
                <a:ea typeface="楷体" panose="02010609060101010101" pitchFamily="49" charset="-122"/>
              </a:rPr>
              <a:t>、</a:t>
            </a:r>
            <a:r>
              <a:rPr lang="en-US" altLang="zh-CN" sz="1400" dirty="0">
                <a:solidFill>
                  <a:prstClr val="black"/>
                </a:solidFill>
                <a:latin typeface="楷体" panose="02010609060101010101" pitchFamily="49" charset="-122"/>
                <a:ea typeface="楷体" panose="02010609060101010101" pitchFamily="49" charset="-122"/>
              </a:rPr>
              <a:t>5 </a:t>
            </a:r>
            <a:r>
              <a:rPr lang="zh-CN" altLang="en-US" sz="1400" dirty="0">
                <a:solidFill>
                  <a:prstClr val="black"/>
                </a:solidFill>
                <a:latin typeface="楷体" panose="02010609060101010101" pitchFamily="49" charset="-122"/>
                <a:ea typeface="楷体" panose="02010609060101010101" pitchFamily="49" charset="-122"/>
              </a:rPr>
              <a:t>六档，方言差异越大，系数越大；方言差异越小，系数越小。</a:t>
            </a: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41" name="矩形 40">
            <a:extLst>
              <a:ext uri="{FF2B5EF4-FFF2-40B4-BE49-F238E27FC236}">
                <a16:creationId xmlns:a16="http://schemas.microsoft.com/office/drawing/2014/main" id="{71DA2537-8153-40E5-BC90-68F17D297A36}"/>
              </a:ext>
            </a:extLst>
          </p:cNvPr>
          <p:cNvSpPr>
            <a:spLocks/>
          </p:cNvSpPr>
          <p:nvPr/>
        </p:nvSpPr>
        <p:spPr>
          <a:xfrm>
            <a:off x="7933266" y="3626895"/>
            <a:ext cx="3001842" cy="292807"/>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我国的方言分布</a:t>
            </a:r>
          </a:p>
        </p:txBody>
      </p:sp>
      <p:pic>
        <p:nvPicPr>
          <p:cNvPr id="25" name="图片 24">
            <a:extLst>
              <a:ext uri="{FF2B5EF4-FFF2-40B4-BE49-F238E27FC236}">
                <a16:creationId xmlns:a16="http://schemas.microsoft.com/office/drawing/2014/main" id="{F879F827-0019-4C98-B63E-07A1457F2B0C}"/>
              </a:ext>
            </a:extLst>
          </p:cNvPr>
          <p:cNvPicPr/>
          <p:nvPr/>
        </p:nvPicPr>
        <p:blipFill rotWithShape="1">
          <a:blip r:embed="rId3"/>
          <a:srcRect l="19117" t="68822" r="27304" b="20017"/>
          <a:stretch/>
        </p:blipFill>
        <p:spPr bwMode="auto">
          <a:xfrm>
            <a:off x="6443341" y="2836644"/>
            <a:ext cx="5292090" cy="619760"/>
          </a:xfrm>
          <a:prstGeom prst="rect">
            <a:avLst/>
          </a:prstGeom>
          <a:ln>
            <a:noFill/>
          </a:ln>
          <a:extLst>
            <a:ext uri="{53640926-AAD7-44D8-BBD7-CCE9431645EC}">
              <a14:shadowObscured xmlns:a14="http://schemas.microsoft.com/office/drawing/2010/main"/>
            </a:ext>
          </a:extLst>
        </p:spPr>
      </p:pic>
      <p:grpSp>
        <p:nvGrpSpPr>
          <p:cNvPr id="5" name="组合 4">
            <a:extLst>
              <a:ext uri="{FF2B5EF4-FFF2-40B4-BE49-F238E27FC236}">
                <a16:creationId xmlns:a16="http://schemas.microsoft.com/office/drawing/2014/main" id="{643441B1-3D39-4E59-A577-7B783B2FE075}"/>
              </a:ext>
            </a:extLst>
          </p:cNvPr>
          <p:cNvGrpSpPr/>
          <p:nvPr/>
        </p:nvGrpSpPr>
        <p:grpSpPr>
          <a:xfrm>
            <a:off x="6267372" y="4125134"/>
            <a:ext cx="5924627" cy="2152800"/>
            <a:chOff x="613932" y="4281270"/>
            <a:chExt cx="5924627" cy="2152800"/>
          </a:xfrm>
        </p:grpSpPr>
        <p:pic>
          <p:nvPicPr>
            <p:cNvPr id="21" name="图片 20">
              <a:extLst>
                <a:ext uri="{FF2B5EF4-FFF2-40B4-BE49-F238E27FC236}">
                  <a16:creationId xmlns:a16="http://schemas.microsoft.com/office/drawing/2014/main" id="{166CA0CF-BA0C-40D6-B1FC-67257525883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13932" y="4281270"/>
              <a:ext cx="5924627" cy="2152800"/>
            </a:xfrm>
            <a:prstGeom prst="rect">
              <a:avLst/>
            </a:prstGeom>
            <a:noFill/>
            <a:ln>
              <a:noFill/>
            </a:ln>
          </p:spPr>
        </p:pic>
        <p:sp>
          <p:nvSpPr>
            <p:cNvPr id="4" name="矩形 3">
              <a:extLst>
                <a:ext uri="{FF2B5EF4-FFF2-40B4-BE49-F238E27FC236}">
                  <a16:creationId xmlns:a16="http://schemas.microsoft.com/office/drawing/2014/main" id="{45DC3255-1678-4676-ABDA-4A6BD49F8ACE}"/>
                </a:ext>
              </a:extLst>
            </p:cNvPr>
            <p:cNvSpPr/>
            <p:nvPr/>
          </p:nvSpPr>
          <p:spPr>
            <a:xfrm>
              <a:off x="3060700" y="4629150"/>
              <a:ext cx="234950" cy="11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a:extLst>
              <a:ext uri="{FF2B5EF4-FFF2-40B4-BE49-F238E27FC236}">
                <a16:creationId xmlns:a16="http://schemas.microsoft.com/office/drawing/2014/main" id="{1B424FD5-30A5-4407-8EC5-B6B92B99567C}"/>
              </a:ext>
            </a:extLst>
          </p:cNvPr>
          <p:cNvSpPr/>
          <p:nvPr/>
        </p:nvSpPr>
        <p:spPr>
          <a:xfrm>
            <a:off x="6383781" y="858754"/>
            <a:ext cx="569931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被解释变量：并购市场反应，使用并购首次公告日前后五个交易日的累计超额收益率来衡量并购的绩效。</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主要的解释变量：方言差异系数</a:t>
            </a:r>
            <a:r>
              <a:rPr lang="en-US" altLang="zh-CN" sz="1400" dirty="0">
                <a:solidFill>
                  <a:prstClr val="black"/>
                </a:solidFill>
                <a:latin typeface="楷体" panose="02010609060101010101" pitchFamily="49" charset="-122"/>
                <a:ea typeface="楷体" panose="02010609060101010101" pitchFamily="49" charset="-122"/>
              </a:rPr>
              <a:t>LD</a:t>
            </a:r>
            <a:r>
              <a:rPr lang="zh-CN" altLang="en-US" sz="1400" dirty="0">
                <a:solidFill>
                  <a:prstClr val="black"/>
                </a:solidFill>
                <a:latin typeface="楷体" panose="02010609060101010101" pitchFamily="49" charset="-122"/>
                <a:ea typeface="楷体" panose="02010609060101010101" pitchFamily="49" charset="-122"/>
              </a:rPr>
              <a:t>。</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控制变量：公司地理距离、高管政治关联、交易特征、收购方特征、制度环境特征等因素。</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此外，还控制了行业和年度固定效应。</a:t>
            </a:r>
            <a:endParaRPr lang="en-US" altLang="zh-CN" sz="1400" dirty="0">
              <a:solidFill>
                <a:prstClr val="black"/>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069483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571042" y="589"/>
            <a:ext cx="1620957" cy="858166"/>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rPr>
              <a:t>中国语言地图集（</a:t>
            </a:r>
            <a:r>
              <a:rPr lang="en-US" altLang="zh-CN" sz="160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rPr>
              <a:t>2012</a:t>
            </a:r>
            <a:r>
              <a:rPr lang="zh-CN" altLang="en-US" sz="160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rPr>
              <a:t>）</a:t>
            </a: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flipV="1">
            <a:off x="456569" y="844400"/>
            <a:ext cx="10287631" cy="14354"/>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1980029"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文化：语言</a:t>
            </a:r>
          </a:p>
        </p:txBody>
      </p:sp>
      <p:sp>
        <p:nvSpPr>
          <p:cNvPr id="33" name="矩形 32">
            <a:extLst>
              <a:ext uri="{FF2B5EF4-FFF2-40B4-BE49-F238E27FC236}">
                <a16:creationId xmlns:a16="http://schemas.microsoft.com/office/drawing/2014/main" id="{58B57B05-E8B7-4C4E-863B-86EBA5F8E6AD}"/>
              </a:ext>
            </a:extLst>
          </p:cNvPr>
          <p:cNvSpPr/>
          <p:nvPr/>
        </p:nvSpPr>
        <p:spPr>
          <a:xfrm>
            <a:off x="732108" y="959227"/>
            <a:ext cx="6083560"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结果显示，方言差异对收购方股东财富影响的回归系数为−</a:t>
            </a:r>
            <a:r>
              <a:rPr lang="en-US" altLang="zh-CN" sz="1400" dirty="0">
                <a:solidFill>
                  <a:prstClr val="black"/>
                </a:solidFill>
                <a:latin typeface="楷体" panose="02010609060101010101" pitchFamily="49" charset="-122"/>
                <a:ea typeface="楷体" panose="02010609060101010101" pitchFamily="49" charset="-122"/>
              </a:rPr>
              <a:t>0.009</a:t>
            </a:r>
            <a:r>
              <a:rPr lang="zh-CN" altLang="en-US" sz="1400" dirty="0">
                <a:solidFill>
                  <a:prstClr val="black"/>
                </a:solidFill>
                <a:latin typeface="楷体" panose="02010609060101010101" pitchFamily="49" charset="-122"/>
                <a:ea typeface="楷体" panose="02010609060101010101" pitchFamily="49" charset="-122"/>
              </a:rPr>
              <a:t>，在</a:t>
            </a:r>
            <a:r>
              <a:rPr lang="en-US" altLang="zh-CN" sz="1400" dirty="0">
                <a:solidFill>
                  <a:prstClr val="black"/>
                </a:solidFill>
                <a:latin typeface="楷体" panose="02010609060101010101" pitchFamily="49" charset="-122"/>
                <a:ea typeface="楷体" panose="02010609060101010101" pitchFamily="49" charset="-122"/>
              </a:rPr>
              <a:t>1% </a:t>
            </a:r>
            <a:r>
              <a:rPr lang="zh-CN" altLang="en-US" sz="1400" dirty="0">
                <a:solidFill>
                  <a:prstClr val="black"/>
                </a:solidFill>
                <a:latin typeface="楷体" panose="02010609060101010101" pitchFamily="49" charset="-122"/>
                <a:ea typeface="楷体" panose="02010609060101010101" pitchFamily="49" charset="-122"/>
              </a:rPr>
              <a:t>的水平上显著为负，这表明方言差异系数越大，股东财富越小，即收购方与目标方方言差异越小，收购方所进行的并购绩效越好。</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思考：普通话普及程度对于方言差异有什么影响</a:t>
            </a:r>
            <a:r>
              <a:rPr lang="en-US" altLang="zh-CN" sz="1400" dirty="0">
                <a:solidFill>
                  <a:prstClr val="black"/>
                </a:solidFill>
                <a:latin typeface="楷体" panose="02010609060101010101" pitchFamily="49" charset="-122"/>
                <a:ea typeface="楷体" panose="02010609060101010101" pitchFamily="49" charset="-122"/>
              </a:rPr>
              <a:t>?</a:t>
            </a: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普通话普及水平可能在一定程度上消除了方言差异在并购中的影响。</a:t>
            </a:r>
            <a:endParaRPr lang="en-US" altLang="zh-CN" sz="1400" dirty="0">
              <a:solidFill>
                <a:prstClr val="black"/>
              </a:solidFill>
              <a:latin typeface="楷体" panose="02010609060101010101" pitchFamily="49" charset="-122"/>
              <a:ea typeface="楷体" panose="02010609060101010101" pitchFamily="49" charset="-122"/>
            </a:endParaRPr>
          </a:p>
        </p:txBody>
      </p:sp>
      <p:pic>
        <p:nvPicPr>
          <p:cNvPr id="13" name="图片 12">
            <a:extLst>
              <a:ext uri="{FF2B5EF4-FFF2-40B4-BE49-F238E27FC236}">
                <a16:creationId xmlns:a16="http://schemas.microsoft.com/office/drawing/2014/main" id="{84FA6484-067D-4D17-8EE2-73113E3B39F7}"/>
              </a:ext>
            </a:extLst>
          </p:cNvPr>
          <p:cNvPicPr/>
          <p:nvPr/>
        </p:nvPicPr>
        <p:blipFill rotWithShape="1">
          <a:blip r:embed="rId3"/>
          <a:srcRect l="50229" t="20477" r="26254" b="6885"/>
          <a:stretch/>
        </p:blipFill>
        <p:spPr bwMode="auto">
          <a:xfrm>
            <a:off x="7477358" y="1042294"/>
            <a:ext cx="2993390" cy="5200650"/>
          </a:xfrm>
          <a:prstGeom prst="rect">
            <a:avLst/>
          </a:prstGeom>
          <a:ln>
            <a:noFill/>
          </a:ln>
          <a:extLst>
            <a:ext uri="{53640926-AAD7-44D8-BBD7-CCE9431645EC}">
              <a14:shadowObscured xmlns:a14="http://schemas.microsoft.com/office/drawing/2010/main"/>
            </a:ext>
          </a:extLst>
        </p:spPr>
      </p:pic>
      <p:pic>
        <p:nvPicPr>
          <p:cNvPr id="14" name="图片 13">
            <a:extLst>
              <a:ext uri="{FF2B5EF4-FFF2-40B4-BE49-F238E27FC236}">
                <a16:creationId xmlns:a16="http://schemas.microsoft.com/office/drawing/2014/main" id="{708BCB98-AA31-4676-BBE1-57AD16E29E6D}"/>
              </a:ext>
            </a:extLst>
          </p:cNvPr>
          <p:cNvPicPr/>
          <p:nvPr/>
        </p:nvPicPr>
        <p:blipFill rotWithShape="1">
          <a:blip r:embed="rId4"/>
          <a:srcRect l="8314" t="18793" r="65445" b="49967"/>
          <a:stretch/>
        </p:blipFill>
        <p:spPr bwMode="auto">
          <a:xfrm>
            <a:off x="1574920" y="3063635"/>
            <a:ext cx="3951605" cy="2646045"/>
          </a:xfrm>
          <a:prstGeom prst="rect">
            <a:avLst/>
          </a:prstGeom>
          <a:ln>
            <a:noFill/>
          </a:ln>
          <a:extLst>
            <a:ext uri="{53640926-AAD7-44D8-BBD7-CCE9431645EC}">
              <a14:shadowObscured xmlns:a14="http://schemas.microsoft.com/office/drawing/2010/main"/>
            </a:ext>
          </a:extLst>
        </p:spPr>
      </p:pic>
      <p:sp>
        <p:nvSpPr>
          <p:cNvPr id="3" name="矩形 2">
            <a:extLst>
              <a:ext uri="{FF2B5EF4-FFF2-40B4-BE49-F238E27FC236}">
                <a16:creationId xmlns:a16="http://schemas.microsoft.com/office/drawing/2014/main" id="{B8E79D48-C5E6-49F5-90AC-91B3FED5216F}"/>
              </a:ext>
            </a:extLst>
          </p:cNvPr>
          <p:cNvSpPr/>
          <p:nvPr/>
        </p:nvSpPr>
        <p:spPr>
          <a:xfrm>
            <a:off x="7552267" y="1617133"/>
            <a:ext cx="2743200" cy="237067"/>
          </a:xfrm>
          <a:prstGeom prst="rect">
            <a:avLst/>
          </a:prstGeom>
          <a:noFill/>
          <a:ln w="19050">
            <a:solidFill>
              <a:srgbClr val="7C1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A35388F3-F2B2-4EAC-8891-015E9DD5A04F}"/>
              </a:ext>
            </a:extLst>
          </p:cNvPr>
          <p:cNvSpPr/>
          <p:nvPr/>
        </p:nvSpPr>
        <p:spPr>
          <a:xfrm>
            <a:off x="1672812" y="3826933"/>
            <a:ext cx="3649134" cy="262467"/>
          </a:xfrm>
          <a:prstGeom prst="rect">
            <a:avLst/>
          </a:prstGeom>
          <a:noFill/>
          <a:ln w="19050">
            <a:solidFill>
              <a:srgbClr val="7C1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9822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571042" y="589"/>
            <a:ext cx="1620957" cy="858166"/>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flipV="1">
            <a:off x="456569" y="844400"/>
            <a:ext cx="10287631" cy="14354"/>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1980029"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文化：宗教</a:t>
            </a:r>
          </a:p>
        </p:txBody>
      </p:sp>
      <p:sp>
        <p:nvSpPr>
          <p:cNvPr id="33" name="矩形 32">
            <a:extLst>
              <a:ext uri="{FF2B5EF4-FFF2-40B4-BE49-F238E27FC236}">
                <a16:creationId xmlns:a16="http://schemas.microsoft.com/office/drawing/2014/main" id="{58B57B05-E8B7-4C4E-863B-86EBA5F8E6AD}"/>
              </a:ext>
            </a:extLst>
          </p:cNvPr>
          <p:cNvSpPr/>
          <p:nvPr/>
        </p:nvSpPr>
        <p:spPr>
          <a:xfrm>
            <a:off x="456569" y="959227"/>
            <a:ext cx="569931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宗教</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具有神圣意义的共同信仰和仪式。</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四大宗教：</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基督教（约</a:t>
            </a:r>
            <a:r>
              <a:rPr lang="en-US" altLang="zh-CN" sz="1400" dirty="0">
                <a:solidFill>
                  <a:prstClr val="black"/>
                </a:solidFill>
                <a:latin typeface="楷体" panose="02010609060101010101" pitchFamily="49" charset="-122"/>
                <a:ea typeface="楷体" panose="02010609060101010101" pitchFamily="49" charset="-122"/>
              </a:rPr>
              <a:t>17</a:t>
            </a:r>
            <a:r>
              <a:rPr lang="zh-CN" altLang="en-US" sz="1400" dirty="0">
                <a:solidFill>
                  <a:prstClr val="black"/>
                </a:solidFill>
                <a:latin typeface="楷体" panose="02010609060101010101" pitchFamily="49" charset="-122"/>
                <a:ea typeface="楷体" panose="02010609060101010101" pitchFamily="49" charset="-122"/>
              </a:rPr>
              <a:t>亿信徒）；</a:t>
            </a: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伊斯兰教（</a:t>
            </a:r>
            <a:r>
              <a:rPr lang="en-US" altLang="zh-CN" sz="1400" dirty="0">
                <a:solidFill>
                  <a:prstClr val="black"/>
                </a:solidFill>
                <a:latin typeface="楷体" panose="02010609060101010101" pitchFamily="49" charset="-122"/>
                <a:ea typeface="楷体" panose="02010609060101010101" pitchFamily="49" charset="-122"/>
              </a:rPr>
              <a:t>10</a:t>
            </a:r>
            <a:r>
              <a:rPr lang="zh-CN" altLang="en-US" sz="1400" dirty="0">
                <a:solidFill>
                  <a:prstClr val="black"/>
                </a:solidFill>
                <a:latin typeface="楷体" panose="02010609060101010101" pitchFamily="49" charset="-122"/>
                <a:ea typeface="楷体" panose="02010609060101010101" pitchFamily="49" charset="-122"/>
              </a:rPr>
              <a:t>亿）；</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印度教（</a:t>
            </a:r>
            <a:r>
              <a:rPr lang="en-US" altLang="zh-CN" sz="1400" dirty="0">
                <a:solidFill>
                  <a:prstClr val="black"/>
                </a:solidFill>
                <a:latin typeface="楷体" panose="02010609060101010101" pitchFamily="49" charset="-122"/>
                <a:ea typeface="楷体" panose="02010609060101010101" pitchFamily="49" charset="-122"/>
              </a:rPr>
              <a:t>7.5</a:t>
            </a:r>
            <a:r>
              <a:rPr lang="zh-CN" altLang="en-US" sz="1400" dirty="0">
                <a:solidFill>
                  <a:prstClr val="black"/>
                </a:solidFill>
                <a:latin typeface="楷体" panose="02010609060101010101" pitchFamily="49" charset="-122"/>
                <a:ea typeface="楷体" panose="02010609060101010101" pitchFamily="49" charset="-122"/>
              </a:rPr>
              <a:t>亿）；</a:t>
            </a: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佛教（</a:t>
            </a:r>
            <a:r>
              <a:rPr lang="en-US" altLang="zh-CN" sz="1400" dirty="0">
                <a:solidFill>
                  <a:prstClr val="black"/>
                </a:solidFill>
                <a:latin typeface="楷体" panose="02010609060101010101" pitchFamily="49" charset="-122"/>
                <a:ea typeface="楷体" panose="02010609060101010101" pitchFamily="49" charset="-122"/>
              </a:rPr>
              <a:t>3.5</a:t>
            </a:r>
            <a:r>
              <a:rPr lang="zh-CN" altLang="en-US" sz="1400" dirty="0">
                <a:solidFill>
                  <a:prstClr val="black"/>
                </a:solidFill>
                <a:latin typeface="楷体" panose="02010609060101010101" pitchFamily="49" charset="-122"/>
                <a:ea typeface="楷体" panose="02010609060101010101" pitchFamily="49" charset="-122"/>
              </a:rPr>
              <a:t>亿）。</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思考：宗教给国际商务带来了怎样的影响？</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举例</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圣诞季是购物高峰，企业必须提前为生产、运输计划时间，避免错过销售旺季。</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伊斯兰教拒绝接触任何与猪有关的东西。</a:t>
            </a: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26" name="矩形 25">
            <a:extLst>
              <a:ext uri="{FF2B5EF4-FFF2-40B4-BE49-F238E27FC236}">
                <a16:creationId xmlns:a16="http://schemas.microsoft.com/office/drawing/2014/main" id="{BAAB2244-3F38-408B-9B68-FB37572F8110}"/>
              </a:ext>
            </a:extLst>
          </p:cNvPr>
          <p:cNvSpPr>
            <a:spLocks/>
          </p:cNvSpPr>
          <p:nvPr/>
        </p:nvSpPr>
        <p:spPr>
          <a:xfrm>
            <a:off x="1011093" y="5088468"/>
            <a:ext cx="2624666" cy="224143"/>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我国基督教堂数量前十的城市</a:t>
            </a:r>
          </a:p>
        </p:txBody>
      </p:sp>
      <p:pic>
        <p:nvPicPr>
          <p:cNvPr id="14" name="图片 13">
            <a:extLst>
              <a:ext uri="{FF2B5EF4-FFF2-40B4-BE49-F238E27FC236}">
                <a16:creationId xmlns:a16="http://schemas.microsoft.com/office/drawing/2014/main" id="{C4271528-9357-4C4B-9A00-A7F6140280B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47761" y="4440335"/>
            <a:ext cx="2185670" cy="1979295"/>
          </a:xfrm>
          <a:prstGeom prst="rect">
            <a:avLst/>
          </a:prstGeom>
          <a:noFill/>
          <a:ln>
            <a:noFill/>
          </a:ln>
        </p:spPr>
      </p:pic>
      <p:sp>
        <p:nvSpPr>
          <p:cNvPr id="16" name="矩形 15">
            <a:extLst>
              <a:ext uri="{FF2B5EF4-FFF2-40B4-BE49-F238E27FC236}">
                <a16:creationId xmlns:a16="http://schemas.microsoft.com/office/drawing/2014/main" id="{0B410998-80EC-40B2-8D5E-75FCDE3DCD37}"/>
              </a:ext>
            </a:extLst>
          </p:cNvPr>
          <p:cNvSpPr/>
          <p:nvPr/>
        </p:nvSpPr>
        <p:spPr>
          <a:xfrm>
            <a:off x="6245433" y="988022"/>
            <a:ext cx="5503782" cy="5347624"/>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思考：宗教如何影响商业行为？</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雷光勇、刘茉和曹雅丽使用</a:t>
            </a:r>
            <a:r>
              <a:rPr lang="en-US" altLang="zh-CN" sz="1400" dirty="0">
                <a:solidFill>
                  <a:prstClr val="black"/>
                </a:solidFill>
                <a:latin typeface="楷体" panose="02010609060101010101" pitchFamily="49" charset="-122"/>
                <a:ea typeface="楷体" panose="02010609060101010101" pitchFamily="49" charset="-122"/>
              </a:rPr>
              <a:t>2010</a:t>
            </a:r>
            <a:r>
              <a:rPr lang="zh-CN" altLang="en-US" sz="1400" dirty="0">
                <a:solidFill>
                  <a:prstClr val="black"/>
                </a:solidFill>
                <a:latin typeface="楷体" panose="02010609060101010101" pitchFamily="49" charset="-122"/>
                <a:ea typeface="楷体" panose="02010609060101010101" pitchFamily="49" charset="-122"/>
              </a:rPr>
              <a:t>年中国私营企业研究课题组对民营企业家宗教信仰的调查数据，考察了企业家宗教信仰对投资偏好的影响。</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结论</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企业家的宗教信仰确实会影响其所经营企业的投资偏好，企业家笃信宗教的企业更倾向于风险相对较低的关系型投资，以减少企业生存环境的不确定性。</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把企业家的宗教信仰更细化为东方宗教和西方宗教后，发现企业家信仰东方宗教的企业更偏好于风险较小、收益较高的关系型投资。</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这是因为关系型投资既适应了中国社会几千年来的文化传统，相对于研发型投资，又可以降低企业的经营风险并带来较为丰厚的短期利润。同时，关系型投资还与中国以人情为基础的传统理念以及东方宗教讲究布施、舍得的教义息息相关。</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两个模型：被解释变量分别是关系型投资强度和研发投资强度。</a:t>
            </a:r>
            <a:endParaRPr lang="en-US" altLang="zh-CN" sz="1400" dirty="0">
              <a:solidFill>
                <a:prstClr val="black"/>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167294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571042" y="589"/>
            <a:ext cx="1620957" cy="858166"/>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flipV="1">
            <a:off x="456569" y="844400"/>
            <a:ext cx="10287631" cy="14354"/>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2698175"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文化：文化距离</a:t>
            </a:r>
          </a:p>
        </p:txBody>
      </p:sp>
      <p:sp>
        <p:nvSpPr>
          <p:cNvPr id="33" name="矩形 32">
            <a:extLst>
              <a:ext uri="{FF2B5EF4-FFF2-40B4-BE49-F238E27FC236}">
                <a16:creationId xmlns:a16="http://schemas.microsoft.com/office/drawing/2014/main" id="{58B57B05-E8B7-4C4E-863B-86EBA5F8E6AD}"/>
              </a:ext>
            </a:extLst>
          </p:cNvPr>
          <p:cNvSpPr/>
          <p:nvPr/>
        </p:nvSpPr>
        <p:spPr>
          <a:xfrm>
            <a:off x="450553" y="959227"/>
            <a:ext cx="4367383"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思考：如何用数据来度量文化距离？</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霍夫斯泰德：文化距离。</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从</a:t>
            </a:r>
            <a:r>
              <a:rPr lang="en-US" altLang="zh-CN" sz="1400" dirty="0">
                <a:solidFill>
                  <a:prstClr val="black"/>
                </a:solidFill>
                <a:latin typeface="楷体" panose="02010609060101010101" pitchFamily="49" charset="-122"/>
                <a:ea typeface="楷体" panose="02010609060101010101" pitchFamily="49" charset="-122"/>
              </a:rPr>
              <a:t>1967</a:t>
            </a:r>
            <a:r>
              <a:rPr lang="zh-CN" altLang="en-US" sz="1400" dirty="0">
                <a:solidFill>
                  <a:prstClr val="black"/>
                </a:solidFill>
                <a:latin typeface="楷体" panose="02010609060101010101" pitchFamily="49" charset="-122"/>
                <a:ea typeface="楷体" panose="02010609060101010101" pitchFamily="49" charset="-122"/>
              </a:rPr>
              <a:t>到</a:t>
            </a:r>
            <a:r>
              <a:rPr lang="en-US" altLang="zh-CN" sz="1400" dirty="0">
                <a:solidFill>
                  <a:prstClr val="black"/>
                </a:solidFill>
                <a:latin typeface="楷体" panose="02010609060101010101" pitchFamily="49" charset="-122"/>
                <a:ea typeface="楷体" panose="02010609060101010101" pitchFamily="49" charset="-122"/>
              </a:rPr>
              <a:t>1973</a:t>
            </a:r>
            <a:r>
              <a:rPr lang="zh-CN" altLang="en-US" sz="1400" dirty="0">
                <a:solidFill>
                  <a:prstClr val="black"/>
                </a:solidFill>
                <a:latin typeface="楷体" panose="02010609060101010101" pitchFamily="49" charset="-122"/>
                <a:ea typeface="楷体" panose="02010609060101010101" pitchFamily="49" charset="-122"/>
              </a:rPr>
              <a:t>年</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霍夫斯泰德在著名的跨国公司</a:t>
            </a:r>
            <a:r>
              <a:rPr lang="en-US" altLang="zh-CN" sz="1400" dirty="0">
                <a:solidFill>
                  <a:prstClr val="black"/>
                </a:solidFill>
                <a:latin typeface="楷体" panose="02010609060101010101" pitchFamily="49" charset="-122"/>
                <a:ea typeface="楷体" panose="02010609060101010101" pitchFamily="49" charset="-122"/>
              </a:rPr>
              <a:t>IBM</a:t>
            </a:r>
            <a:r>
              <a:rPr lang="zh-CN" altLang="en-US" sz="1400" dirty="0">
                <a:solidFill>
                  <a:prstClr val="black"/>
                </a:solidFill>
                <a:latin typeface="楷体" panose="02010609060101010101" pitchFamily="49" charset="-122"/>
                <a:ea typeface="楷体" panose="02010609060101010101" pitchFamily="49" charset="-122"/>
              </a:rPr>
              <a:t>进行了一项大规模的文化价值观调查，调查和分析的重点是</a:t>
            </a:r>
            <a:r>
              <a:rPr lang="en-US" altLang="zh-CN" sz="1400" dirty="0">
                <a:solidFill>
                  <a:prstClr val="black"/>
                </a:solidFill>
                <a:latin typeface="楷体" panose="02010609060101010101" pitchFamily="49" charset="-122"/>
                <a:ea typeface="楷体" panose="02010609060101010101" pitchFamily="49" charset="-122"/>
              </a:rPr>
              <a:t>IBM</a:t>
            </a:r>
            <a:r>
              <a:rPr lang="zh-CN" altLang="en-US" sz="1400" dirty="0">
                <a:solidFill>
                  <a:prstClr val="black"/>
                </a:solidFill>
                <a:latin typeface="楷体" panose="02010609060101010101" pitchFamily="49" charset="-122"/>
                <a:ea typeface="楷体" panose="02010609060101010101" pitchFamily="49" charset="-122"/>
              </a:rPr>
              <a:t>的各国员工在价值观上表现出来的国别差异。于是，他的团队对</a:t>
            </a:r>
            <a:r>
              <a:rPr lang="en-US" altLang="zh-CN" sz="1400" dirty="0">
                <a:solidFill>
                  <a:prstClr val="black"/>
                </a:solidFill>
                <a:latin typeface="楷体" panose="02010609060101010101" pitchFamily="49" charset="-122"/>
                <a:ea typeface="楷体" panose="02010609060101010101" pitchFamily="49" charset="-122"/>
              </a:rPr>
              <a:t>IBM</a:t>
            </a:r>
            <a:r>
              <a:rPr lang="zh-CN" altLang="en-US" sz="1400" dirty="0">
                <a:solidFill>
                  <a:prstClr val="black"/>
                </a:solidFill>
                <a:latin typeface="楷体" panose="02010609060101010101" pitchFamily="49" charset="-122"/>
                <a:ea typeface="楷体" panose="02010609060101010101" pitchFamily="49" charset="-122"/>
              </a:rPr>
              <a:t>公司的各国员工先后进行了两轮问卷调查</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共计发放了十一万六千多份调查问卷并回收了答案。</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文化距离包括六个维度，每个维度的范围都是</a:t>
            </a:r>
            <a:r>
              <a:rPr lang="en-US" altLang="zh-CN" sz="1400" dirty="0">
                <a:solidFill>
                  <a:prstClr val="black"/>
                </a:solidFill>
                <a:latin typeface="楷体" panose="02010609060101010101" pitchFamily="49" charset="-122"/>
                <a:ea typeface="楷体" panose="02010609060101010101" pitchFamily="49" charset="-122"/>
              </a:rPr>
              <a:t>0</a:t>
            </a:r>
            <a:r>
              <a:rPr lang="zh-CN" altLang="en-US" sz="1400" dirty="0">
                <a:solidFill>
                  <a:prstClr val="black"/>
                </a:solidFill>
                <a:latin typeface="楷体" panose="02010609060101010101" pitchFamily="49" charset="-122"/>
                <a:ea typeface="楷体" panose="02010609060101010101" pitchFamily="49" charset="-122"/>
              </a:rPr>
              <a:t>到</a:t>
            </a:r>
            <a:r>
              <a:rPr lang="en-US" altLang="zh-CN" sz="1400" dirty="0">
                <a:solidFill>
                  <a:prstClr val="black"/>
                </a:solidFill>
                <a:latin typeface="楷体" panose="02010609060101010101" pitchFamily="49" charset="-122"/>
                <a:ea typeface="楷体" panose="02010609060101010101" pitchFamily="49" charset="-122"/>
              </a:rPr>
              <a:t>100</a:t>
            </a:r>
            <a:r>
              <a:rPr lang="zh-CN" altLang="en-US" sz="1400" dirty="0">
                <a:solidFill>
                  <a:prstClr val="black"/>
                </a:solidFill>
                <a:latin typeface="楷体" panose="02010609060101010101" pitchFamily="49" charset="-122"/>
                <a:ea typeface="楷体" panose="02010609060101010101" pitchFamily="49" charset="-122"/>
              </a:rPr>
              <a:t>分，旨在对国家之间的文化距离进行定量分析。</a:t>
            </a:r>
            <a:endParaRPr lang="en-US" altLang="zh-CN" sz="1400" dirty="0">
              <a:solidFill>
                <a:prstClr val="black"/>
              </a:solidFill>
              <a:latin typeface="楷体" panose="02010609060101010101" pitchFamily="49" charset="-122"/>
              <a:ea typeface="楷体" panose="02010609060101010101" pitchFamily="49" charset="-122"/>
            </a:endParaRPr>
          </a:p>
        </p:txBody>
      </p:sp>
      <p:pic>
        <p:nvPicPr>
          <p:cNvPr id="19" name="图片 18">
            <a:extLst>
              <a:ext uri="{FF2B5EF4-FFF2-40B4-BE49-F238E27FC236}">
                <a16:creationId xmlns:a16="http://schemas.microsoft.com/office/drawing/2014/main" id="{A199F044-0385-4771-AB87-720630C644E3}"/>
              </a:ext>
            </a:extLst>
          </p:cNvPr>
          <p:cNvPicPr/>
          <p:nvPr/>
        </p:nvPicPr>
        <p:blipFill rotWithShape="1">
          <a:blip r:embed="rId3"/>
          <a:srcRect l="11076" t="22260" r="39924" b="32149"/>
          <a:stretch/>
        </p:blipFill>
        <p:spPr bwMode="auto">
          <a:xfrm>
            <a:off x="4834596" y="902901"/>
            <a:ext cx="3726000" cy="1951200"/>
          </a:xfrm>
          <a:prstGeom prst="rect">
            <a:avLst/>
          </a:prstGeom>
          <a:ln>
            <a:noFill/>
          </a:ln>
          <a:extLst>
            <a:ext uri="{53640926-AAD7-44D8-BBD7-CCE9431645EC}">
              <a14:shadowObscured xmlns:a14="http://schemas.microsoft.com/office/drawing/2010/main"/>
            </a:ext>
          </a:extLst>
        </p:spPr>
      </p:pic>
      <p:pic>
        <p:nvPicPr>
          <p:cNvPr id="20" name="图片 19">
            <a:extLst>
              <a:ext uri="{FF2B5EF4-FFF2-40B4-BE49-F238E27FC236}">
                <a16:creationId xmlns:a16="http://schemas.microsoft.com/office/drawing/2014/main" id="{7114AA7C-E316-4BD4-A19D-ED4236E83B05}"/>
              </a:ext>
            </a:extLst>
          </p:cNvPr>
          <p:cNvPicPr/>
          <p:nvPr/>
        </p:nvPicPr>
        <p:blipFill rotWithShape="1">
          <a:blip r:embed="rId4"/>
          <a:srcRect l="10354" t="37457" r="40525" b="16952"/>
          <a:stretch/>
        </p:blipFill>
        <p:spPr bwMode="auto">
          <a:xfrm>
            <a:off x="8465999" y="902901"/>
            <a:ext cx="3726000" cy="1951200"/>
          </a:xfrm>
          <a:prstGeom prst="rect">
            <a:avLst/>
          </a:prstGeom>
          <a:ln>
            <a:noFill/>
          </a:ln>
          <a:extLst>
            <a:ext uri="{53640926-AAD7-44D8-BBD7-CCE9431645EC}">
              <a14:shadowObscured xmlns:a14="http://schemas.microsoft.com/office/drawing/2010/main"/>
            </a:ext>
          </a:extLst>
        </p:spPr>
      </p:pic>
      <p:pic>
        <p:nvPicPr>
          <p:cNvPr id="21" name="图片 20">
            <a:extLst>
              <a:ext uri="{FF2B5EF4-FFF2-40B4-BE49-F238E27FC236}">
                <a16:creationId xmlns:a16="http://schemas.microsoft.com/office/drawing/2014/main" id="{79939C63-331E-48C2-BA04-49EB1989BCB4}"/>
              </a:ext>
            </a:extLst>
          </p:cNvPr>
          <p:cNvPicPr/>
          <p:nvPr/>
        </p:nvPicPr>
        <p:blipFill rotWithShape="1">
          <a:blip r:embed="rId5"/>
          <a:srcRect l="11437" t="32534" r="40405" b="22303"/>
          <a:stretch/>
        </p:blipFill>
        <p:spPr bwMode="auto">
          <a:xfrm>
            <a:off x="4834596" y="2727172"/>
            <a:ext cx="3726000" cy="1951200"/>
          </a:xfrm>
          <a:prstGeom prst="rect">
            <a:avLst/>
          </a:prstGeom>
          <a:ln>
            <a:noFill/>
          </a:ln>
          <a:extLst>
            <a:ext uri="{53640926-AAD7-44D8-BBD7-CCE9431645EC}">
              <a14:shadowObscured xmlns:a14="http://schemas.microsoft.com/office/drawing/2010/main"/>
            </a:ext>
          </a:extLst>
        </p:spPr>
      </p:pic>
      <p:pic>
        <p:nvPicPr>
          <p:cNvPr id="22" name="图片 21">
            <a:extLst>
              <a:ext uri="{FF2B5EF4-FFF2-40B4-BE49-F238E27FC236}">
                <a16:creationId xmlns:a16="http://schemas.microsoft.com/office/drawing/2014/main" id="{DDD09DD4-9CBD-4B75-8D7D-561C70656745}"/>
              </a:ext>
            </a:extLst>
          </p:cNvPr>
          <p:cNvPicPr/>
          <p:nvPr/>
        </p:nvPicPr>
        <p:blipFill rotWithShape="1">
          <a:blip r:embed="rId6"/>
          <a:srcRect l="11076" t="30394" r="42813" b="24871"/>
          <a:stretch/>
        </p:blipFill>
        <p:spPr bwMode="auto">
          <a:xfrm>
            <a:off x="8465999" y="2727172"/>
            <a:ext cx="3726000" cy="1951200"/>
          </a:xfrm>
          <a:prstGeom prst="rect">
            <a:avLst/>
          </a:prstGeom>
          <a:ln>
            <a:noFill/>
          </a:ln>
          <a:extLst>
            <a:ext uri="{53640926-AAD7-44D8-BBD7-CCE9431645EC}">
              <a14:shadowObscured xmlns:a14="http://schemas.microsoft.com/office/drawing/2010/main"/>
            </a:ext>
          </a:extLst>
        </p:spPr>
      </p:pic>
      <p:pic>
        <p:nvPicPr>
          <p:cNvPr id="23" name="图片 22">
            <a:extLst>
              <a:ext uri="{FF2B5EF4-FFF2-40B4-BE49-F238E27FC236}">
                <a16:creationId xmlns:a16="http://schemas.microsoft.com/office/drawing/2014/main" id="{D20BF62A-B72E-4A95-BE25-110D8BFED3C8}"/>
              </a:ext>
            </a:extLst>
          </p:cNvPr>
          <p:cNvPicPr/>
          <p:nvPr/>
        </p:nvPicPr>
        <p:blipFill rotWithShape="1">
          <a:blip r:embed="rId7"/>
          <a:srcRect l="11317" t="32106" r="41608" b="20163"/>
          <a:stretch/>
        </p:blipFill>
        <p:spPr bwMode="auto">
          <a:xfrm>
            <a:off x="4834596" y="4473445"/>
            <a:ext cx="3726000" cy="1951200"/>
          </a:xfrm>
          <a:prstGeom prst="rect">
            <a:avLst/>
          </a:prstGeom>
          <a:ln>
            <a:noFill/>
          </a:ln>
          <a:extLst>
            <a:ext uri="{53640926-AAD7-44D8-BBD7-CCE9431645EC}">
              <a14:shadowObscured xmlns:a14="http://schemas.microsoft.com/office/drawing/2010/main"/>
            </a:ext>
          </a:extLst>
        </p:spPr>
      </p:pic>
      <p:pic>
        <p:nvPicPr>
          <p:cNvPr id="25" name="图片 24">
            <a:extLst>
              <a:ext uri="{FF2B5EF4-FFF2-40B4-BE49-F238E27FC236}">
                <a16:creationId xmlns:a16="http://schemas.microsoft.com/office/drawing/2014/main" id="{2D169494-7018-44CF-9E1D-9D83E4415A51}"/>
              </a:ext>
            </a:extLst>
          </p:cNvPr>
          <p:cNvPicPr/>
          <p:nvPr/>
        </p:nvPicPr>
        <p:blipFill rotWithShape="1">
          <a:blip r:embed="rId8"/>
          <a:srcRect l="11076" t="39597" r="42331" b="15882"/>
          <a:stretch/>
        </p:blipFill>
        <p:spPr bwMode="auto">
          <a:xfrm>
            <a:off x="8465999" y="4473445"/>
            <a:ext cx="3726000" cy="1951200"/>
          </a:xfrm>
          <a:prstGeom prst="rect">
            <a:avLst/>
          </a:prstGeom>
          <a:ln>
            <a:noFill/>
          </a:ln>
          <a:extLst>
            <a:ext uri="{53640926-AAD7-44D8-BBD7-CCE9431645EC}">
              <a14:shadowObscured xmlns:a14="http://schemas.microsoft.com/office/drawing/2010/main"/>
            </a:ext>
          </a:extLst>
        </p:spPr>
      </p:pic>
      <p:pic>
        <p:nvPicPr>
          <p:cNvPr id="27" name="图片 26">
            <a:extLst>
              <a:ext uri="{FF2B5EF4-FFF2-40B4-BE49-F238E27FC236}">
                <a16:creationId xmlns:a16="http://schemas.microsoft.com/office/drawing/2014/main" id="{CDA320C0-1EC9-4B15-8A9C-C4C7CB717FA2}"/>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450553" y="4097226"/>
            <a:ext cx="4214856" cy="2279539"/>
          </a:xfrm>
          <a:prstGeom prst="rect">
            <a:avLst/>
          </a:prstGeom>
          <a:noFill/>
          <a:ln>
            <a:noFill/>
          </a:ln>
        </p:spPr>
      </p:pic>
      <p:sp>
        <p:nvSpPr>
          <p:cNvPr id="28" name="矩形 27">
            <a:extLst>
              <a:ext uri="{FF2B5EF4-FFF2-40B4-BE49-F238E27FC236}">
                <a16:creationId xmlns:a16="http://schemas.microsoft.com/office/drawing/2014/main" id="{E41B8187-1C63-4F55-BAE8-ED35319D856B}"/>
              </a:ext>
            </a:extLst>
          </p:cNvPr>
          <p:cNvSpPr>
            <a:spLocks/>
          </p:cNvSpPr>
          <p:nvPr/>
        </p:nvSpPr>
        <p:spPr>
          <a:xfrm>
            <a:off x="728134" y="3898076"/>
            <a:ext cx="3420534" cy="254979"/>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文化距离六维度对比（中美日英加澳）</a:t>
            </a:r>
          </a:p>
        </p:txBody>
      </p:sp>
    </p:spTree>
    <p:extLst>
      <p:ext uri="{BB962C8B-B14F-4D97-AF65-F5344CB8AC3E}">
        <p14:creationId xmlns:p14="http://schemas.microsoft.com/office/powerpoint/2010/main" val="117108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571042" y="589"/>
            <a:ext cx="1620957" cy="858166"/>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flipV="1">
            <a:off x="456569" y="844400"/>
            <a:ext cx="10287631" cy="14354"/>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2698175"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文化：文化距离</a:t>
            </a:r>
          </a:p>
        </p:txBody>
      </p:sp>
      <p:sp>
        <p:nvSpPr>
          <p:cNvPr id="33" name="矩形 32">
            <a:extLst>
              <a:ext uri="{FF2B5EF4-FFF2-40B4-BE49-F238E27FC236}">
                <a16:creationId xmlns:a16="http://schemas.microsoft.com/office/drawing/2014/main" id="{58B57B05-E8B7-4C4E-863B-86EBA5F8E6AD}"/>
              </a:ext>
            </a:extLst>
          </p:cNvPr>
          <p:cNvSpPr/>
          <p:nvPr/>
        </p:nvSpPr>
        <p:spPr>
          <a:xfrm>
            <a:off x="456569" y="959227"/>
            <a:ext cx="569931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社会结构</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社会结构具体表现在两个方面：社会分层和社会流动性。</a:t>
            </a: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社会分层</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把个人按照诸如社会阶级、种行和部门等社会类别或阶层进行安排的现象。</a:t>
            </a: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社会流动性</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一个社会成员从较低的社会类别达到更高社会地位的难易程度。</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思考：社会分层和社会流动性有什么关系？</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举例：印度的种姓制度（婆罗门、刹帝利、吠舍和首陀罗）</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思考：种姓制度会对国际商务产生什么影响？</a:t>
            </a:r>
          </a:p>
          <a:p>
            <a:pPr algn="just">
              <a:lnSpc>
                <a:spcPct val="120000"/>
              </a:lnSpc>
              <a:spcAft>
                <a:spcPts val="600"/>
              </a:spcAft>
            </a:pPr>
            <a:endParaRPr lang="zh-CN" altLang="en-US" sz="1400" dirty="0">
              <a:solidFill>
                <a:prstClr val="black"/>
              </a:solidFill>
              <a:latin typeface="楷体" panose="02010609060101010101" pitchFamily="49" charset="-122"/>
              <a:ea typeface="楷体" panose="02010609060101010101" pitchFamily="49" charset="-122"/>
            </a:endParaRPr>
          </a:p>
        </p:txBody>
      </p:sp>
      <p:sp>
        <p:nvSpPr>
          <p:cNvPr id="26" name="矩形 25">
            <a:extLst>
              <a:ext uri="{FF2B5EF4-FFF2-40B4-BE49-F238E27FC236}">
                <a16:creationId xmlns:a16="http://schemas.microsoft.com/office/drawing/2014/main" id="{BAAB2244-3F38-408B-9B68-FB37572F8110}"/>
              </a:ext>
            </a:extLst>
          </p:cNvPr>
          <p:cNvSpPr>
            <a:spLocks/>
          </p:cNvSpPr>
          <p:nvPr/>
        </p:nvSpPr>
        <p:spPr>
          <a:xfrm>
            <a:off x="8027361" y="1672572"/>
            <a:ext cx="1448528" cy="210567"/>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印度的种姓制度</a:t>
            </a:r>
          </a:p>
        </p:txBody>
      </p:sp>
      <p:pic>
        <p:nvPicPr>
          <p:cNvPr id="19" name="图片 18" descr="https://gss3.bdstatic.com/-Po3dSag_xI4khGkpoWK1HF6hhy/baike/c0%3Dbaike150%2C5%2C5%2C150%2C50/sign=356c56a6052442a7ba03f5f7b02ac62e/f9198618367adab4e1d0776681d4b31c8701e497.jpg">
            <a:extLst>
              <a:ext uri="{FF2B5EF4-FFF2-40B4-BE49-F238E27FC236}">
                <a16:creationId xmlns:a16="http://schemas.microsoft.com/office/drawing/2014/main" id="{A9BB5002-7357-47B0-A506-9CBD20DD519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5393" y="2096823"/>
            <a:ext cx="2738581" cy="3537784"/>
          </a:xfrm>
          <a:prstGeom prst="rect">
            <a:avLst/>
          </a:prstGeom>
          <a:noFill/>
          <a:ln>
            <a:noFill/>
          </a:ln>
        </p:spPr>
      </p:pic>
    </p:spTree>
    <p:extLst>
      <p:ext uri="{BB962C8B-B14F-4D97-AF65-F5344CB8AC3E}">
        <p14:creationId xmlns:p14="http://schemas.microsoft.com/office/powerpoint/2010/main" val="37467437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571042" y="589"/>
            <a:ext cx="1620957" cy="858166"/>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flipV="1">
            <a:off x="456569" y="844400"/>
            <a:ext cx="10287631" cy="14354"/>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1980029"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文化：教育</a:t>
            </a:r>
          </a:p>
        </p:txBody>
      </p:sp>
      <p:sp>
        <p:nvSpPr>
          <p:cNvPr id="33" name="矩形 32">
            <a:extLst>
              <a:ext uri="{FF2B5EF4-FFF2-40B4-BE49-F238E27FC236}">
                <a16:creationId xmlns:a16="http://schemas.microsoft.com/office/drawing/2014/main" id="{58B57B05-E8B7-4C4E-863B-86EBA5F8E6AD}"/>
              </a:ext>
            </a:extLst>
          </p:cNvPr>
          <p:cNvSpPr/>
          <p:nvPr/>
        </p:nvSpPr>
        <p:spPr>
          <a:xfrm>
            <a:off x="456569" y="959227"/>
            <a:ext cx="569931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教育</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对国家竞争优势起到决定性作用。</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举例：</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日本在二战后经济发展迅速，很大一部分原因在于日本非常重视国民教育。</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到</a:t>
            </a:r>
            <a:r>
              <a:rPr lang="en-US" altLang="zh-CN" sz="1400" dirty="0">
                <a:solidFill>
                  <a:prstClr val="black"/>
                </a:solidFill>
                <a:latin typeface="楷体" panose="02010609060101010101" pitchFamily="49" charset="-122"/>
                <a:ea typeface="楷体" panose="02010609060101010101" pitchFamily="49" charset="-122"/>
              </a:rPr>
              <a:t>1950</a:t>
            </a:r>
            <a:r>
              <a:rPr lang="zh-CN" altLang="en-US" sz="1400" dirty="0">
                <a:solidFill>
                  <a:prstClr val="black"/>
                </a:solidFill>
                <a:latin typeface="楷体" panose="02010609060101010101" pitchFamily="49" charset="-122"/>
                <a:ea typeface="楷体" panose="02010609060101010101" pitchFamily="49" charset="-122"/>
              </a:rPr>
              <a:t>年，已实现九年义务教育的完全普及，适龄儿童的入学率达</a:t>
            </a:r>
            <a:r>
              <a:rPr lang="en-US" altLang="zh-CN" sz="1400" dirty="0">
                <a:solidFill>
                  <a:prstClr val="black"/>
                </a:solidFill>
                <a:latin typeface="楷体" panose="02010609060101010101" pitchFamily="49" charset="-122"/>
                <a:ea typeface="楷体" panose="02010609060101010101" pitchFamily="49" charset="-122"/>
              </a:rPr>
              <a:t>99%</a:t>
            </a:r>
            <a:r>
              <a:rPr lang="zh-CN" altLang="en-US" sz="1400" dirty="0">
                <a:solidFill>
                  <a:prstClr val="black"/>
                </a:solidFill>
                <a:latin typeface="楷体" panose="02010609060101010101" pitchFamily="49" charset="-122"/>
                <a:ea typeface="楷体" panose="02010609060101010101" pitchFamily="49" charset="-122"/>
              </a:rPr>
              <a:t>。</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en-US" altLang="zh-CN" sz="1400" dirty="0">
                <a:solidFill>
                  <a:prstClr val="black"/>
                </a:solidFill>
                <a:latin typeface="楷体" panose="02010609060101010101" pitchFamily="49" charset="-122"/>
                <a:ea typeface="楷体" panose="02010609060101010101" pitchFamily="49" charset="-122"/>
              </a:rPr>
              <a:t>1956</a:t>
            </a:r>
            <a:r>
              <a:rPr lang="zh-CN" altLang="en-US" sz="1400" dirty="0">
                <a:solidFill>
                  <a:prstClr val="black"/>
                </a:solidFill>
                <a:latin typeface="楷体" panose="02010609060101010101" pitchFamily="49" charset="-122"/>
                <a:ea typeface="楷体" panose="02010609060101010101" pitchFamily="49" charset="-122"/>
              </a:rPr>
              <a:t>至</a:t>
            </a:r>
            <a:r>
              <a:rPr lang="en-US" altLang="zh-CN" sz="1400" dirty="0">
                <a:solidFill>
                  <a:prstClr val="black"/>
                </a:solidFill>
                <a:latin typeface="楷体" panose="02010609060101010101" pitchFamily="49" charset="-122"/>
                <a:ea typeface="楷体" panose="02010609060101010101" pitchFamily="49" charset="-122"/>
              </a:rPr>
              <a:t>1978</a:t>
            </a:r>
            <a:r>
              <a:rPr lang="zh-CN" altLang="en-US" sz="1400" dirty="0">
                <a:solidFill>
                  <a:prstClr val="black"/>
                </a:solidFill>
                <a:latin typeface="楷体" panose="02010609060101010101" pitchFamily="49" charset="-122"/>
                <a:ea typeface="楷体" panose="02010609060101010101" pitchFamily="49" charset="-122"/>
              </a:rPr>
              <a:t>年间，日本的教育经费在行政费用中占比达</a:t>
            </a:r>
            <a:r>
              <a:rPr lang="en-US" altLang="zh-CN" sz="1400" dirty="0">
                <a:solidFill>
                  <a:prstClr val="black"/>
                </a:solidFill>
                <a:latin typeface="楷体" panose="02010609060101010101" pitchFamily="49" charset="-122"/>
                <a:ea typeface="楷体" panose="02010609060101010101" pitchFamily="49" charset="-122"/>
              </a:rPr>
              <a:t>20%—23%</a:t>
            </a:r>
            <a:r>
              <a:rPr lang="zh-CN" altLang="en-US" sz="1400" dirty="0">
                <a:solidFill>
                  <a:prstClr val="black"/>
                </a:solidFill>
                <a:latin typeface="楷体" panose="02010609060101010101" pitchFamily="49" charset="-122"/>
                <a:ea typeface="楷体" panose="02010609060101010101" pitchFamily="49" charset="-122"/>
              </a:rPr>
              <a:t>，名列资本主义国家之首。</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进入</a:t>
            </a:r>
            <a:r>
              <a:rPr lang="en-US" altLang="zh-CN" sz="1400" dirty="0">
                <a:solidFill>
                  <a:prstClr val="black"/>
                </a:solidFill>
                <a:latin typeface="楷体" panose="02010609060101010101" pitchFamily="49" charset="-122"/>
                <a:ea typeface="楷体" panose="02010609060101010101" pitchFamily="49" charset="-122"/>
              </a:rPr>
              <a:t>70</a:t>
            </a:r>
            <a:r>
              <a:rPr lang="zh-CN" altLang="en-US" sz="1400" dirty="0">
                <a:solidFill>
                  <a:prstClr val="black"/>
                </a:solidFill>
                <a:latin typeface="楷体" panose="02010609060101010101" pitchFamily="49" charset="-122"/>
                <a:ea typeface="楷体" panose="02010609060101010101" pitchFamily="49" charset="-122"/>
              </a:rPr>
              <a:t>年代以后，成为仅次于美国的教育大国，初中入高中的升学率达</a:t>
            </a:r>
            <a:r>
              <a:rPr lang="en-US" altLang="zh-CN" sz="1400" dirty="0">
                <a:solidFill>
                  <a:prstClr val="black"/>
                </a:solidFill>
                <a:latin typeface="楷体" panose="02010609060101010101" pitchFamily="49" charset="-122"/>
                <a:ea typeface="楷体" panose="02010609060101010101" pitchFamily="49" charset="-122"/>
              </a:rPr>
              <a:t>94</a:t>
            </a:r>
            <a:r>
              <a:rPr lang="zh-CN" altLang="en-US" sz="1400" dirty="0">
                <a:solidFill>
                  <a:prstClr val="black"/>
                </a:solidFill>
                <a:latin typeface="楷体" panose="02010609060101010101" pitchFamily="49" charset="-122"/>
                <a:ea typeface="楷体" panose="02010609060101010101" pitchFamily="49" charset="-122"/>
              </a:rPr>
              <a:t>％，高中入大学的升学率达</a:t>
            </a:r>
            <a:r>
              <a:rPr lang="en-US" altLang="zh-CN" sz="1400" dirty="0">
                <a:solidFill>
                  <a:prstClr val="black"/>
                </a:solidFill>
                <a:latin typeface="楷体" panose="02010609060101010101" pitchFamily="49" charset="-122"/>
                <a:ea typeface="楷体" panose="02010609060101010101" pitchFamily="49" charset="-122"/>
              </a:rPr>
              <a:t>37</a:t>
            </a:r>
            <a:r>
              <a:rPr lang="zh-CN" altLang="en-US" sz="1400" dirty="0">
                <a:solidFill>
                  <a:prstClr val="black"/>
                </a:solidFill>
                <a:latin typeface="楷体" panose="02010609060101010101" pitchFamily="49" charset="-122"/>
                <a:ea typeface="楷体" panose="02010609060101010101" pitchFamily="49" charset="-122"/>
              </a:rPr>
              <a:t>％。</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印度在计算机软件方面的教育。</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印度是世界上五大计算机软件供应国之一，是仅次于美国的第二大计算机软件出口大国，软件出口额占全球市场份额的</a:t>
            </a:r>
            <a:r>
              <a:rPr lang="en-US" altLang="zh-CN" sz="1400" dirty="0">
                <a:solidFill>
                  <a:prstClr val="black"/>
                </a:solidFill>
                <a:latin typeface="楷体" panose="02010609060101010101" pitchFamily="49" charset="-122"/>
                <a:ea typeface="楷体" panose="02010609060101010101" pitchFamily="49" charset="-122"/>
              </a:rPr>
              <a:t>20%</a:t>
            </a:r>
            <a:r>
              <a:rPr lang="zh-CN" altLang="en-US" sz="1400" dirty="0">
                <a:solidFill>
                  <a:prstClr val="black"/>
                </a:solidFill>
                <a:latin typeface="楷体" panose="02010609060101010101" pitchFamily="49" charset="-122"/>
                <a:ea typeface="楷体" panose="02010609060101010101" pitchFamily="49" charset="-122"/>
              </a:rPr>
              <a:t>。</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en-US" altLang="zh-CN" sz="1400" dirty="0">
                <a:solidFill>
                  <a:prstClr val="black"/>
                </a:solidFill>
                <a:latin typeface="楷体" panose="02010609060101010101" pitchFamily="49" charset="-122"/>
                <a:ea typeface="楷体" panose="02010609060101010101" pitchFamily="49" charset="-122"/>
              </a:rPr>
              <a:t>1984</a:t>
            </a:r>
            <a:r>
              <a:rPr lang="zh-CN" altLang="en-US" sz="1400" dirty="0">
                <a:solidFill>
                  <a:prstClr val="black"/>
                </a:solidFill>
                <a:latin typeface="楷体" panose="02010609060101010101" pitchFamily="49" charset="-122"/>
                <a:ea typeface="楷体" panose="02010609060101010101" pitchFamily="49" charset="-122"/>
              </a:rPr>
              <a:t>年，印度就制订了</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计算机软件出口、开发和培训政策</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投资高达</a:t>
            </a:r>
            <a:r>
              <a:rPr lang="en-US" altLang="zh-CN" sz="1400" dirty="0">
                <a:solidFill>
                  <a:prstClr val="black"/>
                </a:solidFill>
                <a:latin typeface="楷体" panose="02010609060101010101" pitchFamily="49" charset="-122"/>
                <a:ea typeface="楷体" panose="02010609060101010101" pitchFamily="49" charset="-122"/>
              </a:rPr>
              <a:t>150</a:t>
            </a:r>
            <a:r>
              <a:rPr lang="zh-CN" altLang="en-US" sz="1400" dirty="0">
                <a:solidFill>
                  <a:prstClr val="black"/>
                </a:solidFill>
                <a:latin typeface="楷体" panose="02010609060101010101" pitchFamily="49" charset="-122"/>
                <a:ea typeface="楷体" panose="02010609060101010101" pitchFamily="49" charset="-122"/>
              </a:rPr>
              <a:t>亿卢比（约</a:t>
            </a:r>
            <a:r>
              <a:rPr lang="en-US" altLang="zh-CN" sz="1400" dirty="0">
                <a:solidFill>
                  <a:prstClr val="black"/>
                </a:solidFill>
                <a:latin typeface="楷体" panose="02010609060101010101" pitchFamily="49" charset="-122"/>
                <a:ea typeface="楷体" panose="02010609060101010101" pitchFamily="49" charset="-122"/>
              </a:rPr>
              <a:t>3.5</a:t>
            </a:r>
            <a:r>
              <a:rPr lang="zh-CN" altLang="en-US" sz="1400" dirty="0">
                <a:solidFill>
                  <a:prstClr val="black"/>
                </a:solidFill>
                <a:latin typeface="楷体" panose="02010609060101010101" pitchFamily="49" charset="-122"/>
                <a:ea typeface="楷体" panose="02010609060101010101" pitchFamily="49" charset="-122"/>
              </a:rPr>
              <a:t>亿美元），帮助一些国家技术学院（</a:t>
            </a:r>
            <a:r>
              <a:rPr lang="en-US" altLang="zh-CN" sz="1400" dirty="0">
                <a:solidFill>
                  <a:prstClr val="black"/>
                </a:solidFill>
                <a:latin typeface="楷体" panose="02010609060101010101" pitchFamily="49" charset="-122"/>
                <a:ea typeface="楷体" panose="02010609060101010101" pitchFamily="49" charset="-122"/>
              </a:rPr>
              <a:t>NIT</a:t>
            </a:r>
            <a:r>
              <a:rPr lang="zh-CN" altLang="en-US" sz="1400" dirty="0">
                <a:solidFill>
                  <a:prstClr val="black"/>
                </a:solidFill>
                <a:latin typeface="楷体" panose="02010609060101010101" pitchFamily="49" charset="-122"/>
                <a:ea typeface="楷体" panose="02010609060101010101" pitchFamily="49" charset="-122"/>
              </a:rPr>
              <a:t>）升级。</a:t>
            </a:r>
          </a:p>
        </p:txBody>
      </p:sp>
      <p:pic>
        <p:nvPicPr>
          <p:cNvPr id="13" name="图片 12" descr="https://ss2.baidu.com/6ONYsjip0QIZ8tyhnq/it/u=2269705556,1794524003&amp;fm=173&amp;app=25&amp;f=JPEG?w=639&amp;h=390&amp;s=F6022EE35C170DC070C9642203007053">
            <a:extLst>
              <a:ext uri="{FF2B5EF4-FFF2-40B4-BE49-F238E27FC236}">
                <a16:creationId xmlns:a16="http://schemas.microsoft.com/office/drawing/2014/main" id="{6A9DD7C6-C410-4BF3-A09E-7921A3B080C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608444" y="3875380"/>
            <a:ext cx="4249745" cy="2219479"/>
          </a:xfrm>
          <a:prstGeom prst="rect">
            <a:avLst/>
          </a:prstGeom>
          <a:noFill/>
          <a:ln>
            <a:noFill/>
          </a:ln>
        </p:spPr>
      </p:pic>
      <p:pic>
        <p:nvPicPr>
          <p:cNvPr id="14" name="图片 13" descr="https://ss0.baidu.com/6ONWsjip0QIZ8tyhnq/it/u=3719983299,3466469427&amp;fm=173&amp;app=25&amp;f=JPEG?w=640&amp;h=426&amp;s=EF920B8D62632EAC681C3CA70300E0C0">
            <a:extLst>
              <a:ext uri="{FF2B5EF4-FFF2-40B4-BE49-F238E27FC236}">
                <a16:creationId xmlns:a16="http://schemas.microsoft.com/office/drawing/2014/main" id="{631A96E8-81D1-4596-8B52-66C89215C9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608444" y="1285603"/>
            <a:ext cx="4249745" cy="2589776"/>
          </a:xfrm>
          <a:prstGeom prst="rect">
            <a:avLst/>
          </a:prstGeom>
          <a:noFill/>
          <a:ln>
            <a:noFill/>
          </a:ln>
        </p:spPr>
      </p:pic>
    </p:spTree>
    <p:extLst>
      <p:ext uri="{BB962C8B-B14F-4D97-AF65-F5344CB8AC3E}">
        <p14:creationId xmlns:p14="http://schemas.microsoft.com/office/powerpoint/2010/main" val="30941020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571042" y="589"/>
            <a:ext cx="1620957" cy="858166"/>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flipV="1">
            <a:off x="456569" y="844400"/>
            <a:ext cx="10287631" cy="14354"/>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902811"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道德</a:t>
            </a:r>
          </a:p>
        </p:txBody>
      </p:sp>
      <p:sp>
        <p:nvSpPr>
          <p:cNvPr id="33" name="矩形 32">
            <a:extLst>
              <a:ext uri="{FF2B5EF4-FFF2-40B4-BE49-F238E27FC236}">
                <a16:creationId xmlns:a16="http://schemas.microsoft.com/office/drawing/2014/main" id="{58B57B05-E8B7-4C4E-863B-86EBA5F8E6AD}"/>
              </a:ext>
            </a:extLst>
          </p:cNvPr>
          <p:cNvSpPr/>
          <p:nvPr/>
        </p:nvSpPr>
        <p:spPr>
          <a:xfrm>
            <a:off x="456569" y="959227"/>
            <a:ext cx="569931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道德</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指导和支配个人和企业行为的一系列准则、标准和规范。</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思考：道德和法律哪个对行为的限制更多？</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思考：试举出一些商业不道德的行为？</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en-US" altLang="zh-CN" sz="1400" dirty="0">
                <a:solidFill>
                  <a:prstClr val="black"/>
                </a:solidFill>
                <a:latin typeface="楷体" panose="02010609060101010101" pitchFamily="49" charset="-122"/>
                <a:ea typeface="楷体" panose="02010609060101010101" pitchFamily="49" charset="-122"/>
              </a:rPr>
              <a:t>2005</a:t>
            </a:r>
            <a:r>
              <a:rPr lang="zh-CN" altLang="en-US" sz="1400" dirty="0">
                <a:solidFill>
                  <a:prstClr val="black"/>
                </a:solidFill>
                <a:latin typeface="楷体" panose="02010609060101010101" pitchFamily="49" charset="-122"/>
                <a:ea typeface="楷体" panose="02010609060101010101" pitchFamily="49" charset="-122"/>
              </a:rPr>
              <a:t>年</a:t>
            </a:r>
            <a:r>
              <a:rPr lang="en-US" altLang="zh-CN" sz="1400" dirty="0">
                <a:solidFill>
                  <a:prstClr val="black"/>
                </a:solidFill>
                <a:latin typeface="楷体" panose="02010609060101010101" pitchFamily="49" charset="-122"/>
                <a:ea typeface="楷体" panose="02010609060101010101" pitchFamily="49" charset="-122"/>
              </a:rPr>
              <a:t>2</a:t>
            </a:r>
            <a:r>
              <a:rPr lang="zh-CN" altLang="en-US" sz="1400" dirty="0">
                <a:solidFill>
                  <a:prstClr val="black"/>
                </a:solidFill>
                <a:latin typeface="楷体" panose="02010609060101010101" pitchFamily="49" charset="-122"/>
                <a:ea typeface="楷体" panose="02010609060101010101" pitchFamily="49" charset="-122"/>
              </a:rPr>
              <a:t>月</a:t>
            </a:r>
            <a:r>
              <a:rPr lang="en-US" altLang="zh-CN" sz="1400" dirty="0">
                <a:solidFill>
                  <a:prstClr val="black"/>
                </a:solidFill>
                <a:latin typeface="楷体" panose="02010609060101010101" pitchFamily="49" charset="-122"/>
                <a:ea typeface="楷体" panose="02010609060101010101" pitchFamily="49" charset="-122"/>
              </a:rPr>
              <a:t>18</a:t>
            </a:r>
            <a:r>
              <a:rPr lang="zh-CN" altLang="en-US" sz="1400" dirty="0">
                <a:solidFill>
                  <a:prstClr val="black"/>
                </a:solidFill>
                <a:latin typeface="楷体" panose="02010609060101010101" pitchFamily="49" charset="-122"/>
                <a:ea typeface="楷体" panose="02010609060101010101" pitchFamily="49" charset="-122"/>
              </a:rPr>
              <a:t>日，英国最大的食品制造商的产品中检测出苏丹红一号色素。</a:t>
            </a:r>
          </a:p>
        </p:txBody>
      </p:sp>
      <p:pic>
        <p:nvPicPr>
          <p:cNvPr id="12" name="图片 11" descr="https://inews.gtimg.com/newsapp_bt/0/4140088750/640">
            <a:extLst>
              <a:ext uri="{FF2B5EF4-FFF2-40B4-BE49-F238E27FC236}">
                <a16:creationId xmlns:a16="http://schemas.microsoft.com/office/drawing/2014/main" id="{80E3C35D-897B-4A75-8AA3-EAB49B13FC1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86094" y="2963695"/>
            <a:ext cx="3049905" cy="3049905"/>
          </a:xfrm>
          <a:prstGeom prst="rect">
            <a:avLst/>
          </a:prstGeom>
          <a:noFill/>
          <a:ln>
            <a:noFill/>
          </a:ln>
        </p:spPr>
      </p:pic>
      <p:sp>
        <p:nvSpPr>
          <p:cNvPr id="14" name="矩形 13">
            <a:extLst>
              <a:ext uri="{FF2B5EF4-FFF2-40B4-BE49-F238E27FC236}">
                <a16:creationId xmlns:a16="http://schemas.microsoft.com/office/drawing/2014/main" id="{E1C0CACC-C3A2-4AA2-8E2E-D0FA029D1F85}"/>
              </a:ext>
            </a:extLst>
          </p:cNvPr>
          <p:cNvSpPr/>
          <p:nvPr/>
        </p:nvSpPr>
        <p:spPr>
          <a:xfrm>
            <a:off x="6365195" y="959227"/>
            <a:ext cx="550378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在国际商务活动中进行道德管理是一件比较困难的事情。</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首先，总部与海外营业部相距甚远，控制力减弱；</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第二，在一个国家是道德的事情在其他国家可能是不道德的。</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思考：面对国家间的道德差异，管理者应如何面对？</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中间路线指导原则</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en-US" altLang="zh-CN" sz="1400" dirty="0">
                <a:solidFill>
                  <a:prstClr val="black"/>
                </a:solidFill>
                <a:latin typeface="楷体" panose="02010609060101010101" pitchFamily="49" charset="-122"/>
                <a:ea typeface="楷体" panose="02010609060101010101" pitchFamily="49" charset="-122"/>
              </a:rPr>
              <a:t>1. </a:t>
            </a:r>
            <a:r>
              <a:rPr lang="zh-CN" altLang="en-US" sz="1400" dirty="0">
                <a:solidFill>
                  <a:prstClr val="black"/>
                </a:solidFill>
                <a:latin typeface="楷体" panose="02010609060101010101" pitchFamily="49" charset="-122"/>
                <a:ea typeface="楷体" panose="02010609060101010101" pitchFamily="49" charset="-122"/>
              </a:rPr>
              <a:t>尊重人的尊严和基本权利；（商务活动的最低道德门槛）</a:t>
            </a:r>
          </a:p>
          <a:p>
            <a:pPr algn="just">
              <a:lnSpc>
                <a:spcPct val="120000"/>
              </a:lnSpc>
              <a:spcAft>
                <a:spcPts val="600"/>
              </a:spcAft>
            </a:pPr>
            <a:r>
              <a:rPr lang="en-US" altLang="zh-CN" sz="1400" dirty="0">
                <a:solidFill>
                  <a:prstClr val="black"/>
                </a:solidFill>
                <a:latin typeface="楷体" panose="02010609060101010101" pitchFamily="49" charset="-122"/>
                <a:ea typeface="楷体" panose="02010609060101010101" pitchFamily="49" charset="-122"/>
              </a:rPr>
              <a:t>2. </a:t>
            </a:r>
            <a:r>
              <a:rPr lang="zh-CN" altLang="en-US" sz="1400" dirty="0">
                <a:solidFill>
                  <a:prstClr val="black"/>
                </a:solidFill>
                <a:latin typeface="楷体" panose="02010609060101010101" pitchFamily="49" charset="-122"/>
                <a:ea typeface="楷体" panose="02010609060101010101" pitchFamily="49" charset="-122"/>
              </a:rPr>
              <a:t>尊重当地的传统；</a:t>
            </a:r>
          </a:p>
          <a:p>
            <a:pPr algn="just">
              <a:lnSpc>
                <a:spcPct val="120000"/>
              </a:lnSpc>
              <a:spcAft>
                <a:spcPts val="600"/>
              </a:spcAft>
            </a:pPr>
            <a:r>
              <a:rPr lang="en-US" altLang="zh-CN" sz="1400" dirty="0">
                <a:solidFill>
                  <a:prstClr val="black"/>
                </a:solidFill>
                <a:latin typeface="楷体" panose="02010609060101010101" pitchFamily="49" charset="-122"/>
                <a:ea typeface="楷体" panose="02010609060101010101" pitchFamily="49" charset="-122"/>
              </a:rPr>
              <a:t>3. </a:t>
            </a:r>
            <a:r>
              <a:rPr lang="zh-CN" altLang="en-US" sz="1400" dirty="0">
                <a:solidFill>
                  <a:prstClr val="black"/>
                </a:solidFill>
                <a:latin typeface="楷体" panose="02010609060101010101" pitchFamily="49" charset="-122"/>
                <a:ea typeface="楷体" panose="02010609060101010101" pitchFamily="49" charset="-122"/>
              </a:rPr>
              <a:t>尊重制度环境。</a:t>
            </a:r>
          </a:p>
          <a:p>
            <a:pPr algn="just">
              <a:lnSpc>
                <a:spcPct val="120000"/>
              </a:lnSpc>
              <a:spcAft>
                <a:spcPts val="600"/>
              </a:spcAft>
            </a:pPr>
            <a:endParaRPr lang="zh-CN" altLang="en-US" sz="1400" dirty="0">
              <a:solidFill>
                <a:prstClr val="black"/>
              </a:solidFill>
              <a:latin typeface="楷体" panose="02010609060101010101" pitchFamily="49" charset="-122"/>
              <a:ea typeface="楷体" panose="02010609060101010101" pitchFamily="49" charset="-122"/>
            </a:endParaRPr>
          </a:p>
        </p:txBody>
      </p:sp>
      <p:pic>
        <p:nvPicPr>
          <p:cNvPr id="17" name="图片 16" descr="http://img.mp.sohu.com/upload/20170803/da27a4690bbe4edca3784304bf7500a9_th.png">
            <a:extLst>
              <a:ext uri="{FF2B5EF4-FFF2-40B4-BE49-F238E27FC236}">
                <a16:creationId xmlns:a16="http://schemas.microsoft.com/office/drawing/2014/main" id="{9E4451CE-5EC4-4AE9-95C7-A14B74E23FA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389876" y="3903133"/>
            <a:ext cx="3911600" cy="2545291"/>
          </a:xfrm>
          <a:prstGeom prst="rect">
            <a:avLst/>
          </a:prstGeom>
          <a:noFill/>
          <a:ln>
            <a:noFill/>
          </a:ln>
        </p:spPr>
      </p:pic>
    </p:spTree>
    <p:extLst>
      <p:ext uri="{BB962C8B-B14F-4D97-AF65-F5344CB8AC3E}">
        <p14:creationId xmlns:p14="http://schemas.microsoft.com/office/powerpoint/2010/main" val="2614134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571042" y="589"/>
            <a:ext cx="1620957" cy="858166"/>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flipV="1">
            <a:off x="456569" y="844400"/>
            <a:ext cx="10287631" cy="14354"/>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902811"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道德</a:t>
            </a:r>
          </a:p>
        </p:txBody>
      </p:sp>
      <p:sp>
        <p:nvSpPr>
          <p:cNvPr id="33" name="矩形 32">
            <a:extLst>
              <a:ext uri="{FF2B5EF4-FFF2-40B4-BE49-F238E27FC236}">
                <a16:creationId xmlns:a16="http://schemas.microsoft.com/office/drawing/2014/main" id="{58B57B05-E8B7-4C4E-863B-86EBA5F8E6AD}"/>
              </a:ext>
            </a:extLst>
          </p:cNvPr>
          <p:cNvSpPr/>
          <p:nvPr/>
        </p:nvSpPr>
        <p:spPr>
          <a:xfrm>
            <a:off x="456569" y="1132862"/>
            <a:ext cx="569931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20000"/>
              </a:lnSpc>
              <a:spcAft>
                <a:spcPts val="600"/>
              </a:spcAft>
            </a:pPr>
            <a:r>
              <a:rPr lang="en-US" altLang="zh-CN" sz="1400" dirty="0">
                <a:solidFill>
                  <a:prstClr val="black"/>
                </a:solidFill>
                <a:latin typeface="楷体" panose="02010609060101010101" pitchFamily="49" charset="-122"/>
                <a:ea typeface="楷体" panose="02010609060101010101" pitchFamily="49" charset="-122"/>
              </a:rPr>
              <a:t>Trust</a:t>
            </a: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数据来源：</a:t>
            </a:r>
            <a:r>
              <a:rPr lang="en-US" altLang="zh-CN" sz="1400" dirty="0">
                <a:solidFill>
                  <a:prstClr val="black"/>
                </a:solidFill>
                <a:latin typeface="楷体" panose="02010609060101010101" pitchFamily="49" charset="-122"/>
                <a:ea typeface="楷体" panose="02010609060101010101" pitchFamily="49" charset="-122"/>
              </a:rPr>
              <a:t>CGSS</a:t>
            </a:r>
          </a:p>
          <a:p>
            <a:pPr algn="just">
              <a:lnSpc>
                <a:spcPct val="120000"/>
              </a:lnSpc>
              <a:spcAft>
                <a:spcPts val="600"/>
              </a:spcAft>
            </a:pPr>
            <a:r>
              <a:rPr lang="en-US" altLang="zh-CN" sz="1400" dirty="0">
                <a:solidFill>
                  <a:prstClr val="black"/>
                </a:solidFill>
                <a:latin typeface="楷体" panose="02010609060101010101" pitchFamily="49" charset="-122"/>
                <a:ea typeface="楷体" panose="02010609060101010101" pitchFamily="49" charset="-122"/>
              </a:rPr>
              <a:t>CGSS</a:t>
            </a:r>
            <a:r>
              <a:rPr lang="zh-CN" altLang="en-US" sz="1400" dirty="0">
                <a:solidFill>
                  <a:prstClr val="black"/>
                </a:solidFill>
                <a:latin typeface="楷体" panose="02010609060101010101" pitchFamily="49" charset="-122"/>
                <a:ea typeface="楷体" panose="02010609060101010101" pitchFamily="49" charset="-122"/>
              </a:rPr>
              <a:t>衡量社会信任的方法：</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针对一个问题的调查结果：“在不直接涉及金钱利益的一般社会交往</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接触中</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您觉得陌生人中可以信任的人多不多呢</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被调查者可以选择“绝大多数不可信”、“多数不可信”、“可信者与不可信者各半”、“多数可信”和“绝大多数可信”这</a:t>
            </a:r>
            <a:r>
              <a:rPr lang="en-US" altLang="zh-CN" sz="1400" dirty="0">
                <a:solidFill>
                  <a:prstClr val="black"/>
                </a:solidFill>
                <a:latin typeface="楷体" panose="02010609060101010101" pitchFamily="49" charset="-122"/>
                <a:ea typeface="楷体" panose="02010609060101010101" pitchFamily="49" charset="-122"/>
              </a:rPr>
              <a:t>5</a:t>
            </a:r>
            <a:r>
              <a:rPr lang="zh-CN" altLang="en-US" sz="1400" dirty="0">
                <a:solidFill>
                  <a:prstClr val="black"/>
                </a:solidFill>
                <a:latin typeface="楷体" panose="02010609060101010101" pitchFamily="49" charset="-122"/>
                <a:ea typeface="楷体" panose="02010609060101010101" pitchFamily="49" charset="-122"/>
              </a:rPr>
              <a:t>项中的一项，五项选择分别赋值</a:t>
            </a:r>
            <a:r>
              <a:rPr lang="en-US" altLang="zh-CN" sz="1400" dirty="0">
                <a:solidFill>
                  <a:prstClr val="black"/>
                </a:solidFill>
                <a:latin typeface="楷体" panose="02010609060101010101" pitchFamily="49" charset="-122"/>
                <a:ea typeface="楷体" panose="02010609060101010101" pitchFamily="49" charset="-122"/>
              </a:rPr>
              <a:t>1</a:t>
            </a:r>
            <a:r>
              <a:rPr lang="zh-CN" altLang="en-US" sz="1400" dirty="0">
                <a:solidFill>
                  <a:prstClr val="black"/>
                </a:solidFill>
                <a:latin typeface="楷体" panose="02010609060101010101" pitchFamily="49" charset="-122"/>
                <a:ea typeface="楷体" panose="02010609060101010101" pitchFamily="49" charset="-122"/>
              </a:rPr>
              <a:t>、</a:t>
            </a:r>
            <a:r>
              <a:rPr lang="en-US" altLang="zh-CN" sz="1400" dirty="0">
                <a:solidFill>
                  <a:prstClr val="black"/>
                </a:solidFill>
                <a:latin typeface="楷体" panose="02010609060101010101" pitchFamily="49" charset="-122"/>
                <a:ea typeface="楷体" panose="02010609060101010101" pitchFamily="49" charset="-122"/>
              </a:rPr>
              <a:t>2</a:t>
            </a:r>
            <a:r>
              <a:rPr lang="zh-CN" altLang="en-US" sz="1400" dirty="0">
                <a:solidFill>
                  <a:prstClr val="black"/>
                </a:solidFill>
                <a:latin typeface="楷体" panose="02010609060101010101" pitchFamily="49" charset="-122"/>
                <a:ea typeface="楷体" panose="02010609060101010101" pitchFamily="49" charset="-122"/>
              </a:rPr>
              <a:t>、</a:t>
            </a:r>
            <a:r>
              <a:rPr lang="en-US" altLang="zh-CN" sz="1400" dirty="0">
                <a:solidFill>
                  <a:prstClr val="black"/>
                </a:solidFill>
                <a:latin typeface="楷体" panose="02010609060101010101" pitchFamily="49" charset="-122"/>
                <a:ea typeface="楷体" panose="02010609060101010101" pitchFamily="49" charset="-122"/>
              </a:rPr>
              <a:t>3</a:t>
            </a:r>
            <a:r>
              <a:rPr lang="zh-CN" altLang="en-US" sz="1400" dirty="0">
                <a:solidFill>
                  <a:prstClr val="black"/>
                </a:solidFill>
                <a:latin typeface="楷体" panose="02010609060101010101" pitchFamily="49" charset="-122"/>
                <a:ea typeface="楷体" panose="02010609060101010101" pitchFamily="49" charset="-122"/>
              </a:rPr>
              <a:t>、</a:t>
            </a:r>
            <a:r>
              <a:rPr lang="en-US" altLang="zh-CN" sz="1400" dirty="0">
                <a:solidFill>
                  <a:prstClr val="black"/>
                </a:solidFill>
                <a:latin typeface="楷体" panose="02010609060101010101" pitchFamily="49" charset="-122"/>
                <a:ea typeface="楷体" panose="02010609060101010101" pitchFamily="49" charset="-122"/>
              </a:rPr>
              <a:t>4</a:t>
            </a:r>
            <a:r>
              <a:rPr lang="zh-CN" altLang="en-US" sz="1400" dirty="0">
                <a:solidFill>
                  <a:prstClr val="black"/>
                </a:solidFill>
                <a:latin typeface="楷体" panose="02010609060101010101" pitchFamily="49" charset="-122"/>
                <a:ea typeface="楷体" panose="02010609060101010101" pitchFamily="49" charset="-122"/>
              </a:rPr>
              <a:t>和</a:t>
            </a:r>
            <a:r>
              <a:rPr lang="en-US" altLang="zh-CN" sz="1400" dirty="0">
                <a:solidFill>
                  <a:prstClr val="black"/>
                </a:solidFill>
                <a:latin typeface="楷体" panose="02010609060101010101" pitchFamily="49" charset="-122"/>
                <a:ea typeface="楷体" panose="02010609060101010101" pitchFamily="49" charset="-122"/>
              </a:rPr>
              <a:t>5</a:t>
            </a:r>
            <a:r>
              <a:rPr lang="zh-CN" altLang="en-US" sz="1400" dirty="0">
                <a:solidFill>
                  <a:prstClr val="black"/>
                </a:solidFill>
                <a:latin typeface="楷体" panose="02010609060101010101" pitchFamily="49" charset="-122"/>
                <a:ea typeface="楷体" panose="02010609060101010101" pitchFamily="49" charset="-122"/>
              </a:rPr>
              <a:t>，然后对每个省市的所有居民计算平均值作为这个省市的社会信任指标值，数值越大表明社会信任程度越高。</a:t>
            </a:r>
          </a:p>
        </p:txBody>
      </p:sp>
      <p:sp>
        <p:nvSpPr>
          <p:cNvPr id="21" name="矩形 20">
            <a:extLst>
              <a:ext uri="{FF2B5EF4-FFF2-40B4-BE49-F238E27FC236}">
                <a16:creationId xmlns:a16="http://schemas.microsoft.com/office/drawing/2014/main" id="{EA41643A-1CF6-4FA7-B94F-AF7FFADA10B6}"/>
              </a:ext>
            </a:extLst>
          </p:cNvPr>
          <p:cNvSpPr>
            <a:spLocks/>
          </p:cNvSpPr>
          <p:nvPr/>
        </p:nvSpPr>
        <p:spPr>
          <a:xfrm>
            <a:off x="7543799" y="858754"/>
            <a:ext cx="2320498" cy="359120"/>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对陌生人信任度的前十城市</a:t>
            </a:r>
          </a:p>
        </p:txBody>
      </p:sp>
      <p:pic>
        <p:nvPicPr>
          <p:cNvPr id="15" name="图片 14">
            <a:extLst>
              <a:ext uri="{FF2B5EF4-FFF2-40B4-BE49-F238E27FC236}">
                <a16:creationId xmlns:a16="http://schemas.microsoft.com/office/drawing/2014/main" id="{8077C2FB-872E-4773-8D0C-9FCF134DA84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819798" y="1175176"/>
            <a:ext cx="1760220" cy="5175250"/>
          </a:xfrm>
          <a:prstGeom prst="rect">
            <a:avLst/>
          </a:prstGeom>
          <a:noFill/>
          <a:ln>
            <a:noFill/>
          </a:ln>
        </p:spPr>
      </p:pic>
    </p:spTree>
    <p:extLst>
      <p:ext uri="{BB962C8B-B14F-4D97-AF65-F5344CB8AC3E}">
        <p14:creationId xmlns:p14="http://schemas.microsoft.com/office/powerpoint/2010/main" val="10574959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571042" y="589"/>
            <a:ext cx="1620957" cy="858166"/>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flipV="1">
            <a:off x="456569" y="844400"/>
            <a:ext cx="10287631" cy="14354"/>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902811"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道德</a:t>
            </a:r>
          </a:p>
        </p:txBody>
      </p:sp>
      <p:sp>
        <p:nvSpPr>
          <p:cNvPr id="33" name="矩形 32">
            <a:extLst>
              <a:ext uri="{FF2B5EF4-FFF2-40B4-BE49-F238E27FC236}">
                <a16:creationId xmlns:a16="http://schemas.microsoft.com/office/drawing/2014/main" id="{58B57B05-E8B7-4C4E-863B-86EBA5F8E6AD}"/>
              </a:ext>
            </a:extLst>
          </p:cNvPr>
          <p:cNvSpPr/>
          <p:nvPr/>
        </p:nvSpPr>
        <p:spPr>
          <a:xfrm>
            <a:off x="456569" y="959227"/>
            <a:ext cx="5206574"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思考</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在剔除了这些存在个体差异的因素之后，有什么因素会系统地影响地区间人与人的信任程度的差异？</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一个有趣的因素是儒家祠庙的数量。</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宗族观念是儒家思想的重要组成部分，所以儒家祠庙数量可以在一定程度上衡量一地区的宗族凝聚力。宗族凝聚力越强，对对方的信任越强。</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信任对于国际商务有什么影响？</a:t>
            </a: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亚当</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斯密在其著作</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道德情操论</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中对信任和人类经济行为关系展开了论述。他认为经济行为活动是建立在社会习惯和道德的基础之上</a:t>
            </a:r>
            <a:r>
              <a:rPr lang="en-US" altLang="zh-CN" sz="1400" dirty="0">
                <a:solidFill>
                  <a:prstClr val="black"/>
                </a:solidFill>
                <a:latin typeface="楷体" panose="02010609060101010101" pitchFamily="49" charset="-122"/>
                <a:ea typeface="楷体" panose="02010609060101010101" pitchFamily="49" charset="-122"/>
              </a:rPr>
              <a:t>, </a:t>
            </a:r>
            <a:r>
              <a:rPr lang="zh-CN" altLang="en-US" sz="1400" dirty="0">
                <a:solidFill>
                  <a:prstClr val="black"/>
                </a:solidFill>
                <a:latin typeface="楷体" panose="02010609060101010101" pitchFamily="49" charset="-122"/>
                <a:ea typeface="楷体" panose="02010609060101010101" pitchFamily="49" charset="-122"/>
              </a:rPr>
              <a:t>脱离社会习惯和道德的约束</a:t>
            </a:r>
            <a:r>
              <a:rPr lang="en-US" altLang="zh-CN" sz="1400" dirty="0">
                <a:solidFill>
                  <a:prstClr val="black"/>
                </a:solidFill>
                <a:latin typeface="楷体" panose="02010609060101010101" pitchFamily="49" charset="-122"/>
                <a:ea typeface="楷体" panose="02010609060101010101" pitchFamily="49" charset="-122"/>
              </a:rPr>
              <a:t>, </a:t>
            </a:r>
            <a:r>
              <a:rPr lang="zh-CN" altLang="en-US" sz="1400" dirty="0">
                <a:solidFill>
                  <a:prstClr val="black"/>
                </a:solidFill>
                <a:latin typeface="楷体" panose="02010609060101010101" pitchFamily="49" charset="-122"/>
                <a:ea typeface="楷体" panose="02010609060101010101" pitchFamily="49" charset="-122"/>
              </a:rPr>
              <a:t>交易的根基便会动摇。信任因具有协调社会关系的功能，直接影响到交易活动的规模以及经济活动的整体效率</a:t>
            </a:r>
            <a:r>
              <a:rPr lang="en-US" altLang="zh-CN" sz="1400" dirty="0">
                <a:solidFill>
                  <a:prstClr val="black"/>
                </a:solidFill>
                <a:latin typeface="楷体" panose="02010609060101010101" pitchFamily="49" charset="-122"/>
                <a:ea typeface="楷体" panose="02010609060101010101" pitchFamily="49" charset="-122"/>
              </a:rPr>
              <a:t>, </a:t>
            </a:r>
            <a:r>
              <a:rPr lang="zh-CN" altLang="en-US" sz="1400" dirty="0">
                <a:solidFill>
                  <a:prstClr val="black"/>
                </a:solidFill>
                <a:latin typeface="楷体" panose="02010609060101010101" pitchFamily="49" charset="-122"/>
                <a:ea typeface="楷体" panose="02010609060101010101" pitchFamily="49" charset="-122"/>
              </a:rPr>
              <a:t>所以被认为是一种重要的社会资本。</a:t>
            </a: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市场上的任何一笔交易</a:t>
            </a:r>
            <a:r>
              <a:rPr lang="en-US" altLang="zh-CN" sz="1400" dirty="0">
                <a:solidFill>
                  <a:prstClr val="black"/>
                </a:solidFill>
                <a:latin typeface="楷体" panose="02010609060101010101" pitchFamily="49" charset="-122"/>
                <a:ea typeface="楷体" panose="02010609060101010101" pitchFamily="49" charset="-122"/>
              </a:rPr>
              <a:t>, </a:t>
            </a:r>
            <a:r>
              <a:rPr lang="zh-CN" altLang="en-US" sz="1400" dirty="0">
                <a:solidFill>
                  <a:prstClr val="black"/>
                </a:solidFill>
                <a:latin typeface="楷体" panose="02010609060101010101" pitchFamily="49" charset="-122"/>
                <a:ea typeface="楷体" panose="02010609060101010101" pitchFamily="49" charset="-122"/>
              </a:rPr>
              <a:t>如果买方对卖方所提供产品或服务的品质缺乏一定的信任，或者卖方质疑买方的支付手段以及方式的可靠性，那么交易活动就不可能发生。从这个意义上看，没有信任就不会发生交易行为。</a:t>
            </a:r>
          </a:p>
          <a:p>
            <a:pPr algn="just">
              <a:lnSpc>
                <a:spcPct val="120000"/>
              </a:lnSpc>
              <a:spcAft>
                <a:spcPts val="600"/>
              </a:spcAft>
            </a:pPr>
            <a:endParaRPr lang="zh-CN" altLang="en-US" sz="1400" dirty="0">
              <a:solidFill>
                <a:prstClr val="black"/>
              </a:solidFill>
              <a:latin typeface="楷体" panose="02010609060101010101" pitchFamily="49" charset="-122"/>
              <a:ea typeface="楷体" panose="02010609060101010101" pitchFamily="49" charset="-122"/>
            </a:endParaRPr>
          </a:p>
        </p:txBody>
      </p:sp>
      <p:pic>
        <p:nvPicPr>
          <p:cNvPr id="19" name="图片 18" descr="C:\Users\user\AppData\Local\Temp\WeChat Files\1d6d76c815605e48ed6f0bef00101b5.png">
            <a:extLst>
              <a:ext uri="{FF2B5EF4-FFF2-40B4-BE49-F238E27FC236}">
                <a16:creationId xmlns:a16="http://schemas.microsoft.com/office/drawing/2014/main" id="{859B1FF7-7AA4-438B-A865-658308057B7F}"/>
              </a:ext>
            </a:extLst>
          </p:cNvPr>
          <p:cNvPicPr/>
          <p:nvPr/>
        </p:nvPicPr>
        <p:blipFill>
          <a:blip r:embed="rId3" cstate="print"/>
          <a:srcRect/>
          <a:stretch>
            <a:fillRect/>
          </a:stretch>
        </p:blipFill>
        <p:spPr bwMode="auto">
          <a:xfrm>
            <a:off x="6528858" y="2061512"/>
            <a:ext cx="2327274" cy="3068080"/>
          </a:xfrm>
          <a:prstGeom prst="rect">
            <a:avLst/>
          </a:prstGeom>
          <a:noFill/>
          <a:ln w="9525">
            <a:noFill/>
            <a:miter lim="800000"/>
            <a:headEnd/>
            <a:tailEnd/>
          </a:ln>
        </p:spPr>
      </p:pic>
      <p:pic>
        <p:nvPicPr>
          <p:cNvPr id="20" name="图片 19">
            <a:extLst>
              <a:ext uri="{FF2B5EF4-FFF2-40B4-BE49-F238E27FC236}">
                <a16:creationId xmlns:a16="http://schemas.microsoft.com/office/drawing/2014/main" id="{D1701C57-E429-44A3-9847-781E09EE301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275338" y="2709333"/>
            <a:ext cx="1587395" cy="2275040"/>
          </a:xfrm>
          <a:prstGeom prst="rect">
            <a:avLst/>
          </a:prstGeom>
          <a:noFill/>
          <a:ln>
            <a:noFill/>
          </a:ln>
        </p:spPr>
      </p:pic>
      <p:sp>
        <p:nvSpPr>
          <p:cNvPr id="21" name="矩形 20">
            <a:extLst>
              <a:ext uri="{FF2B5EF4-FFF2-40B4-BE49-F238E27FC236}">
                <a16:creationId xmlns:a16="http://schemas.microsoft.com/office/drawing/2014/main" id="{EA41643A-1CF6-4FA7-B94F-AF7FFADA10B6}"/>
              </a:ext>
            </a:extLst>
          </p:cNvPr>
          <p:cNvSpPr>
            <a:spLocks/>
          </p:cNvSpPr>
          <p:nvPr/>
        </p:nvSpPr>
        <p:spPr>
          <a:xfrm>
            <a:off x="9348154" y="2061512"/>
            <a:ext cx="1441762" cy="481824"/>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儒家祠庙数量最多的前十城市</a:t>
            </a:r>
          </a:p>
        </p:txBody>
      </p:sp>
    </p:spTree>
    <p:extLst>
      <p:ext uri="{BB962C8B-B14F-4D97-AF65-F5344CB8AC3E}">
        <p14:creationId xmlns:p14="http://schemas.microsoft.com/office/powerpoint/2010/main" val="3266037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角三角形 1">
            <a:extLst>
              <a:ext uri="{FF2B5EF4-FFF2-40B4-BE49-F238E27FC236}">
                <a16:creationId xmlns:a16="http://schemas.microsoft.com/office/drawing/2014/main" id="{C9465F47-85ED-4AA7-AC58-3268D34DA5A2}"/>
              </a:ext>
            </a:extLst>
          </p:cNvPr>
          <p:cNvSpPr/>
          <p:nvPr/>
        </p:nvSpPr>
        <p:spPr>
          <a:xfrm>
            <a:off x="0" y="4781550"/>
            <a:ext cx="2646947" cy="2076450"/>
          </a:xfrm>
          <a:prstGeom prst="rtTriangle">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7C1D20"/>
                </a:solidFill>
              </a:ln>
              <a:solidFill>
                <a:srgbClr val="7C1D20"/>
              </a:solidFill>
            </a:endParaRPr>
          </a:p>
        </p:txBody>
      </p:sp>
      <p:sp>
        <p:nvSpPr>
          <p:cNvPr id="3" name="直角三角形 2">
            <a:extLst>
              <a:ext uri="{FF2B5EF4-FFF2-40B4-BE49-F238E27FC236}">
                <a16:creationId xmlns:a16="http://schemas.microsoft.com/office/drawing/2014/main" id="{F084B3C8-608B-4307-98D2-73535FBE7256}"/>
              </a:ext>
            </a:extLst>
          </p:cNvPr>
          <p:cNvSpPr/>
          <p:nvPr/>
        </p:nvSpPr>
        <p:spPr>
          <a:xfrm rot="16200000" flipH="1">
            <a:off x="9970670" y="-144880"/>
            <a:ext cx="2076450" cy="2366211"/>
          </a:xfrm>
          <a:prstGeom prst="rtTriangle">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7C1D20"/>
                </a:solidFill>
              </a:ln>
              <a:solidFill>
                <a:srgbClr val="7C1D20"/>
              </a:solidFill>
            </a:endParaRPr>
          </a:p>
        </p:txBody>
      </p:sp>
      <p:cxnSp>
        <p:nvCxnSpPr>
          <p:cNvPr id="4" name="直接连接符 3">
            <a:extLst>
              <a:ext uri="{FF2B5EF4-FFF2-40B4-BE49-F238E27FC236}">
                <a16:creationId xmlns:a16="http://schemas.microsoft.com/office/drawing/2014/main" id="{2DA78493-876F-450D-9CE7-FD0D8A57D5AC}"/>
              </a:ext>
            </a:extLst>
          </p:cNvPr>
          <p:cNvCxnSpPr/>
          <p:nvPr/>
        </p:nvCxnSpPr>
        <p:spPr>
          <a:xfrm>
            <a:off x="4341110" y="3609618"/>
            <a:ext cx="4267200" cy="0"/>
          </a:xfrm>
          <a:prstGeom prst="line">
            <a:avLst/>
          </a:prstGeom>
          <a:ln w="9525">
            <a:solidFill>
              <a:srgbClr val="7C1D20"/>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42C01F6C-BCA2-4F3B-BB17-66DA5430F709}"/>
              </a:ext>
            </a:extLst>
          </p:cNvPr>
          <p:cNvSpPr txBox="1"/>
          <p:nvPr/>
        </p:nvSpPr>
        <p:spPr>
          <a:xfrm>
            <a:off x="4341110" y="2963287"/>
            <a:ext cx="4230805" cy="646331"/>
          </a:xfrm>
          <a:prstGeom prst="rect">
            <a:avLst/>
          </a:prstGeom>
          <a:noFill/>
        </p:spPr>
        <p:txBody>
          <a:bodyPr wrap="square" rtlCol="0">
            <a:spAutoFit/>
          </a:bodyPr>
          <a:lstStyle/>
          <a:p>
            <a:pPr algn="ctr"/>
            <a:r>
              <a:rPr lang="zh-CN" altLang="en-US" sz="3600" b="1" dirty="0">
                <a:solidFill>
                  <a:prstClr val="black"/>
                </a:solidFill>
                <a:latin typeface="微软雅黑" panose="020B0503020204020204" pitchFamily="34" charset="-122"/>
                <a:ea typeface="微软雅黑" panose="020B0503020204020204" pitchFamily="34" charset="-122"/>
              </a:rPr>
              <a:t>理解制度</a:t>
            </a:r>
            <a:endParaRPr lang="en-US" altLang="zh-CN" sz="3600" b="1"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571976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571042" y="589"/>
            <a:ext cx="1620957" cy="858166"/>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flipV="1">
            <a:off x="456569" y="844400"/>
            <a:ext cx="10287631" cy="14354"/>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902811"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规范</a:t>
            </a:r>
          </a:p>
        </p:txBody>
      </p:sp>
      <p:sp>
        <p:nvSpPr>
          <p:cNvPr id="33" name="矩形 32">
            <a:extLst>
              <a:ext uri="{FF2B5EF4-FFF2-40B4-BE49-F238E27FC236}">
                <a16:creationId xmlns:a16="http://schemas.microsoft.com/office/drawing/2014/main" id="{58B57B05-E8B7-4C4E-863B-86EBA5F8E6AD}"/>
              </a:ext>
            </a:extLst>
          </p:cNvPr>
          <p:cNvSpPr/>
          <p:nvPr/>
        </p:nvSpPr>
        <p:spPr>
          <a:xfrm>
            <a:off x="456569" y="1038968"/>
            <a:ext cx="9279634"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规范</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对某一个体或企业产生影响的任何其他相关行为人的普遍做法。</a:t>
            </a:r>
          </a:p>
        </p:txBody>
      </p:sp>
      <p:sp>
        <p:nvSpPr>
          <p:cNvPr id="21" name="矩形 20">
            <a:extLst>
              <a:ext uri="{FF2B5EF4-FFF2-40B4-BE49-F238E27FC236}">
                <a16:creationId xmlns:a16="http://schemas.microsoft.com/office/drawing/2014/main" id="{EA41643A-1CF6-4FA7-B94F-AF7FFADA10B6}"/>
              </a:ext>
            </a:extLst>
          </p:cNvPr>
          <p:cNvSpPr>
            <a:spLocks/>
          </p:cNvSpPr>
          <p:nvPr/>
        </p:nvSpPr>
        <p:spPr>
          <a:xfrm>
            <a:off x="4308241" y="2935106"/>
            <a:ext cx="3084283" cy="481824"/>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四种常见的应对道德挑战的规范</a:t>
            </a:r>
          </a:p>
        </p:txBody>
      </p:sp>
      <p:pic>
        <p:nvPicPr>
          <p:cNvPr id="25" name="图片 24">
            <a:extLst>
              <a:ext uri="{FF2B5EF4-FFF2-40B4-BE49-F238E27FC236}">
                <a16:creationId xmlns:a16="http://schemas.microsoft.com/office/drawing/2014/main" id="{0751383B-F04C-4A9E-9ECA-10088A915A4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24678" y="3530358"/>
            <a:ext cx="6970122" cy="2288674"/>
          </a:xfrm>
          <a:prstGeom prst="rect">
            <a:avLst/>
          </a:prstGeom>
          <a:noFill/>
          <a:ln>
            <a:noFill/>
          </a:ln>
        </p:spPr>
      </p:pic>
    </p:spTree>
    <p:extLst>
      <p:ext uri="{BB962C8B-B14F-4D97-AF65-F5344CB8AC3E}">
        <p14:creationId xmlns:p14="http://schemas.microsoft.com/office/powerpoint/2010/main" val="4540843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角三角形 1">
            <a:extLst>
              <a:ext uri="{FF2B5EF4-FFF2-40B4-BE49-F238E27FC236}">
                <a16:creationId xmlns:a16="http://schemas.microsoft.com/office/drawing/2014/main" id="{C9465F47-85ED-4AA7-AC58-3268D34DA5A2}"/>
              </a:ext>
            </a:extLst>
          </p:cNvPr>
          <p:cNvSpPr/>
          <p:nvPr/>
        </p:nvSpPr>
        <p:spPr>
          <a:xfrm>
            <a:off x="0" y="4781550"/>
            <a:ext cx="2646947" cy="2076450"/>
          </a:xfrm>
          <a:prstGeom prst="rtTriangle">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7C1D20"/>
                </a:solidFill>
              </a:ln>
              <a:solidFill>
                <a:srgbClr val="7C1D20"/>
              </a:solidFill>
            </a:endParaRPr>
          </a:p>
        </p:txBody>
      </p:sp>
      <p:sp>
        <p:nvSpPr>
          <p:cNvPr id="3" name="直角三角形 2">
            <a:extLst>
              <a:ext uri="{FF2B5EF4-FFF2-40B4-BE49-F238E27FC236}">
                <a16:creationId xmlns:a16="http://schemas.microsoft.com/office/drawing/2014/main" id="{F084B3C8-608B-4307-98D2-73535FBE7256}"/>
              </a:ext>
            </a:extLst>
          </p:cNvPr>
          <p:cNvSpPr/>
          <p:nvPr/>
        </p:nvSpPr>
        <p:spPr>
          <a:xfrm rot="16200000" flipH="1">
            <a:off x="9970670" y="-144880"/>
            <a:ext cx="2076450" cy="2366211"/>
          </a:xfrm>
          <a:prstGeom prst="rtTriangle">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7C1D20"/>
                </a:solidFill>
              </a:ln>
              <a:solidFill>
                <a:srgbClr val="7C1D20"/>
              </a:solidFill>
            </a:endParaRPr>
          </a:p>
        </p:txBody>
      </p:sp>
      <p:cxnSp>
        <p:nvCxnSpPr>
          <p:cNvPr id="4" name="直接连接符 3">
            <a:extLst>
              <a:ext uri="{FF2B5EF4-FFF2-40B4-BE49-F238E27FC236}">
                <a16:creationId xmlns:a16="http://schemas.microsoft.com/office/drawing/2014/main" id="{2DA78493-876F-450D-9CE7-FD0D8A57D5AC}"/>
              </a:ext>
            </a:extLst>
          </p:cNvPr>
          <p:cNvCxnSpPr/>
          <p:nvPr/>
        </p:nvCxnSpPr>
        <p:spPr>
          <a:xfrm>
            <a:off x="4341110" y="3609618"/>
            <a:ext cx="4267200" cy="0"/>
          </a:xfrm>
          <a:prstGeom prst="line">
            <a:avLst/>
          </a:prstGeom>
          <a:ln w="9525">
            <a:solidFill>
              <a:srgbClr val="7C1D20"/>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42C01F6C-BCA2-4F3B-BB17-66DA5430F709}"/>
              </a:ext>
            </a:extLst>
          </p:cNvPr>
          <p:cNvSpPr txBox="1"/>
          <p:nvPr/>
        </p:nvSpPr>
        <p:spPr>
          <a:xfrm>
            <a:off x="4341110" y="2963287"/>
            <a:ext cx="4230805" cy="646331"/>
          </a:xfrm>
          <a:prstGeom prst="rect">
            <a:avLst/>
          </a:prstGeom>
          <a:noFill/>
        </p:spPr>
        <p:txBody>
          <a:bodyPr wrap="square" rtlCol="0">
            <a:spAutoFit/>
          </a:bodyPr>
          <a:lstStyle/>
          <a:p>
            <a:pPr algn="ctr"/>
            <a:r>
              <a:rPr lang="zh-CN" altLang="en-US" sz="3600" b="1" dirty="0">
                <a:solidFill>
                  <a:prstClr val="black"/>
                </a:solidFill>
                <a:latin typeface="微软雅黑" panose="020B0503020204020204" pitchFamily="34" charset="-122"/>
                <a:ea typeface="微软雅黑" panose="020B0503020204020204" pitchFamily="34" charset="-122"/>
              </a:rPr>
              <a:t>现实</a:t>
            </a:r>
            <a:endParaRPr lang="en-US" altLang="zh-CN" sz="3600" b="1"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978036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571042" y="589"/>
            <a:ext cx="1620957" cy="858166"/>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rPr>
              <a:t>Ding H, Fan H, Shu L. Connect to Trade[J]. Journal of International Economics, 2017, 110.</a:t>
            </a: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flipV="1">
            <a:off x="456569" y="844400"/>
            <a:ext cx="10287631" cy="14354"/>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3269678" cy="523220"/>
          </a:xfrm>
          <a:prstGeom prst="rect">
            <a:avLst/>
          </a:prstGeom>
          <a:noFill/>
        </p:spPr>
        <p:txBody>
          <a:bodyPr wrap="none" rtlCol="0">
            <a:spAutoFit/>
          </a:bodyPr>
          <a:lstStyle/>
          <a:p>
            <a:r>
              <a:rPr lang="en-US" altLang="zh-CN" sz="2800" b="1" dirty="0">
                <a:latin typeface="微软雅黑" panose="020B0503020204020204" pitchFamily="34" charset="-122"/>
                <a:ea typeface="微软雅黑" panose="020B0503020204020204" pitchFamily="34" charset="-122"/>
              </a:rPr>
              <a:t>Connect to Trade</a:t>
            </a:r>
            <a:endParaRPr lang="zh-CN" altLang="en-US" sz="2800" b="1" dirty="0">
              <a:latin typeface="微软雅黑" panose="020B0503020204020204" pitchFamily="34" charset="-122"/>
              <a:ea typeface="微软雅黑" panose="020B0503020204020204" pitchFamily="34" charset="-122"/>
            </a:endParaRPr>
          </a:p>
        </p:txBody>
      </p:sp>
      <p:sp>
        <p:nvSpPr>
          <p:cNvPr id="33" name="矩形 32">
            <a:extLst>
              <a:ext uri="{FF2B5EF4-FFF2-40B4-BE49-F238E27FC236}">
                <a16:creationId xmlns:a16="http://schemas.microsoft.com/office/drawing/2014/main" id="{58B57B05-E8B7-4C4E-863B-86EBA5F8E6AD}"/>
              </a:ext>
            </a:extLst>
          </p:cNvPr>
          <p:cNvSpPr/>
          <p:nvPr/>
        </p:nvSpPr>
        <p:spPr>
          <a:xfrm>
            <a:off x="475873" y="959227"/>
            <a:ext cx="5680008"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思考：近年来不少研究发现制度是一国比较优势的重要决定因素</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根据国际标准的测量方法，中国的司法和金融制度都比较落后。但过去十几年来，中国高度依靠外部融资或合同执行的行业的出口出现了井喷式的发展且明显快于对外部融资和合同执行依赖度低的行业。</a:t>
            </a:r>
          </a:p>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为何会产生这种悖论？</a:t>
            </a:r>
          </a:p>
        </p:txBody>
      </p:sp>
      <p:pic>
        <p:nvPicPr>
          <p:cNvPr id="25" name="图片 2">
            <a:extLst>
              <a:ext uri="{FF2B5EF4-FFF2-40B4-BE49-F238E27FC236}">
                <a16:creationId xmlns:a16="http://schemas.microsoft.com/office/drawing/2014/main" id="{E93C39C4-9E9B-4F91-8F99-F28B7E51A2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045"/>
          <a:stretch/>
        </p:blipFill>
        <p:spPr bwMode="auto">
          <a:xfrm>
            <a:off x="547443" y="3606800"/>
            <a:ext cx="5319957" cy="202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7">
            <a:extLst>
              <a:ext uri="{FF2B5EF4-FFF2-40B4-BE49-F238E27FC236}">
                <a16:creationId xmlns:a16="http://schemas.microsoft.com/office/drawing/2014/main" id="{53551D3A-8904-493C-BCA9-DEE9EE3E1572}"/>
              </a:ext>
            </a:extLst>
          </p:cNvPr>
          <p:cNvSpPr>
            <a:spLocks/>
          </p:cNvSpPr>
          <p:nvPr/>
        </p:nvSpPr>
        <p:spPr>
          <a:xfrm>
            <a:off x="1861848" y="3056005"/>
            <a:ext cx="3084283" cy="481824"/>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1400" b="1" dirty="0">
                <a:solidFill>
                  <a:srgbClr val="9E0116"/>
                </a:solidFill>
                <a:latin typeface="微软雅黑" panose="020B0503020204020204" pitchFamily="34" charset="-122"/>
                <a:ea typeface="微软雅黑" panose="020B0503020204020204" pitchFamily="34" charset="-122"/>
              </a:rPr>
              <a:t>2000-2013</a:t>
            </a:r>
            <a:r>
              <a:rPr lang="zh-CN" altLang="en-US" sz="1400" b="1" dirty="0">
                <a:solidFill>
                  <a:srgbClr val="9E0116"/>
                </a:solidFill>
                <a:latin typeface="微软雅黑" panose="020B0503020204020204" pitchFamily="34" charset="-122"/>
                <a:ea typeface="微软雅黑" panose="020B0503020204020204" pitchFamily="34" charset="-122"/>
              </a:rPr>
              <a:t>年的行业出口增长</a:t>
            </a:r>
          </a:p>
        </p:txBody>
      </p:sp>
      <p:sp>
        <p:nvSpPr>
          <p:cNvPr id="30" name="矩形 29">
            <a:extLst>
              <a:ext uri="{FF2B5EF4-FFF2-40B4-BE49-F238E27FC236}">
                <a16:creationId xmlns:a16="http://schemas.microsoft.com/office/drawing/2014/main" id="{E7E2B535-39EC-47E7-BB4E-C17DE2273A2D}"/>
              </a:ext>
            </a:extLst>
          </p:cNvPr>
          <p:cNvSpPr/>
          <p:nvPr/>
        </p:nvSpPr>
        <p:spPr>
          <a:xfrm>
            <a:off x="6500827" y="1042294"/>
            <a:ext cx="550378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理解这一现象的关键在于正确认识中国实质制度特征。当一国正式制度不完善的时候，替代制度往往演变为处理合同约束或融资问题的主要途径。</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样本：</a:t>
            </a:r>
            <a:r>
              <a:rPr lang="en-US" altLang="zh-CN" sz="1400" dirty="0">
                <a:solidFill>
                  <a:prstClr val="black"/>
                </a:solidFill>
                <a:latin typeface="楷体" panose="02010609060101010101" pitchFamily="49" charset="-122"/>
                <a:ea typeface="楷体" panose="02010609060101010101" pitchFamily="49" charset="-122"/>
              </a:rPr>
              <a:t>2004-2013</a:t>
            </a:r>
            <a:r>
              <a:rPr lang="zh-CN" altLang="en-US" sz="1400" dirty="0">
                <a:solidFill>
                  <a:prstClr val="black"/>
                </a:solidFill>
                <a:latin typeface="楷体" panose="02010609060101010101" pitchFamily="49" charset="-122"/>
                <a:ea typeface="楷体" panose="02010609060101010101" pitchFamily="49" charset="-122"/>
              </a:rPr>
              <a:t>年上市制造业企业</a:t>
            </a: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核心变量测度：政治关联</a:t>
            </a:r>
          </a:p>
          <a:p>
            <a:pPr algn="just">
              <a:lnSpc>
                <a:spcPct val="120000"/>
              </a:lnSpc>
              <a:spcAft>
                <a:spcPts val="600"/>
              </a:spcAft>
            </a:pP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通过高管团队成员</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包括</a:t>
            </a:r>
            <a:r>
              <a:rPr lang="en-US" altLang="zh-CN" sz="1400" dirty="0">
                <a:solidFill>
                  <a:prstClr val="black"/>
                </a:solidFill>
                <a:latin typeface="楷体" panose="02010609060101010101" pitchFamily="49" charset="-122"/>
                <a:ea typeface="楷体" panose="02010609060101010101" pitchFamily="49" charset="-122"/>
              </a:rPr>
              <a:t>CEO</a:t>
            </a:r>
            <a:r>
              <a:rPr lang="zh-CN" altLang="en-US" sz="1400" dirty="0">
                <a:solidFill>
                  <a:prstClr val="black"/>
                </a:solidFill>
                <a:latin typeface="楷体" panose="02010609060101010101" pitchFamily="49" charset="-122"/>
                <a:ea typeface="楷体" panose="02010609060101010101" pitchFamily="49" charset="-122"/>
              </a:rPr>
              <a:t>，</a:t>
            </a:r>
            <a:r>
              <a:rPr lang="en-US" altLang="zh-CN" sz="1400" dirty="0">
                <a:solidFill>
                  <a:prstClr val="black"/>
                </a:solidFill>
                <a:latin typeface="楷体" panose="02010609060101010101" pitchFamily="49" charset="-122"/>
                <a:ea typeface="楷体" panose="02010609060101010101" pitchFamily="49" charset="-122"/>
              </a:rPr>
              <a:t>CFO</a:t>
            </a:r>
            <a:r>
              <a:rPr lang="zh-CN" altLang="en-US" sz="1400" dirty="0">
                <a:solidFill>
                  <a:prstClr val="black"/>
                </a:solidFill>
                <a:latin typeface="楷体" panose="02010609060101010101" pitchFamily="49" charset="-122"/>
                <a:ea typeface="楷体" panose="02010609060101010101" pitchFamily="49" charset="-122"/>
              </a:rPr>
              <a:t>和其他成员</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及董事会成员</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包括主席，执行董事，独立董事</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简历信息获得。</a:t>
            </a:r>
          </a:p>
          <a:p>
            <a:pPr algn="just">
              <a:lnSpc>
                <a:spcPct val="120000"/>
              </a:lnSpc>
              <a:spcAft>
                <a:spcPts val="600"/>
              </a:spcAft>
            </a:pPr>
            <a:endParaRPr lang="zh-CN" altLang="en-US" sz="1400" dirty="0">
              <a:solidFill>
                <a:prstClr val="black"/>
              </a:solidFill>
              <a:latin typeface="楷体" panose="02010609060101010101" pitchFamily="49" charset="-122"/>
              <a:ea typeface="楷体" panose="02010609060101010101" pitchFamily="49" charset="-122"/>
            </a:endParaRPr>
          </a:p>
        </p:txBody>
      </p:sp>
      <p:pic>
        <p:nvPicPr>
          <p:cNvPr id="3" name="图片 2">
            <a:extLst>
              <a:ext uri="{FF2B5EF4-FFF2-40B4-BE49-F238E27FC236}">
                <a16:creationId xmlns:a16="http://schemas.microsoft.com/office/drawing/2014/main" id="{94FCF681-56B9-4C4C-B725-4713B5508E9D}"/>
              </a:ext>
            </a:extLst>
          </p:cNvPr>
          <p:cNvPicPr>
            <a:picLocks noChangeAspect="1"/>
          </p:cNvPicPr>
          <p:nvPr/>
        </p:nvPicPr>
        <p:blipFill>
          <a:blip r:embed="rId4"/>
          <a:stretch>
            <a:fillRect/>
          </a:stretch>
        </p:blipFill>
        <p:spPr>
          <a:xfrm>
            <a:off x="6155880" y="3443427"/>
            <a:ext cx="5768044" cy="518819"/>
          </a:xfrm>
          <a:prstGeom prst="rect">
            <a:avLst/>
          </a:prstGeom>
        </p:spPr>
      </p:pic>
      <p:pic>
        <p:nvPicPr>
          <p:cNvPr id="4" name="图片 3">
            <a:extLst>
              <a:ext uri="{FF2B5EF4-FFF2-40B4-BE49-F238E27FC236}">
                <a16:creationId xmlns:a16="http://schemas.microsoft.com/office/drawing/2014/main" id="{C0EE4FBB-B813-4EF1-B32D-38D91FB3BF03}"/>
              </a:ext>
            </a:extLst>
          </p:cNvPr>
          <p:cNvPicPr>
            <a:picLocks noChangeAspect="1"/>
          </p:cNvPicPr>
          <p:nvPr/>
        </p:nvPicPr>
        <p:blipFill rotWithShape="1">
          <a:blip r:embed="rId5"/>
          <a:srcRect b="2132"/>
          <a:stretch/>
        </p:blipFill>
        <p:spPr>
          <a:xfrm>
            <a:off x="6365195" y="4035063"/>
            <a:ext cx="5680007" cy="2027806"/>
          </a:xfrm>
          <a:prstGeom prst="rect">
            <a:avLst/>
          </a:prstGeom>
        </p:spPr>
      </p:pic>
    </p:spTree>
    <p:extLst>
      <p:ext uri="{BB962C8B-B14F-4D97-AF65-F5344CB8AC3E}">
        <p14:creationId xmlns:p14="http://schemas.microsoft.com/office/powerpoint/2010/main" val="583808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571042" y="589"/>
            <a:ext cx="1620957" cy="858166"/>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rPr>
              <a:t>Ding H, Fan H, Shu L. Connect to Trade[J]. Journal of International Economics, 2017, 110.</a:t>
            </a:r>
            <a:endParaRPr lang="zh-CN" altLang="en-US" sz="1600" dirty="0">
              <a:solidFill>
                <a:schemeClr val="bg1"/>
              </a:solidFill>
              <a:latin typeface="Times New Roman" panose="02020603050405020304" pitchFamily="18" charset="0"/>
              <a:ea typeface="楷体_GB2312" panose="02010609030101010101" pitchFamily="49"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flipV="1">
            <a:off x="456569" y="844400"/>
            <a:ext cx="10287631" cy="14354"/>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3269678" cy="523220"/>
          </a:xfrm>
          <a:prstGeom prst="rect">
            <a:avLst/>
          </a:prstGeom>
          <a:noFill/>
        </p:spPr>
        <p:txBody>
          <a:bodyPr wrap="none" rtlCol="0">
            <a:spAutoFit/>
          </a:bodyPr>
          <a:lstStyle/>
          <a:p>
            <a:r>
              <a:rPr lang="en-US" altLang="zh-CN" sz="2800" b="1" dirty="0">
                <a:latin typeface="微软雅黑" panose="020B0503020204020204" pitchFamily="34" charset="-122"/>
                <a:ea typeface="微软雅黑" panose="020B0503020204020204" pitchFamily="34" charset="-122"/>
              </a:rPr>
              <a:t>Connect to Trade</a:t>
            </a:r>
            <a:endParaRPr lang="zh-CN" altLang="en-US" sz="2800" b="1" dirty="0">
              <a:latin typeface="微软雅黑" panose="020B0503020204020204" pitchFamily="34" charset="-122"/>
              <a:ea typeface="微软雅黑" panose="020B0503020204020204" pitchFamily="34" charset="-122"/>
            </a:endParaRPr>
          </a:p>
        </p:txBody>
      </p:sp>
      <p:sp>
        <p:nvSpPr>
          <p:cNvPr id="33" name="矩形 32">
            <a:extLst>
              <a:ext uri="{FF2B5EF4-FFF2-40B4-BE49-F238E27FC236}">
                <a16:creationId xmlns:a16="http://schemas.microsoft.com/office/drawing/2014/main" id="{58B57B05-E8B7-4C4E-863B-86EBA5F8E6AD}"/>
              </a:ext>
            </a:extLst>
          </p:cNvPr>
          <p:cNvSpPr/>
          <p:nvPr/>
        </p:nvSpPr>
        <p:spPr>
          <a:xfrm>
            <a:off x="652099" y="959227"/>
            <a:ext cx="550378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结论：</a:t>
            </a: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 </a:t>
            </a:r>
            <a:r>
              <a:rPr lang="en-US" altLang="zh-CN" sz="1400" dirty="0">
                <a:solidFill>
                  <a:prstClr val="black"/>
                </a:solidFill>
                <a:latin typeface="楷体" panose="02010609060101010101" pitchFamily="49" charset="-122"/>
                <a:ea typeface="楷体" panose="02010609060101010101" pitchFamily="49" charset="-122"/>
              </a:rPr>
              <a:t>1</a:t>
            </a:r>
            <a:r>
              <a:rPr lang="zh-CN" altLang="en-US" sz="1400" dirty="0">
                <a:solidFill>
                  <a:prstClr val="black"/>
                </a:solidFill>
                <a:latin typeface="楷体" panose="02010609060101010101" pitchFamily="49" charset="-122"/>
                <a:ea typeface="楷体" panose="02010609060101010101" pitchFamily="49" charset="-122"/>
              </a:rPr>
              <a:t>）政治关联对外部融资和合同执行 依赖程度高的行业出口的正面作用更大。</a:t>
            </a: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 </a:t>
            </a:r>
            <a:r>
              <a:rPr lang="en-US" altLang="zh-CN" sz="1400" dirty="0">
                <a:solidFill>
                  <a:prstClr val="black"/>
                </a:solidFill>
                <a:latin typeface="楷体" panose="02010609060101010101" pitchFamily="49" charset="-122"/>
                <a:ea typeface="楷体" panose="02010609060101010101" pitchFamily="49" charset="-122"/>
              </a:rPr>
              <a:t>2</a:t>
            </a:r>
            <a:r>
              <a:rPr lang="zh-CN" altLang="en-US" sz="1400" dirty="0">
                <a:solidFill>
                  <a:prstClr val="black"/>
                </a:solidFill>
                <a:latin typeface="楷体" panose="02010609060101010101" pitchFamily="49" charset="-122"/>
                <a:ea typeface="楷体" panose="02010609060101010101" pitchFamily="49" charset="-122"/>
              </a:rPr>
              <a:t>）政治关联对企业出口绩效</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包括出口收入，出口数量和品种数量</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的总体影响是不确定的，这取决于企业对外部融资或合同执行的依赖程度。</a:t>
            </a:r>
          </a:p>
        </p:txBody>
      </p:sp>
      <p:sp>
        <p:nvSpPr>
          <p:cNvPr id="30" name="矩形 29">
            <a:extLst>
              <a:ext uri="{FF2B5EF4-FFF2-40B4-BE49-F238E27FC236}">
                <a16:creationId xmlns:a16="http://schemas.microsoft.com/office/drawing/2014/main" id="{E7E2B535-39EC-47E7-BB4E-C17DE2273A2D}"/>
              </a:ext>
            </a:extLst>
          </p:cNvPr>
          <p:cNvSpPr/>
          <p:nvPr/>
        </p:nvSpPr>
        <p:spPr>
          <a:xfrm>
            <a:off x="6500827" y="1042294"/>
            <a:ext cx="550378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回归结果解读</a:t>
            </a: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政治关联本身系数显著为负但是交叉项显著为正。这一结果结果意味着政治关联对合约执行或者外部融资依赖度高的行业正向作用更大。由于本身系数为负，其对具体行业的总体影响是正还是负取决于行业合同密集程度和外部融资的依赖程度。</a:t>
            </a:r>
          </a:p>
          <a:p>
            <a:pPr algn="just">
              <a:lnSpc>
                <a:spcPct val="120000"/>
              </a:lnSpc>
              <a:spcAft>
                <a:spcPts val="600"/>
              </a:spcAft>
            </a:pPr>
            <a:endParaRPr lang="zh-CN" altLang="en-US"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以专业和科学设备制造业和石油炼油业为例。前者在合同密集度</a:t>
            </a:r>
            <a:r>
              <a:rPr lang="en-US" altLang="zh-CN" sz="1400" dirty="0">
                <a:solidFill>
                  <a:prstClr val="black"/>
                </a:solidFill>
                <a:latin typeface="楷体" panose="02010609060101010101" pitchFamily="49" charset="-122"/>
                <a:ea typeface="楷体" panose="02010609060101010101" pitchFamily="49" charset="-122"/>
              </a:rPr>
              <a:t>(0.78)</a:t>
            </a:r>
            <a:r>
              <a:rPr lang="zh-CN" altLang="en-US" sz="1400" dirty="0">
                <a:solidFill>
                  <a:prstClr val="black"/>
                </a:solidFill>
                <a:latin typeface="楷体" panose="02010609060101010101" pitchFamily="49" charset="-122"/>
                <a:ea typeface="楷体" panose="02010609060101010101" pitchFamily="49" charset="-122"/>
              </a:rPr>
              <a:t>和外部融资依存度</a:t>
            </a:r>
            <a:r>
              <a:rPr lang="en-US" altLang="zh-CN" sz="1400" dirty="0">
                <a:solidFill>
                  <a:prstClr val="black"/>
                </a:solidFill>
                <a:latin typeface="楷体" panose="02010609060101010101" pitchFamily="49" charset="-122"/>
                <a:ea typeface="楷体" panose="02010609060101010101" pitchFamily="49" charset="-122"/>
              </a:rPr>
              <a:t>(0.96)</a:t>
            </a:r>
            <a:r>
              <a:rPr lang="zh-CN" altLang="en-US" sz="1400" dirty="0">
                <a:solidFill>
                  <a:prstClr val="black"/>
                </a:solidFill>
                <a:latin typeface="楷体" panose="02010609060101010101" pitchFamily="49" charset="-122"/>
                <a:ea typeface="楷体" panose="02010609060101010101" pitchFamily="49" charset="-122"/>
              </a:rPr>
              <a:t>中排名第二，而后者在合同密集度</a:t>
            </a:r>
            <a:r>
              <a:rPr lang="en-US" altLang="zh-CN" sz="1400" dirty="0">
                <a:solidFill>
                  <a:prstClr val="black"/>
                </a:solidFill>
                <a:latin typeface="楷体" panose="02010609060101010101" pitchFamily="49" charset="-122"/>
                <a:ea typeface="楷体" panose="02010609060101010101" pitchFamily="49" charset="-122"/>
              </a:rPr>
              <a:t>(0.06)</a:t>
            </a:r>
            <a:r>
              <a:rPr lang="zh-CN" altLang="en-US" sz="1400" dirty="0">
                <a:solidFill>
                  <a:prstClr val="black"/>
                </a:solidFill>
                <a:latin typeface="楷体" panose="02010609060101010101" pitchFamily="49" charset="-122"/>
                <a:ea typeface="楷体" panose="02010609060101010101" pitchFamily="49" charset="-122"/>
              </a:rPr>
              <a:t>中排名最低，外部金融依存度排名倒数第五</a:t>
            </a:r>
            <a:r>
              <a:rPr lang="en-US" altLang="zh-CN" sz="1400" dirty="0">
                <a:solidFill>
                  <a:prstClr val="black"/>
                </a:solidFill>
                <a:latin typeface="楷体" panose="02010609060101010101" pitchFamily="49" charset="-122"/>
                <a:ea typeface="楷体" panose="02010609060101010101" pitchFamily="49" charset="-122"/>
              </a:rPr>
              <a:t>(0.04)</a:t>
            </a:r>
            <a:r>
              <a:rPr lang="zh-CN" altLang="en-US" sz="1400" dirty="0">
                <a:solidFill>
                  <a:prstClr val="black"/>
                </a:solidFill>
                <a:latin typeface="楷体" panose="02010609060101010101" pitchFamily="49" charset="-122"/>
                <a:ea typeface="楷体" panose="02010609060101010101" pitchFamily="49" charset="-122"/>
              </a:rPr>
              <a:t>。表</a:t>
            </a:r>
            <a:r>
              <a:rPr lang="en-US" altLang="zh-CN" sz="1400" dirty="0">
                <a:solidFill>
                  <a:prstClr val="black"/>
                </a:solidFill>
                <a:latin typeface="楷体" panose="02010609060101010101" pitchFamily="49" charset="-122"/>
                <a:ea typeface="楷体" panose="02010609060101010101" pitchFamily="49" charset="-122"/>
              </a:rPr>
              <a:t>2</a:t>
            </a:r>
            <a:r>
              <a:rPr lang="zh-CN" altLang="en-US" sz="1400" dirty="0">
                <a:solidFill>
                  <a:prstClr val="black"/>
                </a:solidFill>
                <a:latin typeface="楷体" panose="02010609060101010101" pitchFamily="49" charset="-122"/>
                <a:ea typeface="楷体" panose="02010609060101010101" pitchFamily="49" charset="-122"/>
              </a:rPr>
              <a:t>第</a:t>
            </a:r>
            <a:r>
              <a:rPr lang="en-US" altLang="zh-CN" sz="1400" dirty="0">
                <a:solidFill>
                  <a:prstClr val="black"/>
                </a:solidFill>
                <a:latin typeface="楷体" panose="02010609060101010101" pitchFamily="49" charset="-122"/>
                <a:ea typeface="楷体" panose="02010609060101010101" pitchFamily="49" charset="-122"/>
              </a:rPr>
              <a:t>(2)</a:t>
            </a:r>
            <a:r>
              <a:rPr lang="zh-CN" altLang="en-US" sz="1400" dirty="0">
                <a:solidFill>
                  <a:prstClr val="black"/>
                </a:solidFill>
                <a:latin typeface="楷体" panose="02010609060101010101" pitchFamily="49" charset="-122"/>
                <a:ea typeface="楷体" panose="02010609060101010101" pitchFamily="49" charset="-122"/>
              </a:rPr>
              <a:t>列中的回归结果表明，政治关联程度增加一个标准差，将导致前者的出口收入增加</a:t>
            </a:r>
            <a:r>
              <a:rPr lang="en-US" altLang="zh-CN" sz="1400" dirty="0">
                <a:solidFill>
                  <a:prstClr val="black"/>
                </a:solidFill>
                <a:latin typeface="楷体" panose="02010609060101010101" pitchFamily="49" charset="-122"/>
                <a:ea typeface="楷体" panose="02010609060101010101" pitchFamily="49" charset="-122"/>
              </a:rPr>
              <a:t>25.98</a:t>
            </a:r>
            <a:r>
              <a:rPr lang="zh-CN" altLang="en-US" sz="1400" dirty="0">
                <a:solidFill>
                  <a:prstClr val="black"/>
                </a:solidFill>
                <a:latin typeface="楷体" panose="02010609060101010101" pitchFamily="49" charset="-122"/>
                <a:ea typeface="楷体" panose="02010609060101010101" pitchFamily="49" charset="-122"/>
              </a:rPr>
              <a:t>％，而后者下降</a:t>
            </a:r>
            <a:r>
              <a:rPr lang="en-US" altLang="zh-CN" sz="1400" dirty="0">
                <a:solidFill>
                  <a:prstClr val="black"/>
                </a:solidFill>
                <a:latin typeface="楷体" panose="02010609060101010101" pitchFamily="49" charset="-122"/>
                <a:ea typeface="楷体" panose="02010609060101010101" pitchFamily="49" charset="-122"/>
              </a:rPr>
              <a:t>23.22</a:t>
            </a:r>
            <a:r>
              <a:rPr lang="zh-CN" altLang="en-US" sz="1400" dirty="0">
                <a:solidFill>
                  <a:prstClr val="black"/>
                </a:solidFill>
                <a:latin typeface="楷体" panose="02010609060101010101" pitchFamily="49" charset="-122"/>
                <a:ea typeface="楷体" panose="02010609060101010101" pitchFamily="49" charset="-122"/>
              </a:rPr>
              <a:t>％。</a:t>
            </a:r>
          </a:p>
        </p:txBody>
      </p:sp>
      <p:pic>
        <p:nvPicPr>
          <p:cNvPr id="5" name="图片 4">
            <a:extLst>
              <a:ext uri="{FF2B5EF4-FFF2-40B4-BE49-F238E27FC236}">
                <a16:creationId xmlns:a16="http://schemas.microsoft.com/office/drawing/2014/main" id="{803C7BCD-EAFC-41D1-8751-F8148BE6D320}"/>
              </a:ext>
            </a:extLst>
          </p:cNvPr>
          <p:cNvPicPr>
            <a:picLocks noChangeAspect="1"/>
          </p:cNvPicPr>
          <p:nvPr/>
        </p:nvPicPr>
        <p:blipFill>
          <a:blip r:embed="rId3"/>
          <a:stretch>
            <a:fillRect/>
          </a:stretch>
        </p:blipFill>
        <p:spPr>
          <a:xfrm>
            <a:off x="709491" y="2649338"/>
            <a:ext cx="5405796" cy="3606309"/>
          </a:xfrm>
          <a:prstGeom prst="rect">
            <a:avLst/>
          </a:prstGeom>
        </p:spPr>
      </p:pic>
    </p:spTree>
    <p:extLst>
      <p:ext uri="{BB962C8B-B14F-4D97-AF65-F5344CB8AC3E}">
        <p14:creationId xmlns:p14="http://schemas.microsoft.com/office/powerpoint/2010/main" val="4141354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Administrator\Desktop\财大ppt模板\B9PPT模板（一）宽屏-05.jpg"/>
          <p:cNvPicPr>
            <a:picLocks noChangeAspect="1" noChangeArrowheads="1"/>
          </p:cNvPicPr>
          <p:nvPr/>
        </p:nvPicPr>
        <p:blipFill>
          <a:blip r:embed="rId2"/>
          <a:srcRect/>
          <a:stretch>
            <a:fillRect/>
          </a:stretch>
        </p:blipFill>
        <p:spPr bwMode="auto">
          <a:xfrm>
            <a:off x="16488" y="1587"/>
            <a:ext cx="12173308" cy="6856413"/>
          </a:xfrm>
          <a:prstGeom prst="rect">
            <a:avLst/>
          </a:prstGeom>
          <a:noFill/>
        </p:spPr>
      </p:pic>
      <p:sp>
        <p:nvSpPr>
          <p:cNvPr id="2" name="标题 1"/>
          <p:cNvSpPr>
            <a:spLocks noGrp="1"/>
          </p:cNvSpPr>
          <p:nvPr>
            <p:ph type="title"/>
          </p:nvPr>
        </p:nvSpPr>
        <p:spPr>
          <a:xfrm>
            <a:off x="559437" y="2586684"/>
            <a:ext cx="10968833" cy="1143000"/>
          </a:xfrm>
        </p:spPr>
        <p:txBody>
          <a:bodyPr>
            <a:normAutofit/>
          </a:bodyPr>
          <a:lstStyle/>
          <a:p>
            <a:r>
              <a:rPr lang="zh-CN" altLang="en-US" sz="7199" dirty="0">
                <a:solidFill>
                  <a:srgbClr val="7C1D20"/>
                </a:solidFill>
                <a:latin typeface="微软雅黑" pitchFamily="34" charset="-122"/>
                <a:ea typeface="微软雅黑" pitchFamily="34" charset="-122"/>
              </a:rPr>
              <a:t>   谢  谢！</a:t>
            </a:r>
          </a:p>
        </p:txBody>
      </p:sp>
      <p:sp>
        <p:nvSpPr>
          <p:cNvPr id="3" name="内容占位符 2"/>
          <p:cNvSpPr>
            <a:spLocks noGrp="1"/>
          </p:cNvSpPr>
          <p:nvPr>
            <p:ph idx="1"/>
          </p:nvPr>
        </p:nvSpPr>
        <p:spPr>
          <a:xfrm>
            <a:off x="618725" y="3824549"/>
            <a:ext cx="10968833" cy="647937"/>
          </a:xfrm>
        </p:spPr>
        <p:txBody>
          <a:bodyPr>
            <a:noAutofit/>
          </a:bodyPr>
          <a:lstStyle/>
          <a:p>
            <a:pPr algn="ctr">
              <a:buNone/>
            </a:pPr>
            <a:r>
              <a:rPr lang="en-US" altLang="zh-CN" sz="4400" dirty="0">
                <a:solidFill>
                  <a:srgbClr val="7C1D20"/>
                </a:solidFill>
                <a:latin typeface="Times New Roman" panose="02020603050405020304" pitchFamily="18" charset="0"/>
                <a:ea typeface="微软雅黑" pitchFamily="34" charset="-122"/>
                <a:cs typeface="Times New Roman" panose="02020603050405020304" pitchFamily="18" charset="0"/>
              </a:rPr>
              <a:t>Thank You</a:t>
            </a:r>
            <a:endParaRPr lang="zh-CN" altLang="en-US" sz="4400" dirty="0">
              <a:solidFill>
                <a:srgbClr val="7C1D20"/>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255657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214435" y="69901"/>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1980029"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制度：定义</a:t>
            </a:r>
          </a:p>
        </p:txBody>
      </p:sp>
      <p:sp>
        <p:nvSpPr>
          <p:cNvPr id="32" name="矩形 31">
            <a:extLst>
              <a:ext uri="{FF2B5EF4-FFF2-40B4-BE49-F238E27FC236}">
                <a16:creationId xmlns:a16="http://schemas.microsoft.com/office/drawing/2014/main" id="{1E990C91-9524-4880-B87B-586A0047DA42}"/>
              </a:ext>
            </a:extLst>
          </p:cNvPr>
          <p:cNvSpPr/>
          <p:nvPr/>
        </p:nvSpPr>
        <p:spPr>
          <a:xfrm>
            <a:off x="777851" y="1010114"/>
            <a:ext cx="4618117" cy="4615653"/>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思考：什么是制度？王安石</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变法</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“所谓诸生者，不独取训习句读而已，必也习典礼，明制度。”</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王安石</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取材</a:t>
            </a:r>
            <a:r>
              <a:rPr lang="en-US" altLang="zh-CN" sz="1400" dirty="0">
                <a:solidFill>
                  <a:prstClr val="black"/>
                </a:solidFill>
                <a:latin typeface="楷体" panose="02010609060101010101" pitchFamily="49" charset="-122"/>
                <a:ea typeface="楷体" panose="02010609060101010101" pitchFamily="49" charset="-122"/>
              </a:rPr>
              <a:t>》</a:t>
            </a: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25" name="矩形 24">
            <a:extLst>
              <a:ext uri="{FF2B5EF4-FFF2-40B4-BE49-F238E27FC236}">
                <a16:creationId xmlns:a16="http://schemas.microsoft.com/office/drawing/2014/main" id="{660F39DA-B269-4991-8A14-3D8201BD3AB4}"/>
              </a:ext>
            </a:extLst>
          </p:cNvPr>
          <p:cNvSpPr/>
          <p:nvPr/>
        </p:nvSpPr>
        <p:spPr>
          <a:xfrm>
            <a:off x="5859323" y="981320"/>
            <a:ext cx="4618117" cy="4615653"/>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思考：你能举出什么制度的例子？</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b="1" dirty="0">
                <a:solidFill>
                  <a:prstClr val="black"/>
                </a:solidFill>
                <a:latin typeface="楷体" panose="02010609060101010101" pitchFamily="49" charset="-122"/>
                <a:ea typeface="楷体" panose="02010609060101010101" pitchFamily="49" charset="-122"/>
              </a:rPr>
              <a:t>最惠国待遇（正式制度</a:t>
            </a:r>
            <a:r>
              <a:rPr lang="en-US" altLang="zh-CN" sz="1400" b="1" dirty="0">
                <a:solidFill>
                  <a:prstClr val="black"/>
                </a:solidFill>
                <a:latin typeface="楷体" panose="02010609060101010101" pitchFamily="49" charset="-122"/>
                <a:ea typeface="楷体" panose="02010609060101010101" pitchFamily="49" charset="-122"/>
              </a:rPr>
              <a:t>)</a:t>
            </a: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缔约国双方在通商、航海、关税、公民法律地位等方面相互给予的不低于现时或将来给予任何第三国的优惠、特权或豁免待遇。</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目前，在投资方面中国已经签订了七十多个最惠国待遇条款，在贸易与航运领域签订了百余个。</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b="1" dirty="0">
                <a:solidFill>
                  <a:prstClr val="black"/>
                </a:solidFill>
                <a:latin typeface="楷体" panose="02010609060101010101" pitchFamily="49" charset="-122"/>
                <a:ea typeface="楷体" panose="02010609060101010101" pitchFamily="49" charset="-122"/>
              </a:rPr>
              <a:t>赌性（非正式制度）</a:t>
            </a:r>
            <a:endParaRPr lang="en-US" altLang="zh-CN" sz="1400" b="1"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en-US" altLang="zh-CN" sz="1400" dirty="0">
                <a:solidFill>
                  <a:prstClr val="black"/>
                </a:solidFill>
                <a:latin typeface="楷体" panose="02010609060101010101" pitchFamily="49" charset="-122"/>
                <a:ea typeface="楷体" panose="02010609060101010101" pitchFamily="49" charset="-122"/>
              </a:rPr>
              <a:t>2014</a:t>
            </a:r>
            <a:r>
              <a:rPr lang="zh-CN" altLang="en-US" sz="1400" dirty="0">
                <a:solidFill>
                  <a:prstClr val="black"/>
                </a:solidFill>
                <a:latin typeface="楷体" panose="02010609060101010101" pitchFamily="49" charset="-122"/>
                <a:ea typeface="楷体" panose="02010609060101010101" pitchFamily="49" charset="-122"/>
              </a:rPr>
              <a:t>年中国人以</a:t>
            </a:r>
            <a:r>
              <a:rPr lang="en-US" altLang="zh-CN" sz="1400" dirty="0">
                <a:solidFill>
                  <a:prstClr val="black"/>
                </a:solidFill>
                <a:latin typeface="楷体" panose="02010609060101010101" pitchFamily="49" charset="-122"/>
                <a:ea typeface="楷体" panose="02010609060101010101" pitchFamily="49" charset="-122"/>
              </a:rPr>
              <a:t>954</a:t>
            </a:r>
            <a:r>
              <a:rPr lang="zh-CN" altLang="en-US" sz="1400" dirty="0">
                <a:solidFill>
                  <a:prstClr val="black"/>
                </a:solidFill>
                <a:latin typeface="楷体" panose="02010609060101010101" pitchFamily="49" charset="-122"/>
                <a:ea typeface="楷体" panose="02010609060101010101" pitchFamily="49" charset="-122"/>
              </a:rPr>
              <a:t>亿美元在各国人民输钱总额榜上排名第二。</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在被</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企业观察报</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记者采访的</a:t>
            </a:r>
            <a:r>
              <a:rPr lang="en-US" altLang="zh-CN" sz="1400" dirty="0">
                <a:solidFill>
                  <a:prstClr val="black"/>
                </a:solidFill>
                <a:latin typeface="楷体" panose="02010609060101010101" pitchFamily="49" charset="-122"/>
                <a:ea typeface="楷体" panose="02010609060101010101" pitchFamily="49" charset="-122"/>
              </a:rPr>
              <a:t>50</a:t>
            </a:r>
            <a:r>
              <a:rPr lang="zh-CN" altLang="en-US" sz="1400" dirty="0">
                <a:solidFill>
                  <a:prstClr val="black"/>
                </a:solidFill>
                <a:latin typeface="楷体" panose="02010609060101010101" pitchFamily="49" charset="-122"/>
                <a:ea typeface="楷体" panose="02010609060101010101" pitchFamily="49" charset="-122"/>
              </a:rPr>
              <a:t>名企业家中，</a:t>
            </a:r>
            <a:r>
              <a:rPr lang="en-US" altLang="zh-CN" sz="1400" dirty="0">
                <a:solidFill>
                  <a:prstClr val="black"/>
                </a:solidFill>
                <a:latin typeface="楷体" panose="02010609060101010101" pitchFamily="49" charset="-122"/>
                <a:ea typeface="楷体" panose="02010609060101010101" pitchFamily="49" charset="-122"/>
              </a:rPr>
              <a:t>30%</a:t>
            </a:r>
            <a:r>
              <a:rPr lang="zh-CN" altLang="en-US" sz="1400" dirty="0">
                <a:solidFill>
                  <a:prstClr val="black"/>
                </a:solidFill>
                <a:latin typeface="楷体" panose="02010609060101010101" pitchFamily="49" charset="-122"/>
                <a:ea typeface="楷体" panose="02010609060101010101" pitchFamily="49" charset="-122"/>
              </a:rPr>
              <a:t>的企业家坦承经常会赌博，他们承认在一年内曾去澳门、美国、欧洲等地赌博。</a:t>
            </a:r>
            <a:r>
              <a:rPr lang="en-US" altLang="zh-CN" sz="1400" dirty="0">
                <a:solidFill>
                  <a:prstClr val="black"/>
                </a:solidFill>
                <a:latin typeface="楷体" panose="02010609060101010101" pitchFamily="49" charset="-122"/>
                <a:ea typeface="楷体" panose="02010609060101010101" pitchFamily="49" charset="-122"/>
              </a:rPr>
              <a:t>50%</a:t>
            </a:r>
            <a:r>
              <a:rPr lang="zh-CN" altLang="en-US" sz="1400" dirty="0">
                <a:solidFill>
                  <a:prstClr val="black"/>
                </a:solidFill>
                <a:latin typeface="楷体" panose="02010609060101010101" pitchFamily="49" charset="-122"/>
                <a:ea typeface="楷体" panose="02010609060101010101" pitchFamily="49" charset="-122"/>
              </a:rPr>
              <a:t>的企业家承认迄今为止赌博金额超过百万元，而高达</a:t>
            </a:r>
            <a:r>
              <a:rPr lang="en-US" altLang="zh-CN" sz="1400" dirty="0">
                <a:solidFill>
                  <a:prstClr val="black"/>
                </a:solidFill>
                <a:latin typeface="楷体" panose="02010609060101010101" pitchFamily="49" charset="-122"/>
                <a:ea typeface="楷体" panose="02010609060101010101" pitchFamily="49" charset="-122"/>
              </a:rPr>
              <a:t>80%</a:t>
            </a:r>
            <a:r>
              <a:rPr lang="zh-CN" altLang="en-US" sz="1400" dirty="0">
                <a:solidFill>
                  <a:prstClr val="black"/>
                </a:solidFill>
                <a:latin typeface="楷体" panose="02010609060101010101" pitchFamily="49" charset="-122"/>
                <a:ea typeface="楷体" panose="02010609060101010101" pitchFamily="49" charset="-122"/>
              </a:rPr>
              <a:t>的企业家承认曾经参与过赌博。</a:t>
            </a:r>
            <a:endParaRPr lang="en-US" altLang="zh-CN" sz="1400" dirty="0">
              <a:solidFill>
                <a:prstClr val="black"/>
              </a:solidFill>
              <a:latin typeface="楷体" panose="02010609060101010101" pitchFamily="49" charset="-122"/>
              <a:ea typeface="楷体" panose="02010609060101010101" pitchFamily="49" charset="-122"/>
            </a:endParaRPr>
          </a:p>
        </p:txBody>
      </p:sp>
      <p:pic>
        <p:nvPicPr>
          <p:cNvPr id="4" name="图片 3">
            <a:extLst>
              <a:ext uri="{FF2B5EF4-FFF2-40B4-BE49-F238E27FC236}">
                <a16:creationId xmlns:a16="http://schemas.microsoft.com/office/drawing/2014/main" id="{1CB02A02-9D70-48BA-A6A7-143490BB4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091" y="3429000"/>
            <a:ext cx="4605763" cy="2715222"/>
          </a:xfrm>
          <a:prstGeom prst="rect">
            <a:avLst/>
          </a:prstGeom>
        </p:spPr>
      </p:pic>
      <p:sp>
        <p:nvSpPr>
          <p:cNvPr id="19" name="矩形 18">
            <a:extLst>
              <a:ext uri="{FF2B5EF4-FFF2-40B4-BE49-F238E27FC236}">
                <a16:creationId xmlns:a16="http://schemas.microsoft.com/office/drawing/2014/main" id="{85A230C8-3F62-42F9-913A-BE8E70F11814}"/>
              </a:ext>
            </a:extLst>
          </p:cNvPr>
          <p:cNvSpPr>
            <a:spLocks/>
          </p:cNvSpPr>
          <p:nvPr/>
        </p:nvSpPr>
        <p:spPr>
          <a:xfrm>
            <a:off x="1808411" y="2998670"/>
            <a:ext cx="2061122" cy="319270"/>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王安石变法的部分措施</a:t>
            </a:r>
          </a:p>
        </p:txBody>
      </p:sp>
    </p:spTree>
    <p:extLst>
      <p:ext uri="{BB962C8B-B14F-4D97-AF65-F5344CB8AC3E}">
        <p14:creationId xmlns:p14="http://schemas.microsoft.com/office/powerpoint/2010/main" val="1107313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214435" y="69901"/>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1980029"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制度：定义</a:t>
            </a:r>
          </a:p>
        </p:txBody>
      </p:sp>
      <p:sp>
        <p:nvSpPr>
          <p:cNvPr id="32" name="矩形 31">
            <a:extLst>
              <a:ext uri="{FF2B5EF4-FFF2-40B4-BE49-F238E27FC236}">
                <a16:creationId xmlns:a16="http://schemas.microsoft.com/office/drawing/2014/main" id="{1E990C91-9524-4880-B87B-586A0047DA42}"/>
              </a:ext>
            </a:extLst>
          </p:cNvPr>
          <p:cNvSpPr/>
          <p:nvPr/>
        </p:nvSpPr>
        <p:spPr>
          <a:xfrm>
            <a:off x="777851" y="1010114"/>
            <a:ext cx="4618117" cy="4615653"/>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b="1" dirty="0">
                <a:solidFill>
                  <a:prstClr val="black"/>
                </a:solidFill>
                <a:latin typeface="楷体" panose="02010609060101010101" pitchFamily="49" charset="-122"/>
                <a:ea typeface="楷体" panose="02010609060101010101" pitchFamily="49" charset="-122"/>
              </a:rPr>
              <a:t>道格拉斯</a:t>
            </a:r>
            <a:r>
              <a:rPr lang="en-US" altLang="zh-CN" sz="1400" b="1" dirty="0">
                <a:solidFill>
                  <a:prstClr val="black"/>
                </a:solidFill>
                <a:latin typeface="楷体" panose="02010609060101010101" pitchFamily="49" charset="-122"/>
                <a:ea typeface="楷体" panose="02010609060101010101" pitchFamily="49" charset="-122"/>
              </a:rPr>
              <a:t>·</a:t>
            </a:r>
            <a:r>
              <a:rPr lang="zh-CN" altLang="en-US" sz="1400" b="1" dirty="0">
                <a:solidFill>
                  <a:prstClr val="black"/>
                </a:solidFill>
                <a:latin typeface="楷体" panose="02010609060101010101" pitchFamily="49" charset="-122"/>
                <a:ea typeface="楷体" panose="02010609060101010101" pitchFamily="49" charset="-122"/>
              </a:rPr>
              <a:t>诺思</a:t>
            </a:r>
            <a:endParaRPr lang="en-US" altLang="zh-CN" sz="1400" b="1"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新制度经济学的奠基人；</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产权理论和制度变迁理论；</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认为制度是推动经济增长的重要因素。</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诺思对制度的定义</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制度是决定人们相互之间关系的人为约束，是人与人之间交往的游戏规则。</a:t>
            </a: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25" name="矩形 24">
            <a:extLst>
              <a:ext uri="{FF2B5EF4-FFF2-40B4-BE49-F238E27FC236}">
                <a16:creationId xmlns:a16="http://schemas.microsoft.com/office/drawing/2014/main" id="{660F39DA-B269-4991-8A14-3D8201BD3AB4}"/>
              </a:ext>
            </a:extLst>
          </p:cNvPr>
          <p:cNvSpPr/>
          <p:nvPr/>
        </p:nvSpPr>
        <p:spPr>
          <a:xfrm>
            <a:off x="5859323" y="981320"/>
            <a:ext cx="4618117" cy="4615653"/>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b="1" dirty="0">
                <a:solidFill>
                  <a:prstClr val="black"/>
                </a:solidFill>
                <a:latin typeface="楷体" panose="02010609060101010101" pitchFamily="49" charset="-122"/>
                <a:ea typeface="楷体" panose="02010609060101010101" pitchFamily="49" charset="-122"/>
              </a:rPr>
              <a:t>西奥多舒尔茨</a:t>
            </a:r>
            <a:endParaRPr lang="en-US" altLang="zh-CN" sz="1400" b="1" dirty="0">
              <a:solidFill>
                <a:prstClr val="black"/>
              </a:solidFill>
              <a:latin typeface="楷体" panose="02010609060101010101" pitchFamily="49" charset="-122"/>
              <a:ea typeface="楷体" panose="02010609060101010101" pitchFamily="49" charset="-122"/>
            </a:endParaRPr>
          </a:p>
          <a:p>
            <a:pPr marL="342900" indent="-34290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现代农业和人力资本理论。</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舒尔茨对制度的定义</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制度是一种行为规则，这些规则涉及社会、政治和经济行为。</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b="1" dirty="0">
                <a:solidFill>
                  <a:prstClr val="black"/>
                </a:solidFill>
                <a:latin typeface="楷体" panose="02010609060101010101" pitchFamily="49" charset="-122"/>
                <a:ea typeface="楷体" panose="02010609060101010101" pitchFamily="49" charset="-122"/>
              </a:rPr>
              <a:t>总结</a:t>
            </a:r>
            <a:endParaRPr lang="en-US" altLang="zh-CN" sz="1400" b="1"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制度是在一定历史条件和环境背景下形成的人与人之间交往的游戏规则，是大家共同遵守的办事规程或行动准则。</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对于国际商务来说，制度是对跨国公司行为具有一定约束力的法则。</a:t>
            </a:r>
            <a:endParaRPr lang="en-US" altLang="zh-CN" sz="1400" dirty="0">
              <a:solidFill>
                <a:prstClr val="black"/>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009939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214435" y="69901"/>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1980029"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制度：分类</a:t>
            </a:r>
          </a:p>
        </p:txBody>
      </p:sp>
      <p:pic>
        <p:nvPicPr>
          <p:cNvPr id="35" name="图片 34">
            <a:extLst>
              <a:ext uri="{FF2B5EF4-FFF2-40B4-BE49-F238E27FC236}">
                <a16:creationId xmlns:a16="http://schemas.microsoft.com/office/drawing/2014/main" id="{6A4007BE-E9A5-43A3-BFEA-FC22786804D7}"/>
              </a:ext>
            </a:extLst>
          </p:cNvPr>
          <p:cNvPicPr>
            <a:picLocks noChangeAspect="1"/>
          </p:cNvPicPr>
          <p:nvPr/>
        </p:nvPicPr>
        <p:blipFill rotWithShape="1">
          <a:blip r:embed="rId3"/>
          <a:srcRect t="-1" r="83116" b="-273"/>
          <a:stretch/>
        </p:blipFill>
        <p:spPr>
          <a:xfrm>
            <a:off x="578226" y="2008013"/>
            <a:ext cx="225022" cy="204926"/>
          </a:xfrm>
          <a:prstGeom prst="rect">
            <a:avLst/>
          </a:prstGeom>
        </p:spPr>
      </p:pic>
      <p:sp>
        <p:nvSpPr>
          <p:cNvPr id="39" name="矩形 38">
            <a:extLst>
              <a:ext uri="{FF2B5EF4-FFF2-40B4-BE49-F238E27FC236}">
                <a16:creationId xmlns:a16="http://schemas.microsoft.com/office/drawing/2014/main" id="{03626778-1FA7-4818-83C9-82646BB7CFE1}"/>
              </a:ext>
            </a:extLst>
          </p:cNvPr>
          <p:cNvSpPr/>
          <p:nvPr/>
        </p:nvSpPr>
        <p:spPr>
          <a:xfrm>
            <a:off x="6099208" y="1374403"/>
            <a:ext cx="424627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规章</a:t>
            </a: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行政性法律规范文件，由各级领导机关、社会团体、企事业单位制定并发布实施，目的是方便管理，规范工作、活动和有关人员行为。</a:t>
            </a: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根据性质和内容，规章可以分为行政规章、组织规章、业务规章和一般规章。</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规则</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由群众共同制定，或由代表人统一制定并通过，通过后由群体里的所有成员一起遵守。</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规则包括三种形式：明规则、潜规则和元规则。</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正式制度的支柱</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规章，即政府的强制力。</a:t>
            </a:r>
          </a:p>
        </p:txBody>
      </p:sp>
      <p:sp>
        <p:nvSpPr>
          <p:cNvPr id="20" name="矩形 19">
            <a:extLst>
              <a:ext uri="{FF2B5EF4-FFF2-40B4-BE49-F238E27FC236}">
                <a16:creationId xmlns:a16="http://schemas.microsoft.com/office/drawing/2014/main" id="{9D303CA0-DC47-43BF-83E2-36D36D26F896}"/>
              </a:ext>
            </a:extLst>
          </p:cNvPr>
          <p:cNvSpPr/>
          <p:nvPr/>
        </p:nvSpPr>
        <p:spPr>
          <a:xfrm>
            <a:off x="486412" y="4007236"/>
            <a:ext cx="4913362" cy="2426834"/>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正式制度</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法律、规章和规则。</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l"/>
            </a:pPr>
            <a:r>
              <a:rPr lang="zh-CN" altLang="en-US" sz="1400" dirty="0">
                <a:solidFill>
                  <a:prstClr val="black"/>
                </a:solidFill>
                <a:latin typeface="楷体" panose="02010609060101010101" pitchFamily="49" charset="-122"/>
                <a:ea typeface="楷体" panose="02010609060101010101" pitchFamily="49" charset="-122"/>
              </a:rPr>
              <a:t>法律</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由享有立法权的立法机关制定，依照法定程序颁布和修改，并由国家强制力保证实施。</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p:txBody>
      </p:sp>
      <p:graphicFrame>
        <p:nvGraphicFramePr>
          <p:cNvPr id="23" name="表格 22">
            <a:extLst>
              <a:ext uri="{FF2B5EF4-FFF2-40B4-BE49-F238E27FC236}">
                <a16:creationId xmlns:a16="http://schemas.microsoft.com/office/drawing/2014/main" id="{A98AC6A1-2855-4BFC-B91C-31958FA1B014}"/>
              </a:ext>
            </a:extLst>
          </p:cNvPr>
          <p:cNvGraphicFramePr>
            <a:graphicFrameLocks noGrp="1"/>
          </p:cNvGraphicFramePr>
          <p:nvPr/>
        </p:nvGraphicFramePr>
        <p:xfrm>
          <a:off x="456569" y="1533441"/>
          <a:ext cx="4943205" cy="2360016"/>
        </p:xfrm>
        <a:graphic>
          <a:graphicData uri="http://schemas.openxmlformats.org/drawingml/2006/table">
            <a:tbl>
              <a:tblPr firstRow="1" bandRow="1">
                <a:tableStyleId>{5C22544A-7EE6-4342-B048-85BDC9FD1C3A}</a:tableStyleId>
              </a:tblPr>
              <a:tblGrid>
                <a:gridCol w="1647735">
                  <a:extLst>
                    <a:ext uri="{9D8B030D-6E8A-4147-A177-3AD203B41FA5}">
                      <a16:colId xmlns:a16="http://schemas.microsoft.com/office/drawing/2014/main" val="2279768400"/>
                    </a:ext>
                  </a:extLst>
                </a:gridCol>
                <a:gridCol w="1647735">
                  <a:extLst>
                    <a:ext uri="{9D8B030D-6E8A-4147-A177-3AD203B41FA5}">
                      <a16:colId xmlns:a16="http://schemas.microsoft.com/office/drawing/2014/main" val="330302762"/>
                    </a:ext>
                  </a:extLst>
                </a:gridCol>
                <a:gridCol w="1647735">
                  <a:extLst>
                    <a:ext uri="{9D8B030D-6E8A-4147-A177-3AD203B41FA5}">
                      <a16:colId xmlns:a16="http://schemas.microsoft.com/office/drawing/2014/main" val="674089922"/>
                    </a:ext>
                  </a:extLst>
                </a:gridCol>
              </a:tblGrid>
              <a:tr h="337456">
                <a:tc>
                  <a:txBody>
                    <a:bodyPr/>
                    <a:lstStyle/>
                    <a:p>
                      <a:pPr algn="ctr"/>
                      <a:r>
                        <a:rPr lang="zh-CN" altLang="en-US" sz="1600" dirty="0">
                          <a:latin typeface="楷体_GB2312" panose="02010609030101010101" pitchFamily="49" charset="-122"/>
                          <a:ea typeface="楷体_GB2312" panose="02010609030101010101" pitchFamily="49" charset="-122"/>
                        </a:rPr>
                        <a:t>正式的程度</a:t>
                      </a:r>
                    </a:p>
                  </a:txBody>
                  <a:tcPr anchor="ctr">
                    <a:solidFill>
                      <a:srgbClr val="7C1D20"/>
                    </a:solidFill>
                  </a:tcPr>
                </a:tc>
                <a:tc>
                  <a:txBody>
                    <a:bodyPr/>
                    <a:lstStyle/>
                    <a:p>
                      <a:pPr algn="ctr"/>
                      <a:r>
                        <a:rPr lang="zh-CN" altLang="en-US" sz="1600" dirty="0">
                          <a:latin typeface="楷体_GB2312" panose="02010609030101010101" pitchFamily="49" charset="-122"/>
                          <a:ea typeface="楷体_GB2312" panose="02010609030101010101" pitchFamily="49" charset="-122"/>
                        </a:rPr>
                        <a:t>举例</a:t>
                      </a:r>
                    </a:p>
                  </a:txBody>
                  <a:tcPr anchor="ctr">
                    <a:solidFill>
                      <a:srgbClr val="7C1D20"/>
                    </a:solidFill>
                  </a:tcPr>
                </a:tc>
                <a:tc>
                  <a:txBody>
                    <a:bodyPr/>
                    <a:lstStyle/>
                    <a:p>
                      <a:pPr algn="ctr"/>
                      <a:r>
                        <a:rPr lang="zh-CN" altLang="en-US" sz="1600" dirty="0">
                          <a:latin typeface="楷体_GB2312" panose="02010609030101010101" pitchFamily="49" charset="-122"/>
                          <a:ea typeface="楷体_GB2312" panose="02010609030101010101" pitchFamily="49" charset="-122"/>
                        </a:rPr>
                        <a:t>支撑性支柱</a:t>
                      </a:r>
                    </a:p>
                  </a:txBody>
                  <a:tcPr anchor="ctr">
                    <a:solidFill>
                      <a:srgbClr val="7C1D20"/>
                    </a:solidFill>
                  </a:tcPr>
                </a:tc>
                <a:extLst>
                  <a:ext uri="{0D108BD9-81ED-4DB2-BD59-A6C34878D82A}">
                    <a16:rowId xmlns:a16="http://schemas.microsoft.com/office/drawing/2014/main" val="1632379314"/>
                  </a:ext>
                </a:extLst>
              </a:tr>
              <a:tr h="337456">
                <a:tc rowSpan="3">
                  <a:txBody>
                    <a:bodyPr/>
                    <a:lstStyle/>
                    <a:p>
                      <a:pPr algn="ctr"/>
                      <a:r>
                        <a:rPr lang="zh-CN" altLang="en-US" sz="1600" dirty="0">
                          <a:latin typeface="楷体_GB2312" panose="02010609030101010101" pitchFamily="49" charset="-122"/>
                          <a:ea typeface="楷体_GB2312" panose="02010609030101010101" pitchFamily="49" charset="-122"/>
                        </a:rPr>
                        <a:t>正式的制度</a:t>
                      </a:r>
                    </a:p>
                  </a:txBody>
                  <a:tcPr anchor="ctr">
                    <a:solidFill>
                      <a:schemeClr val="bg2"/>
                    </a:solidFill>
                  </a:tcPr>
                </a:tc>
                <a:tc>
                  <a:txBody>
                    <a:bodyPr/>
                    <a:lstStyle/>
                    <a:p>
                      <a:pPr algn="ctr"/>
                      <a:r>
                        <a:rPr lang="zh-CN" altLang="en-US" sz="1600" dirty="0">
                          <a:latin typeface="楷体_GB2312" panose="02010609030101010101" pitchFamily="49" charset="-122"/>
                          <a:ea typeface="楷体_GB2312" panose="02010609030101010101" pitchFamily="49" charset="-122"/>
                        </a:rPr>
                        <a:t>法律</a:t>
                      </a:r>
                    </a:p>
                  </a:txBody>
                  <a:tcPr anchor="ctr">
                    <a:solidFill>
                      <a:schemeClr val="bg2"/>
                    </a:solidFill>
                  </a:tcPr>
                </a:tc>
                <a:tc>
                  <a:txBody>
                    <a:bodyPr/>
                    <a:lstStyle/>
                    <a:p>
                      <a:pPr algn="ctr"/>
                      <a:r>
                        <a:rPr lang="zh-CN" altLang="en-US" sz="1600" dirty="0">
                          <a:latin typeface="楷体_GB2312" panose="02010609030101010101" pitchFamily="49" charset="-122"/>
                          <a:ea typeface="楷体_GB2312" panose="02010609030101010101" pitchFamily="49" charset="-122"/>
                        </a:rPr>
                        <a:t>规章（强制）</a:t>
                      </a:r>
                    </a:p>
                  </a:txBody>
                  <a:tcPr anchor="ctr">
                    <a:solidFill>
                      <a:schemeClr val="bg2"/>
                    </a:solidFill>
                  </a:tcPr>
                </a:tc>
                <a:extLst>
                  <a:ext uri="{0D108BD9-81ED-4DB2-BD59-A6C34878D82A}">
                    <a16:rowId xmlns:a16="http://schemas.microsoft.com/office/drawing/2014/main" val="460256776"/>
                  </a:ext>
                </a:extLst>
              </a:tr>
              <a:tr h="337456">
                <a:tc vMerge="1">
                  <a:txBody>
                    <a:bodyPr/>
                    <a:lstStyle/>
                    <a:p>
                      <a:endParaRPr lang="zh-CN" altLang="en-US" dirty="0"/>
                    </a:p>
                  </a:txBody>
                  <a:tcPr/>
                </a:tc>
                <a:tc>
                  <a:txBody>
                    <a:bodyPr/>
                    <a:lstStyle/>
                    <a:p>
                      <a:pPr algn="ctr"/>
                      <a:r>
                        <a:rPr lang="zh-CN" altLang="en-US" sz="1600" dirty="0">
                          <a:latin typeface="楷体_GB2312" panose="02010609030101010101" pitchFamily="49" charset="-122"/>
                          <a:ea typeface="楷体_GB2312" panose="02010609030101010101" pitchFamily="49" charset="-122"/>
                        </a:rPr>
                        <a:t>规章</a:t>
                      </a:r>
                    </a:p>
                  </a:txBody>
                  <a:tcPr anchor="ctr">
                    <a:solidFill>
                      <a:schemeClr val="bg2"/>
                    </a:solidFill>
                  </a:tcPr>
                </a:tc>
                <a:tc>
                  <a:txBody>
                    <a:bodyPr/>
                    <a:lstStyle/>
                    <a:p>
                      <a:pPr algn="ctr"/>
                      <a:endParaRPr lang="zh-CN" altLang="en-US" sz="1600" dirty="0">
                        <a:latin typeface="楷体_GB2312" panose="02010609030101010101" pitchFamily="49" charset="-122"/>
                        <a:ea typeface="楷体_GB2312" panose="02010609030101010101" pitchFamily="49" charset="-122"/>
                      </a:endParaRPr>
                    </a:p>
                  </a:txBody>
                  <a:tcPr anchor="ctr">
                    <a:solidFill>
                      <a:schemeClr val="bg2"/>
                    </a:solidFill>
                  </a:tcPr>
                </a:tc>
                <a:extLst>
                  <a:ext uri="{0D108BD9-81ED-4DB2-BD59-A6C34878D82A}">
                    <a16:rowId xmlns:a16="http://schemas.microsoft.com/office/drawing/2014/main" val="2563875716"/>
                  </a:ext>
                </a:extLst>
              </a:tr>
              <a:tr h="337456">
                <a:tc vMerge="1">
                  <a:txBody>
                    <a:bodyPr/>
                    <a:lstStyle/>
                    <a:p>
                      <a:endParaRPr lang="zh-CN" altLang="en-US" dirty="0"/>
                    </a:p>
                  </a:txBody>
                  <a:tcPr/>
                </a:tc>
                <a:tc>
                  <a:txBody>
                    <a:bodyPr/>
                    <a:lstStyle/>
                    <a:p>
                      <a:pPr algn="ctr"/>
                      <a:r>
                        <a:rPr lang="zh-CN" altLang="en-US" sz="1600" dirty="0">
                          <a:latin typeface="楷体_GB2312" panose="02010609030101010101" pitchFamily="49" charset="-122"/>
                          <a:ea typeface="楷体_GB2312" panose="02010609030101010101" pitchFamily="49" charset="-122"/>
                        </a:rPr>
                        <a:t>规则</a:t>
                      </a:r>
                    </a:p>
                  </a:txBody>
                  <a:tcPr anchor="ctr">
                    <a:solidFill>
                      <a:schemeClr val="bg2"/>
                    </a:solidFill>
                  </a:tcPr>
                </a:tc>
                <a:tc>
                  <a:txBody>
                    <a:bodyPr/>
                    <a:lstStyle/>
                    <a:p>
                      <a:pPr algn="ctr"/>
                      <a:endParaRPr lang="zh-CN" altLang="en-US" sz="1600" dirty="0">
                        <a:latin typeface="楷体_GB2312" panose="02010609030101010101" pitchFamily="49" charset="-122"/>
                        <a:ea typeface="楷体_GB2312" panose="02010609030101010101" pitchFamily="49" charset="-122"/>
                      </a:endParaRPr>
                    </a:p>
                  </a:txBody>
                  <a:tcPr anchor="ctr">
                    <a:solidFill>
                      <a:schemeClr val="bg2"/>
                    </a:solidFill>
                  </a:tcPr>
                </a:tc>
                <a:extLst>
                  <a:ext uri="{0D108BD9-81ED-4DB2-BD59-A6C34878D82A}">
                    <a16:rowId xmlns:a16="http://schemas.microsoft.com/office/drawing/2014/main" val="3536970777"/>
                  </a:ext>
                </a:extLst>
              </a:tr>
              <a:tr h="337456">
                <a:tc rowSpan="3">
                  <a:txBody>
                    <a:bodyPr/>
                    <a:lstStyle/>
                    <a:p>
                      <a:pPr algn="ctr"/>
                      <a:r>
                        <a:rPr lang="zh-CN" altLang="en-US" sz="1600" dirty="0">
                          <a:latin typeface="楷体_GB2312" panose="02010609030101010101" pitchFamily="49" charset="-122"/>
                          <a:ea typeface="楷体_GB2312" panose="02010609030101010101" pitchFamily="49" charset="-122"/>
                        </a:rPr>
                        <a:t>非正式的制度</a:t>
                      </a:r>
                    </a:p>
                  </a:txBody>
                  <a:tcPr anchor="ctr">
                    <a:solidFill>
                      <a:schemeClr val="bg1">
                        <a:lumMod val="75000"/>
                      </a:schemeClr>
                    </a:solidFill>
                  </a:tcPr>
                </a:tc>
                <a:tc>
                  <a:txBody>
                    <a:bodyPr/>
                    <a:lstStyle/>
                    <a:p>
                      <a:pPr algn="ctr"/>
                      <a:r>
                        <a:rPr lang="zh-CN" altLang="en-US" sz="1600" dirty="0">
                          <a:latin typeface="楷体_GB2312" panose="02010609030101010101" pitchFamily="49" charset="-122"/>
                          <a:ea typeface="楷体_GB2312" panose="02010609030101010101" pitchFamily="49" charset="-122"/>
                        </a:rPr>
                        <a:t>规范</a:t>
                      </a:r>
                    </a:p>
                  </a:txBody>
                  <a:tcPr anchor="ctr">
                    <a:solidFill>
                      <a:schemeClr val="bg1">
                        <a:lumMod val="75000"/>
                      </a:schemeClr>
                    </a:solidFill>
                  </a:tcPr>
                </a:tc>
                <a:tc>
                  <a:txBody>
                    <a:bodyPr/>
                    <a:lstStyle/>
                    <a:p>
                      <a:pPr algn="ctr"/>
                      <a:r>
                        <a:rPr lang="zh-CN" altLang="en-US" sz="1600" dirty="0">
                          <a:latin typeface="楷体_GB2312" panose="02010609030101010101" pitchFamily="49" charset="-122"/>
                          <a:ea typeface="楷体_GB2312" panose="02010609030101010101" pitchFamily="49" charset="-122"/>
                        </a:rPr>
                        <a:t>规范</a:t>
                      </a:r>
                    </a:p>
                  </a:txBody>
                  <a:tcPr anchor="ctr">
                    <a:solidFill>
                      <a:schemeClr val="bg1">
                        <a:lumMod val="75000"/>
                      </a:schemeClr>
                    </a:solidFill>
                  </a:tcPr>
                </a:tc>
                <a:extLst>
                  <a:ext uri="{0D108BD9-81ED-4DB2-BD59-A6C34878D82A}">
                    <a16:rowId xmlns:a16="http://schemas.microsoft.com/office/drawing/2014/main" val="557834573"/>
                  </a:ext>
                </a:extLst>
              </a:tr>
              <a:tr h="337456">
                <a:tc vMerge="1">
                  <a:txBody>
                    <a:bodyPr/>
                    <a:lstStyle/>
                    <a:p>
                      <a:endParaRPr lang="zh-CN" altLang="en-US" dirty="0"/>
                    </a:p>
                  </a:txBody>
                  <a:tcPr/>
                </a:tc>
                <a:tc>
                  <a:txBody>
                    <a:bodyPr/>
                    <a:lstStyle/>
                    <a:p>
                      <a:pPr algn="ctr"/>
                      <a:r>
                        <a:rPr lang="zh-CN" altLang="en-US" sz="1600" dirty="0">
                          <a:latin typeface="楷体_GB2312" panose="02010609030101010101" pitchFamily="49" charset="-122"/>
                          <a:ea typeface="楷体_GB2312" panose="02010609030101010101" pitchFamily="49" charset="-122"/>
                        </a:rPr>
                        <a:t>文化</a:t>
                      </a:r>
                    </a:p>
                  </a:txBody>
                  <a:tcPr anchor="ctr">
                    <a:solidFill>
                      <a:schemeClr val="bg1">
                        <a:lumMod val="75000"/>
                      </a:schemeClr>
                    </a:solidFill>
                  </a:tcPr>
                </a:tc>
                <a:tc>
                  <a:txBody>
                    <a:bodyPr/>
                    <a:lstStyle/>
                    <a:p>
                      <a:pPr algn="ctr"/>
                      <a:r>
                        <a:rPr lang="zh-CN" altLang="en-US" sz="1600" dirty="0">
                          <a:latin typeface="楷体_GB2312" panose="02010609030101010101" pitchFamily="49" charset="-122"/>
                          <a:ea typeface="楷体_GB2312" panose="02010609030101010101" pitchFamily="49" charset="-122"/>
                        </a:rPr>
                        <a:t>认知</a:t>
                      </a:r>
                    </a:p>
                  </a:txBody>
                  <a:tcPr anchor="ctr">
                    <a:solidFill>
                      <a:schemeClr val="bg1">
                        <a:lumMod val="75000"/>
                      </a:schemeClr>
                    </a:solidFill>
                  </a:tcPr>
                </a:tc>
                <a:extLst>
                  <a:ext uri="{0D108BD9-81ED-4DB2-BD59-A6C34878D82A}">
                    <a16:rowId xmlns:a16="http://schemas.microsoft.com/office/drawing/2014/main" val="4171004738"/>
                  </a:ext>
                </a:extLst>
              </a:tr>
              <a:tr h="332833">
                <a:tc vMerge="1">
                  <a:txBody>
                    <a:bodyPr/>
                    <a:lstStyle/>
                    <a:p>
                      <a:endParaRPr lang="zh-CN" altLang="en-US" dirty="0"/>
                    </a:p>
                  </a:txBody>
                  <a:tcPr/>
                </a:tc>
                <a:tc>
                  <a:txBody>
                    <a:bodyPr/>
                    <a:lstStyle/>
                    <a:p>
                      <a:pPr algn="ctr"/>
                      <a:r>
                        <a:rPr lang="zh-CN" altLang="en-US" sz="1600" dirty="0">
                          <a:latin typeface="楷体_GB2312" panose="02010609030101010101" pitchFamily="49" charset="-122"/>
                          <a:ea typeface="楷体_GB2312" panose="02010609030101010101" pitchFamily="49" charset="-122"/>
                        </a:rPr>
                        <a:t>道德</a:t>
                      </a:r>
                    </a:p>
                  </a:txBody>
                  <a:tcPr anchor="ctr">
                    <a:solidFill>
                      <a:schemeClr val="bg1">
                        <a:lumMod val="75000"/>
                      </a:schemeClr>
                    </a:solidFill>
                  </a:tcPr>
                </a:tc>
                <a:tc>
                  <a:txBody>
                    <a:bodyPr/>
                    <a:lstStyle/>
                    <a:p>
                      <a:pPr algn="ctr"/>
                      <a:endParaRPr lang="zh-CN" altLang="en-US" sz="1600" dirty="0">
                        <a:latin typeface="楷体_GB2312" panose="02010609030101010101" pitchFamily="49" charset="-122"/>
                        <a:ea typeface="楷体_GB2312" panose="02010609030101010101" pitchFamily="49" charset="-122"/>
                      </a:endParaRPr>
                    </a:p>
                  </a:txBody>
                  <a:tcPr anchor="ctr">
                    <a:solidFill>
                      <a:schemeClr val="bg1">
                        <a:lumMod val="75000"/>
                      </a:schemeClr>
                    </a:solidFill>
                  </a:tcPr>
                </a:tc>
                <a:extLst>
                  <a:ext uri="{0D108BD9-81ED-4DB2-BD59-A6C34878D82A}">
                    <a16:rowId xmlns:a16="http://schemas.microsoft.com/office/drawing/2014/main" val="4293703740"/>
                  </a:ext>
                </a:extLst>
              </a:tr>
            </a:tbl>
          </a:graphicData>
        </a:graphic>
      </p:graphicFrame>
      <p:sp>
        <p:nvSpPr>
          <p:cNvPr id="24" name="矩形 23">
            <a:extLst>
              <a:ext uri="{FF2B5EF4-FFF2-40B4-BE49-F238E27FC236}">
                <a16:creationId xmlns:a16="http://schemas.microsoft.com/office/drawing/2014/main" id="{4F0D221F-9B70-4A25-94DF-8FCE4794456E}"/>
              </a:ext>
            </a:extLst>
          </p:cNvPr>
          <p:cNvSpPr>
            <a:spLocks/>
          </p:cNvSpPr>
          <p:nvPr/>
        </p:nvSpPr>
        <p:spPr>
          <a:xfrm>
            <a:off x="2074998" y="1055643"/>
            <a:ext cx="1550258" cy="319269"/>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制度的分类</a:t>
            </a:r>
          </a:p>
        </p:txBody>
      </p:sp>
      <p:sp>
        <p:nvSpPr>
          <p:cNvPr id="26" name="矩形 25">
            <a:extLst>
              <a:ext uri="{FF2B5EF4-FFF2-40B4-BE49-F238E27FC236}">
                <a16:creationId xmlns:a16="http://schemas.microsoft.com/office/drawing/2014/main" id="{CB216AA2-2BF4-4250-AAFE-0242AD69A28B}"/>
              </a:ext>
            </a:extLst>
          </p:cNvPr>
          <p:cNvSpPr>
            <a:spLocks/>
          </p:cNvSpPr>
          <p:nvPr/>
        </p:nvSpPr>
        <p:spPr>
          <a:xfrm>
            <a:off x="4726924" y="441562"/>
            <a:ext cx="3100516" cy="282914"/>
          </a:xfrm>
          <a:prstGeom prst="rect">
            <a:avLst/>
          </a:prstGeom>
          <a:noFill/>
          <a:ln>
            <a:solidFill>
              <a:srgbClr val="9E01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1400" b="1" dirty="0">
                <a:solidFill>
                  <a:srgbClr val="9E0116"/>
                </a:solidFill>
                <a:latin typeface="微软雅黑" panose="020B0503020204020204" pitchFamily="34" charset="-122"/>
                <a:ea typeface="微软雅黑" panose="020B0503020204020204" pitchFamily="34" charset="-122"/>
              </a:rPr>
              <a:t>海关总署：规章制度</a:t>
            </a:r>
          </a:p>
        </p:txBody>
      </p:sp>
      <p:pic>
        <p:nvPicPr>
          <p:cNvPr id="27" name="图片 26">
            <a:extLst>
              <a:ext uri="{FF2B5EF4-FFF2-40B4-BE49-F238E27FC236}">
                <a16:creationId xmlns:a16="http://schemas.microsoft.com/office/drawing/2014/main" id="{071B5611-D3C3-4D9A-810A-C2010090B4FF}"/>
              </a:ext>
            </a:extLst>
          </p:cNvPr>
          <p:cNvPicPr>
            <a:picLocks noChangeAspect="1"/>
          </p:cNvPicPr>
          <p:nvPr/>
        </p:nvPicPr>
        <p:blipFill rotWithShape="1">
          <a:blip r:embed="rId4"/>
          <a:srcRect l="21790" t="18588" r="22473" b="9872"/>
          <a:stretch/>
        </p:blipFill>
        <p:spPr>
          <a:xfrm>
            <a:off x="2264967" y="838255"/>
            <a:ext cx="7668481" cy="5536602"/>
          </a:xfrm>
          <a:prstGeom prst="rect">
            <a:avLst/>
          </a:prstGeom>
        </p:spPr>
      </p:pic>
    </p:spTree>
    <p:extLst>
      <p:ext uri="{BB962C8B-B14F-4D97-AF65-F5344CB8AC3E}">
        <p14:creationId xmlns:p14="http://schemas.microsoft.com/office/powerpoint/2010/main" val="302678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Administrator\Desktop\财大ppt模板\B9PPT模板（一）-07.jpg"/>
          <p:cNvPicPr>
            <a:picLocks noChangeAspect="1" noChangeArrowheads="1"/>
          </p:cNvPicPr>
          <p:nvPr/>
        </p:nvPicPr>
        <p:blipFill rotWithShape="1">
          <a:blip r:embed="rId2"/>
          <a:srcRect l="80973" t="3505" b="78397"/>
          <a:stretch/>
        </p:blipFill>
        <p:spPr bwMode="auto">
          <a:xfrm>
            <a:off x="10214435" y="69901"/>
            <a:ext cx="2034332" cy="1368152"/>
          </a:xfrm>
          <a:prstGeom prst="rect">
            <a:avLst/>
          </a:prstGeom>
          <a:noFill/>
        </p:spPr>
      </p:pic>
      <p:sp>
        <p:nvSpPr>
          <p:cNvPr id="2" name="矩形 1">
            <a:extLst>
              <a:ext uri="{FF2B5EF4-FFF2-40B4-BE49-F238E27FC236}">
                <a16:creationId xmlns:a16="http://schemas.microsoft.com/office/drawing/2014/main" id="{AFE64D7A-DFD7-476D-9BDF-D0952F0081EB}"/>
              </a:ext>
            </a:extLst>
          </p:cNvPr>
          <p:cNvSpPr/>
          <p:nvPr/>
        </p:nvSpPr>
        <p:spPr>
          <a:xfrm>
            <a:off x="0" y="6448425"/>
            <a:ext cx="12192000" cy="400110"/>
          </a:xfrm>
          <a:prstGeom prst="rect">
            <a:avLst/>
          </a:prstGeom>
          <a:solidFill>
            <a:srgbClr val="7C1D20"/>
          </a:solidFill>
          <a:ln>
            <a:solidFill>
              <a:srgbClr val="7C1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cxnSp>
        <p:nvCxnSpPr>
          <p:cNvPr id="7" name="直接连接符 6">
            <a:extLst>
              <a:ext uri="{FF2B5EF4-FFF2-40B4-BE49-F238E27FC236}">
                <a16:creationId xmlns:a16="http://schemas.microsoft.com/office/drawing/2014/main" id="{5F08A19B-6CD1-46B9-AE59-36A659C36457}"/>
              </a:ext>
            </a:extLst>
          </p:cNvPr>
          <p:cNvCxnSpPr>
            <a:cxnSpLocks/>
          </p:cNvCxnSpPr>
          <p:nvPr/>
        </p:nvCxnSpPr>
        <p:spPr>
          <a:xfrm>
            <a:off x="456569" y="858754"/>
            <a:ext cx="9906631" cy="0"/>
          </a:xfrm>
          <a:prstGeom prst="line">
            <a:avLst/>
          </a:prstGeom>
          <a:ln w="19050">
            <a:solidFill>
              <a:srgbClr val="7C1D2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752DBDE3-B064-4237-8333-576CE99A146A}"/>
              </a:ext>
            </a:extLst>
          </p:cNvPr>
          <p:cNvSpPr txBox="1"/>
          <p:nvPr/>
        </p:nvSpPr>
        <p:spPr>
          <a:xfrm>
            <a:off x="584906" y="321180"/>
            <a:ext cx="2698175"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制度：正式制度</a:t>
            </a:r>
          </a:p>
        </p:txBody>
      </p:sp>
      <p:sp>
        <p:nvSpPr>
          <p:cNvPr id="39" name="矩形 38">
            <a:extLst>
              <a:ext uri="{FF2B5EF4-FFF2-40B4-BE49-F238E27FC236}">
                <a16:creationId xmlns:a16="http://schemas.microsoft.com/office/drawing/2014/main" id="{03626778-1FA7-4818-83C9-82646BB7CFE1}"/>
              </a:ext>
            </a:extLst>
          </p:cNvPr>
          <p:cNvSpPr/>
          <p:nvPr/>
        </p:nvSpPr>
        <p:spPr>
          <a:xfrm>
            <a:off x="6137630" y="873110"/>
            <a:ext cx="4246272"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思考：对于一个国家来说，使用固定汇率制好还是浮动汇率制好？</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三元悖论</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一个国家无论选择何种制度，货币政策独立、汇率稳定和资本自由流动这三个目标不可能同时达到</a:t>
            </a:r>
            <a:r>
              <a:rPr lang="en-US" altLang="zh-CN" sz="1400" dirty="0">
                <a:solidFill>
                  <a:prstClr val="black"/>
                </a:solidFill>
                <a:latin typeface="楷体" panose="02010609060101010101" pitchFamily="49" charset="-122"/>
                <a:ea typeface="楷体" panose="02010609060101010101" pitchFamily="49" charset="-122"/>
              </a:rPr>
              <a:t>,</a:t>
            </a:r>
            <a:r>
              <a:rPr lang="zh-CN" altLang="en-US" sz="1400" dirty="0">
                <a:solidFill>
                  <a:prstClr val="black"/>
                </a:solidFill>
                <a:latin typeface="楷体" panose="02010609060101010101" pitchFamily="49" charset="-122"/>
                <a:ea typeface="楷体" panose="02010609060101010101" pitchFamily="49" charset="-122"/>
              </a:rPr>
              <a:t>最多只能完成两个目标。</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我国实行的是有管理的浮动汇率制。</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跨国公司更青睐固定汇率制还是浮动汇率制呢？</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从汇率风险的角度考虑，固定汇率能够降低跨国公司进出口和进行国际投资的风险，能够限制投机对于稳定汇率的破坏作用。固定汇率制更有利于国际商务。</a:t>
            </a:r>
            <a:endParaRPr lang="en-US" altLang="zh-CN" sz="1400" dirty="0">
              <a:solidFill>
                <a:prstClr val="black"/>
              </a:solidFill>
              <a:latin typeface="楷体" panose="02010609060101010101" pitchFamily="49" charset="-122"/>
              <a:ea typeface="楷体" panose="02010609060101010101" pitchFamily="49" charset="-122"/>
            </a:endParaRPr>
          </a:p>
        </p:txBody>
      </p:sp>
      <p:sp>
        <p:nvSpPr>
          <p:cNvPr id="20" name="矩形 19">
            <a:extLst>
              <a:ext uri="{FF2B5EF4-FFF2-40B4-BE49-F238E27FC236}">
                <a16:creationId xmlns:a16="http://schemas.microsoft.com/office/drawing/2014/main" id="{9D303CA0-DC47-43BF-83E2-36D36D26F896}"/>
              </a:ext>
            </a:extLst>
          </p:cNvPr>
          <p:cNvSpPr/>
          <p:nvPr/>
        </p:nvSpPr>
        <p:spPr>
          <a:xfrm>
            <a:off x="456569" y="1007254"/>
            <a:ext cx="4552018" cy="4675380"/>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20000"/>
              </a:lnSpc>
              <a:spcAft>
                <a:spcPts val="600"/>
              </a:spcAft>
              <a:buFont typeface="Wingdings" panose="05000000000000000000" pitchFamily="2" charset="2"/>
              <a:buChar char="ü"/>
            </a:pPr>
            <a:r>
              <a:rPr lang="zh-CN" altLang="en-US" sz="1400" dirty="0">
                <a:solidFill>
                  <a:prstClr val="black"/>
                </a:solidFill>
                <a:latin typeface="楷体" panose="02010609060101010101" pitchFamily="49" charset="-122"/>
                <a:ea typeface="楷体" panose="02010609060101010101" pitchFamily="49" charset="-122"/>
              </a:rPr>
              <a:t>思考：正式制度的例子？</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汇率制度</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根据汇率变动的幅度，汇率制度可以分为固定汇率制和浮动汇率制。</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世界汇率制度历史</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金本位制度下的固定汇率制；</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两次世界大战期间：浮动汇率制；</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en-US" altLang="zh-CN" sz="1400" dirty="0">
                <a:solidFill>
                  <a:prstClr val="black"/>
                </a:solidFill>
                <a:latin typeface="楷体" panose="02010609060101010101" pitchFamily="49" charset="-122"/>
                <a:ea typeface="楷体" panose="02010609060101010101" pitchFamily="49" charset="-122"/>
              </a:rPr>
              <a:t>1944</a:t>
            </a:r>
            <a:r>
              <a:rPr lang="zh-CN" altLang="en-US" sz="1400" dirty="0">
                <a:solidFill>
                  <a:prstClr val="black"/>
                </a:solidFill>
                <a:latin typeface="楷体" panose="02010609060101010101" pitchFamily="49" charset="-122"/>
                <a:ea typeface="楷体" panose="02010609060101010101" pitchFamily="49" charset="-122"/>
              </a:rPr>
              <a:t>年布雷顿森林体系确立双挂钩的汇率体制；</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r>
              <a:rPr lang="zh-CN" altLang="en-US" sz="1400" dirty="0">
                <a:solidFill>
                  <a:prstClr val="black"/>
                </a:solidFill>
                <a:latin typeface="楷体" panose="02010609060101010101" pitchFamily="49" charset="-122"/>
                <a:ea typeface="楷体" panose="02010609060101010101" pitchFamily="49" charset="-122"/>
              </a:rPr>
              <a:t>牙买加会议：确立浮动汇率制度。</a:t>
            </a:r>
            <a:endParaRPr lang="en-US" altLang="zh-CN" sz="1400" dirty="0">
              <a:solidFill>
                <a:prstClr val="black"/>
              </a:solidFill>
              <a:latin typeface="楷体" panose="02010609060101010101" pitchFamily="49" charset="-122"/>
              <a:ea typeface="楷体" panose="02010609060101010101" pitchFamily="49" charset="-122"/>
            </a:endParaRPr>
          </a:p>
          <a:p>
            <a:pPr marL="285750" indent="-285750" algn="just">
              <a:lnSpc>
                <a:spcPct val="120000"/>
              </a:lnSpc>
              <a:spcAft>
                <a:spcPts val="600"/>
              </a:spcAft>
              <a:buFont typeface="Wingdings" panose="05000000000000000000" pitchFamily="2" charset="2"/>
              <a:buChar char="Ø"/>
            </a:pPr>
            <a:r>
              <a:rPr lang="zh-CN" altLang="en-US" sz="1400" dirty="0">
                <a:solidFill>
                  <a:prstClr val="black"/>
                </a:solidFill>
                <a:latin typeface="楷体" panose="02010609060101010101" pitchFamily="49" charset="-122"/>
                <a:ea typeface="楷体" panose="02010609060101010101" pitchFamily="49" charset="-122"/>
              </a:rPr>
              <a:t>我国实行的是以市场供求为基础、参考一篮子货币进行调节、有管理的浮动汇率制度。</a:t>
            </a: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a:p>
            <a:pPr algn="just">
              <a:lnSpc>
                <a:spcPct val="120000"/>
              </a:lnSpc>
              <a:spcAft>
                <a:spcPts val="600"/>
              </a:spcAft>
            </a:pPr>
            <a:endParaRPr lang="en-US" altLang="zh-CN" sz="1400" dirty="0">
              <a:solidFill>
                <a:prstClr val="black"/>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841220950"/>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TM02900720[[fn=积分]]</Template>
  <TotalTime>8853</TotalTime>
  <Words>8632</Words>
  <Application>Microsoft Office PowerPoint</Application>
  <PresentationFormat>宽屏</PresentationFormat>
  <Paragraphs>674</Paragraphs>
  <Slides>54</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54</vt:i4>
      </vt:variant>
    </vt:vector>
  </HeadingPairs>
  <TitlesOfParts>
    <vt:vector size="65" baseType="lpstr">
      <vt:lpstr>等线</vt:lpstr>
      <vt:lpstr>楷体</vt:lpstr>
      <vt:lpstr>楷体_GB2312</vt:lpstr>
      <vt:lpstr>微软雅黑</vt:lpstr>
      <vt:lpstr>Calibri</vt:lpstr>
      <vt:lpstr>Calibri Light</vt:lpstr>
      <vt:lpstr>Cambria Math</vt:lpstr>
      <vt:lpstr>Times New Roman</vt:lpstr>
      <vt:lpstr>Wingdings</vt:lpstr>
      <vt:lpstr>Wingdings 2</vt:lpstr>
      <vt:lpstr>HDOfficeLightV0</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谢  谢！</vt:lpstr>
    </vt:vector>
  </TitlesOfParts>
  <Company>Volvo Car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Cao, shujie</dc:creator>
  <cp:lastModifiedBy>apple</cp:lastModifiedBy>
  <cp:revision>819</cp:revision>
  <dcterms:created xsi:type="dcterms:W3CDTF">2019-04-17T09:40:04Z</dcterms:created>
  <dcterms:modified xsi:type="dcterms:W3CDTF">2019-06-03T06:11:23Z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fea2623-af8f-4fb8-b1cf-b63cc8e496aa_Enabled">
    <vt:lpwstr>True</vt:lpwstr>
  </property>
  <property fmtid="{D5CDD505-2E9C-101B-9397-08002B2CF9AE}" pid="3" name="MSIP_Label_7fea2623-af8f-4fb8-b1cf-b63cc8e496aa_SiteId">
    <vt:lpwstr>81fa766e-a349-4867-8bf4-ab35e250a08f</vt:lpwstr>
  </property>
  <property fmtid="{D5CDD505-2E9C-101B-9397-08002B2CF9AE}" pid="4" name="MSIP_Label_7fea2623-af8f-4fb8-b1cf-b63cc8e496aa_Owner">
    <vt:lpwstr>SCAO10@volvocars.com</vt:lpwstr>
  </property>
  <property fmtid="{D5CDD505-2E9C-101B-9397-08002B2CF9AE}" pid="5" name="MSIP_Label_7fea2623-af8f-4fb8-b1cf-b63cc8e496aa_SetDate">
    <vt:lpwstr>2019-04-17T09:59:36.6202818Z</vt:lpwstr>
  </property>
  <property fmtid="{D5CDD505-2E9C-101B-9397-08002B2CF9AE}" pid="6" name="MSIP_Label_7fea2623-af8f-4fb8-b1cf-b63cc8e496aa_Name">
    <vt:lpwstr>Proprietary</vt:lpwstr>
  </property>
  <property fmtid="{D5CDD505-2E9C-101B-9397-08002B2CF9AE}" pid="7" name="MSIP_Label_7fea2623-af8f-4fb8-b1cf-b63cc8e496aa_Application">
    <vt:lpwstr>Microsoft Azure Information Protection</vt:lpwstr>
  </property>
  <property fmtid="{D5CDD505-2E9C-101B-9397-08002B2CF9AE}" pid="8" name="MSIP_Label_7fea2623-af8f-4fb8-b1cf-b63cc8e496aa_Extended_MSFT_Method">
    <vt:lpwstr>Automatic</vt:lpwstr>
  </property>
  <property fmtid="{D5CDD505-2E9C-101B-9397-08002B2CF9AE}" pid="9" name="Sensitivity">
    <vt:lpwstr>Proprietary</vt:lpwstr>
  </property>
</Properties>
</file>