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0" r:id="rId1"/>
  </p:sldMasterIdLst>
  <p:sldIdLst>
    <p:sldId id="256" r:id="rId2"/>
    <p:sldId id="302" r:id="rId3"/>
    <p:sldId id="257" r:id="rId4"/>
    <p:sldId id="321" r:id="rId5"/>
    <p:sldId id="258" r:id="rId6"/>
    <p:sldId id="471" r:id="rId7"/>
    <p:sldId id="463" r:id="rId8"/>
    <p:sldId id="472" r:id="rId9"/>
    <p:sldId id="464" r:id="rId10"/>
    <p:sldId id="475" r:id="rId11"/>
    <p:sldId id="439" r:id="rId12"/>
    <p:sldId id="476" r:id="rId13"/>
    <p:sldId id="440" r:id="rId14"/>
    <p:sldId id="441" r:id="rId15"/>
    <p:sldId id="477" r:id="rId16"/>
    <p:sldId id="479" r:id="rId17"/>
    <p:sldId id="339" r:id="rId18"/>
    <p:sldId id="1939" r:id="rId19"/>
    <p:sldId id="442" r:id="rId20"/>
    <p:sldId id="341" r:id="rId21"/>
    <p:sldId id="342" r:id="rId22"/>
    <p:sldId id="478" r:id="rId23"/>
    <p:sldId id="344" r:id="rId24"/>
    <p:sldId id="316" r:id="rId25"/>
    <p:sldId id="322" r:id="rId26"/>
    <p:sldId id="306" r:id="rId27"/>
    <p:sldId id="307" r:id="rId28"/>
    <p:sldId id="309" r:id="rId29"/>
    <p:sldId id="310" r:id="rId30"/>
    <p:sldId id="473" r:id="rId31"/>
    <p:sldId id="323" r:id="rId32"/>
    <p:sldId id="311" r:id="rId33"/>
    <p:sldId id="407" r:id="rId34"/>
    <p:sldId id="408" r:id="rId35"/>
    <p:sldId id="410" r:id="rId36"/>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sz="2400" u="none" kern="1200" baseline="0">
        <a:solidFill>
          <a:schemeClr val="tx1"/>
        </a:solidFill>
        <a:latin typeface="Times New Roman" panose="02020603050405020304" pitchFamily="2"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howGuides="1">
      <p:cViewPr varScale="1">
        <p:scale>
          <a:sx n="110" d="100"/>
          <a:sy n="110" d="100"/>
        </p:scale>
        <p:origin x="1644"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325773" y="6117336"/>
            <a:ext cx="857473" cy="365125"/>
          </a:xfrm>
        </p:spPr>
        <p:txBody>
          <a:bodyPr/>
          <a:lstStyle/>
          <a:p>
            <a:pPr fontAlgn="base"/>
            <a:endParaRPr lang="zh-CN" altLang="en-US" strike="noStrike" noProof="1"/>
          </a:p>
        </p:txBody>
      </p:sp>
      <p:sp>
        <p:nvSpPr>
          <p:cNvPr id="5" name="Footer Placeholder 4"/>
          <p:cNvSpPr>
            <a:spLocks noGrp="1"/>
          </p:cNvSpPr>
          <p:nvPr>
            <p:ph type="ftr" sz="quarter" idx="11"/>
          </p:nvPr>
        </p:nvSpPr>
        <p:spPr>
          <a:xfrm>
            <a:off x="3623733" y="6117336"/>
            <a:ext cx="3609438" cy="365125"/>
          </a:xfrm>
        </p:spPr>
        <p:txBody>
          <a:bodyPr/>
          <a:lstStyle/>
          <a:p>
            <a:pPr fontAlgn="base"/>
            <a:endParaRPr lang="zh-CN" strike="noStrike" noProof="1"/>
          </a:p>
        </p:txBody>
      </p:sp>
      <p:sp>
        <p:nvSpPr>
          <p:cNvPr id="6" name="Slide Number Placeholder 5"/>
          <p:cNvSpPr>
            <a:spLocks noGrp="1"/>
          </p:cNvSpPr>
          <p:nvPr>
            <p:ph type="sldNum" sz="quarter" idx="12"/>
          </p:nvPr>
        </p:nvSpPr>
        <p:spPr>
          <a:xfrm>
            <a:off x="8275320" y="6117336"/>
            <a:ext cx="411480" cy="365125"/>
          </a:xfrm>
        </p:spPr>
        <p:txBody>
          <a:bodyPr/>
          <a:lstStyle/>
          <a:p>
            <a:pPr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101128623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35714469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37983657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57125995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425991633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96323482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5828285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483045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293169136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7344329" y="6108173"/>
            <a:ext cx="857473" cy="365125"/>
          </a:xfrm>
        </p:spPr>
        <p:txBody>
          <a:bodyPr/>
          <a:lstStyle/>
          <a:p>
            <a:pPr lvl="0" fontAlgn="base"/>
            <a:endParaRPr lang="zh-CN" altLang="en-US" strike="noStrike" noProof="1"/>
          </a:p>
        </p:txBody>
      </p:sp>
      <p:sp>
        <p:nvSpPr>
          <p:cNvPr id="5" name="Footer Placeholder 4"/>
          <p:cNvSpPr>
            <a:spLocks noGrp="1"/>
          </p:cNvSpPr>
          <p:nvPr>
            <p:ph type="ftr" sz="quarter" idx="11"/>
          </p:nvPr>
        </p:nvSpPr>
        <p:spPr>
          <a:xfrm>
            <a:off x="1972647" y="6108173"/>
            <a:ext cx="5314517" cy="365125"/>
          </a:xfrm>
        </p:spPr>
        <p:txBody>
          <a:bodyPr/>
          <a:lstStyle/>
          <a:p>
            <a:pPr lvl="0" fontAlgn="base"/>
            <a:endParaRPr lang="zh-CN" strike="noStrike" noProof="1"/>
          </a:p>
        </p:txBody>
      </p:sp>
      <p:sp>
        <p:nvSpPr>
          <p:cNvPr id="6" name="Slide Number Placeholder 5"/>
          <p:cNvSpPr>
            <a:spLocks noGrp="1"/>
          </p:cNvSpPr>
          <p:nvPr>
            <p:ph type="sldNum" sz="quarter" idx="12"/>
          </p:nvPr>
        </p:nvSpPr>
        <p:spPr>
          <a:xfrm>
            <a:off x="8258967" y="6108173"/>
            <a:ext cx="427833" cy="365125"/>
          </a:xfrm>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3310896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strike="noStrike" noProof="1"/>
          </a:p>
        </p:txBody>
      </p:sp>
      <p:sp>
        <p:nvSpPr>
          <p:cNvPr id="6" name="Slide Number Placeholder 5"/>
          <p:cNvSpPr>
            <a:spLocks noGrp="1"/>
          </p:cNvSpPr>
          <p:nvPr>
            <p:ph type="sldNum" sz="quarter" idx="12"/>
          </p:nvPr>
        </p:nvSpPr>
        <p:spPr>
          <a:xfrm>
            <a:off x="8273317" y="6116070"/>
            <a:ext cx="413483" cy="365125"/>
          </a:xfrm>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4256480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363318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lvl="0" fontAlgn="base"/>
            <a:endParaRPr lang="zh-CN" altLang="en-US" strike="noStrike" noProof="1"/>
          </a:p>
        </p:txBody>
      </p:sp>
      <p:sp>
        <p:nvSpPr>
          <p:cNvPr id="8" name="Footer Placeholder 7"/>
          <p:cNvSpPr>
            <a:spLocks noGrp="1"/>
          </p:cNvSpPr>
          <p:nvPr>
            <p:ph type="ftr" sz="quarter" idx="11"/>
          </p:nvPr>
        </p:nvSpPr>
        <p:spPr/>
        <p:txBody>
          <a:bodyPr/>
          <a:lstStyle/>
          <a:p>
            <a:pPr lvl="0" fontAlgn="base"/>
            <a:endParaRPr lang="zh-CN" strike="noStrike" noProof="1"/>
          </a:p>
        </p:txBody>
      </p:sp>
      <p:sp>
        <p:nvSpPr>
          <p:cNvPr id="9" name="Slide Number Placeholder 8"/>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168906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lvl="0" fontAlgn="base"/>
            <a:endParaRPr lang="zh-CN" altLang="en-US" strike="noStrike" noProof="1"/>
          </a:p>
        </p:txBody>
      </p:sp>
      <p:sp>
        <p:nvSpPr>
          <p:cNvPr id="4" name="Footer Placeholder 3"/>
          <p:cNvSpPr>
            <a:spLocks noGrp="1"/>
          </p:cNvSpPr>
          <p:nvPr>
            <p:ph type="ftr" sz="quarter" idx="11"/>
          </p:nvPr>
        </p:nvSpPr>
        <p:spPr/>
        <p:txBody>
          <a:bodyPr/>
          <a:lstStyle/>
          <a:p>
            <a:pPr lvl="0" fontAlgn="base"/>
            <a:endParaRPr lang="zh-CN" strike="noStrike" noProof="1"/>
          </a:p>
        </p:txBody>
      </p:sp>
      <p:sp>
        <p:nvSpPr>
          <p:cNvPr id="5" name="Slide Number Placeholder 4"/>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558460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fontAlgn="base"/>
            <a:endParaRPr lang="zh-CN" altLang="en-US" strike="noStrike" noProof="1"/>
          </a:p>
        </p:txBody>
      </p:sp>
      <p:sp>
        <p:nvSpPr>
          <p:cNvPr id="3" name="Footer Placeholder 2"/>
          <p:cNvSpPr>
            <a:spLocks noGrp="1"/>
          </p:cNvSpPr>
          <p:nvPr>
            <p:ph type="ftr" sz="quarter" idx="11"/>
          </p:nvPr>
        </p:nvSpPr>
        <p:spPr/>
        <p:txBody>
          <a:bodyPr/>
          <a:lstStyle/>
          <a:p>
            <a:pPr lvl="0" fontAlgn="base"/>
            <a:endParaRPr lang="zh-CN" strike="noStrike" noProof="1"/>
          </a:p>
        </p:txBody>
      </p:sp>
      <p:sp>
        <p:nvSpPr>
          <p:cNvPr id="4" name="Slide Number Placeholder 3"/>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342471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58427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162861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endParaRPr lang="zh-CN" altLang="en-US" strike="noStrike" noProof="1"/>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lvl="0" fontAlgn="base"/>
            <a:endParaRPr lang="zh-CN" strike="noStrike" noProof="1"/>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fld id="{9A0DB2DC-4C9A-4742-B13C-FB6460FD3503}" type="slidenum">
              <a:rPr lang="en-US" altLang="zh-CN" strike="noStrike" noProof="1" smtClean="0">
                <a:latin typeface="Times New Roman" panose="02020603050405020304" pitchFamily="2" charset="0"/>
                <a:ea typeface="宋体" panose="02010600030101010101" pitchFamily="2" charset="-122"/>
                <a:cs typeface="+mn-ea"/>
              </a:rPr>
              <a:t>‹#›</a:t>
            </a:fld>
            <a:endParaRPr lang="zh-CN" strike="noStrike" noProof="1"/>
          </a:p>
        </p:txBody>
      </p:sp>
    </p:spTree>
    <p:extLst>
      <p:ext uri="{BB962C8B-B14F-4D97-AF65-F5344CB8AC3E}">
        <p14:creationId xmlns:p14="http://schemas.microsoft.com/office/powerpoint/2010/main" val="413377279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内容占位符 4097"/>
          <p:cNvSpPr>
            <a:spLocks noGrp="1"/>
          </p:cNvSpPr>
          <p:nvPr>
            <p:ph idx="1"/>
          </p:nvPr>
        </p:nvSpPr>
        <p:spPr>
          <a:xfrm>
            <a:off x="685800" y="381000"/>
            <a:ext cx="7772400" cy="5715000"/>
          </a:xfrm>
          <a:ln/>
        </p:spPr>
        <p:txBody>
          <a:bodyPr anchor="t"/>
          <a:lstStyle/>
          <a:p>
            <a:pPr algn="ctr"/>
            <a:endParaRPr lang="en-US" altLang="zh-CN" sz="4000" b="1" dirty="0">
              <a:latin typeface="宋体" panose="02010600030101010101" pitchFamily="2" charset="-122"/>
            </a:endParaRPr>
          </a:p>
          <a:p>
            <a:pPr algn="ctr"/>
            <a:endParaRPr lang="en-US" altLang="zh-CN" sz="4000" b="1" dirty="0">
              <a:latin typeface="宋体" panose="02010600030101010101" pitchFamily="2" charset="-122"/>
            </a:endParaRPr>
          </a:p>
          <a:p>
            <a:pPr algn="ctr"/>
            <a:endParaRPr lang="en-US" altLang="zh-CN" sz="4000" b="1" dirty="0">
              <a:latin typeface="宋体" panose="02010600030101010101" pitchFamily="2" charset="-122"/>
            </a:endParaRPr>
          </a:p>
          <a:p>
            <a:pPr marL="0" indent="0" algn="ctr">
              <a:buNone/>
            </a:pPr>
            <a:r>
              <a:rPr lang="zh-CN" altLang="en-US" sz="4000" b="1" dirty="0">
                <a:latin typeface="华文楷体" panose="02010600040101010101" pitchFamily="2" charset="-122"/>
                <a:ea typeface="华文楷体" panose="02010600040101010101" pitchFamily="2" charset="-122"/>
              </a:rPr>
              <a:t>第三章 人身保险合同</a:t>
            </a:r>
          </a:p>
          <a:p>
            <a:pPr algn="ctr"/>
            <a:endParaRPr lang="zh-CN" altLang="en-US" dirty="0">
              <a:latin typeface="宋体" panose="02010600030101010101" pitchFamily="2" charset="-122"/>
            </a:endParaRPr>
          </a:p>
          <a:p>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文本占位符 12289"/>
          <p:cNvSpPr>
            <a:spLocks noGrp="1"/>
          </p:cNvSpPr>
          <p:nvPr>
            <p:ph idx="1"/>
          </p:nvPr>
        </p:nvSpPr>
        <p:spPr>
          <a:xfrm>
            <a:off x="685800" y="381000"/>
            <a:ext cx="7772400" cy="5715000"/>
          </a:xfrm>
          <a:ln/>
        </p:spPr>
        <p:txBody>
          <a:bodyPr anchor="t"/>
          <a:lstStyle/>
          <a:p>
            <a:pPr marL="0" indent="0" algn="just">
              <a:buNone/>
            </a:pPr>
            <a:r>
              <a:rPr lang="en-US" altLang="zh-CN"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案例</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小学生丁某由学校投保了学生团体平安保险，保额为</a:t>
            </a:r>
            <a:r>
              <a:rPr lang="en-US" altLang="zh-CN" sz="3200" b="1" dirty="0">
                <a:latin typeface="华文楷体" panose="02010600040101010101" pitchFamily="2" charset="-122"/>
                <a:ea typeface="华文楷体" panose="02010600040101010101" pitchFamily="2" charset="-122"/>
              </a:rPr>
              <a:t>2000</a:t>
            </a:r>
            <a:r>
              <a:rPr lang="zh-CN" altLang="en-US" sz="3200" b="1" dirty="0">
                <a:latin typeface="华文楷体" panose="02010600040101010101" pitchFamily="2" charset="-122"/>
                <a:ea typeface="华文楷体" panose="02010600040101010101" pitchFamily="2" charset="-122"/>
              </a:rPr>
              <a:t>元，当时丁某父母已离婚，他与</a:t>
            </a:r>
            <a:r>
              <a:rPr lang="en-US" altLang="zh-CN" sz="3200" b="1" dirty="0">
                <a:latin typeface="华文楷体" panose="02010600040101010101" pitchFamily="2" charset="-122"/>
                <a:ea typeface="华文楷体" panose="02010600040101010101" pitchFamily="2" charset="-122"/>
              </a:rPr>
              <a:t>14</a:t>
            </a:r>
            <a:r>
              <a:rPr lang="zh-CN" altLang="en-US" sz="3200" b="1" dirty="0">
                <a:latin typeface="华文楷体" panose="02010600040101010101" pitchFamily="2" charset="-122"/>
                <a:ea typeface="华文楷体" panose="02010600040101010101" pitchFamily="2" charset="-122"/>
              </a:rPr>
              <a:t>岁的姐姐由其母抚养，不久母亲又与何某结婚，在老师的追问下，丁某填写继父何某为受益人，婚后，双方经常为孩子发生纠纷，其母为了孩子决定与何某离婚，结果丁某与母亲均被何某杀害。案发后，何某依法归案，丁某的死也涉及到保险公司，请问保险金归谁所有？</a:t>
            </a:r>
          </a:p>
          <a:p>
            <a:pPr algn="just">
              <a:lnSpc>
                <a:spcPct val="90000"/>
              </a:lnSpc>
            </a:pPr>
            <a:endParaRPr lang="zh-CN" altLang="en-US" sz="3600" b="1" dirty="0">
              <a:latin typeface="宋体" panose="02010600030101010101" pitchFamily="2" charset="-122"/>
            </a:endParaRPr>
          </a:p>
        </p:txBody>
      </p:sp>
    </p:spTree>
    <p:extLst>
      <p:ext uri="{BB962C8B-B14F-4D97-AF65-F5344CB8AC3E}">
        <p14:creationId xmlns:p14="http://schemas.microsoft.com/office/powerpoint/2010/main" val="2009282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文本占位符 16385"/>
          <p:cNvSpPr>
            <a:spLocks noGrp="1"/>
          </p:cNvSpPr>
          <p:nvPr>
            <p:ph idx="1"/>
          </p:nvPr>
        </p:nvSpPr>
        <p:spPr>
          <a:xfrm>
            <a:off x="685800" y="381000"/>
            <a:ext cx="7772400" cy="5715000"/>
          </a:xfrm>
          <a:ln/>
        </p:spPr>
        <p:txBody>
          <a:bodyPr anchor="t"/>
          <a:lstStyle/>
          <a:p>
            <a:pPr marL="0" indent="0" algn="just" fontAlgn="base">
              <a:buNone/>
            </a:pPr>
            <a:r>
              <a:rPr lang="zh-CN" altLang="en-US" sz="3200" b="1" dirty="0">
                <a:latin typeface="华文楷体" panose="02010600040101010101" pitchFamily="2" charset="-122"/>
                <a:ea typeface="华文楷体" panose="02010600040101010101" pitchFamily="2" charset="-122"/>
              </a:rPr>
              <a:t>注意</a:t>
            </a:r>
            <a:r>
              <a:rPr lang="en-US" altLang="zh-CN" sz="3200" b="1" dirty="0">
                <a:latin typeface="华文楷体" panose="02010600040101010101" pitchFamily="2" charset="-122"/>
                <a:ea typeface="华文楷体" panose="02010600040101010101" pitchFamily="2" charset="-122"/>
              </a:rPr>
              <a:t>:</a:t>
            </a:r>
          </a:p>
          <a:p>
            <a:pPr marL="0" indent="0" algn="just" fontAlgn="base">
              <a:buNone/>
            </a:pPr>
            <a:r>
              <a:rPr lang="zh-CN" altLang="en-US" sz="3200" b="1" dirty="0">
                <a:latin typeface="华文楷体" panose="02010600040101010101" pitchFamily="2" charset="-122"/>
                <a:ea typeface="华文楷体" panose="02010600040101010101" pitchFamily="2" charset="-122"/>
              </a:rPr>
              <a:t>人身保险合同中指定了受益人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保险金归指定的受益人所有</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其他任何人不得分享。</a:t>
            </a:r>
            <a:endParaRPr lang="en-US" altLang="zh-CN" sz="3200" b="1" dirty="0">
              <a:latin typeface="华文楷体" panose="02010600040101010101" pitchFamily="2" charset="-122"/>
              <a:ea typeface="华文楷体" panose="02010600040101010101" pitchFamily="2"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19457"/>
          <p:cNvSpPr>
            <a:spLocks noGrp="1"/>
          </p:cNvSpPr>
          <p:nvPr>
            <p:ph idx="1"/>
          </p:nvPr>
        </p:nvSpPr>
        <p:spPr>
          <a:xfrm>
            <a:off x="683568" y="548680"/>
            <a:ext cx="7772400" cy="5619328"/>
          </a:xfrm>
        </p:spPr>
        <p:txBody>
          <a:bodyPr lIns="92075" tIns="46038" rIns="92075" bIns="46038" anchor="t"/>
          <a:lstStyle/>
          <a:p>
            <a:pPr marL="0" indent="0">
              <a:buNone/>
            </a:pPr>
            <a:r>
              <a:rPr lang="en-US" altLang="zh-CN" b="1" dirty="0">
                <a:latin typeface="+mn-ea"/>
              </a:rPr>
              <a:t>[</a:t>
            </a:r>
            <a:r>
              <a:rPr lang="zh-CN" altLang="en-US" sz="3200" b="1" dirty="0">
                <a:latin typeface="+mn-ea"/>
              </a:rPr>
              <a:t>案例</a:t>
            </a:r>
            <a:r>
              <a:rPr lang="en-US" altLang="zh-CN" sz="3200" b="1" dirty="0">
                <a:latin typeface="+mn-ea"/>
              </a:rPr>
              <a:t>]</a:t>
            </a:r>
            <a:r>
              <a:rPr lang="zh-CN" altLang="en-US" sz="3200" b="1" dirty="0">
                <a:latin typeface="+mn-ea"/>
              </a:rPr>
              <a:t>张某未婚，</a:t>
            </a:r>
            <a:r>
              <a:rPr lang="en-US" altLang="zh-CN" sz="3200" b="1" dirty="0">
                <a:latin typeface="+mn-ea"/>
              </a:rPr>
              <a:t>2012</a:t>
            </a:r>
            <a:r>
              <a:rPr lang="zh-CN" altLang="en-US" sz="3200" b="1" dirty="0">
                <a:latin typeface="+mn-ea"/>
              </a:rPr>
              <a:t>年3月，其母为其投保了5 份老来福终身寿险，投保人和被保险人均未指定受益人，保险公司的工作人员在受益人栏目中填写了法定人3字。次年张某与陈女士结婚，20</a:t>
            </a:r>
            <a:r>
              <a:rPr lang="en-US" altLang="zh-CN" sz="3200" b="1" dirty="0">
                <a:latin typeface="+mn-ea"/>
              </a:rPr>
              <a:t>18</a:t>
            </a:r>
            <a:r>
              <a:rPr lang="zh-CN" altLang="en-US" sz="3200" b="1" dirty="0">
                <a:latin typeface="+mn-ea"/>
              </a:rPr>
              <a:t>年生养一男孩。</a:t>
            </a:r>
            <a:r>
              <a:rPr lang="en-US" altLang="en-US" sz="3200" b="1" dirty="0">
                <a:latin typeface="+mn-ea"/>
              </a:rPr>
              <a:t>2</a:t>
            </a:r>
            <a:r>
              <a:rPr lang="zh-CN" altLang="en-US" sz="3200" b="1" dirty="0">
                <a:latin typeface="+mn-ea"/>
              </a:rPr>
              <a:t>0</a:t>
            </a:r>
            <a:r>
              <a:rPr lang="en-US" altLang="zh-CN" sz="3200" b="1" dirty="0">
                <a:latin typeface="+mn-ea"/>
              </a:rPr>
              <a:t>20</a:t>
            </a:r>
            <a:r>
              <a:rPr lang="zh-CN" altLang="en-US" sz="3200" b="1" dirty="0">
                <a:latin typeface="+mn-ea"/>
              </a:rPr>
              <a:t>年6月，张某意外死亡，据核实属于保险责任，应给付保险金10万。但在领取保险金时张母与陈女士发生了争议，请问如何处理？为什么？</a:t>
            </a:r>
          </a:p>
          <a:p>
            <a:endParaRPr lang="zh-CN" altLang="en-US" sz="3600" b="1" dirty="0"/>
          </a:p>
        </p:txBody>
      </p:sp>
    </p:spTree>
    <p:extLst>
      <p:ext uri="{BB962C8B-B14F-4D97-AF65-F5344CB8AC3E}">
        <p14:creationId xmlns:p14="http://schemas.microsoft.com/office/powerpoint/2010/main" val="2122004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文本占位符 17409"/>
          <p:cNvSpPr>
            <a:spLocks noGrp="1"/>
          </p:cNvSpPr>
          <p:nvPr>
            <p:ph idx="1"/>
          </p:nvPr>
        </p:nvSpPr>
        <p:spPr>
          <a:xfrm>
            <a:off x="685800" y="381000"/>
            <a:ext cx="7772400" cy="5715000"/>
          </a:xfrm>
          <a:ln/>
        </p:spPr>
        <p:txBody>
          <a:bodyPr anchor="t"/>
          <a:lstStyle/>
          <a:p>
            <a:pPr marL="0" indent="0" algn="just">
              <a:buNone/>
            </a:pPr>
            <a:r>
              <a:rPr lang="zh-CN" altLang="en-US" sz="3200" b="1" dirty="0">
                <a:latin typeface="华文楷体" panose="02010600040101010101" pitchFamily="2" charset="-122"/>
                <a:ea typeface="华文楷体" panose="02010600040101010101" pitchFamily="2" charset="-122"/>
              </a:rPr>
              <a:t>注意</a:t>
            </a:r>
            <a:r>
              <a:rPr lang="en-US" altLang="zh-CN" sz="3200" b="1" dirty="0">
                <a:latin typeface="华文楷体" panose="02010600040101010101" pitchFamily="2" charset="-122"/>
                <a:ea typeface="华文楷体" panose="02010600040101010101" pitchFamily="2" charset="-122"/>
              </a:rPr>
              <a:t>:</a:t>
            </a:r>
          </a:p>
          <a:p>
            <a:pPr marL="0" indent="0" algn="just">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人身保险的受益人由被保险人或者投保人指定</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投保人指定受益人须征得被保险人同意</a:t>
            </a:r>
            <a:r>
              <a:rPr lang="en-US" altLang="zh-CN" sz="3200" b="1" dirty="0">
                <a:latin typeface="华文楷体" panose="02010600040101010101" pitchFamily="2" charset="-122"/>
                <a:ea typeface="华文楷体" panose="02010600040101010101" pitchFamily="2" charset="-122"/>
              </a:rPr>
              <a:t>.</a:t>
            </a:r>
          </a:p>
          <a:p>
            <a:pPr marL="0" indent="0" algn="just">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被保险人为无民事行为能力或者限制民事行为能力的人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由其监护人指定受益人。</a:t>
            </a:r>
            <a:endParaRPr lang="en-US" altLang="zh-CN" sz="3200" b="1" dirty="0">
              <a:latin typeface="华文楷体" panose="02010600040101010101" pitchFamily="2" charset="-122"/>
              <a:ea typeface="华文楷体" panose="02010600040101010101" pitchFamily="2" charset="-122"/>
            </a:endParaRPr>
          </a:p>
          <a:p>
            <a:pPr algn="just"/>
            <a:endParaRPr lang="en-US" altLang="zh-CN" sz="3200" b="1" dirty="0">
              <a:latin typeface="华文楷体" panose="02010600040101010101" pitchFamily="2" charset="-122"/>
              <a:ea typeface="华文楷体" panose="02010600040101010101" pitchFamily="2" charset="-122"/>
            </a:endParaRPr>
          </a:p>
          <a:p>
            <a:endParaRPr lang="en-US" altLang="zh-CN" b="1" dirty="0">
              <a:latin typeface="黑体" panose="02010600030101010101" charset="-122"/>
              <a:ea typeface="黑体" panose="02010600030101010101" charset="-122"/>
            </a:endParaRPr>
          </a:p>
          <a:p>
            <a:endParaRPr lang="en-US" altLang="zh-CN" b="1" dirty="0">
              <a:latin typeface="宋体" panose="02010600030101010101" pitchFamily="2" charset="-122"/>
            </a:endParaRPr>
          </a:p>
          <a:p>
            <a:pPr lvl="2" algn="just"/>
            <a:endParaRPr lang="en-US" altLang="zh-CN" dirty="0">
              <a:latin typeface="宋体" panose="0201060003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18433"/>
          <p:cNvSpPr>
            <a:spLocks noGrp="1"/>
          </p:cNvSpPr>
          <p:nvPr>
            <p:ph idx="1"/>
          </p:nvPr>
        </p:nvSpPr>
        <p:spPr>
          <a:xfrm>
            <a:off x="685800" y="381000"/>
            <a:ext cx="7772400" cy="5715000"/>
          </a:xfrm>
          <a:ln/>
        </p:spPr>
        <p:txBody>
          <a:bodyPr anchor="t"/>
          <a:lstStyle/>
          <a:p>
            <a:pPr marL="0" indent="0" algn="just">
              <a:buNone/>
            </a:pPr>
            <a:r>
              <a:rPr lang="en-US" altLang="zh-CN" sz="3200" b="1" dirty="0">
                <a:latin typeface="+mn-ea"/>
              </a:rPr>
              <a:t>3.</a:t>
            </a:r>
            <a:r>
              <a:rPr lang="zh-CN" altLang="en-US" sz="3200" b="1" dirty="0">
                <a:latin typeface="+mn-ea"/>
              </a:rPr>
              <a:t>被保险人或者投保人可以指定</a:t>
            </a:r>
            <a:r>
              <a:rPr lang="en-US" altLang="zh-CN" sz="3200" b="1" dirty="0">
                <a:latin typeface="+mn-ea"/>
              </a:rPr>
              <a:t>1</a:t>
            </a:r>
            <a:r>
              <a:rPr lang="zh-CN" altLang="en-US" sz="3200" b="1" dirty="0">
                <a:latin typeface="+mn-ea"/>
              </a:rPr>
              <a:t>人或者数人为受益人</a:t>
            </a:r>
            <a:r>
              <a:rPr lang="en-US" altLang="zh-CN" sz="3200" b="1" dirty="0">
                <a:latin typeface="+mn-ea"/>
              </a:rPr>
              <a:t>,</a:t>
            </a:r>
            <a:r>
              <a:rPr lang="zh-CN" altLang="en-US" sz="3200" b="1" dirty="0">
                <a:latin typeface="+mn-ea"/>
              </a:rPr>
              <a:t>如果受益人为数人的</a:t>
            </a:r>
            <a:r>
              <a:rPr lang="en-US" altLang="zh-CN" sz="3200" b="1" dirty="0">
                <a:latin typeface="+mn-ea"/>
              </a:rPr>
              <a:t>,</a:t>
            </a:r>
            <a:r>
              <a:rPr lang="zh-CN" altLang="en-US" sz="3200" b="1" dirty="0">
                <a:latin typeface="+mn-ea"/>
              </a:rPr>
              <a:t>可以指定受益顺序和受益份额</a:t>
            </a:r>
            <a:r>
              <a:rPr lang="en-US" altLang="zh-CN" sz="3200" b="1" dirty="0">
                <a:latin typeface="+mn-ea"/>
              </a:rPr>
              <a:t>,</a:t>
            </a:r>
            <a:r>
              <a:rPr lang="zh-CN" altLang="en-US" sz="3200" b="1" dirty="0">
                <a:latin typeface="+mn-ea"/>
              </a:rPr>
              <a:t>未确定受益</a:t>
            </a:r>
            <a:r>
              <a:rPr lang="en-US" altLang="zh-CN" sz="3200" b="1" dirty="0">
                <a:latin typeface="+mn-ea"/>
              </a:rPr>
              <a:t>.</a:t>
            </a:r>
            <a:r>
              <a:rPr lang="zh-CN" altLang="en-US" sz="3200" b="1" dirty="0">
                <a:latin typeface="+mn-ea"/>
              </a:rPr>
              <a:t>份额的</a:t>
            </a:r>
            <a:r>
              <a:rPr lang="en-US" altLang="zh-CN" sz="3200" b="1" dirty="0">
                <a:latin typeface="+mn-ea"/>
              </a:rPr>
              <a:t>,</a:t>
            </a:r>
            <a:r>
              <a:rPr lang="zh-CN" altLang="en-US" sz="3200" b="1" dirty="0">
                <a:latin typeface="+mn-ea"/>
              </a:rPr>
              <a:t>受益人按照相等份额享有受益权。</a:t>
            </a:r>
            <a:endParaRPr lang="en-US" altLang="zh-CN" sz="3200" b="1" dirty="0">
              <a:latin typeface="+mn-ea"/>
            </a:endParaRPr>
          </a:p>
          <a:p>
            <a:pPr marL="0" indent="0" algn="just">
              <a:buNone/>
            </a:pPr>
            <a:r>
              <a:rPr lang="en-US" altLang="zh-CN" sz="3200" b="1" dirty="0">
                <a:latin typeface="+mn-ea"/>
              </a:rPr>
              <a:t>4.</a:t>
            </a:r>
            <a:r>
              <a:rPr lang="zh-CN" altLang="en-US" sz="3200" b="1" dirty="0">
                <a:latin typeface="+mn-ea"/>
              </a:rPr>
              <a:t>投保人为与其有劳动关系的劳动者投保人身保险</a:t>
            </a:r>
            <a:r>
              <a:rPr lang="en-US" altLang="zh-CN" sz="3200" b="1" dirty="0">
                <a:latin typeface="+mn-ea"/>
              </a:rPr>
              <a:t>,</a:t>
            </a:r>
            <a:r>
              <a:rPr lang="zh-CN" altLang="en-US" sz="3200" b="1" dirty="0">
                <a:latin typeface="+mn-ea"/>
              </a:rPr>
              <a:t>不得指定被保险人及其近亲属以外的人为受益人。</a:t>
            </a:r>
            <a:endParaRPr lang="en-US" altLang="zh-CN" sz="3200" b="1" dirty="0">
              <a:latin typeface="+mn-ea"/>
            </a:endParaRPr>
          </a:p>
          <a:p>
            <a:endParaRPr lang="en-US" altLang="zh-CN" sz="3600" b="1" dirty="0">
              <a:latin typeface="黑体" panose="02010600030101010101" charset="-122"/>
              <a:ea typeface="黑体" panose="02010600030101010101" charset="-122"/>
            </a:endParaRPr>
          </a:p>
          <a:p>
            <a:pPr lvl="2" algn="just"/>
            <a:endParaRPr lang="en-US" altLang="zh-CN" sz="3600" b="1" dirty="0">
              <a:latin typeface="宋体" panose="0201060003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文本占位符 14337"/>
          <p:cNvSpPr>
            <a:spLocks noGrp="1"/>
          </p:cNvSpPr>
          <p:nvPr>
            <p:ph idx="1"/>
          </p:nvPr>
        </p:nvSpPr>
        <p:spPr>
          <a:xfrm>
            <a:off x="685800" y="381000"/>
            <a:ext cx="7772400" cy="5715000"/>
          </a:xfrm>
          <a:ln/>
        </p:spPr>
        <p:txBody>
          <a:bodyPr anchor="t"/>
          <a:lstStyle/>
          <a:p>
            <a:pPr marL="0" indent="0" algn="just">
              <a:buNone/>
            </a:pPr>
            <a:r>
              <a:rPr lang="zh-CN" altLang="en-US" sz="3200" b="1" dirty="0">
                <a:latin typeface="华文楷体" panose="02010600040101010101" pitchFamily="2" charset="-122"/>
                <a:ea typeface="华文楷体" panose="02010600040101010101" pitchFamily="2" charset="-122"/>
              </a:rPr>
              <a:t>[ 案例 ]  张某由其单位集体投保了人身意外伤害险，保额为4000元，保费从职工福利费中支付，张某指定其父为受益人，其母已病故，家中有妻子、儿女，还有一弟弟在农村，投保后半年，张某触电身亡，他生前为父母治病曾借用公款2000元，当保险公司给付保险金时，发现其父先于张某死亡了，于是在保险金给付上产生了纠纷。</a:t>
            </a:r>
            <a:endParaRPr lang="en-US" altLang="zh-CN" sz="3200" b="1" dirty="0">
              <a:latin typeface="华文楷体" panose="02010600040101010101" pitchFamily="2" charset="-122"/>
              <a:ea typeface="华文楷体" panose="02010600040101010101" pitchFamily="2" charset="-122"/>
            </a:endParaRPr>
          </a:p>
          <a:p>
            <a:pPr marL="0" indent="0" algn="just">
              <a:buNone/>
            </a:pPr>
            <a:endParaRPr lang="zh-CN" altLang="en-US" b="1" dirty="0">
              <a:latin typeface="宋体" panose="02010600030101010101" pitchFamily="2" charset="-122"/>
              <a:ea typeface="黑体" panose="02010600030101010101" charset="-122"/>
            </a:endParaRPr>
          </a:p>
        </p:txBody>
      </p:sp>
    </p:spTree>
    <p:extLst>
      <p:ext uri="{BB962C8B-B14F-4D97-AF65-F5344CB8AC3E}">
        <p14:creationId xmlns:p14="http://schemas.microsoft.com/office/powerpoint/2010/main" val="1882441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文本占位符 14337"/>
          <p:cNvSpPr>
            <a:spLocks noGrp="1"/>
          </p:cNvSpPr>
          <p:nvPr>
            <p:ph idx="1"/>
          </p:nvPr>
        </p:nvSpPr>
        <p:spPr>
          <a:xfrm>
            <a:off x="685800" y="381000"/>
            <a:ext cx="7772400" cy="5715000"/>
          </a:xfrm>
          <a:ln/>
        </p:spPr>
        <p:txBody>
          <a:bodyPr anchor="t">
            <a:normAutofit/>
          </a:bodyPr>
          <a:lstStyle/>
          <a:p>
            <a:pPr marL="0" indent="0" algn="just">
              <a:buNone/>
            </a:pPr>
            <a:r>
              <a:rPr lang="zh-CN" altLang="en-US" sz="3200" b="1" dirty="0">
                <a:latin typeface="华文楷体" panose="02010600040101010101" pitchFamily="2" charset="-122"/>
                <a:ea typeface="华文楷体" panose="02010600040101010101" pitchFamily="2" charset="-122"/>
              </a:rPr>
              <a:t>单位认为：单位支付了保险费，张某又欠公款，保险金应给单位。</a:t>
            </a:r>
          </a:p>
          <a:p>
            <a:pPr marL="0" indent="0" algn="just">
              <a:buNone/>
            </a:pPr>
            <a:r>
              <a:rPr lang="zh-CN" altLang="en-US" sz="3200" b="1" dirty="0">
                <a:latin typeface="华文楷体" panose="02010600040101010101" pitchFamily="2" charset="-122"/>
                <a:ea typeface="华文楷体" panose="02010600040101010101" pitchFamily="2" charset="-122"/>
              </a:rPr>
              <a:t>妻子认为：她是合法的保险金领取人。</a:t>
            </a:r>
          </a:p>
          <a:p>
            <a:pPr marL="0" indent="0" algn="just">
              <a:buNone/>
            </a:pPr>
            <a:r>
              <a:rPr lang="zh-CN" altLang="en-US" sz="3200" b="1" dirty="0">
                <a:latin typeface="华文楷体" panose="02010600040101010101" pitchFamily="2" charset="-122"/>
                <a:ea typeface="华文楷体" panose="02010600040101010101" pitchFamily="2" charset="-122"/>
              </a:rPr>
              <a:t>弟弟认为；哥哥死亡后，他是父母唯一合法继承人，应继承父亲领取保险金。</a:t>
            </a:r>
          </a:p>
          <a:p>
            <a:pPr marL="0" indent="0" algn="just">
              <a:buNone/>
            </a:pPr>
            <a:r>
              <a:rPr lang="zh-CN" altLang="en-US" sz="3200" b="1" dirty="0">
                <a:latin typeface="华文楷体" panose="02010600040101010101" pitchFamily="2" charset="-122"/>
                <a:ea typeface="华文楷体" panose="02010600040101010101" pitchFamily="2" charset="-122"/>
              </a:rPr>
              <a:t>请分析能够领取保险金和不能领取保险金的理由。</a:t>
            </a:r>
          </a:p>
          <a:p>
            <a:pPr marL="0" indent="0" algn="just">
              <a:buNone/>
            </a:pPr>
            <a:endParaRPr lang="zh-CN" altLang="en-US" b="1" dirty="0">
              <a:latin typeface="宋体" panose="02010600030101010101" pitchFamily="2" charset="-122"/>
              <a:ea typeface="黑体" panose="02010600030101010101" charset="-122"/>
            </a:endParaRPr>
          </a:p>
        </p:txBody>
      </p:sp>
    </p:spTree>
    <p:extLst>
      <p:ext uri="{BB962C8B-B14F-4D97-AF65-F5344CB8AC3E}">
        <p14:creationId xmlns:p14="http://schemas.microsoft.com/office/powerpoint/2010/main" val="1588080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19457"/>
          <p:cNvSpPr>
            <a:spLocks noGrp="1"/>
          </p:cNvSpPr>
          <p:nvPr>
            <p:ph idx="1"/>
          </p:nvPr>
        </p:nvSpPr>
        <p:spPr>
          <a:xfrm>
            <a:off x="685800" y="381000"/>
            <a:ext cx="7772400" cy="5715000"/>
          </a:xfrm>
          <a:ln/>
        </p:spPr>
        <p:txBody>
          <a:bodyPr anchor="t"/>
          <a:lstStyle/>
          <a:p>
            <a:pPr marL="0" indent="0" algn="just">
              <a:buNone/>
            </a:pPr>
            <a:r>
              <a:rPr lang="zh-CN" altLang="en-US" sz="3200" b="1" dirty="0">
                <a:latin typeface="华文楷体" panose="02010600040101010101" pitchFamily="2" charset="-122"/>
                <a:ea typeface="华文楷体" panose="02010600040101010101" pitchFamily="2" charset="-122"/>
              </a:rPr>
              <a:t>注意</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受益人与被保险人在同一事件中死亡</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且不能确定死亡先后顺序的</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推定受益人死亡在先。</a:t>
            </a:r>
          </a:p>
          <a:p>
            <a:pPr lvl="2" algn="just"/>
            <a:endParaRPr lang="zh-CN" altLang="en-US" sz="3600" b="1" dirty="0">
              <a:latin typeface="黑体" panose="02010600030101010101" charset="-122"/>
              <a:ea typeface="黑体" panose="02010600030101010101"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36D832B-1362-9D6C-A03D-DD8405260A50}"/>
            </a:ext>
          </a:extLst>
        </p:cNvPr>
        <p:cNvGrpSpPr/>
        <p:nvPr/>
      </p:nvGrpSpPr>
      <p:grpSpPr>
        <a:xfrm>
          <a:off x="0" y="0"/>
          <a:ext cx="0" cy="0"/>
          <a:chOff x="0" y="0"/>
          <a:chExt cx="0" cy="0"/>
        </a:xfrm>
      </p:grpSpPr>
      <p:sp>
        <p:nvSpPr>
          <p:cNvPr id="43009" name="文本占位符 22529">
            <a:extLst>
              <a:ext uri="{FF2B5EF4-FFF2-40B4-BE49-F238E27FC236}">
                <a16:creationId xmlns:a16="http://schemas.microsoft.com/office/drawing/2014/main" xmlns="" id="{650C3665-D55F-7E2B-5674-242D59A90434}"/>
              </a:ext>
            </a:extLst>
          </p:cNvPr>
          <p:cNvSpPr>
            <a:spLocks noGrp="1"/>
          </p:cNvSpPr>
          <p:nvPr>
            <p:ph idx="1"/>
          </p:nvPr>
        </p:nvSpPr>
        <p:spPr>
          <a:xfrm>
            <a:off x="611560" y="404664"/>
            <a:ext cx="8208912" cy="5544616"/>
          </a:xfrm>
        </p:spPr>
        <p:txBody>
          <a:bodyPr vert="horz" lIns="69056" tIns="34529" rIns="69056" bIns="34529" rtlCol="0" anchor="t">
            <a:normAutofit fontScale="92500" lnSpcReduction="10000"/>
          </a:bodyPr>
          <a:lstStyle/>
          <a:p>
            <a:pPr marL="0" indent="0">
              <a:buNone/>
            </a:pPr>
            <a:r>
              <a:rPr lang="en-US" altLang="zh-CN" sz="3200" b="1" dirty="0">
                <a:latin typeface="华文楷体" panose="02010600040101010101" pitchFamily="2" charset="-122"/>
                <a:ea typeface="华文楷体" panose="02010600040101010101" pitchFamily="2" charset="-122"/>
              </a:rPr>
              <a:t>   [</a:t>
            </a:r>
            <a:r>
              <a:rPr lang="zh-CN" altLang="en-US" sz="3200" b="1" dirty="0">
                <a:latin typeface="华文楷体" panose="02010600040101010101" pitchFamily="2" charset="-122"/>
                <a:ea typeface="华文楷体" panose="02010600040101010101" pitchFamily="2" charset="-122"/>
              </a:rPr>
              <a:t>思政案例</a:t>
            </a:r>
            <a:r>
              <a:rPr lang="en-US" altLang="zh-CN" sz="3200" b="1" dirty="0">
                <a:latin typeface="华文楷体" panose="02010600040101010101" pitchFamily="2" charset="-122"/>
                <a:ea typeface="华文楷体" panose="02010600040101010101" pitchFamily="2" charset="-122"/>
              </a:rPr>
              <a:t>]</a:t>
            </a:r>
          </a:p>
          <a:p>
            <a:pPr indent="0" algn="l">
              <a:buNone/>
            </a:pPr>
            <a:r>
              <a:rPr lang="en-US" altLang="zh-CN" sz="3000" b="1" dirty="0">
                <a:latin typeface="华文楷体" panose="02010600040101010101" pitchFamily="2" charset="-122"/>
                <a:ea typeface="华文楷体" panose="02010600040101010101" pitchFamily="2" charset="-122"/>
              </a:rPr>
              <a:t>40</a:t>
            </a:r>
            <a:r>
              <a:rPr lang="zh-CN" altLang="zh-CN" sz="3000" b="1" dirty="0">
                <a:latin typeface="华文楷体" panose="02010600040101010101" pitchFamily="2" charset="-122"/>
                <a:ea typeface="华文楷体" panose="02010600040101010101" pitchFamily="2" charset="-122"/>
              </a:rPr>
              <a:t>岁的约翰在美国硅谷一家高科技公司上班，他有两个孩子，还有</a:t>
            </a:r>
            <a:r>
              <a:rPr lang="en-US" altLang="zh-CN" sz="3000" b="1" dirty="0">
                <a:latin typeface="华文楷体" panose="02010600040101010101" pitchFamily="2" charset="-122"/>
                <a:ea typeface="华文楷体" panose="02010600040101010101" pitchFamily="2" charset="-122"/>
              </a:rPr>
              <a:t>50</a:t>
            </a:r>
            <a:r>
              <a:rPr lang="zh-CN" altLang="zh-CN" sz="3000" b="1" dirty="0">
                <a:latin typeface="华文楷体" panose="02010600040101010101" pitchFamily="2" charset="-122"/>
                <a:ea typeface="华文楷体" panose="02010600040101010101" pitchFamily="2" charset="-122"/>
              </a:rPr>
              <a:t>万美元的房贷和车贷。</a:t>
            </a:r>
            <a:r>
              <a:rPr lang="en-US" altLang="zh-CN" sz="3000" b="1" dirty="0">
                <a:latin typeface="华文楷体" panose="02010600040101010101" pitchFamily="2" charset="-122"/>
                <a:ea typeface="华文楷体" panose="02010600040101010101" pitchFamily="2" charset="-122"/>
              </a:rPr>
              <a:t>2022</a:t>
            </a:r>
            <a:r>
              <a:rPr lang="zh-CN" altLang="zh-CN" sz="3000" b="1" dirty="0">
                <a:latin typeface="华文楷体" panose="02010600040101010101" pitchFamily="2" charset="-122"/>
                <a:ea typeface="华文楷体" panose="02010600040101010101" pitchFamily="2" charset="-122"/>
              </a:rPr>
              <a:t>年</a:t>
            </a:r>
            <a:r>
              <a:rPr lang="en-US" altLang="zh-CN" sz="3000" b="1" dirty="0">
                <a:latin typeface="华文楷体" panose="02010600040101010101" pitchFamily="2" charset="-122"/>
                <a:ea typeface="华文楷体" panose="02010600040101010101" pitchFamily="2" charset="-122"/>
              </a:rPr>
              <a:t>1</a:t>
            </a:r>
            <a:r>
              <a:rPr lang="zh-CN" altLang="zh-CN" sz="3000" b="1" dirty="0">
                <a:latin typeface="华文楷体" panose="02010600040101010101" pitchFamily="2" charset="-122"/>
                <a:ea typeface="华文楷体" panose="02010600040101010101" pitchFamily="2" charset="-122"/>
              </a:rPr>
              <a:t>月</a:t>
            </a:r>
            <a:r>
              <a:rPr lang="en-US" altLang="zh-CN" sz="3000" b="1" dirty="0">
                <a:latin typeface="华文楷体" panose="02010600040101010101" pitchFamily="2" charset="-122"/>
                <a:ea typeface="华文楷体" panose="02010600040101010101" pitchFamily="2" charset="-122"/>
              </a:rPr>
              <a:t>15</a:t>
            </a:r>
            <a:r>
              <a:rPr lang="zh-CN" altLang="zh-CN" sz="3000" b="1" dirty="0">
                <a:latin typeface="华文楷体" panose="02010600040101010101" pitchFamily="2" charset="-122"/>
                <a:ea typeface="华文楷体" panose="02010600040101010101" pitchFamily="2" charset="-122"/>
              </a:rPr>
              <a:t>号他给自己配置了一份保险规划：保险金额</a:t>
            </a:r>
            <a:r>
              <a:rPr lang="en-US" altLang="zh-CN" sz="3000" b="1" dirty="0">
                <a:latin typeface="华文楷体" panose="02010600040101010101" pitchFamily="2" charset="-122"/>
                <a:ea typeface="华文楷体" panose="02010600040101010101" pitchFamily="2" charset="-122"/>
              </a:rPr>
              <a:t>70</a:t>
            </a:r>
            <a:r>
              <a:rPr lang="zh-CN" altLang="zh-CN" sz="3000" b="1" dirty="0">
                <a:latin typeface="华文楷体" panose="02010600040101010101" pitchFamily="2" charset="-122"/>
                <a:ea typeface="华文楷体" panose="02010600040101010101" pitchFamily="2" charset="-122"/>
              </a:rPr>
              <a:t>万美元的</a:t>
            </a:r>
            <a:r>
              <a:rPr lang="en-US" altLang="zh-CN" sz="3000" b="1" dirty="0">
                <a:latin typeface="华文楷体" panose="02010600040101010101" pitchFamily="2" charset="-122"/>
                <a:ea typeface="华文楷体" panose="02010600040101010101" pitchFamily="2" charset="-122"/>
              </a:rPr>
              <a:t>20</a:t>
            </a:r>
            <a:r>
              <a:rPr lang="zh-CN" altLang="zh-CN" sz="3000" b="1" dirty="0">
                <a:latin typeface="华文楷体" panose="02010600040101010101" pitchFamily="2" charset="-122"/>
                <a:ea typeface="华文楷体" panose="02010600040101010101" pitchFamily="2" charset="-122"/>
              </a:rPr>
              <a:t>年期的定期寿险；保险金额</a:t>
            </a:r>
            <a:r>
              <a:rPr lang="en-US" altLang="zh-CN" sz="3000" b="1" dirty="0">
                <a:latin typeface="华文楷体" panose="02010600040101010101" pitchFamily="2" charset="-122"/>
                <a:ea typeface="华文楷体" panose="02010600040101010101" pitchFamily="2" charset="-122"/>
              </a:rPr>
              <a:t>50</a:t>
            </a:r>
            <a:r>
              <a:rPr lang="zh-CN" altLang="zh-CN" sz="3000" b="1" dirty="0">
                <a:latin typeface="华文楷体" panose="02010600040101010101" pitchFamily="2" charset="-122"/>
                <a:ea typeface="华文楷体" panose="02010600040101010101" pitchFamily="2" charset="-122"/>
              </a:rPr>
              <a:t>万美元的终身型重大疾病保险；以及保险金额</a:t>
            </a:r>
            <a:r>
              <a:rPr lang="en-US" altLang="zh-CN" sz="3000" b="1" dirty="0">
                <a:latin typeface="华文楷体" panose="02010600040101010101" pitchFamily="2" charset="-122"/>
                <a:ea typeface="华文楷体" panose="02010600040101010101" pitchFamily="2" charset="-122"/>
              </a:rPr>
              <a:t>100</a:t>
            </a:r>
            <a:r>
              <a:rPr lang="zh-CN" altLang="zh-CN" sz="3000" b="1" dirty="0">
                <a:latin typeface="华文楷体" panose="02010600040101010101" pitchFamily="2" charset="-122"/>
                <a:ea typeface="华文楷体" panose="02010600040101010101" pitchFamily="2" charset="-122"/>
              </a:rPr>
              <a:t>万美元的一年期的人身意外伤害保险。同时他也按规定缴纳社会基本养老保险和</a:t>
            </a:r>
            <a:r>
              <a:rPr lang="en-US" altLang="zh-CN" sz="3000" b="1" dirty="0">
                <a:latin typeface="华文楷体" panose="02010600040101010101" pitchFamily="2" charset="-122"/>
                <a:ea typeface="华文楷体" panose="02010600040101010101" pitchFamily="2" charset="-122"/>
              </a:rPr>
              <a:t>401K</a:t>
            </a:r>
            <a:r>
              <a:rPr lang="zh-CN" altLang="zh-CN" sz="3000" b="1" dirty="0">
                <a:latin typeface="华文楷体" panose="02010600040101010101" pitchFamily="2" charset="-122"/>
                <a:ea typeface="华文楷体" panose="02010600040101010101" pitchFamily="2" charset="-122"/>
              </a:rPr>
              <a:t>计划（即企业年金）的保费。其中定期寿险的保单指定了他的妻子珍妮和两个儿子作为受益人，人身意外伤害保险的保单没有指定受益人。</a:t>
            </a:r>
            <a:r>
              <a:rPr lang="en-US" altLang="zh-CN" sz="3000" b="1" dirty="0">
                <a:latin typeface="华文楷体" panose="02010600040101010101" pitchFamily="2" charset="-122"/>
                <a:ea typeface="华文楷体" panose="02010600040101010101" pitchFamily="2" charset="-122"/>
              </a:rPr>
              <a:t>2022</a:t>
            </a:r>
            <a:r>
              <a:rPr lang="zh-CN" altLang="zh-CN" sz="3000" b="1" dirty="0">
                <a:latin typeface="华文楷体" panose="02010600040101010101" pitchFamily="2" charset="-122"/>
                <a:ea typeface="华文楷体" panose="02010600040101010101" pitchFamily="2" charset="-122"/>
              </a:rPr>
              <a:t>年</a:t>
            </a:r>
            <a:r>
              <a:rPr lang="en-US" altLang="zh-CN" sz="3000" b="1" dirty="0">
                <a:latin typeface="华文楷体" panose="02010600040101010101" pitchFamily="2" charset="-122"/>
                <a:ea typeface="华文楷体" panose="02010600040101010101" pitchFamily="2" charset="-122"/>
              </a:rPr>
              <a:t>7</a:t>
            </a:r>
            <a:r>
              <a:rPr lang="zh-CN" altLang="zh-CN" sz="3000" b="1" dirty="0">
                <a:latin typeface="华文楷体" panose="02010600040101010101" pitchFamily="2" charset="-122"/>
                <a:ea typeface="华文楷体" panose="02010600040101010101" pitchFamily="2" charset="-122"/>
              </a:rPr>
              <a:t>月</a:t>
            </a:r>
            <a:r>
              <a:rPr lang="en-US" altLang="zh-CN" sz="3000" b="1" dirty="0">
                <a:latin typeface="华文楷体" panose="02010600040101010101" pitchFamily="2" charset="-122"/>
                <a:ea typeface="华文楷体" panose="02010600040101010101" pitchFamily="2" charset="-122"/>
              </a:rPr>
              <a:t>15</a:t>
            </a:r>
            <a:r>
              <a:rPr lang="zh-CN" altLang="zh-CN" sz="3000" b="1" dirty="0">
                <a:latin typeface="华文楷体" panose="02010600040101010101" pitchFamily="2" charset="-122"/>
                <a:ea typeface="华文楷体" panose="02010600040101010101" pitchFamily="2" charset="-122"/>
              </a:rPr>
              <a:t>号约翰因为车祸死亡。</a:t>
            </a:r>
            <a:r>
              <a:rPr lang="zh-CN" altLang="zh-CN" sz="3000" b="1" dirty="0" smtClean="0">
                <a:latin typeface="华文楷体" panose="02010600040101010101" pitchFamily="2" charset="-122"/>
                <a:ea typeface="华文楷体" panose="02010600040101010101" pitchFamily="2" charset="-122"/>
              </a:rPr>
              <a:t>请问</a:t>
            </a:r>
            <a:r>
              <a:rPr lang="zh-CN" altLang="en-US" sz="3000" b="1" dirty="0">
                <a:latin typeface="华文楷体" panose="02010600040101010101" pitchFamily="2" charset="-122"/>
                <a:ea typeface="华文楷体" panose="02010600040101010101" pitchFamily="2" charset="-122"/>
              </a:rPr>
              <a:t>约翰</a:t>
            </a:r>
            <a:r>
              <a:rPr lang="zh-CN" altLang="zh-CN" sz="3000" b="1" dirty="0" smtClean="0">
                <a:latin typeface="华文楷体" panose="02010600040101010101" pitchFamily="2" charset="-122"/>
                <a:ea typeface="华文楷体" panose="02010600040101010101" pitchFamily="2" charset="-122"/>
              </a:rPr>
              <a:t>保险</a:t>
            </a:r>
            <a:r>
              <a:rPr lang="zh-CN" altLang="zh-CN" sz="3000" b="1" dirty="0">
                <a:latin typeface="华文楷体" panose="02010600040101010101" pitchFamily="2" charset="-122"/>
                <a:ea typeface="华文楷体" panose="02010600040101010101" pitchFamily="2" charset="-122"/>
              </a:rPr>
              <a:t>配置是否合理？保险公司该如何赔付？保险金是否能够规避遗产税？</a:t>
            </a:r>
          </a:p>
          <a:p>
            <a:pPr marL="0" indent="0">
              <a:buNone/>
            </a:pPr>
            <a:endParaRPr lang="zh-CN" altLang="en-US" sz="3200" b="1" dirty="0">
              <a:latin typeface="宋体" panose="02010600030101010101" pitchFamily="2" charset="-122"/>
              <a:ea typeface="华文新魏" panose="02010800040101010101" pitchFamily="2" charset="-122"/>
            </a:endParaRPr>
          </a:p>
          <a:p>
            <a:pPr marL="0" indent="0">
              <a:buNone/>
            </a:pPr>
            <a:endParaRPr lang="zh-CN" altLang="en-US" b="1" dirty="0">
              <a:latin typeface="宋体" panose="02010600030101010101" pitchFamily="2" charset="-122"/>
            </a:endParaRPr>
          </a:p>
          <a:p>
            <a:pPr>
              <a:lnSpc>
                <a:spcPct val="90000"/>
              </a:lnSpc>
            </a:pPr>
            <a:endParaRPr lang="zh-CN" altLang="en-US" sz="2700" b="1" dirty="0">
              <a:latin typeface="宋体" panose="02010600030101010101" pitchFamily="2" charset="-122"/>
            </a:endParaRPr>
          </a:p>
          <a:p>
            <a:pPr marL="0" indent="0">
              <a:buNone/>
            </a:pPr>
            <a:endParaRPr lang="zh-CN" altLang="en-US" b="1" dirty="0"/>
          </a:p>
          <a:p>
            <a:pPr>
              <a:lnSpc>
                <a:spcPct val="90000"/>
              </a:lnSpc>
            </a:pPr>
            <a:endParaRPr lang="zh-CN" altLang="en-US" b="1" dirty="0"/>
          </a:p>
        </p:txBody>
      </p:sp>
    </p:spTree>
    <p:extLst>
      <p:ext uri="{BB962C8B-B14F-4D97-AF65-F5344CB8AC3E}">
        <p14:creationId xmlns:p14="http://schemas.microsoft.com/office/powerpoint/2010/main" val="819842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685800" y="381000"/>
            <a:ext cx="7772400" cy="5715000"/>
          </a:xfrm>
          <a:ln/>
        </p:spPr>
        <p:txBody>
          <a:bodyPr anchor="t"/>
          <a:lstStyle/>
          <a:p>
            <a:pPr marL="0" indent="0" algn="just">
              <a:buNone/>
            </a:pPr>
            <a:r>
              <a:rPr lang="zh-CN" altLang="en-US" sz="3200" b="1" dirty="0">
                <a:latin typeface="华文楷体" panose="02010600040101010101" pitchFamily="2" charset="-122"/>
                <a:ea typeface="华文楷体" panose="02010600040101010101" pitchFamily="2" charset="-122"/>
              </a:rPr>
              <a:t>人寿保险的避税功能：</a:t>
            </a:r>
          </a:p>
          <a:p>
            <a:pPr marL="0" indent="0" algn="just">
              <a:buNone/>
            </a:pPr>
            <a:r>
              <a:rPr lang="zh-CN" altLang="en-US" sz="3200" b="1" dirty="0">
                <a:latin typeface="华文楷体" panose="02010600040101010101" pitchFamily="2" charset="-122"/>
                <a:ea typeface="华文楷体" panose="02010600040101010101" pitchFamily="2" charset="-122"/>
              </a:rPr>
              <a:t>1、指定的受益人领取的保险金没义务清偿被保险人生前的债务和缴纳遗产税。</a:t>
            </a:r>
          </a:p>
          <a:p>
            <a:pPr marL="0" indent="0" algn="just">
              <a:buNone/>
            </a:pPr>
            <a:r>
              <a:rPr lang="zh-CN" altLang="en-US" sz="3200" b="1" dirty="0">
                <a:latin typeface="华文楷体" panose="02010600040101010101" pitchFamily="2" charset="-122"/>
                <a:ea typeface="华文楷体" panose="02010600040101010101" pitchFamily="2" charset="-122"/>
              </a:rPr>
              <a:t>2、法定的继承人领取的保险金有义务清偿被保险人生前的债务和缴纳遗产税。</a:t>
            </a:r>
          </a:p>
          <a:p>
            <a:pPr algn="just"/>
            <a:endParaRPr lang="zh-CN" altLang="en-US" sz="3200" b="1" dirty="0">
              <a:latin typeface="华文楷体" panose="02010600040101010101" pitchFamily="2" charset="-122"/>
              <a:ea typeface="华文楷体" panose="02010600040101010101" pitchFamily="2" charset="-122"/>
            </a:endParaRPr>
          </a:p>
          <a:p>
            <a:pPr marL="0" indent="0" algn="just">
              <a:buNone/>
            </a:pPr>
            <a:r>
              <a:rPr lang="zh-CN" altLang="en-US" sz="16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内容占位符 5121"/>
          <p:cNvSpPr>
            <a:spLocks noGrp="1"/>
          </p:cNvSpPr>
          <p:nvPr>
            <p:ph idx="1"/>
          </p:nvPr>
        </p:nvSpPr>
        <p:spPr>
          <a:xfrm>
            <a:off x="685800" y="381000"/>
            <a:ext cx="7772400" cy="5715000"/>
          </a:xfrm>
          <a:ln/>
        </p:spPr>
        <p:txBody>
          <a:bodyPr anchor="t"/>
          <a:lstStyle/>
          <a:p>
            <a:pPr algn="ctr"/>
            <a:endParaRPr lang="en-US" altLang="zh-CN" dirty="0">
              <a:latin typeface="宋体" panose="02010600030101010101" pitchFamily="2" charset="-122"/>
            </a:endParaRPr>
          </a:p>
          <a:p>
            <a:pPr algn="ctr"/>
            <a:endParaRPr lang="en-US" altLang="zh-CN" sz="3600" b="1" dirty="0">
              <a:latin typeface="宋体" panose="02010600030101010101" pitchFamily="2" charset="-122"/>
            </a:endParaRPr>
          </a:p>
          <a:p>
            <a:pPr algn="ctr"/>
            <a:endParaRPr lang="en-US" altLang="zh-CN" sz="3600" b="1" dirty="0">
              <a:latin typeface="宋体" panose="02010600030101010101" pitchFamily="2" charset="-122"/>
            </a:endParaRPr>
          </a:p>
          <a:p>
            <a:pPr marL="0" indent="0" algn="ctr">
              <a:buNone/>
            </a:pPr>
            <a:r>
              <a:rPr lang="zh-CN" altLang="en-US" sz="3600" b="1" dirty="0">
                <a:latin typeface="华文楷体" panose="02010600040101010101" pitchFamily="2" charset="-122"/>
                <a:ea typeface="华文楷体" panose="02010600040101010101" pitchFamily="2" charset="-122"/>
              </a:rPr>
              <a:t>第一节   人身保险合同的法律特征</a:t>
            </a:r>
          </a:p>
          <a:p>
            <a:pPr algn="ctr"/>
            <a:endParaRPr lang="zh-CN" altLang="en-US" sz="3600" dirty="0">
              <a:latin typeface="宋体" panose="0201060003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内容占位符 20481"/>
          <p:cNvSpPr>
            <a:spLocks noGrp="1"/>
          </p:cNvSpPr>
          <p:nvPr>
            <p:ph idx="1"/>
          </p:nvPr>
        </p:nvSpPr>
        <p:spPr>
          <a:xfrm>
            <a:off x="685800" y="381000"/>
            <a:ext cx="7772400" cy="5715000"/>
          </a:xfrm>
          <a:ln/>
        </p:spPr>
        <p:txBody>
          <a:bodyPr anchor="t">
            <a:normAutofit/>
          </a:bodyPr>
          <a:lstStyle/>
          <a:p>
            <a:pPr marL="0" indent="0" algn="just">
              <a:lnSpc>
                <a:spcPct val="90000"/>
              </a:lnSpc>
              <a:buNone/>
            </a:pPr>
            <a:r>
              <a:rPr lang="zh-CN" altLang="en-US" sz="3200" b="1" dirty="0">
                <a:latin typeface="华文楷体" panose="02010600040101010101" pitchFamily="2" charset="-122"/>
                <a:ea typeface="华文楷体" panose="02010600040101010101" pitchFamily="2" charset="-122"/>
              </a:rPr>
              <a:t>注意</a:t>
            </a:r>
            <a:r>
              <a:rPr lang="en-US" altLang="zh-CN" sz="3200" b="1" dirty="0">
                <a:latin typeface="华文楷体" panose="02010600040101010101" pitchFamily="2" charset="-122"/>
                <a:ea typeface="华文楷体" panose="02010600040101010101" pitchFamily="2" charset="-122"/>
              </a:rPr>
              <a:t>:</a:t>
            </a:r>
          </a:p>
          <a:p>
            <a:pPr marL="0" indent="0" algn="just">
              <a:lnSpc>
                <a:spcPct val="90000"/>
              </a:lnSpc>
              <a:buNone/>
            </a:pPr>
            <a:r>
              <a:rPr lang="zh-CN" altLang="en-US" sz="3200" b="1" dirty="0">
                <a:latin typeface="华文楷体" panose="02010600040101010101" pitchFamily="2" charset="-122"/>
                <a:ea typeface="华文楷体" panose="02010600040101010101" pitchFamily="2" charset="-122"/>
              </a:rPr>
              <a:t>被保险人死亡后遇到下列情形的</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保险金作为遗产</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按照</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继承法</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规定处理</a:t>
            </a:r>
            <a:r>
              <a:rPr lang="en-US" altLang="zh-CN" sz="3200" b="1" dirty="0">
                <a:latin typeface="华文楷体" panose="02010600040101010101" pitchFamily="2" charset="-122"/>
                <a:ea typeface="华文楷体" panose="02010600040101010101" pitchFamily="2" charset="-122"/>
              </a:rPr>
              <a:t>:</a:t>
            </a:r>
          </a:p>
          <a:p>
            <a:pPr marL="0" indent="0" algn="just">
              <a:lnSpc>
                <a:spcPct val="90000"/>
              </a:lnSpc>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没有指定受益人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或者受益人指定不明无法确定</a:t>
            </a:r>
          </a:p>
          <a:p>
            <a:pPr marL="0" indent="0" algn="just">
              <a:lnSpc>
                <a:spcPct val="90000"/>
              </a:lnSpc>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受益人先于被保险人死亡</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没有其他受益人</a:t>
            </a:r>
          </a:p>
          <a:p>
            <a:pPr marL="0" indent="0" algn="just">
              <a:lnSpc>
                <a:spcPct val="90000"/>
              </a:lnSpc>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受益人依法丧失受益权或者放弃受益权</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没有其他受益人</a:t>
            </a:r>
          </a:p>
          <a:p>
            <a:pPr lvl="2" algn="just">
              <a:lnSpc>
                <a:spcPct val="90000"/>
              </a:lnSpc>
            </a:pPr>
            <a:endParaRPr lang="zh-CN" altLang="en-US" sz="3600" b="1" dirty="0">
              <a:latin typeface="黑体" panose="02010600030101010101" charset="-122"/>
              <a:ea typeface="黑体" panose="02010600030101010101"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内容占位符 21505"/>
          <p:cNvSpPr>
            <a:spLocks noGrp="1"/>
          </p:cNvSpPr>
          <p:nvPr>
            <p:ph idx="1"/>
          </p:nvPr>
        </p:nvSpPr>
        <p:spPr>
          <a:xfrm>
            <a:off x="685800" y="381000"/>
            <a:ext cx="7772400" cy="5715000"/>
          </a:xfrm>
          <a:ln/>
        </p:spPr>
        <p:txBody>
          <a:bodyPr anchor="t"/>
          <a:lstStyle/>
          <a:p>
            <a:pPr marL="0" indent="0" algn="just">
              <a:lnSpc>
                <a:spcPct val="90000"/>
              </a:lnSpc>
              <a:buNone/>
            </a:pP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、受益人故意造成被保险人死亡</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伤残</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疾病的或者受益人故意杀害被保险人未遂的</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该受益人依法丧失受益权。</a:t>
            </a:r>
            <a:endParaRPr lang="en-US" altLang="zh-CN" sz="3200" b="1" dirty="0">
              <a:latin typeface="华文楷体" panose="02010600040101010101" pitchFamily="2" charset="-122"/>
              <a:ea typeface="华文楷体" panose="02010600040101010101" pitchFamily="2" charset="-122"/>
            </a:endParaRPr>
          </a:p>
          <a:p>
            <a:pPr lvl="2" algn="just"/>
            <a:endParaRPr lang="en-US" altLang="zh-CN" sz="3600" b="1" dirty="0">
              <a:latin typeface="黑体" panose="02010600030101010101" charset="-122"/>
              <a:ea typeface="黑体" panose="02010600030101010101"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2529"/>
          <p:cNvSpPr>
            <a:spLocks noGrp="1"/>
          </p:cNvSpPr>
          <p:nvPr>
            <p:ph idx="1"/>
          </p:nvPr>
        </p:nvSpPr>
        <p:spPr>
          <a:xfrm>
            <a:off x="685800" y="381000"/>
            <a:ext cx="7772400" cy="5715000"/>
          </a:xfrm>
          <a:ln/>
        </p:spPr>
        <p:txBody>
          <a:bodyPr anchor="t"/>
          <a:lstStyle/>
          <a:p>
            <a:pPr marL="0" indent="0" algn="just">
              <a:buNone/>
            </a:pPr>
            <a:endParaRPr lang="en-US" altLang="zh-CN" b="1" dirty="0">
              <a:latin typeface="宋体" panose="02010600030101010101" pitchFamily="2" charset="-122"/>
              <a:ea typeface="黑体" panose="02010600030101010101" charset="-122"/>
            </a:endParaRPr>
          </a:p>
          <a:p>
            <a:pPr marL="0"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案例</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居民陆先生向保险公司投保了一份终身寿险，指定其儿子陆小强为受益人。</a:t>
            </a:r>
            <a:r>
              <a:rPr lang="en-US" altLang="zh-CN" sz="3200" b="1" dirty="0">
                <a:latin typeface="华文楷体" panose="02010600040101010101" pitchFamily="2" charset="-122"/>
                <a:ea typeface="华文楷体" panose="02010600040101010101" pitchFamily="2" charset="-122"/>
              </a:rPr>
              <a:t>2020</a:t>
            </a:r>
            <a:r>
              <a:rPr lang="zh-CN" altLang="en-US" sz="3200" b="1" dirty="0">
                <a:latin typeface="华文楷体" panose="02010600040101010101" pitchFamily="2" charset="-122"/>
                <a:ea typeface="华文楷体" panose="02010600040101010101" pitchFamily="2" charset="-122"/>
              </a:rPr>
              <a:t>年</a:t>
            </a: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月陆先生因病去世，陆小强以受益人的身份向保险公司提出保险金给付申请。此时陆先生的女儿陆小芳也向保险公司申领保险金，理由是她有父亲生前所立并经公证机关公证的遗嘱，遗嘱上写有“本人身故后全部保险金归女儿所有”，于是保险金的给付产生了纠纷，请问该如何处理，为什么？</a:t>
            </a:r>
          </a:p>
          <a:p>
            <a:pPr lvl="2" algn="just"/>
            <a:endParaRPr lang="en-US" altLang="zh-CN" sz="3600" b="1" dirty="0">
              <a:latin typeface="黑体" panose="02010600030101010101" charset="-122"/>
              <a:ea typeface="黑体" panose="02010600030101010101" charset="-122"/>
            </a:endParaRPr>
          </a:p>
        </p:txBody>
      </p:sp>
    </p:spTree>
    <p:extLst>
      <p:ext uri="{BB962C8B-B14F-4D97-AF65-F5344CB8AC3E}">
        <p14:creationId xmlns:p14="http://schemas.microsoft.com/office/powerpoint/2010/main" val="2509523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内容占位符 22529"/>
          <p:cNvSpPr>
            <a:spLocks noGrp="1"/>
          </p:cNvSpPr>
          <p:nvPr>
            <p:ph idx="1"/>
          </p:nvPr>
        </p:nvSpPr>
        <p:spPr>
          <a:xfrm>
            <a:off x="685800" y="381000"/>
            <a:ext cx="7772400" cy="5715000"/>
          </a:xfrm>
          <a:ln/>
        </p:spPr>
        <p:txBody>
          <a:bodyPr anchor="t"/>
          <a:lstStyle/>
          <a:p>
            <a:pPr marL="0" indent="0" algn="just">
              <a:lnSpc>
                <a:spcPct val="90000"/>
              </a:lnSpc>
              <a:buNone/>
            </a:pPr>
            <a:r>
              <a:rPr lang="zh-CN" altLang="en-US" sz="3200" b="1" dirty="0">
                <a:latin typeface="华文楷体" panose="02010600040101010101" pitchFamily="2" charset="-122"/>
                <a:ea typeface="华文楷体" panose="02010600040101010101" pitchFamily="2" charset="-122"/>
              </a:rPr>
              <a:t>注意</a:t>
            </a:r>
            <a:r>
              <a:rPr lang="en-US" altLang="zh-CN" sz="3200" b="1" dirty="0">
                <a:latin typeface="华文楷体" panose="02010600040101010101" pitchFamily="2" charset="-122"/>
                <a:ea typeface="华文楷体" panose="02010600040101010101" pitchFamily="2" charset="-122"/>
              </a:rPr>
              <a:t>:</a:t>
            </a:r>
          </a:p>
          <a:p>
            <a:pPr marL="0" indent="0" algn="just">
              <a:lnSpc>
                <a:spcPct val="90000"/>
              </a:lnSpc>
              <a:buNone/>
            </a:pPr>
            <a:r>
              <a:rPr lang="zh-CN" altLang="en-US" sz="3200" b="1" dirty="0">
                <a:latin typeface="华文楷体" panose="02010600040101010101" pitchFamily="2" charset="-122"/>
                <a:ea typeface="华文楷体" panose="02010600040101010101" pitchFamily="2" charset="-122"/>
              </a:rPr>
              <a:t>被保险人或者投保人可以变更受益人并书面通知保险人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保险人收到变更受益人的书面通知后</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在保险单上批注</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投保人变更受益人需要征得被保险人同意。</a:t>
            </a:r>
            <a:endParaRPr lang="en-US" altLang="zh-CN" sz="3200" b="1" dirty="0">
              <a:latin typeface="华文楷体" panose="02010600040101010101" pitchFamily="2" charset="-122"/>
              <a:ea typeface="华文楷体" panose="02010600040101010101" pitchFamily="2" charset="-122"/>
            </a:endParaRPr>
          </a:p>
          <a:p>
            <a:pPr lvl="2" algn="just"/>
            <a:endParaRPr lang="en-US" altLang="zh-CN" sz="3600" b="1" dirty="0">
              <a:latin typeface="黑体" panose="02010600030101010101" charset="-122"/>
              <a:ea typeface="黑体" panose="02010600030101010101"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内容占位符 23553"/>
          <p:cNvSpPr>
            <a:spLocks noGrp="1"/>
          </p:cNvSpPr>
          <p:nvPr>
            <p:ph idx="1"/>
          </p:nvPr>
        </p:nvSpPr>
        <p:spPr>
          <a:xfrm>
            <a:off x="685800" y="381000"/>
            <a:ext cx="7772400" cy="5715000"/>
          </a:xfrm>
          <a:ln/>
        </p:spPr>
        <p:txBody>
          <a:bodyPr anchor="t"/>
          <a:lstStyle/>
          <a:p>
            <a:pPr lvl="2" algn="just"/>
            <a:endParaRPr lang="en-US" altLang="zh-CN" sz="3600" dirty="0">
              <a:latin typeface="宋体" panose="02010600030101010101" pitchFamily="2" charset="-122"/>
            </a:endParaRPr>
          </a:p>
          <a:p>
            <a:pPr lvl="2" algn="just"/>
            <a:endParaRPr lang="en-US" altLang="zh-CN" sz="3600" dirty="0">
              <a:latin typeface="宋体" panose="02010600030101010101" pitchFamily="2" charset="-122"/>
            </a:endParaRPr>
          </a:p>
          <a:p>
            <a:pPr lvl="2" algn="just"/>
            <a:endParaRPr lang="en-US" altLang="zh-CN" sz="3600" dirty="0">
              <a:latin typeface="宋体" panose="02010600030101010101" pitchFamily="2" charset="-122"/>
            </a:endParaRPr>
          </a:p>
          <a:p>
            <a:pPr marL="0" lvl="2" indent="0" algn="just">
              <a:lnSpc>
                <a:spcPct val="90000"/>
              </a:lnSpc>
              <a:buNone/>
            </a:pPr>
            <a:r>
              <a:rPr lang="en-US" altLang="zh-CN" sz="3200" dirty="0"/>
              <a:t>                              </a:t>
            </a:r>
            <a:r>
              <a:rPr lang="zh-CN" altLang="en-US" sz="3200" b="1" dirty="0"/>
              <a:t>第三节</a:t>
            </a:r>
          </a:p>
          <a:p>
            <a:pPr marL="0" lvl="2" indent="0" algn="just">
              <a:lnSpc>
                <a:spcPct val="90000"/>
              </a:lnSpc>
              <a:buNone/>
            </a:pPr>
            <a:r>
              <a:rPr lang="zh-CN" altLang="en-US" sz="3600" b="1" dirty="0"/>
              <a:t>       人身保险合同的内容和形式</a:t>
            </a:r>
          </a:p>
          <a:p>
            <a:pPr lvl="2" algn="just"/>
            <a:endParaRPr lang="zh-CN" altLang="en-US" sz="3600" b="1" dirty="0">
              <a:latin typeface="宋体" panose="02010600030101010101" pitchFamily="2"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内容占位符 24577"/>
          <p:cNvSpPr>
            <a:spLocks noGrp="1"/>
          </p:cNvSpPr>
          <p:nvPr>
            <p:ph idx="1"/>
          </p:nvPr>
        </p:nvSpPr>
        <p:spPr>
          <a:xfrm>
            <a:off x="685800" y="381000"/>
            <a:ext cx="7772400" cy="5715000"/>
          </a:xfrm>
          <a:ln/>
        </p:spPr>
        <p:txBody>
          <a:bodyPr anchor="t"/>
          <a:lstStyle/>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一、人身保险合同的内容</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狭义的人身保险合同的内容仅指人身保险合同当事人依法约定的权利和义务。</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广义的人身保险合同内容是指以双方权利和义务为核心的保险合同的全部记载事项。</a:t>
            </a:r>
          </a:p>
          <a:p>
            <a:pPr lvl="2" algn="just"/>
            <a:endParaRPr lang="zh-CN" altLang="en-US" sz="3600" b="1" dirty="0">
              <a:latin typeface="宋体" panose="02010600030101010101" pitchFamily="2" charset="-122"/>
              <a:ea typeface="黑体" panose="02010600030101010101"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内容占位符 25601"/>
          <p:cNvSpPr>
            <a:spLocks noGrp="1"/>
          </p:cNvSpPr>
          <p:nvPr>
            <p:ph idx="1"/>
          </p:nvPr>
        </p:nvSpPr>
        <p:spPr>
          <a:xfrm>
            <a:off x="685800" y="381000"/>
            <a:ext cx="7772400" cy="5715000"/>
          </a:xfrm>
          <a:ln/>
        </p:spPr>
        <p:txBody>
          <a:bodyPr anchor="t">
            <a:normAutofit/>
          </a:bodyPr>
          <a:lstStyle/>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二、人身保险合同的形式</a:t>
            </a:r>
          </a:p>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、投保单</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）客户资料</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）投保事项</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 </a:t>
            </a:r>
            <a:r>
              <a:rPr lang="en-US" altLang="zh-CN" sz="3200" b="1" dirty="0">
                <a:latin typeface="华文楷体" panose="02010600040101010101" pitchFamily="2" charset="-122"/>
                <a:ea typeface="华文楷体" panose="02010600040101010101" pitchFamily="2" charset="-122"/>
              </a:rPr>
              <a:t>(3) </a:t>
            </a:r>
            <a:r>
              <a:rPr lang="zh-CN" altLang="en-US" sz="3200" b="1" dirty="0">
                <a:latin typeface="华文楷体" panose="02010600040101010101" pitchFamily="2" charset="-122"/>
                <a:ea typeface="华文楷体" panose="02010600040101010101" pitchFamily="2" charset="-122"/>
              </a:rPr>
              <a:t>告知事项</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）投保人、被保险人的声明或授权</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5</a:t>
            </a:r>
            <a:r>
              <a:rPr lang="zh-CN" altLang="en-US" sz="3200" b="1" dirty="0">
                <a:latin typeface="华文楷体" panose="02010600040101010101" pitchFamily="2" charset="-122"/>
                <a:ea typeface="华文楷体" panose="02010600040101010101" pitchFamily="2" charset="-122"/>
              </a:rPr>
              <a:t>）投保人和被保险人的签字或盖章</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6</a:t>
            </a:r>
            <a:r>
              <a:rPr lang="zh-CN" altLang="en-US" sz="3200" b="1" dirty="0">
                <a:latin typeface="华文楷体" panose="02010600040101010101" pitchFamily="2" charset="-122"/>
                <a:ea typeface="华文楷体" panose="02010600040101010101" pitchFamily="2" charset="-122"/>
              </a:rPr>
              <a:t>）填写投保单的日期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内容占位符 26625"/>
          <p:cNvSpPr>
            <a:spLocks noGrp="1"/>
          </p:cNvSpPr>
          <p:nvPr>
            <p:ph idx="1"/>
          </p:nvPr>
        </p:nvSpPr>
        <p:spPr>
          <a:xfrm>
            <a:off x="685800" y="381000"/>
            <a:ext cx="7772400" cy="5715000"/>
          </a:xfrm>
          <a:ln/>
        </p:spPr>
        <p:txBody>
          <a:bodyPr anchor="t">
            <a:normAutofit/>
          </a:bodyPr>
          <a:lstStyle/>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、体检报告书</a:t>
            </a:r>
          </a:p>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、保险单</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承保表</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保单价值利益表</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保险条款</a:t>
            </a:r>
          </a:p>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、保险费收缴凭证</a:t>
            </a:r>
          </a:p>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5</a:t>
            </a:r>
            <a:r>
              <a:rPr lang="zh-CN" altLang="en-US" sz="3200" b="1" dirty="0">
                <a:latin typeface="华文楷体" panose="02010600040101010101" pitchFamily="2" charset="-122"/>
                <a:ea typeface="华文楷体" panose="02010600040101010101" pitchFamily="2" charset="-122"/>
              </a:rPr>
              <a:t>、保险凭证</a:t>
            </a:r>
          </a:p>
          <a:p>
            <a:pPr marL="0" lvl="2" indent="0" algn="just">
              <a:lnSpc>
                <a:spcPct val="90000"/>
              </a:lnSpc>
              <a:buNone/>
            </a:pPr>
            <a:r>
              <a:rPr lang="en-US" altLang="zh-CN" sz="3200" b="1" dirty="0">
                <a:latin typeface="华文楷体" panose="02010600040101010101" pitchFamily="2" charset="-122"/>
                <a:ea typeface="华文楷体" panose="02010600040101010101" pitchFamily="2" charset="-122"/>
              </a:rPr>
              <a:t>6</a:t>
            </a:r>
            <a:r>
              <a:rPr lang="zh-CN" altLang="en-US" sz="3200" b="1" dirty="0">
                <a:latin typeface="华文楷体" panose="02010600040101010101" pitchFamily="2" charset="-122"/>
                <a:ea typeface="华文楷体" panose="02010600040101010101" pitchFamily="2" charset="-122"/>
              </a:rPr>
              <a:t>、批单</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内容占位符 27649"/>
          <p:cNvSpPr>
            <a:spLocks noGrp="1"/>
          </p:cNvSpPr>
          <p:nvPr>
            <p:ph idx="1"/>
          </p:nvPr>
        </p:nvSpPr>
        <p:spPr>
          <a:xfrm>
            <a:off x="685800" y="381000"/>
            <a:ext cx="7772400" cy="5715000"/>
          </a:xfrm>
          <a:ln/>
        </p:spPr>
        <p:txBody>
          <a:bodyPr anchor="t"/>
          <a:lstStyle/>
          <a:p>
            <a:pPr lvl="2" algn="just"/>
            <a:endParaRPr lang="en-US" altLang="zh-CN" sz="3600" b="1" dirty="0">
              <a:latin typeface="宋体" panose="02010600030101010101" pitchFamily="2" charset="-122"/>
            </a:endParaRPr>
          </a:p>
          <a:p>
            <a:pPr lvl="2" algn="just"/>
            <a:endParaRPr lang="en-US" altLang="zh-CN" sz="3600" b="1" dirty="0">
              <a:latin typeface="宋体" panose="02010600030101010101" pitchFamily="2" charset="-122"/>
            </a:endParaRPr>
          </a:p>
          <a:p>
            <a:pPr marL="914400" lvl="2" indent="0" algn="just">
              <a:buNone/>
            </a:pPr>
            <a:r>
              <a:rPr lang="en-US" altLang="zh-CN" sz="3600" b="1" dirty="0">
                <a:latin typeface="宋体" panose="02010600030101010101" pitchFamily="2" charset="-122"/>
              </a:rPr>
              <a:t>       </a:t>
            </a:r>
            <a:r>
              <a:rPr lang="zh-CN" altLang="en-US" sz="3600" b="1" dirty="0">
                <a:latin typeface="华文楷体" panose="02010600040101010101" pitchFamily="2" charset="-122"/>
                <a:ea typeface="华文楷体" panose="02010600040101010101" pitchFamily="2" charset="-122"/>
              </a:rPr>
              <a:t>第四节 </a:t>
            </a:r>
          </a:p>
          <a:p>
            <a:pPr marL="914400" lvl="2" indent="0" algn="just">
              <a:buNone/>
            </a:pPr>
            <a:r>
              <a:rPr lang="zh-CN" altLang="en-US" sz="3600" b="1" dirty="0">
                <a:latin typeface="华文楷体" panose="02010600040101010101" pitchFamily="2" charset="-122"/>
                <a:ea typeface="华文楷体" panose="02010600040101010101" pitchFamily="2" charset="-122"/>
              </a:rPr>
              <a:t>人身保险合同的订立、变更、</a:t>
            </a:r>
          </a:p>
          <a:p>
            <a:pPr marL="914400" lvl="2" indent="0" algn="just">
              <a:buNone/>
            </a:pPr>
            <a:r>
              <a:rPr lang="zh-CN" altLang="en-US" sz="3600" b="1" dirty="0">
                <a:latin typeface="华文楷体" panose="02010600040101010101" pitchFamily="2" charset="-122"/>
                <a:ea typeface="华文楷体" panose="02010600040101010101" pitchFamily="2" charset="-122"/>
              </a:rPr>
              <a:t>       终止和无效</a:t>
            </a:r>
          </a:p>
          <a:p>
            <a:pPr marL="0" indent="0" algn="just">
              <a:buNone/>
            </a:pPr>
            <a:r>
              <a:rPr lang="zh-CN" altLang="en-US" sz="3600" dirty="0">
                <a:latin typeface="华文楷体" panose="02010600040101010101" pitchFamily="2" charset="-122"/>
                <a:ea typeface="华文楷体" panose="02010600040101010101" pitchFamily="2" charset="-122"/>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内容占位符 28673"/>
          <p:cNvSpPr>
            <a:spLocks noGrp="1"/>
          </p:cNvSpPr>
          <p:nvPr>
            <p:ph idx="1"/>
          </p:nvPr>
        </p:nvSpPr>
        <p:spPr>
          <a:xfrm>
            <a:off x="685800" y="381000"/>
            <a:ext cx="7772400" cy="5715000"/>
          </a:xfrm>
          <a:ln/>
        </p:spPr>
        <p:txBody>
          <a:bodyPr anchor="t">
            <a:normAutofit/>
          </a:bodyPr>
          <a:lstStyle/>
          <a:p>
            <a:pPr marL="0" lvl="2" indent="0" algn="just">
              <a:buNone/>
            </a:pPr>
            <a:r>
              <a:rPr lang="zh-CN" altLang="en-US" sz="3200" b="1" dirty="0">
                <a:latin typeface="华文楷体" panose="02010600040101010101" pitchFamily="2" charset="-122"/>
                <a:ea typeface="华文楷体" panose="02010600040101010101" pitchFamily="2" charset="-122"/>
              </a:rPr>
              <a:t>一、订立</a:t>
            </a:r>
          </a:p>
          <a:p>
            <a:pPr marL="0" lvl="2" indent="0" algn="just">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、人身保险合同成立</a:t>
            </a:r>
          </a:p>
          <a:p>
            <a:pPr marL="285750" lvl="2" algn="just"/>
            <a:endParaRPr lang="zh-CN" altLang="en-US" sz="3200" b="1" dirty="0">
              <a:latin typeface="华文楷体" panose="02010600040101010101" pitchFamily="2" charset="-122"/>
              <a:ea typeface="华文楷体" panose="02010600040101010101" pitchFamily="2" charset="-122"/>
            </a:endParaRPr>
          </a:p>
          <a:p>
            <a:pPr marL="0" lvl="2" indent="0" algn="just">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、人身保险合同生效</a:t>
            </a:r>
          </a:p>
          <a:p>
            <a:pPr marL="285750" lvl="2" algn="just"/>
            <a:endParaRPr lang="zh-CN" altLang="en-US" sz="3200" b="1" dirty="0">
              <a:latin typeface="华文楷体" panose="02010600040101010101" pitchFamily="2" charset="-122"/>
              <a:ea typeface="华文楷体" panose="02010600040101010101" pitchFamily="2" charset="-122"/>
            </a:endParaRPr>
          </a:p>
          <a:p>
            <a:pPr marL="0" lvl="2" indent="0" algn="just">
              <a:buNone/>
            </a:pP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、人身保险合同责任开始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内容占位符 6145"/>
          <p:cNvSpPr>
            <a:spLocks noGrp="1"/>
          </p:cNvSpPr>
          <p:nvPr>
            <p:ph idx="1"/>
          </p:nvPr>
        </p:nvSpPr>
        <p:spPr>
          <a:xfrm>
            <a:off x="1331640" y="381000"/>
            <a:ext cx="7126560" cy="5715000"/>
          </a:xfrm>
          <a:ln/>
        </p:spPr>
        <p:txBody>
          <a:bodyPr anchor="t"/>
          <a:lstStyle/>
          <a:p>
            <a:pPr marL="0" indent="0" algn="just">
              <a:buNone/>
            </a:pPr>
            <a:endParaRPr lang="en-US" altLang="zh-CN" sz="3200" b="1" dirty="0">
              <a:latin typeface="仿宋" panose="02010609060101010101" pitchFamily="49" charset="-122"/>
              <a:ea typeface="仿宋" panose="02010609060101010101" pitchFamily="49" charset="-122"/>
            </a:endParaRPr>
          </a:p>
          <a:p>
            <a:pPr marL="0" indent="0" algn="just">
              <a:buNone/>
            </a:pPr>
            <a:r>
              <a:rPr lang="zh-CN" altLang="en-US" sz="3200" b="1" dirty="0">
                <a:latin typeface="华文楷体" panose="02010600040101010101" pitchFamily="2" charset="-122"/>
                <a:ea typeface="华文楷体" panose="02010600040101010101" pitchFamily="2" charset="-122"/>
              </a:rPr>
              <a:t>一、一种普通民事合同</a:t>
            </a:r>
          </a:p>
          <a:p>
            <a:pPr marL="0" indent="0" algn="just">
              <a:buNone/>
            </a:pPr>
            <a:r>
              <a:rPr lang="zh-CN" altLang="en-US" sz="3200" b="1" dirty="0">
                <a:latin typeface="华文楷体" panose="02010600040101010101" pitchFamily="2" charset="-122"/>
                <a:ea typeface="华文楷体" panose="02010600040101010101" pitchFamily="2" charset="-122"/>
              </a:rPr>
              <a:t>二、实践合同</a:t>
            </a:r>
          </a:p>
          <a:p>
            <a:pPr marL="0" indent="0" algn="just">
              <a:buNone/>
            </a:pPr>
            <a:r>
              <a:rPr lang="zh-CN" altLang="en-US" sz="3200" b="1" dirty="0">
                <a:latin typeface="华文楷体" panose="02010600040101010101" pitchFamily="2" charset="-122"/>
                <a:ea typeface="华文楷体" panose="02010600040101010101" pitchFamily="2" charset="-122"/>
              </a:rPr>
              <a:t>三、定额给付性合同</a:t>
            </a:r>
          </a:p>
          <a:p>
            <a:pPr marL="0" indent="0" algn="just">
              <a:buNone/>
            </a:pPr>
            <a:r>
              <a:rPr lang="zh-CN" altLang="en-US" sz="3200" b="1" dirty="0">
                <a:latin typeface="华文楷体" panose="02010600040101010101" pitchFamily="2" charset="-122"/>
                <a:ea typeface="华文楷体" panose="02010600040101010101" pitchFamily="2" charset="-122"/>
              </a:rPr>
              <a:t>四、为第三人利益订立的合同</a:t>
            </a:r>
          </a:p>
          <a:p>
            <a:endParaRPr lang="zh-CN" altLang="en-US" b="1" dirty="0">
              <a:ea typeface="黑体" panose="02010600030101010101" charset="-122"/>
            </a:endParaRPr>
          </a:p>
          <a:p>
            <a:pPr algn="just"/>
            <a:endParaRPr lang="zh-CN" altLang="en-US" b="1" dirty="0">
              <a:latin typeface="宋体" panose="02010600030101010101" pitchFamily="2"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内容占位符 28673"/>
          <p:cNvSpPr>
            <a:spLocks noGrp="1"/>
          </p:cNvSpPr>
          <p:nvPr>
            <p:ph idx="1"/>
          </p:nvPr>
        </p:nvSpPr>
        <p:spPr>
          <a:xfrm>
            <a:off x="685800" y="381000"/>
            <a:ext cx="7772400" cy="5715000"/>
          </a:xfrm>
          <a:ln/>
        </p:spPr>
        <p:txBody>
          <a:bodyPr anchor="t">
            <a:normAutofit/>
          </a:bodyPr>
          <a:lstStyle/>
          <a:p>
            <a:pPr marL="0" lvl="2" indent="0" algn="just">
              <a:buNone/>
            </a:pPr>
            <a:r>
              <a:rPr lang="zh-CN" altLang="en-US" sz="3200" b="1" dirty="0">
                <a:latin typeface="华文楷体" panose="02010600040101010101" pitchFamily="2" charset="-122"/>
                <a:ea typeface="华文楷体" panose="02010600040101010101" pitchFamily="2" charset="-122"/>
              </a:rPr>
              <a:t>保险合同成立：投保人与保险人就保险合同条款达成协议。</a:t>
            </a:r>
          </a:p>
          <a:p>
            <a:pPr marL="0" lvl="2" indent="0" algn="just">
              <a:buNone/>
            </a:pPr>
            <a:r>
              <a:rPr lang="zh-CN" altLang="en-US" sz="3200" b="1" dirty="0">
                <a:latin typeface="华文楷体" panose="02010600040101010101" pitchFamily="2" charset="-122"/>
                <a:ea typeface="华文楷体" panose="02010600040101010101" pitchFamily="2" charset="-122"/>
              </a:rPr>
              <a:t>保险合同生效：保险合同条款产生法律效力。</a:t>
            </a: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法定生效</a:t>
            </a:r>
            <a:endParaRPr lang="en-US" altLang="zh-CN" sz="3200" b="1" dirty="0">
              <a:latin typeface="华文楷体" panose="02010600040101010101" pitchFamily="2" charset="-122"/>
              <a:ea typeface="华文楷体" panose="02010600040101010101" pitchFamily="2" charset="-122"/>
            </a:endParaRP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约定生效</a:t>
            </a:r>
            <a:endParaRPr lang="en-US" altLang="zh-CN" sz="3200" b="1" dirty="0">
              <a:latin typeface="华文楷体" panose="02010600040101010101" pitchFamily="2" charset="-122"/>
              <a:ea typeface="华文楷体" panose="02010600040101010101" pitchFamily="2" charset="-122"/>
            </a:endParaRPr>
          </a:p>
          <a:p>
            <a:pPr marL="0" lvl="2" indent="0" algn="just">
              <a:buNone/>
            </a:pPr>
            <a:r>
              <a:rPr lang="zh-CN" altLang="en-US" sz="3200" b="1" dirty="0"/>
              <a:t>保险合同责任开始：保险公司开始承担保险责任。(重大疾病保险、航空意外伤害保险）</a:t>
            </a:r>
          </a:p>
          <a:p>
            <a:pPr marL="0" lvl="2" indent="0" algn="just">
              <a:buNone/>
            </a:pPr>
            <a:endParaRPr lang="zh-CN" altLang="en-US" sz="3200" b="1" dirty="0">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val="18138474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内容占位符 29697"/>
          <p:cNvSpPr>
            <a:spLocks noGrp="1"/>
          </p:cNvSpPr>
          <p:nvPr>
            <p:ph idx="1"/>
          </p:nvPr>
        </p:nvSpPr>
        <p:spPr>
          <a:xfrm>
            <a:off x="685800" y="381000"/>
            <a:ext cx="7772400" cy="5715000"/>
          </a:xfrm>
          <a:ln/>
        </p:spPr>
        <p:txBody>
          <a:bodyPr anchor="t"/>
          <a:lstStyle/>
          <a:p>
            <a:pPr marL="0" lvl="2" indent="0" algn="just">
              <a:buNone/>
            </a:pPr>
            <a:r>
              <a:rPr lang="zh-CN" altLang="en-US" sz="3200" b="1" dirty="0">
                <a:latin typeface="华文楷体" panose="02010600040101010101" pitchFamily="2" charset="-122"/>
                <a:ea typeface="华文楷体" panose="02010600040101010101" pitchFamily="2" charset="-122"/>
              </a:rPr>
              <a:t>二、变更</a:t>
            </a:r>
          </a:p>
          <a:p>
            <a:pPr marL="0" lvl="2" indent="0" algn="just">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、主体变更</a:t>
            </a: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被保险人变更（团体保险）</a:t>
            </a: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受益人变更</a:t>
            </a:r>
          </a:p>
          <a:p>
            <a:pPr marL="0" lvl="2" indent="0" algn="just">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、内容变更</a:t>
            </a: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保额变更（缴清保险）</a:t>
            </a:r>
          </a:p>
          <a:p>
            <a:pPr marL="0" lvl="2"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保险期限和保险责任变更（展期保险）</a:t>
            </a:r>
          </a:p>
          <a:p>
            <a:endParaRPr lang="zh-CN" altLang="en-US" sz="3200" b="1" dirty="0">
              <a:latin typeface="华文楷体" panose="02010600040101010101" pitchFamily="2" charset="-122"/>
              <a:ea typeface="华文楷体" panose="02010600040101010101" pitchFamily="2" charset="-122"/>
            </a:endParaRPr>
          </a:p>
          <a:p>
            <a:pPr lvl="2" algn="just"/>
            <a:endParaRPr lang="zh-CN" altLang="en-US" sz="3600" b="1" dirty="0">
              <a:latin typeface="宋体" panose="02010600030101010101" pitchFamily="2"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内容占位符 30721"/>
          <p:cNvSpPr>
            <a:spLocks noGrp="1"/>
          </p:cNvSpPr>
          <p:nvPr>
            <p:ph idx="1"/>
          </p:nvPr>
        </p:nvSpPr>
        <p:spPr>
          <a:xfrm>
            <a:off x="685800" y="381000"/>
            <a:ext cx="7772400" cy="5715000"/>
          </a:xfrm>
          <a:ln/>
        </p:spPr>
        <p:txBody>
          <a:bodyPr anchor="t">
            <a:normAutofit lnSpcReduction="10000"/>
          </a:bodyPr>
          <a:lstStyle/>
          <a:p>
            <a:pPr marL="0" lvl="2" indent="0" algn="just">
              <a:buFont typeface="Arial"/>
              <a:buNone/>
            </a:pPr>
            <a:r>
              <a:rPr lang="zh-CN" altLang="en-US" sz="3200" b="1" dirty="0">
                <a:latin typeface="华文楷体" panose="02010600040101010101" pitchFamily="2" charset="-122"/>
                <a:ea typeface="华文楷体" panose="02010600040101010101" pitchFamily="2" charset="-122"/>
              </a:rPr>
              <a:t>三、寿险合同无效</a:t>
            </a:r>
          </a:p>
          <a:p>
            <a:pPr marL="0" lvl="2" indent="0" algn="just">
              <a:buFont typeface="Arial"/>
              <a:buNone/>
            </a:pPr>
            <a:r>
              <a:rPr lang="zh-CN" altLang="en-US" sz="3200" b="1" dirty="0">
                <a:latin typeface="华文楷体" panose="02010600040101010101" pitchFamily="2" charset="-122"/>
                <a:ea typeface="华文楷体" panose="02010600040101010101" pitchFamily="2" charset="-122"/>
              </a:rPr>
              <a:t>（1）投保人对被保险人不具有保险利益；</a:t>
            </a:r>
          </a:p>
          <a:p>
            <a:pPr marL="0" lvl="2" indent="0" algn="just">
              <a:buFont typeface="Arial"/>
              <a:buNone/>
            </a:pPr>
            <a:r>
              <a:rPr lang="zh-CN" altLang="en-US" sz="3200" b="1" dirty="0">
                <a:latin typeface="华文楷体" panose="02010600040101010101" pitchFamily="2" charset="-122"/>
                <a:ea typeface="华文楷体" panose="02010600040101010101" pitchFamily="2" charset="-122"/>
              </a:rPr>
              <a:t>（2）为无民事行为能力的人投保以死亡为给付保险金条件的保险（我国父母为其未成年子女投保的除外）；</a:t>
            </a:r>
            <a:endParaRPr lang="en-US" altLang="zh-CN" sz="3200" b="1" dirty="0">
              <a:latin typeface="华文楷体" panose="02010600040101010101" pitchFamily="2" charset="-122"/>
              <a:ea typeface="华文楷体" panose="02010600040101010101" pitchFamily="2" charset="-122"/>
            </a:endParaRPr>
          </a:p>
          <a:p>
            <a:pPr marL="0" lvl="2" indent="0" algn="just">
              <a:buFont typeface="Arial"/>
              <a:buNone/>
            </a:pPr>
            <a:r>
              <a:rPr lang="zh-CN" altLang="en-US" sz="3200" b="1" dirty="0">
                <a:latin typeface="华文楷体" panose="02010600040101010101" pitchFamily="2" charset="-122"/>
                <a:ea typeface="华文楷体" panose="02010600040101010101" pitchFamily="2" charset="-122"/>
              </a:rPr>
              <a:t>（3）以死亡为给付保险金条件的合同，未经被保险人书面同意并认可保险金额（父母为其未成年子女投保的除外）；</a:t>
            </a:r>
          </a:p>
          <a:p>
            <a:pPr marL="0" lvl="2" indent="0" algn="just">
              <a:buFont typeface="Arial"/>
              <a:buNone/>
            </a:pPr>
            <a:r>
              <a:rPr lang="zh-CN" altLang="en-US" sz="3200" b="1" dirty="0">
                <a:latin typeface="华文楷体" panose="02010600040101010101" pitchFamily="2" charset="-122"/>
                <a:ea typeface="华文楷体" panose="02010600040101010101" pitchFamily="2" charset="-122"/>
              </a:rPr>
              <a:t>（4）投保时被保险人的真实年龄已超过保单规定年龄限制（合同生效2年后例外）；</a:t>
            </a:r>
          </a:p>
          <a:p>
            <a:pPr marL="285750" lvl="2" algn="just"/>
            <a:endParaRPr lang="zh-CN" altLang="en-US" sz="3200" dirty="0"/>
          </a:p>
          <a:p>
            <a:pPr marL="285750" lvl="2" algn="just"/>
            <a:endParaRPr lang="zh-CN" altLang="en-US" sz="3200" dirty="0"/>
          </a:p>
          <a:p>
            <a:pPr lvl="2" algn="just"/>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内容占位符 32769"/>
          <p:cNvSpPr>
            <a:spLocks noGrp="1"/>
          </p:cNvSpPr>
          <p:nvPr>
            <p:ph idx="1"/>
          </p:nvPr>
        </p:nvSpPr>
        <p:spPr>
          <a:xfrm>
            <a:off x="685800" y="381000"/>
            <a:ext cx="7772400" cy="5715000"/>
          </a:xfrm>
          <a:ln/>
        </p:spPr>
        <p:txBody>
          <a:bodyPr anchor="t"/>
          <a:lstStyle/>
          <a:p>
            <a:pPr marL="0" lvl="2" indent="0" algn="just">
              <a:buNone/>
            </a:pPr>
            <a:r>
              <a:rPr lang="zh-CN" altLang="en-US" sz="3200" b="1" dirty="0">
                <a:latin typeface="华文楷体" panose="02010600040101010101" pitchFamily="2" charset="-122"/>
                <a:ea typeface="华文楷体" panose="02010600040101010101" pitchFamily="2" charset="-122"/>
              </a:rPr>
              <a:t>四、寿险合同效力终止</a:t>
            </a:r>
          </a:p>
          <a:p>
            <a:pPr marL="0" lvl="2" indent="0" algn="just">
              <a:buNone/>
            </a:pPr>
            <a:r>
              <a:rPr lang="zh-CN" altLang="en-US" sz="3200" b="1" dirty="0">
                <a:latin typeface="华文楷体" panose="02010600040101010101" pitchFamily="2" charset="-122"/>
                <a:ea typeface="华文楷体" panose="02010600040101010101" pitchFamily="2" charset="-122"/>
              </a:rPr>
              <a:t>（1）超过宽限期仍未缴付保险费，保单失效的两年内未达成任何复效协议；</a:t>
            </a:r>
          </a:p>
          <a:p>
            <a:pPr marL="0" lvl="2" indent="0" algn="just">
              <a:buNone/>
            </a:pPr>
            <a:r>
              <a:rPr lang="zh-CN" altLang="en-US" sz="3200" b="1" dirty="0">
                <a:latin typeface="华文楷体" panose="02010600040101010101" pitchFamily="2" charset="-122"/>
                <a:ea typeface="华文楷体" panose="02010600040101010101" pitchFamily="2" charset="-122"/>
              </a:rPr>
              <a:t>（2）自动垫缴保险费的本息超过保单现金价值；</a:t>
            </a:r>
          </a:p>
          <a:p>
            <a:pPr marL="0" lvl="2" indent="0" algn="just">
              <a:buNone/>
            </a:pPr>
            <a:r>
              <a:rPr lang="zh-CN" altLang="en-US" sz="3200" b="1" dirty="0">
                <a:latin typeface="华文楷体" panose="02010600040101010101" pitchFamily="2" charset="-122"/>
                <a:ea typeface="华文楷体" panose="02010600040101010101" pitchFamily="2" charset="-122"/>
              </a:rPr>
              <a:t>（3）保单抵押贷款的本息超过保单现金价值。</a:t>
            </a:r>
          </a:p>
          <a:p>
            <a:pPr lvl="2" algn="just"/>
            <a:endParaRPr lang="zh-CN" altLang="en-US" sz="4400" b="1" dirty="0">
              <a:latin typeface="宋体" panose="0201060003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内容占位符 33793"/>
          <p:cNvSpPr>
            <a:spLocks noGrp="1"/>
          </p:cNvSpPr>
          <p:nvPr>
            <p:ph idx="1"/>
          </p:nvPr>
        </p:nvSpPr>
        <p:spPr>
          <a:xfrm>
            <a:off x="685800" y="381000"/>
            <a:ext cx="7772400" cy="5715000"/>
          </a:xfrm>
          <a:ln/>
        </p:spPr>
        <p:txBody>
          <a:bodyPr anchor="t">
            <a:normAutofit/>
          </a:bodyPr>
          <a:lstStyle/>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五、寿险合同被依法解除</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（1）投保人或被保险人在投保时故意隐瞒事实，或因重大过失未履行如实告知义务，并足以影响保险人决定是否同意承保或者提高保险费率；</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（2）投保人未按约定履行交付保险费的义务，导致合同失效，自失效之日起两年内投保人与保险人未达成复效协议；</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685800" y="381000"/>
            <a:ext cx="7772400" cy="5715000"/>
          </a:xfrm>
          <a:ln/>
        </p:spPr>
        <p:txBody>
          <a:bodyPr anchor="t"/>
          <a:lstStyle/>
          <a:p>
            <a:endParaRPr lang="en-US" altLang="zh-CN" sz="3600" b="1" dirty="0">
              <a:latin typeface="宋体" panose="02010600030101010101" pitchFamily="2" charset="-122"/>
            </a:endParaRP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）投保人、被保险人或受益人未发生保险事故而谎称发生保险事故，向保险人提出给付保险金请求；</a:t>
            </a: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）投保人故意制造保险事故或者被保险人故意犯罪导致的死亡或伤残。</a:t>
            </a:r>
            <a:endParaRPr lang="en-US" altLang="zh-CN" sz="3200" b="1" dirty="0">
              <a:latin typeface="华文楷体" panose="02010600040101010101" pitchFamily="2" charset="-122"/>
              <a:ea typeface="华文楷体" panose="02010600040101010101" pitchFamily="2" charset="-122"/>
            </a:endParaRPr>
          </a:p>
          <a:p>
            <a:pPr marL="0" lvl="2" indent="0" algn="just">
              <a:lnSpc>
                <a:spcPct val="90000"/>
              </a:lnSpc>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5</a:t>
            </a:r>
            <a:r>
              <a:rPr lang="zh-CN" altLang="en-US" sz="3200" b="1" dirty="0">
                <a:latin typeface="华文楷体" panose="02010600040101010101" pitchFamily="2" charset="-122"/>
                <a:ea typeface="华文楷体" panose="02010600040101010101" pitchFamily="2" charset="-122"/>
              </a:rPr>
              <a:t>）投保人、被保险人或受益人超过法定索赔时效提出保险金给付请求，保险人拒付保险金。</a:t>
            </a:r>
          </a:p>
          <a:p>
            <a:pPr marL="0" lvl="2" indent="0" algn="just">
              <a:lnSpc>
                <a:spcPct val="90000"/>
              </a:lnSpc>
              <a:buNone/>
            </a:pPr>
            <a:endParaRPr lang="zh-CN" altLang="en-US" sz="3200" b="1" dirty="0">
              <a:latin typeface="华文楷体" panose="02010600040101010101" pitchFamily="2" charset="-122"/>
              <a:ea typeface="华文楷体" panose="02010600040101010101" pitchFamily="2" charset="-122"/>
            </a:endParaRPr>
          </a:p>
          <a:p>
            <a:pPr marL="0" lvl="2" indent="0" algn="just">
              <a:lnSpc>
                <a:spcPct val="90000"/>
              </a:lnSpc>
              <a:buNone/>
            </a:pPr>
            <a:endParaRPr lang="zh-CN" altLang="en-US" sz="3200" b="1" dirty="0">
              <a:latin typeface="华文楷体" panose="02010600040101010101" pitchFamily="2" charset="-122"/>
              <a:ea typeface="华文楷体" panose="02010600040101010101" pitchFamily="2" charset="-122"/>
            </a:endParaRPr>
          </a:p>
          <a:p>
            <a:pPr lvl="2" algn="just"/>
            <a:endParaRPr lang="zh-CN" altLang="en-US" dirty="0">
              <a:latin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内容占位符 7169"/>
          <p:cNvSpPr>
            <a:spLocks noGrp="1"/>
          </p:cNvSpPr>
          <p:nvPr>
            <p:ph idx="1"/>
          </p:nvPr>
        </p:nvSpPr>
        <p:spPr>
          <a:xfrm>
            <a:off x="685800" y="381000"/>
            <a:ext cx="7772400" cy="5715000"/>
          </a:xfrm>
          <a:ln/>
        </p:spPr>
        <p:txBody>
          <a:bodyPr anchor="t"/>
          <a:lstStyle/>
          <a:p>
            <a:pPr algn="just"/>
            <a:endParaRPr lang="en-US" altLang="zh-CN" sz="4000" dirty="0"/>
          </a:p>
          <a:p>
            <a:pPr algn="just"/>
            <a:endParaRPr lang="en-US" altLang="zh-CN" sz="4000" dirty="0"/>
          </a:p>
          <a:p>
            <a:pPr marL="0" indent="0" algn="just">
              <a:buNone/>
            </a:pPr>
            <a:r>
              <a:rPr lang="en-US" altLang="zh-CN" sz="4000" dirty="0"/>
              <a:t>                    </a:t>
            </a:r>
            <a:r>
              <a:rPr lang="zh-CN" altLang="en-US" sz="3600" b="1" dirty="0">
                <a:latin typeface="华文楷体" panose="02010600040101010101" pitchFamily="2" charset="-122"/>
                <a:ea typeface="华文楷体" panose="02010600040101010101" pitchFamily="2" charset="-122"/>
              </a:rPr>
              <a:t>第二节   </a:t>
            </a:r>
          </a:p>
          <a:p>
            <a:pPr marL="0" indent="0" algn="just">
              <a:buNone/>
            </a:pPr>
            <a:r>
              <a:rPr lang="zh-CN" altLang="en-US" sz="3600" b="1" dirty="0">
                <a:latin typeface="华文楷体" panose="02010600040101010101" pitchFamily="2" charset="-122"/>
                <a:ea typeface="华文楷体" panose="02010600040101010101" pitchFamily="2" charset="-122"/>
              </a:rPr>
              <a:t>   人身保险合同的主体和客体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内容占位符 8193"/>
          <p:cNvSpPr>
            <a:spLocks noGrp="1"/>
          </p:cNvSpPr>
          <p:nvPr>
            <p:ph idx="1"/>
          </p:nvPr>
        </p:nvSpPr>
        <p:spPr>
          <a:xfrm>
            <a:off x="685800" y="381000"/>
            <a:ext cx="7772400" cy="5715000"/>
          </a:xfrm>
          <a:ln/>
        </p:spPr>
        <p:txBody>
          <a:bodyPr anchor="t"/>
          <a:lstStyle/>
          <a:p>
            <a:pPr marL="0" indent="0">
              <a:buNone/>
            </a:pPr>
            <a:r>
              <a:rPr lang="en-US" altLang="zh-CN" sz="2800" dirty="0"/>
              <a:t> </a:t>
            </a:r>
          </a:p>
          <a:p>
            <a:pPr marL="0" indent="0" algn="just">
              <a:buNone/>
            </a:pPr>
            <a:r>
              <a:rPr lang="zh-CN" altLang="en-US" sz="3200" b="1" dirty="0">
                <a:latin typeface="华文楷体" panose="02010600040101010101" pitchFamily="2" charset="-122"/>
                <a:ea typeface="华文楷体" panose="02010600040101010101" pitchFamily="2" charset="-122"/>
              </a:rPr>
              <a:t>一、主体</a:t>
            </a:r>
          </a:p>
          <a:p>
            <a:pPr marL="0" indent="0" algn="just">
              <a:buNone/>
            </a:pPr>
            <a:r>
              <a:rPr lang="zh-CN" altLang="en-US" sz="3200" b="1" dirty="0">
                <a:latin typeface="华文楷体" panose="02010600040101010101" pitchFamily="2" charset="-122"/>
                <a:ea typeface="华文楷体" panose="02010600040101010101" pitchFamily="2" charset="-122"/>
              </a:rPr>
              <a:t>保险人、投保人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当事人</a:t>
            </a:r>
          </a:p>
          <a:p>
            <a:pPr marL="0" indent="0" algn="just">
              <a:buNone/>
            </a:pPr>
            <a:r>
              <a:rPr lang="zh-CN" altLang="en-US" sz="3200" b="1" dirty="0">
                <a:latin typeface="华文楷体" panose="02010600040101010101" pitchFamily="2" charset="-122"/>
                <a:ea typeface="华文楷体" panose="02010600040101010101" pitchFamily="2" charset="-122"/>
              </a:rPr>
              <a:t>受益人、被保险人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关系人</a:t>
            </a:r>
          </a:p>
          <a:p>
            <a:pPr marL="0" indent="0" algn="just">
              <a:buNone/>
            </a:pPr>
            <a:r>
              <a:rPr lang="zh-CN" altLang="en-US" sz="3200" b="1" dirty="0">
                <a:latin typeface="华文楷体" panose="02010600040101010101" pitchFamily="2" charset="-122"/>
                <a:ea typeface="华文楷体" panose="02010600040101010101" pitchFamily="2" charset="-122"/>
              </a:rPr>
              <a:t>体检医生、代理人、经纪人</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辅助人</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内容占位符 8193"/>
          <p:cNvSpPr>
            <a:spLocks noGrp="1"/>
          </p:cNvSpPr>
          <p:nvPr>
            <p:ph idx="1"/>
          </p:nvPr>
        </p:nvSpPr>
        <p:spPr>
          <a:xfrm>
            <a:off x="685800" y="381000"/>
            <a:ext cx="7772400" cy="5715000"/>
          </a:xfrm>
          <a:ln/>
        </p:spPr>
        <p:txBody>
          <a:bodyPr anchor="t"/>
          <a:lstStyle/>
          <a:p>
            <a:pPr marL="0" indent="0">
              <a:buNone/>
            </a:pPr>
            <a:r>
              <a:rPr lang="en-US" altLang="zh-CN" sz="2800" dirty="0"/>
              <a:t>  </a:t>
            </a:r>
          </a:p>
          <a:p>
            <a:pPr marL="0" indent="0" algn="just">
              <a:buNone/>
            </a:pPr>
            <a:r>
              <a:rPr lang="zh-CN" altLang="en-US" sz="3200" b="1" dirty="0">
                <a:latin typeface="华文楷体" panose="02010600040101010101" pitchFamily="2" charset="-122"/>
                <a:ea typeface="华文楷体" panose="02010600040101010101" pitchFamily="2" charset="-122"/>
              </a:rPr>
              <a:t>1、投保人</a:t>
            </a:r>
          </a:p>
          <a:p>
            <a:pPr marL="0" indent="0" algn="just">
              <a:buNone/>
            </a:pPr>
            <a:r>
              <a:rPr lang="zh-CN" altLang="en-US" sz="3200" b="1" dirty="0">
                <a:latin typeface="华文楷体" panose="02010600040101010101" pitchFamily="2" charset="-122"/>
                <a:ea typeface="华文楷体" panose="02010600040101010101" pitchFamily="2" charset="-122"/>
                <a:sym typeface="宋体" panose="02010600030101010101" pitchFamily="2" charset="-122"/>
              </a:rPr>
              <a:t>与保险人订立保险合同，并按照保险合同负有支付保险费义务的人</a:t>
            </a:r>
            <a:r>
              <a:rPr lang="en-US" altLang="zh-CN" sz="3200" b="1" dirty="0">
                <a:latin typeface="华文楷体" panose="02010600040101010101" pitchFamily="2" charset="-122"/>
                <a:ea typeface="华文楷体" panose="02010600040101010101" pitchFamily="2" charset="-122"/>
                <a:sym typeface="宋体" panose="02010600030101010101" pitchFamily="2" charset="-122"/>
              </a:rPr>
              <a:t>.</a:t>
            </a:r>
            <a:endParaRPr lang="zh-CN" altLang="en-US" sz="3200" b="1" dirty="0">
              <a:latin typeface="华文楷体" panose="02010600040101010101" pitchFamily="2" charset="-122"/>
              <a:ea typeface="华文楷体" panose="02010600040101010101" pitchFamily="2" charset="-122"/>
            </a:endParaRPr>
          </a:p>
          <a:p>
            <a:pPr marL="0" indent="0" algn="just">
              <a:buNone/>
            </a:pPr>
            <a:r>
              <a:rPr lang="zh-CN" altLang="en-US" sz="3200" b="1" dirty="0">
                <a:latin typeface="华文楷体" panose="02010600040101010101" pitchFamily="2" charset="-122"/>
                <a:ea typeface="华文楷体" panose="02010600040101010101" pitchFamily="2" charset="-122"/>
              </a:rPr>
              <a:t>——必须具有完全民事行为能力</a:t>
            </a:r>
          </a:p>
          <a:p>
            <a:pPr marL="0" indent="0" algn="just">
              <a:buNone/>
            </a:pPr>
            <a:r>
              <a:rPr lang="zh-CN" altLang="en-US" sz="3200" b="1" dirty="0">
                <a:latin typeface="华文楷体" panose="02010600040101010101" pitchFamily="2" charset="-122"/>
                <a:ea typeface="华文楷体" panose="02010600040101010101" pitchFamily="2" charset="-122"/>
              </a:rPr>
              <a:t>——对被保险人具有可保利益</a:t>
            </a:r>
          </a:p>
        </p:txBody>
      </p:sp>
    </p:spTree>
    <p:extLst>
      <p:ext uri="{BB962C8B-B14F-4D97-AF65-F5344CB8AC3E}">
        <p14:creationId xmlns:p14="http://schemas.microsoft.com/office/powerpoint/2010/main" val="1153156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内容占位符 13313"/>
          <p:cNvSpPr>
            <a:spLocks noGrp="1"/>
          </p:cNvSpPr>
          <p:nvPr>
            <p:ph idx="1"/>
          </p:nvPr>
        </p:nvSpPr>
        <p:spPr>
          <a:xfrm>
            <a:off x="685800" y="381000"/>
            <a:ext cx="7772400" cy="5715000"/>
          </a:xfrm>
          <a:ln/>
        </p:spPr>
        <p:txBody>
          <a:bodyPr lIns="92075" tIns="46038" rIns="92075" bIns="46038" anchor="t"/>
          <a:lstStyle/>
          <a:p>
            <a:pPr marL="0" indent="0" algn="just">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、被保险人</a:t>
            </a:r>
          </a:p>
          <a:p>
            <a:pPr marL="0" indent="0" algn="just">
              <a:buNone/>
            </a:pP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指其财产或者人身受到保险合同保障</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享有保险金请求权的人</a:t>
            </a:r>
            <a:r>
              <a:rPr lang="en-US" altLang="zh-CN" sz="3200" b="1" dirty="0">
                <a:latin typeface="华文楷体" panose="02010600040101010101" pitchFamily="2" charset="-122"/>
                <a:ea typeface="华文楷体" panose="02010600040101010101" pitchFamily="2" charset="-122"/>
              </a:rPr>
              <a:t>.</a:t>
            </a:r>
          </a:p>
          <a:p>
            <a:pPr marL="0" indent="0" algn="just">
              <a:buNone/>
            </a:pPr>
            <a:r>
              <a:rPr lang="en-US" altLang="zh-CN" sz="3200" b="1" dirty="0">
                <a:latin typeface="华文楷体" panose="02010600040101010101" pitchFamily="2" charset="-122"/>
                <a:ea typeface="华文楷体" panose="02010600040101010101" pitchFamily="2" charset="-122"/>
              </a:rPr>
              <a:t>(1)</a:t>
            </a:r>
            <a:r>
              <a:rPr lang="zh-CN" altLang="en-US" sz="3200" b="1" dirty="0">
                <a:latin typeface="华文楷体" panose="02010600040101010101" pitchFamily="2" charset="-122"/>
                <a:ea typeface="华文楷体" panose="02010600040101010101" pitchFamily="2" charset="-122"/>
              </a:rPr>
              <a:t>人身保险的被保险人只能是自然人</a:t>
            </a:r>
          </a:p>
          <a:p>
            <a:pPr marL="0" indent="0" algn="just">
              <a:buNone/>
            </a:pPr>
            <a:r>
              <a:rPr lang="en-US" altLang="zh-CN" sz="3200" b="1" dirty="0">
                <a:latin typeface="华文楷体" panose="02010600040101010101" pitchFamily="2" charset="-122"/>
                <a:ea typeface="华文楷体" panose="02010600040101010101" pitchFamily="2" charset="-122"/>
              </a:rPr>
              <a:t>(2)</a:t>
            </a:r>
            <a:r>
              <a:rPr lang="zh-CN" altLang="en-US" sz="3200" b="1" dirty="0">
                <a:latin typeface="华文楷体" panose="02010600040101010101" pitchFamily="2" charset="-122"/>
                <a:ea typeface="华文楷体" panose="02010600040101010101" pitchFamily="2" charset="-122"/>
              </a:rPr>
              <a:t>禁止以无民事行为能力的人作为被保险人投保死亡保险</a:t>
            </a:r>
            <a:r>
              <a:rPr lang="en-US" altLang="zh-CN" sz="3200" b="1" dirty="0">
                <a:latin typeface="华文楷体" panose="02010600040101010101" pitchFamily="2" charset="-122"/>
                <a:ea typeface="华文楷体" panose="02010600040101010101" pitchFamily="2" charset="-122"/>
              </a:rPr>
              <a:t>(</a:t>
            </a:r>
            <a:r>
              <a:rPr lang="zh-CN" altLang="en-US" sz="3200" b="1" dirty="0">
                <a:latin typeface="华文楷体" panose="02010600040101010101" pitchFamily="2" charset="-122"/>
                <a:ea typeface="华文楷体" panose="02010600040101010101" pitchFamily="2" charset="-122"/>
              </a:rPr>
              <a:t>父母为子女投保例外</a:t>
            </a:r>
            <a:r>
              <a:rPr lang="en-US" altLang="zh-CN" sz="3200" b="1" dirty="0">
                <a:latin typeface="华文楷体" panose="02010600040101010101" pitchFamily="2" charset="-122"/>
                <a:ea typeface="华文楷体" panose="02010600040101010101" pitchFamily="2" charset="-122"/>
              </a:rPr>
              <a:t>)</a:t>
            </a:r>
          </a:p>
          <a:p>
            <a:pPr marL="0" indent="0">
              <a:buNone/>
            </a:pPr>
            <a:endParaRPr lang="en-US" altLang="zh-CN"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内容占位符 13313"/>
          <p:cNvSpPr>
            <a:spLocks noGrp="1"/>
          </p:cNvSpPr>
          <p:nvPr>
            <p:ph idx="1"/>
          </p:nvPr>
        </p:nvSpPr>
        <p:spPr>
          <a:xfrm>
            <a:off x="685800" y="381000"/>
            <a:ext cx="7772400" cy="5715000"/>
          </a:xfrm>
          <a:ln/>
        </p:spPr>
        <p:txBody>
          <a:bodyPr lIns="92075" tIns="46038" rIns="92075" bIns="46038" anchor="t"/>
          <a:lstStyle/>
          <a:p>
            <a:pPr marL="0" indent="0" algn="just">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3</a:t>
            </a:r>
            <a:r>
              <a:rPr lang="zh-CN" altLang="en-US" sz="3200" b="1" dirty="0">
                <a:latin typeface="华文楷体" panose="02010600040101010101" pitchFamily="2" charset="-122"/>
                <a:ea typeface="华文楷体" panose="02010600040101010101" pitchFamily="2" charset="-122"/>
              </a:rPr>
              <a:t>）没有经过被保险人书面认可和同意保额，保单无效（死亡给付合同）</a:t>
            </a:r>
          </a:p>
          <a:p>
            <a:pPr marL="0" indent="0" algn="just">
              <a:buNone/>
            </a:pPr>
            <a:r>
              <a:rPr lang="zh-CN" altLang="en-US" sz="3200" b="1" dirty="0">
                <a:latin typeface="华文楷体" panose="02010600040101010101" pitchFamily="2" charset="-122"/>
                <a:ea typeface="华文楷体" panose="02010600040101010101" pitchFamily="2" charset="-122"/>
              </a:rPr>
              <a:t>（</a:t>
            </a:r>
            <a:r>
              <a:rPr lang="en-US" altLang="zh-CN" sz="3200" b="1" dirty="0">
                <a:latin typeface="华文楷体" panose="02010600040101010101" pitchFamily="2" charset="-122"/>
                <a:ea typeface="华文楷体" panose="02010600040101010101" pitchFamily="2" charset="-122"/>
              </a:rPr>
              <a:t>4</a:t>
            </a:r>
            <a:r>
              <a:rPr lang="zh-CN" altLang="en-US" sz="3200" b="1" dirty="0">
                <a:latin typeface="华文楷体" panose="02010600040101010101" pitchFamily="2" charset="-122"/>
                <a:ea typeface="华文楷体" panose="02010600040101010101" pitchFamily="2" charset="-122"/>
              </a:rPr>
              <a:t>）没有经过被保险人书面认可和同意，保单不得转让和质押（死亡给付合同）</a:t>
            </a:r>
          </a:p>
          <a:p>
            <a:endParaRPr lang="en-US" altLang="zh-CN" sz="3600" b="1" dirty="0"/>
          </a:p>
        </p:txBody>
      </p:sp>
    </p:spTree>
    <p:extLst>
      <p:ext uri="{BB962C8B-B14F-4D97-AF65-F5344CB8AC3E}">
        <p14:creationId xmlns:p14="http://schemas.microsoft.com/office/powerpoint/2010/main" val="2880637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内容占位符 15361"/>
          <p:cNvSpPr>
            <a:spLocks noGrp="1"/>
          </p:cNvSpPr>
          <p:nvPr>
            <p:ph idx="1"/>
          </p:nvPr>
        </p:nvSpPr>
        <p:spPr>
          <a:xfrm>
            <a:off x="685800" y="381000"/>
            <a:ext cx="7772400" cy="5715000"/>
          </a:xfrm>
        </p:spPr>
        <p:txBody>
          <a:bodyPr lIns="92075" tIns="46038" rIns="92075" bIns="46038" anchor="t">
            <a:normAutofit/>
          </a:bodyPr>
          <a:lstStyle/>
          <a:p>
            <a:pPr marL="0" indent="0" algn="just" fontAlgn="base">
              <a:buNone/>
            </a:pPr>
            <a:r>
              <a:rPr lang="zh-CN" altLang="en-US" strike="noStrike" noProof="1"/>
              <a:t> </a:t>
            </a:r>
            <a:r>
              <a:rPr lang="zh-CN" altLang="en-US" sz="3200" b="1" noProof="1">
                <a:latin typeface="华文楷体" panose="02010600040101010101" pitchFamily="2" charset="-122"/>
                <a:ea typeface="华文楷体" panose="02010600040101010101" pitchFamily="2" charset="-122"/>
              </a:rPr>
              <a:t>3.受益人         </a:t>
            </a:r>
          </a:p>
          <a:p>
            <a:pPr marL="0" lvl="2" indent="0" algn="just" fontAlgn="base">
              <a:buNone/>
            </a:pPr>
            <a:r>
              <a:rPr lang="zh-CN" altLang="en-US" sz="3200" b="1" noProof="1">
                <a:latin typeface="华文楷体" panose="02010600040101010101" pitchFamily="2" charset="-122"/>
                <a:ea typeface="华文楷体" panose="02010600040101010101" pitchFamily="2" charset="-122"/>
              </a:rPr>
              <a:t>由被保险人或投保人指定的在被保险人 死亡后享有保险金请求权的人。</a:t>
            </a:r>
          </a:p>
          <a:p>
            <a:pPr marL="0" lvl="2" indent="0" algn="just" fontAlgn="base">
              <a:buNone/>
            </a:pPr>
            <a:r>
              <a:rPr lang="zh-CN" altLang="en-US" sz="3200" b="1" noProof="1">
                <a:latin typeface="华文楷体" panose="02010600040101010101" pitchFamily="2" charset="-122"/>
                <a:ea typeface="华文楷体" panose="02010600040101010101" pitchFamily="2" charset="-122"/>
                <a:sym typeface="+mn-ea"/>
              </a:rPr>
              <a:t>受益人的种类</a:t>
            </a:r>
            <a:r>
              <a:rPr lang="en-US" altLang="zh-CN" sz="3200" b="1" noProof="1">
                <a:latin typeface="华文楷体" panose="02010600040101010101" pitchFamily="2" charset="-122"/>
                <a:ea typeface="华文楷体" panose="02010600040101010101" pitchFamily="2" charset="-122"/>
                <a:sym typeface="+mn-ea"/>
              </a:rPr>
              <a:t>:</a:t>
            </a:r>
            <a:endParaRPr lang="en-US" altLang="zh-CN" sz="3200" b="1" noProof="1">
              <a:latin typeface="华文楷体" panose="02010600040101010101" pitchFamily="2" charset="-122"/>
              <a:ea typeface="华文楷体" panose="02010600040101010101" pitchFamily="2" charset="-122"/>
            </a:endParaRPr>
          </a:p>
          <a:p>
            <a:pPr marL="0" lvl="2" indent="0" algn="just" fontAlgn="base">
              <a:buNone/>
            </a:pPr>
            <a:r>
              <a:rPr lang="en-US" altLang="zh-CN" sz="3200" b="1" noProof="1">
                <a:latin typeface="华文楷体" panose="02010600040101010101" pitchFamily="2" charset="-122"/>
                <a:ea typeface="华文楷体" panose="02010600040101010101" pitchFamily="2" charset="-122"/>
                <a:sym typeface="+mn-ea"/>
              </a:rPr>
              <a:t>——</a:t>
            </a:r>
            <a:r>
              <a:rPr lang="zh-CN" altLang="en-US" sz="3200" b="1" noProof="1">
                <a:latin typeface="华文楷体" panose="02010600040101010101" pitchFamily="2" charset="-122"/>
                <a:ea typeface="华文楷体" panose="02010600040101010101" pitchFamily="2" charset="-122"/>
                <a:sym typeface="+mn-ea"/>
              </a:rPr>
              <a:t>特定受益人、成员受益人</a:t>
            </a:r>
            <a:endParaRPr lang="zh-CN" altLang="en-US" sz="3200" b="1" noProof="1">
              <a:latin typeface="华文楷体" panose="02010600040101010101" pitchFamily="2" charset="-122"/>
              <a:ea typeface="华文楷体" panose="02010600040101010101" pitchFamily="2" charset="-122"/>
            </a:endParaRPr>
          </a:p>
          <a:p>
            <a:pPr marL="0" lvl="2" indent="0" algn="just" fontAlgn="base">
              <a:buNone/>
            </a:pPr>
            <a:r>
              <a:rPr lang="en-US" altLang="zh-CN" sz="3200" b="1" noProof="1">
                <a:latin typeface="华文楷体" panose="02010600040101010101" pitchFamily="2" charset="-122"/>
                <a:ea typeface="华文楷体" panose="02010600040101010101" pitchFamily="2" charset="-122"/>
                <a:sym typeface="+mn-ea"/>
              </a:rPr>
              <a:t>——</a:t>
            </a:r>
            <a:r>
              <a:rPr lang="zh-CN" altLang="en-US" sz="3200" b="1" noProof="1">
                <a:latin typeface="华文楷体" panose="02010600040101010101" pitchFamily="2" charset="-122"/>
                <a:ea typeface="华文楷体" panose="02010600040101010101" pitchFamily="2" charset="-122"/>
                <a:sym typeface="+mn-ea"/>
              </a:rPr>
              <a:t>自然受益人、指定受益人、法定受益人</a:t>
            </a:r>
            <a:endParaRPr lang="zh-CN" altLang="en-US" sz="3200" b="1" noProof="1">
              <a:latin typeface="华文楷体" panose="02010600040101010101" pitchFamily="2" charset="-122"/>
              <a:ea typeface="华文楷体" panose="02010600040101010101" pitchFamily="2" charset="-122"/>
            </a:endParaRPr>
          </a:p>
          <a:p>
            <a:pPr marL="0" lvl="2" indent="0" algn="just" fontAlgn="base">
              <a:buNone/>
            </a:pPr>
            <a:r>
              <a:rPr lang="en-US" altLang="zh-CN" sz="3200" b="1" noProof="1">
                <a:latin typeface="华文楷体" panose="02010600040101010101" pitchFamily="2" charset="-122"/>
                <a:ea typeface="华文楷体" panose="02010600040101010101" pitchFamily="2" charset="-122"/>
                <a:sym typeface="+mn-ea"/>
              </a:rPr>
              <a:t>——</a:t>
            </a:r>
            <a:r>
              <a:rPr lang="zh-CN" altLang="en-US" sz="3200" b="1" noProof="1">
                <a:latin typeface="华文楷体" panose="02010600040101010101" pitchFamily="2" charset="-122"/>
                <a:ea typeface="华文楷体" panose="02010600040101010101" pitchFamily="2" charset="-122"/>
                <a:sym typeface="+mn-ea"/>
              </a:rPr>
              <a:t>原始受益人和后继受益人</a:t>
            </a:r>
            <a:endParaRPr lang="zh-CN" altLang="en-US" sz="3200" b="1" noProof="1">
              <a:latin typeface="华文楷体" panose="02010600040101010101" pitchFamily="2" charset="-122"/>
              <a:ea typeface="华文楷体" panose="02010600040101010101" pitchFamily="2" charset="-122"/>
            </a:endParaRPr>
          </a:p>
          <a:p>
            <a:pPr marL="914400" lvl="2" indent="0" algn="just" fontAlgn="base">
              <a:buNone/>
            </a:pPr>
            <a:endParaRPr lang="zh-CN" altLang="en-US" sz="3600" b="1" strike="noStrike" noProof="1">
              <a:latin typeface="宋体" panose="02010600030101010101" pitchFamily="2" charset="-122"/>
            </a:endParaRPr>
          </a:p>
          <a:p>
            <a:pPr fontAlgn="base"/>
            <a:endParaRPr lang="zh-CN" altLang="en-US" b="1" strike="noStrike" noProof="1">
              <a:latin typeface="宋体" panose="02010600030101010101" pitchFamily="2" charset="-122"/>
            </a:endParaRPr>
          </a:p>
          <a:p>
            <a:pPr lvl="2" algn="just" fontAlgn="base"/>
            <a:endParaRPr lang="zh-CN" altLang="en-US" sz="3600" b="1" strike="noStrike" noProof="1">
              <a:latin typeface="宋体" panose="02010600030101010101" pitchFamily="2" charset="-122"/>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视差">
  <a:themeElements>
    <a:clrScheme name="视差">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视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视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77</TotalTime>
  <Words>1754</Words>
  <Application>Microsoft Office PowerPoint</Application>
  <PresentationFormat>全屏显示(4:3)</PresentationFormat>
  <Paragraphs>143</Paragraphs>
  <Slides>35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35</vt:i4>
      </vt:variant>
    </vt:vector>
  </HeadingPairs>
  <TitlesOfParts>
    <vt:vector size="44" baseType="lpstr">
      <vt:lpstr>仿宋</vt:lpstr>
      <vt:lpstr>黑体</vt:lpstr>
      <vt:lpstr>华文楷体</vt:lpstr>
      <vt:lpstr>华文新魏</vt:lpstr>
      <vt:lpstr>宋体</vt:lpstr>
      <vt:lpstr>Arial</vt:lpstr>
      <vt:lpstr>Corbel</vt:lpstr>
      <vt:lpstr>Times New Roman</vt:lpstr>
      <vt:lpstr>视差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vv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没有幻灯片标题</dc:title>
  <dc:creator>aa</dc:creator>
  <cp:lastModifiedBy>hp</cp:lastModifiedBy>
  <cp:revision>44</cp:revision>
  <dcterms:created xsi:type="dcterms:W3CDTF">2001-12-28T07:12:17Z</dcterms:created>
  <dcterms:modified xsi:type="dcterms:W3CDTF">2025-05-16T02:47:46Z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