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10" r:id="rId1"/>
  </p:sldMasterIdLst>
  <p:notesMasterIdLst>
    <p:notesMasterId r:id="rId40"/>
  </p:notesMasterIdLst>
  <p:sldIdLst>
    <p:sldId id="256" r:id="rId2"/>
    <p:sldId id="1259" r:id="rId3"/>
    <p:sldId id="1260" r:id="rId4"/>
    <p:sldId id="360" r:id="rId5"/>
    <p:sldId id="324" r:id="rId6"/>
    <p:sldId id="281" r:id="rId7"/>
    <p:sldId id="325" r:id="rId8"/>
    <p:sldId id="296" r:id="rId9"/>
    <p:sldId id="280" r:id="rId10"/>
    <p:sldId id="270" r:id="rId11"/>
    <p:sldId id="287" r:id="rId12"/>
    <p:sldId id="289" r:id="rId13"/>
    <p:sldId id="286" r:id="rId14"/>
    <p:sldId id="257" r:id="rId15"/>
    <p:sldId id="290" r:id="rId16"/>
    <p:sldId id="282" r:id="rId17"/>
    <p:sldId id="284" r:id="rId18"/>
    <p:sldId id="283" r:id="rId19"/>
    <p:sldId id="285" r:id="rId20"/>
    <p:sldId id="291" r:id="rId21"/>
    <p:sldId id="302" r:id="rId22"/>
    <p:sldId id="271" r:id="rId23"/>
    <p:sldId id="259" r:id="rId24"/>
    <p:sldId id="1261" r:id="rId25"/>
    <p:sldId id="307" r:id="rId26"/>
    <p:sldId id="322" r:id="rId27"/>
    <p:sldId id="313" r:id="rId28"/>
    <p:sldId id="314" r:id="rId29"/>
    <p:sldId id="1263" r:id="rId30"/>
    <p:sldId id="1264" r:id="rId31"/>
    <p:sldId id="316" r:id="rId32"/>
    <p:sldId id="317" r:id="rId33"/>
    <p:sldId id="318" r:id="rId34"/>
    <p:sldId id="320" r:id="rId35"/>
    <p:sldId id="321" r:id="rId36"/>
    <p:sldId id="1265" r:id="rId37"/>
    <p:sldId id="1266" r:id="rId38"/>
    <p:sldId id="126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10" d="100"/>
          <a:sy n="110" d="100"/>
        </p:scale>
        <p:origin x="1644" y="10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466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页眉占位符 3073"/>
          <p:cNvSpPr>
            <a:spLocks noGrp="1"/>
          </p:cNvSpPr>
          <p:nvPr>
            <p:ph type="hdr" sz="quarter"/>
          </p:nvPr>
        </p:nvSpPr>
        <p:spPr>
          <a:xfrm>
            <a:off x="0" y="0"/>
            <a:ext cx="2971800" cy="457200"/>
          </a:xfrm>
          <a:prstGeom prst="rect">
            <a:avLst/>
          </a:prstGeom>
          <a:noFill/>
          <a:ln w="9525">
            <a:noFill/>
          </a:ln>
        </p:spPr>
        <p:txBody>
          <a:bodyPr/>
          <a:lstStyle/>
          <a:p>
            <a:pPr lvl="0" fontAlgn="base"/>
            <a:endParaRPr lang="zh-CN" altLang="en-US" sz="1200" strike="noStrike" noProof="1"/>
          </a:p>
        </p:txBody>
      </p:sp>
      <p:sp>
        <p:nvSpPr>
          <p:cNvPr id="3075" name="日期占位符 3074"/>
          <p:cNvSpPr>
            <a:spLocks noGrp="1"/>
          </p:cNvSpPr>
          <p:nvPr>
            <p:ph type="dt" idx="1"/>
          </p:nvPr>
        </p:nvSpPr>
        <p:spPr>
          <a:xfrm>
            <a:off x="3886200" y="0"/>
            <a:ext cx="2971800" cy="457200"/>
          </a:xfrm>
          <a:prstGeom prst="rect">
            <a:avLst/>
          </a:prstGeom>
          <a:noFill/>
          <a:ln w="9525">
            <a:noFill/>
          </a:ln>
        </p:spPr>
        <p:txBody>
          <a:bodyPr/>
          <a:lstStyle/>
          <a:p>
            <a:pPr lvl="0" algn="r" fontAlgn="base"/>
            <a:endParaRPr lang="zh-CN" altLang="en-US" sz="1200" strike="noStrike" noProof="1"/>
          </a:p>
        </p:txBody>
      </p:sp>
      <p:sp>
        <p:nvSpPr>
          <p:cNvPr id="5124" name="幻灯片图像占位符 3075"/>
          <p:cNvSpPr>
            <a:spLocks noGrp="1" noRot="1" noChangeAspect="1"/>
          </p:cNvSpPr>
          <p:nvPr>
            <p:ph type="sldImg"/>
          </p:nvPr>
        </p:nvSpPr>
        <p:spPr>
          <a:xfrm>
            <a:off x="1143000" y="685800"/>
            <a:ext cx="4572000" cy="3429000"/>
          </a:xfrm>
          <a:prstGeom prst="rect">
            <a:avLst/>
          </a:prstGeom>
          <a:noFill/>
          <a:ln w="9525">
            <a:noFill/>
          </a:ln>
        </p:spPr>
      </p:sp>
      <p:sp>
        <p:nvSpPr>
          <p:cNvPr id="5125" name="文本占位符 3076"/>
          <p:cNvSpPr>
            <a:spLocks noGrp="1"/>
          </p:cNvSpPr>
          <p:nvPr>
            <p:ph type="body" sz="quarter"/>
          </p:nvPr>
        </p:nvSpPr>
        <p:spPr>
          <a:xfrm>
            <a:off x="914400" y="4343400"/>
            <a:ext cx="5029200" cy="4114800"/>
          </a:xfrm>
          <a:prstGeom prst="rect">
            <a:avLst/>
          </a:prstGeom>
          <a:noFill/>
          <a:ln w="9525">
            <a:noFill/>
          </a:ln>
        </p:spPr>
        <p:txBody>
          <a:bodyPr anchor="ctr"/>
          <a:lstStyle/>
          <a:p>
            <a:pPr lvl="0" indent="0"/>
            <a:r>
              <a:rPr lang="zh-CN" altLang="en-US"/>
              <a:t>单击此处编辑母版文本样式</a:t>
            </a:r>
          </a:p>
          <a:p>
            <a:pPr lvl="1" indent="0"/>
            <a:r>
              <a:rPr lang="zh-CN" altLang="en-US"/>
              <a:t>第二级</a:t>
            </a:r>
          </a:p>
          <a:p>
            <a:pPr lvl="2" indent="0"/>
            <a:r>
              <a:rPr lang="zh-CN" altLang="en-US"/>
              <a:t>第三级</a:t>
            </a:r>
          </a:p>
          <a:p>
            <a:pPr lvl="3" indent="0"/>
            <a:r>
              <a:rPr lang="zh-CN" altLang="en-US"/>
              <a:t>第四级</a:t>
            </a:r>
          </a:p>
          <a:p>
            <a:pPr lvl="4" indent="0"/>
            <a:r>
              <a:rPr lang="zh-CN" altLang="en-US"/>
              <a:t>第五级</a:t>
            </a:r>
          </a:p>
        </p:txBody>
      </p:sp>
      <p:sp>
        <p:nvSpPr>
          <p:cNvPr id="3078" name="页脚占位符 3077"/>
          <p:cNvSpPr>
            <a:spLocks noGrp="1"/>
          </p:cNvSpPr>
          <p:nvPr>
            <p:ph type="ftr" sz="quarter" idx="4"/>
          </p:nvPr>
        </p:nvSpPr>
        <p:spPr>
          <a:xfrm>
            <a:off x="0" y="8686800"/>
            <a:ext cx="2971800" cy="457200"/>
          </a:xfrm>
          <a:prstGeom prst="rect">
            <a:avLst/>
          </a:prstGeom>
          <a:noFill/>
          <a:ln w="9525">
            <a:noFill/>
          </a:ln>
        </p:spPr>
        <p:txBody>
          <a:bodyPr anchor="b"/>
          <a:lstStyle/>
          <a:p>
            <a:pPr lvl="0" fontAlgn="base"/>
            <a:endParaRPr lang="zh-CN" altLang="en-US" sz="1200" strike="noStrike" noProof="1"/>
          </a:p>
        </p:txBody>
      </p:sp>
      <p:sp>
        <p:nvSpPr>
          <p:cNvPr id="3079" name="灯片编号占位符 3078"/>
          <p:cNvSpPr>
            <a:spLocks noGrp="1"/>
          </p:cNvSpPr>
          <p:nvPr>
            <p:ph type="sldNum" sz="quarter" idx="5"/>
          </p:nvPr>
        </p:nvSpPr>
        <p:spPr>
          <a:xfrm>
            <a:off x="3886200" y="8686800"/>
            <a:ext cx="2971800" cy="457200"/>
          </a:xfrm>
          <a:prstGeom prst="rect">
            <a:avLst/>
          </a:prstGeom>
          <a:noFill/>
          <a:ln w="9525">
            <a:noFill/>
          </a:ln>
        </p:spPr>
        <p:txBody>
          <a:bodyPr anchor="b"/>
          <a:lstStyle/>
          <a:p>
            <a:pPr lvl="0" algn="r" fontAlgn="base"/>
            <a:fld id="{9A0DB2DC-4C9A-4742-B13C-FB6460FD3503}" type="slidenum">
              <a:rPr lang="zh-CN" altLang="en-US" sz="1200" strike="noStrike" noProof="1">
                <a:latin typeface="Times New Roman" panose="02020603050405020304" pitchFamily="2" charset="0"/>
                <a:ea typeface="宋体" panose="02010600030101010101" pitchFamily="2" charset="-122"/>
                <a:cs typeface="+mn-cs"/>
              </a:rPr>
              <a:t>‹#›</a:t>
            </a:fld>
            <a:endParaRPr lang="zh-CN" altLang="en-US" sz="1200" strike="noStrike" noProof="1"/>
          </a:p>
        </p:txBody>
      </p:sp>
    </p:spTree>
    <p:extLst>
      <p:ext uri="{BB962C8B-B14F-4D97-AF65-F5344CB8AC3E}">
        <p14:creationId xmlns:p14="http://schemas.microsoft.com/office/powerpoint/2010/main" val="4091654115"/>
      </p:ext>
    </p:extLst>
  </p:cSld>
  <p:clrMap bg1="lt1" tx1="dk1" bg2="lt2" tx2="dk2" accent1="accent1" accent2="accent2" accent3="accent3" accent4="accent4" accent5="accent5" accent6="accent6" hlink="hlink" folHlink="folHlink"/>
  <p:hf sldNum="0" hdr="0" ftr="0" dt="0"/>
  <p:notesStyle>
    <a:lvl1pPr marL="0" lvl="0"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1pPr>
    <a:lvl2pPr marL="457200" lvl="1"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2pPr>
    <a:lvl3pPr marL="914400" lvl="2"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3pPr>
    <a:lvl4pPr marL="1371600" lvl="3"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4pPr>
    <a:lvl5pPr marL="1828800" lvl="4"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5pPr>
    <a:lvl6pPr marL="2286000" lvl="5"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6pPr>
    <a:lvl7pPr marL="2743200" lvl="6"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7pPr>
    <a:lvl8pPr marL="3200400" lvl="7"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8pPr>
    <a:lvl9pPr marL="3657600" lvl="8" indent="0" algn="l" defTabSz="914400" eaLnBrk="1" fontAlgn="base" latinLnBrk="0" hangingPunct="1">
      <a:lnSpc>
        <a:spcPct val="100000"/>
      </a:lnSpc>
      <a:spcBef>
        <a:spcPct val="30000"/>
      </a:spcBef>
      <a:spcAft>
        <a:spcPct val="0"/>
      </a:spcAft>
      <a:buNone/>
      <a:defRPr sz="1200" u="none" kern="1200" baseline="0">
        <a:solidFill>
          <a:schemeClr val="tx1"/>
        </a:solidFill>
        <a:latin typeface="Times New Roman" panose="02020603050405020304" pitchFamily="2" charset="0"/>
        <a:ea typeface="宋体" panose="02010600030101010101" pitchFamily="2" charset="-122"/>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4818" name="幻灯片图像占位符 43009"/>
          <p:cNvSpPr>
            <a:spLocks noGrp="1" noRot="1" noChangeAspect="1" noTextEdit="1"/>
          </p:cNvSpPr>
          <p:nvPr>
            <p:ph type="sldImg"/>
          </p:nvPr>
        </p:nvSpPr>
        <p:spPr>
          <a:xfrm>
            <a:off x="1141413" y="684213"/>
            <a:ext cx="4572000" cy="3429000"/>
          </a:xfrm>
          <a:ln/>
        </p:spPr>
      </p:sp>
      <p:sp>
        <p:nvSpPr>
          <p:cNvPr id="34819" name="文本占位符 43010"/>
          <p:cNvSpPr>
            <a:spLocks noGrp="1"/>
          </p:cNvSpPr>
          <p:nvPr>
            <p:ph type="body"/>
          </p:nvPr>
        </p:nvSpPr>
        <p:spPr>
          <a:xfrm>
            <a:off x="912813" y="4341813"/>
            <a:ext cx="5029200" cy="4114800"/>
          </a:xfrm>
          <a:ln/>
        </p:spPr>
        <p:txBody>
          <a:bodyPr anchor="ctr"/>
          <a:lstStyle/>
          <a:p>
            <a:pPr lvl="0" indent="0"/>
            <a:r>
              <a:rPr lang="zh-CN" altLang="en-US"/>
              <a:t>无</a:t>
            </a:r>
          </a:p>
        </p:txBody>
      </p:sp>
    </p:spTree>
    <p:extLst>
      <p:ext uri="{BB962C8B-B14F-4D97-AF65-F5344CB8AC3E}">
        <p14:creationId xmlns:p14="http://schemas.microsoft.com/office/powerpoint/2010/main" val="2638491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6866" name="幻灯片图像占位符 45057"/>
          <p:cNvSpPr>
            <a:spLocks noGrp="1" noRot="1" noChangeAspect="1" noTextEdit="1"/>
          </p:cNvSpPr>
          <p:nvPr>
            <p:ph type="sldImg"/>
          </p:nvPr>
        </p:nvSpPr>
        <p:spPr>
          <a:xfrm>
            <a:off x="1141413" y="684213"/>
            <a:ext cx="4572000" cy="3429000"/>
          </a:xfrm>
          <a:ln/>
        </p:spPr>
      </p:sp>
      <p:sp>
        <p:nvSpPr>
          <p:cNvPr id="36867" name="文本占位符 45058"/>
          <p:cNvSpPr>
            <a:spLocks noGrp="1"/>
          </p:cNvSpPr>
          <p:nvPr>
            <p:ph type="body"/>
          </p:nvPr>
        </p:nvSpPr>
        <p:spPr>
          <a:xfrm>
            <a:off x="912813" y="4341813"/>
            <a:ext cx="5029200" cy="4114800"/>
          </a:xfrm>
          <a:ln/>
        </p:spPr>
        <p:txBody>
          <a:bodyPr anchor="ctr"/>
          <a:lstStyle/>
          <a:p>
            <a:pPr lvl="0" indent="0"/>
            <a:r>
              <a:rPr lang="zh-CN" altLang="en-US"/>
              <a:t>无</a:t>
            </a:r>
          </a:p>
        </p:txBody>
      </p:sp>
    </p:spTree>
    <p:extLst>
      <p:ext uri="{BB962C8B-B14F-4D97-AF65-F5344CB8AC3E}">
        <p14:creationId xmlns:p14="http://schemas.microsoft.com/office/powerpoint/2010/main" val="2056560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xmlns="" id="{FDC034AD-7955-BCE3-4A34-F27F61A787CB}"/>
            </a:ext>
          </a:extLst>
        </p:cNvPr>
        <p:cNvGrpSpPr/>
        <p:nvPr/>
      </p:nvGrpSpPr>
      <p:grpSpPr>
        <a:xfrm>
          <a:off x="0" y="0"/>
          <a:ext cx="0" cy="0"/>
          <a:chOff x="0" y="0"/>
          <a:chExt cx="0" cy="0"/>
        </a:xfrm>
      </p:grpSpPr>
      <p:sp>
        <p:nvSpPr>
          <p:cNvPr id="36866" name="幻灯片图像占位符 45057">
            <a:extLst>
              <a:ext uri="{FF2B5EF4-FFF2-40B4-BE49-F238E27FC236}">
                <a16:creationId xmlns:a16="http://schemas.microsoft.com/office/drawing/2014/main" xmlns="" id="{EA4E79F9-B237-D836-FCE2-F17C64361641}"/>
              </a:ext>
            </a:extLst>
          </p:cNvPr>
          <p:cNvSpPr>
            <a:spLocks noGrp="1" noRot="1" noChangeAspect="1" noTextEdit="1"/>
          </p:cNvSpPr>
          <p:nvPr>
            <p:ph type="sldImg"/>
          </p:nvPr>
        </p:nvSpPr>
        <p:spPr>
          <a:xfrm>
            <a:off x="1141413" y="684213"/>
            <a:ext cx="4572000" cy="3429000"/>
          </a:xfrm>
          <a:ln/>
        </p:spPr>
      </p:sp>
      <p:sp>
        <p:nvSpPr>
          <p:cNvPr id="36867" name="文本占位符 45058">
            <a:extLst>
              <a:ext uri="{FF2B5EF4-FFF2-40B4-BE49-F238E27FC236}">
                <a16:creationId xmlns:a16="http://schemas.microsoft.com/office/drawing/2014/main" xmlns="" id="{2B40413D-363E-49CB-BA3D-A3B87BC311A2}"/>
              </a:ext>
            </a:extLst>
          </p:cNvPr>
          <p:cNvSpPr>
            <a:spLocks noGrp="1"/>
          </p:cNvSpPr>
          <p:nvPr>
            <p:ph type="body"/>
          </p:nvPr>
        </p:nvSpPr>
        <p:spPr>
          <a:xfrm>
            <a:off x="912813" y="4341813"/>
            <a:ext cx="5029200" cy="4114800"/>
          </a:xfrm>
          <a:ln/>
        </p:spPr>
        <p:txBody>
          <a:bodyPr anchor="ctr"/>
          <a:lstStyle/>
          <a:p>
            <a:pPr lvl="0" indent="0"/>
            <a:r>
              <a:rPr lang="zh-CN" altLang="en-US"/>
              <a:t>无</a:t>
            </a:r>
          </a:p>
        </p:txBody>
      </p:sp>
    </p:spTree>
    <p:extLst>
      <p:ext uri="{BB962C8B-B14F-4D97-AF65-F5344CB8AC3E}">
        <p14:creationId xmlns:p14="http://schemas.microsoft.com/office/powerpoint/2010/main" val="1209175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xmlns="" id="{1621FC22-1AB3-D133-47C4-84D64DDFD38B}"/>
            </a:ext>
          </a:extLst>
        </p:cNvPr>
        <p:cNvGrpSpPr/>
        <p:nvPr/>
      </p:nvGrpSpPr>
      <p:grpSpPr>
        <a:xfrm>
          <a:off x="0" y="0"/>
          <a:ext cx="0" cy="0"/>
          <a:chOff x="0" y="0"/>
          <a:chExt cx="0" cy="0"/>
        </a:xfrm>
      </p:grpSpPr>
      <p:sp>
        <p:nvSpPr>
          <p:cNvPr id="36866" name="幻灯片图像占位符 45057">
            <a:extLst>
              <a:ext uri="{FF2B5EF4-FFF2-40B4-BE49-F238E27FC236}">
                <a16:creationId xmlns:a16="http://schemas.microsoft.com/office/drawing/2014/main" xmlns="" id="{A0C0AD29-72BF-9423-4A4C-3C6263914BE0}"/>
              </a:ext>
            </a:extLst>
          </p:cNvPr>
          <p:cNvSpPr>
            <a:spLocks noGrp="1" noRot="1" noChangeAspect="1" noTextEdit="1"/>
          </p:cNvSpPr>
          <p:nvPr>
            <p:ph type="sldImg"/>
          </p:nvPr>
        </p:nvSpPr>
        <p:spPr>
          <a:xfrm>
            <a:off x="1141413" y="684213"/>
            <a:ext cx="4572000" cy="3429000"/>
          </a:xfrm>
          <a:ln/>
        </p:spPr>
      </p:sp>
      <p:sp>
        <p:nvSpPr>
          <p:cNvPr id="36867" name="文本占位符 45058">
            <a:extLst>
              <a:ext uri="{FF2B5EF4-FFF2-40B4-BE49-F238E27FC236}">
                <a16:creationId xmlns:a16="http://schemas.microsoft.com/office/drawing/2014/main" xmlns="" id="{3AA78E94-D8BA-C258-9D0F-7C31852D8322}"/>
              </a:ext>
            </a:extLst>
          </p:cNvPr>
          <p:cNvSpPr>
            <a:spLocks noGrp="1"/>
          </p:cNvSpPr>
          <p:nvPr>
            <p:ph type="body"/>
          </p:nvPr>
        </p:nvSpPr>
        <p:spPr>
          <a:xfrm>
            <a:off x="912813" y="4341813"/>
            <a:ext cx="5029200" cy="4114800"/>
          </a:xfrm>
          <a:ln/>
        </p:spPr>
        <p:txBody>
          <a:bodyPr anchor="ctr"/>
          <a:lstStyle/>
          <a:p>
            <a:pPr lvl="0" indent="0"/>
            <a:r>
              <a:rPr lang="zh-CN" altLang="en-US"/>
              <a:t>无</a:t>
            </a:r>
          </a:p>
        </p:txBody>
      </p:sp>
    </p:spTree>
    <p:extLst>
      <p:ext uri="{BB962C8B-B14F-4D97-AF65-F5344CB8AC3E}">
        <p14:creationId xmlns:p14="http://schemas.microsoft.com/office/powerpoint/2010/main" val="26796261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a:extLst>
            <a:ext uri="{FF2B5EF4-FFF2-40B4-BE49-F238E27FC236}">
              <a16:creationId xmlns:a16="http://schemas.microsoft.com/office/drawing/2014/main" xmlns="" id="{47CC68BA-BD21-3762-C527-59530032E03F}"/>
            </a:ext>
          </a:extLst>
        </p:cNvPr>
        <p:cNvGrpSpPr/>
        <p:nvPr/>
      </p:nvGrpSpPr>
      <p:grpSpPr>
        <a:xfrm>
          <a:off x="0" y="0"/>
          <a:ext cx="0" cy="0"/>
          <a:chOff x="0" y="0"/>
          <a:chExt cx="0" cy="0"/>
        </a:xfrm>
      </p:grpSpPr>
      <p:sp>
        <p:nvSpPr>
          <p:cNvPr id="36866" name="幻灯片图像占位符 45057">
            <a:extLst>
              <a:ext uri="{FF2B5EF4-FFF2-40B4-BE49-F238E27FC236}">
                <a16:creationId xmlns:a16="http://schemas.microsoft.com/office/drawing/2014/main" xmlns="" id="{5558BFD2-B3F1-84DF-7170-B3168C73E702}"/>
              </a:ext>
            </a:extLst>
          </p:cNvPr>
          <p:cNvSpPr>
            <a:spLocks noGrp="1" noRot="1" noChangeAspect="1" noTextEdit="1"/>
          </p:cNvSpPr>
          <p:nvPr>
            <p:ph type="sldImg"/>
          </p:nvPr>
        </p:nvSpPr>
        <p:spPr>
          <a:xfrm>
            <a:off x="1141413" y="684213"/>
            <a:ext cx="4572000" cy="3429000"/>
          </a:xfrm>
          <a:ln/>
        </p:spPr>
      </p:sp>
      <p:sp>
        <p:nvSpPr>
          <p:cNvPr id="36867" name="文本占位符 45058">
            <a:extLst>
              <a:ext uri="{FF2B5EF4-FFF2-40B4-BE49-F238E27FC236}">
                <a16:creationId xmlns:a16="http://schemas.microsoft.com/office/drawing/2014/main" xmlns="" id="{7DF3D732-CD2C-7819-0977-336FDB758739}"/>
              </a:ext>
            </a:extLst>
          </p:cNvPr>
          <p:cNvSpPr>
            <a:spLocks noGrp="1"/>
          </p:cNvSpPr>
          <p:nvPr>
            <p:ph type="body"/>
          </p:nvPr>
        </p:nvSpPr>
        <p:spPr>
          <a:xfrm>
            <a:off x="912813" y="4341813"/>
            <a:ext cx="5029200" cy="4114800"/>
          </a:xfrm>
          <a:ln/>
        </p:spPr>
        <p:txBody>
          <a:bodyPr anchor="ctr"/>
          <a:lstStyle/>
          <a:p>
            <a:pPr lvl="0" indent="0"/>
            <a:r>
              <a:rPr lang="zh-CN" altLang="en-US"/>
              <a:t>无</a:t>
            </a:r>
          </a:p>
        </p:txBody>
      </p:sp>
    </p:spTree>
    <p:extLst>
      <p:ext uri="{BB962C8B-B14F-4D97-AF65-F5344CB8AC3E}">
        <p14:creationId xmlns:p14="http://schemas.microsoft.com/office/powerpoint/2010/main" val="1772072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7325773" y="6117336"/>
            <a:ext cx="857473" cy="365125"/>
          </a:xfrm>
        </p:spPr>
        <p:txBody>
          <a:bodyPr/>
          <a:lstStyle/>
          <a:p>
            <a:pPr lvl="0" fontAlgn="base"/>
            <a:endParaRPr lang="zh-CN" altLang="en-US" strike="noStrike" noProof="1"/>
          </a:p>
        </p:txBody>
      </p:sp>
      <p:sp>
        <p:nvSpPr>
          <p:cNvPr id="5" name="Footer Placeholder 4"/>
          <p:cNvSpPr>
            <a:spLocks noGrp="1"/>
          </p:cNvSpPr>
          <p:nvPr>
            <p:ph type="ftr" sz="quarter" idx="11"/>
          </p:nvPr>
        </p:nvSpPr>
        <p:spPr>
          <a:xfrm>
            <a:off x="3623733" y="6117336"/>
            <a:ext cx="3609438" cy="365125"/>
          </a:xfrm>
        </p:spPr>
        <p:txBody>
          <a:bodyPr/>
          <a:lstStyle/>
          <a:p>
            <a:pPr lvl="0" fontAlgn="base"/>
            <a:endParaRPr lang="zh-CN" altLang="en-US" strike="noStrike" noProof="1"/>
          </a:p>
        </p:txBody>
      </p:sp>
      <p:sp>
        <p:nvSpPr>
          <p:cNvPr id="6" name="Slide Number Placeholder 5"/>
          <p:cNvSpPr>
            <a:spLocks noGrp="1"/>
          </p:cNvSpPr>
          <p:nvPr>
            <p:ph type="sldNum" sz="quarter" idx="12"/>
          </p:nvPr>
        </p:nvSpPr>
        <p:spPr>
          <a:xfrm>
            <a:off x="8275320" y="6117336"/>
            <a:ext cx="411480" cy="365125"/>
          </a:xfrm>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513294519"/>
      </p:ext>
    </p:extLst>
  </p:cSld>
  <p:clrMapOvr>
    <a:masterClrMapping/>
  </p:clrMapOvr>
  <p:hf sldNum="0"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55393729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2302302344"/>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299754646"/>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1821245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54285146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zh-CN" altLang="en-US"/>
              <a:t>单击此处编辑母版文本样式</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238895806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3548947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22944366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a:xfrm>
            <a:off x="7344329" y="6108173"/>
            <a:ext cx="857473" cy="365125"/>
          </a:xfrm>
        </p:spPr>
        <p:txBody>
          <a:bodyPr/>
          <a:lstStyle/>
          <a:p>
            <a:pPr lvl="0" fontAlgn="base"/>
            <a:endParaRPr lang="zh-CN" altLang="en-US" strike="noStrike" noProof="1"/>
          </a:p>
        </p:txBody>
      </p:sp>
      <p:sp>
        <p:nvSpPr>
          <p:cNvPr id="5" name="Footer Placeholder 4"/>
          <p:cNvSpPr>
            <a:spLocks noGrp="1"/>
          </p:cNvSpPr>
          <p:nvPr>
            <p:ph type="ftr" sz="quarter" idx="11"/>
          </p:nvPr>
        </p:nvSpPr>
        <p:spPr>
          <a:xfrm>
            <a:off x="1972647" y="6108173"/>
            <a:ext cx="5314517" cy="365125"/>
          </a:xfrm>
        </p:spPr>
        <p:txBody>
          <a:bodyPr/>
          <a:lstStyle/>
          <a:p>
            <a:pPr lvl="0" fontAlgn="base"/>
            <a:endParaRPr lang="zh-CN" altLang="en-US" strike="noStrike" noProof="1"/>
          </a:p>
        </p:txBody>
      </p:sp>
      <p:sp>
        <p:nvSpPr>
          <p:cNvPr id="6" name="Slide Number Placeholder 5"/>
          <p:cNvSpPr>
            <a:spLocks noGrp="1"/>
          </p:cNvSpPr>
          <p:nvPr>
            <p:ph type="sldNum" sz="quarter" idx="12"/>
          </p:nvPr>
        </p:nvSpPr>
        <p:spPr>
          <a:xfrm>
            <a:off x="8258967" y="6108173"/>
            <a:ext cx="427833" cy="365125"/>
          </a:xfrm>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275695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lvl="0" fontAlgn="base"/>
            <a:endParaRPr lang="zh-CN" altLang="en-US" strike="noStrike" noProof="1"/>
          </a:p>
        </p:txBody>
      </p:sp>
      <p:sp>
        <p:nvSpPr>
          <p:cNvPr id="5" name="Footer Placeholder 4"/>
          <p:cNvSpPr>
            <a:spLocks noGrp="1"/>
          </p:cNvSpPr>
          <p:nvPr>
            <p:ph type="ftr" sz="quarter" idx="11"/>
          </p:nvPr>
        </p:nvSpPr>
        <p:spPr/>
        <p:txBody>
          <a:bodyPr/>
          <a:lstStyle/>
          <a:p>
            <a:pPr lvl="0" fontAlgn="base"/>
            <a:endParaRPr lang="zh-CN" altLang="en-US" strike="noStrike" noProof="1"/>
          </a:p>
        </p:txBody>
      </p:sp>
      <p:sp>
        <p:nvSpPr>
          <p:cNvPr id="6" name="Slide Number Placeholder 5"/>
          <p:cNvSpPr>
            <a:spLocks noGrp="1"/>
          </p:cNvSpPr>
          <p:nvPr>
            <p:ph type="sldNum" sz="quarter" idx="12"/>
          </p:nvPr>
        </p:nvSpPr>
        <p:spPr>
          <a:xfrm>
            <a:off x="8273317" y="6116070"/>
            <a:ext cx="413483" cy="365125"/>
          </a:xfrm>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567066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27107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lvl="0" fontAlgn="base"/>
            <a:endParaRPr lang="zh-CN" altLang="en-US" strike="noStrike" noProof="1"/>
          </a:p>
        </p:txBody>
      </p:sp>
      <p:sp>
        <p:nvSpPr>
          <p:cNvPr id="8" name="Footer Placeholder 7"/>
          <p:cNvSpPr>
            <a:spLocks noGrp="1"/>
          </p:cNvSpPr>
          <p:nvPr>
            <p:ph type="ftr" sz="quarter" idx="11"/>
          </p:nvPr>
        </p:nvSpPr>
        <p:spPr/>
        <p:txBody>
          <a:bodyPr/>
          <a:lstStyle/>
          <a:p>
            <a:pPr lvl="0" fontAlgn="base"/>
            <a:endParaRPr lang="zh-CN" altLang="en-US" strike="noStrike" noProof="1"/>
          </a:p>
        </p:txBody>
      </p:sp>
      <p:sp>
        <p:nvSpPr>
          <p:cNvPr id="9" name="Slide Number Placeholder 8"/>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3829501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lvl="0" fontAlgn="base"/>
            <a:endParaRPr lang="zh-CN" altLang="en-US" strike="noStrike" noProof="1"/>
          </a:p>
        </p:txBody>
      </p:sp>
      <p:sp>
        <p:nvSpPr>
          <p:cNvPr id="4" name="Footer Placeholder 3"/>
          <p:cNvSpPr>
            <a:spLocks noGrp="1"/>
          </p:cNvSpPr>
          <p:nvPr>
            <p:ph type="ftr" sz="quarter" idx="11"/>
          </p:nvPr>
        </p:nvSpPr>
        <p:spPr/>
        <p:txBody>
          <a:bodyPr/>
          <a:lstStyle/>
          <a:p>
            <a:pPr lvl="0" fontAlgn="base"/>
            <a:endParaRPr lang="zh-CN" altLang="en-US" strike="noStrike" noProof="1"/>
          </a:p>
        </p:txBody>
      </p:sp>
      <p:sp>
        <p:nvSpPr>
          <p:cNvPr id="5" name="Slide Number Placeholder 4"/>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397094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fontAlgn="base"/>
            <a:endParaRPr lang="zh-CN" altLang="en-US" strike="noStrike" noProof="1"/>
          </a:p>
        </p:txBody>
      </p:sp>
      <p:sp>
        <p:nvSpPr>
          <p:cNvPr id="3" name="Footer Placeholder 2"/>
          <p:cNvSpPr>
            <a:spLocks noGrp="1"/>
          </p:cNvSpPr>
          <p:nvPr>
            <p:ph type="ftr" sz="quarter" idx="11"/>
          </p:nvPr>
        </p:nvSpPr>
        <p:spPr/>
        <p:txBody>
          <a:bodyPr/>
          <a:lstStyle/>
          <a:p>
            <a:pPr lvl="0" fontAlgn="base"/>
            <a:endParaRPr lang="zh-CN" altLang="en-US" strike="noStrike" noProof="1"/>
          </a:p>
        </p:txBody>
      </p:sp>
      <p:sp>
        <p:nvSpPr>
          <p:cNvPr id="4" name="Slide Number Placeholder 3"/>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99160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241471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lvl="0" fontAlgn="base"/>
            <a:endParaRPr lang="zh-CN" altLang="en-US" strike="noStrike" noProof="1"/>
          </a:p>
        </p:txBody>
      </p:sp>
      <p:sp>
        <p:nvSpPr>
          <p:cNvPr id="6" name="Footer Placeholder 5"/>
          <p:cNvSpPr>
            <a:spLocks noGrp="1"/>
          </p:cNvSpPr>
          <p:nvPr>
            <p:ph type="ftr" sz="quarter" idx="11"/>
          </p:nvPr>
        </p:nvSpPr>
        <p:spPr/>
        <p:txBody>
          <a:bodyPr/>
          <a:lstStyle/>
          <a:p>
            <a:pPr lvl="0" fontAlgn="base"/>
            <a:endParaRPr lang="zh-CN" altLang="en-US" strike="noStrike" noProof="1"/>
          </a:p>
        </p:txBody>
      </p:sp>
      <p:sp>
        <p:nvSpPr>
          <p:cNvPr id="7" name="Slide Number Placeholder 6"/>
          <p:cNvSpPr>
            <a:spLocks noGrp="1"/>
          </p:cNvSpPr>
          <p:nvPr>
            <p:ph type="sldNum" sz="quarter" idx="12"/>
          </p:nvPr>
        </p:nvSpPr>
        <p:spPr/>
        <p:txBody>
          <a:body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1372874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endParaRPr lang="zh-CN" altLang="en-US" strike="noStrike" noProof="1"/>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lvl="0" fontAlgn="base"/>
            <a:endParaRPr lang="zh-CN" altLang="en-US" strike="noStrike" noProof="1"/>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lvl="0" fontAlgn="base"/>
            <a:fld id="{9A0DB2DC-4C9A-4742-B13C-FB6460FD3503}" type="slidenum">
              <a:rPr lang="zh-CN" altLang="en-US" strike="noStrike" noProof="1" smtClean="0">
                <a:latin typeface="微软雅黑" charset="-122"/>
                <a:ea typeface="微软雅黑" charset="-122"/>
                <a:cs typeface="+mn-cs"/>
              </a:rPr>
              <a:t>‹#›</a:t>
            </a:fld>
            <a:endParaRPr lang="zh-CN" altLang="en-US" strike="noStrike" noProof="1"/>
          </a:p>
        </p:txBody>
      </p:sp>
    </p:spTree>
    <p:extLst>
      <p:ext uri="{BB962C8B-B14F-4D97-AF65-F5344CB8AC3E}">
        <p14:creationId xmlns:p14="http://schemas.microsoft.com/office/powerpoint/2010/main" val="220145518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14A709EA-96F7-4016-9EAF-FE07F9527C39}"/>
              </a:ext>
            </a:extLst>
          </p:cNvPr>
          <p:cNvSpPr>
            <a:spLocks noGrp="1"/>
          </p:cNvSpPr>
          <p:nvPr>
            <p:ph type="ctrTitle"/>
          </p:nvPr>
        </p:nvSpPr>
        <p:spPr>
          <a:xfrm>
            <a:off x="1739673" y="914401"/>
            <a:ext cx="6947127" cy="2658616"/>
          </a:xfrm>
        </p:spPr>
        <p:txBody>
          <a:bodyPr/>
          <a:lstStyle/>
          <a:p>
            <a:pPr lvl="0">
              <a:spcBef>
                <a:spcPct val="20000"/>
              </a:spcBef>
            </a:pPr>
            <a:r>
              <a:rPr lang="zh-CN" altLang="en-US" sz="3600" b="1" dirty="0">
                <a:latin typeface="+mn-lt"/>
                <a:ea typeface="+mn-ea"/>
                <a:cs typeface="+mn-cs"/>
              </a:rPr>
              <a:t>第十章  人寿保险的数理基础</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内容占位符 5121"/>
          <p:cNvSpPr>
            <a:spLocks noGrp="1"/>
          </p:cNvSpPr>
          <p:nvPr>
            <p:ph idx="1"/>
          </p:nvPr>
        </p:nvSpPr>
        <p:spPr>
          <a:xfrm>
            <a:off x="982133" y="476672"/>
            <a:ext cx="7704667" cy="5523144"/>
          </a:xfrm>
          <a:ln/>
        </p:spPr>
        <p:txBody>
          <a:bodyPr anchor="t"/>
          <a:lstStyle/>
          <a:p>
            <a:endParaRPr lang="en-US" altLang="zh-CN" sz="3600" b="1" dirty="0"/>
          </a:p>
          <a:p>
            <a:endParaRPr lang="en-US" altLang="zh-CN" sz="3600" b="1" dirty="0"/>
          </a:p>
          <a:p>
            <a:endParaRPr lang="en-US" altLang="zh-CN" sz="3600" b="1" dirty="0"/>
          </a:p>
          <a:p>
            <a:pPr marL="0" indent="0">
              <a:buNone/>
            </a:pPr>
            <a:r>
              <a:rPr lang="zh-CN" altLang="en-US" sz="3200" b="1" dirty="0"/>
              <a:t>第二节   寿险定价的基本要素</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内容占位符 6145"/>
          <p:cNvSpPr>
            <a:spLocks noGrp="1"/>
          </p:cNvSpPr>
          <p:nvPr>
            <p:ph idx="1"/>
          </p:nvPr>
        </p:nvSpPr>
        <p:spPr>
          <a:xfrm>
            <a:off x="982133" y="1844824"/>
            <a:ext cx="7704667" cy="4154992"/>
          </a:xfrm>
          <a:ln/>
        </p:spPr>
        <p:txBody>
          <a:bodyPr anchor="t">
            <a:normAutofit/>
          </a:bodyPr>
          <a:lstStyle/>
          <a:p>
            <a:pPr marL="0" indent="0">
              <a:buNone/>
            </a:pPr>
            <a:r>
              <a:rPr lang="zh-CN" altLang="en-US" sz="3200" b="1" dirty="0"/>
              <a:t>一、人寿保险的保费类型</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内容占位符 7169"/>
          <p:cNvSpPr>
            <a:spLocks noGrp="1"/>
          </p:cNvSpPr>
          <p:nvPr>
            <p:ph idx="1"/>
          </p:nvPr>
        </p:nvSpPr>
        <p:spPr>
          <a:xfrm>
            <a:off x="982133" y="908720"/>
            <a:ext cx="7704667" cy="5091096"/>
          </a:xfrm>
          <a:ln/>
        </p:spPr>
        <p:txBody>
          <a:bodyPr anchor="t">
            <a:normAutofit/>
          </a:bodyPr>
          <a:lstStyle/>
          <a:p>
            <a:pPr>
              <a:lnSpc>
                <a:spcPct val="90000"/>
              </a:lnSpc>
            </a:pPr>
            <a:endParaRPr lang="en-US" altLang="zh-CN" sz="3600" b="1" dirty="0"/>
          </a:p>
          <a:p>
            <a:pPr marL="0" indent="0">
              <a:lnSpc>
                <a:spcPct val="90000"/>
              </a:lnSpc>
              <a:buNone/>
            </a:pPr>
            <a:r>
              <a:rPr lang="zh-CN" altLang="en-US" sz="3600" b="1" dirty="0"/>
              <a:t>纯保费</a:t>
            </a:r>
          </a:p>
          <a:p>
            <a:pPr marL="0" indent="0">
              <a:lnSpc>
                <a:spcPct val="90000"/>
              </a:lnSpc>
              <a:buNone/>
            </a:pPr>
            <a:r>
              <a:rPr lang="zh-CN" altLang="en-US" sz="3600" b="1" dirty="0"/>
              <a:t>附加保费</a:t>
            </a:r>
          </a:p>
          <a:p>
            <a:pPr marL="0" indent="0">
              <a:lnSpc>
                <a:spcPct val="90000"/>
              </a:lnSpc>
              <a:buNone/>
            </a:pPr>
            <a:r>
              <a:rPr lang="zh-CN" altLang="en-US" sz="3600" b="1" dirty="0"/>
              <a:t>危险保费</a:t>
            </a:r>
          </a:p>
          <a:p>
            <a:pPr marL="0" indent="0">
              <a:lnSpc>
                <a:spcPct val="90000"/>
              </a:lnSpc>
              <a:buNone/>
            </a:pPr>
            <a:r>
              <a:rPr lang="zh-CN" altLang="en-US" sz="3600" b="1" dirty="0"/>
              <a:t>储蓄保费</a:t>
            </a:r>
          </a:p>
          <a:p>
            <a:pPr marL="0" indent="0">
              <a:lnSpc>
                <a:spcPct val="90000"/>
              </a:lnSpc>
              <a:buNone/>
            </a:pPr>
            <a:r>
              <a:rPr lang="zh-CN" altLang="en-US" sz="3600" b="1" dirty="0"/>
              <a:t>自然保费</a:t>
            </a:r>
          </a:p>
          <a:p>
            <a:pPr marL="0" indent="0">
              <a:lnSpc>
                <a:spcPct val="90000"/>
              </a:lnSpc>
              <a:buNone/>
            </a:pPr>
            <a:r>
              <a:rPr lang="zh-CN" altLang="en-US" sz="3600" b="1" dirty="0"/>
              <a:t>均衡保费</a:t>
            </a:r>
          </a:p>
          <a:p>
            <a:pPr>
              <a:lnSpc>
                <a:spcPct val="90000"/>
              </a:lnSpc>
            </a:pPr>
            <a:endParaRPr lang="zh-CN" altLang="en-US" sz="36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内容占位符 8193"/>
          <p:cNvSpPr>
            <a:spLocks noGrp="1"/>
          </p:cNvSpPr>
          <p:nvPr>
            <p:ph idx="1"/>
          </p:nvPr>
        </p:nvSpPr>
        <p:spPr>
          <a:xfrm>
            <a:off x="982133" y="548680"/>
            <a:ext cx="7704667" cy="5451136"/>
          </a:xfrm>
          <a:ln/>
        </p:spPr>
        <p:txBody>
          <a:bodyPr anchor="t">
            <a:normAutofit/>
          </a:bodyPr>
          <a:lstStyle/>
          <a:p>
            <a:pPr marL="0" indent="0">
              <a:lnSpc>
                <a:spcPct val="90000"/>
              </a:lnSpc>
              <a:buNone/>
            </a:pPr>
            <a:r>
              <a:rPr lang="zh-CN" altLang="en-US" sz="3600" b="1" dirty="0"/>
              <a:t>保险金额</a:t>
            </a:r>
          </a:p>
          <a:p>
            <a:pPr marL="0" indent="0">
              <a:lnSpc>
                <a:spcPct val="90000"/>
              </a:lnSpc>
              <a:buNone/>
            </a:pPr>
            <a:r>
              <a:rPr lang="zh-CN" altLang="en-US" sz="3600" b="1" dirty="0"/>
              <a:t>风险保额</a:t>
            </a:r>
          </a:p>
          <a:p>
            <a:pPr marL="0" indent="0">
              <a:lnSpc>
                <a:spcPct val="90000"/>
              </a:lnSpc>
              <a:buNone/>
            </a:pPr>
            <a:r>
              <a:rPr lang="zh-CN" altLang="en-US" sz="3600" b="1" dirty="0"/>
              <a:t>理论责任准备金</a:t>
            </a:r>
          </a:p>
          <a:p>
            <a:pPr marL="0" indent="0">
              <a:lnSpc>
                <a:spcPct val="90000"/>
              </a:lnSpc>
              <a:buNone/>
            </a:pPr>
            <a:r>
              <a:rPr lang="zh-CN" altLang="en-US" sz="3600" b="1" dirty="0"/>
              <a:t>实际责任准备金</a:t>
            </a:r>
          </a:p>
          <a:p>
            <a:pPr marL="0" indent="0">
              <a:lnSpc>
                <a:spcPct val="90000"/>
              </a:lnSpc>
              <a:buNone/>
            </a:pPr>
            <a:r>
              <a:rPr lang="zh-CN" altLang="en-US" sz="3600" b="1" dirty="0"/>
              <a:t>现金价值</a:t>
            </a:r>
          </a:p>
          <a:p>
            <a:pPr marL="0" indent="0">
              <a:lnSpc>
                <a:spcPct val="90000"/>
              </a:lnSpc>
              <a:buNone/>
            </a:pPr>
            <a:r>
              <a:rPr lang="zh-CN" altLang="en-US" sz="3600" b="1" dirty="0"/>
              <a:t>退保金</a:t>
            </a:r>
          </a:p>
          <a:p>
            <a:pPr marL="0" indent="0">
              <a:lnSpc>
                <a:spcPct val="90000"/>
              </a:lnSpc>
              <a:buNone/>
            </a:pPr>
            <a:r>
              <a:rPr lang="zh-CN" altLang="en-US" sz="3600" b="1" dirty="0"/>
              <a:t>实际现金价值</a:t>
            </a:r>
          </a:p>
          <a:p>
            <a:pPr>
              <a:lnSpc>
                <a:spcPct val="90000"/>
              </a:lnSpc>
            </a:pPr>
            <a:endParaRPr lang="zh-CN" altLang="en-US"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内容占位符 9217"/>
          <p:cNvSpPr>
            <a:spLocks noGrp="1"/>
          </p:cNvSpPr>
          <p:nvPr>
            <p:ph idx="1"/>
          </p:nvPr>
        </p:nvSpPr>
        <p:spPr>
          <a:ln/>
        </p:spPr>
        <p:txBody>
          <a:bodyPr anchor="t"/>
          <a:lstStyle/>
          <a:p>
            <a:pPr marL="0" indent="0">
              <a:buNone/>
            </a:pPr>
            <a:r>
              <a:rPr lang="zh-CN" altLang="en-US" sz="3600" b="1" dirty="0"/>
              <a:t>二、  寿险定价的要素</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内容占位符 10241"/>
          <p:cNvSpPr>
            <a:spLocks noGrp="1"/>
          </p:cNvSpPr>
          <p:nvPr>
            <p:ph idx="1"/>
          </p:nvPr>
        </p:nvSpPr>
        <p:spPr>
          <a:xfrm>
            <a:off x="982133" y="548680"/>
            <a:ext cx="7704667" cy="5451136"/>
          </a:xfrm>
          <a:ln/>
        </p:spPr>
        <p:txBody>
          <a:bodyPr anchor="t"/>
          <a:lstStyle/>
          <a:p>
            <a:pPr marL="0" indent="0">
              <a:buNone/>
            </a:pPr>
            <a:r>
              <a:rPr lang="zh-CN" altLang="en-US" sz="3600" b="1" dirty="0"/>
              <a:t>（一）基本要素</a:t>
            </a:r>
          </a:p>
          <a:p>
            <a:pPr marL="0" indent="0">
              <a:buNone/>
            </a:pPr>
            <a:r>
              <a:rPr lang="en-US" altLang="zh-CN" sz="3600" b="1" dirty="0"/>
              <a:t>1</a:t>
            </a:r>
            <a:r>
              <a:rPr lang="zh-CN" altLang="en-US" sz="3600" b="1" dirty="0"/>
              <a:t>、死亡率或生存率</a:t>
            </a:r>
          </a:p>
          <a:p>
            <a:pPr marL="0" indent="0">
              <a:buNone/>
            </a:pPr>
            <a:r>
              <a:rPr lang="en-US" altLang="zh-CN" sz="3600" b="1" dirty="0"/>
              <a:t>2</a:t>
            </a:r>
            <a:r>
              <a:rPr lang="zh-CN" altLang="en-US" sz="3600" b="1" dirty="0"/>
              <a:t>、利息率</a:t>
            </a:r>
          </a:p>
          <a:p>
            <a:pPr marL="0" indent="0">
              <a:buNone/>
            </a:pPr>
            <a:r>
              <a:rPr lang="en-US" altLang="zh-CN" sz="3600" b="1" dirty="0"/>
              <a:t>3</a:t>
            </a:r>
            <a:r>
              <a:rPr lang="zh-CN" altLang="en-US" sz="3600" b="1" dirty="0"/>
              <a:t>、费用率</a:t>
            </a:r>
          </a:p>
          <a:p>
            <a:endParaRPr lang="zh-CN" altLang="en-US" sz="36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内容占位符 11265"/>
          <p:cNvSpPr>
            <a:spLocks noGrp="1"/>
          </p:cNvSpPr>
          <p:nvPr>
            <p:ph idx="1"/>
          </p:nvPr>
        </p:nvSpPr>
        <p:spPr>
          <a:xfrm>
            <a:off x="982133" y="548680"/>
            <a:ext cx="7704667" cy="5451136"/>
          </a:xfrm>
          <a:ln/>
        </p:spPr>
        <p:txBody>
          <a:bodyPr anchor="t">
            <a:normAutofit/>
          </a:bodyPr>
          <a:lstStyle/>
          <a:p>
            <a:endParaRPr lang="en-US" altLang="zh-CN" sz="3600" dirty="0"/>
          </a:p>
          <a:p>
            <a:pPr marL="0" indent="0">
              <a:buNone/>
            </a:pPr>
            <a:r>
              <a:rPr lang="zh-CN" altLang="en-US" sz="3600" b="1" dirty="0"/>
              <a:t>生命表</a:t>
            </a:r>
            <a:r>
              <a:rPr lang="en-US" altLang="zh-CN" dirty="0"/>
              <a:t>(mortality table)</a:t>
            </a:r>
            <a:r>
              <a:rPr lang="zh-CN" altLang="en-US" sz="3600" b="1" dirty="0"/>
              <a:t>是根据一定时期、一定国家或地区、一定的人口群体为统计基础，计算出某一人群各种年龄的人的生存和死亡概率，并将其汇编而成的一种表格。 </a:t>
            </a:r>
          </a:p>
          <a:p>
            <a:endParaRPr lang="zh-CN" altLang="en-US" b="1" dirty="0"/>
          </a:p>
          <a:p>
            <a:endParaRPr lang="zh-CN" altLang="en-US"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内容占位符 12289"/>
          <p:cNvSpPr>
            <a:spLocks noGrp="1"/>
          </p:cNvSpPr>
          <p:nvPr>
            <p:ph idx="1"/>
          </p:nvPr>
        </p:nvSpPr>
        <p:spPr>
          <a:xfrm>
            <a:off x="982133" y="1196752"/>
            <a:ext cx="7704667" cy="4803064"/>
          </a:xfrm>
          <a:ln/>
        </p:spPr>
        <p:txBody>
          <a:bodyPr anchor="t"/>
          <a:lstStyle/>
          <a:p>
            <a:pPr marL="0" indent="0">
              <a:buNone/>
            </a:pPr>
            <a:r>
              <a:rPr lang="zh-CN" altLang="en-US" sz="3600" b="1" dirty="0"/>
              <a:t>生命表的种类</a:t>
            </a:r>
            <a:endParaRPr lang="en-US" altLang="zh-CN" sz="3600" b="1" dirty="0"/>
          </a:p>
          <a:p>
            <a:pPr marL="0" indent="0">
              <a:buNone/>
            </a:pPr>
            <a:r>
              <a:rPr lang="zh-CN" altLang="en-US" sz="3600" b="1" dirty="0"/>
              <a:t>（</a:t>
            </a:r>
            <a:r>
              <a:rPr lang="en-US" altLang="zh-CN" sz="3600" b="1" dirty="0"/>
              <a:t>1</a:t>
            </a:r>
            <a:r>
              <a:rPr lang="zh-CN" altLang="en-US" sz="3600" b="1" dirty="0"/>
              <a:t>）国民生命表和经验生命表</a:t>
            </a:r>
          </a:p>
          <a:p>
            <a:pPr marL="0" indent="0" algn="just">
              <a:buNone/>
            </a:pPr>
            <a:r>
              <a:rPr lang="zh-CN" altLang="en-US" sz="3600" b="1" dirty="0"/>
              <a:t>（</a:t>
            </a:r>
            <a:r>
              <a:rPr lang="en-US" altLang="zh-CN" sz="3600" b="1" dirty="0"/>
              <a:t>2</a:t>
            </a:r>
            <a:r>
              <a:rPr lang="zh-CN" altLang="en-US" sz="3600" b="1" dirty="0"/>
              <a:t>）寿险生命表和年金生命表</a:t>
            </a:r>
          </a:p>
          <a:p>
            <a:pPr marL="0" indent="0" algn="just">
              <a:buNone/>
            </a:pPr>
            <a:r>
              <a:rPr lang="zh-CN" altLang="en-US" sz="3600" b="1" dirty="0"/>
              <a:t>（</a:t>
            </a:r>
            <a:r>
              <a:rPr lang="en-US" altLang="zh-CN" sz="3600" b="1" dirty="0"/>
              <a:t>3</a:t>
            </a:r>
            <a:r>
              <a:rPr lang="zh-CN" altLang="en-US" sz="3600" b="1" dirty="0"/>
              <a:t>）男性生命表和女性生命表</a:t>
            </a:r>
          </a:p>
          <a:p>
            <a:endParaRPr lang="zh-CN" altLang="en-US" sz="3600" b="1" dirty="0"/>
          </a:p>
          <a:p>
            <a:endParaRPr lang="zh-CN" altLang="en-US" sz="36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内容占位符 13313"/>
          <p:cNvSpPr>
            <a:spLocks noGrp="1"/>
          </p:cNvSpPr>
          <p:nvPr>
            <p:ph idx="1"/>
          </p:nvPr>
        </p:nvSpPr>
        <p:spPr>
          <a:xfrm>
            <a:off x="982133" y="548680"/>
            <a:ext cx="7704667" cy="5451136"/>
          </a:xfrm>
          <a:ln/>
        </p:spPr>
        <p:txBody>
          <a:bodyPr anchor="t">
            <a:normAutofit/>
          </a:bodyPr>
          <a:lstStyle/>
          <a:p>
            <a:pPr marL="0" indent="0">
              <a:lnSpc>
                <a:spcPct val="90000"/>
              </a:lnSpc>
              <a:buNone/>
            </a:pPr>
            <a:r>
              <a:rPr lang="zh-CN" altLang="en-US" sz="3600" b="1" dirty="0"/>
              <a:t>生命表的内容</a:t>
            </a:r>
          </a:p>
          <a:p>
            <a:pPr marL="0" indent="0" algn="just">
              <a:lnSpc>
                <a:spcPct val="90000"/>
              </a:lnSpc>
              <a:buNone/>
            </a:pPr>
            <a:r>
              <a:rPr lang="zh-CN" altLang="en-US" sz="3600" b="1" dirty="0"/>
              <a:t>一张完整的生命表由</a:t>
            </a:r>
            <a:r>
              <a:rPr lang="en-US" altLang="zh-CN" sz="3600" b="1" dirty="0"/>
              <a:t>6</a:t>
            </a:r>
            <a:r>
              <a:rPr lang="zh-CN" altLang="en-US" sz="3600" b="1" dirty="0"/>
              <a:t>个栏目组成。</a:t>
            </a:r>
          </a:p>
          <a:p>
            <a:pPr marL="0" indent="0" algn="just">
              <a:lnSpc>
                <a:spcPct val="90000"/>
              </a:lnSpc>
              <a:buNone/>
            </a:pPr>
            <a:r>
              <a:rPr lang="zh-CN" altLang="en-US" sz="3600" b="1" dirty="0"/>
              <a:t>（</a:t>
            </a:r>
            <a:r>
              <a:rPr lang="en-US" altLang="zh-CN" sz="3600" b="1" dirty="0"/>
              <a:t>1</a:t>
            </a:r>
            <a:r>
              <a:rPr lang="zh-CN" altLang="en-US" sz="3600" b="1" dirty="0"/>
              <a:t>）</a:t>
            </a:r>
            <a:r>
              <a:rPr lang="en-US" altLang="zh-CN" sz="3600" b="1" dirty="0"/>
              <a:t>x</a:t>
            </a:r>
            <a:r>
              <a:rPr lang="zh-CN" altLang="en-US" sz="3600" b="1" dirty="0"/>
              <a:t>：</a:t>
            </a:r>
            <a:r>
              <a:rPr lang="en-US" altLang="zh-CN" sz="3600" b="1" dirty="0"/>
              <a:t>x</a:t>
            </a:r>
            <a:r>
              <a:rPr lang="zh-CN" altLang="en-US" sz="3600" b="1" dirty="0"/>
              <a:t>表示年龄</a:t>
            </a:r>
          </a:p>
          <a:p>
            <a:pPr marL="0" indent="0" algn="just">
              <a:lnSpc>
                <a:spcPct val="90000"/>
              </a:lnSpc>
              <a:buNone/>
            </a:pPr>
            <a:r>
              <a:rPr lang="zh-CN" altLang="en-US" sz="3600" b="1" dirty="0"/>
              <a:t>（</a:t>
            </a:r>
            <a:r>
              <a:rPr lang="en-US" altLang="zh-CN" sz="3600" b="1" dirty="0"/>
              <a:t>2</a:t>
            </a:r>
            <a:r>
              <a:rPr lang="zh-CN" altLang="en-US" sz="3600" b="1" dirty="0"/>
              <a:t>）</a:t>
            </a:r>
            <a:r>
              <a:rPr lang="en-US" altLang="zh-CN" sz="3600" b="1" dirty="0" err="1"/>
              <a:t>l</a:t>
            </a:r>
            <a:r>
              <a:rPr lang="en-US" altLang="zh-CN" sz="3600" b="1" baseline="-30000" dirty="0" err="1"/>
              <a:t>X</a:t>
            </a:r>
            <a:r>
              <a:rPr lang="zh-CN" altLang="en-US" sz="3600" b="1" dirty="0"/>
              <a:t>：年初生存人数</a:t>
            </a:r>
          </a:p>
          <a:p>
            <a:pPr marL="0" indent="0" algn="just">
              <a:lnSpc>
                <a:spcPct val="90000"/>
              </a:lnSpc>
              <a:buNone/>
            </a:pPr>
            <a:r>
              <a:rPr lang="zh-CN" altLang="en-US" sz="3600" b="1" dirty="0"/>
              <a:t>（</a:t>
            </a:r>
            <a:r>
              <a:rPr lang="en-US" altLang="zh-CN" sz="3600" b="1" dirty="0"/>
              <a:t>3</a:t>
            </a:r>
            <a:r>
              <a:rPr lang="zh-CN" altLang="en-US" sz="3600" b="1" dirty="0"/>
              <a:t>）</a:t>
            </a:r>
            <a:r>
              <a:rPr lang="en-US" altLang="zh-CN" sz="3600" b="1" dirty="0" err="1"/>
              <a:t>d</a:t>
            </a:r>
            <a:r>
              <a:rPr lang="en-US" altLang="zh-CN" sz="3600" b="1" baseline="-30000" dirty="0" err="1"/>
              <a:t>X</a:t>
            </a:r>
            <a:r>
              <a:rPr lang="zh-CN" altLang="en-US" sz="3600" b="1" dirty="0"/>
              <a:t>：年内死亡人数</a:t>
            </a:r>
          </a:p>
          <a:p>
            <a:pPr marL="0" indent="0" algn="just">
              <a:lnSpc>
                <a:spcPct val="90000"/>
              </a:lnSpc>
              <a:buNone/>
            </a:pPr>
            <a:r>
              <a:rPr lang="zh-CN" altLang="en-US" sz="3600" b="1" dirty="0"/>
              <a:t>（</a:t>
            </a:r>
            <a:r>
              <a:rPr lang="en-US" altLang="zh-CN" sz="3600" b="1" dirty="0"/>
              <a:t>4</a:t>
            </a:r>
            <a:r>
              <a:rPr lang="zh-CN" altLang="en-US" sz="3600" b="1" dirty="0"/>
              <a:t>）</a:t>
            </a:r>
            <a:r>
              <a:rPr lang="en-US" altLang="zh-CN" sz="3600" b="1" dirty="0" err="1"/>
              <a:t>p</a:t>
            </a:r>
            <a:r>
              <a:rPr lang="en-US" altLang="zh-CN" sz="3600" b="1" baseline="-30000" dirty="0" err="1"/>
              <a:t>X</a:t>
            </a:r>
            <a:r>
              <a:rPr lang="zh-CN" altLang="en-US" sz="3600" b="1" dirty="0"/>
              <a:t>：生存率</a:t>
            </a:r>
          </a:p>
          <a:p>
            <a:pPr marL="0" indent="0" algn="just">
              <a:lnSpc>
                <a:spcPct val="90000"/>
              </a:lnSpc>
              <a:buNone/>
            </a:pPr>
            <a:r>
              <a:rPr lang="zh-CN" altLang="en-US" sz="3600" b="1" dirty="0"/>
              <a:t>（</a:t>
            </a:r>
            <a:r>
              <a:rPr lang="en-US" altLang="zh-CN" sz="3600" b="1" dirty="0"/>
              <a:t>5</a:t>
            </a:r>
            <a:r>
              <a:rPr lang="zh-CN" altLang="en-US" sz="3600" b="1" dirty="0"/>
              <a:t>）</a:t>
            </a:r>
            <a:r>
              <a:rPr lang="en-US" altLang="zh-CN" sz="3600" b="1" dirty="0" err="1"/>
              <a:t>q</a:t>
            </a:r>
            <a:r>
              <a:rPr lang="en-US" altLang="zh-CN" sz="3600" b="1" baseline="-30000" dirty="0" err="1"/>
              <a:t>X</a:t>
            </a:r>
            <a:r>
              <a:rPr lang="zh-CN" altLang="en-US" sz="3600" b="1" dirty="0"/>
              <a:t>：死亡率</a:t>
            </a:r>
          </a:p>
          <a:p>
            <a:pPr marL="0" indent="0">
              <a:lnSpc>
                <a:spcPct val="90000"/>
              </a:lnSpc>
              <a:buNone/>
            </a:pPr>
            <a:r>
              <a:rPr lang="zh-CN" altLang="en-US" sz="3600" b="1" dirty="0">
                <a:latin typeface="宋体" panose="02010600030101010101" pitchFamily="2" charset="-122"/>
              </a:rPr>
              <a:t>（</a:t>
            </a:r>
            <a:r>
              <a:rPr lang="en-US" altLang="zh-CN" sz="3600" b="1" dirty="0"/>
              <a:t>6</a:t>
            </a:r>
            <a:r>
              <a:rPr lang="zh-CN" altLang="en-US" sz="3600" b="1" dirty="0">
                <a:latin typeface="宋体" panose="02010600030101010101" pitchFamily="2" charset="-122"/>
              </a:rPr>
              <a:t>）</a:t>
            </a:r>
            <a:r>
              <a:rPr lang="en-US" altLang="zh-CN" sz="3600" b="1" dirty="0" err="1"/>
              <a:t>e</a:t>
            </a:r>
            <a:r>
              <a:rPr lang="en-US" altLang="zh-CN" sz="3600" b="1" baseline="-30000" dirty="0" err="1"/>
              <a:t>X</a:t>
            </a:r>
            <a:r>
              <a:rPr lang="zh-CN" altLang="en-US" sz="3600" b="1" dirty="0">
                <a:latin typeface="宋体" panose="02010600030101010101" pitchFamily="2" charset="-122"/>
              </a:rPr>
              <a:t>：平均余命</a:t>
            </a:r>
            <a:r>
              <a:rPr lang="zh-CN" altLang="en-US" sz="3600" b="1"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内容占位符 14337"/>
          <p:cNvSpPr>
            <a:spLocks noGrp="1"/>
          </p:cNvSpPr>
          <p:nvPr>
            <p:ph idx="1"/>
          </p:nvPr>
        </p:nvSpPr>
        <p:spPr>
          <a:xfrm>
            <a:off x="982133" y="476672"/>
            <a:ext cx="7704667" cy="5523144"/>
          </a:xfrm>
          <a:ln/>
        </p:spPr>
        <p:txBody>
          <a:bodyPr anchor="t">
            <a:normAutofit/>
          </a:bodyPr>
          <a:lstStyle/>
          <a:p>
            <a:pPr marL="0" indent="0">
              <a:buNone/>
            </a:pPr>
            <a:r>
              <a:rPr lang="zh-CN" altLang="en-US" sz="3600" b="1" dirty="0"/>
              <a:t>生命表的选择原则</a:t>
            </a:r>
          </a:p>
          <a:p>
            <a:pPr marL="0" indent="0" algn="just">
              <a:buNone/>
            </a:pPr>
            <a:r>
              <a:rPr lang="en-US" altLang="zh-CN" sz="3600" b="1" dirty="0"/>
              <a:t>1.</a:t>
            </a:r>
            <a:r>
              <a:rPr lang="zh-CN" altLang="en-US" sz="3600" b="1" dirty="0"/>
              <a:t>现在承保被保险人的生命状况应与生命表反映群体的生命规律尽量接近。</a:t>
            </a:r>
          </a:p>
          <a:p>
            <a:pPr marL="0" indent="0" algn="just">
              <a:buNone/>
            </a:pPr>
            <a:r>
              <a:rPr lang="en-US" altLang="zh-CN" sz="3600" b="1" dirty="0"/>
              <a:t>2.</a:t>
            </a:r>
            <a:r>
              <a:rPr lang="zh-CN" altLang="en-US" sz="3600" b="1" dirty="0"/>
              <a:t>承保的被保险人足够多，满足大样本的要求。</a:t>
            </a:r>
          </a:p>
          <a:p>
            <a:pPr marL="0" indent="0">
              <a:buNone/>
            </a:pPr>
            <a:r>
              <a:rPr lang="en-US" altLang="zh-CN" sz="3600" b="1" dirty="0"/>
              <a:t>3.</a:t>
            </a:r>
            <a:r>
              <a:rPr lang="zh-CN" altLang="en-US" sz="3600" b="1" dirty="0"/>
              <a:t>根据科技的进步，医疗保健水平的提高，人的平均寿命的延长，定期对生命表进行修正，以减少误差。 </a:t>
            </a:r>
          </a:p>
          <a:p>
            <a:endParaRPr lang="zh-CN" alt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内容占位符 8193">
            <a:extLst>
              <a:ext uri="{FF2B5EF4-FFF2-40B4-BE49-F238E27FC236}">
                <a16:creationId xmlns:a16="http://schemas.microsoft.com/office/drawing/2014/main" xmlns="" id="{5E614C39-2976-A9EA-C9CB-CA0E59D63A65}"/>
              </a:ext>
            </a:extLst>
          </p:cNvPr>
          <p:cNvSpPr>
            <a:spLocks noGrp="1" noChangeArrowheads="1"/>
          </p:cNvSpPr>
          <p:nvPr>
            <p:ph idx="1"/>
          </p:nvPr>
        </p:nvSpPr>
        <p:spPr>
          <a:xfrm>
            <a:off x="685800" y="381000"/>
            <a:ext cx="7772400" cy="5715000"/>
          </a:xfrm>
        </p:spPr>
        <p:txBody>
          <a:bodyPr/>
          <a:lstStyle/>
          <a:p>
            <a:pPr marL="0" indent="0" eaLnBrk="1" hangingPunct="1">
              <a:buNone/>
            </a:pPr>
            <a:r>
              <a:rPr lang="zh-CN" altLang="en-US" sz="3200" b="1" dirty="0"/>
              <a:t>第一节  影响寿险定价假说的因素</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内容占位符 15361"/>
          <p:cNvSpPr>
            <a:spLocks noGrp="1"/>
          </p:cNvSpPr>
          <p:nvPr>
            <p:ph idx="1"/>
          </p:nvPr>
        </p:nvSpPr>
        <p:spPr>
          <a:xfrm>
            <a:off x="982133" y="692696"/>
            <a:ext cx="7704667" cy="5307120"/>
          </a:xfrm>
          <a:ln/>
        </p:spPr>
        <p:txBody>
          <a:bodyPr anchor="t"/>
          <a:lstStyle/>
          <a:p>
            <a:pPr marL="0" indent="0">
              <a:buNone/>
            </a:pPr>
            <a:r>
              <a:rPr lang="zh-CN" altLang="en-US" sz="3600" b="1" dirty="0"/>
              <a:t>我国生命表中的符号：</a:t>
            </a:r>
          </a:p>
          <a:p>
            <a:pPr marL="0" indent="0">
              <a:buNone/>
            </a:pPr>
            <a:r>
              <a:rPr lang="zh-CN" altLang="en-US" sz="3600" b="1" dirty="0"/>
              <a:t>Lx: lx×生存的年数（如一年、半年、三分之一年等）</a:t>
            </a:r>
          </a:p>
          <a:p>
            <a:pPr marL="0" indent="0">
              <a:buNone/>
            </a:pPr>
            <a:r>
              <a:rPr lang="zh-CN" altLang="en-US" sz="3600" b="1" dirty="0"/>
              <a:t>Tx: lx×ex(平均余命，lx将来一共可活多少年？）</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内容占位符 16385"/>
          <p:cNvSpPr>
            <a:spLocks noGrp="1"/>
          </p:cNvSpPr>
          <p:nvPr>
            <p:ph idx="1"/>
          </p:nvPr>
        </p:nvSpPr>
        <p:spPr>
          <a:xfrm>
            <a:off x="982133" y="764704"/>
            <a:ext cx="7704667" cy="5235112"/>
          </a:xfrm>
          <a:ln/>
        </p:spPr>
        <p:txBody>
          <a:bodyPr anchor="t">
            <a:normAutofit/>
          </a:bodyPr>
          <a:lstStyle/>
          <a:p>
            <a:pPr marL="0" indent="0">
              <a:buNone/>
            </a:pPr>
            <a:r>
              <a:rPr lang="zh-CN" altLang="en-US" sz="3600" b="1" dirty="0"/>
              <a:t>（二）其他因素</a:t>
            </a:r>
          </a:p>
          <a:p>
            <a:pPr marL="0" indent="0">
              <a:buNone/>
            </a:pPr>
            <a:r>
              <a:rPr lang="zh-CN" altLang="en-US" sz="3600" b="1" dirty="0"/>
              <a:t>1、退保率（保单继续率）</a:t>
            </a:r>
          </a:p>
          <a:p>
            <a:pPr marL="0" indent="0">
              <a:buNone/>
            </a:pPr>
            <a:r>
              <a:rPr lang="zh-CN" altLang="en-US" sz="3600" b="1" dirty="0"/>
              <a:t>2、分红率</a:t>
            </a:r>
          </a:p>
          <a:p>
            <a:pPr marL="0" indent="0">
              <a:buNone/>
            </a:pPr>
            <a:r>
              <a:rPr lang="zh-CN" altLang="en-US" sz="3600" b="1" dirty="0"/>
              <a:t>3、残废率</a:t>
            </a:r>
          </a:p>
          <a:p>
            <a:pPr marL="0" indent="0">
              <a:buNone/>
            </a:pPr>
            <a:r>
              <a:rPr lang="zh-CN" altLang="en-US" sz="3600" b="1" dirty="0"/>
              <a:t>4、保单嵌入的各种选择权的行使概率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内容占位符 17409"/>
          <p:cNvSpPr>
            <a:spLocks noGrp="1"/>
          </p:cNvSpPr>
          <p:nvPr>
            <p:ph idx="1"/>
          </p:nvPr>
        </p:nvSpPr>
        <p:spPr>
          <a:ln/>
        </p:spPr>
        <p:txBody>
          <a:bodyPr anchor="t">
            <a:normAutofit/>
          </a:bodyPr>
          <a:lstStyle/>
          <a:p>
            <a:pPr marL="0" indent="0">
              <a:buNone/>
            </a:pPr>
            <a:r>
              <a:rPr lang="zh-CN" altLang="en-US" sz="3200" b="1" dirty="0"/>
              <a:t>第三节   寿险保费的计算</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18433"/>
          <p:cNvSpPr>
            <a:spLocks noGrp="1"/>
          </p:cNvSpPr>
          <p:nvPr>
            <p:ph idx="1"/>
          </p:nvPr>
        </p:nvSpPr>
        <p:spPr>
          <a:xfrm>
            <a:off x="982133" y="476672"/>
            <a:ext cx="7704667" cy="5523144"/>
          </a:xfrm>
          <a:ln/>
        </p:spPr>
        <p:txBody>
          <a:bodyPr anchor="t">
            <a:normAutofit/>
          </a:bodyPr>
          <a:lstStyle/>
          <a:p>
            <a:pPr marL="0" indent="0">
              <a:lnSpc>
                <a:spcPct val="90000"/>
              </a:lnSpc>
              <a:buNone/>
            </a:pPr>
            <a:endParaRPr lang="en-US" altLang="zh-CN" sz="3200" b="1" dirty="0"/>
          </a:p>
          <a:p>
            <a:pPr marL="0" indent="0">
              <a:lnSpc>
                <a:spcPct val="90000"/>
              </a:lnSpc>
              <a:buNone/>
            </a:pPr>
            <a:r>
              <a:rPr lang="zh-CN" altLang="en-US" sz="3200" b="1" dirty="0"/>
              <a:t>一、寿险纯保费厘定的基本原则</a:t>
            </a:r>
            <a:endParaRPr lang="en-US" altLang="zh-CN" sz="3200" b="1" dirty="0"/>
          </a:p>
          <a:p>
            <a:pPr marL="0" indent="0">
              <a:lnSpc>
                <a:spcPct val="90000"/>
              </a:lnSpc>
              <a:buNone/>
            </a:pPr>
            <a:r>
              <a:rPr lang="zh-CN" altLang="en-US" sz="3200" b="1" dirty="0"/>
              <a:t>精算意义上的收支平衡</a:t>
            </a:r>
            <a:endParaRPr lang="en-US" altLang="zh-CN" sz="3200" b="1" dirty="0"/>
          </a:p>
          <a:p>
            <a:pPr marL="0" indent="0">
              <a:lnSpc>
                <a:spcPct val="90000"/>
              </a:lnSpc>
              <a:buNone/>
            </a:pPr>
            <a:r>
              <a:rPr lang="zh-CN" altLang="en-US" sz="3200" b="1" dirty="0"/>
              <a:t>纯保费收入的现值</a:t>
            </a:r>
            <a:r>
              <a:rPr lang="en-US" altLang="zh-CN" sz="3200" b="1" dirty="0"/>
              <a:t>=</a:t>
            </a:r>
            <a:r>
              <a:rPr lang="zh-CN" altLang="en-US" sz="3200" b="1" dirty="0"/>
              <a:t>保险金给付的现值</a:t>
            </a:r>
          </a:p>
          <a:p>
            <a:pPr>
              <a:lnSpc>
                <a:spcPct val="90000"/>
              </a:lnSpc>
            </a:pPr>
            <a:endParaRPr lang="zh-CN" altLang="en-US" sz="3200" b="1" dirty="0"/>
          </a:p>
          <a:p>
            <a:pPr marL="0" indent="0">
              <a:lnSpc>
                <a:spcPct val="90000"/>
              </a:lnSpc>
              <a:buNone/>
            </a:pPr>
            <a:endParaRPr lang="zh-CN" altLang="en-US" sz="36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内容占位符 18433"/>
          <p:cNvSpPr>
            <a:spLocks noGrp="1"/>
          </p:cNvSpPr>
          <p:nvPr>
            <p:ph idx="1"/>
          </p:nvPr>
        </p:nvSpPr>
        <p:spPr>
          <a:xfrm>
            <a:off x="982133" y="476672"/>
            <a:ext cx="7704667" cy="5523144"/>
          </a:xfrm>
          <a:ln/>
        </p:spPr>
        <p:txBody>
          <a:bodyPr anchor="t">
            <a:normAutofit/>
          </a:bodyPr>
          <a:lstStyle/>
          <a:p>
            <a:pPr marL="0" indent="0">
              <a:lnSpc>
                <a:spcPct val="90000"/>
              </a:lnSpc>
              <a:buNone/>
            </a:pPr>
            <a:endParaRPr lang="en-US" altLang="zh-CN" sz="3200" b="1" dirty="0"/>
          </a:p>
          <a:p>
            <a:pPr marL="0" indent="0">
              <a:lnSpc>
                <a:spcPct val="90000"/>
              </a:lnSpc>
              <a:buNone/>
            </a:pPr>
            <a:endParaRPr lang="zh-CN" altLang="en-US" sz="3200" b="1" dirty="0"/>
          </a:p>
          <a:p>
            <a:pPr marL="0" indent="0">
              <a:lnSpc>
                <a:spcPct val="90000"/>
              </a:lnSpc>
              <a:buNone/>
            </a:pPr>
            <a:r>
              <a:rPr lang="en-US" altLang="zh-CN" sz="3200" b="1" dirty="0"/>
              <a:t>1</a:t>
            </a:r>
            <a:r>
              <a:rPr lang="zh-CN" altLang="en-US" sz="3200" b="1" dirty="0"/>
              <a:t>、寿险趸缴纯保费的计算</a:t>
            </a:r>
          </a:p>
          <a:p>
            <a:pPr>
              <a:lnSpc>
                <a:spcPct val="90000"/>
              </a:lnSpc>
            </a:pPr>
            <a:endParaRPr lang="zh-CN" altLang="en-US" sz="3200" b="1" dirty="0"/>
          </a:p>
          <a:p>
            <a:pPr marL="0" indent="0">
              <a:lnSpc>
                <a:spcPct val="90000"/>
              </a:lnSpc>
              <a:buNone/>
            </a:pPr>
            <a:r>
              <a:rPr lang="en-US" altLang="zh-CN" sz="3200" b="1" dirty="0"/>
              <a:t>2</a:t>
            </a:r>
            <a:r>
              <a:rPr lang="zh-CN" altLang="en-US" sz="3200" b="1" dirty="0"/>
              <a:t>、寿险年缴纯保费的计算</a:t>
            </a:r>
          </a:p>
          <a:p>
            <a:pPr>
              <a:lnSpc>
                <a:spcPct val="90000"/>
              </a:lnSpc>
            </a:pPr>
            <a:endParaRPr lang="zh-CN" altLang="en-US" sz="3200" b="1" dirty="0"/>
          </a:p>
          <a:p>
            <a:pPr marL="0" indent="0">
              <a:lnSpc>
                <a:spcPct val="90000"/>
              </a:lnSpc>
              <a:buNone/>
            </a:pPr>
            <a:r>
              <a:rPr lang="en-US" altLang="zh-CN" sz="3200" b="1" dirty="0"/>
              <a:t>3</a:t>
            </a:r>
            <a:r>
              <a:rPr lang="zh-CN" altLang="en-US" sz="3200" b="1" dirty="0"/>
              <a:t>、寿险期缴纯保费的计算</a:t>
            </a:r>
          </a:p>
          <a:p>
            <a:pPr>
              <a:lnSpc>
                <a:spcPct val="90000"/>
              </a:lnSpc>
            </a:pPr>
            <a:endParaRPr lang="zh-CN" altLang="en-US" sz="3600" b="1" dirty="0"/>
          </a:p>
        </p:txBody>
      </p:sp>
    </p:spTree>
    <p:extLst>
      <p:ext uri="{BB962C8B-B14F-4D97-AF65-F5344CB8AC3E}">
        <p14:creationId xmlns:p14="http://schemas.microsoft.com/office/powerpoint/2010/main" val="24687716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内容占位符 27649"/>
          <p:cNvSpPr>
            <a:spLocks noGrp="1"/>
          </p:cNvSpPr>
          <p:nvPr>
            <p:ph idx="1"/>
          </p:nvPr>
        </p:nvSpPr>
        <p:spPr>
          <a:xfrm>
            <a:off x="982133" y="764704"/>
            <a:ext cx="7704667" cy="5235112"/>
          </a:xfrm>
          <a:ln/>
        </p:spPr>
        <p:txBody>
          <a:bodyPr lIns="92075" tIns="46038" rIns="92075" bIns="46038" anchor="t">
            <a:normAutofit fontScale="85000" lnSpcReduction="10000"/>
          </a:bodyPr>
          <a:lstStyle/>
          <a:p>
            <a:pPr marL="0" indent="0">
              <a:buNone/>
            </a:pPr>
            <a:r>
              <a:rPr lang="zh-CN" altLang="en-US" sz="3600" b="1" dirty="0"/>
              <a:t>二、人寿保险的附加保费：</a:t>
            </a:r>
          </a:p>
          <a:p>
            <a:pPr marL="0" indent="0">
              <a:buNone/>
            </a:pPr>
            <a:r>
              <a:rPr lang="en-US" altLang="zh-CN" sz="3600" b="1" dirty="0"/>
              <a:t>1</a:t>
            </a:r>
            <a:r>
              <a:rPr lang="zh-CN" altLang="en-US" sz="3600" b="1" dirty="0"/>
              <a:t>、比例法</a:t>
            </a:r>
            <a:r>
              <a:rPr lang="en-US" altLang="zh-CN" sz="3600" b="1" dirty="0"/>
              <a:t>----</a:t>
            </a:r>
            <a:r>
              <a:rPr lang="zh-CN" altLang="en-US" sz="3600" b="1" dirty="0"/>
              <a:t>不论人寿保险的种类和投保人的年龄，都按纯费率的一定比例作为附加费率。</a:t>
            </a:r>
          </a:p>
          <a:p>
            <a:pPr marL="0" indent="0">
              <a:buNone/>
            </a:pPr>
            <a:r>
              <a:rPr lang="en-US" altLang="zh-CN" sz="3600" b="1" dirty="0"/>
              <a:t>2</a:t>
            </a:r>
            <a:r>
              <a:rPr lang="zh-CN" altLang="en-US" sz="3600" b="1" dirty="0"/>
              <a:t>、固定法</a:t>
            </a:r>
            <a:r>
              <a:rPr lang="en-US" altLang="zh-CN" sz="3600" b="1" dirty="0"/>
              <a:t>----</a:t>
            </a:r>
            <a:r>
              <a:rPr lang="zh-CN" altLang="en-US" sz="3600" b="1" dirty="0"/>
              <a:t>按保险金额的一定比例作为附加费率。</a:t>
            </a:r>
            <a:endParaRPr lang="en-US" altLang="zh-CN" sz="3600" b="1" dirty="0"/>
          </a:p>
          <a:p>
            <a:pPr marL="0" indent="0">
              <a:buNone/>
            </a:pPr>
            <a:r>
              <a:rPr lang="en-US" altLang="zh-CN" sz="3600" b="1" dirty="0"/>
              <a:t>3</a:t>
            </a:r>
            <a:r>
              <a:rPr lang="zh-CN" altLang="en-US" sz="3600" b="1" dirty="0"/>
              <a:t>、混合法</a:t>
            </a:r>
            <a:r>
              <a:rPr lang="en-US" altLang="zh-CN" sz="3600" b="1" dirty="0"/>
              <a:t>----</a:t>
            </a:r>
            <a:r>
              <a:rPr lang="zh-CN" altLang="en-US" sz="3600" b="1" dirty="0"/>
              <a:t>一部分按保险金额的一定比例来确定，另一部分按纯费率的一定比例来确定。</a:t>
            </a:r>
          </a:p>
          <a:p>
            <a:pPr marL="0" indent="0">
              <a:buNone/>
            </a:pPr>
            <a:r>
              <a:rPr lang="zh-CN" altLang="en-US" sz="3600" b="1" dirty="0"/>
              <a:t>我国人寿保险的附加费率采用比例法计算。</a:t>
            </a:r>
          </a:p>
          <a:p>
            <a:pPr marL="0" indent="0">
              <a:buNone/>
            </a:pPr>
            <a:endParaRPr lang="zh-CN" altLang="en-US" sz="36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内容占位符 19457"/>
          <p:cNvSpPr>
            <a:spLocks noGrp="1"/>
          </p:cNvSpPr>
          <p:nvPr>
            <p:ph idx="1"/>
          </p:nvPr>
        </p:nvSpPr>
        <p:spPr>
          <a:ln/>
        </p:spPr>
        <p:txBody>
          <a:bodyPr anchor="t"/>
          <a:lstStyle/>
          <a:p>
            <a:pPr marL="0" indent="0">
              <a:buNone/>
            </a:pPr>
            <a:r>
              <a:rPr lang="zh-CN" altLang="en-US" sz="3600" b="1" dirty="0"/>
              <a:t>第三节   责任准备金（</a:t>
            </a:r>
            <a:r>
              <a:rPr lang="en-US" altLang="zh-CN" sz="3600" b="1" dirty="0"/>
              <a:t>reserve)</a:t>
            </a:r>
            <a:r>
              <a:rPr lang="zh-CN" altLang="en-US" sz="3600" b="1" dirty="0"/>
              <a:t>的计提和修正</a:t>
            </a:r>
          </a:p>
          <a:p>
            <a:endParaRPr lang="zh-CN" altLang="en-US" b="1" dirty="0"/>
          </a:p>
          <a:p>
            <a:endParaRPr lang="zh-CN" altLang="en-US"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内容占位符 33793"/>
          <p:cNvSpPr>
            <a:spLocks noGrp="1"/>
          </p:cNvSpPr>
          <p:nvPr>
            <p:ph idx="1"/>
          </p:nvPr>
        </p:nvSpPr>
        <p:spPr>
          <a:xfrm>
            <a:off x="982133" y="620688"/>
            <a:ext cx="7704667" cy="5379128"/>
          </a:xfrm>
          <a:ln/>
        </p:spPr>
        <p:txBody>
          <a:bodyPr lIns="92075" tIns="46038" rIns="92075" bIns="46038" anchor="t">
            <a:normAutofit/>
          </a:bodyPr>
          <a:lstStyle/>
          <a:p>
            <a:r>
              <a:rPr lang="zh-CN" altLang="en-US" sz="3600" b="1" dirty="0"/>
              <a:t>一、理论责任准备金的概念</a:t>
            </a:r>
          </a:p>
          <a:p>
            <a:pPr marL="0" indent="0">
              <a:buNone/>
            </a:pPr>
            <a:r>
              <a:rPr lang="zh-CN" altLang="en-US" sz="3600" b="1" dirty="0"/>
              <a:t>理论责任准备是根据均衡保险费与自然保险费之间的差额来计算应提存的金额，至于保险企业在经营过程中发生的各项费用，以及这些费用在时间上如何分摊，均不作考虑。</a:t>
            </a:r>
          </a:p>
          <a:p>
            <a:endParaRPr lang="zh-CN" altLang="en-US" sz="3600" b="1" dirty="0"/>
          </a:p>
          <a:p>
            <a:endParaRPr lang="zh-CN" altLang="en-US" sz="3600" b="1" dirty="0"/>
          </a:p>
          <a:p>
            <a:endParaRPr lang="zh-CN" altLang="en-US" sz="3600" b="1" dirty="0"/>
          </a:p>
          <a:p>
            <a:endParaRPr lang="zh-CN"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982133" y="1124744"/>
            <a:ext cx="7704667" cy="4875072"/>
          </a:xfrm>
          <a:ln/>
        </p:spPr>
        <p:txBody>
          <a:bodyPr lIns="92075" tIns="46038" rIns="92075" bIns="46038" anchor="t"/>
          <a:lstStyle/>
          <a:p>
            <a:pPr marL="0" indent="0">
              <a:buNone/>
            </a:pPr>
            <a:r>
              <a:rPr lang="zh-CN" altLang="en-US" sz="3600" b="1" dirty="0"/>
              <a:t>二、理论责任准备金的计提方法  </a:t>
            </a:r>
          </a:p>
          <a:p>
            <a:pPr marL="0" indent="0">
              <a:buNone/>
            </a:pPr>
            <a:r>
              <a:rPr lang="zh-CN" altLang="en-US" sz="3600" b="1" dirty="0"/>
              <a:t>过去法</a:t>
            </a:r>
            <a:r>
              <a:rPr lang="en-US" altLang="zh-CN" dirty="0"/>
              <a:t>(retrospective method)</a:t>
            </a:r>
            <a:endParaRPr lang="zh-CN" altLang="en-US" sz="3600" b="1" dirty="0"/>
          </a:p>
          <a:p>
            <a:pPr marL="0" indent="0">
              <a:buNone/>
            </a:pPr>
            <a:r>
              <a:rPr lang="zh-CN" altLang="en-US" sz="3600" b="1" dirty="0"/>
              <a:t>未来法</a:t>
            </a:r>
            <a:r>
              <a:rPr lang="en-US" altLang="zh-CN" dirty="0"/>
              <a:t>(prospective method)</a:t>
            </a:r>
            <a:endParaRPr lang="zh-CN" altLang="zh-CN" dirty="0"/>
          </a:p>
          <a:p>
            <a:pPr marL="0" indent="0">
              <a:buNone/>
            </a:pPr>
            <a:endParaRPr lang="zh-CN" altLang="en-US" sz="3600" b="1" dirty="0"/>
          </a:p>
          <a:p>
            <a:endParaRPr lang="zh-CN" altLang="en-US" sz="3600" b="1" dirty="0"/>
          </a:p>
          <a:p>
            <a:endParaRPr lang="zh-CN" altLang="en-US" sz="3600" b="1" dirty="0"/>
          </a:p>
          <a:p>
            <a:endParaRPr lang="zh-CN" altLang="en-US" sz="3600" b="1" dirty="0"/>
          </a:p>
          <a:p>
            <a:endParaRPr lang="zh-CN" altLang="en-US" sz="3600" b="1" dirty="0"/>
          </a:p>
          <a:p>
            <a:endParaRPr lang="zh-CN" altLang="en-US"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内容占位符 34817"/>
          <p:cNvSpPr>
            <a:spLocks noGrp="1"/>
          </p:cNvSpPr>
          <p:nvPr>
            <p:ph idx="1"/>
          </p:nvPr>
        </p:nvSpPr>
        <p:spPr>
          <a:xfrm>
            <a:off x="982133" y="620688"/>
            <a:ext cx="7704667" cy="5379128"/>
          </a:xfrm>
          <a:ln/>
        </p:spPr>
        <p:txBody>
          <a:bodyPr lIns="92075" tIns="46038" rIns="92075" bIns="46038" anchor="t">
            <a:normAutofit/>
          </a:bodyPr>
          <a:lstStyle/>
          <a:p>
            <a:pPr marL="0" indent="0">
              <a:buNone/>
            </a:pPr>
            <a:r>
              <a:rPr lang="zh-CN" altLang="en-US" sz="3600" b="1" dirty="0"/>
              <a:t>  </a:t>
            </a:r>
            <a:r>
              <a:rPr lang="en-US" altLang="zh-CN" sz="3600" b="1" dirty="0"/>
              <a:t>x————t----------------------n</a:t>
            </a:r>
            <a:endParaRPr lang="zh-CN" altLang="en-US" sz="3600" b="1" dirty="0"/>
          </a:p>
          <a:p>
            <a:pPr marL="0" indent="0">
              <a:buNone/>
            </a:pPr>
            <a:r>
              <a:rPr lang="zh-CN" altLang="en-US" b="1" dirty="0"/>
              <a:t>     </a:t>
            </a:r>
            <a:r>
              <a:rPr lang="en-US" altLang="zh-CN" b="1" dirty="0"/>
              <a:t>x</a:t>
            </a:r>
            <a:r>
              <a:rPr lang="zh-CN" altLang="en-US" b="1" dirty="0"/>
              <a:t>岁             </a:t>
            </a:r>
            <a:r>
              <a:rPr lang="en-US" altLang="zh-CN" b="1" dirty="0" err="1"/>
              <a:t>x+t</a:t>
            </a:r>
            <a:r>
              <a:rPr lang="zh-CN" altLang="en-US" b="1" dirty="0"/>
              <a:t>岁</a:t>
            </a:r>
            <a:r>
              <a:rPr lang="en-US" altLang="zh-CN" b="1" dirty="0"/>
              <a:t>                                      </a:t>
            </a:r>
            <a:r>
              <a:rPr lang="en-US" altLang="zh-CN" b="1" dirty="0" err="1"/>
              <a:t>x+n</a:t>
            </a:r>
            <a:r>
              <a:rPr lang="zh-CN" altLang="en-US" b="1" dirty="0"/>
              <a:t>岁</a:t>
            </a:r>
          </a:p>
          <a:p>
            <a:pPr marL="0" indent="0">
              <a:buNone/>
            </a:pPr>
            <a:r>
              <a:rPr lang="zh-CN" altLang="en-US" b="1" dirty="0"/>
              <a:t>过去已交纯保费的积存值</a:t>
            </a:r>
            <a:r>
              <a:rPr lang="en-US" altLang="zh-CN" b="1" dirty="0"/>
              <a:t>+</a:t>
            </a:r>
            <a:r>
              <a:rPr lang="zh-CN" altLang="en-US" b="1" dirty="0"/>
              <a:t>未来交付纯保费的现值</a:t>
            </a:r>
            <a:endParaRPr lang="en-US" altLang="zh-CN" b="1" dirty="0"/>
          </a:p>
          <a:p>
            <a:pPr marL="0" indent="0">
              <a:buNone/>
            </a:pPr>
            <a:r>
              <a:rPr lang="en-US" altLang="zh-CN" b="1" dirty="0"/>
              <a:t>=</a:t>
            </a:r>
            <a:r>
              <a:rPr lang="zh-CN" altLang="en-US" b="1" dirty="0"/>
              <a:t>过去已给付保险金的积存值</a:t>
            </a:r>
            <a:r>
              <a:rPr lang="en-US" altLang="zh-CN" b="1" dirty="0"/>
              <a:t>+</a:t>
            </a:r>
            <a:r>
              <a:rPr lang="zh-CN" altLang="en-US" b="1" dirty="0"/>
              <a:t>未来给付保险金的现值</a:t>
            </a:r>
            <a:endParaRPr lang="en-US" altLang="zh-CN" b="1" dirty="0"/>
          </a:p>
          <a:p>
            <a:pPr marL="0" indent="0">
              <a:buNone/>
            </a:pPr>
            <a:r>
              <a:rPr lang="zh-CN" altLang="en-US" b="1" dirty="0"/>
              <a:t>过去已交纯保费的积存值</a:t>
            </a:r>
            <a:r>
              <a:rPr lang="en-US" altLang="zh-CN" b="1" dirty="0"/>
              <a:t>-</a:t>
            </a:r>
            <a:r>
              <a:rPr lang="zh-CN" altLang="en-US" b="1" dirty="0"/>
              <a:t>过去已给付保险金的积存值</a:t>
            </a:r>
            <a:endParaRPr lang="en-US" altLang="zh-CN" b="1" dirty="0"/>
          </a:p>
          <a:p>
            <a:pPr marL="0" indent="0">
              <a:buNone/>
            </a:pPr>
            <a:r>
              <a:rPr lang="en-US" altLang="zh-CN" b="1" dirty="0"/>
              <a:t>=</a:t>
            </a:r>
            <a:r>
              <a:rPr lang="zh-CN" altLang="en-US" b="1" dirty="0"/>
              <a:t>未来给付保险金的现值</a:t>
            </a:r>
            <a:r>
              <a:rPr lang="en-US" altLang="zh-CN" b="1" dirty="0"/>
              <a:t>-</a:t>
            </a:r>
            <a:r>
              <a:rPr lang="zh-CN" altLang="en-US" b="1" dirty="0"/>
              <a:t>未来交付纯保费的现值</a:t>
            </a:r>
            <a:endParaRPr lang="en-US" altLang="zh-CN" b="1" dirty="0"/>
          </a:p>
          <a:p>
            <a:pPr marL="0" indent="0">
              <a:buNone/>
            </a:pPr>
            <a:r>
              <a:rPr lang="zh-CN" altLang="en-US" b="1" dirty="0"/>
              <a:t>（过去已交纯保费的积存值</a:t>
            </a:r>
            <a:r>
              <a:rPr lang="en-US" altLang="zh-CN" b="1" dirty="0"/>
              <a:t>-</a:t>
            </a:r>
            <a:r>
              <a:rPr lang="zh-CN" altLang="en-US" b="1" dirty="0"/>
              <a:t>过去已给付保险金的积存值）</a:t>
            </a:r>
            <a:r>
              <a:rPr lang="en-US" altLang="zh-CN" b="1" dirty="0"/>
              <a:t>----</a:t>
            </a:r>
            <a:r>
              <a:rPr lang="zh-CN" altLang="en-US" b="1" dirty="0">
                <a:solidFill>
                  <a:srgbClr val="FF0000"/>
                </a:solidFill>
              </a:rPr>
              <a:t>过去法计提的理论责任准备金</a:t>
            </a:r>
            <a:endParaRPr lang="en-US" altLang="zh-CN" b="1" dirty="0">
              <a:solidFill>
                <a:srgbClr val="FF0000"/>
              </a:solidFill>
            </a:endParaRPr>
          </a:p>
          <a:p>
            <a:pPr marL="0" indent="0">
              <a:buNone/>
            </a:pPr>
            <a:r>
              <a:rPr lang="zh-CN" altLang="en-US" b="1" dirty="0"/>
              <a:t>（未来给付保险金的现值</a:t>
            </a:r>
            <a:r>
              <a:rPr lang="en-US" altLang="zh-CN" b="1" dirty="0"/>
              <a:t>-</a:t>
            </a:r>
            <a:r>
              <a:rPr lang="zh-CN" altLang="en-US" b="1" dirty="0"/>
              <a:t>未来交付纯保费的现值）</a:t>
            </a:r>
            <a:endParaRPr lang="en-US" altLang="zh-CN" b="1" dirty="0"/>
          </a:p>
          <a:p>
            <a:pPr marL="0" indent="0">
              <a:buNone/>
            </a:pPr>
            <a:r>
              <a:rPr lang="en-US" altLang="zh-CN" b="1" dirty="0"/>
              <a:t>      ----</a:t>
            </a:r>
            <a:r>
              <a:rPr lang="zh-CN" altLang="en-US" b="1" dirty="0">
                <a:solidFill>
                  <a:srgbClr val="FF0000"/>
                </a:solidFill>
              </a:rPr>
              <a:t>未来法计提的理论责任准备金</a:t>
            </a:r>
          </a:p>
          <a:p>
            <a:pPr marL="0" indent="0">
              <a:buNone/>
            </a:pPr>
            <a:endParaRPr lang="zh-CN" altLang="en-US" sz="3600" b="1" dirty="0"/>
          </a:p>
          <a:p>
            <a:endParaRPr lang="zh-CN" altLang="en-US" b="1" dirty="0"/>
          </a:p>
        </p:txBody>
      </p:sp>
    </p:spTree>
    <p:extLst>
      <p:ext uri="{BB962C8B-B14F-4D97-AF65-F5344CB8AC3E}">
        <p14:creationId xmlns:p14="http://schemas.microsoft.com/office/powerpoint/2010/main" val="2948919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内容占位符 9217">
            <a:extLst>
              <a:ext uri="{FF2B5EF4-FFF2-40B4-BE49-F238E27FC236}">
                <a16:creationId xmlns:a16="http://schemas.microsoft.com/office/drawing/2014/main" xmlns="" id="{527ED2E1-55E8-8196-C82C-179F8FC0BD25}"/>
              </a:ext>
            </a:extLst>
          </p:cNvPr>
          <p:cNvSpPr>
            <a:spLocks noGrp="1" noChangeArrowheads="1"/>
          </p:cNvSpPr>
          <p:nvPr>
            <p:ph idx="1"/>
          </p:nvPr>
        </p:nvSpPr>
        <p:spPr>
          <a:xfrm>
            <a:off x="1187624" y="404664"/>
            <a:ext cx="7414592" cy="5715000"/>
          </a:xfrm>
        </p:spPr>
        <p:txBody>
          <a:bodyPr/>
          <a:lstStyle/>
          <a:p>
            <a:pPr eaLnBrk="1" hangingPunct="1"/>
            <a:endParaRPr lang="en-US" altLang="zh-CN" sz="3200" b="1" dirty="0">
              <a:latin typeface="宋体" panose="02010600030101010101" pitchFamily="2" charset="-122"/>
              <a:ea typeface="华文新魏" panose="02010800040101010101" pitchFamily="2" charset="-122"/>
            </a:endParaRPr>
          </a:p>
          <a:p>
            <a:pPr marL="0" indent="0" eaLnBrk="1" hangingPunct="1">
              <a:buNone/>
            </a:pPr>
            <a:r>
              <a:rPr lang="zh-CN" altLang="en-US" sz="3200" b="1" dirty="0"/>
              <a:t>----经济与社会环境</a:t>
            </a:r>
          </a:p>
          <a:p>
            <a:pPr eaLnBrk="1" hangingPunct="1"/>
            <a:endParaRPr lang="zh-CN" altLang="en-US" sz="3200" b="1" dirty="0"/>
          </a:p>
          <a:p>
            <a:pPr marL="0" indent="0" eaLnBrk="1" hangingPunct="1">
              <a:buNone/>
            </a:pPr>
            <a:r>
              <a:rPr lang="zh-CN" altLang="en-US" sz="3200" b="1" dirty="0"/>
              <a:t>----寿险公司的特点</a:t>
            </a:r>
          </a:p>
          <a:p>
            <a:pPr eaLnBrk="1" hangingPunct="1"/>
            <a:endParaRPr lang="zh-CN" altLang="en-US" sz="3200" b="1" dirty="0"/>
          </a:p>
          <a:p>
            <a:pPr marL="0" indent="0" eaLnBrk="1" hangingPunct="1">
              <a:buNone/>
            </a:pPr>
            <a:r>
              <a:rPr lang="zh-CN" altLang="en-US" sz="3200" b="1" dirty="0"/>
              <a:t>----保险市场的特点</a:t>
            </a:r>
          </a:p>
          <a:p>
            <a:pPr eaLnBrk="1" hangingPunct="1"/>
            <a:endParaRPr lang="zh-CN" altLang="en-US" sz="3200" b="1" dirty="0"/>
          </a:p>
          <a:p>
            <a:pPr marL="0" indent="0" eaLnBrk="1" hangingPunct="1">
              <a:buNone/>
            </a:pPr>
            <a:r>
              <a:rPr lang="zh-CN" altLang="en-US" sz="3200" b="1" dirty="0"/>
              <a:t>----寿险产品的特点</a:t>
            </a:r>
          </a:p>
          <a:p>
            <a:pPr eaLnBrk="1" hangingPunct="1"/>
            <a:endParaRPr lang="zh-CN" altLang="en-US" sz="3200" b="1" dirty="0">
              <a:latin typeface="宋体" panose="02010600030101010101" pitchFamily="2" charset="-122"/>
              <a:ea typeface="华文新魏" panose="02010800040101010101" pitchFamily="2" charset="-122"/>
            </a:endParaRPr>
          </a:p>
          <a:p>
            <a:pPr eaLnBrk="1" hangingPunct="1"/>
            <a:endParaRPr lang="zh-CN" altLang="en-US" sz="3600" b="1"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文本占位符 35841"/>
          <p:cNvSpPr>
            <a:spLocks noGrp="1"/>
          </p:cNvSpPr>
          <p:nvPr>
            <p:ph idx="1"/>
          </p:nvPr>
        </p:nvSpPr>
        <p:spPr>
          <a:xfrm>
            <a:off x="982133" y="908720"/>
            <a:ext cx="7704667" cy="5091096"/>
          </a:xfrm>
          <a:ln/>
        </p:spPr>
        <p:txBody>
          <a:bodyPr lIns="92075" tIns="46038" rIns="92075" bIns="46038" anchor="t">
            <a:normAutofit/>
          </a:bodyPr>
          <a:lstStyle/>
          <a:p>
            <a:pPr marL="0" indent="0">
              <a:buNone/>
            </a:pPr>
            <a:r>
              <a:rPr lang="zh-CN" altLang="en-US" sz="3200" b="1" dirty="0"/>
              <a:t>寿险未到期责任准备金计提更多地采用未来法。</a:t>
            </a:r>
          </a:p>
          <a:p>
            <a:pPr marL="0" indent="0">
              <a:buNone/>
            </a:pPr>
            <a:r>
              <a:rPr lang="zh-CN" altLang="en-US" sz="3200" b="1" dirty="0"/>
              <a:t>因为精算师可以对寿险公司的现状、未来的发展趋势、公司的外部环境有充分的认识，并且能谨慎、理智地思考问题。虽然未来法的技术要求比过去法高，但是采用未来法提存的责任准备金也比过去法更充足。</a:t>
            </a:r>
            <a:r>
              <a:rPr lang="zh-CN" altLang="en-US" sz="3200" dirty="0"/>
              <a:t> </a:t>
            </a:r>
            <a:endParaRPr lang="zh-CN" altLang="en-US" sz="3200" b="1" dirty="0"/>
          </a:p>
          <a:p>
            <a:endParaRPr lang="zh-CN" altLang="en-US" sz="3600" b="1" dirty="0"/>
          </a:p>
          <a:p>
            <a:endParaRPr lang="zh-CN" altLang="en-US" sz="3600" b="1"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文本占位符 36865"/>
          <p:cNvSpPr>
            <a:spLocks noGrp="1"/>
          </p:cNvSpPr>
          <p:nvPr>
            <p:ph idx="1"/>
          </p:nvPr>
        </p:nvSpPr>
        <p:spPr>
          <a:xfrm>
            <a:off x="982133" y="692696"/>
            <a:ext cx="7704667" cy="5307120"/>
          </a:xfrm>
          <a:ln/>
        </p:spPr>
        <p:txBody>
          <a:bodyPr lIns="92075" tIns="46038" rIns="92075" bIns="46038" anchor="t">
            <a:normAutofit/>
          </a:bodyPr>
          <a:lstStyle/>
          <a:p>
            <a:pPr marL="0" indent="0">
              <a:buNone/>
            </a:pPr>
            <a:r>
              <a:rPr lang="zh-CN" altLang="en-US" sz="3200" b="1" dirty="0"/>
              <a:t>加拿大监管当局注重的是责任准备金提存的合理性</a:t>
            </a:r>
          </a:p>
          <a:p>
            <a:pPr marL="0" indent="0">
              <a:buNone/>
            </a:pPr>
            <a:r>
              <a:rPr lang="zh-CN" altLang="en-US" sz="3200" b="1" dirty="0"/>
              <a:t>监管规定，寿险未到期责任准备金是所有未来给付和费用（包括死亡给付、退保金、红利、管理费用等）的现值与未来毛保费收入的现值之差。计提时不仅考虑利率、死亡率，还考虑保单退保率、费用率等。</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文本占位符 37889"/>
          <p:cNvSpPr>
            <a:spLocks noGrp="1"/>
          </p:cNvSpPr>
          <p:nvPr>
            <p:ph idx="1"/>
          </p:nvPr>
        </p:nvSpPr>
        <p:spPr>
          <a:xfrm>
            <a:off x="982133" y="1052736"/>
            <a:ext cx="7704667" cy="4947080"/>
          </a:xfrm>
          <a:ln/>
        </p:spPr>
        <p:txBody>
          <a:bodyPr lIns="92075" tIns="46038" rIns="92075" bIns="46038" anchor="t">
            <a:normAutofit/>
          </a:bodyPr>
          <a:lstStyle/>
          <a:p>
            <a:pPr marL="0" indent="0">
              <a:buNone/>
            </a:pPr>
            <a:r>
              <a:rPr lang="zh-CN" altLang="en-US" sz="3200" b="1" dirty="0"/>
              <a:t>美国监管当局注重的是责任准备金提存的充足性</a:t>
            </a:r>
            <a:r>
              <a:rPr lang="zh-CN" altLang="en-US" sz="3200" dirty="0"/>
              <a:t> </a:t>
            </a:r>
            <a:endParaRPr lang="zh-CN" altLang="en-US" sz="3200" b="1" dirty="0"/>
          </a:p>
          <a:p>
            <a:pPr marL="0" indent="0">
              <a:buNone/>
            </a:pPr>
            <a:r>
              <a:rPr lang="zh-CN" altLang="en-US" sz="3200" b="1" dirty="0"/>
              <a:t>美国“标准估价法” 规定了计提保单责任准备金的三要素</a:t>
            </a:r>
            <a:r>
              <a:rPr lang="en-US" altLang="zh-CN" sz="3200" b="1" dirty="0"/>
              <a:t>----</a:t>
            </a:r>
            <a:r>
              <a:rPr lang="zh-CN" altLang="en-US" sz="3200" b="1" dirty="0"/>
              <a:t>适用的生命表、最高利率和计算方法。监管当局规定寿险公司必须按保单签发时指定的生命表和利率来计算未来保险给付的现值与未来纯保费收入现值之差，作为保单责任准备金的最低标准。</a:t>
            </a:r>
          </a:p>
          <a:p>
            <a:endParaRPr lang="zh-CN" altLang="en-US" sz="3600" b="1" dirty="0"/>
          </a:p>
          <a:p>
            <a:endParaRPr lang="zh-CN" altLang="en-US"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文本占位符 38913"/>
          <p:cNvSpPr>
            <a:spLocks noGrp="1"/>
          </p:cNvSpPr>
          <p:nvPr>
            <p:ph idx="1"/>
          </p:nvPr>
        </p:nvSpPr>
        <p:spPr>
          <a:xfrm>
            <a:off x="982133" y="404664"/>
            <a:ext cx="7704667" cy="5595152"/>
          </a:xfrm>
          <a:ln/>
        </p:spPr>
        <p:txBody>
          <a:bodyPr lIns="92075" tIns="46038" rIns="92075" bIns="46038" anchor="t">
            <a:normAutofit/>
          </a:bodyPr>
          <a:lstStyle/>
          <a:p>
            <a:pPr marL="0" indent="0">
              <a:buNone/>
            </a:pPr>
            <a:r>
              <a:rPr lang="zh-CN" altLang="en-US" sz="3200" b="1" dirty="0"/>
              <a:t>我国保监会规定寿险未到期责任准备金应采用“未来法”计提，采用保费厘定时所使用的经验生命表，评估利率不得超过保监会每年公布的未到期责任准备金评估利率和厘定保费时使用的利率两项规定的最低值</a:t>
            </a:r>
            <a:r>
              <a:rPr lang="en-US" altLang="zh-CN" sz="3200" b="1" dirty="0"/>
              <a:t>-----</a:t>
            </a:r>
            <a:r>
              <a:rPr lang="zh-CN" altLang="en-US" sz="3200" b="1" dirty="0"/>
              <a:t>目的是确保责任准备金计提的充分性。</a:t>
            </a:r>
          </a:p>
          <a:p>
            <a:endParaRPr lang="zh-CN" altLang="en-US" sz="3600" b="1" dirty="0"/>
          </a:p>
          <a:p>
            <a:endParaRPr lang="zh-CN" altLang="en-US" sz="36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内容占位符 41985"/>
          <p:cNvSpPr>
            <a:spLocks noGrp="1"/>
          </p:cNvSpPr>
          <p:nvPr>
            <p:ph idx="1"/>
          </p:nvPr>
        </p:nvSpPr>
        <p:spPr>
          <a:xfrm>
            <a:off x="982133" y="764704"/>
            <a:ext cx="7704667" cy="5235112"/>
          </a:xfrm>
          <a:ln/>
        </p:spPr>
        <p:txBody>
          <a:bodyPr lIns="92075" tIns="46038" rIns="92075" bIns="46038" anchor="t">
            <a:normAutofit/>
          </a:bodyPr>
          <a:lstStyle/>
          <a:p>
            <a:pPr marL="0" indent="0">
              <a:buNone/>
            </a:pPr>
            <a:r>
              <a:rPr lang="zh-CN" altLang="en-US" sz="3600" b="1" dirty="0"/>
              <a:t>三、实际责任准备金的概念</a:t>
            </a:r>
          </a:p>
          <a:p>
            <a:pPr marL="0" indent="0">
              <a:buNone/>
            </a:pPr>
            <a:r>
              <a:rPr lang="zh-CN" altLang="en-US" sz="3200" b="1" dirty="0"/>
              <a:t>实际责任准备金是以理论责任准备金为基础，根据保险业务经营的实际情况，把理论责任准备金加以修正而成的准备金。</a:t>
            </a:r>
          </a:p>
          <a:p>
            <a:pPr marL="0" indent="0">
              <a:buNone/>
            </a:pPr>
            <a:r>
              <a:rPr lang="zh-CN" altLang="en-US" sz="3200" b="1" dirty="0"/>
              <a:t>理论责任准备金和实际责任准备金在一段时期金额不等，实际责任准备金小于理论责任准备金，但是随着时间的推延逐年缩小，到了保险期满或保费缴清时，两者完全一致。</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内容占位符 44033"/>
          <p:cNvSpPr>
            <a:spLocks noGrp="1"/>
          </p:cNvSpPr>
          <p:nvPr>
            <p:ph idx="1"/>
          </p:nvPr>
        </p:nvSpPr>
        <p:spPr>
          <a:xfrm>
            <a:off x="982133" y="1628800"/>
            <a:ext cx="7704667" cy="4371016"/>
          </a:xfrm>
          <a:ln/>
        </p:spPr>
        <p:txBody>
          <a:bodyPr lIns="92075" tIns="46038" rIns="92075" bIns="46038" anchor="t"/>
          <a:lstStyle/>
          <a:p>
            <a:pPr marL="0" indent="0">
              <a:buNone/>
            </a:pPr>
            <a:r>
              <a:rPr lang="zh-CN" altLang="en-US" sz="3600" b="1" dirty="0"/>
              <a:t>四、实际责任准备金修正方法</a:t>
            </a:r>
          </a:p>
          <a:p>
            <a:pPr marL="0" indent="0">
              <a:buNone/>
            </a:pPr>
            <a:r>
              <a:rPr lang="zh-CN" altLang="en-US" sz="3600" b="1" dirty="0"/>
              <a:t>（1）一年定期修正制（FPT制）</a:t>
            </a:r>
          </a:p>
          <a:p>
            <a:pPr marL="0" indent="0">
              <a:buNone/>
            </a:pPr>
            <a:r>
              <a:rPr lang="zh-CN" altLang="en-US" sz="3600" b="1" dirty="0"/>
              <a:t>（2）保险监督官修正制（CRVM制）</a:t>
            </a:r>
          </a:p>
          <a:p>
            <a:endParaRPr lang="zh-CN" altLang="en-US" sz="3600" b="1" dirty="0"/>
          </a:p>
          <a:p>
            <a:endParaRPr lang="zh-CN" altLang="en-US" sz="3600" b="1" dirty="0"/>
          </a:p>
          <a:p>
            <a:endParaRPr lang="zh-CN" altLang="en-US"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0F981DC-7E1F-C4F5-86A9-53A3D8D00AA7}"/>
            </a:ext>
          </a:extLst>
        </p:cNvPr>
        <p:cNvGrpSpPr/>
        <p:nvPr/>
      </p:nvGrpSpPr>
      <p:grpSpPr>
        <a:xfrm>
          <a:off x="0" y="0"/>
          <a:ext cx="0" cy="0"/>
          <a:chOff x="0" y="0"/>
          <a:chExt cx="0" cy="0"/>
        </a:xfrm>
      </p:grpSpPr>
      <p:sp>
        <p:nvSpPr>
          <p:cNvPr id="44034" name="内容占位符 44033">
            <a:extLst>
              <a:ext uri="{FF2B5EF4-FFF2-40B4-BE49-F238E27FC236}">
                <a16:creationId xmlns:a16="http://schemas.microsoft.com/office/drawing/2014/main" xmlns="" id="{B2C5B396-EF27-0EE6-9424-0580962D97FE}"/>
              </a:ext>
            </a:extLst>
          </p:cNvPr>
          <p:cNvSpPr>
            <a:spLocks noGrp="1"/>
          </p:cNvSpPr>
          <p:nvPr>
            <p:ph idx="1"/>
          </p:nvPr>
        </p:nvSpPr>
        <p:spPr>
          <a:xfrm>
            <a:off x="982133" y="332656"/>
            <a:ext cx="7704667" cy="5667160"/>
          </a:xfrm>
          <a:ln/>
        </p:spPr>
        <p:txBody>
          <a:bodyPr lIns="92075" tIns="46038" rIns="92075" bIns="46038" anchor="t"/>
          <a:lstStyle/>
          <a:p>
            <a:pPr marL="0" indent="0">
              <a:buNone/>
            </a:pPr>
            <a:r>
              <a:rPr lang="zh-CN" altLang="en-US" sz="3200" b="1" dirty="0"/>
              <a:t>保险精算师的基本职责：</a:t>
            </a:r>
            <a:endParaRPr lang="en-US" altLang="zh-CN" sz="3200" b="1" dirty="0"/>
          </a:p>
          <a:p>
            <a:pPr marL="0" indent="0">
              <a:buNone/>
            </a:pPr>
            <a:r>
              <a:rPr lang="en-US" altLang="zh-CN" sz="3200" b="1" dirty="0"/>
              <a:t>1</a:t>
            </a:r>
            <a:r>
              <a:rPr lang="zh-CN" altLang="en-US" sz="3200" b="1" dirty="0"/>
              <a:t>、厘定保费</a:t>
            </a:r>
            <a:endParaRPr lang="en-US" altLang="zh-CN" sz="3200" b="1" dirty="0"/>
          </a:p>
          <a:p>
            <a:pPr marL="0" indent="0">
              <a:buNone/>
            </a:pPr>
            <a:r>
              <a:rPr lang="en-US" altLang="zh-CN" sz="3200" b="1" dirty="0"/>
              <a:t>2</a:t>
            </a:r>
            <a:r>
              <a:rPr lang="zh-CN" altLang="en-US" sz="3200" b="1" dirty="0"/>
              <a:t>、计提责任准备金</a:t>
            </a:r>
            <a:endParaRPr lang="en-US" altLang="zh-CN" sz="3200" b="1" dirty="0"/>
          </a:p>
          <a:p>
            <a:pPr marL="0" indent="0">
              <a:buNone/>
            </a:pPr>
            <a:r>
              <a:rPr lang="en-US" altLang="zh-CN" sz="3200" b="1" dirty="0"/>
              <a:t>3</a:t>
            </a:r>
            <a:r>
              <a:rPr lang="zh-CN" altLang="en-US" sz="3200" b="1" dirty="0"/>
              <a:t>、参与公司全面的风险管理</a:t>
            </a:r>
            <a:endParaRPr lang="en-US" altLang="zh-CN" sz="3200" b="1" dirty="0"/>
          </a:p>
          <a:p>
            <a:pPr marL="0" indent="0">
              <a:buNone/>
            </a:pPr>
            <a:r>
              <a:rPr lang="zh-CN" altLang="en-US" sz="3200" b="1" dirty="0"/>
              <a:t>保险精算师要通过精算师资格考试，要具备良好的沟通能力、敏锐的风险洞察能力、以及良好的职业道德和职业操守。</a:t>
            </a:r>
          </a:p>
          <a:p>
            <a:endParaRPr lang="zh-CN" altLang="en-US" sz="3600" b="1" dirty="0"/>
          </a:p>
          <a:p>
            <a:endParaRPr lang="zh-CN" altLang="en-US" b="1" dirty="0"/>
          </a:p>
        </p:txBody>
      </p:sp>
    </p:spTree>
    <p:extLst>
      <p:ext uri="{BB962C8B-B14F-4D97-AF65-F5344CB8AC3E}">
        <p14:creationId xmlns:p14="http://schemas.microsoft.com/office/powerpoint/2010/main" val="299817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C48CE1B-FF40-1F53-3B03-79A75BEAC7D6}"/>
            </a:ext>
          </a:extLst>
        </p:cNvPr>
        <p:cNvGrpSpPr/>
        <p:nvPr/>
      </p:nvGrpSpPr>
      <p:grpSpPr>
        <a:xfrm>
          <a:off x="0" y="0"/>
          <a:ext cx="0" cy="0"/>
          <a:chOff x="0" y="0"/>
          <a:chExt cx="0" cy="0"/>
        </a:xfrm>
      </p:grpSpPr>
      <p:sp>
        <p:nvSpPr>
          <p:cNvPr id="44034" name="内容占位符 44033">
            <a:extLst>
              <a:ext uri="{FF2B5EF4-FFF2-40B4-BE49-F238E27FC236}">
                <a16:creationId xmlns:a16="http://schemas.microsoft.com/office/drawing/2014/main" xmlns="" id="{1D1A2D5E-756A-6465-A3B4-BFF5B3C8553A}"/>
              </a:ext>
            </a:extLst>
          </p:cNvPr>
          <p:cNvSpPr>
            <a:spLocks noGrp="1"/>
          </p:cNvSpPr>
          <p:nvPr>
            <p:ph idx="1"/>
          </p:nvPr>
        </p:nvSpPr>
        <p:spPr>
          <a:xfrm>
            <a:off x="982133" y="332656"/>
            <a:ext cx="7704667" cy="5667160"/>
          </a:xfrm>
          <a:ln/>
        </p:spPr>
        <p:txBody>
          <a:bodyPr lIns="92075" tIns="46038" rIns="92075" bIns="46038" anchor="t"/>
          <a:lstStyle/>
          <a:p>
            <a:pPr marL="0" indent="0">
              <a:buNone/>
            </a:pPr>
            <a:r>
              <a:rPr lang="en-US" altLang="zh-CN" sz="3200" b="1" dirty="0"/>
              <a:t>[</a:t>
            </a:r>
            <a:r>
              <a:rPr lang="zh-CN" altLang="en-US" sz="3200" b="1" dirty="0"/>
              <a:t>思政案例</a:t>
            </a:r>
            <a:r>
              <a:rPr lang="en-US" altLang="zh-CN" sz="3200" b="1" dirty="0"/>
              <a:t>]</a:t>
            </a:r>
          </a:p>
          <a:p>
            <a:pPr marL="0" indent="0">
              <a:buNone/>
            </a:pPr>
            <a:r>
              <a:rPr lang="en-US" altLang="zh-CN" sz="2800" b="1" dirty="0">
                <a:effectLst/>
                <a:latin typeface="+mn-ea"/>
                <a:cs typeface="宋体" panose="02010600030101010101" pitchFamily="2" charset="-122"/>
              </a:rPr>
              <a:t>A</a:t>
            </a:r>
            <a:r>
              <a:rPr lang="zh-CN" altLang="zh-CN" sz="2800" b="1" dirty="0">
                <a:effectLst/>
                <a:latin typeface="+mn-ea"/>
                <a:cs typeface="宋体" panose="02010600030101010101" pitchFamily="2" charset="-122"/>
              </a:rPr>
              <a:t>作为一名年轻的精算师，在一家快速发展的寿险公司中身居要职。</a:t>
            </a:r>
            <a:r>
              <a:rPr lang="en-US" altLang="zh-CN" sz="2800" b="1" dirty="0">
                <a:effectLst/>
                <a:latin typeface="+mn-ea"/>
                <a:cs typeface="宋体" panose="02010600030101010101" pitchFamily="2" charset="-122"/>
              </a:rPr>
              <a:t>A</a:t>
            </a:r>
            <a:r>
              <a:rPr lang="zh-CN" altLang="zh-CN" sz="2800" b="1" dirty="0">
                <a:effectLst/>
                <a:latin typeface="+mn-ea"/>
                <a:cs typeface="宋体" panose="02010600030101010101" pitchFamily="2" charset="-122"/>
              </a:rPr>
              <a:t>在准备季度报表时，发现新保单的销售数据远远没有达到季度目标，虽然许多分公司的数据还没有汇总。于是，</a:t>
            </a:r>
            <a:r>
              <a:rPr lang="en-US" altLang="zh-CN" sz="2800" b="1" dirty="0">
                <a:effectLst/>
                <a:latin typeface="+mn-ea"/>
                <a:cs typeface="宋体" panose="02010600030101010101" pitchFamily="2" charset="-122"/>
              </a:rPr>
              <a:t>A</a:t>
            </a:r>
            <a:r>
              <a:rPr lang="zh-CN" altLang="zh-CN" sz="2800" b="1" dirty="0">
                <a:effectLst/>
                <a:latin typeface="+mn-ea"/>
                <a:cs typeface="宋体" panose="02010600030101010101" pitchFamily="2" charset="-122"/>
              </a:rPr>
              <a:t>和</a:t>
            </a:r>
            <a:r>
              <a:rPr lang="en-US" altLang="zh-CN" sz="2800" b="1" dirty="0">
                <a:effectLst/>
                <a:latin typeface="+mn-ea"/>
                <a:cs typeface="宋体" panose="02010600030101010101" pitchFamily="2" charset="-122"/>
              </a:rPr>
              <a:t>CFO</a:t>
            </a:r>
            <a:r>
              <a:rPr lang="zh-CN" altLang="zh-CN" sz="2800" b="1" dirty="0">
                <a:effectLst/>
                <a:latin typeface="+mn-ea"/>
                <a:cs typeface="宋体" panose="02010600030101010101" pitchFamily="2" charset="-122"/>
              </a:rPr>
              <a:t>觉得数据还有待进一步处理。不久，</a:t>
            </a:r>
            <a:r>
              <a:rPr lang="en-US" altLang="zh-CN" sz="2800" b="1" dirty="0">
                <a:effectLst/>
                <a:latin typeface="+mn-ea"/>
                <a:cs typeface="宋体" panose="02010600030101010101" pitchFamily="2" charset="-122"/>
              </a:rPr>
              <a:t>CEO </a:t>
            </a:r>
            <a:r>
              <a:rPr lang="zh-CN" altLang="zh-CN" sz="2800" b="1" dirty="0">
                <a:effectLst/>
                <a:latin typeface="+mn-ea"/>
                <a:cs typeface="宋体" panose="02010600030101010101" pitchFamily="2" charset="-122"/>
              </a:rPr>
              <a:t>告诉</a:t>
            </a:r>
            <a:r>
              <a:rPr lang="en-US" altLang="zh-CN" sz="2800" b="1" dirty="0">
                <a:effectLst/>
                <a:latin typeface="+mn-ea"/>
                <a:cs typeface="宋体" panose="02010600030101010101" pitchFamily="2" charset="-122"/>
              </a:rPr>
              <a:t>A</a:t>
            </a:r>
            <a:r>
              <a:rPr lang="zh-CN" altLang="zh-CN" sz="2800" b="1" dirty="0">
                <a:effectLst/>
                <a:latin typeface="+mn-ea"/>
                <a:cs typeface="宋体" panose="02010600030101010101" pitchFamily="2" charset="-122"/>
              </a:rPr>
              <a:t>第二天的媒体招待会上要公布季报，并发给</a:t>
            </a:r>
            <a:r>
              <a:rPr lang="en-US" altLang="zh-CN" sz="2800" b="1" dirty="0">
                <a:effectLst/>
                <a:latin typeface="+mn-ea"/>
                <a:cs typeface="宋体" panose="02010600030101010101" pitchFamily="2" charset="-122"/>
              </a:rPr>
              <a:t>A</a:t>
            </a:r>
            <a:r>
              <a:rPr lang="zh-CN" altLang="zh-CN" sz="2800" b="1" dirty="0">
                <a:effectLst/>
                <a:latin typeface="+mn-ea"/>
                <a:cs typeface="宋体" panose="02010600030101010101" pitchFamily="2" charset="-122"/>
              </a:rPr>
              <a:t>一份“美化”了的报告。经讨论，</a:t>
            </a:r>
            <a:r>
              <a:rPr lang="en-US" altLang="zh-CN" sz="2800" b="1" dirty="0">
                <a:effectLst/>
                <a:latin typeface="+mn-ea"/>
                <a:cs typeface="宋体" panose="02010600030101010101" pitchFamily="2" charset="-122"/>
              </a:rPr>
              <a:t>CFO</a:t>
            </a:r>
            <a:r>
              <a:rPr lang="zh-CN" altLang="zh-CN" sz="2800" b="1" dirty="0">
                <a:effectLst/>
                <a:latin typeface="+mn-ea"/>
                <a:cs typeface="宋体" panose="02010600030101010101" pitchFamily="2" charset="-122"/>
              </a:rPr>
              <a:t>觉得</a:t>
            </a:r>
            <a:r>
              <a:rPr lang="en-US" altLang="zh-CN" sz="2800" b="1" dirty="0">
                <a:effectLst/>
                <a:latin typeface="+mn-ea"/>
                <a:cs typeface="宋体" panose="02010600030101010101" pitchFamily="2" charset="-122"/>
              </a:rPr>
              <a:t>CEO </a:t>
            </a:r>
            <a:r>
              <a:rPr lang="zh-CN" altLang="zh-CN" sz="2800" b="1" dirty="0">
                <a:effectLst/>
                <a:latin typeface="+mn-ea"/>
                <a:cs typeface="宋体" panose="02010600030101010101" pitchFamily="2" charset="-122"/>
              </a:rPr>
              <a:t>所提供的报告和公司现金流大同小异，精算师只要对缺少的数据以精算假设的方式表述即可。</a:t>
            </a:r>
            <a:endParaRPr lang="zh-CN" altLang="en-US" sz="2800" b="1" dirty="0">
              <a:latin typeface="+mn-ea"/>
            </a:endParaRPr>
          </a:p>
          <a:p>
            <a:endParaRPr lang="zh-CN" altLang="en-US" sz="3600" b="1" dirty="0"/>
          </a:p>
          <a:p>
            <a:endParaRPr lang="zh-CN" altLang="en-US" b="1" dirty="0"/>
          </a:p>
        </p:txBody>
      </p:sp>
    </p:spTree>
    <p:extLst>
      <p:ext uri="{BB962C8B-B14F-4D97-AF65-F5344CB8AC3E}">
        <p14:creationId xmlns:p14="http://schemas.microsoft.com/office/powerpoint/2010/main" val="340312942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F516814-1700-FA34-7B04-B6E6E789C1B5}"/>
            </a:ext>
          </a:extLst>
        </p:cNvPr>
        <p:cNvGrpSpPr/>
        <p:nvPr/>
      </p:nvGrpSpPr>
      <p:grpSpPr>
        <a:xfrm>
          <a:off x="0" y="0"/>
          <a:ext cx="0" cy="0"/>
          <a:chOff x="0" y="0"/>
          <a:chExt cx="0" cy="0"/>
        </a:xfrm>
      </p:grpSpPr>
      <p:sp>
        <p:nvSpPr>
          <p:cNvPr id="44034" name="内容占位符 44033">
            <a:extLst>
              <a:ext uri="{FF2B5EF4-FFF2-40B4-BE49-F238E27FC236}">
                <a16:creationId xmlns:a16="http://schemas.microsoft.com/office/drawing/2014/main" xmlns="" id="{C99D3352-B069-CA84-2226-1B75F87C52A5}"/>
              </a:ext>
            </a:extLst>
          </p:cNvPr>
          <p:cNvSpPr>
            <a:spLocks noGrp="1"/>
          </p:cNvSpPr>
          <p:nvPr>
            <p:ph idx="1"/>
          </p:nvPr>
        </p:nvSpPr>
        <p:spPr>
          <a:xfrm>
            <a:off x="982133" y="332656"/>
            <a:ext cx="7704667" cy="5667160"/>
          </a:xfrm>
          <a:ln/>
        </p:spPr>
        <p:txBody>
          <a:bodyPr lIns="92075" tIns="46038" rIns="92075" bIns="46038" anchor="t"/>
          <a:lstStyle/>
          <a:p>
            <a:pPr marL="0" indent="0">
              <a:buNone/>
            </a:pPr>
            <a:endParaRPr lang="en-US" altLang="zh-CN" sz="3200" b="1" dirty="0"/>
          </a:p>
          <a:p>
            <a:pPr marL="0" indent="0">
              <a:buNone/>
            </a:pPr>
            <a:r>
              <a:rPr lang="zh-CN" altLang="zh-CN" sz="2800" b="1" dirty="0">
                <a:latin typeface="+mn-ea"/>
              </a:rPr>
              <a:t>但一个月后，</a:t>
            </a:r>
            <a:r>
              <a:rPr lang="en-US" altLang="zh-CN" sz="2800" b="1" dirty="0">
                <a:latin typeface="+mn-ea"/>
              </a:rPr>
              <a:t>A</a:t>
            </a:r>
            <a:r>
              <a:rPr lang="zh-CN" altLang="zh-CN" sz="2800" b="1" dirty="0">
                <a:latin typeface="+mn-ea"/>
              </a:rPr>
              <a:t>发现自己所作的假设与实际相悖，情况比之前更加恶化。</a:t>
            </a:r>
            <a:r>
              <a:rPr lang="en-US" altLang="zh-CN" sz="2800" b="1" dirty="0">
                <a:latin typeface="+mn-ea"/>
              </a:rPr>
              <a:t>CEO </a:t>
            </a:r>
            <a:r>
              <a:rPr lang="zh-CN" altLang="zh-CN" sz="2800" b="1" dirty="0">
                <a:latin typeface="+mn-ea"/>
              </a:rPr>
              <a:t>为了保持股价持续增长，屡屡施压，要求得到“漂亮”的业绩报告。因此，</a:t>
            </a:r>
            <a:r>
              <a:rPr lang="en-US" altLang="zh-CN" sz="2800" b="1" dirty="0">
                <a:latin typeface="+mn-ea"/>
              </a:rPr>
              <a:t>CFO</a:t>
            </a:r>
            <a:r>
              <a:rPr lang="zh-CN" altLang="zh-CN" sz="2800" b="1" dirty="0">
                <a:latin typeface="+mn-ea"/>
              </a:rPr>
              <a:t>指示</a:t>
            </a:r>
            <a:r>
              <a:rPr lang="en-US" altLang="zh-CN" sz="2800" b="1" dirty="0">
                <a:latin typeface="+mn-ea"/>
              </a:rPr>
              <a:t>A</a:t>
            </a:r>
            <a:r>
              <a:rPr lang="zh-CN" altLang="zh-CN" sz="2800" b="1" dirty="0">
                <a:latin typeface="+mn-ea"/>
              </a:rPr>
              <a:t>对目前的数据问题进行技术处理，以符合董事会对公司成长的预期。</a:t>
            </a:r>
            <a:r>
              <a:rPr lang="en-US" altLang="zh-CN" sz="2800" b="1" dirty="0">
                <a:latin typeface="+mn-ea"/>
              </a:rPr>
              <a:t>A</a:t>
            </a:r>
            <a:r>
              <a:rPr lang="zh-CN" altLang="zh-CN" sz="2800" b="1" dirty="0">
                <a:latin typeface="+mn-ea"/>
              </a:rPr>
              <a:t>略施小计，伪造了许多虚假保单。为此，</a:t>
            </a:r>
            <a:r>
              <a:rPr lang="en-US" altLang="zh-CN" sz="2800" b="1" dirty="0">
                <a:latin typeface="+mn-ea"/>
              </a:rPr>
              <a:t>A</a:t>
            </a:r>
            <a:r>
              <a:rPr lang="zh-CN" altLang="zh-CN" sz="2800" b="1" dirty="0">
                <a:latin typeface="+mn-ea"/>
              </a:rPr>
              <a:t>得到了</a:t>
            </a:r>
            <a:r>
              <a:rPr lang="en-US" altLang="zh-CN" sz="2800" b="1" dirty="0">
                <a:latin typeface="+mn-ea"/>
              </a:rPr>
              <a:t>CEO </a:t>
            </a:r>
            <a:r>
              <a:rPr lang="zh-CN" altLang="zh-CN" sz="2800" b="1" dirty="0">
                <a:latin typeface="+mn-ea"/>
              </a:rPr>
              <a:t>和</a:t>
            </a:r>
            <a:r>
              <a:rPr lang="en-US" altLang="zh-CN" sz="2800" b="1" dirty="0">
                <a:latin typeface="+mn-ea"/>
              </a:rPr>
              <a:t>CFO</a:t>
            </a:r>
            <a:r>
              <a:rPr lang="zh-CN" altLang="zh-CN" sz="2800" b="1" dirty="0">
                <a:latin typeface="+mn-ea"/>
              </a:rPr>
              <a:t>的褒奖，获得一笔可观的奖金收入。但是，纸毕竟包不住火。事情最终败露，</a:t>
            </a:r>
            <a:r>
              <a:rPr lang="en-US" altLang="zh-CN" sz="2800" b="1" dirty="0">
                <a:latin typeface="+mn-ea"/>
              </a:rPr>
              <a:t>CEO</a:t>
            </a:r>
            <a:r>
              <a:rPr lang="zh-CN" altLang="zh-CN" sz="2800" b="1" dirty="0">
                <a:latin typeface="+mn-ea"/>
              </a:rPr>
              <a:t>、</a:t>
            </a:r>
            <a:r>
              <a:rPr lang="en-US" altLang="zh-CN" sz="2800" b="1" dirty="0">
                <a:latin typeface="+mn-ea"/>
              </a:rPr>
              <a:t>CFO</a:t>
            </a:r>
            <a:r>
              <a:rPr lang="zh-CN" altLang="zh-CN" sz="2800" b="1" dirty="0">
                <a:latin typeface="+mn-ea"/>
              </a:rPr>
              <a:t>和</a:t>
            </a:r>
            <a:r>
              <a:rPr lang="en-US" altLang="zh-CN" sz="2800" b="1" dirty="0">
                <a:latin typeface="+mn-ea"/>
              </a:rPr>
              <a:t>A</a:t>
            </a:r>
            <a:r>
              <a:rPr lang="zh-CN" altLang="zh-CN" sz="2800" b="1" dirty="0">
                <a:latin typeface="+mn-ea"/>
              </a:rPr>
              <a:t>先后锒铛入狱。</a:t>
            </a:r>
            <a:r>
              <a:rPr lang="en-US" altLang="zh-CN" sz="2800" b="1" dirty="0" err="1">
                <a:latin typeface="+mn-ea"/>
              </a:rPr>
              <a:t>请从思政角度谈谈你们的想法</a:t>
            </a:r>
            <a:r>
              <a:rPr lang="en-US" altLang="zh-CN" sz="2800" b="1" dirty="0">
                <a:latin typeface="+mn-ea"/>
              </a:rPr>
              <a:t>。</a:t>
            </a:r>
            <a:endParaRPr lang="zh-CN" altLang="zh-CN" sz="2800" b="1" dirty="0">
              <a:latin typeface="+mn-ea"/>
            </a:endParaRPr>
          </a:p>
          <a:p>
            <a:pPr marL="0" indent="0">
              <a:buNone/>
            </a:pPr>
            <a:endParaRPr lang="zh-CN" altLang="en-US" sz="3200" b="1" dirty="0"/>
          </a:p>
          <a:p>
            <a:endParaRPr lang="zh-CN" altLang="en-US" sz="3600" b="1" dirty="0"/>
          </a:p>
          <a:p>
            <a:endParaRPr lang="zh-CN" altLang="en-US" b="1" dirty="0"/>
          </a:p>
        </p:txBody>
      </p:sp>
    </p:spTree>
    <p:extLst>
      <p:ext uri="{BB962C8B-B14F-4D97-AF65-F5344CB8AC3E}">
        <p14:creationId xmlns:p14="http://schemas.microsoft.com/office/powerpoint/2010/main" val="4045123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内容占位符 10241">
            <a:extLst>
              <a:ext uri="{FF2B5EF4-FFF2-40B4-BE49-F238E27FC236}">
                <a16:creationId xmlns:a16="http://schemas.microsoft.com/office/drawing/2014/main" xmlns="" id="{4D73A4CA-EDB6-1ABE-CFE0-2C013FF3FB84}"/>
              </a:ext>
            </a:extLst>
          </p:cNvPr>
          <p:cNvSpPr>
            <a:spLocks noGrp="1" noChangeArrowheads="1"/>
          </p:cNvSpPr>
          <p:nvPr>
            <p:ph idx="1"/>
          </p:nvPr>
        </p:nvSpPr>
        <p:spPr>
          <a:xfrm>
            <a:off x="685800" y="381000"/>
            <a:ext cx="7772400" cy="5715000"/>
          </a:xfrm>
        </p:spPr>
        <p:txBody>
          <a:bodyPr/>
          <a:lstStyle/>
          <a:p>
            <a:pPr eaLnBrk="1" hangingPunct="1"/>
            <a:endParaRPr lang="en-US" altLang="zh-CN" sz="3200" b="1" dirty="0">
              <a:latin typeface="宋体" panose="02010600030101010101" pitchFamily="2" charset="-122"/>
              <a:ea typeface="华文新魏" panose="02010800040101010101" pitchFamily="2" charset="-122"/>
            </a:endParaRPr>
          </a:p>
          <a:p>
            <a:pPr marL="0" indent="0">
              <a:lnSpc>
                <a:spcPct val="90000"/>
              </a:lnSpc>
              <a:buNone/>
            </a:pPr>
            <a:r>
              <a:rPr lang="en-US" altLang="zh-CN" sz="3200" b="1" dirty="0"/>
              <a:t>1</a:t>
            </a:r>
            <a:r>
              <a:rPr lang="zh-CN" altLang="en-US" sz="3200" b="1" dirty="0"/>
              <a:t>、经济与社会环境</a:t>
            </a:r>
          </a:p>
          <a:p>
            <a:pPr marL="0" indent="0">
              <a:lnSpc>
                <a:spcPct val="90000"/>
              </a:lnSpc>
              <a:buNone/>
            </a:pPr>
            <a:r>
              <a:rPr lang="zh-CN" altLang="en-US" sz="3200" b="1" dirty="0"/>
              <a:t>对经济和社会环境的当前情况进行评价，并对未来的发展趋势进行预测。</a:t>
            </a:r>
            <a:endParaRPr lang="en-US" altLang="zh-CN" sz="3200" b="1" dirty="0"/>
          </a:p>
          <a:p>
            <a:pPr marL="0" indent="0">
              <a:lnSpc>
                <a:spcPct val="90000"/>
              </a:lnSpc>
              <a:buNone/>
            </a:pPr>
            <a:r>
              <a:rPr lang="zh-CN" altLang="en-US" sz="3200" b="1" dirty="0"/>
              <a:t>债券和股票市场的投资状况，尤其是投资收益率——利率假设</a:t>
            </a:r>
          </a:p>
          <a:p>
            <a:pPr marL="0" indent="0">
              <a:lnSpc>
                <a:spcPct val="90000"/>
              </a:lnSpc>
              <a:buNone/>
            </a:pPr>
            <a:r>
              <a:rPr lang="zh-CN" altLang="en-US" sz="3200" b="1" dirty="0"/>
              <a:t>经济衰退伴随失业率增加——签单率、退保率</a:t>
            </a:r>
          </a:p>
          <a:p>
            <a:pPr eaLnBrk="1" hangingPunct="1"/>
            <a:endParaRPr lang="zh-CN" altLang="en-US" sz="3200" b="1" dirty="0">
              <a:latin typeface="宋体" panose="02010600030101010101" pitchFamily="2" charset="-122"/>
              <a:ea typeface="华文新魏" panose="02010800040101010101" pitchFamily="2" charset="-122"/>
            </a:endParaRPr>
          </a:p>
          <a:p>
            <a:pPr eaLnBrk="1" hangingPunct="1"/>
            <a:endParaRPr lang="zh-CN" altLang="en-US" sz="3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内容占位符 11265">
            <a:extLst>
              <a:ext uri="{FF2B5EF4-FFF2-40B4-BE49-F238E27FC236}">
                <a16:creationId xmlns:a16="http://schemas.microsoft.com/office/drawing/2014/main" xmlns="" id="{8E46489E-1DD0-75CF-6373-DA0E06159E1F}"/>
              </a:ext>
            </a:extLst>
          </p:cNvPr>
          <p:cNvSpPr>
            <a:spLocks noGrp="1" noChangeArrowheads="1"/>
          </p:cNvSpPr>
          <p:nvPr>
            <p:ph idx="1"/>
          </p:nvPr>
        </p:nvSpPr>
        <p:spPr>
          <a:xfrm>
            <a:off x="685800" y="381000"/>
            <a:ext cx="7772400" cy="5715000"/>
          </a:xfrm>
        </p:spPr>
        <p:txBody>
          <a:bodyPr/>
          <a:lstStyle/>
          <a:p>
            <a:pPr eaLnBrk="1" hangingPunct="1"/>
            <a:endParaRPr lang="en-US" altLang="zh-CN" sz="3200" b="1" dirty="0">
              <a:latin typeface="宋体" panose="02010600030101010101" pitchFamily="2" charset="-122"/>
              <a:ea typeface="华文新魏" panose="02010800040101010101" pitchFamily="2" charset="-122"/>
            </a:endParaRPr>
          </a:p>
          <a:p>
            <a:pPr marL="0" indent="0">
              <a:lnSpc>
                <a:spcPct val="90000"/>
              </a:lnSpc>
              <a:buNone/>
            </a:pPr>
            <a:r>
              <a:rPr lang="zh-CN" altLang="en-US" sz="3200" b="1" dirty="0"/>
              <a:t>人口和结构的变化</a:t>
            </a:r>
            <a:r>
              <a:rPr lang="en-US" altLang="zh-CN" sz="3200" b="1" dirty="0"/>
              <a:t>(</a:t>
            </a:r>
            <a:r>
              <a:rPr lang="zh-CN" altLang="zh-CN" sz="3200" b="1" dirty="0"/>
              <a:t>尤其人口老龄化）</a:t>
            </a:r>
            <a:r>
              <a:rPr lang="zh-CN" altLang="en-US" sz="3200" b="1" dirty="0"/>
              <a:t>、社会保障制度改革——寿险市场的需求和经营的产品</a:t>
            </a:r>
          </a:p>
          <a:p>
            <a:pPr marL="0" indent="0">
              <a:lnSpc>
                <a:spcPct val="90000"/>
              </a:lnSpc>
              <a:buNone/>
            </a:pPr>
            <a:r>
              <a:rPr lang="zh-CN" altLang="en-US" sz="3200" b="1" dirty="0"/>
              <a:t>电子计算机技术的发展——产品的创新和市场营销手段</a:t>
            </a:r>
          </a:p>
          <a:p>
            <a:pPr eaLnBrk="1" hangingPunct="1"/>
            <a:endParaRPr lang="zh-CN" altLang="en-US" sz="36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内容占位符 12289">
            <a:extLst>
              <a:ext uri="{FF2B5EF4-FFF2-40B4-BE49-F238E27FC236}">
                <a16:creationId xmlns:a16="http://schemas.microsoft.com/office/drawing/2014/main" xmlns="" id="{A224E292-2283-1ED4-E2D3-7820E0CA43E4}"/>
              </a:ext>
            </a:extLst>
          </p:cNvPr>
          <p:cNvSpPr>
            <a:spLocks noGrp="1" noChangeArrowheads="1"/>
          </p:cNvSpPr>
          <p:nvPr>
            <p:ph idx="1"/>
          </p:nvPr>
        </p:nvSpPr>
        <p:spPr>
          <a:xfrm>
            <a:off x="685800" y="381000"/>
            <a:ext cx="7772400" cy="5715000"/>
          </a:xfrm>
        </p:spPr>
        <p:txBody>
          <a:bodyPr/>
          <a:lstStyle/>
          <a:p>
            <a:pPr marL="0" indent="0">
              <a:lnSpc>
                <a:spcPct val="90000"/>
              </a:lnSpc>
              <a:buNone/>
            </a:pPr>
            <a:r>
              <a:rPr lang="zh-CN" altLang="en-US" sz="3200" b="1" dirty="0"/>
              <a:t>2、寿险公司的特点</a:t>
            </a:r>
          </a:p>
          <a:p>
            <a:pPr marL="0" indent="0">
              <a:lnSpc>
                <a:spcPct val="90000"/>
              </a:lnSpc>
              <a:buNone/>
            </a:pPr>
            <a:r>
              <a:rPr lang="zh-CN" altLang="en-US" sz="3200" b="1" dirty="0"/>
              <a:t>寿险公司的类型、公司的经营理念和策略、公司的长期和短期经营目标、公司的利润目标、保费增长目标、股东权益对公司的重要性等。</a:t>
            </a:r>
          </a:p>
          <a:p>
            <a:pPr eaLnBrk="1" hangingPunct="1"/>
            <a:endParaRPr lang="zh-CN" altLang="en-US" sz="36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内容占位符 13313">
            <a:extLst>
              <a:ext uri="{FF2B5EF4-FFF2-40B4-BE49-F238E27FC236}">
                <a16:creationId xmlns:a16="http://schemas.microsoft.com/office/drawing/2014/main" xmlns="" id="{FB16EE4D-5644-AE61-A518-AC5DD6850413}"/>
              </a:ext>
            </a:extLst>
          </p:cNvPr>
          <p:cNvSpPr>
            <a:spLocks noGrp="1" noChangeArrowheads="1"/>
          </p:cNvSpPr>
          <p:nvPr>
            <p:ph idx="1"/>
          </p:nvPr>
        </p:nvSpPr>
        <p:spPr>
          <a:xfrm>
            <a:off x="685800" y="381000"/>
            <a:ext cx="7772400" cy="5715000"/>
          </a:xfrm>
        </p:spPr>
        <p:txBody>
          <a:bodyPr/>
          <a:lstStyle/>
          <a:p>
            <a:pPr marL="0" indent="0">
              <a:lnSpc>
                <a:spcPct val="90000"/>
              </a:lnSpc>
              <a:buNone/>
            </a:pPr>
            <a:r>
              <a:rPr lang="zh-CN" altLang="en-US" sz="3200" b="1" dirty="0"/>
              <a:t>3、保险市场的特点</a:t>
            </a:r>
          </a:p>
          <a:p>
            <a:pPr marL="0" indent="0">
              <a:lnSpc>
                <a:spcPct val="90000"/>
              </a:lnSpc>
              <a:buNone/>
            </a:pPr>
            <a:r>
              <a:rPr lang="zh-CN" altLang="en-US" sz="3200" b="1" dirty="0"/>
              <a:t>寿险公司在开发产品时必须考虑与市场相关的因素对产品定价的影响，如目标市场、销售渠道、竞争对手等。</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内容占位符 14337">
            <a:extLst>
              <a:ext uri="{FF2B5EF4-FFF2-40B4-BE49-F238E27FC236}">
                <a16:creationId xmlns:a16="http://schemas.microsoft.com/office/drawing/2014/main" xmlns="" id="{C5F2651A-C970-82E9-5137-95D2CDFFCC1A}"/>
              </a:ext>
            </a:extLst>
          </p:cNvPr>
          <p:cNvSpPr>
            <a:spLocks noGrp="1" noChangeArrowheads="1"/>
          </p:cNvSpPr>
          <p:nvPr>
            <p:ph idx="1"/>
          </p:nvPr>
        </p:nvSpPr>
        <p:spPr>
          <a:xfrm>
            <a:off x="685800" y="381000"/>
            <a:ext cx="7772400" cy="5715000"/>
          </a:xfrm>
        </p:spPr>
        <p:txBody>
          <a:bodyPr/>
          <a:lstStyle/>
          <a:p>
            <a:pPr marL="0" indent="0">
              <a:lnSpc>
                <a:spcPct val="90000"/>
              </a:lnSpc>
              <a:buNone/>
            </a:pPr>
            <a:r>
              <a:rPr lang="zh-CN" altLang="en-US" sz="3200" b="1" dirty="0"/>
              <a:t>---对个险业务要了解目标市场的收入水平、保单保额、年龄分布、地域分布、保险需求及保费支付能力等因素。</a:t>
            </a:r>
          </a:p>
          <a:p>
            <a:pPr marL="0" indent="0">
              <a:lnSpc>
                <a:spcPct val="90000"/>
              </a:lnSpc>
              <a:buNone/>
            </a:pPr>
            <a:r>
              <a:rPr lang="zh-CN" altLang="en-US" sz="3200" b="1" dirty="0"/>
              <a:t>---对团险业务要分析和了解目标市场的规模、团体的类型以及福利计划等因素。</a:t>
            </a:r>
          </a:p>
          <a:p>
            <a:pPr marL="0" indent="0">
              <a:lnSpc>
                <a:spcPct val="90000"/>
              </a:lnSpc>
              <a:buNone/>
            </a:pPr>
            <a:r>
              <a:rPr lang="zh-CN" altLang="en-US" sz="3200" b="1" dirty="0"/>
              <a:t>---对银保业务要考虑银保合作的具体政策规定、银行的储蓄理财产品、升息或降息的周期趋势。</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内容占位符 15361">
            <a:extLst>
              <a:ext uri="{FF2B5EF4-FFF2-40B4-BE49-F238E27FC236}">
                <a16:creationId xmlns:a16="http://schemas.microsoft.com/office/drawing/2014/main" xmlns="" id="{F32E08B8-E1DF-89AE-F4F8-39B1070ABD96}"/>
              </a:ext>
            </a:extLst>
          </p:cNvPr>
          <p:cNvSpPr>
            <a:spLocks noGrp="1" noChangeArrowheads="1"/>
          </p:cNvSpPr>
          <p:nvPr>
            <p:ph idx="1"/>
          </p:nvPr>
        </p:nvSpPr>
        <p:spPr>
          <a:xfrm>
            <a:off x="685800" y="381000"/>
            <a:ext cx="7772400" cy="5715000"/>
          </a:xfrm>
        </p:spPr>
        <p:txBody>
          <a:bodyPr/>
          <a:lstStyle/>
          <a:p>
            <a:pPr marL="0" indent="0">
              <a:buNone/>
            </a:pPr>
            <a:r>
              <a:rPr lang="zh-CN" altLang="en-US" sz="3200" b="1" dirty="0">
                <a:latin typeface="宋体" panose="02010600030101010101" pitchFamily="2" charset="-122"/>
                <a:ea typeface="华文新魏" panose="02010800040101010101" pitchFamily="2" charset="-122"/>
              </a:rPr>
              <a:t>4</a:t>
            </a:r>
            <a:r>
              <a:rPr lang="zh-CN" altLang="en-US" sz="3200" b="1" dirty="0"/>
              <a:t>、保险产品的特点</a:t>
            </a:r>
          </a:p>
          <a:p>
            <a:pPr marL="0" indent="0">
              <a:buNone/>
            </a:pPr>
            <a:r>
              <a:rPr lang="zh-CN" altLang="en-US" sz="3200" b="1" dirty="0"/>
              <a:t>---储蓄型产品对预定利率的预测要求比较准确。</a:t>
            </a:r>
          </a:p>
          <a:p>
            <a:pPr marL="0" indent="0">
              <a:buNone/>
            </a:pPr>
            <a:r>
              <a:rPr lang="zh-CN" altLang="en-US" sz="3200" b="1" dirty="0"/>
              <a:t>---分红型产品采用保守的精算假设，将利率风险转嫁给客户。</a:t>
            </a:r>
          </a:p>
          <a:p>
            <a:pPr marL="0" indent="0">
              <a:buNone/>
            </a:pPr>
            <a:r>
              <a:rPr lang="zh-CN" altLang="en-US" sz="3200" b="1" dirty="0"/>
              <a:t>---投资型产品利率假设一般使用当前市场利率，将投资风险转嫁给保单持有人。</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视差">
  <a:themeElements>
    <a:clrScheme name="视差">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视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视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7"/>
      </a:accent6>
      <a:hlink>
        <a:srgbClr val="CCCCFF"/>
      </a:hlink>
      <a:folHlink>
        <a:srgbClr val="B2B2B2"/>
      </a:folHlink>
    </a:clrScheme>
    <a:fontScheme name="Cambria-Calibri">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视差</Template>
  <TotalTime>36</TotalTime>
  <Words>1715</Words>
  <Application>Microsoft Office PowerPoint</Application>
  <PresentationFormat>全屏显示(4:3)</PresentationFormat>
  <Paragraphs>146</Paragraphs>
  <Slides>38</Slides>
  <Notes>5</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38</vt:i4>
      </vt:variant>
    </vt:vector>
  </HeadingPairs>
  <TitlesOfParts>
    <vt:vector size="47" baseType="lpstr">
      <vt:lpstr>华文楷体</vt:lpstr>
      <vt:lpstr>华文新魏</vt:lpstr>
      <vt:lpstr>宋体</vt:lpstr>
      <vt:lpstr>微软雅黑</vt:lpstr>
      <vt:lpstr>Arial</vt:lpstr>
      <vt:lpstr>Calibri</vt:lpstr>
      <vt:lpstr>Corbel</vt:lpstr>
      <vt:lpstr>Times New Roman</vt:lpstr>
      <vt:lpstr>视差</vt:lpstr>
      <vt:lpstr>第十章  人寿保险的数理基础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vv</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没有幻灯片标题</dc:title>
  <dc:creator>aa</dc:creator>
  <cp:lastModifiedBy>hp</cp:lastModifiedBy>
  <cp:revision>24</cp:revision>
  <dcterms:created xsi:type="dcterms:W3CDTF">2002-10-06T04:21:57Z</dcterms:created>
  <dcterms:modified xsi:type="dcterms:W3CDTF">2025-05-16T02:46:05Z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2052-11.1.0.8214</vt:lpwstr>
  </property>
</Properties>
</file>