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1" r:id="rId1"/>
  </p:sldMasterIdLst>
  <p:notesMasterIdLst>
    <p:notesMasterId r:id="rId53"/>
  </p:notesMasterIdLst>
  <p:sldIdLst>
    <p:sldId id="1283" r:id="rId2"/>
    <p:sldId id="1284" r:id="rId3"/>
    <p:sldId id="1285" r:id="rId4"/>
    <p:sldId id="1286" r:id="rId5"/>
    <p:sldId id="1287" r:id="rId6"/>
    <p:sldId id="1288" r:id="rId7"/>
    <p:sldId id="1290" r:id="rId8"/>
    <p:sldId id="1292" r:id="rId9"/>
    <p:sldId id="1293" r:id="rId10"/>
    <p:sldId id="1296" r:id="rId11"/>
    <p:sldId id="1297" r:id="rId12"/>
    <p:sldId id="1327" r:id="rId13"/>
    <p:sldId id="1342" r:id="rId14"/>
    <p:sldId id="1329" r:id="rId15"/>
    <p:sldId id="1330" r:id="rId16"/>
    <p:sldId id="1331" r:id="rId17"/>
    <p:sldId id="1298" r:id="rId18"/>
    <p:sldId id="1299" r:id="rId19"/>
    <p:sldId id="1300" r:id="rId20"/>
    <p:sldId id="1301" r:id="rId21"/>
    <p:sldId id="1302" r:id="rId22"/>
    <p:sldId id="1303" r:id="rId23"/>
    <p:sldId id="1332" r:id="rId24"/>
    <p:sldId id="1333" r:id="rId25"/>
    <p:sldId id="1306" r:id="rId26"/>
    <p:sldId id="1307" r:id="rId27"/>
    <p:sldId id="1308" r:id="rId28"/>
    <p:sldId id="1309" r:id="rId29"/>
    <p:sldId id="1310" r:id="rId30"/>
    <p:sldId id="1334" r:id="rId31"/>
    <p:sldId id="1335" r:id="rId32"/>
    <p:sldId id="1336" r:id="rId33"/>
    <p:sldId id="1314" r:id="rId34"/>
    <p:sldId id="633" r:id="rId35"/>
    <p:sldId id="634" r:id="rId36"/>
    <p:sldId id="632" r:id="rId37"/>
    <p:sldId id="640" r:id="rId38"/>
    <p:sldId id="635" r:id="rId39"/>
    <p:sldId id="636" r:id="rId40"/>
    <p:sldId id="1315" r:id="rId41"/>
    <p:sldId id="1316" r:id="rId42"/>
    <p:sldId id="1337" r:id="rId43"/>
    <p:sldId id="1338" r:id="rId44"/>
    <p:sldId id="1339" r:id="rId45"/>
    <p:sldId id="1340" r:id="rId46"/>
    <p:sldId id="1341" r:id="rId47"/>
    <p:sldId id="1322" r:id="rId48"/>
    <p:sldId id="1323" r:id="rId49"/>
    <p:sldId id="1324" r:id="rId50"/>
    <p:sldId id="1325" r:id="rId51"/>
    <p:sldId id="1326" r:id="rId5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8">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4" d="100"/>
          <a:sy n="64" d="100"/>
        </p:scale>
        <p:origin x="1152" y="52"/>
      </p:cViewPr>
      <p:guideLst>
        <p:guide orient="horz" pos="2188"/>
        <p:guide pos="2880"/>
      </p:guideLst>
    </p:cSldViewPr>
  </p:slideViewPr>
  <p:notesTextViewPr>
    <p:cViewPr>
      <p:scale>
        <a:sx n="1" d="1"/>
        <a:sy n="1" d="1"/>
      </p:scale>
      <p:origin x="0" y="0"/>
    </p:cViewPr>
  </p:notesTextViewPr>
  <p:sorterViewPr>
    <p:cViewPr varScale="1">
      <p:scale>
        <a:sx n="100" d="100"/>
        <a:sy n="100" d="100"/>
      </p:scale>
      <p:origin x="0" y="-964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fontAlgn="base"/>
            <a:fld id="{D2A48B96-639E-45A3-A0BA-2464DFDB1FAA}" type="datetimeFigureOut">
              <a:rPr lang="zh-CN" altLang="en-US" strike="noStrike" noProof="1" smtClean="0">
                <a:latin typeface="Times New Roman" panose="02020603050405020304" pitchFamily="2" charset="0"/>
                <a:ea typeface="宋体" panose="02010600030101010101" pitchFamily="2" charset="-122"/>
                <a:cs typeface="+mn-cs"/>
              </a:rPr>
              <a:t>2025/5/17</a:t>
            </a:fld>
            <a:endParaRPr lang="zh-CN" altLang="en-US" strike="noStrike" noProof="1"/>
          </a:p>
        </p:txBody>
      </p:sp>
      <p:sp>
        <p:nvSpPr>
          <p:cNvPr id="4100" name="幻灯片图像占位符 3"/>
          <p:cNvSpPr>
            <a:spLocks noGrp="1" noRot="1" noChangeAspect="1"/>
          </p:cNvSpPr>
          <p:nvPr>
            <p:ph type="sldImg"/>
          </p:nvPr>
        </p:nvSpPr>
        <p:spPr>
          <a:xfrm>
            <a:off x="1371600" y="1143000"/>
            <a:ext cx="4114800" cy="3086100"/>
          </a:xfrm>
          <a:prstGeom prst="rect">
            <a:avLst/>
          </a:prstGeom>
          <a:noFill/>
          <a:ln w="12700" cap="flat" cmpd="sng">
            <a:solidFill>
              <a:srgbClr val="000000"/>
            </a:solidFill>
            <a:prstDash val="solid"/>
            <a:round/>
            <a:headEnd type="none" w="med" len="med"/>
            <a:tailEnd type="none" w="med" len="med"/>
          </a:ln>
        </p:spPr>
      </p:sp>
      <p:sp>
        <p:nvSpPr>
          <p:cNvPr id="4101" name="备注占位符 4"/>
          <p:cNvSpPr>
            <a:spLocks noGrp="1"/>
          </p:cNvSpPr>
          <p:nvPr>
            <p:ph type="body" sz="quarter"/>
          </p:nvPr>
        </p:nvSpPr>
        <p:spPr>
          <a:xfrm>
            <a:off x="685800" y="4400550"/>
            <a:ext cx="5486400" cy="3600450"/>
          </a:xfrm>
          <a:prstGeom prst="rect">
            <a:avLst/>
          </a:prstGeom>
          <a:noFill/>
          <a:ln w="9525">
            <a:noFill/>
          </a:ln>
        </p:spPr>
        <p:txBody>
          <a:bodyPr lIns="91440" tIns="45720" rIns="91440" bIns="45720" anchor="t"/>
          <a:lstStyle/>
          <a:p>
            <a:pPr lvl="0"/>
            <a:r>
              <a:rPr lang="zh-CN" altLang="en-US"/>
              <a:t>单击此处编辑母版文本样式</a:t>
            </a:r>
          </a:p>
          <a:p>
            <a:pPr lvl="1" indent="0"/>
            <a:r>
              <a:rPr lang="zh-CN" altLang="en-US"/>
              <a:t>第二级</a:t>
            </a:r>
          </a:p>
          <a:p>
            <a:pPr lvl="2" indent="0"/>
            <a:r>
              <a:rPr lang="zh-CN" altLang="en-US"/>
              <a:t>第三级</a:t>
            </a:r>
          </a:p>
          <a:p>
            <a:pPr lvl="3" indent="0"/>
            <a:r>
              <a:rPr lang="zh-CN" altLang="en-US"/>
              <a:t>第四级</a:t>
            </a:r>
          </a:p>
          <a:p>
            <a:pPr lvl="4" indent="0"/>
            <a:r>
              <a:rPr lang="zh-CN" altLang="en-US"/>
              <a:t>第五级</a:t>
            </a: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fontAlgn="base"/>
            <a:fld id="{A6837353-30EB-4A48-80EB-173D804AEFBD}" type="slidenum">
              <a:rPr lang="zh-CN" altLang="en-US" strike="noStrike" noProof="1" smtClean="0">
                <a:latin typeface="Times New Roman" panose="02020603050405020304" pitchFamily="2" charset="0"/>
                <a:ea typeface="宋体" panose="02010600030101010101" pitchFamily="2" charset="-122"/>
                <a:cs typeface="+mn-cs"/>
              </a:rPr>
              <a:t>‹#›</a:t>
            </a:fld>
            <a:endParaRPr lang="zh-CN" altLang="en-US" strike="noStrike" noProof="1"/>
          </a:p>
        </p:txBody>
      </p:sp>
    </p:spTree>
    <p:extLst>
      <p:ext uri="{BB962C8B-B14F-4D97-AF65-F5344CB8AC3E}">
        <p14:creationId xmlns:p14="http://schemas.microsoft.com/office/powerpoint/2010/main" val="279923113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7325773" y="6117336"/>
            <a:ext cx="857473" cy="365125"/>
          </a:xfrm>
        </p:spPr>
        <p:txBody>
          <a:bodyPr/>
          <a:lstStyle/>
          <a:p>
            <a:pPr lvl="0" fontAlgn="base"/>
            <a:endParaRPr lang="zh-CN" altLang="en-US" sz="1400" b="0" strike="noStrike" noProof="1"/>
          </a:p>
        </p:txBody>
      </p:sp>
      <p:sp>
        <p:nvSpPr>
          <p:cNvPr id="5" name="Footer Placeholder 4"/>
          <p:cNvSpPr>
            <a:spLocks noGrp="1"/>
          </p:cNvSpPr>
          <p:nvPr>
            <p:ph type="ftr" sz="quarter" idx="11"/>
          </p:nvPr>
        </p:nvSpPr>
        <p:spPr>
          <a:xfrm>
            <a:off x="3623733" y="6117336"/>
            <a:ext cx="3609438" cy="365125"/>
          </a:xfrm>
        </p:spPr>
        <p:txBody>
          <a:bodyPr/>
          <a:lstStyle/>
          <a:p>
            <a:pPr lvl="0" algn="ctr" fontAlgn="base"/>
            <a:endParaRPr lang="zh-CN" sz="1400" b="0" strike="noStrike" noProof="1"/>
          </a:p>
        </p:txBody>
      </p:sp>
      <p:sp>
        <p:nvSpPr>
          <p:cNvPr id="6" name="Slide Number Placeholder 5"/>
          <p:cNvSpPr>
            <a:spLocks noGrp="1"/>
          </p:cNvSpPr>
          <p:nvPr>
            <p:ph type="sldNum" sz="quarter" idx="12"/>
          </p:nvPr>
        </p:nvSpPr>
        <p:spPr>
          <a:xfrm>
            <a:off x="8275320" y="6117336"/>
            <a:ext cx="411480" cy="365125"/>
          </a:xfrm>
        </p:spPr>
        <p:txBody>
          <a:bodyPr/>
          <a:lstStyle/>
          <a:p>
            <a:pPr lvl="0" algn="r" fontAlgn="base"/>
            <a:fld id="{9A0DB2DC-4C9A-4742-B13C-FB6460FD3503}" type="slidenum">
              <a:rPr lang="en-US" altLang="zh-CN" sz="1400" b="0" strike="noStrike" noProof="1" smtClean="0">
                <a:latin typeface="Times New Roman" panose="02020603050405020304" pitchFamily="2" charset="0"/>
                <a:ea typeface="宋体" panose="02010600030101010101" pitchFamily="2" charset="-122"/>
                <a:cs typeface="+mn-ea"/>
              </a:rPr>
              <a:t>‹#›</a:t>
            </a:fld>
            <a:endParaRPr lang="zh-CN" sz="1400" b="0" strike="noStrike" noProof="1"/>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2732973866"/>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2528582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9601137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775275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836381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508550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zh-CN" altLang="en-US"/>
              <a:t>单击此处编辑母版标题样式</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869094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8397718"/>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8404860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7344329" y="6108173"/>
            <a:ext cx="857473" cy="365125"/>
          </a:xfrm>
        </p:spPr>
        <p:txBody>
          <a:bodyPr/>
          <a:lstStyle/>
          <a:p>
            <a:fld id="{B61BEF0D-F0BB-DE4B-95CE-6DB70DBA9567}" type="datetimeFigureOut">
              <a:rPr lang="en-US" smtClean="0"/>
              <a:pPr/>
              <a:t>5/17/2025</a:t>
            </a:fld>
            <a:endParaRPr lang="en-US" dirty="0"/>
          </a:p>
        </p:txBody>
      </p:sp>
      <p:sp>
        <p:nvSpPr>
          <p:cNvPr id="5" name="Footer Placeholder 4"/>
          <p:cNvSpPr>
            <a:spLocks noGrp="1"/>
          </p:cNvSpPr>
          <p:nvPr>
            <p:ph type="ftr" sz="quarter" idx="11"/>
          </p:nvPr>
        </p:nvSpPr>
        <p:spPr>
          <a:xfrm>
            <a:off x="1972647" y="6108173"/>
            <a:ext cx="5314517" cy="365125"/>
          </a:xfrm>
        </p:spPr>
        <p:txBody>
          <a:bodyPr/>
          <a:lstStyle/>
          <a:p>
            <a:endParaRPr lang="en-US" dirty="0"/>
          </a:p>
        </p:txBody>
      </p:sp>
      <p:sp>
        <p:nvSpPr>
          <p:cNvPr id="6" name="Slide Number Placeholder 5"/>
          <p:cNvSpPr>
            <a:spLocks noGrp="1"/>
          </p:cNvSpPr>
          <p:nvPr>
            <p:ph type="sldNum" sz="quarter" idx="12"/>
          </p:nvPr>
        </p:nvSpPr>
        <p:spPr>
          <a:xfrm>
            <a:off x="8258967" y="6108173"/>
            <a:ext cx="427833"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1790494"/>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273317" y="6116070"/>
            <a:ext cx="413483"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8277351"/>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664020"/>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745761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1185540"/>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745488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zh-CN" altLang="en-US"/>
              <a:t>单击此处编辑母版标题样式</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743693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zh-CN" altLang="en-US"/>
              <a:t>单击此处编辑母版标题样式</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B61BEF0D-F0BB-DE4B-95CE-6DB70DBA9567}" type="datetimeFigureOut">
              <a:rPr lang="en-US" smtClean="0"/>
              <a:pPr/>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94509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5/17/2025</a:t>
            </a:fld>
            <a:endParaRPr lang="en-US" dirty="0"/>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25624971"/>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164F1E8-E72E-42EE-933F-719B47AEC35E}"/>
              </a:ext>
            </a:extLst>
          </p:cNvPr>
          <p:cNvSpPr>
            <a:spLocks noGrp="1"/>
          </p:cNvSpPr>
          <p:nvPr>
            <p:ph type="ctrTitle"/>
          </p:nvPr>
        </p:nvSpPr>
        <p:spPr>
          <a:xfrm>
            <a:off x="2195736" y="2394962"/>
            <a:ext cx="6740273" cy="640541"/>
          </a:xfrm>
        </p:spPr>
        <p:txBody>
          <a:bodyPr>
            <a:normAutofit fontScale="90000"/>
          </a:bodyPr>
          <a:lstStyle/>
          <a:p>
            <a:pPr lvl="2"/>
            <a:r>
              <a:rPr lang="en-US" altLang="zh-CN" sz="4000" b="1" dirty="0">
                <a:latin typeface="黑体" panose="02010609060101010101" pitchFamily="49" charset="-122"/>
                <a:ea typeface="黑体" panose="02010609060101010101" pitchFamily="49" charset="-122"/>
              </a:rPr>
              <a:t> </a:t>
            </a:r>
            <a:br>
              <a:rPr lang="zh-CN" altLang="en-US" sz="4000" b="1" dirty="0">
                <a:latin typeface="黑体" panose="02010609060101010101" pitchFamily="49" charset="-122"/>
                <a:ea typeface="黑体" panose="02010609060101010101" pitchFamily="49" charset="-122"/>
              </a:rPr>
            </a:br>
            <a:r>
              <a:rPr lang="zh-CN" altLang="en-US" sz="4000" b="1" dirty="0">
                <a:latin typeface="黑体" panose="02010609060101010101" pitchFamily="49" charset="-122"/>
                <a:ea typeface="黑体" panose="02010609060101010101" pitchFamily="49" charset="-122"/>
              </a:rPr>
              <a:t>  </a:t>
            </a:r>
            <a:r>
              <a:rPr lang="zh-CN" altLang="en-US" sz="4000" b="1" kern="1200" dirty="0">
                <a:solidFill>
                  <a:schemeClr val="tx1"/>
                </a:solidFill>
                <a:latin typeface="+mn-lt"/>
                <a:ea typeface="+mn-ea"/>
                <a:cs typeface="+mn-cs"/>
              </a:rPr>
              <a:t>第四章 人寿保险合同条款</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内容占位符 16385"/>
          <p:cNvSpPr>
            <a:spLocks noGrp="1"/>
          </p:cNvSpPr>
          <p:nvPr>
            <p:ph idx="1"/>
          </p:nvPr>
        </p:nvSpPr>
        <p:spPr>
          <a:xfrm>
            <a:off x="982133" y="476672"/>
            <a:ext cx="7704667" cy="5523144"/>
          </a:xfrm>
          <a:ln/>
        </p:spPr>
        <p:txBody>
          <a:bodyPr anchor="t">
            <a:normAutofit/>
          </a:bodyPr>
          <a:lstStyle/>
          <a:p>
            <a:pPr marL="0" indent="0">
              <a:lnSpc>
                <a:spcPct val="90000"/>
              </a:lnSpc>
              <a:buNone/>
            </a:pPr>
            <a:r>
              <a:rPr lang="zh-CN" altLang="en-US" sz="3200" b="1" dirty="0">
                <a:latin typeface="宋体" panose="02010600030101010101" pitchFamily="2" charset="-122"/>
              </a:rPr>
              <a:t>第18条　订立保险合同，保险人可以就保险标的或者被保险人的有关情况提出询问。保险人提出询问的，投保人应当如实告知。</a:t>
            </a:r>
          </a:p>
          <a:p>
            <a:pPr marL="0" indent="0">
              <a:lnSpc>
                <a:spcPct val="90000"/>
              </a:lnSpc>
              <a:buNone/>
            </a:pPr>
            <a:r>
              <a:rPr lang="zh-CN" altLang="en-US" sz="3200" b="1" dirty="0">
                <a:latin typeface="宋体" panose="02010600030101010101" pitchFamily="2" charset="-122"/>
              </a:rPr>
              <a:t>投保人故意或者因重大过失未履行前款规定的如实告知义务，足以影响保险人决定是否同意承保或者提高保险费率的，保险人有权解除保险合同。</a:t>
            </a:r>
          </a:p>
          <a:p>
            <a:pPr marL="0" indent="0">
              <a:lnSpc>
                <a:spcPct val="90000"/>
              </a:lnSpc>
              <a:buNone/>
            </a:pPr>
            <a:r>
              <a:rPr lang="zh-CN" altLang="en-US" sz="3200" b="1" dirty="0">
                <a:latin typeface="宋体" panose="02010600030101010101" pitchFamily="2" charset="-122"/>
              </a:rPr>
              <a:t>  </a:t>
            </a:r>
            <a:endParaRPr lang="zh-CN" altLang="en-US" sz="32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内容占位符 17409"/>
          <p:cNvSpPr>
            <a:spLocks noGrp="1"/>
          </p:cNvSpPr>
          <p:nvPr>
            <p:ph idx="1"/>
          </p:nvPr>
        </p:nvSpPr>
        <p:spPr>
          <a:xfrm>
            <a:off x="982133" y="980728"/>
            <a:ext cx="7704667" cy="5019088"/>
          </a:xfrm>
        </p:spPr>
        <p:txBody>
          <a:bodyPr anchor="t">
            <a:normAutofit/>
          </a:bodyPr>
          <a:lstStyle/>
          <a:p>
            <a:pPr marL="0" indent="0" fontAlgn="base">
              <a:lnSpc>
                <a:spcPct val="90000"/>
              </a:lnSpc>
              <a:buNone/>
            </a:pPr>
            <a:r>
              <a:rPr lang="zh-CN" altLang="en-US" sz="3200" b="1" noProof="1">
                <a:latin typeface="宋体" panose="02010600030101010101" pitchFamily="2" charset="-122"/>
              </a:rPr>
              <a:t>前款规定的保险合同解除权，自保险人知道有解除事由之日起，超过</a:t>
            </a:r>
            <a:r>
              <a:rPr lang="en-US" altLang="zh-CN" sz="3200" b="1" noProof="1">
                <a:latin typeface="宋体" panose="02010600030101010101" pitchFamily="2" charset="-122"/>
              </a:rPr>
              <a:t>30</a:t>
            </a:r>
            <a:r>
              <a:rPr lang="zh-CN" altLang="en-US" sz="3200" b="1" noProof="1">
                <a:latin typeface="宋体" panose="02010600030101010101" pitchFamily="2" charset="-122"/>
              </a:rPr>
              <a:t>日不行使而消灭。自保险合同成立之日起超过</a:t>
            </a:r>
            <a:r>
              <a:rPr lang="en-US" altLang="zh-CN" sz="3200" b="1" noProof="1">
                <a:latin typeface="宋体" panose="02010600030101010101" pitchFamily="2" charset="-122"/>
              </a:rPr>
              <a:t>2</a:t>
            </a:r>
            <a:r>
              <a:rPr lang="zh-CN" altLang="en-US" sz="3200" b="1" noProof="1">
                <a:latin typeface="宋体" panose="02010600030101010101" pitchFamily="2" charset="-122"/>
              </a:rPr>
              <a:t>年的，保险人不得解除合同。</a:t>
            </a:r>
          </a:p>
          <a:p>
            <a:pPr marL="0" indent="0" fontAlgn="base">
              <a:buNone/>
            </a:pPr>
            <a:r>
              <a:rPr lang="zh-CN" altLang="en-US" b="1" strike="noStrike" noProof="1"/>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文本占位符 22529"/>
          <p:cNvSpPr>
            <a:spLocks noGrp="1"/>
          </p:cNvSpPr>
          <p:nvPr>
            <p:ph idx="1"/>
          </p:nvPr>
        </p:nvSpPr>
        <p:spPr>
          <a:xfrm>
            <a:off x="982133" y="476672"/>
            <a:ext cx="7704667" cy="5523144"/>
          </a:xfrm>
        </p:spPr>
        <p:txBody>
          <a:bodyPr lIns="92075" tIns="46038" rIns="92075" bIns="46038" anchor="t">
            <a:normAutofit/>
          </a:bodyPr>
          <a:lstStyle/>
          <a:p>
            <a:pPr marL="0" indent="0">
              <a:buNone/>
            </a:pPr>
            <a:r>
              <a:rPr lang="zh-CN" altLang="en-US" sz="3200" b="1" dirty="0">
                <a:latin typeface="华文楷体" panose="02010600040101010101" pitchFamily="2" charset="-122"/>
                <a:ea typeface="华文楷体" panose="02010600040101010101" pitchFamily="2" charset="-122"/>
              </a:rPr>
              <a:t>【思政案例】</a:t>
            </a:r>
            <a:r>
              <a:rPr lang="zh-CN" altLang="zh-CN" sz="2800" b="1" dirty="0">
                <a:effectLst/>
                <a:latin typeface="华文楷体" panose="02010600040101010101" pitchFamily="2" charset="-122"/>
                <a:ea typeface="华文楷体" panose="02010600040101010101" pitchFamily="2" charset="-122"/>
                <a:cs typeface="宋体" panose="02010600030101010101" pitchFamily="2" charset="-122"/>
              </a:rPr>
              <a:t>张女士在</a:t>
            </a:r>
            <a:r>
              <a:rPr lang="en-US" altLang="zh-CN" sz="2800" b="1" dirty="0">
                <a:effectLst/>
                <a:latin typeface="华文楷体" panose="02010600040101010101" pitchFamily="2" charset="-122"/>
                <a:ea typeface="华文楷体" panose="02010600040101010101" pitchFamily="2" charset="-122"/>
                <a:cs typeface="宋体" panose="02010600030101010101" pitchFamily="2" charset="-122"/>
              </a:rPr>
              <a:t> 2002 </a:t>
            </a:r>
            <a:r>
              <a:rPr lang="zh-CN" altLang="zh-CN" sz="2800" b="1" dirty="0">
                <a:effectLst/>
                <a:latin typeface="华文楷体" panose="02010600040101010101" pitchFamily="2" charset="-122"/>
                <a:ea typeface="华文楷体" panose="02010600040101010101" pitchFamily="2" charset="-122"/>
                <a:cs typeface="宋体" panose="02010600030101010101" pitchFamily="2" charset="-122"/>
              </a:rPr>
              <a:t>年给自己购买了一份保额为</a:t>
            </a:r>
            <a:r>
              <a:rPr lang="en-US" altLang="zh-CN" sz="2800" b="1" dirty="0">
                <a:effectLst/>
                <a:latin typeface="华文楷体" panose="02010600040101010101" pitchFamily="2" charset="-122"/>
                <a:ea typeface="华文楷体" panose="02010600040101010101" pitchFamily="2" charset="-122"/>
                <a:cs typeface="宋体" panose="02010600030101010101" pitchFamily="2" charset="-122"/>
              </a:rPr>
              <a:t> 50 </a:t>
            </a:r>
            <a:r>
              <a:rPr lang="zh-CN" altLang="zh-CN" sz="2800" b="1" dirty="0">
                <a:effectLst/>
                <a:latin typeface="华文楷体" panose="02010600040101010101" pitchFamily="2" charset="-122"/>
                <a:ea typeface="华文楷体" panose="02010600040101010101" pitchFamily="2" charset="-122"/>
                <a:cs typeface="宋体" panose="02010600030101010101" pitchFamily="2" charset="-122"/>
              </a:rPr>
              <a:t>万元的终身寿险。</a:t>
            </a:r>
            <a:r>
              <a:rPr lang="en-US" altLang="zh-CN" sz="2800" b="1" dirty="0">
                <a:effectLst/>
                <a:latin typeface="华文楷体" panose="02010600040101010101" pitchFamily="2" charset="-122"/>
                <a:ea typeface="华文楷体" panose="02010600040101010101" pitchFamily="2" charset="-122"/>
                <a:cs typeface="宋体" panose="02010600030101010101" pitchFamily="2" charset="-122"/>
              </a:rPr>
              <a:t>2018 </a:t>
            </a:r>
            <a:r>
              <a:rPr lang="zh-CN" altLang="zh-CN" sz="2800" b="1" dirty="0">
                <a:effectLst/>
                <a:latin typeface="华文楷体" panose="02010600040101010101" pitchFamily="2" charset="-122"/>
                <a:ea typeface="华文楷体" panose="02010600040101010101" pitchFamily="2" charset="-122"/>
                <a:cs typeface="宋体" panose="02010600030101010101" pitchFamily="2" charset="-122"/>
              </a:rPr>
              <a:t>年</a:t>
            </a:r>
            <a:r>
              <a:rPr lang="en-US" altLang="zh-CN" sz="2800" b="1" dirty="0">
                <a:effectLst/>
                <a:latin typeface="华文楷体" panose="02010600040101010101" pitchFamily="2" charset="-122"/>
                <a:ea typeface="华文楷体" panose="02010600040101010101" pitchFamily="2" charset="-122"/>
                <a:cs typeface="宋体" panose="02010600030101010101" pitchFamily="2" charset="-122"/>
              </a:rPr>
              <a:t> 10 </a:t>
            </a:r>
            <a:r>
              <a:rPr lang="zh-CN" altLang="zh-CN" sz="2800" b="1" dirty="0">
                <a:effectLst/>
                <a:latin typeface="华文楷体" panose="02010600040101010101" pitchFamily="2" charset="-122"/>
                <a:ea typeface="华文楷体" panose="02010600040101010101" pitchFamily="2" charset="-122"/>
                <a:cs typeface="宋体" panose="02010600030101010101" pitchFamily="2" charset="-122"/>
              </a:rPr>
              <a:t>月 得知罹患乳腺癌后，情况虽未致恶化，但受到家族有乳腺癌的遗传影响，为避免父母亲日后因为自己的早逝失去依靠，</a:t>
            </a:r>
            <a:r>
              <a:rPr lang="en-US" altLang="zh-CN" sz="2800" b="1" dirty="0">
                <a:effectLst/>
                <a:latin typeface="华文楷体" panose="02010600040101010101" pitchFamily="2" charset="-122"/>
                <a:ea typeface="华文楷体" panose="02010600040101010101" pitchFamily="2" charset="-122"/>
                <a:cs typeface="宋体" panose="02010600030101010101" pitchFamily="2" charset="-122"/>
              </a:rPr>
              <a:t>2019 </a:t>
            </a:r>
            <a:r>
              <a:rPr lang="zh-CN" altLang="zh-CN" sz="2800" b="1" dirty="0">
                <a:effectLst/>
                <a:latin typeface="华文楷体" panose="02010600040101010101" pitchFamily="2" charset="-122"/>
                <a:ea typeface="华文楷体" panose="02010600040101010101" pitchFamily="2" charset="-122"/>
                <a:cs typeface="宋体" panose="02010600030101010101" pitchFamily="2" charset="-122"/>
              </a:rPr>
              <a:t>年</a:t>
            </a:r>
            <a:r>
              <a:rPr lang="en-US" altLang="zh-CN" sz="2800" b="1" dirty="0">
                <a:effectLst/>
                <a:latin typeface="华文楷体" panose="02010600040101010101" pitchFamily="2" charset="-122"/>
                <a:ea typeface="华文楷体" panose="02010600040101010101" pitchFamily="2" charset="-122"/>
                <a:cs typeface="宋体" panose="02010600030101010101" pitchFamily="2" charset="-122"/>
              </a:rPr>
              <a:t> 3 </a:t>
            </a:r>
            <a:r>
              <a:rPr lang="zh-CN" altLang="zh-CN" sz="2800" b="1" dirty="0">
                <a:effectLst/>
                <a:latin typeface="华文楷体" panose="02010600040101010101" pitchFamily="2" charset="-122"/>
                <a:ea typeface="华文楷体" panose="02010600040101010101" pitchFamily="2" charset="-122"/>
                <a:cs typeface="宋体" panose="02010600030101010101" pitchFamily="2" charset="-122"/>
              </a:rPr>
              <a:t>月又购买了一份保额高达</a:t>
            </a:r>
            <a:r>
              <a:rPr lang="en-US" altLang="zh-CN" sz="2800" b="1" dirty="0">
                <a:effectLst/>
                <a:latin typeface="华文楷体" panose="02010600040101010101" pitchFamily="2" charset="-122"/>
                <a:ea typeface="华文楷体" panose="02010600040101010101" pitchFamily="2" charset="-122"/>
                <a:cs typeface="宋体" panose="02010600030101010101" pitchFamily="2" charset="-122"/>
              </a:rPr>
              <a:t> 100 </a:t>
            </a:r>
            <a:r>
              <a:rPr lang="zh-CN" altLang="zh-CN" sz="2800" b="1" dirty="0">
                <a:effectLst/>
                <a:latin typeface="华文楷体" panose="02010600040101010101" pitchFamily="2" charset="-122"/>
                <a:ea typeface="华文楷体" panose="02010600040101010101" pitchFamily="2" charset="-122"/>
                <a:cs typeface="宋体" panose="02010600030101010101" pitchFamily="2" charset="-122"/>
              </a:rPr>
              <a:t>万元的</a:t>
            </a:r>
            <a:r>
              <a:rPr lang="en-US" altLang="zh-CN" sz="2800" b="1" dirty="0">
                <a:effectLst/>
                <a:latin typeface="华文楷体" panose="02010600040101010101" pitchFamily="2" charset="-122"/>
                <a:ea typeface="华文楷体" panose="02010600040101010101" pitchFamily="2" charset="-122"/>
                <a:cs typeface="宋体" panose="02010600030101010101" pitchFamily="2" charset="-122"/>
              </a:rPr>
              <a:t> 20 </a:t>
            </a:r>
            <a:r>
              <a:rPr lang="zh-CN" altLang="zh-CN" sz="2800" b="1" dirty="0">
                <a:effectLst/>
                <a:latin typeface="华文楷体" panose="02010600040101010101" pitchFamily="2" charset="-122"/>
                <a:ea typeface="华文楷体" panose="02010600040101010101" pitchFamily="2" charset="-122"/>
                <a:cs typeface="宋体" panose="02010600030101010101" pitchFamily="2" charset="-122"/>
              </a:rPr>
              <a:t>年期的定期寿险。由于先前一直未将病情公开，治病亦在保密的情况下进行，</a:t>
            </a:r>
            <a:endParaRPr lang="zh-CN" altLang="en-US" sz="2800" b="1" dirty="0">
              <a:latin typeface="宋体" panose="02010600030101010101" pitchFamily="2" charset="-122"/>
            </a:endParaRPr>
          </a:p>
          <a:p>
            <a:pPr marL="0" indent="0">
              <a:buNone/>
            </a:pPr>
            <a:endParaRPr lang="zh-CN" altLang="en-US" b="1" dirty="0"/>
          </a:p>
          <a:p>
            <a:pPr>
              <a:lnSpc>
                <a:spcPct val="90000"/>
              </a:lnSpc>
            </a:pPr>
            <a:endParaRPr lang="zh-CN" altLang="en-US" b="1" dirty="0"/>
          </a:p>
        </p:txBody>
      </p:sp>
    </p:spTree>
    <p:extLst>
      <p:ext uri="{BB962C8B-B14F-4D97-AF65-F5344CB8AC3E}">
        <p14:creationId xmlns:p14="http://schemas.microsoft.com/office/powerpoint/2010/main" val="2752582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33AEE-FE76-F314-CE2A-8314403D5FC3}"/>
            </a:ext>
          </a:extLst>
        </p:cNvPr>
        <p:cNvGrpSpPr/>
        <p:nvPr/>
      </p:nvGrpSpPr>
      <p:grpSpPr>
        <a:xfrm>
          <a:off x="0" y="0"/>
          <a:ext cx="0" cy="0"/>
          <a:chOff x="0" y="0"/>
          <a:chExt cx="0" cy="0"/>
        </a:xfrm>
      </p:grpSpPr>
      <p:sp>
        <p:nvSpPr>
          <p:cNvPr id="43009" name="文本占位符 22529">
            <a:extLst>
              <a:ext uri="{FF2B5EF4-FFF2-40B4-BE49-F238E27FC236}">
                <a16:creationId xmlns:a16="http://schemas.microsoft.com/office/drawing/2014/main" id="{12EDA0D2-8A08-E445-D603-1851C31EEF44}"/>
              </a:ext>
            </a:extLst>
          </p:cNvPr>
          <p:cNvSpPr>
            <a:spLocks noGrp="1"/>
          </p:cNvSpPr>
          <p:nvPr>
            <p:ph idx="1"/>
          </p:nvPr>
        </p:nvSpPr>
        <p:spPr>
          <a:xfrm>
            <a:off x="982133" y="476672"/>
            <a:ext cx="7704667" cy="5523144"/>
          </a:xfrm>
        </p:spPr>
        <p:txBody>
          <a:bodyPr lIns="92075" tIns="46038" rIns="92075" bIns="46038" anchor="t">
            <a:normAutofit/>
          </a:bodyPr>
          <a:lstStyle/>
          <a:p>
            <a:pPr marL="0" indent="0">
              <a:buNone/>
            </a:pPr>
            <a:r>
              <a:rPr lang="zh-CN" altLang="zh-CN" sz="3200" b="1" dirty="0">
                <a:effectLst/>
                <a:latin typeface="华文楷体" panose="02010600040101010101" pitchFamily="2" charset="-122"/>
                <a:ea typeface="华文楷体" panose="02010600040101010101" pitchFamily="2" charset="-122"/>
                <a:cs typeface="宋体" panose="02010600030101010101" pitchFamily="2" charset="-122"/>
              </a:rPr>
              <a:t>在购买第二份保险时怕患癌的秘密遭泄露而没有在保单上如实申报病情。</a:t>
            </a:r>
            <a:r>
              <a:rPr lang="en-US" altLang="zh-CN" sz="3200" b="1" dirty="0">
                <a:effectLst/>
                <a:latin typeface="华文楷体" panose="02010600040101010101" pitchFamily="2" charset="-122"/>
                <a:ea typeface="华文楷体" panose="02010600040101010101" pitchFamily="2" charset="-122"/>
                <a:cs typeface="宋体" panose="02010600030101010101" pitchFamily="2" charset="-122"/>
              </a:rPr>
              <a:t>2020 </a:t>
            </a:r>
            <a:r>
              <a:rPr lang="zh-CN" altLang="zh-CN" sz="3200" b="1" dirty="0">
                <a:effectLst/>
                <a:latin typeface="华文楷体" panose="02010600040101010101" pitchFamily="2" charset="-122"/>
                <a:ea typeface="华文楷体" panose="02010600040101010101" pitchFamily="2" charset="-122"/>
                <a:cs typeface="宋体" panose="02010600030101010101" pitchFamily="2" charset="-122"/>
              </a:rPr>
              <a:t>年</a:t>
            </a:r>
            <a:r>
              <a:rPr lang="en-US" altLang="zh-CN" sz="3200" b="1" dirty="0">
                <a:effectLst/>
                <a:latin typeface="华文楷体" panose="02010600040101010101" pitchFamily="2" charset="-122"/>
                <a:ea typeface="华文楷体" panose="02010600040101010101" pitchFamily="2" charset="-122"/>
                <a:cs typeface="宋体" panose="02010600030101010101" pitchFamily="2" charset="-122"/>
              </a:rPr>
              <a:t> 9 </a:t>
            </a:r>
            <a:r>
              <a:rPr lang="zh-CN" altLang="zh-CN" sz="3200" b="1" dirty="0">
                <a:effectLst/>
                <a:latin typeface="华文楷体" panose="02010600040101010101" pitchFamily="2" charset="-122"/>
                <a:ea typeface="华文楷体" panose="02010600040101010101" pitchFamily="2" charset="-122"/>
                <a:cs typeface="宋体" panose="02010600030101010101" pitchFamily="2" charset="-122"/>
              </a:rPr>
              <a:t>月因为乳腺癌而引发肺功能衰竭逝世。 请问：</a:t>
            </a:r>
            <a:r>
              <a:rPr lang="en-US" altLang="zh-CN" sz="3200" b="1" dirty="0">
                <a:effectLst/>
                <a:latin typeface="华文楷体" panose="02010600040101010101" pitchFamily="2" charset="-122"/>
                <a:ea typeface="华文楷体" panose="02010600040101010101" pitchFamily="2" charset="-122"/>
                <a:cs typeface="宋体" panose="02010600030101010101" pitchFamily="2" charset="-122"/>
              </a:rPr>
              <a:t>  </a:t>
            </a:r>
            <a:r>
              <a:rPr lang="zh-CN" altLang="zh-CN" sz="3200" b="1" dirty="0">
                <a:effectLst/>
                <a:latin typeface="华文楷体" panose="02010600040101010101" pitchFamily="2" charset="-122"/>
                <a:ea typeface="华文楷体" panose="02010600040101010101" pitchFamily="2" charset="-122"/>
                <a:cs typeface="宋体" panose="02010600030101010101" pitchFamily="2" charset="-122"/>
              </a:rPr>
              <a:t>（</a:t>
            </a:r>
            <a:r>
              <a:rPr lang="en-US" altLang="zh-CN" sz="3200" b="1" dirty="0">
                <a:effectLst/>
                <a:latin typeface="华文楷体" panose="02010600040101010101" pitchFamily="2" charset="-122"/>
                <a:ea typeface="华文楷体" panose="02010600040101010101" pitchFamily="2" charset="-122"/>
                <a:cs typeface="宋体" panose="02010600030101010101" pitchFamily="2" charset="-122"/>
              </a:rPr>
              <a:t>1</a:t>
            </a:r>
            <a:r>
              <a:rPr lang="zh-CN" altLang="zh-CN" sz="3200" b="1" dirty="0">
                <a:effectLst/>
                <a:latin typeface="华文楷体" panose="02010600040101010101" pitchFamily="2" charset="-122"/>
                <a:ea typeface="华文楷体" panose="02010600040101010101" pitchFamily="2" charset="-122"/>
                <a:cs typeface="宋体" panose="02010600030101010101" pitchFamily="2" charset="-122"/>
              </a:rPr>
              <a:t>）张女士两份保单都能获得赔偿吗？为什么？（</a:t>
            </a:r>
            <a:r>
              <a:rPr lang="en-US" altLang="zh-CN" sz="3200" b="1" dirty="0">
                <a:effectLst/>
                <a:latin typeface="华文楷体" panose="02010600040101010101" pitchFamily="2" charset="-122"/>
                <a:ea typeface="华文楷体" panose="02010600040101010101" pitchFamily="2" charset="-122"/>
                <a:cs typeface="宋体" panose="02010600030101010101" pitchFamily="2" charset="-122"/>
              </a:rPr>
              <a:t>2</a:t>
            </a:r>
            <a:r>
              <a:rPr lang="zh-CN" altLang="zh-CN" sz="3200" b="1" dirty="0">
                <a:effectLst/>
                <a:latin typeface="华文楷体" panose="02010600040101010101" pitchFamily="2" charset="-122"/>
                <a:ea typeface="华文楷体" panose="02010600040101010101" pitchFamily="2" charset="-122"/>
                <a:cs typeface="宋体" panose="02010600030101010101" pitchFamily="2" charset="-122"/>
              </a:rPr>
              <a:t>）如不赔付，可以退还保费吗</a:t>
            </a:r>
            <a:r>
              <a:rPr lang="en-US" altLang="zh-CN" sz="3200" b="1" dirty="0">
                <a:effectLst/>
                <a:latin typeface="华文楷体" panose="02010600040101010101" pitchFamily="2" charset="-122"/>
                <a:ea typeface="华文楷体" panose="02010600040101010101" pitchFamily="2" charset="-122"/>
                <a:cs typeface="宋体" panose="02010600030101010101" pitchFamily="2" charset="-122"/>
              </a:rPr>
              <a:t>? </a:t>
            </a:r>
            <a:r>
              <a:rPr lang="zh-CN" altLang="zh-CN" sz="3200" b="1" dirty="0">
                <a:effectLst/>
                <a:latin typeface="华文楷体" panose="02010600040101010101" pitchFamily="2" charset="-122"/>
                <a:ea typeface="华文楷体" panose="02010600040101010101" pitchFamily="2" charset="-122"/>
                <a:cs typeface="宋体" panose="02010600030101010101" pitchFamily="2" charset="-122"/>
              </a:rPr>
              <a:t>（</a:t>
            </a:r>
            <a:r>
              <a:rPr lang="en-US" altLang="zh-CN" sz="3200" b="1" dirty="0">
                <a:effectLst/>
                <a:latin typeface="华文楷体" panose="02010600040101010101" pitchFamily="2" charset="-122"/>
                <a:ea typeface="华文楷体" panose="02010600040101010101" pitchFamily="2" charset="-122"/>
                <a:cs typeface="宋体" panose="02010600030101010101" pitchFamily="2" charset="-122"/>
              </a:rPr>
              <a:t>3</a:t>
            </a:r>
            <a:r>
              <a:rPr lang="zh-CN" altLang="zh-CN" sz="3200" b="1" dirty="0">
                <a:effectLst/>
                <a:latin typeface="华文楷体" panose="02010600040101010101" pitchFamily="2" charset="-122"/>
                <a:ea typeface="华文楷体" panose="02010600040101010101" pitchFamily="2" charset="-122"/>
                <a:cs typeface="宋体" panose="02010600030101010101" pitchFamily="2" charset="-122"/>
              </a:rPr>
              <a:t>）谈谈案例对你的启示（从思政的角度）</a:t>
            </a:r>
          </a:p>
          <a:p>
            <a:pPr marL="0" indent="0">
              <a:lnSpc>
                <a:spcPct val="90000"/>
              </a:lnSpc>
              <a:buNone/>
            </a:pPr>
            <a:endParaRPr lang="zh-CN" altLang="en-US" sz="3200" b="1" dirty="0">
              <a:latin typeface="华文楷体" panose="02010600040101010101" pitchFamily="2" charset="-122"/>
              <a:ea typeface="华文楷体" panose="02010600040101010101" pitchFamily="2" charset="-122"/>
            </a:endParaRPr>
          </a:p>
          <a:p>
            <a:pPr>
              <a:lnSpc>
                <a:spcPct val="90000"/>
              </a:lnSpc>
            </a:pPr>
            <a:endParaRPr lang="zh-CN" altLang="en-US" sz="3600" b="1" dirty="0">
              <a:latin typeface="宋体" panose="02010600030101010101" pitchFamily="2" charset="-122"/>
            </a:endParaRPr>
          </a:p>
          <a:p>
            <a:pPr marL="0" indent="0">
              <a:lnSpc>
                <a:spcPct val="90000"/>
              </a:lnSpc>
              <a:buNone/>
            </a:pPr>
            <a:endParaRPr lang="zh-CN" altLang="en-US" b="1" dirty="0"/>
          </a:p>
          <a:p>
            <a:pPr>
              <a:lnSpc>
                <a:spcPct val="90000"/>
              </a:lnSpc>
            </a:pPr>
            <a:endParaRPr lang="zh-CN" altLang="en-US" b="1" dirty="0"/>
          </a:p>
        </p:txBody>
      </p:sp>
    </p:spTree>
    <p:extLst>
      <p:ext uri="{BB962C8B-B14F-4D97-AF65-F5344CB8AC3E}">
        <p14:creationId xmlns:p14="http://schemas.microsoft.com/office/powerpoint/2010/main" val="868090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文本占位符 64513">
            <a:extLst>
              <a:ext uri="{FF2B5EF4-FFF2-40B4-BE49-F238E27FC236}">
                <a16:creationId xmlns:a16="http://schemas.microsoft.com/office/drawing/2014/main" id="{321C1481-7365-D613-6201-A08480128E5F}"/>
              </a:ext>
            </a:extLst>
          </p:cNvPr>
          <p:cNvSpPr>
            <a:spLocks noGrp="1" noChangeArrowheads="1"/>
          </p:cNvSpPr>
          <p:nvPr>
            <p:ph type="body" idx="1"/>
          </p:nvPr>
        </p:nvSpPr>
        <p:spPr>
          <a:xfrm>
            <a:off x="685800" y="381000"/>
            <a:ext cx="7772400" cy="5715000"/>
          </a:xfrm>
        </p:spPr>
        <p:txBody>
          <a:bodyPr>
            <a:normAutofit/>
          </a:bodyPr>
          <a:lstStyle/>
          <a:p>
            <a:pPr marL="0" indent="0">
              <a:buNone/>
            </a:pPr>
            <a:r>
              <a:rPr lang="zh-CN" altLang="en-US" sz="3200" b="1" dirty="0">
                <a:latin typeface="华文楷体" panose="02010600040101010101" pitchFamily="2" charset="-122"/>
                <a:ea typeface="华文楷体" panose="02010600040101010101" pitchFamily="2" charset="-122"/>
              </a:rPr>
              <a:t>【案例】20</a:t>
            </a: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0年7月15日，赵某向某寿险公司投保一份保险金额为20万元的终身寿险（分红型）。在投保后，赵某一直缴费至20</a:t>
            </a: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2年度。20</a:t>
            </a: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2年6月25日，赵某因肾移植术后多功能脏器衰竭身故，因赵某在投保时未指定受益人，故配偶、女儿及父母作为其法定继承人于20</a:t>
            </a: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2年8月</a:t>
            </a: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5日向寿险公司申请理赔。</a:t>
            </a:r>
          </a:p>
        </p:txBody>
      </p:sp>
    </p:spTree>
    <p:extLst>
      <p:ext uri="{BB962C8B-B14F-4D97-AF65-F5344CB8AC3E}">
        <p14:creationId xmlns:p14="http://schemas.microsoft.com/office/powerpoint/2010/main" val="4098132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文本占位符 65537">
            <a:extLst>
              <a:ext uri="{FF2B5EF4-FFF2-40B4-BE49-F238E27FC236}">
                <a16:creationId xmlns:a16="http://schemas.microsoft.com/office/drawing/2014/main" id="{D69C450A-FF8C-0BC9-3129-71CF4EA61FB7}"/>
              </a:ext>
            </a:extLst>
          </p:cNvPr>
          <p:cNvSpPr>
            <a:spLocks noGrp="1" noChangeArrowheads="1"/>
          </p:cNvSpPr>
          <p:nvPr>
            <p:ph type="body" idx="1"/>
          </p:nvPr>
        </p:nvSpPr>
        <p:spPr>
          <a:xfrm>
            <a:off x="685800" y="381000"/>
            <a:ext cx="7772400" cy="5715000"/>
          </a:xfrm>
        </p:spPr>
        <p:txBody>
          <a:bodyPr>
            <a:normAutofit/>
          </a:bodyPr>
          <a:lstStyle/>
          <a:p>
            <a:pPr marL="0" indent="0">
              <a:buNone/>
            </a:pPr>
            <a:r>
              <a:rPr lang="zh-CN" altLang="en-US" sz="3200" b="1" dirty="0">
                <a:latin typeface="华文楷体" panose="02010600040101010101" pitchFamily="2" charset="-122"/>
                <a:ea typeface="华文楷体" panose="02010600040101010101" pitchFamily="2" charset="-122"/>
              </a:rPr>
              <a:t>寿险公司于20</a:t>
            </a: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2年9月1日出具理赔通知书，以被保险人赵某在投保前已患糖尿病、高血压等疾病接受诊治但未如实告知且未告知事项已严重影响保险公司的承保决定为由，根据《保险法》第十六条和保险条款的相关约定，解除保险合同，拒绝理赔，所交保费不予退还。</a:t>
            </a:r>
          </a:p>
        </p:txBody>
      </p:sp>
    </p:spTree>
    <p:extLst>
      <p:ext uri="{BB962C8B-B14F-4D97-AF65-F5344CB8AC3E}">
        <p14:creationId xmlns:p14="http://schemas.microsoft.com/office/powerpoint/2010/main" val="2715131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文本占位符 66561">
            <a:extLst>
              <a:ext uri="{FF2B5EF4-FFF2-40B4-BE49-F238E27FC236}">
                <a16:creationId xmlns:a16="http://schemas.microsoft.com/office/drawing/2014/main" id="{1E3F7826-9871-2852-D62D-0DA156E30407}"/>
              </a:ext>
            </a:extLst>
          </p:cNvPr>
          <p:cNvSpPr>
            <a:spLocks noGrp="1" noChangeArrowheads="1"/>
          </p:cNvSpPr>
          <p:nvPr>
            <p:ph type="body" idx="1"/>
          </p:nvPr>
        </p:nvSpPr>
        <p:spPr>
          <a:xfrm>
            <a:off x="685800" y="381000"/>
            <a:ext cx="7772400" cy="5715000"/>
          </a:xfrm>
        </p:spPr>
        <p:txBody>
          <a:bodyPr>
            <a:normAutofit/>
          </a:bodyPr>
          <a:lstStyle/>
          <a:p>
            <a:pPr marL="0" indent="0">
              <a:buNone/>
            </a:pPr>
            <a:r>
              <a:rPr lang="zh-CN" altLang="en-US" sz="3200" b="1" dirty="0">
                <a:latin typeface="华文楷体" panose="02010600040101010101" pitchFamily="2" charset="-122"/>
                <a:ea typeface="华文楷体" panose="02010600040101010101" pitchFamily="2" charset="-122"/>
              </a:rPr>
              <a:t>被保险人的法定继承人不服，作为原告向法院起诉，要求保险公司承担赔付责任。后在开庭审理后，经法院组织双方调解，最终达成调解意见，由保险公司赔付原告20万元，诉讼费由保险公司承担，案件终结。</a:t>
            </a:r>
          </a:p>
        </p:txBody>
      </p:sp>
    </p:spTree>
    <p:extLst>
      <p:ext uri="{BB962C8B-B14F-4D97-AF65-F5344CB8AC3E}">
        <p14:creationId xmlns:p14="http://schemas.microsoft.com/office/powerpoint/2010/main" val="11288938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18433"/>
          <p:cNvSpPr>
            <a:spLocks noGrp="1"/>
          </p:cNvSpPr>
          <p:nvPr>
            <p:ph idx="1"/>
          </p:nvPr>
        </p:nvSpPr>
        <p:spPr>
          <a:xfrm>
            <a:off x="982133" y="404664"/>
            <a:ext cx="7704667" cy="5595152"/>
          </a:xfrm>
          <a:ln/>
        </p:spPr>
        <p:txBody>
          <a:bodyPr anchor="t">
            <a:normAutofit/>
          </a:bodyPr>
          <a:lstStyle/>
          <a:p>
            <a:pPr marL="0" indent="0" algn="just">
              <a:lnSpc>
                <a:spcPct val="80000"/>
              </a:lnSpc>
              <a:buNone/>
            </a:pPr>
            <a:r>
              <a:rPr lang="zh-CN" altLang="en-US" sz="3600" b="1" dirty="0">
                <a:latin typeface="宋体" panose="02010600030101010101" pitchFamily="2" charset="-122"/>
              </a:rPr>
              <a:t>二、</a:t>
            </a:r>
            <a:r>
              <a:rPr lang="zh-CN" altLang="en-US" sz="3300" b="1" dirty="0">
                <a:latin typeface="宋体" panose="02010600030101010101" pitchFamily="2" charset="-122"/>
              </a:rPr>
              <a:t>宽限期条款</a:t>
            </a:r>
            <a:r>
              <a:rPr lang="zh-CN" altLang="zh-CN" dirty="0"/>
              <a:t>（</a:t>
            </a:r>
            <a:r>
              <a:rPr lang="en-US" altLang="zh-CN" dirty="0"/>
              <a:t>grace period provision</a:t>
            </a:r>
            <a:r>
              <a:rPr lang="zh-CN" altLang="zh-CN" dirty="0"/>
              <a:t>）</a:t>
            </a:r>
          </a:p>
          <a:p>
            <a:pPr marL="0" indent="0" algn="just">
              <a:lnSpc>
                <a:spcPct val="80000"/>
              </a:lnSpc>
              <a:buNone/>
            </a:pPr>
            <a:r>
              <a:rPr lang="zh-CN" altLang="en-US" sz="3200" b="1" dirty="0">
                <a:latin typeface="华文楷体" panose="02010600040101010101" pitchFamily="2" charset="-122"/>
                <a:ea typeface="华文楷体" panose="02010600040101010101" pitchFamily="2" charset="-122"/>
              </a:rPr>
              <a:t>对分期缴付的人寿保险合同，如果投保人未能按时缴纳续期保险费</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保险人将给予一定时间宽限。在宽限期内，保单仍然有效，如果发生保险事故，保险人必须按保险合同规定承担给付保险金的责任，只是在赔款中应扣除下一期的保险费。如果过了宽限期（</a:t>
            </a:r>
            <a:r>
              <a:rPr lang="en-US" altLang="zh-CN" sz="3200" b="1" dirty="0">
                <a:latin typeface="华文楷体" panose="02010600040101010101" pitchFamily="2" charset="-122"/>
                <a:ea typeface="华文楷体" panose="02010600040101010101" pitchFamily="2" charset="-122"/>
              </a:rPr>
              <a:t>60</a:t>
            </a:r>
            <a:r>
              <a:rPr lang="zh-CN" altLang="en-US" sz="3200" b="1" dirty="0">
                <a:latin typeface="华文楷体" panose="02010600040101010101" pitchFamily="2" charset="-122"/>
                <a:ea typeface="华文楷体" panose="02010600040101010101" pitchFamily="2" charset="-122"/>
              </a:rPr>
              <a:t>天）投保人仍未缴付保险费，保险人有权中止保险合同。</a:t>
            </a:r>
          </a:p>
          <a:p>
            <a:pPr algn="just">
              <a:lnSpc>
                <a:spcPct val="80000"/>
              </a:lnSpc>
            </a:pPr>
            <a:endParaRPr lang="zh-CN" altLang="en-US" sz="3600" b="1" dirty="0">
              <a:latin typeface="宋体" panose="02010600030101010101" pitchFamily="2" charset="-122"/>
            </a:endParaRPr>
          </a:p>
          <a:p>
            <a:pPr marL="0" indent="0" algn="just">
              <a:lnSpc>
                <a:spcPct val="80000"/>
              </a:lnSpc>
              <a:buNone/>
            </a:pPr>
            <a:endParaRPr lang="zh-CN" alt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内容占位符 19457"/>
          <p:cNvSpPr>
            <a:spLocks noGrp="1"/>
          </p:cNvSpPr>
          <p:nvPr>
            <p:ph idx="1"/>
          </p:nvPr>
        </p:nvSpPr>
        <p:spPr>
          <a:xfrm>
            <a:off x="982133" y="692696"/>
            <a:ext cx="7704667" cy="5307120"/>
          </a:xfrm>
          <a:ln/>
        </p:spPr>
        <p:txBody>
          <a:bodyPr anchor="t">
            <a:normAutofit/>
          </a:bodyPr>
          <a:lstStyle/>
          <a:p>
            <a:pPr marL="0" indent="0">
              <a:buNone/>
            </a:pPr>
            <a:r>
              <a:rPr lang="zh-CN" altLang="en-US" sz="3200" b="1" dirty="0">
                <a:latin typeface="+mj-ea"/>
                <a:ea typeface="+mj-ea"/>
              </a:rPr>
              <a:t>我国</a:t>
            </a:r>
            <a:r>
              <a:rPr lang="en-US" altLang="zh-CN" sz="3200" b="1" dirty="0">
                <a:latin typeface="+mj-ea"/>
                <a:ea typeface="+mj-ea"/>
              </a:rPr>
              <a:t>《</a:t>
            </a:r>
            <a:r>
              <a:rPr lang="zh-CN" altLang="en-US" sz="3200" b="1" dirty="0">
                <a:latin typeface="+mj-ea"/>
                <a:ea typeface="+mj-ea"/>
              </a:rPr>
              <a:t>保险法</a:t>
            </a:r>
            <a:r>
              <a:rPr lang="en-US" altLang="zh-CN" sz="3200" b="1" dirty="0">
                <a:latin typeface="+mj-ea"/>
                <a:ea typeface="+mj-ea"/>
              </a:rPr>
              <a:t>》</a:t>
            </a:r>
            <a:r>
              <a:rPr lang="zh-CN" altLang="en-US" sz="3200" b="1" dirty="0">
                <a:latin typeface="+mj-ea"/>
                <a:ea typeface="+mj-ea"/>
              </a:rPr>
              <a:t>第三十六条规定：合同约定分期支付保险费，投保人支付首期保险费后，除合同另有约定外，投保人自保险人催告之日起超过三十日未支付当期保险费，或者超过约定的期限六十日未支付当期保险费的，合同效力中止，或者由保险人按照合同约定的条件减少保险金额。</a:t>
            </a:r>
          </a:p>
          <a:p>
            <a:endParaRPr lang="zh-CN" altLang="en-US" sz="3600" b="1" dirty="0">
              <a:latin typeface="宋体" panose="02010600030101010101" pitchFamily="2" charset="-122"/>
            </a:endParaRPr>
          </a:p>
          <a:p>
            <a:pPr marL="0" indent="0" algn="just">
              <a:buNone/>
            </a:pPr>
            <a:endParaRPr lang="zh-CN" altLang="en-US"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内容占位符 20481"/>
          <p:cNvSpPr>
            <a:spLocks noGrp="1"/>
          </p:cNvSpPr>
          <p:nvPr>
            <p:ph idx="1"/>
          </p:nvPr>
        </p:nvSpPr>
        <p:spPr>
          <a:xfrm>
            <a:off x="982133" y="980728"/>
            <a:ext cx="7704667" cy="5019088"/>
          </a:xfrm>
          <a:ln/>
        </p:spPr>
        <p:txBody>
          <a:bodyPr anchor="t"/>
          <a:lstStyle/>
          <a:p>
            <a:pPr marL="0" indent="0">
              <a:buNone/>
            </a:pPr>
            <a:r>
              <a:rPr lang="zh-CN" altLang="en-US" sz="3200" b="1" dirty="0">
                <a:latin typeface="+mj-ea"/>
                <a:ea typeface="+mj-ea"/>
              </a:rPr>
              <a:t>被保险人在前款规定期限内发生保险事故的，保险人应当按照合同约定给付保险金，但可以扣减欠交的保险费</a:t>
            </a:r>
            <a:r>
              <a:rPr lang="zh-CN" altLang="en-US" sz="3600" b="1" dirty="0"/>
              <a:t>。</a:t>
            </a:r>
            <a:r>
              <a:rPr lang="zh-CN" altLang="en-US" sz="16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内容占位符 5121"/>
          <p:cNvSpPr>
            <a:spLocks noGrp="1"/>
          </p:cNvSpPr>
          <p:nvPr>
            <p:ph idx="1"/>
          </p:nvPr>
        </p:nvSpPr>
        <p:spPr>
          <a:xfrm>
            <a:off x="982133" y="836712"/>
            <a:ext cx="7704667" cy="5163104"/>
          </a:xfrm>
          <a:ln/>
        </p:spPr>
        <p:txBody>
          <a:bodyPr anchor="t"/>
          <a:lstStyle/>
          <a:p>
            <a:pPr lvl="2" algn="just"/>
            <a:endParaRPr lang="en-US" altLang="zh-CN" sz="3600" b="1" dirty="0"/>
          </a:p>
          <a:p>
            <a:pPr lvl="2" algn="just"/>
            <a:endParaRPr lang="en-US" altLang="zh-CN" sz="3600" b="1" dirty="0"/>
          </a:p>
          <a:p>
            <a:pPr marL="783000" lvl="2" indent="0">
              <a:buNone/>
            </a:pPr>
            <a:endParaRPr lang="en-US" altLang="zh-CN" sz="3600" b="1" dirty="0"/>
          </a:p>
          <a:p>
            <a:pPr marL="783000" lvl="2" indent="0">
              <a:buNone/>
            </a:pPr>
            <a:r>
              <a:rPr lang="zh-CN" altLang="en-US" sz="3600" b="1" dirty="0"/>
              <a:t>第一节  人寿保险合同的基本条款</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内容占位符 21505"/>
          <p:cNvSpPr>
            <a:spLocks noGrp="1"/>
          </p:cNvSpPr>
          <p:nvPr>
            <p:ph idx="1"/>
          </p:nvPr>
        </p:nvSpPr>
        <p:spPr>
          <a:xfrm>
            <a:off x="982133" y="0"/>
            <a:ext cx="7704667" cy="5999816"/>
          </a:xfrm>
          <a:ln/>
        </p:spPr>
        <p:txBody>
          <a:bodyPr anchor="t">
            <a:normAutofit/>
          </a:bodyPr>
          <a:lstStyle/>
          <a:p>
            <a:pPr marL="0" indent="0" algn="just">
              <a:buNone/>
            </a:pPr>
            <a:r>
              <a:rPr lang="zh-CN" altLang="en-US" sz="3600" b="1" dirty="0">
                <a:latin typeface="宋体" panose="02010600030101010101" pitchFamily="2" charset="-122"/>
              </a:rPr>
              <a:t>三、复效条款</a:t>
            </a:r>
            <a:r>
              <a:rPr lang="zh-CN" altLang="zh-CN" dirty="0"/>
              <a:t>（</a:t>
            </a:r>
            <a:r>
              <a:rPr lang="en-US" altLang="zh-CN" dirty="0"/>
              <a:t>reinstatement provision</a:t>
            </a:r>
            <a:r>
              <a:rPr lang="zh-CN" altLang="zh-CN" dirty="0"/>
              <a:t>）</a:t>
            </a:r>
            <a:endParaRPr lang="zh-CN" altLang="en-US" sz="3600" b="1" dirty="0">
              <a:latin typeface="宋体" panose="02010600030101010101" pitchFamily="2" charset="-122"/>
            </a:endParaRPr>
          </a:p>
          <a:p>
            <a:pPr marL="0" indent="0" algn="just">
              <a:buNone/>
            </a:pPr>
            <a:r>
              <a:rPr lang="zh-CN" altLang="en-US" sz="3200" b="1" dirty="0">
                <a:latin typeface="+mj-ea"/>
                <a:ea typeface="+mj-ea"/>
              </a:rPr>
              <a:t>保单复效条件</a:t>
            </a:r>
          </a:p>
          <a:p>
            <a:pPr marL="0" indent="0" algn="just">
              <a:buNone/>
            </a:pPr>
            <a:r>
              <a:rPr lang="zh-CN" altLang="en-US" sz="3200" b="1" dirty="0">
                <a:latin typeface="+mj-ea"/>
                <a:ea typeface="+mj-ea"/>
              </a:rPr>
              <a:t>1、提供健康证明（定期寿险、终身寿险、两全保险、重疾保险等）</a:t>
            </a:r>
          </a:p>
          <a:p>
            <a:pPr marL="0" indent="0" algn="just">
              <a:buNone/>
            </a:pPr>
            <a:r>
              <a:rPr lang="zh-CN" altLang="en-US" sz="3200" b="1" dirty="0">
                <a:latin typeface="+mj-ea"/>
                <a:ea typeface="+mj-ea"/>
              </a:rPr>
              <a:t>2、失效时间不得超过两年</a:t>
            </a:r>
          </a:p>
          <a:p>
            <a:pPr marL="0" indent="0" algn="just">
              <a:buNone/>
            </a:pPr>
            <a:r>
              <a:rPr lang="zh-CN" altLang="en-US" sz="3200" b="1" dirty="0">
                <a:latin typeface="+mj-ea"/>
                <a:ea typeface="+mj-ea"/>
              </a:rPr>
              <a:t>3、同意补交失效后的保费和利息</a:t>
            </a:r>
          </a:p>
          <a:p>
            <a:endParaRPr lang="zh-CN" altLang="en-US" sz="3200" b="1" dirty="0">
              <a:latin typeface="+mj-ea"/>
              <a:ea typeface="+mj-ea"/>
            </a:endParaRPr>
          </a:p>
          <a:p>
            <a:endParaRPr lang="zh-CN" altLang="en-US" sz="3600" b="1" dirty="0"/>
          </a:p>
          <a:p>
            <a:pPr marL="0" indent="0">
              <a:buNone/>
            </a:pPr>
            <a:r>
              <a:rPr lang="zh-CN" altLang="en-US" dirty="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内容占位符 22529"/>
          <p:cNvSpPr>
            <a:spLocks noGrp="1"/>
          </p:cNvSpPr>
          <p:nvPr>
            <p:ph idx="1"/>
          </p:nvPr>
        </p:nvSpPr>
        <p:spPr>
          <a:xfrm>
            <a:off x="982133" y="548680"/>
            <a:ext cx="7704667" cy="5451136"/>
          </a:xfrm>
          <a:ln/>
        </p:spPr>
        <p:txBody>
          <a:bodyPr anchor="t">
            <a:normAutofit/>
          </a:bodyPr>
          <a:lstStyle/>
          <a:p>
            <a:pPr marL="0" indent="0" algn="just">
              <a:buNone/>
            </a:pPr>
            <a:r>
              <a:rPr lang="zh-CN" altLang="en-US" sz="3200" b="1" dirty="0">
                <a:latin typeface="+mj-ea"/>
                <a:ea typeface="+mj-ea"/>
              </a:rPr>
              <a:t>对被保险人非常有利的条款：</a:t>
            </a:r>
          </a:p>
          <a:p>
            <a:pPr marL="0" indent="0" algn="just">
              <a:buNone/>
            </a:pPr>
            <a:r>
              <a:rPr lang="zh-CN" altLang="en-US" sz="3200" b="1" dirty="0">
                <a:latin typeface="+mj-ea"/>
                <a:ea typeface="+mj-ea"/>
              </a:rPr>
              <a:t>---保单复效，投保人仍按原保单的保费交付；</a:t>
            </a:r>
          </a:p>
          <a:p>
            <a:pPr marL="0" indent="0" algn="just">
              <a:buNone/>
            </a:pPr>
            <a:r>
              <a:rPr lang="zh-CN" altLang="en-US" sz="3200" b="1" dirty="0">
                <a:latin typeface="+mj-ea"/>
                <a:ea typeface="+mj-ea"/>
              </a:rPr>
              <a:t>---原保单的现金价值也同时复效；</a:t>
            </a:r>
          </a:p>
          <a:p>
            <a:pPr marL="0" indent="0" algn="just">
              <a:buNone/>
            </a:pPr>
            <a:r>
              <a:rPr lang="zh-CN" altLang="en-US" sz="3200" b="1" dirty="0">
                <a:latin typeface="+mj-ea"/>
                <a:ea typeface="+mj-ea"/>
              </a:rPr>
              <a:t>---可以避免有些终身寿险、疾病保险投保时的最高年龄限制；</a:t>
            </a:r>
          </a:p>
          <a:p>
            <a:endParaRPr lang="zh-CN" altLang="en-US" sz="3200" b="1" dirty="0">
              <a:latin typeface="宋体" panose="02010600030101010101" pitchFamily="2" charset="-122"/>
              <a:ea typeface="宋体" panose="02010600030101010101" pitchFamily="2" charset="-122"/>
            </a:endParaRPr>
          </a:p>
          <a:p>
            <a:pPr marL="0" indent="0">
              <a:buNone/>
            </a:pPr>
            <a:r>
              <a:rPr lang="zh-CN" altLang="en-US" sz="3200" dirty="0">
                <a:latin typeface="宋体" panose="02010600030101010101" pitchFamily="2" charset="-122"/>
                <a:ea typeface="宋体" panose="02010600030101010101" pitchFamily="2" charset="-122"/>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内容占位符 22529"/>
          <p:cNvSpPr>
            <a:spLocks noGrp="1"/>
          </p:cNvSpPr>
          <p:nvPr>
            <p:ph idx="1"/>
          </p:nvPr>
        </p:nvSpPr>
        <p:spPr>
          <a:xfrm>
            <a:off x="982133" y="764704"/>
            <a:ext cx="7704667" cy="5235112"/>
          </a:xfrm>
          <a:ln/>
        </p:spPr>
        <p:txBody>
          <a:bodyPr anchor="t">
            <a:normAutofit fontScale="92500"/>
          </a:bodyPr>
          <a:lstStyle/>
          <a:p>
            <a:pPr marL="0" indent="0" algn="just">
              <a:buNone/>
            </a:pPr>
            <a:r>
              <a:rPr lang="zh-CN" altLang="en-US" sz="3500" b="1" dirty="0">
                <a:latin typeface="+mj-ea"/>
                <a:ea typeface="+mj-ea"/>
              </a:rPr>
              <a:t>第六十条　依照本法第五十九条规定合同效力中止的，经保险人与投保人协商并达成协议，在投保人补交保险费后，合同效力恢复；但是，自合同效力中止之日起</a:t>
            </a:r>
            <a:r>
              <a:rPr lang="en-US" altLang="zh-CN" sz="3500" b="1" dirty="0">
                <a:latin typeface="+mj-ea"/>
                <a:ea typeface="+mj-ea"/>
              </a:rPr>
              <a:t>2</a:t>
            </a:r>
            <a:r>
              <a:rPr lang="zh-CN" altLang="en-US" sz="3500" b="1" dirty="0">
                <a:latin typeface="+mj-ea"/>
                <a:ea typeface="+mj-ea"/>
              </a:rPr>
              <a:t>年内双方未达成协议的，保险人有权解除合同。</a:t>
            </a:r>
          </a:p>
          <a:p>
            <a:pPr marL="0" indent="0" algn="just">
              <a:buNone/>
            </a:pPr>
            <a:r>
              <a:rPr lang="zh-CN" altLang="en-US" sz="3500" b="1" dirty="0">
                <a:latin typeface="+mj-ea"/>
                <a:ea typeface="+mj-ea"/>
              </a:rPr>
              <a:t>保险人依照前款规定解除合同的，保险人应当按照合同约定退还保险单的现金价值。</a:t>
            </a:r>
          </a:p>
          <a:p>
            <a:pPr marL="0" indent="0">
              <a:buNone/>
            </a:pPr>
            <a:r>
              <a:rPr lang="zh-CN" altLang="en-US" sz="3600" b="1" dirty="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内容占位符 23553"/>
          <p:cNvSpPr>
            <a:spLocks noGrp="1"/>
          </p:cNvSpPr>
          <p:nvPr>
            <p:ph idx="1"/>
          </p:nvPr>
        </p:nvSpPr>
        <p:spPr>
          <a:xfrm>
            <a:off x="457200" y="692696"/>
            <a:ext cx="8229600" cy="5433467"/>
          </a:xfrm>
          <a:ln/>
        </p:spPr>
        <p:txBody>
          <a:bodyPr anchor="t">
            <a:normAutofit/>
          </a:bodyPr>
          <a:lstStyle/>
          <a:p>
            <a:pPr marL="0" indent="0">
              <a:lnSpc>
                <a:spcPct val="110000"/>
              </a:lnSpc>
              <a:buNone/>
            </a:pPr>
            <a:r>
              <a:rPr lang="zh-CN" altLang="en-US" sz="3100" b="1" dirty="0">
                <a:latin typeface="黑体" panose="02010609060101010101" pitchFamily="49" charset="-122"/>
                <a:ea typeface="黑体" panose="02010609060101010101" pitchFamily="49" charset="-122"/>
              </a:rPr>
              <a:t>[</a:t>
            </a:r>
            <a:r>
              <a:rPr lang="zh-CN" altLang="en-US" sz="3300" b="1" dirty="0">
                <a:latin typeface="宋体" panose="02010600030101010101" pitchFamily="2" charset="-122"/>
              </a:rPr>
              <a:t>案例]</a:t>
            </a:r>
            <a:endParaRPr lang="en-US" altLang="zh-CN" sz="3300" b="1" dirty="0">
              <a:latin typeface="宋体" panose="02010600030101010101" pitchFamily="2" charset="-122"/>
            </a:endParaRPr>
          </a:p>
          <a:p>
            <a:pPr marL="0" indent="0">
              <a:lnSpc>
                <a:spcPct val="110000"/>
              </a:lnSpc>
              <a:buNone/>
            </a:pPr>
            <a:r>
              <a:rPr lang="zh-CN" altLang="en-US" sz="3300" b="1" dirty="0">
                <a:latin typeface="宋体" panose="02010600030101010101" pitchFamily="2" charset="-122"/>
              </a:rPr>
              <a:t>张先生在201</a:t>
            </a:r>
            <a:r>
              <a:rPr lang="en-US" altLang="zh-CN" sz="3300" b="1" dirty="0">
                <a:latin typeface="宋体" panose="02010600030101010101" pitchFamily="2" charset="-122"/>
              </a:rPr>
              <a:t>6</a:t>
            </a:r>
            <a:r>
              <a:rPr lang="zh-CN" altLang="en-US" sz="3300" b="1" dirty="0">
                <a:latin typeface="宋体" panose="02010600030101010101" pitchFamily="2" charset="-122"/>
              </a:rPr>
              <a:t>年7月8日购买保额10万元的终身寿险，年交保费2570元。201</a:t>
            </a:r>
            <a:r>
              <a:rPr lang="en-US" altLang="zh-CN" sz="3300" b="1" dirty="0">
                <a:latin typeface="宋体" panose="02010600030101010101" pitchFamily="2" charset="-122"/>
              </a:rPr>
              <a:t>8</a:t>
            </a:r>
            <a:r>
              <a:rPr lang="zh-CN" altLang="en-US" sz="3300" b="1" dirty="0">
                <a:latin typeface="宋体" panose="02010600030101010101" pitchFamily="2" charset="-122"/>
              </a:rPr>
              <a:t>年底因为搬家地址变更，没有收到保险公司20</a:t>
            </a:r>
            <a:r>
              <a:rPr lang="en-US" altLang="zh-CN" sz="3300" b="1" dirty="0">
                <a:latin typeface="宋体" panose="02010600030101010101" pitchFamily="2" charset="-122"/>
              </a:rPr>
              <a:t>19</a:t>
            </a:r>
            <a:r>
              <a:rPr lang="zh-CN" altLang="en-US" sz="3300" b="1" dirty="0">
                <a:latin typeface="宋体" panose="02010600030101010101" pitchFamily="2" charset="-122"/>
              </a:rPr>
              <a:t>、20</a:t>
            </a:r>
            <a:r>
              <a:rPr lang="en-US" altLang="zh-CN" sz="3300" b="1" dirty="0">
                <a:latin typeface="宋体" panose="02010600030101010101" pitchFamily="2" charset="-122"/>
              </a:rPr>
              <a:t>20</a:t>
            </a:r>
            <a:r>
              <a:rPr lang="zh-CN" altLang="en-US" sz="3300" b="1" dirty="0">
                <a:latin typeface="宋体" panose="02010600030101010101" pitchFamily="2" charset="-122"/>
              </a:rPr>
              <a:t>年的交费通知，直至20</a:t>
            </a:r>
            <a:r>
              <a:rPr lang="en-US" altLang="zh-CN" sz="3300" b="1" dirty="0">
                <a:latin typeface="宋体" panose="02010600030101010101" pitchFamily="2" charset="-122"/>
              </a:rPr>
              <a:t>21</a:t>
            </a:r>
            <a:r>
              <a:rPr lang="zh-CN" altLang="en-US" sz="3300" b="1" dirty="0">
                <a:latin typeface="宋体" panose="02010600030101010101" pitchFamily="2" charset="-122"/>
              </a:rPr>
              <a:t>年5月8号申请复效，但体检发现血压偏高，保险公司作出每年加费60元的复效决定。请问张先生需补交多少保费？    </a:t>
            </a:r>
          </a:p>
        </p:txBody>
      </p:sp>
    </p:spTree>
    <p:extLst>
      <p:ext uri="{BB962C8B-B14F-4D97-AF65-F5344CB8AC3E}">
        <p14:creationId xmlns:p14="http://schemas.microsoft.com/office/powerpoint/2010/main" val="27979638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内容占位符 24577"/>
          <p:cNvSpPr>
            <a:spLocks noGrp="1"/>
          </p:cNvSpPr>
          <p:nvPr>
            <p:ph idx="1"/>
          </p:nvPr>
        </p:nvSpPr>
        <p:spPr>
          <a:xfrm>
            <a:off x="609598" y="548680"/>
            <a:ext cx="7706817" cy="5492683"/>
          </a:xfrm>
          <a:ln/>
        </p:spPr>
        <p:txBody>
          <a:bodyPr anchor="t">
            <a:normAutofit lnSpcReduction="10000"/>
          </a:bodyPr>
          <a:lstStyle/>
          <a:p>
            <a:pPr marL="0" indent="0">
              <a:lnSpc>
                <a:spcPct val="110000"/>
              </a:lnSpc>
              <a:buNone/>
            </a:pPr>
            <a:r>
              <a:rPr lang="zh-CN" altLang="en-US" sz="3100" b="1" dirty="0">
                <a:latin typeface="黑体" panose="02010609060101010101" pitchFamily="49" charset="-122"/>
                <a:ea typeface="黑体" panose="02010609060101010101" pitchFamily="49" charset="-122"/>
              </a:rPr>
              <a:t>[</a:t>
            </a:r>
            <a:r>
              <a:rPr lang="zh-CN" altLang="en-US" sz="3300" b="1" dirty="0">
                <a:latin typeface="宋体" panose="02010600030101010101" pitchFamily="2" charset="-122"/>
              </a:rPr>
              <a:t>案例]</a:t>
            </a:r>
          </a:p>
          <a:p>
            <a:pPr marL="0" indent="0">
              <a:lnSpc>
                <a:spcPct val="110000"/>
              </a:lnSpc>
              <a:buNone/>
            </a:pPr>
            <a:r>
              <a:rPr lang="zh-CN" altLang="en-US" sz="3300" b="1" dirty="0">
                <a:latin typeface="宋体" panose="02010600030101010101" pitchFamily="2" charset="-122"/>
              </a:rPr>
              <a:t>李小姐201</a:t>
            </a:r>
            <a:r>
              <a:rPr lang="en-US" altLang="zh-CN" sz="3300" b="1" dirty="0">
                <a:latin typeface="宋体" panose="02010600030101010101" pitchFamily="2" charset="-122"/>
              </a:rPr>
              <a:t>5</a:t>
            </a:r>
            <a:r>
              <a:rPr lang="zh-CN" altLang="en-US" sz="3300" b="1" dirty="0">
                <a:latin typeface="宋体" panose="02010600030101010101" pitchFamily="2" charset="-122"/>
              </a:rPr>
              <a:t>年底投保一份保额20万的终身寿险。</a:t>
            </a:r>
            <a:r>
              <a:rPr lang="en-US" altLang="zh-CN" sz="3300" b="1" dirty="0">
                <a:latin typeface="宋体" panose="02010600030101010101" pitchFamily="2" charset="-122"/>
              </a:rPr>
              <a:t>2020</a:t>
            </a:r>
            <a:r>
              <a:rPr lang="zh-CN" altLang="en-US" sz="3300" b="1" dirty="0">
                <a:latin typeface="宋体" panose="02010600030101010101" pitchFamily="2" charset="-122"/>
              </a:rPr>
              <a:t>年底因为长期出差忘了及时交费。</a:t>
            </a:r>
            <a:r>
              <a:rPr lang="en-US" altLang="zh-CN" sz="3300" b="1" dirty="0">
                <a:latin typeface="宋体" panose="02010600030101010101" pitchFamily="2" charset="-122"/>
              </a:rPr>
              <a:t>2021</a:t>
            </a:r>
            <a:r>
              <a:rPr lang="zh-CN" altLang="en-US" sz="3300" b="1" dirty="0">
                <a:latin typeface="宋体" panose="02010600030101010101" pitchFamily="2" charset="-122"/>
              </a:rPr>
              <a:t>年3月发现保单已经失效。李小姐提交了复效申请的材料，并在指定医院作了体检，不料在体检后第2天因车祸死亡，请问保险公司对此是否赔偿？为什么？</a:t>
            </a:r>
          </a:p>
          <a:p>
            <a:pPr marL="0" indent="0">
              <a:lnSpc>
                <a:spcPct val="110000"/>
              </a:lnSpc>
              <a:buNone/>
            </a:pPr>
            <a:endParaRPr lang="zh-CN" altLang="en-US" sz="3100" b="1" dirty="0">
              <a:latin typeface="黑体" panose="02010609060101010101" pitchFamily="49" charset="-122"/>
              <a:ea typeface="黑体" panose="02010609060101010101" pitchFamily="49" charset="-122"/>
            </a:endParaRPr>
          </a:p>
          <a:p>
            <a:pPr>
              <a:lnSpc>
                <a:spcPct val="90000"/>
              </a:lnSpc>
            </a:pPr>
            <a:r>
              <a:rPr lang="zh-CN" altLang="en-US" dirty="0"/>
              <a:t>    </a:t>
            </a:r>
          </a:p>
        </p:txBody>
      </p:sp>
    </p:spTree>
    <p:extLst>
      <p:ext uri="{BB962C8B-B14F-4D97-AF65-F5344CB8AC3E}">
        <p14:creationId xmlns:p14="http://schemas.microsoft.com/office/powerpoint/2010/main" val="1779478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内容占位符 25601"/>
          <p:cNvSpPr>
            <a:spLocks noGrp="1"/>
          </p:cNvSpPr>
          <p:nvPr>
            <p:ph idx="1"/>
          </p:nvPr>
        </p:nvSpPr>
        <p:spPr>
          <a:xfrm>
            <a:off x="982133" y="980728"/>
            <a:ext cx="7704667" cy="5019088"/>
          </a:xfrm>
          <a:ln/>
        </p:spPr>
        <p:txBody>
          <a:bodyPr anchor="t">
            <a:normAutofit/>
          </a:bodyPr>
          <a:lstStyle/>
          <a:p>
            <a:pPr marL="0" indent="0" algn="just">
              <a:lnSpc>
                <a:spcPct val="80000"/>
              </a:lnSpc>
              <a:buNone/>
            </a:pPr>
            <a:r>
              <a:rPr lang="zh-CN" altLang="en-US" sz="3600" b="1" dirty="0">
                <a:latin typeface="宋体" panose="02010600030101010101" pitchFamily="2" charset="-122"/>
              </a:rPr>
              <a:t>四、年龄误告条款</a:t>
            </a:r>
            <a:r>
              <a:rPr lang="zh-CN" altLang="zh-CN" dirty="0"/>
              <a:t>（ </a:t>
            </a:r>
            <a:r>
              <a:rPr lang="en-US" altLang="zh-CN" dirty="0"/>
              <a:t>misstatement of age provision</a:t>
            </a:r>
            <a:r>
              <a:rPr lang="zh-CN" altLang="zh-CN" dirty="0"/>
              <a:t>）</a:t>
            </a:r>
            <a:endParaRPr lang="zh-CN" altLang="en-US" sz="3600" b="1" dirty="0">
              <a:latin typeface="宋体" panose="02010600030101010101" pitchFamily="2" charset="-122"/>
            </a:endParaRPr>
          </a:p>
          <a:p>
            <a:pPr marL="0" indent="0" algn="just">
              <a:lnSpc>
                <a:spcPct val="80000"/>
              </a:lnSpc>
              <a:buNone/>
            </a:pPr>
            <a:r>
              <a:rPr lang="zh-CN" altLang="en-US" sz="3600" b="1" dirty="0">
                <a:latin typeface="宋体" panose="02010600030101010101" pitchFamily="2" charset="-122"/>
              </a:rPr>
              <a:t> </a:t>
            </a:r>
            <a:r>
              <a:rPr lang="en-US" altLang="zh-CN" sz="3300" b="1" dirty="0">
                <a:latin typeface="宋体" panose="02010600030101010101" pitchFamily="2" charset="-122"/>
              </a:rPr>
              <a:t>1.</a:t>
            </a:r>
            <a:r>
              <a:rPr lang="zh-CN" altLang="en-US" sz="3300" b="1" dirty="0">
                <a:latin typeface="宋体" panose="02010600030101010101" pitchFamily="2" charset="-122"/>
              </a:rPr>
              <a:t>投保人申报被保险人的年龄不真实</a:t>
            </a:r>
            <a:r>
              <a:rPr lang="en-US" altLang="zh-CN" sz="3300" b="1" dirty="0">
                <a:latin typeface="宋体" panose="02010600030101010101" pitchFamily="2" charset="-122"/>
              </a:rPr>
              <a:t>,</a:t>
            </a:r>
            <a:r>
              <a:rPr lang="zh-CN" altLang="en-US" sz="3300" b="1" dirty="0">
                <a:latin typeface="宋体" panose="02010600030101010101" pitchFamily="2" charset="-122"/>
              </a:rPr>
              <a:t>致使投保人支付的保险费少于应付的保险费</a:t>
            </a:r>
            <a:r>
              <a:rPr lang="en-US" altLang="zh-CN" sz="3300" b="1" dirty="0">
                <a:latin typeface="宋体" panose="02010600030101010101" pitchFamily="2" charset="-122"/>
              </a:rPr>
              <a:t>,</a:t>
            </a:r>
            <a:r>
              <a:rPr lang="zh-CN" altLang="en-US" sz="3300" b="1" dirty="0">
                <a:latin typeface="宋体" panose="02010600030101010101" pitchFamily="2" charset="-122"/>
              </a:rPr>
              <a:t>保险人有权更正并要求投保人补交保险费</a:t>
            </a:r>
            <a:r>
              <a:rPr lang="en-US" altLang="zh-CN" sz="3300" b="1" dirty="0">
                <a:latin typeface="宋体" panose="02010600030101010101" pitchFamily="2" charset="-122"/>
              </a:rPr>
              <a:t>,</a:t>
            </a:r>
            <a:r>
              <a:rPr lang="zh-CN" altLang="en-US" sz="3300" b="1" dirty="0">
                <a:latin typeface="宋体" panose="02010600030101010101" pitchFamily="2" charset="-122"/>
              </a:rPr>
              <a:t>或者在给付保险金时按照实付保费和应付保费之间的比例支付。</a:t>
            </a:r>
          </a:p>
          <a:p>
            <a:pPr algn="just">
              <a:lnSpc>
                <a:spcPct val="80000"/>
              </a:lnSpc>
            </a:pPr>
            <a:endParaRPr lang="zh-CN" altLang="en-US" sz="3600" b="1" dirty="0">
              <a:latin typeface="宋体" panose="02010600030101010101" pitchFamily="2"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内容占位符 25601"/>
          <p:cNvSpPr>
            <a:spLocks noGrp="1"/>
          </p:cNvSpPr>
          <p:nvPr>
            <p:ph idx="1"/>
          </p:nvPr>
        </p:nvSpPr>
        <p:spPr>
          <a:xfrm>
            <a:off x="1420789" y="620688"/>
            <a:ext cx="7704667" cy="5112568"/>
          </a:xfrm>
          <a:ln/>
        </p:spPr>
        <p:txBody>
          <a:bodyPr anchor="t"/>
          <a:lstStyle/>
          <a:p>
            <a:pPr algn="just">
              <a:lnSpc>
                <a:spcPct val="80000"/>
              </a:lnSpc>
            </a:pPr>
            <a:endParaRPr lang="zh-CN" altLang="en-US" sz="3600" b="1" dirty="0">
              <a:latin typeface="宋体" panose="02010600030101010101" pitchFamily="2" charset="-122"/>
            </a:endParaRPr>
          </a:p>
          <a:p>
            <a:pPr marL="0" indent="0" algn="just">
              <a:lnSpc>
                <a:spcPct val="80000"/>
              </a:lnSpc>
              <a:buNone/>
            </a:pPr>
            <a:r>
              <a:rPr lang="zh-CN" altLang="en-US" sz="3600" b="1" dirty="0">
                <a:latin typeface="宋体" panose="02010600030101010101" pitchFamily="2" charset="-122"/>
              </a:rPr>
              <a:t>2、</a:t>
            </a:r>
            <a:r>
              <a:rPr lang="zh-CN" altLang="en-US" sz="3300" b="1" dirty="0">
                <a:latin typeface="宋体" panose="02010600030101010101" pitchFamily="2" charset="-122"/>
              </a:rPr>
              <a:t>投保人申报被保险人的年龄不真实</a:t>
            </a:r>
            <a:r>
              <a:rPr lang="en-US" altLang="zh-CN" sz="3300" b="1" dirty="0">
                <a:latin typeface="宋体" panose="02010600030101010101" pitchFamily="2" charset="-122"/>
              </a:rPr>
              <a:t>,</a:t>
            </a:r>
            <a:r>
              <a:rPr lang="zh-CN" altLang="en-US" sz="3300" b="1" dirty="0">
                <a:latin typeface="宋体" panose="02010600030101010101" pitchFamily="2" charset="-122"/>
              </a:rPr>
              <a:t>致使投保人支付的保险费多于应付的保险费</a:t>
            </a:r>
            <a:r>
              <a:rPr lang="en-US" altLang="zh-CN" sz="3300" b="1" dirty="0">
                <a:latin typeface="宋体" panose="02010600030101010101" pitchFamily="2" charset="-122"/>
              </a:rPr>
              <a:t>,</a:t>
            </a:r>
            <a:r>
              <a:rPr lang="zh-CN" altLang="en-US" sz="3300" b="1" dirty="0">
                <a:latin typeface="宋体" panose="02010600030101010101" pitchFamily="2" charset="-122"/>
              </a:rPr>
              <a:t>保险人应当将多收的保险费退还给投保人</a:t>
            </a:r>
            <a:r>
              <a:rPr lang="zh-CN" altLang="en-US" sz="3600" b="1" dirty="0">
                <a:latin typeface="宋体" panose="02010600030101010101" pitchFamily="2" charset="-122"/>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内容占位符 26625"/>
          <p:cNvSpPr>
            <a:spLocks noGrp="1"/>
          </p:cNvSpPr>
          <p:nvPr>
            <p:ph idx="1"/>
          </p:nvPr>
        </p:nvSpPr>
        <p:spPr>
          <a:xfrm>
            <a:off x="982133" y="764704"/>
            <a:ext cx="7704667" cy="5235112"/>
          </a:xfrm>
          <a:ln/>
        </p:spPr>
        <p:txBody>
          <a:bodyPr anchor="t">
            <a:normAutofit/>
          </a:bodyPr>
          <a:lstStyle/>
          <a:p>
            <a:pPr marL="0" indent="0" algn="just">
              <a:buNone/>
            </a:pPr>
            <a:r>
              <a:rPr lang="zh-CN" altLang="en-US" sz="3300" b="1" dirty="0">
                <a:latin typeface="宋体" panose="02010600030101010101" pitchFamily="2" charset="-122"/>
              </a:rPr>
              <a:t>3、投保人申报被保险人的年龄不真实</a:t>
            </a:r>
            <a:r>
              <a:rPr lang="en-US" altLang="zh-CN" sz="3300" b="1" dirty="0">
                <a:latin typeface="宋体" panose="02010600030101010101" pitchFamily="2" charset="-122"/>
              </a:rPr>
              <a:t>,</a:t>
            </a:r>
            <a:r>
              <a:rPr lang="zh-CN" altLang="en-US" sz="3300" b="1" dirty="0">
                <a:latin typeface="宋体" panose="02010600030101010101" pitchFamily="2" charset="-122"/>
              </a:rPr>
              <a:t>并且其真实年龄不符合合同约定的年龄限制，保险人可以解除保险合同</a:t>
            </a:r>
            <a:r>
              <a:rPr lang="en-US" altLang="zh-CN" sz="3300" b="1" dirty="0">
                <a:latin typeface="宋体" panose="02010600030101010101" pitchFamily="2" charset="-122"/>
              </a:rPr>
              <a:t>,</a:t>
            </a:r>
            <a:r>
              <a:rPr lang="zh-CN" altLang="en-US" sz="3300" b="1" dirty="0">
                <a:latin typeface="宋体" panose="02010600030101010101" pitchFamily="2" charset="-122"/>
              </a:rPr>
              <a:t>并在扣除手续费后向投保人退还保险费</a:t>
            </a:r>
            <a:r>
              <a:rPr lang="en-US" altLang="zh-CN" sz="3300" b="1" dirty="0">
                <a:latin typeface="宋体" panose="02010600030101010101" pitchFamily="2" charset="-122"/>
              </a:rPr>
              <a:t>.</a:t>
            </a:r>
            <a:r>
              <a:rPr lang="zh-CN" altLang="en-US" sz="3300" b="1" dirty="0">
                <a:latin typeface="宋体" panose="02010600030101010101" pitchFamily="2" charset="-122"/>
              </a:rPr>
              <a:t>自合同成立之日起超过</a:t>
            </a:r>
            <a:r>
              <a:rPr lang="en-US" altLang="zh-CN" sz="3300" b="1" dirty="0">
                <a:latin typeface="宋体" panose="02010600030101010101" pitchFamily="2" charset="-122"/>
              </a:rPr>
              <a:t>2</a:t>
            </a:r>
            <a:r>
              <a:rPr lang="zh-CN" altLang="en-US" sz="3300" b="1" dirty="0">
                <a:latin typeface="宋体" panose="02010600030101010101" pitchFamily="2" charset="-122"/>
              </a:rPr>
              <a:t>年的</a:t>
            </a:r>
            <a:r>
              <a:rPr lang="en-US" altLang="zh-CN" sz="3300" b="1" dirty="0">
                <a:latin typeface="宋体" panose="02010600030101010101" pitchFamily="2" charset="-122"/>
              </a:rPr>
              <a:t>,</a:t>
            </a:r>
            <a:r>
              <a:rPr lang="zh-CN" altLang="en-US" sz="3300" b="1" dirty="0">
                <a:latin typeface="宋体" panose="02010600030101010101" pitchFamily="2" charset="-122"/>
              </a:rPr>
              <a:t>保险人不得解除合同</a:t>
            </a:r>
            <a:r>
              <a:rPr lang="en-US" altLang="zh-CN" sz="3300" b="1" dirty="0">
                <a:latin typeface="宋体" panose="02010600030101010101" pitchFamily="2" charset="-122"/>
              </a:rPr>
              <a:t>,</a:t>
            </a:r>
            <a:r>
              <a:rPr lang="zh-CN" altLang="en-US" sz="3300" b="1" dirty="0">
                <a:latin typeface="宋体" panose="02010600030101010101" pitchFamily="2" charset="-122"/>
              </a:rPr>
              <a:t>但是投保人故意不真实申报被保险人年龄构成欺诈的除外。</a:t>
            </a:r>
            <a:endParaRPr lang="en-US" altLang="zh-CN" sz="3300" b="1" dirty="0">
              <a:latin typeface="宋体" panose="02010600030101010101" pitchFamily="2" charset="-12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内容占位符 27649"/>
          <p:cNvSpPr>
            <a:spLocks noGrp="1"/>
          </p:cNvSpPr>
          <p:nvPr>
            <p:ph idx="1"/>
          </p:nvPr>
        </p:nvSpPr>
        <p:spPr>
          <a:xfrm>
            <a:off x="982133" y="332656"/>
            <a:ext cx="7704667" cy="5667160"/>
          </a:xfrm>
          <a:ln/>
        </p:spPr>
        <p:txBody>
          <a:bodyPr anchor="t">
            <a:normAutofit/>
          </a:bodyPr>
          <a:lstStyle/>
          <a:p>
            <a:pPr marL="0" indent="0" algn="just">
              <a:buNone/>
            </a:pPr>
            <a:r>
              <a:rPr lang="zh-CN" altLang="en-US" sz="3600" b="1" dirty="0">
                <a:latin typeface="宋体" panose="02010600030101010101" pitchFamily="2" charset="-122"/>
              </a:rPr>
              <a:t>五、自杀条款</a:t>
            </a:r>
            <a:r>
              <a:rPr lang="zh-CN" altLang="zh-CN" dirty="0"/>
              <a:t>（</a:t>
            </a:r>
            <a:r>
              <a:rPr lang="en-US" altLang="zh-CN" dirty="0"/>
              <a:t>suicide clause</a:t>
            </a:r>
            <a:r>
              <a:rPr lang="zh-CN" altLang="zh-CN" dirty="0"/>
              <a:t>）</a:t>
            </a:r>
            <a:endParaRPr lang="zh-CN" altLang="en-US" sz="3600" b="1" dirty="0">
              <a:latin typeface="宋体" panose="02010600030101010101" pitchFamily="2" charset="-122"/>
            </a:endParaRPr>
          </a:p>
          <a:p>
            <a:pPr marL="0" indent="0">
              <a:buNone/>
            </a:pPr>
            <a:r>
              <a:rPr lang="zh-CN" altLang="en-US" sz="3200" b="1" dirty="0"/>
              <a:t>我国</a:t>
            </a:r>
            <a:r>
              <a:rPr lang="en-US" altLang="zh-CN" sz="3200" b="1" dirty="0"/>
              <a:t>《</a:t>
            </a:r>
            <a:r>
              <a:rPr lang="zh-CN" altLang="en-US" sz="3200" b="1" dirty="0"/>
              <a:t>保险法</a:t>
            </a:r>
            <a:r>
              <a:rPr lang="en-US" altLang="zh-CN" sz="3200" b="1" dirty="0"/>
              <a:t>》</a:t>
            </a:r>
            <a:r>
              <a:rPr lang="zh-CN" altLang="en-US" sz="3200" b="1" dirty="0"/>
              <a:t>第四十四条规定：以被保险人死亡为给付保险金条件的合同，自合同成立或者合同效力恢复之日起二年内，被保险人自杀的，保险人不承担给付保险金的责任，但被保险人自杀时为无民事行为能力者除外</a:t>
            </a:r>
            <a:r>
              <a:rPr lang="zh-CN" altLang="en-US" sz="3600" b="1" dirty="0"/>
              <a:t>。</a:t>
            </a:r>
          </a:p>
          <a:p>
            <a:endParaRPr lang="zh-CN" altLang="en-US" sz="3600"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内容占位符 27649"/>
          <p:cNvSpPr>
            <a:spLocks noGrp="1"/>
          </p:cNvSpPr>
          <p:nvPr>
            <p:ph idx="1"/>
          </p:nvPr>
        </p:nvSpPr>
        <p:spPr>
          <a:xfrm>
            <a:off x="982133" y="764704"/>
            <a:ext cx="7704667" cy="5235112"/>
          </a:xfrm>
          <a:ln/>
        </p:spPr>
        <p:txBody>
          <a:bodyPr anchor="t">
            <a:normAutofit/>
          </a:bodyPr>
          <a:lstStyle/>
          <a:p>
            <a:pPr marL="0" indent="0">
              <a:buNone/>
            </a:pPr>
            <a:r>
              <a:rPr lang="zh-CN" altLang="en-US" sz="3200" b="1" dirty="0"/>
              <a:t>保险人依照前款规定不承担给付保险金的责任，应当按照合同约定退还保险单的现金价值。</a:t>
            </a:r>
          </a:p>
          <a:p>
            <a:pPr marL="0" indent="0">
              <a:buNone/>
            </a:pPr>
            <a:r>
              <a:rPr lang="zh-CN" altLang="en-US" sz="3200" b="1" dirty="0"/>
              <a:t>寿险保单中规定自杀条款的目的是为了防范被保险人的道德风险和保险欺诈。</a:t>
            </a:r>
          </a:p>
          <a:p>
            <a:pPr marL="0" indent="0">
              <a:buNone/>
            </a:pPr>
            <a:r>
              <a:rPr lang="zh-CN" altLang="en-US" sz="3200" b="1" dirty="0"/>
              <a:t>复效保单同样有自杀条款的规定。</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内容占位符 6145"/>
          <p:cNvSpPr>
            <a:spLocks noGrp="1"/>
          </p:cNvSpPr>
          <p:nvPr>
            <p:ph idx="1"/>
          </p:nvPr>
        </p:nvSpPr>
        <p:spPr>
          <a:xfrm>
            <a:off x="982133" y="620688"/>
            <a:ext cx="7704667" cy="5379128"/>
          </a:xfrm>
          <a:ln/>
        </p:spPr>
        <p:txBody>
          <a:bodyPr anchor="t">
            <a:normAutofit/>
          </a:bodyPr>
          <a:lstStyle/>
          <a:p>
            <a:pPr marL="783000" lvl="2" indent="0" algn="just">
              <a:lnSpc>
                <a:spcPct val="80000"/>
              </a:lnSpc>
              <a:buNone/>
            </a:pPr>
            <a:r>
              <a:rPr lang="zh-CN" altLang="en-US" sz="3600" b="1" dirty="0">
                <a:latin typeface="宋体" panose="02010600030101010101" pitchFamily="2" charset="-122"/>
              </a:rPr>
              <a:t>一、投保方的权利</a:t>
            </a:r>
          </a:p>
          <a:p>
            <a:pPr marL="914400" lvl="2" indent="0" algn="just">
              <a:lnSpc>
                <a:spcPct val="80000"/>
              </a:lnSpc>
              <a:buNone/>
            </a:pPr>
            <a:r>
              <a:rPr lang="zh-CN" altLang="en-US" sz="3100" b="1" dirty="0">
                <a:latin typeface="宋体" panose="02010600030101010101" pitchFamily="2" charset="-122"/>
              </a:rPr>
              <a:t>投保人： 解除保险合同</a:t>
            </a:r>
          </a:p>
          <a:p>
            <a:pPr marL="914400" lvl="2" indent="0" algn="just">
              <a:lnSpc>
                <a:spcPct val="80000"/>
              </a:lnSpc>
              <a:buNone/>
            </a:pPr>
            <a:r>
              <a:rPr lang="zh-CN" altLang="en-US" sz="3100" b="1" dirty="0">
                <a:latin typeface="宋体" panose="02010600030101010101" pitchFamily="2" charset="-122"/>
              </a:rPr>
              <a:t>被保险人：</a:t>
            </a:r>
          </a:p>
          <a:p>
            <a:pPr marL="914400" lvl="2" indent="0" algn="just">
              <a:lnSpc>
                <a:spcPct val="80000"/>
              </a:lnSpc>
              <a:buNone/>
            </a:pPr>
            <a:r>
              <a:rPr lang="zh-CN" altLang="en-US" sz="3100" b="1" dirty="0">
                <a:latin typeface="宋体" panose="02010600030101010101" pitchFamily="2" charset="-122"/>
              </a:rPr>
              <a:t>对死亡给付合同</a:t>
            </a:r>
          </a:p>
          <a:p>
            <a:pPr lvl="2" algn="just">
              <a:lnSpc>
                <a:spcPct val="80000"/>
              </a:lnSpc>
              <a:buNone/>
            </a:pPr>
            <a:r>
              <a:rPr lang="zh-CN" altLang="en-US" sz="3100" b="1" dirty="0">
                <a:latin typeface="宋体" panose="02010600030101010101" pitchFamily="2" charset="-122"/>
              </a:rPr>
              <a:t>（</a:t>
            </a:r>
            <a:r>
              <a:rPr lang="en-US" altLang="zh-CN" sz="3100" b="1" dirty="0">
                <a:latin typeface="宋体" panose="02010600030101010101" pitchFamily="2" charset="-122"/>
              </a:rPr>
              <a:t>1</a:t>
            </a:r>
            <a:r>
              <a:rPr lang="zh-CN" altLang="en-US" sz="3100" b="1" dirty="0">
                <a:latin typeface="宋体" panose="02010600030101010101" pitchFamily="2" charset="-122"/>
              </a:rPr>
              <a:t>）保额须由被保险人书面同意和认可，否则保单无效</a:t>
            </a:r>
          </a:p>
          <a:p>
            <a:pPr lvl="2" algn="just">
              <a:lnSpc>
                <a:spcPct val="80000"/>
              </a:lnSpc>
              <a:buNone/>
            </a:pPr>
            <a:r>
              <a:rPr lang="zh-CN" altLang="en-US" sz="3100" b="1" dirty="0">
                <a:latin typeface="宋体" panose="02010600030101010101" pitchFamily="2" charset="-122"/>
              </a:rPr>
              <a:t>（</a:t>
            </a:r>
            <a:r>
              <a:rPr lang="en-US" altLang="zh-CN" sz="3100" b="1" dirty="0">
                <a:latin typeface="宋体" panose="02010600030101010101" pitchFamily="2" charset="-122"/>
              </a:rPr>
              <a:t>2</a:t>
            </a:r>
            <a:r>
              <a:rPr lang="zh-CN" altLang="en-US" sz="3100" b="1" dirty="0">
                <a:latin typeface="宋体" panose="02010600030101010101" pitchFamily="2" charset="-122"/>
              </a:rPr>
              <a:t>）保单未经被保险人书面同意，不许转让和质押</a:t>
            </a:r>
          </a:p>
          <a:p>
            <a:pPr lvl="2" algn="just">
              <a:lnSpc>
                <a:spcPct val="80000"/>
              </a:lnSpc>
              <a:buNone/>
            </a:pPr>
            <a:r>
              <a:rPr lang="zh-CN" altLang="en-US" sz="3100" b="1" dirty="0">
                <a:latin typeface="宋体" panose="02010600030101010101" pitchFamily="2" charset="-122"/>
              </a:rPr>
              <a:t>（</a:t>
            </a:r>
            <a:r>
              <a:rPr lang="en-US" altLang="zh-CN" sz="3100" b="1" dirty="0">
                <a:latin typeface="宋体" panose="02010600030101010101" pitchFamily="2" charset="-122"/>
              </a:rPr>
              <a:t>3</a:t>
            </a:r>
            <a:r>
              <a:rPr lang="zh-CN" altLang="en-US" sz="3100" b="1" dirty="0">
                <a:latin typeface="宋体" panose="02010600030101010101" pitchFamily="2" charset="-122"/>
              </a:rPr>
              <a:t>）指定和变更受益人</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内容占位符 28673"/>
          <p:cNvSpPr>
            <a:spLocks noGrp="1"/>
          </p:cNvSpPr>
          <p:nvPr>
            <p:ph idx="1"/>
          </p:nvPr>
        </p:nvSpPr>
        <p:spPr>
          <a:xfrm>
            <a:off x="1043608" y="620688"/>
            <a:ext cx="7704667" cy="5832648"/>
          </a:xfrm>
          <a:ln/>
        </p:spPr>
        <p:txBody>
          <a:bodyPr anchor="t">
            <a:noAutofit/>
          </a:bodyPr>
          <a:lstStyle/>
          <a:p>
            <a:pPr marL="0" indent="0">
              <a:buNone/>
            </a:pPr>
            <a:r>
              <a:rPr lang="zh-CN" altLang="en-US" sz="3200" b="1" dirty="0"/>
              <a:t>【案例】</a:t>
            </a:r>
            <a:r>
              <a:rPr lang="en-US" altLang="zh-CN" sz="3200" b="1" dirty="0"/>
              <a:t>2022</a:t>
            </a:r>
            <a:r>
              <a:rPr lang="zh-CN" altLang="en-US" sz="3200" b="1" dirty="0"/>
              <a:t>年</a:t>
            </a:r>
            <a:r>
              <a:rPr lang="en-US" altLang="zh-CN" sz="3200" b="1" dirty="0"/>
              <a:t>2</a:t>
            </a:r>
            <a:r>
              <a:rPr lang="zh-CN" altLang="en-US" sz="3200" b="1" dirty="0"/>
              <a:t>月，</a:t>
            </a:r>
            <a:r>
              <a:rPr lang="en-US" altLang="zh-CN" sz="3200" b="1" dirty="0"/>
              <a:t>30</a:t>
            </a:r>
            <a:r>
              <a:rPr lang="zh-CN" altLang="en-US" sz="3200" b="1" dirty="0"/>
              <a:t>岁的何某在某人寿保险公司买了一份终身重大疾病保险和一份人身意外伤害保险，在受益人一栏填了女儿的名字。双方约定，如果何先生在合同生效之日起两年内自杀，保险公司不承担保险责任。</a:t>
            </a:r>
            <a:r>
              <a:rPr lang="en-US" altLang="zh-CN" sz="3200" b="1" dirty="0"/>
              <a:t>2022</a:t>
            </a:r>
            <a:r>
              <a:rPr lang="zh-CN" altLang="en-US" sz="3200" b="1" dirty="0"/>
              <a:t>年</a:t>
            </a:r>
            <a:r>
              <a:rPr lang="en-US" altLang="zh-CN" sz="3200" b="1" dirty="0"/>
              <a:t>8</a:t>
            </a:r>
            <a:r>
              <a:rPr lang="zh-CN" altLang="en-US" sz="3200" b="1" dirty="0"/>
              <a:t>月</a:t>
            </a:r>
            <a:r>
              <a:rPr lang="en-US" altLang="zh-CN" sz="3200" b="1" dirty="0"/>
              <a:t>29</a:t>
            </a:r>
            <a:r>
              <a:rPr lang="zh-CN" altLang="en-US" sz="3200" b="1" dirty="0"/>
              <a:t>日，何先生在医院跳楼自杀，死亡诊断是抑郁症导致的自杀，双方为保险金给付产生了</a:t>
            </a:r>
            <a:r>
              <a:rPr lang="zh-CN" altLang="en-US" sz="3200" b="1"/>
              <a:t>纠纷。何某家属遂诉至法院。</a:t>
            </a:r>
            <a:endParaRPr lang="zh-CN" altLang="en-US" sz="3200" b="1" dirty="0"/>
          </a:p>
        </p:txBody>
      </p:sp>
    </p:spTree>
    <p:extLst>
      <p:ext uri="{BB962C8B-B14F-4D97-AF65-F5344CB8AC3E}">
        <p14:creationId xmlns:p14="http://schemas.microsoft.com/office/powerpoint/2010/main" val="13515183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内容占位符 29697"/>
          <p:cNvSpPr>
            <a:spLocks noGrp="1"/>
          </p:cNvSpPr>
          <p:nvPr>
            <p:ph idx="1"/>
          </p:nvPr>
        </p:nvSpPr>
        <p:spPr>
          <a:xfrm>
            <a:off x="982133" y="1052736"/>
            <a:ext cx="7704667" cy="4947080"/>
          </a:xfrm>
          <a:ln/>
        </p:spPr>
        <p:txBody>
          <a:bodyPr anchor="t">
            <a:normAutofit/>
          </a:bodyPr>
          <a:lstStyle/>
          <a:p>
            <a:pPr marL="0" indent="0">
              <a:buNone/>
            </a:pPr>
            <a:r>
              <a:rPr lang="zh-CN" altLang="en-US" sz="3200" b="1" dirty="0"/>
              <a:t>法院判定，何某自杀与抑郁症有关，属于意外死亡，保险公司必须全额赔偿。</a:t>
            </a:r>
          </a:p>
          <a:p>
            <a:pPr marL="0" indent="0">
              <a:buNone/>
            </a:pPr>
            <a:r>
              <a:rPr lang="zh-CN" altLang="en-US" sz="3200" b="1" dirty="0"/>
              <a:t>法官说法：对于自杀的鉴定，主要应考察被保险人主观意愿而非客观行为。抑郁症在医学上的解释是：以持久的心境低落状态为特征的神经症，抑郁症病人常有绝望心情，自杀式病理情绪导致的直接结果，</a:t>
            </a:r>
          </a:p>
        </p:txBody>
      </p:sp>
    </p:spTree>
    <p:extLst>
      <p:ext uri="{BB962C8B-B14F-4D97-AF65-F5344CB8AC3E}">
        <p14:creationId xmlns:p14="http://schemas.microsoft.com/office/powerpoint/2010/main" val="15365617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内容占位符 30721"/>
          <p:cNvSpPr>
            <a:spLocks noGrp="1"/>
          </p:cNvSpPr>
          <p:nvPr>
            <p:ph idx="1"/>
          </p:nvPr>
        </p:nvSpPr>
        <p:spPr>
          <a:xfrm>
            <a:off x="1187624" y="1052736"/>
            <a:ext cx="7704667" cy="4968552"/>
          </a:xfrm>
          <a:ln/>
        </p:spPr>
        <p:txBody>
          <a:bodyPr anchor="t">
            <a:normAutofit/>
          </a:bodyPr>
          <a:lstStyle/>
          <a:p>
            <a:pPr marL="0" indent="0">
              <a:buNone/>
            </a:pPr>
            <a:r>
              <a:rPr lang="zh-CN" altLang="en-US" sz="3200" b="1" dirty="0"/>
              <a:t>被保险人因抑郁症自合同成立之日起两年内跳楼死亡，不属于主动剥夺自已生命的“自杀”行为，不具有骗取保险金的目的，保险公司应按合同约定承担保险责任。</a:t>
            </a:r>
          </a:p>
        </p:txBody>
      </p:sp>
    </p:spTree>
    <p:extLst>
      <p:ext uri="{BB962C8B-B14F-4D97-AF65-F5344CB8AC3E}">
        <p14:creationId xmlns:p14="http://schemas.microsoft.com/office/powerpoint/2010/main" val="28093912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内容占位符 31745"/>
          <p:cNvSpPr>
            <a:spLocks noGrp="1"/>
          </p:cNvSpPr>
          <p:nvPr>
            <p:ph idx="1"/>
          </p:nvPr>
        </p:nvSpPr>
        <p:spPr>
          <a:xfrm>
            <a:off x="982133" y="548680"/>
            <a:ext cx="7704667" cy="5451136"/>
          </a:xfrm>
          <a:ln/>
        </p:spPr>
        <p:txBody>
          <a:bodyPr anchor="t"/>
          <a:lstStyle/>
          <a:p>
            <a:pPr marL="0" indent="0" algn="just">
              <a:buNone/>
            </a:pPr>
            <a:r>
              <a:rPr lang="zh-CN" altLang="en-US" sz="3600" b="1" dirty="0">
                <a:latin typeface="宋体" panose="02010600030101010101" pitchFamily="2" charset="-122"/>
              </a:rPr>
              <a:t>六、自动垫缴保费条款</a:t>
            </a:r>
          </a:p>
          <a:p>
            <a:pPr marL="0" indent="0" algn="just">
              <a:buNone/>
            </a:pPr>
            <a:r>
              <a:rPr lang="zh-CN" altLang="en-US" sz="3600" b="1" dirty="0">
                <a:latin typeface="宋体" panose="02010600030101010101" pitchFamily="2" charset="-122"/>
              </a:rPr>
              <a:t>七、贷款条款</a:t>
            </a:r>
          </a:p>
          <a:p>
            <a:pPr marL="0" indent="0">
              <a:buNone/>
            </a:pPr>
            <a:r>
              <a:rPr lang="zh-CN" altLang="en-US" sz="3600" b="1" dirty="0">
                <a:latin typeface="宋体" panose="02010600030101010101" pitchFamily="2" charset="-122"/>
              </a:rPr>
              <a:t>八、不丧失的现金价值条款</a:t>
            </a:r>
          </a:p>
          <a:p>
            <a:pPr algn="just"/>
            <a:endParaRPr lang="zh-CN" altLang="en-US" sz="3600" b="1" dirty="0">
              <a:latin typeface="宋体" panose="02010600030101010101" pitchFamily="2" charset="-122"/>
            </a:endParaRPr>
          </a:p>
          <a:p>
            <a:pPr algn="just"/>
            <a:endParaRPr lang="zh-CN" altLang="en-US" sz="3600" b="1" dirty="0">
              <a:latin typeface="宋体" panose="02010600030101010101" pitchFamily="2" charset="-122"/>
            </a:endParaRPr>
          </a:p>
          <a:p>
            <a:endParaRPr lang="zh-CN" altLang="en-US" sz="3600" b="1" dirty="0">
              <a:latin typeface="宋体" panose="02010600030101010101" pitchFamily="2"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内容占位符 30721"/>
          <p:cNvSpPr>
            <a:spLocks noGrp="1"/>
          </p:cNvSpPr>
          <p:nvPr>
            <p:ph idx="1"/>
          </p:nvPr>
        </p:nvSpPr>
        <p:spPr>
          <a:xfrm>
            <a:off x="827584" y="404664"/>
            <a:ext cx="7776864" cy="5464641"/>
          </a:xfrm>
        </p:spPr>
        <p:txBody>
          <a:bodyPr anchor="t">
            <a:normAutofit lnSpcReduction="10000"/>
          </a:bodyPr>
          <a:lstStyle/>
          <a:p>
            <a:pPr marL="0" indent="0">
              <a:lnSpc>
                <a:spcPct val="110000"/>
              </a:lnSpc>
              <a:buNone/>
            </a:pPr>
            <a:r>
              <a:rPr lang="en-US" altLang="zh-CN" sz="3600" b="1" dirty="0"/>
              <a:t>---</a:t>
            </a:r>
            <a:r>
              <a:rPr lang="zh-CN" altLang="en-US" sz="3200" b="1" dirty="0">
                <a:latin typeface="+mn-ea"/>
              </a:rPr>
              <a:t>自动垫缴保费条款</a:t>
            </a:r>
            <a:r>
              <a:rPr lang="zh-CN" altLang="zh-CN" sz="3200" spc="-10" dirty="0">
                <a:solidFill>
                  <a:srgbClr val="000000"/>
                </a:solidFill>
                <a:effectLst/>
                <a:latin typeface="+mn-ea"/>
                <a:cs typeface="微软雅黑" panose="020B0503020204020204" pitchFamily="34" charset="-122"/>
              </a:rPr>
              <a:t>（</a:t>
            </a:r>
            <a:r>
              <a:rPr lang="zh-CN" altLang="zh-CN" sz="3200" spc="-135" dirty="0">
                <a:solidFill>
                  <a:srgbClr val="000000"/>
                </a:solidFill>
                <a:effectLst/>
                <a:latin typeface="+mn-ea"/>
                <a:cs typeface="微软雅黑" panose="020B0503020204020204" pitchFamily="34" charset="-122"/>
              </a:rPr>
              <a:t> </a:t>
            </a:r>
            <a:r>
              <a:rPr lang="en-US" altLang="zh-CN" sz="3200" spc="-10" dirty="0">
                <a:solidFill>
                  <a:srgbClr val="000000"/>
                </a:solidFill>
                <a:effectLst/>
                <a:latin typeface="+mn-ea"/>
                <a:cs typeface="微软雅黑" panose="020B0503020204020204" pitchFamily="34" charset="-122"/>
              </a:rPr>
              <a:t>automatic premium loan</a:t>
            </a:r>
            <a:r>
              <a:rPr lang="en-US" altLang="zh-CN" sz="3200" spc="-110" dirty="0">
                <a:solidFill>
                  <a:srgbClr val="000000"/>
                </a:solidFill>
                <a:effectLst/>
                <a:latin typeface="+mn-ea"/>
                <a:cs typeface="微软雅黑" panose="020B0503020204020204" pitchFamily="34" charset="-122"/>
              </a:rPr>
              <a:t> </a:t>
            </a:r>
            <a:r>
              <a:rPr lang="en-US" altLang="zh-CN" sz="3200" spc="-10" dirty="0">
                <a:solidFill>
                  <a:srgbClr val="000000"/>
                </a:solidFill>
                <a:effectLst/>
                <a:latin typeface="+mn-ea"/>
                <a:cs typeface="微软雅黑" panose="020B0503020204020204" pitchFamily="34" charset="-122"/>
              </a:rPr>
              <a:t>provisi</a:t>
            </a:r>
            <a:r>
              <a:rPr lang="en-US" altLang="zh-CN" sz="3200" spc="-15" dirty="0">
                <a:solidFill>
                  <a:srgbClr val="000000"/>
                </a:solidFill>
                <a:effectLst/>
                <a:latin typeface="+mn-ea"/>
                <a:cs typeface="微软雅黑" panose="020B0503020204020204" pitchFamily="34" charset="-122"/>
              </a:rPr>
              <a:t>on</a:t>
            </a:r>
            <a:r>
              <a:rPr lang="zh-CN" altLang="zh-CN" sz="3200" spc="-15" dirty="0">
                <a:solidFill>
                  <a:srgbClr val="000000"/>
                </a:solidFill>
                <a:effectLst/>
                <a:latin typeface="+mn-ea"/>
                <a:cs typeface="微软雅黑" panose="020B0503020204020204" pitchFamily="34" charset="-122"/>
              </a:rPr>
              <a:t>）</a:t>
            </a:r>
            <a:endParaRPr lang="zh-CN" altLang="en-US" sz="3200" b="1" dirty="0">
              <a:latin typeface="+mn-ea"/>
            </a:endParaRPr>
          </a:p>
          <a:p>
            <a:pPr marL="0" indent="0">
              <a:lnSpc>
                <a:spcPct val="110000"/>
              </a:lnSpc>
              <a:buNone/>
            </a:pPr>
            <a:r>
              <a:rPr lang="zh-CN" altLang="en-US" sz="3200" b="1" dirty="0">
                <a:latin typeface="+mn-ea"/>
                <a:sym typeface="+mn-ea"/>
              </a:rPr>
              <a:t>自动垫缴保费条款设计的目的是为了维持保险合同的效力。</a:t>
            </a:r>
          </a:p>
          <a:p>
            <a:pPr marL="0" indent="0">
              <a:lnSpc>
                <a:spcPct val="110000"/>
              </a:lnSpc>
              <a:buNone/>
            </a:pPr>
            <a:r>
              <a:rPr lang="zh-CN" altLang="en-US" sz="3200" b="1" dirty="0">
                <a:latin typeface="+mn-ea"/>
              </a:rPr>
              <a:t>自动垫缴保费条款的基本内容是：保险合同生效满一定时期（通常是2年）后，如果投保人过了宽限期仍没有缴纳保险费，保险人则自动以保单的现金价值垫缴保险费，在垫缴保险费期间发生了保险事故，保险人必须承担</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内容占位符 31745"/>
          <p:cNvSpPr>
            <a:spLocks noGrp="1"/>
          </p:cNvSpPr>
          <p:nvPr>
            <p:ph idx="1"/>
          </p:nvPr>
        </p:nvSpPr>
        <p:spPr>
          <a:xfrm>
            <a:off x="685800" y="592455"/>
            <a:ext cx="7772400" cy="4836795"/>
          </a:xfrm>
        </p:spPr>
        <p:txBody>
          <a:bodyPr anchor="t"/>
          <a:lstStyle/>
          <a:p>
            <a:pPr marL="0" indent="0">
              <a:lnSpc>
                <a:spcPct val="110000"/>
              </a:lnSpc>
              <a:buNone/>
            </a:pPr>
            <a:r>
              <a:rPr lang="zh-CN" altLang="en-US" sz="3200" b="1" dirty="0">
                <a:latin typeface="+mn-ea"/>
              </a:rPr>
              <a:t>保险责任，但是保险人从给付的保险金中扣除垫缴的</a:t>
            </a:r>
            <a:r>
              <a:rPr lang="zh-CN" altLang="en-US" sz="3200" b="1" dirty="0">
                <a:latin typeface="+mn-ea"/>
                <a:sym typeface="+mn-ea"/>
              </a:rPr>
              <a:t>保险费和利息。当垫缴的保险费和利息超过了保单的现金价值时，保险合同终止。</a:t>
            </a:r>
            <a:endParaRPr lang="zh-CN" altLang="en-US" sz="3200" b="1" dirty="0">
              <a:latin typeface="+mn-ea"/>
            </a:endParaRPr>
          </a:p>
          <a:p>
            <a:pPr algn="just"/>
            <a:endParaRPr lang="zh-CN" altLang="en-US" b="1" dirty="0">
              <a:latin typeface="宋体" panose="02010600030101010101" pitchFamily="2" charset="-122"/>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内容占位符 28673"/>
          <p:cNvSpPr>
            <a:spLocks noGrp="1"/>
          </p:cNvSpPr>
          <p:nvPr>
            <p:ph idx="1"/>
          </p:nvPr>
        </p:nvSpPr>
        <p:spPr>
          <a:xfrm>
            <a:off x="685800" y="676275"/>
            <a:ext cx="7772400" cy="5578475"/>
          </a:xfrm>
        </p:spPr>
        <p:txBody>
          <a:bodyPr anchor="t"/>
          <a:lstStyle/>
          <a:p>
            <a:pPr marL="0" indent="0">
              <a:lnSpc>
                <a:spcPct val="110000"/>
              </a:lnSpc>
              <a:buNone/>
            </a:pPr>
            <a:r>
              <a:rPr lang="en-US" altLang="zh-CN" sz="3600" b="1" dirty="0">
                <a:sym typeface="+mn-ea"/>
              </a:rPr>
              <a:t>---</a:t>
            </a:r>
            <a:r>
              <a:rPr lang="zh-CN" altLang="en-US" sz="3600" b="1" dirty="0">
                <a:sym typeface="+mn-ea"/>
              </a:rPr>
              <a:t>贷款条款</a:t>
            </a:r>
            <a:r>
              <a:rPr lang="zh-CN" altLang="zh-CN" sz="1800" spc="-10" dirty="0">
                <a:solidFill>
                  <a:srgbClr val="000000"/>
                </a:solidFill>
                <a:effectLst/>
                <a:ea typeface="微软雅黑" panose="020B0503020204020204" pitchFamily="34" charset="-122"/>
                <a:cs typeface="微软雅黑" panose="020B0503020204020204" pitchFamily="34" charset="-122"/>
              </a:rPr>
              <a:t>（</a:t>
            </a:r>
            <a:r>
              <a:rPr lang="en-US" altLang="zh-CN" sz="1800" spc="-10" dirty="0">
                <a:solidFill>
                  <a:srgbClr val="000000"/>
                </a:solidFill>
                <a:effectLst/>
                <a:ea typeface="微软雅黑" panose="020B0503020204020204" pitchFamily="34" charset="-122"/>
                <a:cs typeface="微软雅黑" panose="020B0503020204020204" pitchFamily="34" charset="-122"/>
              </a:rPr>
              <a:t>p</a:t>
            </a:r>
            <a:r>
              <a:rPr lang="en-US" altLang="zh-CN" sz="1800" spc="-10" dirty="0">
                <a:solidFill>
                  <a:srgbClr val="000000"/>
                </a:solidFill>
                <a:effectLst/>
                <a:latin typeface="微软雅黑" panose="020B0503020204020204" pitchFamily="34" charset="-122"/>
                <a:cs typeface="微软雅黑" panose="020B0503020204020204" pitchFamily="34" charset="-122"/>
              </a:rPr>
              <a:t>olicy loan</a:t>
            </a:r>
            <a:r>
              <a:rPr lang="en-US" altLang="zh-CN" sz="1800" spc="-105" dirty="0">
                <a:solidFill>
                  <a:srgbClr val="000000"/>
                </a:solidFill>
                <a:effectLst/>
                <a:latin typeface="微软雅黑" panose="020B0503020204020204" pitchFamily="34" charset="-122"/>
                <a:cs typeface="微软雅黑" panose="020B0503020204020204" pitchFamily="34" charset="-122"/>
              </a:rPr>
              <a:t> </a:t>
            </a:r>
            <a:r>
              <a:rPr lang="en-US" altLang="zh-CN" sz="1800" spc="-10" dirty="0">
                <a:solidFill>
                  <a:srgbClr val="000000"/>
                </a:solidFill>
                <a:effectLst/>
                <a:latin typeface="微软雅黑" panose="020B0503020204020204" pitchFamily="34" charset="-122"/>
                <a:cs typeface="微软雅黑" panose="020B0503020204020204" pitchFamily="34" charset="-122"/>
              </a:rPr>
              <a:t>prov</a:t>
            </a:r>
            <a:r>
              <a:rPr lang="en-US" altLang="zh-CN" sz="1800" spc="-15" dirty="0">
                <a:solidFill>
                  <a:srgbClr val="000000"/>
                </a:solidFill>
                <a:effectLst/>
                <a:latin typeface="微软雅黑" panose="020B0503020204020204" pitchFamily="34" charset="-122"/>
                <a:cs typeface="微软雅黑" panose="020B0503020204020204" pitchFamily="34" charset="-122"/>
              </a:rPr>
              <a:t>ision</a:t>
            </a:r>
            <a:r>
              <a:rPr lang="zh-CN" altLang="zh-CN" sz="1800" spc="-15" dirty="0">
                <a:solidFill>
                  <a:srgbClr val="000000"/>
                </a:solidFill>
                <a:effectLst/>
                <a:ea typeface="微软雅黑" panose="020B0503020204020204" pitchFamily="34" charset="-122"/>
                <a:cs typeface="微软雅黑" panose="020B0503020204020204" pitchFamily="34" charset="-122"/>
              </a:rPr>
              <a:t>）</a:t>
            </a:r>
            <a:endParaRPr lang="zh-CN" altLang="en-US" sz="3600" b="1" dirty="0">
              <a:sym typeface="+mn-ea"/>
            </a:endParaRPr>
          </a:p>
          <a:p>
            <a:pPr marL="0" lvl="0" indent="0">
              <a:lnSpc>
                <a:spcPct val="110000"/>
              </a:lnSpc>
              <a:buNone/>
            </a:pPr>
            <a:r>
              <a:rPr lang="zh-CN" altLang="en-US" sz="3600" b="1" dirty="0">
                <a:sym typeface="+mn-ea"/>
              </a:rPr>
              <a:t>  </a:t>
            </a:r>
            <a:r>
              <a:rPr lang="zh-CN" altLang="en-US" sz="3200" b="1" dirty="0">
                <a:latin typeface="+mn-ea"/>
                <a:sym typeface="+mn-ea"/>
              </a:rPr>
              <a:t>贷款条款又称保单质押贷款条款，该条款设置的目的，一方面提高寿险保单的使用价值，给投保人提供资金方便，另一方面保证寿险公司业务经营的稳定。</a:t>
            </a:r>
          </a:p>
          <a:p>
            <a:pPr marL="0" indent="0">
              <a:lnSpc>
                <a:spcPct val="110000"/>
              </a:lnSpc>
              <a:buNone/>
            </a:pPr>
            <a:endParaRPr lang="zh-CN" altLang="en-US" sz="3600" b="1" dirty="0"/>
          </a:p>
          <a:p>
            <a:endParaRPr lang="zh-CN" altLang="en-US" b="1" dirty="0">
              <a:latin typeface="宋体" panose="02010600030101010101" pitchFamily="2" charset="-12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内容占位符 28673"/>
          <p:cNvSpPr>
            <a:spLocks noGrp="1"/>
          </p:cNvSpPr>
          <p:nvPr>
            <p:ph idx="1"/>
          </p:nvPr>
        </p:nvSpPr>
        <p:spPr>
          <a:xfrm>
            <a:off x="685800" y="676275"/>
            <a:ext cx="7772400" cy="5578475"/>
          </a:xfrm>
        </p:spPr>
        <p:txBody>
          <a:bodyPr anchor="t"/>
          <a:lstStyle/>
          <a:p>
            <a:pPr marL="0" indent="0">
              <a:lnSpc>
                <a:spcPct val="110000"/>
              </a:lnSpc>
              <a:buNone/>
            </a:pPr>
            <a:r>
              <a:rPr lang="zh-CN" altLang="en-US" sz="3200" b="1" dirty="0">
                <a:latin typeface="+mn-ea"/>
                <a:sym typeface="+mn-ea"/>
              </a:rPr>
              <a:t>贷款条款</a:t>
            </a:r>
            <a:r>
              <a:rPr lang="zh-CN" altLang="en-US" sz="3200" b="1" dirty="0">
                <a:latin typeface="+mn-ea"/>
              </a:rPr>
              <a:t>的基本内容是：人寿保险合同生效满一定时期后，投保人以保险单为抵押向保险人申请贷款，贷款金额以保单累积的现金价值为限。投保人应按期归还贷款本息。如果在归还贷款本息之前发生了保险事故或退保，保险人从保险金或退保金中扣除贷款本息。</a:t>
            </a:r>
            <a:r>
              <a:rPr lang="zh-CN" altLang="en-US" sz="3200" b="1" dirty="0">
                <a:latin typeface="+mn-ea"/>
                <a:sym typeface="+mn-ea"/>
              </a:rPr>
              <a:t>如果贷款本息达到了保单现金价值数额时，保险合同终止。</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内容占位符 33793"/>
          <p:cNvSpPr>
            <a:spLocks noGrp="1"/>
          </p:cNvSpPr>
          <p:nvPr>
            <p:ph idx="1"/>
          </p:nvPr>
        </p:nvSpPr>
        <p:spPr>
          <a:xfrm>
            <a:off x="430213" y="327025"/>
            <a:ext cx="8156575" cy="5619750"/>
          </a:xfrm>
        </p:spPr>
        <p:txBody>
          <a:bodyPr anchor="t">
            <a:normAutofit/>
          </a:bodyPr>
          <a:lstStyle/>
          <a:p>
            <a:pPr marL="0" indent="0">
              <a:lnSpc>
                <a:spcPct val="110000"/>
              </a:lnSpc>
              <a:buNone/>
            </a:pPr>
            <a:r>
              <a:rPr lang="en-US" altLang="zh-CN" sz="3600" b="1" dirty="0"/>
              <a:t>---</a:t>
            </a:r>
            <a:r>
              <a:rPr lang="zh-CN" altLang="en-US" sz="3600" b="1" dirty="0"/>
              <a:t>不丧失的现金价值条款</a:t>
            </a:r>
            <a:r>
              <a:rPr lang="zh-CN" altLang="zh-CN" sz="1800" spc="-5" dirty="0">
                <a:solidFill>
                  <a:srgbClr val="000000"/>
                </a:solidFill>
                <a:effectLst/>
                <a:ea typeface="微软雅黑" panose="020B0503020204020204" pitchFamily="34" charset="-122"/>
                <a:cs typeface="微软雅黑" panose="020B0503020204020204" pitchFamily="34" charset="-122"/>
              </a:rPr>
              <a:t>（</a:t>
            </a:r>
            <a:r>
              <a:rPr lang="zh-CN" altLang="zh-CN" sz="1800" spc="-150" dirty="0">
                <a:solidFill>
                  <a:srgbClr val="000000"/>
                </a:solidFill>
                <a:effectLst/>
                <a:ea typeface="微软雅黑" panose="020B0503020204020204" pitchFamily="34" charset="-122"/>
                <a:cs typeface="微软雅黑" panose="020B0503020204020204" pitchFamily="34" charset="-122"/>
              </a:rPr>
              <a:t> </a:t>
            </a:r>
            <a:r>
              <a:rPr lang="en-US" altLang="zh-CN" sz="1800" spc="-5" dirty="0">
                <a:solidFill>
                  <a:srgbClr val="000000"/>
                </a:solidFill>
                <a:effectLst/>
                <a:latin typeface="微软雅黑" panose="020B0503020204020204" pitchFamily="34" charset="-122"/>
                <a:cs typeface="微软雅黑" panose="020B0503020204020204" pitchFamily="34" charset="-122"/>
              </a:rPr>
              <a:t>non-forfeiture provision</a:t>
            </a:r>
            <a:r>
              <a:rPr lang="zh-CN" altLang="zh-CN" sz="1800" spc="-5" dirty="0">
                <a:solidFill>
                  <a:srgbClr val="000000"/>
                </a:solidFill>
                <a:effectLst/>
                <a:ea typeface="微软雅黑" panose="020B0503020204020204" pitchFamily="34" charset="-122"/>
                <a:cs typeface="微软雅黑" panose="020B0503020204020204" pitchFamily="34" charset="-122"/>
              </a:rPr>
              <a:t>）</a:t>
            </a:r>
            <a:endParaRPr lang="zh-CN" altLang="en-US" sz="3600" b="1" dirty="0"/>
          </a:p>
          <a:p>
            <a:pPr marL="0" indent="0">
              <a:lnSpc>
                <a:spcPct val="120000"/>
              </a:lnSpc>
              <a:buNone/>
            </a:pPr>
            <a:r>
              <a:rPr lang="zh-CN" altLang="en-US" sz="3200" b="1" dirty="0">
                <a:latin typeface="+mn-ea"/>
              </a:rPr>
              <a:t>不丧失现金价值条款的基本内容是：长期人寿保险合同生效满2年后，投保人所缴保费中的储蓄保费会累积成现金价值，这部分现金价值不会因为保险合同效力的终止而丧失，投保人可以按照有利于自己的方式处理这一部分现金价值。因此不丧失的现金价值条款又称为不可没收的现金价值条款。</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内容占位符 33793"/>
          <p:cNvSpPr>
            <a:spLocks noGrp="1"/>
          </p:cNvSpPr>
          <p:nvPr>
            <p:ph idx="1"/>
          </p:nvPr>
        </p:nvSpPr>
        <p:spPr>
          <a:xfrm>
            <a:off x="899592" y="327025"/>
            <a:ext cx="7687196" cy="5619750"/>
          </a:xfrm>
        </p:spPr>
        <p:txBody>
          <a:bodyPr anchor="t">
            <a:normAutofit fontScale="92500" lnSpcReduction="20000"/>
          </a:bodyPr>
          <a:lstStyle/>
          <a:p>
            <a:pPr marL="0" indent="0">
              <a:lnSpc>
                <a:spcPct val="120000"/>
              </a:lnSpc>
              <a:buNone/>
            </a:pPr>
            <a:r>
              <a:rPr lang="en-US" altLang="zh-CN" sz="3500" b="1" dirty="0" err="1">
                <a:latin typeface="+mn-ea"/>
              </a:rPr>
              <a:t>我国《保险法》从以下几个方面解释了不丧失的现金价值条款</a:t>
            </a:r>
            <a:r>
              <a:rPr lang="zh-CN" altLang="en-US" sz="3500" b="1" dirty="0">
                <a:latin typeface="+mn-ea"/>
              </a:rPr>
              <a:t>中</a:t>
            </a:r>
            <a:r>
              <a:rPr lang="en-US" altLang="zh-CN" sz="3500" b="1" dirty="0">
                <a:latin typeface="+mn-ea"/>
              </a:rPr>
              <a:t>“</a:t>
            </a:r>
            <a:r>
              <a:rPr lang="zh-CN" altLang="en-US" sz="3500" b="1" dirty="0">
                <a:latin typeface="+mn-ea"/>
              </a:rPr>
              <a:t>不丧失</a:t>
            </a:r>
            <a:r>
              <a:rPr lang="en-US" altLang="zh-CN" sz="3500" b="1" dirty="0">
                <a:latin typeface="+mn-ea"/>
              </a:rPr>
              <a:t>”</a:t>
            </a:r>
            <a:r>
              <a:rPr lang="zh-CN" altLang="en-US" sz="3500" b="1" dirty="0">
                <a:latin typeface="+mn-ea"/>
              </a:rPr>
              <a:t>三个字的含义</a:t>
            </a:r>
            <a:r>
              <a:rPr lang="en-US" altLang="zh-CN" sz="3500" b="1" dirty="0">
                <a:latin typeface="+mn-ea"/>
              </a:rPr>
              <a:t>：</a:t>
            </a:r>
          </a:p>
          <a:p>
            <a:pPr marL="0" indent="0">
              <a:lnSpc>
                <a:spcPct val="120000"/>
              </a:lnSpc>
              <a:buNone/>
            </a:pPr>
            <a:r>
              <a:rPr lang="en-US" altLang="zh-CN" sz="3500" b="1" dirty="0">
                <a:latin typeface="+mn-ea"/>
              </a:rPr>
              <a:t>1</a:t>
            </a:r>
            <a:r>
              <a:rPr lang="zh-CN" altLang="en-US" sz="3500" b="1" dirty="0">
                <a:latin typeface="+mn-ea"/>
              </a:rPr>
              <a:t>、投保人故意造成被保险人死亡、伤残或者疾病的，保险人不承担给付保险金的责任。投保人已交足二年以上保险费的，保险人应当按照合同约定向其他权利人退还保险单的现金价值（《保险法》第四十三条）。</a:t>
            </a:r>
          </a:p>
          <a:p>
            <a:pPr marL="0" indent="0">
              <a:lnSpc>
                <a:spcPct val="120000"/>
              </a:lnSpc>
              <a:buNone/>
            </a:pPr>
            <a:r>
              <a:rPr lang="zh-CN" altLang="en-US" sz="3500" b="1" dirty="0">
                <a:latin typeface="+mn-ea"/>
              </a:rPr>
              <a:t> </a:t>
            </a:r>
          </a:p>
          <a:p>
            <a:endParaRPr lang="zh-CN" altLang="en-US" b="1" dirty="0">
              <a:latin typeface="宋体" panose="0201060003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内容占位符 7169"/>
          <p:cNvSpPr>
            <a:spLocks noGrp="1"/>
          </p:cNvSpPr>
          <p:nvPr>
            <p:ph idx="1"/>
          </p:nvPr>
        </p:nvSpPr>
        <p:spPr>
          <a:xfrm>
            <a:off x="982133" y="836712"/>
            <a:ext cx="7704667" cy="5163104"/>
          </a:xfrm>
          <a:ln/>
        </p:spPr>
        <p:txBody>
          <a:bodyPr anchor="t">
            <a:normAutofit/>
          </a:bodyPr>
          <a:lstStyle/>
          <a:p>
            <a:pPr marL="914400" lvl="2" indent="0" algn="just">
              <a:lnSpc>
                <a:spcPct val="80000"/>
              </a:lnSpc>
              <a:buNone/>
            </a:pPr>
            <a:endParaRPr lang="en-US" altLang="zh-CN" sz="3100" b="1" dirty="0">
              <a:latin typeface="宋体" panose="02010600030101010101" pitchFamily="2" charset="-122"/>
            </a:endParaRPr>
          </a:p>
          <a:p>
            <a:pPr marL="914400" lvl="2" indent="0" algn="just">
              <a:lnSpc>
                <a:spcPct val="80000"/>
              </a:lnSpc>
              <a:buNone/>
            </a:pPr>
            <a:r>
              <a:rPr lang="zh-CN" altLang="en-US" sz="3100" b="1" dirty="0">
                <a:latin typeface="宋体" panose="02010600030101010101" pitchFamily="2" charset="-122"/>
              </a:rPr>
              <a:t>受益人：被保险人死亡后有保险金的请求权</a:t>
            </a:r>
          </a:p>
          <a:p>
            <a:pPr marL="783000" lvl="2" indent="0">
              <a:buNone/>
            </a:pPr>
            <a:r>
              <a:rPr lang="zh-CN" altLang="en-US" sz="3600" b="1" dirty="0">
                <a:latin typeface="宋体" panose="02010600030101010101" pitchFamily="2" charset="-122"/>
              </a:rPr>
              <a:t>二、投保方的义务</a:t>
            </a:r>
          </a:p>
          <a:p>
            <a:pPr marL="914400" lvl="2" indent="0" algn="just">
              <a:lnSpc>
                <a:spcPct val="80000"/>
              </a:lnSpc>
              <a:buNone/>
            </a:pPr>
            <a:r>
              <a:rPr lang="zh-CN" altLang="en-US" sz="3600" b="1" dirty="0">
                <a:latin typeface="宋体" panose="02010600030101010101" pitchFamily="2" charset="-122"/>
              </a:rPr>
              <a:t>1</a:t>
            </a:r>
            <a:r>
              <a:rPr lang="zh-CN" altLang="en-US" sz="3100" b="1" dirty="0">
                <a:latin typeface="宋体" panose="02010600030101010101" pitchFamily="2" charset="-122"/>
              </a:rPr>
              <a:t>、如实告知</a:t>
            </a:r>
          </a:p>
          <a:p>
            <a:pPr marL="914400" lvl="2" indent="0" algn="just">
              <a:lnSpc>
                <a:spcPct val="80000"/>
              </a:lnSpc>
              <a:buNone/>
            </a:pPr>
            <a:r>
              <a:rPr lang="zh-CN" altLang="en-US" sz="3100" b="1" dirty="0">
                <a:latin typeface="宋体" panose="02010600030101010101" pitchFamily="2" charset="-122"/>
              </a:rPr>
              <a:t>2、交付保费</a:t>
            </a:r>
          </a:p>
          <a:p>
            <a:pPr marL="914400" lvl="2" indent="0" algn="just">
              <a:lnSpc>
                <a:spcPct val="80000"/>
              </a:lnSpc>
              <a:buNone/>
            </a:pPr>
            <a:r>
              <a:rPr lang="zh-CN" altLang="en-US" sz="3100" b="1" dirty="0">
                <a:latin typeface="宋体" panose="02010600030101010101" pitchFamily="2" charset="-122"/>
              </a:rPr>
              <a:t>3、通知义务</a:t>
            </a:r>
          </a:p>
          <a:p>
            <a:endParaRPr lang="zh-CN"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内容占位符 33793"/>
          <p:cNvSpPr>
            <a:spLocks noGrp="1"/>
          </p:cNvSpPr>
          <p:nvPr>
            <p:ph idx="1"/>
          </p:nvPr>
        </p:nvSpPr>
        <p:spPr>
          <a:xfrm>
            <a:off x="982133" y="116632"/>
            <a:ext cx="7704667" cy="5883184"/>
          </a:xfrm>
          <a:ln/>
        </p:spPr>
        <p:txBody>
          <a:bodyPr anchor="t">
            <a:normAutofit/>
          </a:bodyPr>
          <a:lstStyle/>
          <a:p>
            <a:pPr marL="0" indent="0">
              <a:lnSpc>
                <a:spcPct val="110000"/>
              </a:lnSpc>
              <a:buNone/>
            </a:pPr>
            <a:r>
              <a:rPr lang="en-US" altLang="zh-CN" sz="3200" b="1" dirty="0">
                <a:latin typeface="+mn-ea"/>
              </a:rPr>
              <a:t>2</a:t>
            </a:r>
            <a:r>
              <a:rPr lang="zh-CN" altLang="en-US" sz="3200" b="1" dirty="0">
                <a:latin typeface="+mn-ea"/>
              </a:rPr>
              <a:t>、以被保险人死亡为给付保险金条件的合同，自合同成立或者合同效力恢复之日起二年内，被保险人自杀的，保险人不承担给付保险金的责任，但被保险人自杀时为无民事行为能力人的除外（</a:t>
            </a:r>
            <a:r>
              <a:rPr lang="en-US" altLang="zh-CN" sz="3200" b="1" dirty="0">
                <a:latin typeface="+mn-ea"/>
              </a:rPr>
              <a:t>44</a:t>
            </a:r>
            <a:r>
              <a:rPr lang="zh-CN" altLang="en-US" sz="3200" b="1" dirty="0">
                <a:latin typeface="+mn-ea"/>
              </a:rPr>
              <a:t>条）。</a:t>
            </a:r>
          </a:p>
          <a:p>
            <a:pPr algn="just"/>
            <a:endParaRPr lang="zh-CN" altLang="en-US" sz="3200" b="1" dirty="0">
              <a:latin typeface="+mn-ea"/>
            </a:endParaRPr>
          </a:p>
          <a:p>
            <a:endParaRPr lang="zh-CN" altLang="en-US" sz="3200" b="1" dirty="0">
              <a:latin typeface="宋体" panose="02010600030101010101" pitchFamily="2" charset="-122"/>
              <a:ea typeface="宋体" panose="02010600030101010101" pitchFamily="2"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p:cNvSpPr>
          <p:nvPr>
            <p:ph idx="1"/>
          </p:nvPr>
        </p:nvSpPr>
        <p:spPr>
          <a:xfrm>
            <a:off x="982133" y="692696"/>
            <a:ext cx="7704667" cy="5307120"/>
          </a:xfrm>
          <a:ln/>
        </p:spPr>
        <p:txBody>
          <a:bodyPr anchor="t">
            <a:normAutofit/>
          </a:bodyPr>
          <a:lstStyle/>
          <a:p>
            <a:pPr marL="0" indent="0">
              <a:buNone/>
            </a:pPr>
            <a:r>
              <a:rPr lang="en-US" altLang="zh-CN" sz="3200" b="1" dirty="0">
                <a:latin typeface="+mn-ea"/>
              </a:rPr>
              <a:t>3</a:t>
            </a:r>
            <a:r>
              <a:rPr lang="zh-CN" altLang="en-US" sz="3200" b="1" dirty="0">
                <a:latin typeface="+mn-ea"/>
              </a:rPr>
              <a:t>、</a:t>
            </a:r>
            <a:r>
              <a:rPr lang="en-US" altLang="zh-CN" sz="3200" b="1" dirty="0">
                <a:latin typeface="+mn-ea"/>
              </a:rPr>
              <a:t>因被保险人故意犯罪或者抗拒依法采取的刑事强制措施导致其伤残或者死亡的，保险人不承担给付保险金的责任。投保人已交足二年以上保险费的，保险人应当按照合同约定退还保险单的现金价值</a:t>
            </a:r>
            <a:r>
              <a:rPr lang="zh-CN" altLang="en-US" sz="3200" b="1" dirty="0">
                <a:latin typeface="+mn-ea"/>
              </a:rPr>
              <a:t>（</a:t>
            </a:r>
            <a:r>
              <a:rPr lang="en-US" altLang="zh-CN" sz="3200" b="1" dirty="0">
                <a:latin typeface="+mn-ea"/>
              </a:rPr>
              <a:t>45</a:t>
            </a:r>
            <a:r>
              <a:rPr lang="zh-CN" altLang="en-US" sz="3200" b="1" dirty="0">
                <a:latin typeface="+mn-ea"/>
              </a:rPr>
              <a:t>条）</a:t>
            </a:r>
            <a:r>
              <a:rPr lang="en-US" altLang="zh-CN" sz="3200" b="1" dirty="0">
                <a:latin typeface="+mn-ea"/>
              </a:rPr>
              <a:t>。</a:t>
            </a:r>
          </a:p>
          <a:p>
            <a:pPr marL="0" indent="0">
              <a:buNone/>
            </a:pPr>
            <a:r>
              <a:rPr lang="en-US" altLang="zh-CN" sz="3200" b="1" dirty="0">
                <a:latin typeface="+mn-ea"/>
              </a:rPr>
              <a:t>4</a:t>
            </a:r>
            <a:r>
              <a:rPr lang="zh-CN" altLang="en-US" sz="3200" b="1" dirty="0">
                <a:latin typeface="+mn-ea"/>
              </a:rPr>
              <a:t>、自保险合同效力中止之日起二年内双方未达成协议的，保险人有权解除合同。但是必须退还保险单的现金价值。</a:t>
            </a:r>
          </a:p>
          <a:p>
            <a:endParaRPr lang="zh-CN" altLang="en-US" sz="3200" b="1" dirty="0">
              <a:latin typeface="宋体" panose="02010600030101010101" pitchFamily="2" charset="-122"/>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内容占位符 35841"/>
          <p:cNvSpPr>
            <a:spLocks noGrp="1"/>
          </p:cNvSpPr>
          <p:nvPr>
            <p:ph idx="1"/>
          </p:nvPr>
        </p:nvSpPr>
        <p:spPr>
          <a:xfrm>
            <a:off x="610579" y="754666"/>
            <a:ext cx="7922841" cy="5348667"/>
          </a:xfrm>
          <a:ln/>
        </p:spPr>
        <p:txBody>
          <a:bodyPr anchor="t">
            <a:normAutofit/>
          </a:bodyPr>
          <a:lstStyle/>
          <a:p>
            <a:pPr marL="0" indent="0">
              <a:buNone/>
            </a:pPr>
            <a:r>
              <a:rPr lang="zh-CN" altLang="en-US" sz="3200" b="1" dirty="0"/>
              <a:t>[</a:t>
            </a:r>
            <a:r>
              <a:rPr lang="zh-CN" altLang="en-US" sz="3200" b="1" dirty="0">
                <a:latin typeface="+mn-ea"/>
              </a:rPr>
              <a:t>案例]</a:t>
            </a:r>
          </a:p>
          <a:p>
            <a:pPr marL="0" indent="0">
              <a:buNone/>
            </a:pPr>
            <a:r>
              <a:rPr lang="zh-CN" altLang="en-US" sz="3200" b="1" dirty="0">
                <a:latin typeface="+mn-ea"/>
              </a:rPr>
              <a:t>杨先生在20</a:t>
            </a:r>
            <a:r>
              <a:rPr lang="en-US" altLang="zh-CN" sz="3200" b="1" dirty="0">
                <a:latin typeface="+mn-ea"/>
              </a:rPr>
              <a:t>21</a:t>
            </a:r>
            <a:r>
              <a:rPr lang="zh-CN" altLang="en-US" sz="3200" b="1" dirty="0">
                <a:latin typeface="+mn-ea"/>
              </a:rPr>
              <a:t>年10月份投保了某公司的长期健康保险，年交保费1800元，交费20年。20</a:t>
            </a:r>
            <a:r>
              <a:rPr lang="en-US" altLang="zh-CN" sz="3200" b="1" dirty="0">
                <a:latin typeface="+mn-ea"/>
              </a:rPr>
              <a:t>22</a:t>
            </a:r>
            <a:r>
              <a:rPr lang="zh-CN" altLang="en-US" sz="3200" b="1" dirty="0">
                <a:latin typeface="+mn-ea"/>
              </a:rPr>
              <a:t>年2月看中新推出的一款长期健康保险，提出退保的决定，即退回已交的1800元保费，但是他万万没有想到的是，保险公司按照合同条款的规定，退了100元保险费，请问为什么？</a:t>
            </a:r>
          </a:p>
        </p:txBody>
      </p:sp>
    </p:spTree>
    <p:extLst>
      <p:ext uri="{BB962C8B-B14F-4D97-AF65-F5344CB8AC3E}">
        <p14:creationId xmlns:p14="http://schemas.microsoft.com/office/powerpoint/2010/main" val="23016531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内容占位符 35841"/>
          <p:cNvSpPr>
            <a:spLocks noGrp="1"/>
          </p:cNvSpPr>
          <p:nvPr>
            <p:ph idx="1"/>
          </p:nvPr>
        </p:nvSpPr>
        <p:spPr>
          <a:xfrm>
            <a:off x="755576" y="980728"/>
            <a:ext cx="7992887" cy="5060635"/>
          </a:xfrm>
          <a:ln/>
        </p:spPr>
        <p:txBody>
          <a:bodyPr anchor="t">
            <a:normAutofit/>
          </a:bodyPr>
          <a:lstStyle/>
          <a:p>
            <a:pPr marL="0" indent="0">
              <a:buNone/>
            </a:pPr>
            <a:r>
              <a:rPr lang="zh-CN" altLang="en-US" sz="3200" b="1" dirty="0">
                <a:latin typeface="+mn-ea"/>
              </a:rPr>
              <a:t>理由：</a:t>
            </a:r>
          </a:p>
          <a:p>
            <a:pPr marL="0" indent="0">
              <a:buNone/>
            </a:pPr>
            <a:r>
              <a:rPr lang="en-US" altLang="zh-CN" sz="3200" b="1" dirty="0">
                <a:latin typeface="+mn-ea"/>
              </a:rPr>
              <a:t>1</a:t>
            </a:r>
            <a:r>
              <a:rPr lang="zh-CN" altLang="en-US" sz="3200" b="1" dirty="0">
                <a:latin typeface="+mn-ea"/>
              </a:rPr>
              <a:t>、在保险期内保险公司为承担保险责任而支付的成本，尽管合同退保时并未发生保险事故，但仍应分摊这部分成本。（保障成本）</a:t>
            </a:r>
          </a:p>
          <a:p>
            <a:pPr marL="0" indent="0">
              <a:buNone/>
            </a:pPr>
            <a:r>
              <a:rPr lang="en-US" altLang="zh-CN" sz="3200" b="1" dirty="0">
                <a:latin typeface="+mn-ea"/>
              </a:rPr>
              <a:t>2</a:t>
            </a:r>
            <a:r>
              <a:rPr lang="zh-CN" altLang="en-US" sz="3200" b="1" dirty="0">
                <a:latin typeface="+mn-ea"/>
              </a:rPr>
              <a:t>、保险公司为订立合同支出的各种费用，如体检、核保费用、保单印制、打印费用，电脑中开列个人帐户的费用必须扣除。（保单初始费用）</a:t>
            </a:r>
          </a:p>
          <a:p>
            <a:pPr>
              <a:lnSpc>
                <a:spcPct val="90000"/>
              </a:lnSpc>
            </a:pPr>
            <a:endParaRPr lang="zh-CN" altLang="en-US" sz="3600" b="1" dirty="0">
              <a:latin typeface="宋体" panose="02010600030101010101" pitchFamily="2" charset="-122"/>
            </a:endParaRPr>
          </a:p>
        </p:txBody>
      </p:sp>
    </p:spTree>
    <p:extLst>
      <p:ext uri="{BB962C8B-B14F-4D97-AF65-F5344CB8AC3E}">
        <p14:creationId xmlns:p14="http://schemas.microsoft.com/office/powerpoint/2010/main" val="8399936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内容占位符 36865"/>
          <p:cNvSpPr>
            <a:spLocks noGrp="1"/>
          </p:cNvSpPr>
          <p:nvPr>
            <p:ph idx="1"/>
          </p:nvPr>
        </p:nvSpPr>
        <p:spPr>
          <a:xfrm>
            <a:off x="827584" y="980728"/>
            <a:ext cx="7488832" cy="5060635"/>
          </a:xfrm>
          <a:ln/>
        </p:spPr>
        <p:txBody>
          <a:bodyPr anchor="t">
            <a:normAutofit/>
          </a:bodyPr>
          <a:lstStyle/>
          <a:p>
            <a:pPr marL="0" indent="0">
              <a:buNone/>
            </a:pPr>
            <a:r>
              <a:rPr lang="en-US" altLang="zh-CN" sz="3200" b="1" dirty="0"/>
              <a:t>3</a:t>
            </a:r>
            <a:r>
              <a:rPr lang="zh-CN" altLang="en-US" sz="3200" b="1" dirty="0"/>
              <a:t>、合同期间保险公司发生的日常管理费用，如固定资产折旧费用、电脑运行费用、行政管理人员工资等。</a:t>
            </a:r>
          </a:p>
          <a:p>
            <a:pPr marL="0" indent="0">
              <a:buNone/>
            </a:pPr>
            <a:r>
              <a:rPr lang="zh-CN" altLang="en-US" sz="3200" b="1" dirty="0"/>
              <a:t>（保单维持费用）</a:t>
            </a:r>
          </a:p>
          <a:p>
            <a:pPr marL="0" indent="0">
              <a:buNone/>
            </a:pPr>
            <a:r>
              <a:rPr lang="en-US" altLang="zh-CN" sz="3200" b="1" dirty="0"/>
              <a:t>4</a:t>
            </a:r>
            <a:r>
              <a:rPr lang="zh-CN" altLang="en-US" sz="3200" b="1" dirty="0"/>
              <a:t>、退保手续费（保单终止费用）</a:t>
            </a:r>
          </a:p>
          <a:p>
            <a:pPr marL="0" indent="0">
              <a:buNone/>
            </a:pPr>
            <a:r>
              <a:rPr lang="en-US" altLang="zh-CN" sz="3200" b="1" dirty="0"/>
              <a:t>5</a:t>
            </a:r>
            <a:r>
              <a:rPr lang="zh-CN" altLang="en-US" sz="3200" b="1" dirty="0"/>
              <a:t>、向销售人员支付的佣金。</a:t>
            </a:r>
          </a:p>
          <a:p>
            <a:endParaRPr lang="zh-CN" altLang="en-US" sz="3600" b="1" dirty="0">
              <a:latin typeface="宋体" panose="02010600030101010101" pitchFamily="2" charset="-122"/>
            </a:endParaRPr>
          </a:p>
        </p:txBody>
      </p:sp>
    </p:spTree>
    <p:extLst>
      <p:ext uri="{BB962C8B-B14F-4D97-AF65-F5344CB8AC3E}">
        <p14:creationId xmlns:p14="http://schemas.microsoft.com/office/powerpoint/2010/main" val="20887802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内容占位符 38913"/>
          <p:cNvSpPr>
            <a:spLocks noGrp="1"/>
          </p:cNvSpPr>
          <p:nvPr>
            <p:ph idx="1"/>
          </p:nvPr>
        </p:nvSpPr>
        <p:spPr>
          <a:xfrm>
            <a:off x="609598" y="332656"/>
            <a:ext cx="7994849" cy="5708707"/>
          </a:xfrm>
          <a:ln/>
        </p:spPr>
        <p:txBody>
          <a:bodyPr anchor="t">
            <a:normAutofit/>
          </a:bodyPr>
          <a:lstStyle/>
          <a:p>
            <a:endParaRPr lang="en-US" altLang="en-US" sz="3200" b="1" dirty="0"/>
          </a:p>
          <a:p>
            <a:pPr marL="0" indent="0">
              <a:buNone/>
            </a:pPr>
            <a:r>
              <a:rPr lang="en-US" altLang="en-US" sz="3600" b="1" dirty="0">
                <a:latin typeface="宋体" panose="02010600030101010101" pitchFamily="2" charset="-122"/>
                <a:ea typeface="华文新魏" panose="02010800040101010101" pitchFamily="2" charset="-122"/>
              </a:rPr>
              <a:t>[</a:t>
            </a:r>
            <a:r>
              <a:rPr lang="zh-CN" altLang="en-US" sz="3200" b="1" dirty="0"/>
              <a:t>案例</a:t>
            </a:r>
            <a:r>
              <a:rPr lang="en-US" altLang="zh-CN" sz="3200" b="1" dirty="0"/>
              <a:t>]</a:t>
            </a:r>
          </a:p>
          <a:p>
            <a:pPr marL="0" indent="0">
              <a:buNone/>
            </a:pPr>
            <a:r>
              <a:rPr lang="zh-CN" altLang="en-US" sz="3200" b="1" dirty="0"/>
              <a:t>张某向保险公司投保了一份终身寿险，缴费满10年保单累积了</a:t>
            </a:r>
            <a:r>
              <a:rPr lang="en-US" altLang="zh-CN" sz="3200" b="1" dirty="0"/>
              <a:t>4</a:t>
            </a:r>
            <a:r>
              <a:rPr lang="zh-CN" altLang="en-US" sz="3200" b="1" dirty="0"/>
              <a:t>0000元现金价值，当张某提出退保时，保险公司退了他</a:t>
            </a:r>
            <a:r>
              <a:rPr lang="en-US" altLang="zh-CN" sz="3200" b="1" dirty="0"/>
              <a:t>30</a:t>
            </a:r>
            <a:r>
              <a:rPr lang="zh-CN" altLang="en-US" sz="3200" b="1" dirty="0"/>
              <a:t>000元的退保金，为什么人寿保险的退保金会低于保单的现金价值？</a:t>
            </a:r>
          </a:p>
        </p:txBody>
      </p:sp>
    </p:spTree>
    <p:extLst>
      <p:ext uri="{BB962C8B-B14F-4D97-AF65-F5344CB8AC3E}">
        <p14:creationId xmlns:p14="http://schemas.microsoft.com/office/powerpoint/2010/main" val="1581780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内容占位符 37889"/>
          <p:cNvSpPr>
            <a:spLocks noGrp="1"/>
          </p:cNvSpPr>
          <p:nvPr>
            <p:ph idx="1"/>
          </p:nvPr>
        </p:nvSpPr>
        <p:spPr>
          <a:xfrm>
            <a:off x="755577" y="980728"/>
            <a:ext cx="7200800" cy="5060635"/>
          </a:xfrm>
          <a:ln/>
        </p:spPr>
        <p:txBody>
          <a:bodyPr anchor="t"/>
          <a:lstStyle/>
          <a:p>
            <a:pPr marL="0" indent="0">
              <a:buNone/>
            </a:pPr>
            <a:r>
              <a:rPr lang="en-US" altLang="zh-CN" sz="3600" b="1" dirty="0">
                <a:latin typeface="宋体" panose="02010600030101010101" pitchFamily="2" charset="-122"/>
                <a:ea typeface="华文新魏" panose="02010800040101010101" pitchFamily="2" charset="-122"/>
              </a:rPr>
              <a:t>1</a:t>
            </a:r>
            <a:r>
              <a:rPr lang="zh-CN" altLang="en-US" sz="3200" b="1" dirty="0"/>
              <a:t>、死亡逆选择增加</a:t>
            </a:r>
          </a:p>
          <a:p>
            <a:pPr marL="0" indent="0">
              <a:buNone/>
            </a:pPr>
            <a:r>
              <a:rPr lang="en-US" altLang="zh-CN" sz="3200" b="1" dirty="0"/>
              <a:t>2</a:t>
            </a:r>
            <a:r>
              <a:rPr lang="zh-CN" altLang="en-US" sz="3200" b="1" dirty="0"/>
              <a:t>、影响保险公司的投资计划和投资收益</a:t>
            </a:r>
          </a:p>
          <a:p>
            <a:pPr marL="0" indent="0">
              <a:buNone/>
            </a:pPr>
            <a:r>
              <a:rPr lang="en-US" altLang="zh-CN" sz="3200" b="1" dirty="0"/>
              <a:t>3</a:t>
            </a:r>
            <a:r>
              <a:rPr lang="zh-CN" altLang="en-US" sz="3200" b="1" dirty="0"/>
              <a:t>、费用需要摊还</a:t>
            </a:r>
          </a:p>
          <a:p>
            <a:pPr marL="0" indent="0">
              <a:buNone/>
            </a:pPr>
            <a:r>
              <a:rPr lang="en-US" altLang="zh-CN" sz="3200" b="1" dirty="0"/>
              <a:t>4</a:t>
            </a:r>
            <a:r>
              <a:rPr lang="zh-CN" altLang="en-US" sz="3200" b="1" dirty="0"/>
              <a:t>、退保费用 </a:t>
            </a:r>
          </a:p>
          <a:p>
            <a:endParaRPr lang="zh-CN" altLang="en-US" sz="3600" b="1" dirty="0">
              <a:latin typeface="宋体" panose="02010600030101010101" pitchFamily="2" charset="-122"/>
            </a:endParaRPr>
          </a:p>
        </p:txBody>
      </p:sp>
    </p:spTree>
    <p:extLst>
      <p:ext uri="{BB962C8B-B14F-4D97-AF65-F5344CB8AC3E}">
        <p14:creationId xmlns:p14="http://schemas.microsoft.com/office/powerpoint/2010/main" val="11905603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内容占位符 38913"/>
          <p:cNvSpPr>
            <a:spLocks noGrp="1"/>
          </p:cNvSpPr>
          <p:nvPr>
            <p:ph idx="1"/>
          </p:nvPr>
        </p:nvSpPr>
        <p:spPr>
          <a:xfrm>
            <a:off x="982133" y="764704"/>
            <a:ext cx="7704667" cy="3600400"/>
          </a:xfrm>
          <a:ln/>
        </p:spPr>
        <p:txBody>
          <a:bodyPr anchor="t">
            <a:normAutofit/>
          </a:bodyPr>
          <a:lstStyle/>
          <a:p>
            <a:endParaRPr lang="en-US" altLang="zh-CN" sz="3600" dirty="0">
              <a:latin typeface="宋体" panose="02010600030101010101" pitchFamily="2" charset="-122"/>
            </a:endParaRPr>
          </a:p>
          <a:p>
            <a:endParaRPr lang="en-US" altLang="zh-CN" sz="3600" dirty="0">
              <a:latin typeface="宋体" panose="02010600030101010101" pitchFamily="2" charset="-122"/>
            </a:endParaRPr>
          </a:p>
          <a:p>
            <a:endParaRPr lang="en-US" altLang="zh-CN" sz="3600" dirty="0">
              <a:latin typeface="宋体" panose="02010600030101010101" pitchFamily="2" charset="-122"/>
            </a:endParaRPr>
          </a:p>
          <a:p>
            <a:pPr marL="0" indent="0">
              <a:buNone/>
            </a:pPr>
            <a:r>
              <a:rPr lang="zh-CN" altLang="en-US" sz="3500" b="1" dirty="0">
                <a:latin typeface="宋体" panose="02010600030101010101" pitchFamily="2" charset="-122"/>
              </a:rPr>
              <a:t>第三节 人寿保险合同的选择权条款</a:t>
            </a:r>
          </a:p>
          <a:p>
            <a:endParaRPr lang="zh-CN" altLang="en-US" sz="3600" dirty="0">
              <a:latin typeface="宋体" panose="02010600030101010101" pitchFamily="2" charset="-122"/>
            </a:endParaRPr>
          </a:p>
          <a:p>
            <a:endParaRPr lang="zh-CN" altLang="en-US" dirty="0">
              <a:latin typeface="宋体" panose="02010600030101010101" pitchFamily="2" charset="-122"/>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内容占位符 39937"/>
          <p:cNvSpPr>
            <a:spLocks noGrp="1"/>
          </p:cNvSpPr>
          <p:nvPr>
            <p:ph idx="1"/>
          </p:nvPr>
        </p:nvSpPr>
        <p:spPr>
          <a:xfrm>
            <a:off x="982133" y="1916832"/>
            <a:ext cx="7704667" cy="4082984"/>
          </a:xfrm>
          <a:ln/>
        </p:spPr>
        <p:txBody>
          <a:bodyPr anchor="t"/>
          <a:lstStyle/>
          <a:p>
            <a:pPr marL="0" indent="0">
              <a:buNone/>
            </a:pPr>
            <a:r>
              <a:rPr lang="zh-CN" altLang="en-US" sz="3600" b="1" dirty="0">
                <a:latin typeface="宋体" panose="02010600030101010101" pitchFamily="2" charset="-122"/>
              </a:rPr>
              <a:t>一、不丧失权益选择权条款</a:t>
            </a:r>
            <a:r>
              <a:rPr lang="zh-CN" altLang="zh-CN" dirty="0"/>
              <a:t>（ </a:t>
            </a:r>
            <a:r>
              <a:rPr lang="en-US" altLang="zh-CN" dirty="0"/>
              <a:t>non-forfeiture benefits option clause</a:t>
            </a:r>
            <a:r>
              <a:rPr lang="zh-CN" altLang="zh-CN" dirty="0"/>
              <a:t>）</a:t>
            </a:r>
            <a:endParaRPr lang="zh-CN" altLang="en-US" sz="3200" b="1" dirty="0">
              <a:latin typeface="华文楷体" panose="02010600040101010101" pitchFamily="2" charset="-122"/>
              <a:ea typeface="华文楷体" panose="02010600040101010101" pitchFamily="2" charset="-122"/>
            </a:endParaRPr>
          </a:p>
          <a:p>
            <a:pPr marL="0" indent="0">
              <a:buNone/>
            </a:pP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、退保金（</a:t>
            </a:r>
            <a:r>
              <a:rPr lang="en-US" altLang="zh-CN" sz="3200" dirty="0">
                <a:latin typeface="华文楷体" panose="02010600040101010101" pitchFamily="2" charset="-122"/>
                <a:ea typeface="华文楷体" panose="02010600040101010101" pitchFamily="2" charset="-122"/>
              </a:rPr>
              <a:t>cash surrender value</a:t>
            </a:r>
            <a:r>
              <a:rPr lang="zh-CN" altLang="en-US" sz="3200" dirty="0">
                <a:latin typeface="华文楷体" panose="02010600040101010101" pitchFamily="2" charset="-122"/>
                <a:ea typeface="华文楷体" panose="02010600040101010101" pitchFamily="2" charset="-122"/>
              </a:rPr>
              <a:t>）</a:t>
            </a:r>
            <a:endParaRPr lang="zh-CN" altLang="en-US" sz="3200" b="1" dirty="0">
              <a:latin typeface="华文楷体" panose="02010600040101010101" pitchFamily="2" charset="-122"/>
              <a:ea typeface="华文楷体" panose="02010600040101010101" pitchFamily="2" charset="-122"/>
            </a:endParaRPr>
          </a:p>
          <a:p>
            <a:pPr marL="0" indent="0">
              <a:buNone/>
            </a:pP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、减额缴清保险（</a:t>
            </a:r>
            <a:r>
              <a:rPr lang="en-US" altLang="zh-CN" sz="3200" dirty="0">
                <a:latin typeface="华文楷体" panose="02010600040101010101" pitchFamily="2" charset="-122"/>
                <a:ea typeface="华文楷体" panose="02010600040101010101" pitchFamily="2" charset="-122"/>
              </a:rPr>
              <a:t>reduced paid-up insurance</a:t>
            </a:r>
            <a:r>
              <a:rPr lang="zh-CN" altLang="en-US" sz="3200" dirty="0">
                <a:latin typeface="华文楷体" panose="02010600040101010101" pitchFamily="2" charset="-122"/>
                <a:ea typeface="华文楷体" panose="02010600040101010101" pitchFamily="2" charset="-122"/>
              </a:rPr>
              <a:t>）</a:t>
            </a:r>
            <a:endParaRPr lang="zh-CN" altLang="en-US" sz="3200" b="1" dirty="0">
              <a:latin typeface="华文楷体" panose="02010600040101010101" pitchFamily="2" charset="-122"/>
              <a:ea typeface="华文楷体" panose="02010600040101010101" pitchFamily="2" charset="-122"/>
            </a:endParaRPr>
          </a:p>
          <a:p>
            <a:pPr marL="0" indent="0">
              <a:buNone/>
            </a:pPr>
            <a:r>
              <a:rPr lang="en-US" altLang="zh-CN" sz="3200" b="1" dirty="0">
                <a:latin typeface="华文楷体" panose="02010600040101010101" pitchFamily="2" charset="-122"/>
                <a:ea typeface="华文楷体" panose="02010600040101010101" pitchFamily="2" charset="-122"/>
              </a:rPr>
              <a:t>3</a:t>
            </a:r>
            <a:r>
              <a:rPr lang="zh-CN" altLang="en-US" sz="3200" b="1" dirty="0">
                <a:latin typeface="华文楷体" panose="02010600040101010101" pitchFamily="2" charset="-122"/>
                <a:ea typeface="华文楷体" panose="02010600040101010101" pitchFamily="2" charset="-122"/>
              </a:rPr>
              <a:t>、展期保险</a:t>
            </a:r>
            <a:r>
              <a:rPr lang="en-US" altLang="zh-CN" sz="3200" dirty="0">
                <a:latin typeface="华文楷体" panose="02010600040101010101" pitchFamily="2" charset="-122"/>
                <a:ea typeface="华文楷体" panose="02010600040101010101" pitchFamily="2" charset="-122"/>
              </a:rPr>
              <a:t>(extended term insurance</a:t>
            </a:r>
            <a:r>
              <a:rPr lang="zh-CN" altLang="en-US" sz="3200" dirty="0">
                <a:latin typeface="华文楷体" panose="02010600040101010101" pitchFamily="2" charset="-122"/>
                <a:ea typeface="华文楷体" panose="02010600040101010101" pitchFamily="2" charset="-122"/>
              </a:rPr>
              <a:t>）</a:t>
            </a:r>
            <a:endParaRPr lang="zh-CN" altLang="en-US" sz="3200" b="1" dirty="0">
              <a:latin typeface="华文楷体" panose="02010600040101010101" pitchFamily="2" charset="-122"/>
              <a:ea typeface="华文楷体" panose="02010600040101010101" pitchFamily="2" charset="-122"/>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内容占位符 40961"/>
          <p:cNvSpPr>
            <a:spLocks noGrp="1"/>
          </p:cNvSpPr>
          <p:nvPr>
            <p:ph idx="1"/>
          </p:nvPr>
        </p:nvSpPr>
        <p:spPr>
          <a:xfrm>
            <a:off x="982133" y="764704"/>
            <a:ext cx="7704667" cy="5235112"/>
          </a:xfrm>
          <a:ln/>
        </p:spPr>
        <p:txBody>
          <a:bodyPr anchor="t">
            <a:normAutofit/>
          </a:bodyPr>
          <a:lstStyle/>
          <a:p>
            <a:pPr marL="0" indent="0">
              <a:buNone/>
            </a:pPr>
            <a:r>
              <a:rPr lang="zh-CN" altLang="en-US" sz="3600" b="1" dirty="0">
                <a:latin typeface="宋体" panose="02010600030101010101" pitchFamily="2" charset="-122"/>
              </a:rPr>
              <a:t>二、保险金给付选择权条款</a:t>
            </a:r>
            <a:r>
              <a:rPr lang="zh-CN" altLang="zh-CN" dirty="0"/>
              <a:t>（</a:t>
            </a:r>
            <a:r>
              <a:rPr lang="en-US" altLang="zh-CN" dirty="0"/>
              <a:t>settlement option provision</a:t>
            </a:r>
            <a:r>
              <a:rPr lang="zh-CN" altLang="zh-CN" dirty="0"/>
              <a:t>）</a:t>
            </a:r>
          </a:p>
          <a:p>
            <a:pPr marL="0" indent="0">
              <a:buNone/>
            </a:pP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、一次性现金方式</a:t>
            </a:r>
          </a:p>
          <a:p>
            <a:pPr marL="0" indent="0">
              <a:buNone/>
            </a:pP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、利息收入方式</a:t>
            </a:r>
          </a:p>
          <a:p>
            <a:pPr marL="0" indent="0">
              <a:buNone/>
            </a:pPr>
            <a:r>
              <a:rPr lang="en-US" altLang="zh-CN" sz="3200" b="1" dirty="0">
                <a:latin typeface="华文楷体" panose="02010600040101010101" pitchFamily="2" charset="-122"/>
                <a:ea typeface="华文楷体" panose="02010600040101010101" pitchFamily="2" charset="-122"/>
              </a:rPr>
              <a:t>3</a:t>
            </a:r>
            <a:r>
              <a:rPr lang="zh-CN" altLang="en-US" sz="3200" b="1" dirty="0">
                <a:latin typeface="华文楷体" panose="02010600040101010101" pitchFamily="2" charset="-122"/>
                <a:ea typeface="华文楷体" panose="02010600040101010101" pitchFamily="2" charset="-122"/>
              </a:rPr>
              <a:t>、按固定期限向受益人分期给付</a:t>
            </a:r>
          </a:p>
          <a:p>
            <a:pPr marL="0" indent="0">
              <a:buNone/>
            </a:pPr>
            <a:r>
              <a:rPr lang="en-US" altLang="zh-CN" sz="3200" b="1" dirty="0">
                <a:latin typeface="华文楷体" panose="02010600040101010101" pitchFamily="2" charset="-122"/>
                <a:ea typeface="华文楷体" panose="02010600040101010101" pitchFamily="2" charset="-122"/>
              </a:rPr>
              <a:t>4</a:t>
            </a:r>
            <a:r>
              <a:rPr lang="zh-CN" altLang="en-US" sz="3200" b="1" dirty="0">
                <a:latin typeface="华文楷体" panose="02010600040101010101" pitchFamily="2" charset="-122"/>
                <a:ea typeface="华文楷体" panose="02010600040101010101" pitchFamily="2" charset="-122"/>
              </a:rPr>
              <a:t>、按固定金额向受益人分期给付</a:t>
            </a:r>
          </a:p>
          <a:p>
            <a:pPr marL="0" indent="0">
              <a:buNone/>
            </a:pPr>
            <a:r>
              <a:rPr lang="en-US" altLang="zh-CN" sz="3200" b="1" dirty="0">
                <a:latin typeface="华文楷体" panose="02010600040101010101" pitchFamily="2" charset="-122"/>
                <a:ea typeface="华文楷体" panose="02010600040101010101" pitchFamily="2" charset="-122"/>
              </a:rPr>
              <a:t>5</a:t>
            </a:r>
            <a:r>
              <a:rPr lang="zh-CN" altLang="en-US" sz="3200" b="1" dirty="0">
                <a:latin typeface="华文楷体" panose="02010600040101010101" pitchFamily="2" charset="-122"/>
                <a:ea typeface="华文楷体" panose="02010600040101010101" pitchFamily="2" charset="-122"/>
              </a:rPr>
              <a:t>、按终身年金方式给付</a:t>
            </a:r>
          </a:p>
          <a:p>
            <a:endParaRPr lang="zh-CN" altLang="en-US" sz="3600" b="1" dirty="0">
              <a:latin typeface="宋体" panose="02010600030101010101" pitchFamily="2" charset="-122"/>
            </a:endParaRPr>
          </a:p>
          <a:p>
            <a:endParaRPr lang="zh-CN" altLang="en-US" b="1" dirty="0">
              <a:latin typeface="宋体" panose="0201060003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内容占位符 8193"/>
          <p:cNvSpPr>
            <a:spLocks noGrp="1"/>
          </p:cNvSpPr>
          <p:nvPr>
            <p:ph idx="1"/>
          </p:nvPr>
        </p:nvSpPr>
        <p:spPr>
          <a:xfrm>
            <a:off x="982133" y="1700808"/>
            <a:ext cx="7704667" cy="4299008"/>
          </a:xfrm>
          <a:ln/>
        </p:spPr>
        <p:txBody>
          <a:bodyPr anchor="t">
            <a:normAutofit fontScale="85000" lnSpcReduction="20000"/>
          </a:bodyPr>
          <a:lstStyle/>
          <a:p>
            <a:pPr marL="783000" lvl="2" indent="0" algn="just">
              <a:buNone/>
            </a:pPr>
            <a:r>
              <a:rPr lang="zh-CN" altLang="en-US" sz="3600" b="1" dirty="0">
                <a:latin typeface="宋体" panose="02010600030101010101" pitchFamily="2" charset="-122"/>
              </a:rPr>
              <a:t>三、保险方的义务</a:t>
            </a:r>
          </a:p>
          <a:p>
            <a:pPr marL="914400" lvl="2" indent="0" algn="just">
              <a:buNone/>
            </a:pPr>
            <a:r>
              <a:rPr lang="zh-CN" altLang="en-US" sz="3600" b="1" dirty="0">
                <a:latin typeface="宋体" panose="02010600030101010101" pitchFamily="2" charset="-122"/>
              </a:rPr>
              <a:t>1、承担保险责任</a:t>
            </a:r>
          </a:p>
          <a:p>
            <a:pPr marL="914400" lvl="2" indent="0" algn="just">
              <a:buNone/>
            </a:pPr>
            <a:r>
              <a:rPr lang="zh-CN" altLang="en-US" sz="3600" b="1" dirty="0">
                <a:latin typeface="宋体" panose="02010600030101010101" pitchFamily="2" charset="-122"/>
              </a:rPr>
              <a:t>2、条款说明</a:t>
            </a:r>
          </a:p>
          <a:p>
            <a:pPr marL="914400" lvl="2" indent="0" algn="just">
              <a:buNone/>
            </a:pPr>
            <a:r>
              <a:rPr lang="zh-CN" altLang="en-US" sz="3200" b="1" dirty="0">
                <a:latin typeface="宋体" panose="02010600030101010101" pitchFamily="2" charset="-122"/>
              </a:rPr>
              <a:t>（1）投保人的声明与授权</a:t>
            </a:r>
          </a:p>
          <a:p>
            <a:pPr marL="914400" lvl="2" indent="0" algn="just">
              <a:buNone/>
            </a:pPr>
            <a:r>
              <a:rPr lang="zh-CN" altLang="en-US" sz="3200" b="1" dirty="0">
                <a:latin typeface="宋体" panose="02010600030101010101" pitchFamily="2" charset="-122"/>
              </a:rPr>
              <a:t>（2）填写客户权益确认书</a:t>
            </a:r>
          </a:p>
          <a:p>
            <a:pPr marL="914400" lvl="2" indent="0" algn="just">
              <a:buNone/>
            </a:pPr>
            <a:r>
              <a:rPr lang="zh-CN" altLang="en-US" sz="3200" b="1" dirty="0">
                <a:latin typeface="宋体" panose="02010600030101010101" pitchFamily="2" charset="-122"/>
              </a:rPr>
              <a:t>（3）客户回访</a:t>
            </a:r>
          </a:p>
          <a:p>
            <a:pPr marL="914400" lvl="2" indent="0" algn="just">
              <a:buNone/>
            </a:pPr>
            <a:r>
              <a:rPr lang="zh-CN" altLang="en-US" sz="3600" b="1" dirty="0">
                <a:latin typeface="宋体" panose="02010600030101010101" pitchFamily="2" charset="-122"/>
              </a:rPr>
              <a:t>3、及时签发保险单证</a:t>
            </a:r>
          </a:p>
          <a:p>
            <a:pPr marL="914400" lvl="2" indent="0" algn="just">
              <a:buNone/>
            </a:pPr>
            <a:r>
              <a:rPr lang="zh-CN" altLang="en-US" sz="3600" b="1" dirty="0">
                <a:latin typeface="宋体" panose="02010600030101010101" pitchFamily="2" charset="-122"/>
              </a:rPr>
              <a:t>4、为被保险人保密</a:t>
            </a:r>
          </a:p>
          <a:p>
            <a:pPr lvl="2" algn="just"/>
            <a:endParaRPr lang="zh-CN" altLang="en-US" sz="3600" b="1" dirty="0">
              <a:latin typeface="宋体" panose="02010600030101010101" pitchFamily="2" charset="-122"/>
            </a:endParaRPr>
          </a:p>
          <a:p>
            <a:pPr lvl="2" algn="just"/>
            <a:endParaRPr lang="zh-CN" altLang="en-US" sz="3600" b="1" dirty="0">
              <a:latin typeface="宋体" panose="02010600030101010101" pitchFamily="2" charset="-122"/>
            </a:endParaRPr>
          </a:p>
          <a:p>
            <a:endParaRPr lang="zh-CN" altLang="en-US" sz="3600" b="1" dirty="0"/>
          </a:p>
          <a:p>
            <a:endParaRPr lang="zh-CN"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内容占位符 41985"/>
          <p:cNvSpPr>
            <a:spLocks noGrp="1"/>
          </p:cNvSpPr>
          <p:nvPr>
            <p:ph idx="1"/>
          </p:nvPr>
        </p:nvSpPr>
        <p:spPr>
          <a:xfrm>
            <a:off x="982133" y="476672"/>
            <a:ext cx="7704667" cy="5523144"/>
          </a:xfrm>
          <a:ln/>
        </p:spPr>
        <p:txBody>
          <a:bodyPr anchor="t">
            <a:normAutofit lnSpcReduction="10000"/>
          </a:bodyPr>
          <a:lstStyle/>
          <a:p>
            <a:pPr marL="0" indent="0">
              <a:buNone/>
            </a:pPr>
            <a:r>
              <a:rPr lang="zh-CN" altLang="en-US" sz="3600" b="1" dirty="0">
                <a:latin typeface="宋体" panose="02010600030101010101" pitchFamily="2" charset="-122"/>
              </a:rPr>
              <a:t>三、红利选择权条款</a:t>
            </a:r>
            <a:r>
              <a:rPr lang="zh-CN" altLang="zh-CN" dirty="0"/>
              <a:t>（</a:t>
            </a:r>
            <a:r>
              <a:rPr lang="en-US" altLang="zh-CN" dirty="0"/>
              <a:t>dividend option clause</a:t>
            </a:r>
            <a:r>
              <a:rPr lang="zh-CN" altLang="zh-CN" dirty="0"/>
              <a:t>）</a:t>
            </a:r>
            <a:endParaRPr lang="zh-CN" altLang="en-US" sz="3600" b="1" dirty="0">
              <a:latin typeface="宋体" panose="02010600030101010101" pitchFamily="2" charset="-122"/>
            </a:endParaRPr>
          </a:p>
          <a:p>
            <a:pPr marL="0" indent="0">
              <a:buNone/>
            </a:pP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、现金红利选择权</a:t>
            </a:r>
            <a:r>
              <a:rPr lang="en-US" altLang="zh-CN" sz="3200" b="1" dirty="0">
                <a:latin typeface="华文楷体" panose="02010600040101010101" pitchFamily="2" charset="-122"/>
                <a:ea typeface="华文楷体" panose="02010600040101010101" pitchFamily="2" charset="-122"/>
              </a:rPr>
              <a:t>(cash dividend option)</a:t>
            </a:r>
            <a:endParaRPr lang="zh-CN" altLang="zh-CN" sz="3200" b="1" dirty="0">
              <a:latin typeface="华文楷体" panose="02010600040101010101" pitchFamily="2" charset="-122"/>
              <a:ea typeface="华文楷体" panose="02010600040101010101" pitchFamily="2" charset="-122"/>
            </a:endParaRPr>
          </a:p>
          <a:p>
            <a:pPr marL="0" indent="0">
              <a:buNone/>
            </a:pP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、累积利息红利选择权</a:t>
            </a:r>
            <a:r>
              <a:rPr lang="en-US" altLang="zh-CN" sz="3200" b="1" dirty="0">
                <a:latin typeface="华文楷体" panose="02010600040101010101" pitchFamily="2" charset="-122"/>
                <a:ea typeface="华文楷体" panose="02010600040101010101" pitchFamily="2" charset="-122"/>
              </a:rPr>
              <a:t>(</a:t>
            </a:r>
            <a:r>
              <a:rPr lang="en-US" altLang="zh-CN" sz="3200" b="1" dirty="0" err="1">
                <a:latin typeface="华文楷体" panose="02010600040101010101" pitchFamily="2" charset="-122"/>
                <a:ea typeface="华文楷体" panose="02010600040101010101" pitchFamily="2" charset="-122"/>
              </a:rPr>
              <a:t>accumulationat</a:t>
            </a:r>
            <a:r>
              <a:rPr lang="en-US" altLang="zh-CN" sz="3200" b="1" dirty="0">
                <a:latin typeface="华文楷体" panose="02010600040101010101" pitchFamily="2" charset="-122"/>
                <a:ea typeface="华文楷体" panose="02010600040101010101" pitchFamily="2" charset="-122"/>
              </a:rPr>
              <a:t> interest dividend option)</a:t>
            </a:r>
            <a:endParaRPr lang="zh-CN" altLang="zh-CN" sz="3200" b="1" dirty="0">
              <a:latin typeface="华文楷体" panose="02010600040101010101" pitchFamily="2" charset="-122"/>
              <a:ea typeface="华文楷体" panose="02010600040101010101" pitchFamily="2" charset="-122"/>
            </a:endParaRPr>
          </a:p>
          <a:p>
            <a:pPr marL="0" indent="0">
              <a:buNone/>
            </a:pPr>
            <a:r>
              <a:rPr lang="en-US" altLang="zh-CN" sz="3200" b="1" dirty="0">
                <a:latin typeface="华文楷体" panose="02010600040101010101" pitchFamily="2" charset="-122"/>
                <a:ea typeface="华文楷体" panose="02010600040101010101" pitchFamily="2" charset="-122"/>
              </a:rPr>
              <a:t>3</a:t>
            </a:r>
            <a:r>
              <a:rPr lang="zh-CN" altLang="en-US" sz="3200" b="1" dirty="0">
                <a:latin typeface="华文楷体" panose="02010600040101010101" pitchFamily="2" charset="-122"/>
                <a:ea typeface="华文楷体" panose="02010600040101010101" pitchFamily="2" charset="-122"/>
              </a:rPr>
              <a:t>、抵减保费红利选择权</a:t>
            </a:r>
            <a:r>
              <a:rPr lang="en-US" altLang="zh-CN" sz="3200" b="1" dirty="0">
                <a:latin typeface="华文楷体" panose="02010600040101010101" pitchFamily="2" charset="-122"/>
                <a:ea typeface="华文楷体" panose="02010600040101010101" pitchFamily="2" charset="-122"/>
              </a:rPr>
              <a:t>(premium reduction dividend option)</a:t>
            </a:r>
            <a:endParaRPr lang="zh-CN" altLang="zh-CN" sz="3200" b="1" dirty="0">
              <a:latin typeface="华文楷体" panose="02010600040101010101" pitchFamily="2" charset="-122"/>
              <a:ea typeface="华文楷体" panose="02010600040101010101" pitchFamily="2" charset="-122"/>
            </a:endParaRPr>
          </a:p>
          <a:p>
            <a:pPr marL="0" indent="0">
              <a:buNone/>
            </a:pPr>
            <a:r>
              <a:rPr lang="en-US" altLang="zh-CN" sz="3200" b="1" dirty="0">
                <a:latin typeface="华文楷体" panose="02010600040101010101" pitchFamily="2" charset="-122"/>
                <a:ea typeface="华文楷体" panose="02010600040101010101" pitchFamily="2" charset="-122"/>
              </a:rPr>
              <a:t>4</a:t>
            </a:r>
            <a:r>
              <a:rPr lang="zh-CN" altLang="en-US" sz="3200" b="1" dirty="0">
                <a:latin typeface="华文楷体" panose="02010600040101010101" pitchFamily="2" charset="-122"/>
                <a:ea typeface="华文楷体" panose="02010600040101010101" pitchFamily="2" charset="-122"/>
              </a:rPr>
              <a:t>、增额缴清保险红利选择权</a:t>
            </a:r>
            <a:r>
              <a:rPr lang="en-US" altLang="zh-CN" sz="3200" b="1" dirty="0">
                <a:latin typeface="华文楷体" panose="02010600040101010101" pitchFamily="2" charset="-122"/>
                <a:ea typeface="华文楷体" panose="02010600040101010101" pitchFamily="2" charset="-122"/>
              </a:rPr>
              <a:t>(paid-up </a:t>
            </a:r>
            <a:r>
              <a:rPr lang="en-US" altLang="zh-CN" sz="3200" b="1" dirty="0" err="1">
                <a:latin typeface="华文楷体" panose="02010600040101010101" pitchFamily="2" charset="-122"/>
                <a:ea typeface="华文楷体" panose="02010600040101010101" pitchFamily="2" charset="-122"/>
              </a:rPr>
              <a:t>additiona</a:t>
            </a:r>
            <a:r>
              <a:rPr lang="en-US" altLang="zh-CN" sz="3200" b="1" dirty="0">
                <a:latin typeface="华文楷体" panose="02010600040101010101" pitchFamily="2" charset="-122"/>
                <a:ea typeface="华文楷体" panose="02010600040101010101" pitchFamily="2" charset="-122"/>
              </a:rPr>
              <a:t> </a:t>
            </a:r>
            <a:r>
              <a:rPr lang="en-US" altLang="zh-CN" sz="3200" b="1" dirty="0" err="1">
                <a:latin typeface="华文楷体" panose="02010600040101010101" pitchFamily="2" charset="-122"/>
                <a:ea typeface="华文楷体" panose="02010600040101010101" pitchFamily="2" charset="-122"/>
              </a:rPr>
              <a:t>linsurance</a:t>
            </a:r>
            <a:r>
              <a:rPr lang="en-US" altLang="zh-CN" sz="3200" b="1" dirty="0">
                <a:latin typeface="华文楷体" panose="02010600040101010101" pitchFamily="2" charset="-122"/>
                <a:ea typeface="华文楷体" panose="02010600040101010101" pitchFamily="2" charset="-122"/>
              </a:rPr>
              <a:t> dividend option)</a:t>
            </a:r>
            <a:endParaRPr lang="zh-CN" altLang="zh-CN" sz="3200" b="1" dirty="0">
              <a:latin typeface="华文楷体" panose="02010600040101010101" pitchFamily="2" charset="-122"/>
              <a:ea typeface="华文楷体" panose="02010600040101010101" pitchFamily="2" charset="-122"/>
            </a:endParaRPr>
          </a:p>
          <a:p>
            <a:pPr marL="0" indent="0">
              <a:buNone/>
            </a:pPr>
            <a:r>
              <a:rPr lang="en-US" altLang="zh-CN" sz="3200" b="1" dirty="0">
                <a:latin typeface="华文楷体" panose="02010600040101010101" pitchFamily="2" charset="-122"/>
                <a:ea typeface="华文楷体" panose="02010600040101010101" pitchFamily="2" charset="-122"/>
              </a:rPr>
              <a:t>5</a:t>
            </a:r>
            <a:r>
              <a:rPr lang="zh-CN" altLang="en-US" sz="3200" b="1" dirty="0">
                <a:latin typeface="华文楷体" panose="02010600040101010101" pitchFamily="2" charset="-122"/>
                <a:ea typeface="华文楷体" panose="02010600040101010101" pitchFamily="2" charset="-122"/>
              </a:rPr>
              <a:t>、增额定期保险红利选择权</a:t>
            </a:r>
            <a:r>
              <a:rPr lang="en-US" altLang="zh-CN" sz="3200" b="1" dirty="0">
                <a:latin typeface="华文楷体" panose="02010600040101010101" pitchFamily="2" charset="-122"/>
                <a:ea typeface="华文楷体" panose="02010600040101010101" pitchFamily="2" charset="-122"/>
              </a:rPr>
              <a:t>(additional term insurance dividend option) </a:t>
            </a:r>
            <a:endParaRPr lang="zh-CN" altLang="en-US" sz="3200" b="1" dirty="0">
              <a:latin typeface="华文楷体" panose="02010600040101010101" pitchFamily="2" charset="-122"/>
              <a:ea typeface="华文楷体" panose="02010600040101010101" pitchFamily="2" charset="-122"/>
            </a:endParaRPr>
          </a:p>
          <a:p>
            <a:endParaRPr lang="zh-CN" altLang="en-US" b="1"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内容占位符 43009"/>
          <p:cNvSpPr>
            <a:spLocks noGrp="1"/>
          </p:cNvSpPr>
          <p:nvPr>
            <p:ph idx="1"/>
          </p:nvPr>
        </p:nvSpPr>
        <p:spPr>
          <a:xfrm>
            <a:off x="982133" y="620688"/>
            <a:ext cx="7704667" cy="5379128"/>
          </a:xfrm>
          <a:ln/>
        </p:spPr>
        <p:txBody>
          <a:bodyPr anchor="t">
            <a:normAutofit/>
          </a:bodyPr>
          <a:lstStyle/>
          <a:p>
            <a:pPr marL="0" indent="0">
              <a:buNone/>
            </a:pPr>
            <a:r>
              <a:rPr lang="zh-CN" altLang="en-US" sz="3600" b="1" dirty="0"/>
              <a:t>四、保费缴付选择权条款（</a:t>
            </a:r>
            <a:r>
              <a:rPr lang="en-US" altLang="zh-CN" dirty="0"/>
              <a:t>premium payment</a:t>
            </a:r>
            <a:r>
              <a:rPr lang="zh-CN" altLang="en-US" dirty="0"/>
              <a:t>）</a:t>
            </a:r>
            <a:endParaRPr lang="zh-CN" altLang="en-US" sz="3600" b="1" dirty="0"/>
          </a:p>
          <a:p>
            <a:pPr marL="0" indent="0">
              <a:buNone/>
            </a:pP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、趸交方式</a:t>
            </a:r>
          </a:p>
          <a:p>
            <a:pPr marL="0" indent="0">
              <a:buNone/>
            </a:pP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、年交方式</a:t>
            </a:r>
          </a:p>
          <a:p>
            <a:pPr marL="0" indent="0">
              <a:buNone/>
            </a:pPr>
            <a:r>
              <a:rPr lang="en-US" altLang="zh-CN" sz="3200" b="1" dirty="0">
                <a:latin typeface="华文楷体" panose="02010600040101010101" pitchFamily="2" charset="-122"/>
                <a:ea typeface="华文楷体" panose="02010600040101010101" pitchFamily="2" charset="-122"/>
              </a:rPr>
              <a:t>3</a:t>
            </a:r>
            <a:r>
              <a:rPr lang="zh-CN" altLang="en-US" sz="3200" b="1" dirty="0">
                <a:latin typeface="华文楷体" panose="02010600040101010101" pitchFamily="2" charset="-122"/>
                <a:ea typeface="华文楷体" panose="02010600040101010101" pitchFamily="2" charset="-122"/>
              </a:rPr>
              <a:t>、限期交付方式</a:t>
            </a:r>
          </a:p>
          <a:p>
            <a:pPr marL="0" indent="0">
              <a:buNone/>
            </a:pPr>
            <a:r>
              <a:rPr lang="zh-CN" altLang="en-US" sz="3200" b="1" dirty="0">
                <a:latin typeface="华文楷体" panose="02010600040101010101" pitchFamily="2" charset="-122"/>
                <a:ea typeface="华文楷体" panose="02010600040101010101" pitchFamily="2" charset="-122"/>
              </a:rPr>
              <a:t>频率：年、半年、季、月</a:t>
            </a:r>
          </a:p>
          <a:p>
            <a:pPr marL="0" indent="0">
              <a:buNone/>
            </a:pPr>
            <a:r>
              <a:rPr lang="zh-CN" altLang="en-US" sz="3200" b="1" dirty="0">
                <a:latin typeface="华文楷体" panose="02010600040101010101" pitchFamily="2" charset="-122"/>
                <a:ea typeface="华文楷体" panose="02010600040101010101" pitchFamily="2" charset="-122"/>
              </a:rPr>
              <a:t>方法：自动转帐、储蓄帐户扣除、薪金扣除</a:t>
            </a:r>
          </a:p>
          <a:p>
            <a:endParaRPr lang="zh-CN" altLang="en-US" sz="3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内容占位符 9217"/>
          <p:cNvSpPr>
            <a:spLocks noGrp="1"/>
          </p:cNvSpPr>
          <p:nvPr>
            <p:ph idx="1"/>
          </p:nvPr>
        </p:nvSpPr>
        <p:spPr>
          <a:xfrm>
            <a:off x="982133" y="1628800"/>
            <a:ext cx="7704667" cy="4371016"/>
          </a:xfrm>
        </p:spPr>
        <p:txBody>
          <a:bodyPr anchor="t">
            <a:normAutofit/>
          </a:bodyPr>
          <a:lstStyle/>
          <a:p>
            <a:pPr marL="914400" lvl="2" indent="0" algn="just" fontAlgn="base">
              <a:lnSpc>
                <a:spcPct val="90000"/>
              </a:lnSpc>
              <a:buNone/>
            </a:pPr>
            <a:r>
              <a:rPr lang="zh-CN" altLang="en-US" sz="3600" b="1" strike="noStrike" noProof="1"/>
              <a:t>四、</a:t>
            </a:r>
            <a:r>
              <a:rPr lang="zh-CN" altLang="en-US" sz="3600" b="1" strike="noStrike" noProof="1">
                <a:latin typeface="宋体" panose="02010600030101010101" pitchFamily="2" charset="-122"/>
              </a:rPr>
              <a:t>保险方的权利</a:t>
            </a:r>
          </a:p>
          <a:p>
            <a:pPr marL="914400" lvl="2" indent="0" algn="just" fontAlgn="base">
              <a:lnSpc>
                <a:spcPct val="90000"/>
              </a:lnSpc>
              <a:buNone/>
            </a:pPr>
            <a:r>
              <a:rPr lang="zh-CN" altLang="en-US" sz="3100" b="1" noProof="1">
                <a:latin typeface="宋体" panose="02010600030101010101" pitchFamily="2" charset="-122"/>
              </a:rPr>
              <a:t>1、中止和恢复合同效力的权利</a:t>
            </a:r>
          </a:p>
          <a:p>
            <a:pPr marL="914400" lvl="2" indent="0" algn="just" fontAlgn="base">
              <a:lnSpc>
                <a:spcPct val="90000"/>
              </a:lnSpc>
              <a:buNone/>
            </a:pPr>
            <a:r>
              <a:rPr lang="zh-CN" altLang="en-US" sz="3100" b="1" noProof="1">
                <a:latin typeface="宋体" panose="02010600030101010101" pitchFamily="2" charset="-122"/>
              </a:rPr>
              <a:t>2、解除保险合同的权利</a:t>
            </a:r>
          </a:p>
          <a:p>
            <a:pPr marL="914400" lvl="2" indent="0" algn="just">
              <a:lnSpc>
                <a:spcPct val="90000"/>
              </a:lnSpc>
              <a:buNone/>
            </a:pPr>
            <a:r>
              <a:rPr lang="zh-CN" altLang="en-US" sz="2700" b="1" noProof="1">
                <a:latin typeface="宋体" panose="02010600030101010101" pitchFamily="2" charset="-122"/>
              </a:rPr>
              <a:t>（1）被保险人违反最大诚信原则</a:t>
            </a:r>
            <a:r>
              <a:rPr lang="en-US" altLang="zh-CN" sz="2700" b="1" noProof="1">
                <a:latin typeface="宋体" panose="02010600030101010101" pitchFamily="2" charset="-122"/>
                <a:sym typeface="+mn-ea"/>
              </a:rPr>
              <a:t>(</a:t>
            </a:r>
            <a:r>
              <a:rPr lang="zh-CN" altLang="zh-CN" sz="2700" b="1" noProof="1">
                <a:latin typeface="宋体" panose="02010600030101010101" pitchFamily="2" charset="-122"/>
                <a:sym typeface="+mn-ea"/>
              </a:rPr>
              <a:t>合同成立</a:t>
            </a:r>
            <a:r>
              <a:rPr lang="en-US" altLang="zh-CN" sz="2700" b="1" noProof="1">
                <a:latin typeface="宋体" panose="02010600030101010101" pitchFamily="2" charset="-122"/>
                <a:sym typeface="+mn-ea"/>
              </a:rPr>
              <a:t>2</a:t>
            </a:r>
            <a:r>
              <a:rPr lang="zh-CN" altLang="en-US" sz="2700" b="1" noProof="1">
                <a:latin typeface="宋体" panose="02010600030101010101" pitchFamily="2" charset="-122"/>
                <a:sym typeface="+mn-ea"/>
              </a:rPr>
              <a:t>年后例外）</a:t>
            </a:r>
            <a:endParaRPr lang="en-US" altLang="zh-CN" sz="2700" b="1" noProof="1">
              <a:latin typeface="宋体" panose="02010600030101010101" pitchFamily="2" charset="-122"/>
              <a:sym typeface="+mn-ea"/>
            </a:endParaRPr>
          </a:p>
          <a:p>
            <a:pPr marL="914400" lvl="2" indent="0" algn="just">
              <a:lnSpc>
                <a:spcPct val="90000"/>
              </a:lnSpc>
              <a:buNone/>
            </a:pPr>
            <a:r>
              <a:rPr lang="zh-CN" altLang="en-US" sz="2700" b="1" dirty="0">
                <a:latin typeface="宋体" panose="02010600030101010101" pitchFamily="2" charset="-122"/>
              </a:rPr>
              <a:t>（2）投保人申报被保险人的年龄超过合同规定的年龄限制</a:t>
            </a:r>
            <a:r>
              <a:rPr lang="en-US" altLang="zh-CN" sz="2700" b="1" dirty="0">
                <a:latin typeface="宋体" panose="02010600030101010101" pitchFamily="2" charset="-122"/>
              </a:rPr>
              <a:t>(</a:t>
            </a:r>
            <a:r>
              <a:rPr lang="zh-CN" altLang="zh-CN" sz="2700" b="1" dirty="0">
                <a:latin typeface="宋体" panose="02010600030101010101" pitchFamily="2" charset="-122"/>
              </a:rPr>
              <a:t>合同成立</a:t>
            </a:r>
            <a:r>
              <a:rPr lang="en-US" altLang="zh-CN" sz="2700" b="1" dirty="0">
                <a:latin typeface="宋体" panose="02010600030101010101" pitchFamily="2" charset="-122"/>
              </a:rPr>
              <a:t>2</a:t>
            </a:r>
            <a:r>
              <a:rPr lang="zh-CN" altLang="en-US" sz="2700" b="1" dirty="0">
                <a:latin typeface="宋体" panose="02010600030101010101" pitchFamily="2" charset="-122"/>
              </a:rPr>
              <a:t>年后例外）</a:t>
            </a:r>
          </a:p>
          <a:p>
            <a:pPr marL="914400" lvl="2" indent="0" algn="just">
              <a:lnSpc>
                <a:spcPct val="90000"/>
              </a:lnSpc>
              <a:buNone/>
            </a:pPr>
            <a:r>
              <a:rPr lang="zh-CN" altLang="en-US" sz="2700" b="1" dirty="0">
                <a:latin typeface="宋体" panose="02010600030101010101" pitchFamily="2" charset="-122"/>
              </a:rPr>
              <a:t>（3）合同中止两年内双方仍未达成协议的</a:t>
            </a:r>
          </a:p>
          <a:p>
            <a:pPr marL="914400" lvl="2" indent="0" algn="just">
              <a:lnSpc>
                <a:spcPct val="90000"/>
              </a:lnSpc>
              <a:buNone/>
            </a:pPr>
            <a:endParaRPr lang="zh-CN" altLang="en-US" sz="2700" b="1" noProof="1">
              <a:latin typeface="宋体" panose="02010600030101010101" pitchFamily="2" charset="-122"/>
            </a:endParaRPr>
          </a:p>
          <a:p>
            <a:pPr marL="783000" lvl="2" indent="0" algn="just" fontAlgn="base">
              <a:lnSpc>
                <a:spcPct val="90000"/>
              </a:lnSpc>
              <a:buNone/>
            </a:pPr>
            <a:endParaRPr lang="zh-CN" altLang="en-US" sz="3600" b="1" strike="noStrike" noProof="1">
              <a:latin typeface="宋体" panose="02010600030101010101"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内容占位符 10241"/>
          <p:cNvSpPr>
            <a:spLocks noGrp="1"/>
          </p:cNvSpPr>
          <p:nvPr>
            <p:ph idx="1"/>
          </p:nvPr>
        </p:nvSpPr>
        <p:spPr>
          <a:xfrm>
            <a:off x="982133" y="980728"/>
            <a:ext cx="7704667" cy="5019088"/>
          </a:xfrm>
          <a:ln/>
        </p:spPr>
        <p:txBody>
          <a:bodyPr anchor="t">
            <a:normAutofit/>
          </a:bodyPr>
          <a:lstStyle/>
          <a:p>
            <a:pPr lvl="3">
              <a:buNone/>
            </a:pPr>
            <a:r>
              <a:rPr lang="en-US" altLang="zh-CN" sz="3200" b="1" dirty="0"/>
              <a:t>3</a:t>
            </a:r>
            <a:r>
              <a:rPr lang="zh-CN" altLang="en-US" sz="3200" b="1" dirty="0"/>
              <a:t>、法定责任免除</a:t>
            </a:r>
          </a:p>
          <a:p>
            <a:pPr lvl="3">
              <a:buNone/>
            </a:pPr>
            <a:r>
              <a:rPr lang="zh-CN" altLang="en-US" sz="3200" b="1" dirty="0"/>
              <a:t>（1）被保险人</a:t>
            </a:r>
            <a:r>
              <a:rPr lang="zh-CN" altLang="en-US" sz="3200" b="1" dirty="0">
                <a:sym typeface="微软雅黑" pitchFamily="2" charset="-122"/>
              </a:rPr>
              <a:t>自</a:t>
            </a:r>
            <a:r>
              <a:rPr lang="zh-CN" altLang="en-US" sz="3200" b="1" dirty="0"/>
              <a:t>保险合同成立或者合同效力恢复之日起的两年内自杀（死亡给付责任的合同）</a:t>
            </a:r>
          </a:p>
          <a:p>
            <a:pPr lvl="3">
              <a:buNone/>
            </a:pPr>
            <a:r>
              <a:rPr lang="zh-CN" altLang="en-US" sz="3200" b="1" dirty="0"/>
              <a:t>（2）投保人故意行为导致被保险人死亡、伤残或者疾病的</a:t>
            </a:r>
          </a:p>
          <a:p>
            <a:pPr lvl="3">
              <a:buNone/>
            </a:pPr>
            <a:r>
              <a:rPr lang="zh-CN" altLang="en-US" sz="3200" b="1" dirty="0"/>
              <a:t>（3）被保险人故意犯罪或者抗拒依法采取的刑事强制措施导致的自身伤残或者死亡</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内容占位符 12289"/>
          <p:cNvSpPr>
            <a:spLocks noGrp="1"/>
          </p:cNvSpPr>
          <p:nvPr>
            <p:ph idx="1"/>
          </p:nvPr>
        </p:nvSpPr>
        <p:spPr>
          <a:xfrm>
            <a:off x="982133" y="908720"/>
            <a:ext cx="7704667" cy="5091096"/>
          </a:xfrm>
          <a:ln/>
        </p:spPr>
        <p:txBody>
          <a:bodyPr anchor="t"/>
          <a:lstStyle/>
          <a:p>
            <a:pPr marL="0" indent="0">
              <a:buNone/>
            </a:pPr>
            <a:endParaRPr lang="en-US" altLang="zh-CN" sz="3600" dirty="0"/>
          </a:p>
          <a:p>
            <a:endParaRPr lang="en-US" altLang="zh-CN" sz="3600" dirty="0"/>
          </a:p>
          <a:p>
            <a:endParaRPr lang="en-US" altLang="zh-CN" sz="3600" dirty="0"/>
          </a:p>
          <a:p>
            <a:pPr marL="0" indent="0">
              <a:buNone/>
            </a:pPr>
            <a:r>
              <a:rPr lang="en-US" altLang="zh-CN" sz="3600" dirty="0"/>
              <a:t>       </a:t>
            </a:r>
            <a:r>
              <a:rPr lang="zh-CN" altLang="en-US" sz="3600" b="1" dirty="0"/>
              <a:t>第二节 人寿保险合同的常见条款</a:t>
            </a:r>
          </a:p>
          <a:p>
            <a:endParaRPr lang="zh-CN" altLang="en-US" sz="3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内容占位符 13313"/>
          <p:cNvSpPr>
            <a:spLocks noGrp="1"/>
          </p:cNvSpPr>
          <p:nvPr>
            <p:ph idx="1"/>
          </p:nvPr>
        </p:nvSpPr>
        <p:spPr>
          <a:xfrm>
            <a:off x="982133" y="1196752"/>
            <a:ext cx="7704667" cy="4803064"/>
          </a:xfrm>
          <a:ln/>
        </p:spPr>
        <p:txBody>
          <a:bodyPr anchor="t">
            <a:normAutofit fontScale="92500"/>
          </a:bodyPr>
          <a:lstStyle/>
          <a:p>
            <a:pPr marL="0" indent="0">
              <a:buNone/>
            </a:pPr>
            <a:r>
              <a:rPr lang="zh-CN" altLang="en-US" sz="3600" b="1" dirty="0">
                <a:latin typeface="宋体" panose="02010600030101010101" pitchFamily="2" charset="-122"/>
              </a:rPr>
              <a:t>一、不可抗辩条款</a:t>
            </a:r>
            <a:r>
              <a:rPr lang="zh-CN" altLang="zh-CN" dirty="0"/>
              <a:t>（</a:t>
            </a:r>
            <a:r>
              <a:rPr lang="en-US" altLang="zh-CN" dirty="0"/>
              <a:t>incontestable provision</a:t>
            </a:r>
            <a:r>
              <a:rPr lang="zh-CN" altLang="zh-CN" dirty="0"/>
              <a:t>）</a:t>
            </a:r>
            <a:endParaRPr lang="zh-CN" altLang="en-US" sz="3600" b="1" dirty="0">
              <a:latin typeface="宋体" panose="02010600030101010101" pitchFamily="2" charset="-122"/>
            </a:endParaRPr>
          </a:p>
          <a:p>
            <a:pPr marL="0" indent="0" algn="just">
              <a:buNone/>
            </a:pPr>
            <a:r>
              <a:rPr lang="zh-CN" altLang="en-US" sz="3500" b="1" dirty="0">
                <a:latin typeface="宋体" panose="02010600030101010101" pitchFamily="2" charset="-122"/>
              </a:rPr>
              <a:t>在被保险人生存期间，从人寿保险合同订立之日起满</a:t>
            </a:r>
            <a:r>
              <a:rPr lang="en-US" altLang="zh-CN" sz="3500" b="1" dirty="0">
                <a:latin typeface="宋体" panose="02010600030101010101" pitchFamily="2" charset="-122"/>
              </a:rPr>
              <a:t>2</a:t>
            </a:r>
            <a:r>
              <a:rPr lang="zh-CN" altLang="en-US" sz="3500" b="1" dirty="0">
                <a:latin typeface="宋体" panose="02010600030101010101" pitchFamily="2" charset="-122"/>
              </a:rPr>
              <a:t>年后，除非投保人停交续期保险费，否则保险人不得以投保人在投保时误告，漏告或隐瞒事实为理由主张合同无效或拒绝给付保险金</a:t>
            </a:r>
            <a:r>
              <a:rPr lang="zh-CN" altLang="en-US" sz="3600" b="1" dirty="0">
                <a:latin typeface="宋体" panose="02010600030101010101" pitchFamily="2" charset="-122"/>
              </a:rPr>
              <a:t>。</a:t>
            </a:r>
          </a:p>
          <a:p>
            <a:endParaRPr lang="zh-CN" altLang="en-US" sz="3600" b="1" dirty="0"/>
          </a:p>
          <a:p>
            <a:pPr marL="0" indent="0">
              <a:buNone/>
            </a:pPr>
            <a:r>
              <a:rPr lang="zh-CN" altLang="en-US" b="1" dirty="0"/>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视差">
  <a:themeElements>
    <a:clrScheme name="视差">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视差">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视差">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视差</Template>
  <TotalTime>132</TotalTime>
  <Words>2867</Words>
  <Application>Microsoft Office PowerPoint</Application>
  <PresentationFormat>全屏显示(4:3)</PresentationFormat>
  <Paragraphs>160</Paragraphs>
  <Slides>51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51</vt:i4>
      </vt:variant>
    </vt:vector>
  </HeadingPairs>
  <TitlesOfParts>
    <vt:vector size="60" baseType="lpstr">
      <vt:lpstr>黑体</vt:lpstr>
      <vt:lpstr>华文楷体</vt:lpstr>
      <vt:lpstr>宋体</vt:lpstr>
      <vt:lpstr>微软雅黑</vt:lpstr>
      <vt:lpstr>Arial</vt:lpstr>
      <vt:lpstr>Calibri</vt:lpstr>
      <vt:lpstr>Corbel</vt:lpstr>
      <vt:lpstr>Times New Roman</vt:lpstr>
      <vt:lpstr>视差</vt:lpstr>
      <vt:lpstr>    第四章 人寿保险合同条款</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vv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没有幻灯片标题</dc:title>
  <dc:creator>aa</dc:creator>
  <cp:lastModifiedBy>wei qiaoqin</cp:lastModifiedBy>
  <cp:revision>77</cp:revision>
  <dcterms:created xsi:type="dcterms:W3CDTF">2002-10-05T09:25:55Z</dcterms:created>
  <dcterms:modified xsi:type="dcterms:W3CDTF">2025-05-17T02:01:30Z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2052-11.1.0.8214</vt:lpwstr>
  </property>
</Properties>
</file>