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Lst>
  <p:sldSz cx="12192000" cy="6858000"/>
  <p:notesSz cx="6858000" cy="9144000"/>
  <p:custDataLst>
    <p:tags r:id="rId31"/>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9D9D9"/>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p:cViewPr varScale="1">
        <p:scale>
          <a:sx n="99" d="100"/>
          <a:sy n="99" d="100"/>
        </p:scale>
        <p:origin x="84" y="582"/>
      </p:cViewPr>
      <p:guideLst>
        <p:guide orient="horz" pos="2160"/>
        <p:guide pos="3840"/>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1" Type="http://schemas.openxmlformats.org/officeDocument/2006/relationships/tags" Target="tags/tag1.xml"/><Relationship Id="rId30" Type="http://schemas.openxmlformats.org/officeDocument/2006/relationships/tableStyles" Target="tableStyles.xml"/><Relationship Id="rId3" Type="http://schemas.openxmlformats.org/officeDocument/2006/relationships/slide" Target="slides/slide1.xml"/><Relationship Id="rId29" Type="http://schemas.openxmlformats.org/officeDocument/2006/relationships/viewProps" Target="viewProps.xml"/><Relationship Id="rId28" Type="http://schemas.openxmlformats.org/officeDocument/2006/relationships/presProps" Target="presProps.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标题幻灯片">
    <p:spTree>
      <p:nvGrpSpPr>
        <p:cNvPr id="1" name=""/>
        <p:cNvGrpSpPr/>
        <p:nvPr/>
      </p:nvGrpSpPr>
      <p:grpSpPr>
        <a:xfrm>
          <a:off x="0" y="0"/>
          <a:ext cx="0" cy="0"/>
          <a:chOff x="0" y="0"/>
          <a:chExt cx="0" cy="0"/>
        </a:xfrm>
      </p:grpSpPr>
      <p:sp>
        <p:nvSpPr>
          <p:cNvPr id="3" name="副标题 2"/>
          <p:cNvSpPr>
            <a:spLocks noGrp="1"/>
          </p:cNvSpPr>
          <p:nvPr>
            <p:ph type="subTitle" idx="1"/>
          </p:nvPr>
        </p:nvSpPr>
        <p:spPr>
          <a:xfrm>
            <a:off x="2214882" y="2740320"/>
            <a:ext cx="8534400" cy="1752600"/>
          </a:xfrm>
        </p:spPr>
        <p:txBody>
          <a:bodyPr>
            <a:normAutofit/>
          </a:bodyPr>
          <a:lstStyle>
            <a:lvl1pPr marL="0" indent="0" algn="ctr">
              <a:buNone/>
              <a:defRPr sz="4400">
                <a:solidFill>
                  <a:srgbClr val="7C1D20"/>
                </a:solidFill>
              </a:defRPr>
            </a:lvl1pPr>
            <a:lvl2pPr marL="521335" indent="0" algn="ctr">
              <a:buNone/>
              <a:defRPr>
                <a:solidFill>
                  <a:schemeClr val="tx1">
                    <a:tint val="75000"/>
                  </a:schemeClr>
                </a:solidFill>
              </a:defRPr>
            </a:lvl2pPr>
            <a:lvl3pPr marL="1042670" indent="0" algn="ctr">
              <a:buNone/>
              <a:defRPr>
                <a:solidFill>
                  <a:schemeClr val="tx1">
                    <a:tint val="75000"/>
                  </a:schemeClr>
                </a:solidFill>
              </a:defRPr>
            </a:lvl3pPr>
            <a:lvl4pPr marL="1564005" indent="0" algn="ctr">
              <a:buNone/>
              <a:defRPr>
                <a:solidFill>
                  <a:schemeClr val="tx1">
                    <a:tint val="75000"/>
                  </a:schemeClr>
                </a:solidFill>
              </a:defRPr>
            </a:lvl4pPr>
            <a:lvl5pPr marL="2085975" indent="0" algn="ctr">
              <a:buNone/>
              <a:defRPr>
                <a:solidFill>
                  <a:schemeClr val="tx1">
                    <a:tint val="75000"/>
                  </a:schemeClr>
                </a:solidFill>
              </a:defRPr>
            </a:lvl5pPr>
            <a:lvl6pPr marL="2607310" indent="0" algn="ctr">
              <a:buNone/>
              <a:defRPr>
                <a:solidFill>
                  <a:schemeClr val="tx1">
                    <a:tint val="75000"/>
                  </a:schemeClr>
                </a:solidFill>
              </a:defRPr>
            </a:lvl6pPr>
            <a:lvl7pPr marL="3128645" indent="0" algn="ctr">
              <a:buNone/>
              <a:defRPr>
                <a:solidFill>
                  <a:schemeClr val="tx1">
                    <a:tint val="75000"/>
                  </a:schemeClr>
                </a:solidFill>
              </a:defRPr>
            </a:lvl7pPr>
            <a:lvl8pPr marL="3649980" indent="0" algn="ctr">
              <a:buNone/>
              <a:defRPr>
                <a:solidFill>
                  <a:schemeClr val="tx1">
                    <a:tint val="75000"/>
                  </a:schemeClr>
                </a:solidFill>
              </a:defRPr>
            </a:lvl8pPr>
            <a:lvl9pPr marL="4171315" indent="0" algn="ctr">
              <a:buNone/>
              <a:defRPr>
                <a:solidFill>
                  <a:schemeClr val="tx1">
                    <a:tint val="75000"/>
                  </a:schemeClr>
                </a:solidFill>
              </a:defRPr>
            </a:lvl9pPr>
          </a:lstStyle>
          <a:p>
            <a:r>
              <a:rPr lang="zh-CN" altLang="en-US" smtClean="0"/>
              <a:t>单击此处编辑母版副标题样式</a:t>
            </a:r>
            <a:endParaRPr lang="zh-CN" altLang="en-US" dirty="0"/>
          </a:p>
        </p:txBody>
      </p:sp>
      <p:sp>
        <p:nvSpPr>
          <p:cNvPr id="4" name="日期占位符 3"/>
          <p:cNvSpPr>
            <a:spLocks noGrp="1"/>
          </p:cNvSpPr>
          <p:nvPr>
            <p:ph type="dt" sz="half" idx="10"/>
          </p:nvPr>
        </p:nvSpPr>
        <p:spPr/>
        <p:txBody>
          <a:bodyPr/>
          <a:lstStyle/>
          <a:p>
            <a:fld id="{88FF6859-FEBC-44AD-B36D-19D244AE3339}"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AD9CD1A-84F8-4651-80FC-C1CD9D818A9E}" type="slidenum">
              <a:rPr lang="zh-CN" altLang="en-US" smtClean="0"/>
            </a:fld>
            <a:endParaRPr lang="zh-CN" altLang="en-US"/>
          </a:p>
        </p:txBody>
      </p:sp>
      <p:pic>
        <p:nvPicPr>
          <p:cNvPr id="7" name="Picture 3" descr="C:\Users\Administrator\Desktop\财大ppt模板\B10PPT模板（二）宽屏-08.jpg"/>
          <p:cNvPicPr>
            <a:picLocks noChangeAspect="1" noChangeArrowheads="1"/>
          </p:cNvPicPr>
          <p:nvPr/>
        </p:nvPicPr>
        <p:blipFill>
          <a:blip r:embed="rId2" cstate="print"/>
          <a:srcRect/>
          <a:stretch>
            <a:fillRect/>
          </a:stretch>
        </p:blipFill>
        <p:spPr bwMode="auto">
          <a:xfrm>
            <a:off x="5996" y="-52600"/>
            <a:ext cx="12186004" cy="6856413"/>
          </a:xfrm>
          <a:prstGeom prst="rect">
            <a:avLst/>
          </a:prstGeom>
          <a:noFill/>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88FF6859-FEBC-44AD-B36D-19D244AE3339}"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AD9CD1A-84F8-4651-80FC-C1CD9D818A9E}"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39203" y="274639"/>
            <a:ext cx="27432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09599" y="274639"/>
            <a:ext cx="8026401" cy="5851525"/>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88FF6859-FEBC-44AD-B36D-19D244AE3339}"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AD9CD1A-84F8-4651-80FC-C1CD9D818A9E}"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标题和内容">
    <p:spTree>
      <p:nvGrpSpPr>
        <p:cNvPr id="1" name=""/>
        <p:cNvGrpSpPr/>
        <p:nvPr/>
      </p:nvGrpSpPr>
      <p:grpSpPr>
        <a:xfrm>
          <a:off x="0" y="0"/>
          <a:ext cx="0" cy="0"/>
          <a:chOff x="0" y="0"/>
          <a:chExt cx="0" cy="0"/>
        </a:xfrm>
      </p:grpSpPr>
      <p:sp>
        <p:nvSpPr>
          <p:cNvPr id="3" name="内容占位符 2"/>
          <p:cNvSpPr>
            <a:spLocks noGrp="1"/>
          </p:cNvSpPr>
          <p:nvPr>
            <p:ph idx="1"/>
          </p:nvPr>
        </p:nvSpPr>
        <p:spPr>
          <a:xfrm>
            <a:off x="1577515" y="1821821"/>
            <a:ext cx="9487684" cy="4391094"/>
          </a:xfrm>
        </p:spPr>
        <p:txBody>
          <a:bodyPr/>
          <a:lstStyle>
            <a:lvl1pPr>
              <a:defRPr sz="3600"/>
            </a:lvl1pPr>
            <a:lvl2pPr marL="847090" indent="-325755">
              <a:buFont typeface="Arial" panose="020B0604020202020204" pitchFamily="34" charset="0"/>
              <a:buChar char="●"/>
              <a:defRPr/>
            </a:lvl2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dirty="0"/>
          </a:p>
        </p:txBody>
      </p:sp>
      <p:pic>
        <p:nvPicPr>
          <p:cNvPr id="7" name="Picture 3" descr="C:\Users\Administrator\Desktop\财大ppt模板\B10PPT模板（二）宽屏-09.jpg"/>
          <p:cNvPicPr>
            <a:picLocks noChangeAspect="1" noChangeArrowheads="1"/>
          </p:cNvPicPr>
          <p:nvPr/>
        </p:nvPicPr>
        <p:blipFill>
          <a:blip r:embed="rId2" cstate="print"/>
          <a:srcRect/>
          <a:stretch>
            <a:fillRect/>
          </a:stretch>
        </p:blipFill>
        <p:spPr bwMode="auto">
          <a:xfrm>
            <a:off x="541273" y="974632"/>
            <a:ext cx="11041129" cy="5746846"/>
          </a:xfrm>
          <a:prstGeom prst="rect">
            <a:avLst/>
          </a:prstGeom>
          <a:noFill/>
        </p:spPr>
      </p:pic>
      <p:sp>
        <p:nvSpPr>
          <p:cNvPr id="8" name="标题 7"/>
          <p:cNvSpPr>
            <a:spLocks noGrp="1"/>
          </p:cNvSpPr>
          <p:nvPr>
            <p:ph type="title"/>
          </p:nvPr>
        </p:nvSpPr>
        <p:spPr>
          <a:xfrm>
            <a:off x="714284" y="471068"/>
            <a:ext cx="10972800" cy="1143000"/>
          </a:xfrm>
        </p:spPr>
        <p:txBody>
          <a:bodyPr/>
          <a:lstStyle>
            <a:lvl1pPr>
              <a:defRPr sz="4000" b="0">
                <a:solidFill>
                  <a:srgbClr val="7C1D20"/>
                </a:solidFill>
              </a:defRPr>
            </a:lvl1pPr>
          </a:lstStyle>
          <a:p>
            <a:r>
              <a:rPr lang="zh-CN" altLang="en-US" smtClean="0"/>
              <a:t>单击此处编辑母版标题样式</a:t>
            </a:r>
            <a:endParaRPr lang="zh-CN" altLang="en-US" dirty="0"/>
          </a:p>
        </p:txBody>
      </p:sp>
      <p:sp>
        <p:nvSpPr>
          <p:cNvPr id="9" name="日期占位符 8"/>
          <p:cNvSpPr>
            <a:spLocks noGrp="1"/>
          </p:cNvSpPr>
          <p:nvPr>
            <p:ph type="dt" sz="half" idx="10"/>
          </p:nvPr>
        </p:nvSpPr>
        <p:spPr/>
        <p:txBody>
          <a:bodyPr/>
          <a:lstStyle/>
          <a:p>
            <a:fld id="{88FF6859-FEBC-44AD-B36D-19D244AE3339}" type="datetimeFigureOut">
              <a:rPr lang="zh-CN" altLang="en-US" smtClean="0"/>
            </a:fld>
            <a:endParaRPr lang="zh-CN" altLang="en-US"/>
          </a:p>
        </p:txBody>
      </p:sp>
      <p:sp>
        <p:nvSpPr>
          <p:cNvPr id="10" name="页脚占位符 9"/>
          <p:cNvSpPr>
            <a:spLocks noGrp="1"/>
          </p:cNvSpPr>
          <p:nvPr>
            <p:ph type="ftr" sz="quarter" idx="11"/>
          </p:nvPr>
        </p:nvSpPr>
        <p:spPr/>
        <p:txBody>
          <a:bodyPr/>
          <a:lstStyle/>
          <a:p>
            <a:endParaRPr lang="zh-CN" altLang="en-US"/>
          </a:p>
        </p:txBody>
      </p:sp>
      <p:sp>
        <p:nvSpPr>
          <p:cNvPr id="11" name="灯片编号占位符 10"/>
          <p:cNvSpPr>
            <a:spLocks noGrp="1"/>
          </p:cNvSpPr>
          <p:nvPr>
            <p:ph type="sldNum" sz="quarter" idx="12"/>
          </p:nvPr>
        </p:nvSpPr>
        <p:spPr/>
        <p:txBody>
          <a:bodyPr/>
          <a:lstStyle/>
          <a:p>
            <a:fld id="{9AD9CD1A-84F8-4651-80FC-C1CD9D818A9E}"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963087" y="4406903"/>
            <a:ext cx="10363200" cy="1362076"/>
          </a:xfrm>
        </p:spPr>
        <p:txBody>
          <a:bodyPr anchor="t"/>
          <a:lstStyle>
            <a:lvl1pPr algn="l">
              <a:defRPr sz="46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963087" y="2906715"/>
            <a:ext cx="10363200" cy="1500188"/>
          </a:xfrm>
        </p:spPr>
        <p:txBody>
          <a:bodyPr anchor="b"/>
          <a:lstStyle>
            <a:lvl1pPr marL="0" indent="0">
              <a:buNone/>
              <a:defRPr sz="2300">
                <a:solidFill>
                  <a:schemeClr val="tx1">
                    <a:tint val="75000"/>
                  </a:schemeClr>
                </a:solidFill>
              </a:defRPr>
            </a:lvl1pPr>
            <a:lvl2pPr marL="521335" indent="0">
              <a:buNone/>
              <a:defRPr sz="2100">
                <a:solidFill>
                  <a:schemeClr val="tx1">
                    <a:tint val="75000"/>
                  </a:schemeClr>
                </a:solidFill>
              </a:defRPr>
            </a:lvl2pPr>
            <a:lvl3pPr marL="1042670" indent="0">
              <a:buNone/>
              <a:defRPr sz="1800">
                <a:solidFill>
                  <a:schemeClr val="tx1">
                    <a:tint val="75000"/>
                  </a:schemeClr>
                </a:solidFill>
              </a:defRPr>
            </a:lvl3pPr>
            <a:lvl4pPr marL="1564005" indent="0">
              <a:buNone/>
              <a:defRPr sz="1600">
                <a:solidFill>
                  <a:schemeClr val="tx1">
                    <a:tint val="75000"/>
                  </a:schemeClr>
                </a:solidFill>
              </a:defRPr>
            </a:lvl4pPr>
            <a:lvl5pPr marL="2085975" indent="0">
              <a:buNone/>
              <a:defRPr sz="1600">
                <a:solidFill>
                  <a:schemeClr val="tx1">
                    <a:tint val="75000"/>
                  </a:schemeClr>
                </a:solidFill>
              </a:defRPr>
            </a:lvl5pPr>
            <a:lvl6pPr marL="2607310" indent="0">
              <a:buNone/>
              <a:defRPr sz="1600">
                <a:solidFill>
                  <a:schemeClr val="tx1">
                    <a:tint val="75000"/>
                  </a:schemeClr>
                </a:solidFill>
              </a:defRPr>
            </a:lvl6pPr>
            <a:lvl7pPr marL="3128645" indent="0">
              <a:buNone/>
              <a:defRPr sz="1600">
                <a:solidFill>
                  <a:schemeClr val="tx1">
                    <a:tint val="75000"/>
                  </a:schemeClr>
                </a:solidFill>
              </a:defRPr>
            </a:lvl7pPr>
            <a:lvl8pPr marL="3649980" indent="0">
              <a:buNone/>
              <a:defRPr sz="1600">
                <a:solidFill>
                  <a:schemeClr val="tx1">
                    <a:tint val="75000"/>
                  </a:schemeClr>
                </a:solidFill>
              </a:defRPr>
            </a:lvl8pPr>
            <a:lvl9pPr marL="4171315" indent="0">
              <a:buNone/>
              <a:defRPr sz="16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88FF6859-FEBC-44AD-B36D-19D244AE3339}"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AD9CD1A-84F8-4651-80FC-C1CD9D818A9E}"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09600" y="1600203"/>
            <a:ext cx="5384800" cy="4525963"/>
          </a:xfrm>
        </p:spPr>
        <p:txBody>
          <a:bodyPr/>
          <a:lstStyle>
            <a:lvl1pPr>
              <a:defRPr sz="3200"/>
            </a:lvl1pPr>
            <a:lvl2pPr>
              <a:defRPr sz="2700"/>
            </a:lvl2pPr>
            <a:lvl3pPr>
              <a:defRPr sz="2300"/>
            </a:lvl3pPr>
            <a:lvl4pPr>
              <a:defRPr sz="2100"/>
            </a:lvl4pPr>
            <a:lvl5pPr>
              <a:defRPr sz="2100"/>
            </a:lvl5pPr>
            <a:lvl6pPr>
              <a:defRPr sz="2100"/>
            </a:lvl6pPr>
            <a:lvl7pPr>
              <a:defRPr sz="2100"/>
            </a:lvl7pPr>
            <a:lvl8pPr>
              <a:defRPr sz="2100"/>
            </a:lvl8pPr>
            <a:lvl9pPr>
              <a:defRPr sz="21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197603" y="1600203"/>
            <a:ext cx="5384800" cy="4525963"/>
          </a:xfrm>
        </p:spPr>
        <p:txBody>
          <a:bodyPr/>
          <a:lstStyle>
            <a:lvl1pPr>
              <a:defRPr sz="3200"/>
            </a:lvl1pPr>
            <a:lvl2pPr>
              <a:defRPr sz="2700"/>
            </a:lvl2pPr>
            <a:lvl3pPr>
              <a:defRPr sz="2300"/>
            </a:lvl3pPr>
            <a:lvl4pPr>
              <a:defRPr sz="2100"/>
            </a:lvl4pPr>
            <a:lvl5pPr>
              <a:defRPr sz="2100"/>
            </a:lvl5pPr>
            <a:lvl6pPr>
              <a:defRPr sz="2100"/>
            </a:lvl6pPr>
            <a:lvl7pPr>
              <a:defRPr sz="2100"/>
            </a:lvl7pPr>
            <a:lvl8pPr>
              <a:defRPr sz="2100"/>
            </a:lvl8pPr>
            <a:lvl9pPr>
              <a:defRPr sz="21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88FF6859-FEBC-44AD-B36D-19D244AE3339}"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9AD9CD1A-84F8-4651-80FC-C1CD9D818A9E}"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09600" y="1535114"/>
            <a:ext cx="5386917" cy="639762"/>
          </a:xfrm>
        </p:spPr>
        <p:txBody>
          <a:bodyPr anchor="b"/>
          <a:lstStyle>
            <a:lvl1pPr marL="0" indent="0">
              <a:buNone/>
              <a:defRPr sz="2700" b="1"/>
            </a:lvl1pPr>
            <a:lvl2pPr marL="521335" indent="0">
              <a:buNone/>
              <a:defRPr sz="2300" b="1"/>
            </a:lvl2pPr>
            <a:lvl3pPr marL="1042670" indent="0">
              <a:buNone/>
              <a:defRPr sz="2100" b="1"/>
            </a:lvl3pPr>
            <a:lvl4pPr marL="1564005" indent="0">
              <a:buNone/>
              <a:defRPr sz="1800" b="1"/>
            </a:lvl4pPr>
            <a:lvl5pPr marL="2085975" indent="0">
              <a:buNone/>
              <a:defRPr sz="1800" b="1"/>
            </a:lvl5pPr>
            <a:lvl6pPr marL="2607310" indent="0">
              <a:buNone/>
              <a:defRPr sz="1800" b="1"/>
            </a:lvl6pPr>
            <a:lvl7pPr marL="3128645" indent="0">
              <a:buNone/>
              <a:defRPr sz="1800" b="1"/>
            </a:lvl7pPr>
            <a:lvl8pPr marL="3649980" indent="0">
              <a:buNone/>
              <a:defRPr sz="1800" b="1"/>
            </a:lvl8pPr>
            <a:lvl9pPr marL="4171315" indent="0">
              <a:buNone/>
              <a:defRPr sz="18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609600" y="2174878"/>
            <a:ext cx="5386917" cy="3951288"/>
          </a:xfrm>
        </p:spPr>
        <p:txBody>
          <a:bodyPr/>
          <a:lstStyle>
            <a:lvl1pPr>
              <a:defRPr sz="2700"/>
            </a:lvl1pPr>
            <a:lvl2pPr>
              <a:defRPr sz="2300"/>
            </a:lvl2pPr>
            <a:lvl3pPr>
              <a:defRPr sz="21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193371" y="1535114"/>
            <a:ext cx="5389032" cy="639762"/>
          </a:xfrm>
        </p:spPr>
        <p:txBody>
          <a:bodyPr anchor="b"/>
          <a:lstStyle>
            <a:lvl1pPr marL="0" indent="0">
              <a:buNone/>
              <a:defRPr sz="2700" b="1"/>
            </a:lvl1pPr>
            <a:lvl2pPr marL="521335" indent="0">
              <a:buNone/>
              <a:defRPr sz="2300" b="1"/>
            </a:lvl2pPr>
            <a:lvl3pPr marL="1042670" indent="0">
              <a:buNone/>
              <a:defRPr sz="2100" b="1"/>
            </a:lvl3pPr>
            <a:lvl4pPr marL="1564005" indent="0">
              <a:buNone/>
              <a:defRPr sz="1800" b="1"/>
            </a:lvl4pPr>
            <a:lvl5pPr marL="2085975" indent="0">
              <a:buNone/>
              <a:defRPr sz="1800" b="1"/>
            </a:lvl5pPr>
            <a:lvl6pPr marL="2607310" indent="0">
              <a:buNone/>
              <a:defRPr sz="1800" b="1"/>
            </a:lvl6pPr>
            <a:lvl7pPr marL="3128645" indent="0">
              <a:buNone/>
              <a:defRPr sz="1800" b="1"/>
            </a:lvl7pPr>
            <a:lvl8pPr marL="3649980" indent="0">
              <a:buNone/>
              <a:defRPr sz="1800" b="1"/>
            </a:lvl8pPr>
            <a:lvl9pPr marL="4171315" indent="0">
              <a:buNone/>
              <a:defRPr sz="18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193371" y="2174878"/>
            <a:ext cx="5389032" cy="3951288"/>
          </a:xfrm>
        </p:spPr>
        <p:txBody>
          <a:bodyPr/>
          <a:lstStyle>
            <a:lvl1pPr>
              <a:defRPr sz="2700"/>
            </a:lvl1pPr>
            <a:lvl2pPr>
              <a:defRPr sz="2300"/>
            </a:lvl2pPr>
            <a:lvl3pPr>
              <a:defRPr sz="21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88FF6859-FEBC-44AD-B36D-19D244AE3339}"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9AD9CD1A-84F8-4651-80FC-C1CD9D818A9E}"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88FF6859-FEBC-44AD-B36D-19D244AE3339}"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9AD9CD1A-84F8-4651-80FC-C1CD9D818A9E}"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88FF6859-FEBC-44AD-B36D-19D244AE3339}"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9AD9CD1A-84F8-4651-80FC-C1CD9D818A9E}"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09601" y="273052"/>
            <a:ext cx="4011084" cy="1162050"/>
          </a:xfrm>
        </p:spPr>
        <p:txBody>
          <a:bodyPr anchor="b"/>
          <a:lstStyle>
            <a:lvl1pPr algn="l">
              <a:defRPr sz="23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4766733" y="273051"/>
            <a:ext cx="6815667" cy="5853113"/>
          </a:xfrm>
        </p:spPr>
        <p:txBody>
          <a:bodyPr/>
          <a:lstStyle>
            <a:lvl1pPr>
              <a:defRPr sz="3700"/>
            </a:lvl1pPr>
            <a:lvl2pPr>
              <a:defRPr sz="3200"/>
            </a:lvl2pPr>
            <a:lvl3pPr>
              <a:defRPr sz="2700"/>
            </a:lvl3pPr>
            <a:lvl4pPr>
              <a:defRPr sz="2300"/>
            </a:lvl4pPr>
            <a:lvl5pPr>
              <a:defRPr sz="2300"/>
            </a:lvl5pPr>
            <a:lvl6pPr>
              <a:defRPr sz="2300"/>
            </a:lvl6pPr>
            <a:lvl7pPr>
              <a:defRPr sz="2300"/>
            </a:lvl7pPr>
            <a:lvl8pPr>
              <a:defRPr sz="2300"/>
            </a:lvl8pPr>
            <a:lvl9pPr>
              <a:defRPr sz="23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609601" y="1435103"/>
            <a:ext cx="4011084" cy="4691063"/>
          </a:xfrm>
        </p:spPr>
        <p:txBody>
          <a:bodyPr/>
          <a:lstStyle>
            <a:lvl1pPr marL="0" indent="0">
              <a:buNone/>
              <a:defRPr sz="1600"/>
            </a:lvl1pPr>
            <a:lvl2pPr marL="521335" indent="0">
              <a:buNone/>
              <a:defRPr sz="1400"/>
            </a:lvl2pPr>
            <a:lvl3pPr marL="1042670" indent="0">
              <a:buNone/>
              <a:defRPr sz="1100"/>
            </a:lvl3pPr>
            <a:lvl4pPr marL="1564005" indent="0">
              <a:buNone/>
              <a:defRPr sz="1000"/>
            </a:lvl4pPr>
            <a:lvl5pPr marL="2085975" indent="0">
              <a:buNone/>
              <a:defRPr sz="1000"/>
            </a:lvl5pPr>
            <a:lvl6pPr marL="2607310" indent="0">
              <a:buNone/>
              <a:defRPr sz="1000"/>
            </a:lvl6pPr>
            <a:lvl7pPr marL="3128645" indent="0">
              <a:buNone/>
              <a:defRPr sz="1000"/>
            </a:lvl7pPr>
            <a:lvl8pPr marL="3649980" indent="0">
              <a:buNone/>
              <a:defRPr sz="1000"/>
            </a:lvl8pPr>
            <a:lvl9pPr marL="4171315"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88FF6859-FEBC-44AD-B36D-19D244AE3339}"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9AD9CD1A-84F8-4651-80FC-C1CD9D818A9E}"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2389717" y="4800603"/>
            <a:ext cx="7315200" cy="566738"/>
          </a:xfrm>
        </p:spPr>
        <p:txBody>
          <a:bodyPr anchor="b"/>
          <a:lstStyle>
            <a:lvl1pPr algn="l">
              <a:defRPr sz="23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2389717" y="612778"/>
            <a:ext cx="7315200" cy="4114800"/>
          </a:xfrm>
        </p:spPr>
        <p:txBody>
          <a:bodyPr/>
          <a:lstStyle>
            <a:lvl1pPr marL="0" indent="0">
              <a:buNone/>
              <a:defRPr sz="3700"/>
            </a:lvl1pPr>
            <a:lvl2pPr marL="521335" indent="0">
              <a:buNone/>
              <a:defRPr sz="3200"/>
            </a:lvl2pPr>
            <a:lvl3pPr marL="1042670" indent="0">
              <a:buNone/>
              <a:defRPr sz="2700"/>
            </a:lvl3pPr>
            <a:lvl4pPr marL="1564005" indent="0">
              <a:buNone/>
              <a:defRPr sz="2300"/>
            </a:lvl4pPr>
            <a:lvl5pPr marL="2085975" indent="0">
              <a:buNone/>
              <a:defRPr sz="2300"/>
            </a:lvl5pPr>
            <a:lvl6pPr marL="2607310" indent="0">
              <a:buNone/>
              <a:defRPr sz="2300"/>
            </a:lvl6pPr>
            <a:lvl7pPr marL="3128645" indent="0">
              <a:buNone/>
              <a:defRPr sz="2300"/>
            </a:lvl7pPr>
            <a:lvl8pPr marL="3649980" indent="0">
              <a:buNone/>
              <a:defRPr sz="2300"/>
            </a:lvl8pPr>
            <a:lvl9pPr marL="4171315" indent="0">
              <a:buNone/>
              <a:defRPr sz="2300"/>
            </a:lvl9pPr>
          </a:lstStyle>
          <a:p>
            <a:r>
              <a:rPr lang="zh-CN" altLang="en-US" smtClean="0"/>
              <a:t>单击图标添加图片</a:t>
            </a:r>
            <a:endParaRPr lang="zh-CN" altLang="en-US"/>
          </a:p>
        </p:txBody>
      </p:sp>
      <p:sp>
        <p:nvSpPr>
          <p:cNvPr id="4" name="文本占位符 3"/>
          <p:cNvSpPr>
            <a:spLocks noGrp="1"/>
          </p:cNvSpPr>
          <p:nvPr>
            <p:ph type="body" sz="half" idx="2"/>
          </p:nvPr>
        </p:nvSpPr>
        <p:spPr>
          <a:xfrm>
            <a:off x="2389717" y="5367339"/>
            <a:ext cx="7315200" cy="804863"/>
          </a:xfrm>
        </p:spPr>
        <p:txBody>
          <a:bodyPr/>
          <a:lstStyle>
            <a:lvl1pPr marL="0" indent="0">
              <a:buNone/>
              <a:defRPr sz="1600"/>
            </a:lvl1pPr>
            <a:lvl2pPr marL="521335" indent="0">
              <a:buNone/>
              <a:defRPr sz="1400"/>
            </a:lvl2pPr>
            <a:lvl3pPr marL="1042670" indent="0">
              <a:buNone/>
              <a:defRPr sz="1100"/>
            </a:lvl3pPr>
            <a:lvl4pPr marL="1564005" indent="0">
              <a:buNone/>
              <a:defRPr sz="1000"/>
            </a:lvl4pPr>
            <a:lvl5pPr marL="2085975" indent="0">
              <a:buNone/>
              <a:defRPr sz="1000"/>
            </a:lvl5pPr>
            <a:lvl6pPr marL="2607310" indent="0">
              <a:buNone/>
              <a:defRPr sz="1000"/>
            </a:lvl6pPr>
            <a:lvl7pPr marL="3128645" indent="0">
              <a:buNone/>
              <a:defRPr sz="1000"/>
            </a:lvl7pPr>
            <a:lvl8pPr marL="3649980" indent="0">
              <a:buNone/>
              <a:defRPr sz="1000"/>
            </a:lvl8pPr>
            <a:lvl9pPr marL="4171315"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88FF6859-FEBC-44AD-B36D-19D244AE3339}"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9AD9CD1A-84F8-4651-80FC-C1CD9D818A9E}"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09601" y="274641"/>
            <a:ext cx="10972800" cy="1143000"/>
          </a:xfrm>
          <a:prstGeom prst="rect">
            <a:avLst/>
          </a:prstGeom>
        </p:spPr>
        <p:txBody>
          <a:bodyPr vert="horz" lIns="104306" tIns="52153" rIns="104306" bIns="52153" rtlCol="0" anchor="ctr">
            <a:normAutofit/>
          </a:bodyPr>
          <a:lstStyle/>
          <a:p>
            <a:r>
              <a:rPr lang="zh-CN" altLang="en-US" dirty="0" smtClean="0"/>
              <a:t>单击此处编辑母版标题样式</a:t>
            </a:r>
            <a:endParaRPr lang="zh-CN" altLang="en-US" dirty="0"/>
          </a:p>
        </p:txBody>
      </p:sp>
      <p:sp>
        <p:nvSpPr>
          <p:cNvPr id="3" name="文本占位符 2"/>
          <p:cNvSpPr>
            <a:spLocks noGrp="1"/>
          </p:cNvSpPr>
          <p:nvPr>
            <p:ph type="body" idx="1"/>
          </p:nvPr>
        </p:nvSpPr>
        <p:spPr>
          <a:xfrm>
            <a:off x="609601" y="1600203"/>
            <a:ext cx="10972800" cy="4525963"/>
          </a:xfrm>
          <a:prstGeom prst="rect">
            <a:avLst/>
          </a:prstGeom>
        </p:spPr>
        <p:txBody>
          <a:bodyPr vert="horz" lIns="104306" tIns="52153" rIns="104306" bIns="52153" rtlCol="0">
            <a:normAutofit/>
          </a:bodyPr>
          <a:lstStyle/>
          <a:p>
            <a:pPr lvl="0"/>
            <a:r>
              <a:rPr lang="zh-CN" altLang="en-US" dirty="0" smtClean="0"/>
              <a:t>单击此处编辑母版文本样式</a:t>
            </a:r>
            <a:endParaRPr lang="zh-CN" altLang="en-US" dirty="0" smtClean="0"/>
          </a:p>
          <a:p>
            <a:pPr lvl="1"/>
            <a:r>
              <a:rPr lang="zh-CN" altLang="en-US" dirty="0" smtClean="0"/>
              <a:t>第二级</a:t>
            </a:r>
            <a:endParaRPr lang="zh-CN" altLang="en-US" dirty="0" smtClean="0"/>
          </a:p>
          <a:p>
            <a:pPr lvl="2"/>
            <a:r>
              <a:rPr lang="zh-CN" altLang="en-US" dirty="0" smtClean="0"/>
              <a:t>第三级</a:t>
            </a:r>
            <a:endParaRPr lang="zh-CN" altLang="en-US" dirty="0" smtClean="0"/>
          </a:p>
          <a:p>
            <a:pPr lvl="3"/>
            <a:r>
              <a:rPr lang="zh-CN" altLang="en-US" dirty="0" smtClean="0"/>
              <a:t>第四级</a:t>
            </a:r>
            <a:endParaRPr lang="zh-CN" altLang="en-US" dirty="0" smtClean="0"/>
          </a:p>
          <a:p>
            <a:pPr lvl="4"/>
            <a:r>
              <a:rPr lang="zh-CN" altLang="en-US" dirty="0" smtClean="0"/>
              <a:t>第五级</a:t>
            </a:r>
            <a:endParaRPr lang="zh-CN" altLang="en-US" dirty="0"/>
          </a:p>
        </p:txBody>
      </p:sp>
      <p:sp>
        <p:nvSpPr>
          <p:cNvPr id="4" name="日期占位符 3"/>
          <p:cNvSpPr>
            <a:spLocks noGrp="1"/>
          </p:cNvSpPr>
          <p:nvPr>
            <p:ph type="dt" sz="half" idx="2"/>
          </p:nvPr>
        </p:nvSpPr>
        <p:spPr>
          <a:xfrm>
            <a:off x="609601" y="6356354"/>
            <a:ext cx="2844800" cy="365124"/>
          </a:xfrm>
          <a:prstGeom prst="rect">
            <a:avLst/>
          </a:prstGeom>
        </p:spPr>
        <p:txBody>
          <a:bodyPr vert="horz" lIns="104306" tIns="52153" rIns="104306" bIns="52153" rtlCol="0" anchor="ctr"/>
          <a:lstStyle>
            <a:lvl1pPr algn="l">
              <a:defRPr sz="1400">
                <a:solidFill>
                  <a:schemeClr val="tx1">
                    <a:tint val="75000"/>
                  </a:schemeClr>
                </a:solidFill>
              </a:defRPr>
            </a:lvl1pPr>
          </a:lstStyle>
          <a:p>
            <a:fld id="{88FF6859-FEBC-44AD-B36D-19D244AE3339}" type="datetimeFigureOut">
              <a:rPr lang="zh-CN" altLang="en-US" smtClean="0"/>
            </a:fld>
            <a:endParaRPr lang="zh-CN" altLang="en-US"/>
          </a:p>
        </p:txBody>
      </p:sp>
      <p:sp>
        <p:nvSpPr>
          <p:cNvPr id="5" name="页脚占位符 4"/>
          <p:cNvSpPr>
            <a:spLocks noGrp="1"/>
          </p:cNvSpPr>
          <p:nvPr>
            <p:ph type="ftr" sz="quarter" idx="3"/>
          </p:nvPr>
        </p:nvSpPr>
        <p:spPr>
          <a:xfrm>
            <a:off x="4165604" y="6356354"/>
            <a:ext cx="3860800" cy="365124"/>
          </a:xfrm>
          <a:prstGeom prst="rect">
            <a:avLst/>
          </a:prstGeom>
        </p:spPr>
        <p:txBody>
          <a:bodyPr vert="horz" lIns="104306" tIns="52153" rIns="104306" bIns="52153" rtlCol="0" anchor="ctr"/>
          <a:lstStyle>
            <a:lvl1pPr algn="ctr">
              <a:defRPr sz="14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737602" y="6356354"/>
            <a:ext cx="2844800" cy="365124"/>
          </a:xfrm>
          <a:prstGeom prst="rect">
            <a:avLst/>
          </a:prstGeom>
        </p:spPr>
        <p:txBody>
          <a:bodyPr vert="horz" lIns="104306" tIns="52153" rIns="104306" bIns="52153" rtlCol="0" anchor="ctr"/>
          <a:lstStyle>
            <a:lvl1pPr algn="r">
              <a:defRPr sz="1400">
                <a:solidFill>
                  <a:schemeClr val="tx1">
                    <a:tint val="75000"/>
                  </a:schemeClr>
                </a:solidFill>
              </a:defRPr>
            </a:lvl1pPr>
          </a:lstStyle>
          <a:p>
            <a:fld id="{9AD9CD1A-84F8-4651-80FC-C1CD9D818A9E}"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42670" rtl="0" eaLnBrk="1" latinLnBrk="0" hangingPunct="1">
        <a:spcBef>
          <a:spcPct val="0"/>
        </a:spcBef>
        <a:buNone/>
        <a:defRPr sz="5000" kern="1200">
          <a:solidFill>
            <a:schemeClr val="tx1"/>
          </a:solidFill>
          <a:latin typeface="微软雅黑" panose="020B0503020204020204" charset="-122"/>
          <a:ea typeface="微软雅黑" panose="020B0503020204020204" charset="-122"/>
          <a:cs typeface="+mj-cs"/>
        </a:defRPr>
      </a:lvl1pPr>
    </p:titleStyle>
    <p:bodyStyle>
      <a:lvl1pPr marL="391160" indent="-391160" algn="l" defTabSz="1042670" rtl="0" eaLnBrk="1" latinLnBrk="0" hangingPunct="1">
        <a:spcBef>
          <a:spcPct val="20000"/>
        </a:spcBef>
        <a:buFont typeface="Wingdings" panose="05000000000000000000" pitchFamily="2" charset="2"/>
        <a:buChar char="Ø"/>
        <a:defRPr sz="3700" kern="1200">
          <a:solidFill>
            <a:schemeClr val="tx1"/>
          </a:solidFill>
          <a:latin typeface="微软雅黑" panose="020B0503020204020204" charset="-122"/>
          <a:ea typeface="微软雅黑" panose="020B0503020204020204" charset="-122"/>
          <a:cs typeface="+mn-cs"/>
        </a:defRPr>
      </a:lvl1pPr>
      <a:lvl2pPr marL="847090" indent="-325755" algn="l" defTabSz="1042670" rtl="0" eaLnBrk="1" latinLnBrk="0" hangingPunct="1">
        <a:spcBef>
          <a:spcPct val="20000"/>
        </a:spcBef>
        <a:buFont typeface="Arial" panose="020B0604020202020204" pitchFamily="34" charset="0"/>
        <a:buChar char="–"/>
        <a:defRPr sz="3600" b="1" kern="1200">
          <a:solidFill>
            <a:schemeClr val="tx1"/>
          </a:solidFill>
          <a:latin typeface="楷体" panose="02010609060101010101" pitchFamily="49" charset="-122"/>
          <a:ea typeface="楷体" panose="02010609060101010101" pitchFamily="49" charset="-122"/>
          <a:cs typeface="+mn-cs"/>
        </a:defRPr>
      </a:lvl2pPr>
      <a:lvl3pPr marL="1499870" indent="-457200" algn="l" defTabSz="1042670" rtl="0" eaLnBrk="1" latinLnBrk="0" hangingPunct="1">
        <a:spcBef>
          <a:spcPct val="20000"/>
        </a:spcBef>
        <a:buFont typeface="Arial" panose="020B0604020202020204" pitchFamily="34" charset="0"/>
        <a:buChar char="•"/>
        <a:defRPr sz="2700" kern="1200">
          <a:solidFill>
            <a:schemeClr val="tx1"/>
          </a:solidFill>
          <a:latin typeface="+mn-lt"/>
          <a:ea typeface="+mn-ea"/>
          <a:cs typeface="+mn-cs"/>
        </a:defRPr>
      </a:lvl3pPr>
      <a:lvl4pPr marL="1824990" indent="-260985" algn="l" defTabSz="1042670"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4pPr>
      <a:lvl5pPr marL="2346325" indent="-260985" algn="l" defTabSz="1042670"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5pPr>
      <a:lvl6pPr marL="2867660" indent="-260985" algn="l" defTabSz="1042670"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6pPr>
      <a:lvl7pPr marL="3388995" indent="-260985" algn="l" defTabSz="1042670"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7pPr>
      <a:lvl8pPr marL="3910965" indent="-260985" algn="l" defTabSz="1042670"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8pPr>
      <a:lvl9pPr marL="4432300" indent="-260985" algn="l" defTabSz="1042670"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9pPr>
    </p:bodyStyle>
    <p:otherStyle>
      <a:defPPr>
        <a:defRPr lang="zh-CN"/>
      </a:defPPr>
      <a:lvl1pPr marL="0" algn="l" defTabSz="1042670" rtl="0" eaLnBrk="1" latinLnBrk="0" hangingPunct="1">
        <a:defRPr sz="2100" kern="1200">
          <a:solidFill>
            <a:schemeClr val="tx1"/>
          </a:solidFill>
          <a:latin typeface="+mn-lt"/>
          <a:ea typeface="+mn-ea"/>
          <a:cs typeface="+mn-cs"/>
        </a:defRPr>
      </a:lvl1pPr>
      <a:lvl2pPr marL="521335" algn="l" defTabSz="1042670" rtl="0" eaLnBrk="1" latinLnBrk="0" hangingPunct="1">
        <a:defRPr sz="2100" kern="1200">
          <a:solidFill>
            <a:schemeClr val="tx1"/>
          </a:solidFill>
          <a:latin typeface="+mn-lt"/>
          <a:ea typeface="+mn-ea"/>
          <a:cs typeface="+mn-cs"/>
        </a:defRPr>
      </a:lvl2pPr>
      <a:lvl3pPr marL="1042670" algn="l" defTabSz="1042670" rtl="0" eaLnBrk="1" latinLnBrk="0" hangingPunct="1">
        <a:defRPr sz="2100" kern="1200">
          <a:solidFill>
            <a:schemeClr val="tx1"/>
          </a:solidFill>
          <a:latin typeface="+mn-lt"/>
          <a:ea typeface="+mn-ea"/>
          <a:cs typeface="+mn-cs"/>
        </a:defRPr>
      </a:lvl3pPr>
      <a:lvl4pPr marL="1564005" algn="l" defTabSz="1042670" rtl="0" eaLnBrk="1" latinLnBrk="0" hangingPunct="1">
        <a:defRPr sz="2100" kern="1200">
          <a:solidFill>
            <a:schemeClr val="tx1"/>
          </a:solidFill>
          <a:latin typeface="+mn-lt"/>
          <a:ea typeface="+mn-ea"/>
          <a:cs typeface="+mn-cs"/>
        </a:defRPr>
      </a:lvl4pPr>
      <a:lvl5pPr marL="2085975" algn="l" defTabSz="1042670" rtl="0" eaLnBrk="1" latinLnBrk="0" hangingPunct="1">
        <a:defRPr sz="2100" kern="1200">
          <a:solidFill>
            <a:schemeClr val="tx1"/>
          </a:solidFill>
          <a:latin typeface="+mn-lt"/>
          <a:ea typeface="+mn-ea"/>
          <a:cs typeface="+mn-cs"/>
        </a:defRPr>
      </a:lvl5pPr>
      <a:lvl6pPr marL="2607310" algn="l" defTabSz="1042670" rtl="0" eaLnBrk="1" latinLnBrk="0" hangingPunct="1">
        <a:defRPr sz="2100" kern="1200">
          <a:solidFill>
            <a:schemeClr val="tx1"/>
          </a:solidFill>
          <a:latin typeface="+mn-lt"/>
          <a:ea typeface="+mn-ea"/>
          <a:cs typeface="+mn-cs"/>
        </a:defRPr>
      </a:lvl6pPr>
      <a:lvl7pPr marL="3128645" algn="l" defTabSz="1042670" rtl="0" eaLnBrk="1" latinLnBrk="0" hangingPunct="1">
        <a:defRPr sz="2100" kern="1200">
          <a:solidFill>
            <a:schemeClr val="tx1"/>
          </a:solidFill>
          <a:latin typeface="+mn-lt"/>
          <a:ea typeface="+mn-ea"/>
          <a:cs typeface="+mn-cs"/>
        </a:defRPr>
      </a:lvl7pPr>
      <a:lvl8pPr marL="3649980" algn="l" defTabSz="1042670" rtl="0" eaLnBrk="1" latinLnBrk="0" hangingPunct="1">
        <a:defRPr sz="2100" kern="1200">
          <a:solidFill>
            <a:schemeClr val="tx1"/>
          </a:solidFill>
          <a:latin typeface="+mn-lt"/>
          <a:ea typeface="+mn-ea"/>
          <a:cs typeface="+mn-cs"/>
        </a:defRPr>
      </a:lvl8pPr>
      <a:lvl9pPr marL="4171315" algn="l" defTabSz="1042670" rtl="0" eaLnBrk="1" latinLnBrk="0" hangingPunct="1">
        <a:defRPr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副标题 3"/>
          <p:cNvSpPr>
            <a:spLocks noGrp="1"/>
          </p:cNvSpPr>
          <p:nvPr>
            <p:ph type="subTitle" idx="1"/>
          </p:nvPr>
        </p:nvSpPr>
        <p:spPr/>
        <p:txBody>
          <a:bodyPr/>
          <a:lstStyle/>
          <a:p>
            <a:r>
              <a:rPr lang="zh-CN" altLang="zh-CN" b="1" dirty="0" smtClean="0"/>
              <a:t>第</a:t>
            </a:r>
            <a:r>
              <a:rPr lang="zh-CN" altLang="en-US" b="1" dirty="0" smtClean="0"/>
              <a:t>三</a:t>
            </a:r>
            <a:r>
              <a:rPr lang="zh-CN" altLang="zh-CN" b="1" dirty="0" smtClean="0"/>
              <a:t>章 </a:t>
            </a:r>
            <a:r>
              <a:rPr lang="zh-CN" altLang="zh-CN" b="1" dirty="0"/>
              <a:t>权利主体——</a:t>
            </a:r>
            <a:r>
              <a:rPr lang="zh-CN" altLang="zh-CN" b="1" dirty="0" smtClean="0"/>
              <a:t>自然人</a:t>
            </a:r>
            <a:endParaRPr lang="zh-CN" altLang="zh-CN"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normAutofit fontScale="92500" lnSpcReduction="10000"/>
          </a:bodyPr>
          <a:lstStyle/>
          <a:p>
            <a:r>
              <a:rPr lang="zh-CN" altLang="zh-CN" dirty="0" smtClean="0"/>
              <a:t>自然人</a:t>
            </a:r>
            <a:r>
              <a:rPr lang="zh-CN" altLang="zh-CN" dirty="0"/>
              <a:t>自己通过法律行为（意思表示）建立法律关系的能力或资格</a:t>
            </a:r>
            <a:r>
              <a:rPr lang="zh-CN" altLang="zh-CN" dirty="0" smtClean="0"/>
              <a:t>。</a:t>
            </a:r>
            <a:endParaRPr lang="en-US" altLang="zh-CN" dirty="0" smtClean="0"/>
          </a:p>
          <a:p>
            <a:endParaRPr lang="en-US" altLang="zh-CN" dirty="0" smtClean="0"/>
          </a:p>
          <a:p>
            <a:r>
              <a:rPr lang="zh-CN" altLang="en-US" b="1" dirty="0" smtClean="0"/>
              <a:t>民法典 </a:t>
            </a:r>
            <a:r>
              <a:rPr lang="en-US" altLang="zh-CN" b="1" dirty="0" smtClean="0"/>
              <a:t>§§ 17—22</a:t>
            </a:r>
            <a:r>
              <a:rPr lang="zh-CN" altLang="en-US" b="1" dirty="0"/>
              <a:t>：</a:t>
            </a:r>
            <a:endParaRPr lang="en-US" altLang="zh-CN" b="1" dirty="0"/>
          </a:p>
          <a:p>
            <a:pPr lvl="1"/>
            <a:r>
              <a:rPr lang="en-US" altLang="zh-CN" dirty="0"/>
              <a:t>1</a:t>
            </a:r>
            <a:r>
              <a:rPr lang="zh-CN" altLang="zh-CN" dirty="0"/>
              <a:t>、</a:t>
            </a:r>
            <a:r>
              <a:rPr lang="zh-CN" altLang="zh-CN" dirty="0" smtClean="0"/>
              <a:t>完全行为能力人</a:t>
            </a:r>
            <a:r>
              <a:rPr lang="zh-CN" altLang="en-US" dirty="0" smtClean="0"/>
              <a:t>（</a:t>
            </a:r>
            <a:r>
              <a:rPr lang="en-US" altLang="zh-CN" dirty="0" smtClean="0"/>
              <a:t>18</a:t>
            </a:r>
            <a:r>
              <a:rPr lang="zh-CN" altLang="en-US" dirty="0" smtClean="0"/>
              <a:t>周岁）</a:t>
            </a:r>
            <a:endParaRPr lang="zh-CN" altLang="zh-CN" b="1" dirty="0"/>
          </a:p>
          <a:p>
            <a:pPr lvl="1"/>
            <a:r>
              <a:rPr lang="en-US" altLang="zh-CN" dirty="0"/>
              <a:t>2</a:t>
            </a:r>
            <a:r>
              <a:rPr lang="zh-CN" altLang="zh-CN" dirty="0"/>
              <a:t>、</a:t>
            </a:r>
            <a:r>
              <a:rPr lang="zh-CN" altLang="zh-CN" dirty="0" smtClean="0"/>
              <a:t>限制行为能力人</a:t>
            </a:r>
            <a:r>
              <a:rPr lang="zh-CN" altLang="en-US" dirty="0" smtClean="0"/>
              <a:t>（</a:t>
            </a:r>
            <a:r>
              <a:rPr lang="en-US" altLang="zh-CN" dirty="0" smtClean="0"/>
              <a:t>8—18</a:t>
            </a:r>
            <a:r>
              <a:rPr lang="zh-CN" altLang="en-US" dirty="0" smtClean="0"/>
              <a:t>周岁，）</a:t>
            </a:r>
            <a:endParaRPr lang="zh-CN" altLang="zh-CN" b="1" dirty="0"/>
          </a:p>
          <a:p>
            <a:pPr lvl="1"/>
            <a:r>
              <a:rPr lang="en-US" altLang="zh-CN" dirty="0"/>
              <a:t>3</a:t>
            </a:r>
            <a:r>
              <a:rPr lang="zh-CN" altLang="zh-CN" dirty="0"/>
              <a:t>、</a:t>
            </a:r>
            <a:r>
              <a:rPr lang="zh-CN" altLang="zh-CN" dirty="0" smtClean="0"/>
              <a:t>无行为能力人</a:t>
            </a:r>
            <a:r>
              <a:rPr lang="zh-CN" altLang="en-US" dirty="0" smtClean="0"/>
              <a:t>（</a:t>
            </a:r>
            <a:r>
              <a:rPr lang="en-US" altLang="zh-CN" dirty="0" smtClean="0"/>
              <a:t>8</a:t>
            </a:r>
            <a:r>
              <a:rPr lang="zh-CN" altLang="en-US" dirty="0" smtClean="0"/>
              <a:t>周岁以下）</a:t>
            </a:r>
            <a:endParaRPr lang="en-US" altLang="zh-CN" dirty="0" smtClean="0"/>
          </a:p>
          <a:p>
            <a:pPr lvl="1"/>
            <a:r>
              <a:rPr lang="en-US" altLang="zh-CN" b="1" dirty="0" smtClean="0"/>
              <a:t>4</a:t>
            </a:r>
            <a:r>
              <a:rPr lang="zh-CN" altLang="en-US" b="1" dirty="0" smtClean="0"/>
              <a:t>、成年人：限制或无行为能力</a:t>
            </a:r>
            <a:endParaRPr lang="zh-CN" altLang="zh-CN" b="1" dirty="0"/>
          </a:p>
          <a:p>
            <a:endParaRPr lang="zh-CN" altLang="zh-CN" dirty="0"/>
          </a:p>
          <a:p>
            <a:endParaRPr lang="zh-CN" altLang="en-US" dirty="0"/>
          </a:p>
        </p:txBody>
      </p:sp>
      <p:sp>
        <p:nvSpPr>
          <p:cNvPr id="3" name="标题 2"/>
          <p:cNvSpPr>
            <a:spLocks noGrp="1"/>
          </p:cNvSpPr>
          <p:nvPr>
            <p:ph type="title"/>
          </p:nvPr>
        </p:nvSpPr>
        <p:spPr/>
        <p:txBody>
          <a:bodyPr/>
          <a:lstStyle/>
          <a:p>
            <a:r>
              <a:rPr lang="zh-CN" altLang="zh-CN" b="1" dirty="0"/>
              <a:t> </a:t>
            </a:r>
            <a:r>
              <a:rPr lang="zh-CN" altLang="en-US" b="1" dirty="0" smtClean="0"/>
              <a:t>二、</a:t>
            </a:r>
            <a:r>
              <a:rPr lang="zh-CN" altLang="zh-CN" b="1" dirty="0" smtClean="0"/>
              <a:t>民事行为能力</a:t>
            </a:r>
            <a:endParaRPr lang="zh-CN" alt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1389888" y="1821821"/>
            <a:ext cx="9675311" cy="4391094"/>
          </a:xfrm>
        </p:spPr>
        <p:txBody>
          <a:bodyPr>
            <a:normAutofit/>
          </a:bodyPr>
          <a:lstStyle/>
          <a:p>
            <a:r>
              <a:rPr lang="zh-CN" altLang="zh-CN" sz="3600" dirty="0"/>
              <a:t>可独立实施的民事</a:t>
            </a:r>
            <a:r>
              <a:rPr lang="zh-CN" altLang="zh-CN" sz="3600" dirty="0" smtClean="0"/>
              <a:t>法律行为</a:t>
            </a:r>
            <a:r>
              <a:rPr lang="zh-CN" altLang="en-US" sz="3600" dirty="0" smtClean="0"/>
              <a:t>：</a:t>
            </a:r>
            <a:endParaRPr lang="en-US" altLang="zh-CN" sz="3600" dirty="0" smtClean="0"/>
          </a:p>
          <a:p>
            <a:pPr lvl="1"/>
            <a:r>
              <a:rPr lang="zh-CN" altLang="zh-CN" dirty="0" smtClean="0"/>
              <a:t>（</a:t>
            </a:r>
            <a:r>
              <a:rPr lang="en-US" altLang="zh-CN" dirty="0" smtClean="0"/>
              <a:t>1</a:t>
            </a:r>
            <a:r>
              <a:rPr lang="zh-CN" altLang="zh-CN" dirty="0" smtClean="0"/>
              <a:t>）</a:t>
            </a:r>
            <a:r>
              <a:rPr lang="zh-CN" altLang="zh-CN" dirty="0"/>
              <a:t>法定代理人允许之</a:t>
            </a:r>
            <a:r>
              <a:rPr lang="zh-CN" altLang="zh-CN" dirty="0" smtClean="0"/>
              <a:t>行为</a:t>
            </a:r>
            <a:r>
              <a:rPr lang="zh-CN" altLang="en-US" dirty="0" smtClean="0"/>
              <a:t>（</a:t>
            </a:r>
            <a:r>
              <a:rPr lang="en-US" altLang="zh-CN" dirty="0" smtClean="0"/>
              <a:t>§19</a:t>
            </a:r>
            <a:r>
              <a:rPr lang="zh-CN" altLang="en-US" dirty="0" smtClean="0"/>
              <a:t>）</a:t>
            </a:r>
            <a:endParaRPr lang="zh-CN" altLang="zh-CN" dirty="0"/>
          </a:p>
          <a:p>
            <a:pPr lvl="1"/>
            <a:r>
              <a:rPr lang="zh-CN" altLang="zh-CN" dirty="0" smtClean="0"/>
              <a:t>（</a:t>
            </a:r>
            <a:r>
              <a:rPr lang="en-US" altLang="zh-CN" dirty="0" smtClean="0"/>
              <a:t>2</a:t>
            </a:r>
            <a:r>
              <a:rPr lang="zh-CN" altLang="zh-CN" dirty="0" smtClean="0"/>
              <a:t>）与其年龄</a:t>
            </a:r>
            <a:r>
              <a:rPr lang="zh-CN" altLang="zh-CN" dirty="0"/>
              <a:t>、智力、精神健康状况相适应的</a:t>
            </a:r>
            <a:r>
              <a:rPr lang="zh-CN" altLang="zh-CN" dirty="0" smtClean="0"/>
              <a:t>行为</a:t>
            </a:r>
            <a:r>
              <a:rPr lang="zh-CN" altLang="en-US" dirty="0" smtClean="0"/>
              <a:t>（</a:t>
            </a:r>
            <a:r>
              <a:rPr lang="en-US" altLang="zh-CN" dirty="0" smtClean="0"/>
              <a:t>§22</a:t>
            </a:r>
            <a:r>
              <a:rPr lang="zh-CN" altLang="en-US" dirty="0" smtClean="0"/>
              <a:t>）</a:t>
            </a:r>
            <a:endParaRPr lang="zh-CN" altLang="zh-CN" dirty="0"/>
          </a:p>
          <a:p>
            <a:pPr lvl="1"/>
            <a:r>
              <a:rPr lang="zh-CN" altLang="zh-CN" dirty="0" smtClean="0"/>
              <a:t>（</a:t>
            </a:r>
            <a:r>
              <a:rPr lang="en-US" altLang="zh-CN" dirty="0" smtClean="0"/>
              <a:t>3</a:t>
            </a:r>
            <a:r>
              <a:rPr lang="zh-CN" altLang="zh-CN" dirty="0" smtClean="0"/>
              <a:t>）</a:t>
            </a:r>
            <a:r>
              <a:rPr lang="zh-CN" altLang="zh-CN" dirty="0"/>
              <a:t>纯获法律上利益的</a:t>
            </a:r>
            <a:r>
              <a:rPr lang="zh-CN" altLang="zh-CN" dirty="0" smtClean="0"/>
              <a:t>行为</a:t>
            </a:r>
            <a:r>
              <a:rPr lang="zh-CN" altLang="en-US" dirty="0" smtClean="0"/>
              <a:t>（</a:t>
            </a:r>
            <a:r>
              <a:rPr lang="en-US" altLang="zh-CN" dirty="0" smtClean="0"/>
              <a:t>§22</a:t>
            </a:r>
            <a:r>
              <a:rPr lang="zh-CN" altLang="en-US" dirty="0" smtClean="0"/>
              <a:t>）</a:t>
            </a:r>
            <a:endParaRPr lang="zh-CN" altLang="zh-CN" dirty="0"/>
          </a:p>
          <a:p>
            <a:pPr lvl="1"/>
            <a:r>
              <a:rPr lang="zh-CN" altLang="zh-CN" dirty="0" smtClean="0"/>
              <a:t>（</a:t>
            </a:r>
            <a:r>
              <a:rPr lang="en-US" altLang="zh-CN" dirty="0"/>
              <a:t>4</a:t>
            </a:r>
            <a:r>
              <a:rPr lang="zh-CN" altLang="zh-CN" dirty="0"/>
              <a:t>）中性行为，既无利益也无义务，是否</a:t>
            </a:r>
            <a:r>
              <a:rPr lang="zh-CN" altLang="zh-CN" dirty="0" smtClean="0"/>
              <a:t>可以</a:t>
            </a:r>
            <a:r>
              <a:rPr lang="zh-CN" altLang="en-US" dirty="0" smtClean="0"/>
              <a:t>独立</a:t>
            </a:r>
            <a:r>
              <a:rPr lang="zh-CN" altLang="zh-CN" dirty="0" smtClean="0"/>
              <a:t>实施</a:t>
            </a:r>
            <a:r>
              <a:rPr lang="zh-CN" altLang="en-US" dirty="0" smtClean="0"/>
              <a:t>？</a:t>
            </a:r>
            <a:endParaRPr lang="zh-CN" altLang="zh-CN" dirty="0"/>
          </a:p>
        </p:txBody>
      </p:sp>
      <p:sp>
        <p:nvSpPr>
          <p:cNvPr id="3" name="标题 2"/>
          <p:cNvSpPr>
            <a:spLocks noGrp="1"/>
          </p:cNvSpPr>
          <p:nvPr>
            <p:ph type="title"/>
          </p:nvPr>
        </p:nvSpPr>
        <p:spPr/>
        <p:txBody>
          <a:bodyPr/>
          <a:lstStyle/>
          <a:p>
            <a:r>
              <a:rPr lang="zh-CN" altLang="en-US" dirty="0" smtClean="0"/>
              <a:t>限制行为能力人</a:t>
            </a:r>
            <a:endParaRPr lang="zh-CN" alt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lstStyle/>
          <a:p>
            <a:r>
              <a:rPr lang="zh-CN" altLang="en-US" b="1" dirty="0" smtClean="0"/>
              <a:t>民法典 </a:t>
            </a:r>
            <a:r>
              <a:rPr lang="zh-CN" altLang="zh-CN" b="1" dirty="0" smtClean="0"/>
              <a:t>§</a:t>
            </a:r>
            <a:r>
              <a:rPr lang="en-US" altLang="zh-CN" b="1" dirty="0" smtClean="0"/>
              <a:t>24 I</a:t>
            </a:r>
            <a:r>
              <a:rPr lang="zh-CN" altLang="en-US" b="1" dirty="0" smtClean="0"/>
              <a:t>：</a:t>
            </a:r>
            <a:endParaRPr lang="zh-CN" altLang="zh-CN" b="1" dirty="0"/>
          </a:p>
          <a:p>
            <a:pPr lvl="1"/>
            <a:r>
              <a:rPr lang="zh-CN" altLang="zh-CN" dirty="0"/>
              <a:t>不能</a:t>
            </a:r>
            <a:r>
              <a:rPr lang="zh-CN" altLang="zh-CN" dirty="0" smtClean="0"/>
              <a:t>辨认自己</a:t>
            </a:r>
            <a:r>
              <a:rPr lang="zh-CN" altLang="zh-CN" dirty="0"/>
              <a:t>行为的成年人，其利害关系人或者不能完全或者有关组织，可以向人民法院申请认定该成年人为无民事行为能力人或者限制民事行为能力人。</a:t>
            </a:r>
            <a:endParaRPr lang="zh-CN" altLang="zh-CN" dirty="0"/>
          </a:p>
          <a:p>
            <a:endParaRPr lang="zh-CN" altLang="en-US" dirty="0"/>
          </a:p>
        </p:txBody>
      </p:sp>
      <p:sp>
        <p:nvSpPr>
          <p:cNvPr id="3" name="标题 2"/>
          <p:cNvSpPr>
            <a:spLocks noGrp="1"/>
          </p:cNvSpPr>
          <p:nvPr>
            <p:ph type="title"/>
          </p:nvPr>
        </p:nvSpPr>
        <p:spPr/>
        <p:txBody>
          <a:bodyPr>
            <a:normAutofit/>
          </a:bodyPr>
          <a:lstStyle/>
          <a:p>
            <a:r>
              <a:rPr lang="zh-CN" altLang="zh-CN" dirty="0"/>
              <a:t>成年人行为能力欠缺的</a:t>
            </a:r>
            <a:r>
              <a:rPr lang="zh-CN" altLang="zh-CN" dirty="0" smtClean="0"/>
              <a:t>宣告</a:t>
            </a:r>
            <a:endParaRPr lang="zh-CN" alt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2157983" y="2275027"/>
            <a:ext cx="8907215" cy="3937888"/>
          </a:xfrm>
        </p:spPr>
        <p:txBody>
          <a:bodyPr/>
          <a:lstStyle/>
          <a:p>
            <a:pPr marL="742950" indent="-742950">
              <a:buFont typeface="+mj-lt"/>
              <a:buAutoNum type="arabicPeriod"/>
            </a:pPr>
            <a:r>
              <a:rPr lang="zh-CN" altLang="en-US" dirty="0" smtClean="0"/>
              <a:t>特殊的行为能力：</a:t>
            </a:r>
            <a:r>
              <a:rPr lang="zh-CN" altLang="en-US" dirty="0" smtClean="0">
                <a:latin typeface="楷体" panose="02010609060101010101" pitchFamily="49" charset="-122"/>
                <a:ea typeface="楷体" panose="02010609060101010101" pitchFamily="49" charset="-122"/>
              </a:rPr>
              <a:t>劳动、婚姻</a:t>
            </a:r>
            <a:endParaRPr lang="en-US" altLang="zh-CN" dirty="0" smtClean="0">
              <a:latin typeface="楷体" panose="02010609060101010101" pitchFamily="49" charset="-122"/>
              <a:ea typeface="楷体" panose="02010609060101010101" pitchFamily="49" charset="-122"/>
            </a:endParaRPr>
          </a:p>
          <a:p>
            <a:pPr marL="742950" indent="-742950">
              <a:buFont typeface="+mj-lt"/>
              <a:buAutoNum type="arabicPeriod"/>
            </a:pPr>
            <a:r>
              <a:rPr lang="zh-CN" altLang="en-US" dirty="0" smtClean="0"/>
              <a:t>民事</a:t>
            </a:r>
            <a:r>
              <a:rPr lang="zh-CN" altLang="zh-CN" dirty="0" smtClean="0"/>
              <a:t>责任能力</a:t>
            </a:r>
            <a:r>
              <a:rPr lang="zh-CN" altLang="en-US" dirty="0" smtClean="0"/>
              <a:t>：</a:t>
            </a:r>
            <a:r>
              <a:rPr lang="zh-CN" altLang="en-US" dirty="0">
                <a:latin typeface="楷体" panose="02010609060101010101" pitchFamily="49" charset="-122"/>
                <a:ea typeface="楷体" panose="02010609060101010101" pitchFamily="49" charset="-122"/>
              </a:rPr>
              <a:t>侵权责任</a:t>
            </a:r>
            <a:endParaRPr lang="en-US" altLang="zh-CN" dirty="0">
              <a:latin typeface="楷体" panose="02010609060101010101" pitchFamily="49" charset="-122"/>
              <a:ea typeface="楷体" panose="02010609060101010101" pitchFamily="49" charset="-122"/>
            </a:endParaRPr>
          </a:p>
          <a:p>
            <a:pPr marL="742950" indent="-742950">
              <a:buFont typeface="+mj-lt"/>
              <a:buAutoNum type="arabicPeriod"/>
            </a:pPr>
            <a:r>
              <a:rPr lang="zh-CN" altLang="en-US" dirty="0" smtClean="0"/>
              <a:t>当事人能力：</a:t>
            </a:r>
            <a:r>
              <a:rPr lang="zh-CN" altLang="en-US" dirty="0">
                <a:latin typeface="楷体" panose="02010609060101010101" pitchFamily="49" charset="-122"/>
                <a:ea typeface="楷体" panose="02010609060101010101" pitchFamily="49" charset="-122"/>
              </a:rPr>
              <a:t>作为民诉参与主体</a:t>
            </a:r>
            <a:endParaRPr lang="en-US" altLang="zh-CN" dirty="0">
              <a:latin typeface="楷体" panose="02010609060101010101" pitchFamily="49" charset="-122"/>
              <a:ea typeface="楷体" panose="02010609060101010101" pitchFamily="49" charset="-122"/>
            </a:endParaRPr>
          </a:p>
          <a:p>
            <a:pPr marL="742950" indent="-742950">
              <a:buFont typeface="+mj-lt"/>
              <a:buAutoNum type="arabicPeriod"/>
            </a:pPr>
            <a:r>
              <a:rPr lang="zh-CN" altLang="en-US" dirty="0" smtClean="0"/>
              <a:t>诉讼能力：</a:t>
            </a:r>
            <a:r>
              <a:rPr lang="zh-CN" altLang="en-US" dirty="0">
                <a:latin typeface="楷体" panose="02010609060101010101" pitchFamily="49" charset="-122"/>
                <a:ea typeface="楷体" panose="02010609060101010101" pitchFamily="49" charset="-122"/>
              </a:rPr>
              <a:t>自己</a:t>
            </a:r>
            <a:r>
              <a:rPr lang="zh-CN" altLang="en-US" dirty="0" smtClean="0">
                <a:latin typeface="楷体" panose="02010609060101010101" pitchFamily="49" charset="-122"/>
                <a:ea typeface="楷体" panose="02010609060101010101" pitchFamily="49" charset="-122"/>
              </a:rPr>
              <a:t>起诉</a:t>
            </a:r>
            <a:r>
              <a:rPr lang="en-US" altLang="zh-CN" dirty="0" smtClean="0">
                <a:latin typeface="楷体" panose="02010609060101010101" pitchFamily="49" charset="-122"/>
                <a:ea typeface="楷体" panose="02010609060101010101" pitchFamily="49" charset="-122"/>
              </a:rPr>
              <a:t>/</a:t>
            </a:r>
            <a:r>
              <a:rPr lang="zh-CN" altLang="en-US" dirty="0" smtClean="0">
                <a:latin typeface="楷体" panose="02010609060101010101" pitchFamily="49" charset="-122"/>
                <a:ea typeface="楷体" panose="02010609060101010101" pitchFamily="49" charset="-122"/>
              </a:rPr>
              <a:t>应</a:t>
            </a:r>
            <a:r>
              <a:rPr lang="zh-CN" altLang="en-US" dirty="0">
                <a:latin typeface="楷体" panose="02010609060101010101" pitchFamily="49" charset="-122"/>
                <a:ea typeface="楷体" panose="02010609060101010101" pitchFamily="49" charset="-122"/>
              </a:rPr>
              <a:t>诉</a:t>
            </a:r>
            <a:endParaRPr lang="en-US" altLang="zh-CN" dirty="0">
              <a:latin typeface="楷体" panose="02010609060101010101" pitchFamily="49" charset="-122"/>
              <a:ea typeface="楷体" panose="02010609060101010101" pitchFamily="49" charset="-122"/>
            </a:endParaRPr>
          </a:p>
          <a:p>
            <a:endParaRPr lang="zh-CN" altLang="en-US" dirty="0"/>
          </a:p>
        </p:txBody>
      </p:sp>
      <p:sp>
        <p:nvSpPr>
          <p:cNvPr id="3" name="标题 2"/>
          <p:cNvSpPr>
            <a:spLocks noGrp="1"/>
          </p:cNvSpPr>
          <p:nvPr>
            <p:ph type="title"/>
          </p:nvPr>
        </p:nvSpPr>
        <p:spPr/>
        <p:txBody>
          <a:bodyPr/>
          <a:lstStyle/>
          <a:p>
            <a:r>
              <a:rPr lang="zh-CN" altLang="en-US" dirty="0" smtClean="0"/>
              <a:t>其他民事能力</a:t>
            </a:r>
            <a:endParaRPr lang="zh-CN" alt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1577515" y="1675181"/>
            <a:ext cx="9487684" cy="4537734"/>
          </a:xfrm>
        </p:spPr>
        <p:txBody>
          <a:bodyPr>
            <a:normAutofit fontScale="70000" lnSpcReduction="20000"/>
          </a:bodyPr>
          <a:lstStyle/>
          <a:p>
            <a:pPr algn="ctr"/>
            <a:r>
              <a:rPr lang="en-US" altLang="zh-CN" sz="5100" dirty="0" smtClean="0"/>
              <a:t>1</a:t>
            </a:r>
            <a:r>
              <a:rPr lang="zh-CN" altLang="en-US" sz="5100" dirty="0" smtClean="0"/>
              <a:t>、未成年人的监护</a:t>
            </a:r>
            <a:endParaRPr lang="en-US" altLang="zh-CN" sz="5100" dirty="0" smtClean="0"/>
          </a:p>
          <a:p>
            <a:endParaRPr lang="en-US" altLang="zh-CN" dirty="0"/>
          </a:p>
          <a:p>
            <a:r>
              <a:rPr lang="zh-CN" altLang="en-US" b="1" dirty="0" smtClean="0"/>
              <a:t>民法典</a:t>
            </a:r>
            <a:r>
              <a:rPr lang="en-US" altLang="zh-CN" b="1" dirty="0" smtClean="0"/>
              <a:t>§27</a:t>
            </a:r>
            <a:r>
              <a:rPr lang="zh-CN" altLang="en-US" b="1" dirty="0" smtClean="0"/>
              <a:t>：</a:t>
            </a:r>
            <a:endParaRPr lang="en-US" altLang="zh-CN" b="1" dirty="0" smtClean="0"/>
          </a:p>
          <a:p>
            <a:pPr lvl="1"/>
            <a:r>
              <a:rPr lang="zh-CN" altLang="zh-CN" dirty="0" smtClean="0"/>
              <a:t> </a:t>
            </a:r>
            <a:r>
              <a:rPr lang="zh-CN" altLang="zh-CN" dirty="0"/>
              <a:t>父母是未成年子女的监护人。</a:t>
            </a:r>
            <a:endParaRPr lang="zh-CN" altLang="zh-CN" dirty="0"/>
          </a:p>
          <a:p>
            <a:pPr lvl="1"/>
            <a:r>
              <a:rPr lang="zh-CN" altLang="zh-CN" dirty="0"/>
              <a:t>未成年人的父母已经死亡或者没有监护能力的，由下列有监护能力的人按顺序担任监护人：</a:t>
            </a:r>
            <a:endParaRPr lang="zh-CN" altLang="zh-CN" dirty="0"/>
          </a:p>
          <a:p>
            <a:pPr lvl="2"/>
            <a:r>
              <a:rPr lang="zh-CN" altLang="zh-CN" sz="3600" b="1" dirty="0">
                <a:latin typeface="楷体" panose="02010609060101010101" pitchFamily="49" charset="-122"/>
                <a:ea typeface="楷体" panose="02010609060101010101" pitchFamily="49" charset="-122"/>
              </a:rPr>
              <a:t>（一）祖父母、外祖父母；</a:t>
            </a:r>
            <a:endParaRPr lang="zh-CN" altLang="zh-CN" sz="3600" b="1" dirty="0">
              <a:latin typeface="楷体" panose="02010609060101010101" pitchFamily="49" charset="-122"/>
              <a:ea typeface="楷体" panose="02010609060101010101" pitchFamily="49" charset="-122"/>
            </a:endParaRPr>
          </a:p>
          <a:p>
            <a:pPr lvl="2"/>
            <a:r>
              <a:rPr lang="zh-CN" altLang="zh-CN" sz="3600" b="1" dirty="0">
                <a:latin typeface="楷体" panose="02010609060101010101" pitchFamily="49" charset="-122"/>
                <a:ea typeface="楷体" panose="02010609060101010101" pitchFamily="49" charset="-122"/>
              </a:rPr>
              <a:t>（二）兄、姐；</a:t>
            </a:r>
            <a:endParaRPr lang="zh-CN" altLang="zh-CN" sz="3600" b="1" dirty="0">
              <a:latin typeface="楷体" panose="02010609060101010101" pitchFamily="49" charset="-122"/>
              <a:ea typeface="楷体" panose="02010609060101010101" pitchFamily="49" charset="-122"/>
            </a:endParaRPr>
          </a:p>
          <a:p>
            <a:pPr lvl="2"/>
            <a:r>
              <a:rPr lang="zh-CN" altLang="zh-CN" sz="3600" b="1" dirty="0">
                <a:latin typeface="楷体" panose="02010609060101010101" pitchFamily="49" charset="-122"/>
                <a:ea typeface="楷体" panose="02010609060101010101" pitchFamily="49" charset="-122"/>
              </a:rPr>
              <a:t>（三）其他愿意担任监护人的个人或者组织，但是须经未成年人住所地的居民委员会、村民委员会或者民政部门同意。</a:t>
            </a:r>
            <a:endParaRPr lang="zh-CN" altLang="zh-CN" sz="3600" b="1" dirty="0">
              <a:latin typeface="楷体" panose="02010609060101010101" pitchFamily="49" charset="-122"/>
              <a:ea typeface="楷体" panose="02010609060101010101" pitchFamily="49" charset="-122"/>
            </a:endParaRPr>
          </a:p>
          <a:p>
            <a:endParaRPr lang="zh-CN" altLang="en-US" dirty="0"/>
          </a:p>
        </p:txBody>
      </p:sp>
      <p:sp>
        <p:nvSpPr>
          <p:cNvPr id="3" name="标题 2"/>
          <p:cNvSpPr>
            <a:spLocks noGrp="1"/>
          </p:cNvSpPr>
          <p:nvPr>
            <p:ph type="title"/>
          </p:nvPr>
        </p:nvSpPr>
        <p:spPr>
          <a:xfrm>
            <a:off x="714284" y="471068"/>
            <a:ext cx="10972800" cy="1321156"/>
          </a:xfrm>
        </p:spPr>
        <p:txBody>
          <a:bodyPr/>
          <a:lstStyle/>
          <a:p>
            <a:r>
              <a:rPr lang="zh-CN" altLang="en-US" dirty="0" smtClean="0"/>
              <a:t>三、监护</a:t>
            </a:r>
            <a:endParaRPr lang="zh-CN" alt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1577515" y="1821821"/>
            <a:ext cx="9680578" cy="3927926"/>
          </a:xfrm>
        </p:spPr>
        <p:txBody>
          <a:bodyPr>
            <a:normAutofit lnSpcReduction="10000"/>
          </a:bodyPr>
          <a:lstStyle/>
          <a:p>
            <a:r>
              <a:rPr lang="zh-CN" altLang="zh-CN" b="1" dirty="0" smtClean="0">
                <a:latin typeface="楷体" panose="02010609060101010101" pitchFamily="49" charset="-122"/>
                <a:ea typeface="楷体" panose="02010609060101010101" pitchFamily="49" charset="-122"/>
              </a:rPr>
              <a:t>央视</a:t>
            </a:r>
            <a:r>
              <a:rPr lang="zh-CN" altLang="zh-CN" b="1" dirty="0">
                <a:latin typeface="楷体" panose="02010609060101010101" pitchFamily="49" charset="-122"/>
                <a:ea typeface="楷体" panose="02010609060101010101" pitchFamily="49" charset="-122"/>
              </a:rPr>
              <a:t>“今日说法”案例</a:t>
            </a:r>
            <a:r>
              <a:rPr lang="zh-CN" altLang="zh-CN" b="1" dirty="0" smtClean="0">
                <a:latin typeface="楷体" panose="02010609060101010101" pitchFamily="49" charset="-122"/>
                <a:ea typeface="楷体" panose="02010609060101010101" pitchFamily="49" charset="-122"/>
              </a:rPr>
              <a:t>：</a:t>
            </a:r>
            <a:r>
              <a:rPr lang="zh-CN" altLang="en-US" b="1" dirty="0" smtClean="0">
                <a:latin typeface="楷体" panose="02010609060101010101" pitchFamily="49" charset="-122"/>
                <a:ea typeface="楷体" panose="02010609060101010101" pitchFamily="49" charset="-122"/>
              </a:rPr>
              <a:t>上海一已婚男子</a:t>
            </a:r>
            <a:r>
              <a:rPr lang="zh-CN" altLang="zh-CN" b="1" dirty="0" smtClean="0">
                <a:latin typeface="楷体" panose="02010609060101010101" pitchFamily="49" charset="-122"/>
                <a:ea typeface="楷体" panose="02010609060101010101" pitchFamily="49" charset="-122"/>
              </a:rPr>
              <a:t>提供</a:t>
            </a:r>
            <a:r>
              <a:rPr lang="zh-CN" altLang="zh-CN" b="1" dirty="0">
                <a:latin typeface="楷体" panose="02010609060101010101" pitchFamily="49" charset="-122"/>
                <a:ea typeface="楷体" panose="02010609060101010101" pitchFamily="49" charset="-122"/>
              </a:rPr>
              <a:t>精子，借了别人的卵子（基因</a:t>
            </a:r>
            <a:r>
              <a:rPr lang="zh-CN" altLang="zh-CN" b="1" dirty="0" smtClean="0">
                <a:latin typeface="楷体" panose="02010609060101010101" pitchFamily="49" charset="-122"/>
                <a:ea typeface="楷体" panose="02010609060101010101" pitchFamily="49" charset="-122"/>
              </a:rPr>
              <a:t>母亲</a:t>
            </a:r>
            <a:r>
              <a:rPr lang="en-US" altLang="zh-CN" b="1" dirty="0" smtClean="0">
                <a:latin typeface="楷体" panose="02010609060101010101" pitchFamily="49" charset="-122"/>
                <a:ea typeface="楷体" panose="02010609060101010101" pitchFamily="49" charset="-122"/>
              </a:rPr>
              <a:t>A</a:t>
            </a:r>
            <a:r>
              <a:rPr lang="zh-CN" altLang="zh-CN" b="1" dirty="0" smtClean="0">
                <a:latin typeface="楷体" panose="02010609060101010101" pitchFamily="49" charset="-122"/>
                <a:ea typeface="楷体" panose="02010609060101010101" pitchFamily="49" charset="-122"/>
              </a:rPr>
              <a:t>），</a:t>
            </a:r>
            <a:r>
              <a:rPr lang="zh-CN" altLang="zh-CN" b="1" dirty="0">
                <a:latin typeface="楷体" panose="02010609060101010101" pitchFamily="49" charset="-122"/>
                <a:ea typeface="楷体" panose="02010609060101010101" pitchFamily="49" charset="-122"/>
              </a:rPr>
              <a:t>再找一个代孕母亲用其子宫（孕生</a:t>
            </a:r>
            <a:r>
              <a:rPr lang="zh-CN" altLang="zh-CN" b="1" dirty="0" smtClean="0">
                <a:latin typeface="楷体" panose="02010609060101010101" pitchFamily="49" charset="-122"/>
                <a:ea typeface="楷体" panose="02010609060101010101" pitchFamily="49" charset="-122"/>
              </a:rPr>
              <a:t>母亲</a:t>
            </a:r>
            <a:r>
              <a:rPr lang="en-US" altLang="zh-CN" b="1" dirty="0" smtClean="0">
                <a:latin typeface="楷体" panose="02010609060101010101" pitchFamily="49" charset="-122"/>
                <a:ea typeface="楷体" panose="02010609060101010101" pitchFamily="49" charset="-122"/>
              </a:rPr>
              <a:t>B</a:t>
            </a:r>
            <a:r>
              <a:rPr lang="zh-CN" altLang="zh-CN" b="1" dirty="0" smtClean="0">
                <a:latin typeface="楷体" panose="02010609060101010101" pitchFamily="49" charset="-122"/>
                <a:ea typeface="楷体" panose="02010609060101010101" pitchFamily="49" charset="-122"/>
              </a:rPr>
              <a:t>）怀孕</a:t>
            </a:r>
            <a:r>
              <a:rPr lang="zh-CN" altLang="en-US" b="1" dirty="0" smtClean="0">
                <a:latin typeface="楷体" panose="02010609060101010101" pitchFamily="49" charset="-122"/>
                <a:ea typeface="楷体" panose="02010609060101010101" pitchFamily="49" charset="-122"/>
              </a:rPr>
              <a:t>生产了一男一女</a:t>
            </a:r>
            <a:r>
              <a:rPr lang="zh-CN" altLang="zh-CN" b="1" dirty="0" smtClean="0">
                <a:latin typeface="楷体" panose="02010609060101010101" pitchFamily="49" charset="-122"/>
                <a:ea typeface="楷体" panose="02010609060101010101" pitchFamily="49" charset="-122"/>
              </a:rPr>
              <a:t>。双胞胎</a:t>
            </a:r>
            <a:r>
              <a:rPr lang="zh-CN" altLang="zh-CN" b="1" dirty="0">
                <a:latin typeface="楷体" panose="02010609060101010101" pitchFamily="49" charset="-122"/>
                <a:ea typeface="楷体" panose="02010609060101010101" pitchFamily="49" charset="-122"/>
              </a:rPr>
              <a:t>出生后由父亲及其</a:t>
            </a:r>
            <a:r>
              <a:rPr lang="zh-CN" altLang="zh-CN" b="1" dirty="0" smtClean="0">
                <a:latin typeface="楷体" panose="02010609060101010101" pitchFamily="49" charset="-122"/>
                <a:ea typeface="楷体" panose="02010609060101010101" pitchFamily="49" charset="-122"/>
              </a:rPr>
              <a:t>妻子</a:t>
            </a:r>
            <a:r>
              <a:rPr lang="zh-CN" altLang="en-US" b="1" dirty="0" smtClean="0">
                <a:latin typeface="楷体" panose="02010609060101010101" pitchFamily="49" charset="-122"/>
                <a:ea typeface="楷体" panose="02010609060101010101" pitchFamily="49" charset="-122"/>
              </a:rPr>
              <a:t>（</a:t>
            </a:r>
            <a:r>
              <a:rPr lang="en-US" altLang="zh-CN" b="1" dirty="0" smtClean="0">
                <a:latin typeface="楷体" panose="02010609060101010101" pitchFamily="49" charset="-122"/>
                <a:ea typeface="楷体" panose="02010609060101010101" pitchFamily="49" charset="-122"/>
              </a:rPr>
              <a:t>C</a:t>
            </a:r>
            <a:r>
              <a:rPr lang="zh-CN" altLang="en-US" b="1" dirty="0" smtClean="0">
                <a:latin typeface="楷体" panose="02010609060101010101" pitchFamily="49" charset="-122"/>
                <a:ea typeface="楷体" panose="02010609060101010101" pitchFamily="49" charset="-122"/>
              </a:rPr>
              <a:t>）</a:t>
            </a:r>
            <a:r>
              <a:rPr lang="zh-CN" altLang="zh-CN" b="1" dirty="0" smtClean="0">
                <a:latin typeface="楷体" panose="02010609060101010101" pitchFamily="49" charset="-122"/>
                <a:ea typeface="楷体" panose="02010609060101010101" pitchFamily="49" charset="-122"/>
              </a:rPr>
              <a:t>实际</a:t>
            </a:r>
            <a:r>
              <a:rPr lang="zh-CN" altLang="zh-CN" b="1" dirty="0">
                <a:latin typeface="楷体" panose="02010609060101010101" pitchFamily="49" charset="-122"/>
                <a:ea typeface="楷体" panose="02010609060101010101" pitchFamily="49" charset="-122"/>
              </a:rPr>
              <a:t>抚养</a:t>
            </a:r>
            <a:r>
              <a:rPr lang="zh-CN" altLang="zh-CN" b="1" dirty="0" smtClean="0">
                <a:latin typeface="楷体" panose="02010609060101010101" pitchFamily="49" charset="-122"/>
                <a:ea typeface="楷体" panose="02010609060101010101" pitchFamily="49" charset="-122"/>
              </a:rPr>
              <a:t>。</a:t>
            </a:r>
            <a:endParaRPr lang="en-US" altLang="zh-CN" b="1" dirty="0" smtClean="0">
              <a:latin typeface="楷体" panose="02010609060101010101" pitchFamily="49" charset="-122"/>
              <a:ea typeface="楷体" panose="02010609060101010101" pitchFamily="49" charset="-122"/>
            </a:endParaRPr>
          </a:p>
          <a:p>
            <a:r>
              <a:rPr lang="en-US" altLang="zh-CN" b="1" dirty="0" smtClean="0">
                <a:latin typeface="楷体" panose="02010609060101010101" pitchFamily="49" charset="-122"/>
                <a:ea typeface="楷体" panose="02010609060101010101" pitchFamily="49" charset="-122"/>
              </a:rPr>
              <a:t>7</a:t>
            </a:r>
            <a:r>
              <a:rPr lang="zh-CN" altLang="zh-CN" b="1" dirty="0">
                <a:latin typeface="楷体" panose="02010609060101010101" pitchFamily="49" charset="-122"/>
                <a:ea typeface="楷体" panose="02010609060101010101" pitchFamily="49" charset="-122"/>
              </a:rPr>
              <a:t>年后，父亲突然去世后。父亲的</a:t>
            </a:r>
            <a:r>
              <a:rPr lang="zh-CN" altLang="zh-CN" b="1" dirty="0" smtClean="0">
                <a:latin typeface="楷体" panose="02010609060101010101" pitchFamily="49" charset="-122"/>
                <a:ea typeface="楷体" panose="02010609060101010101" pitchFamily="49" charset="-122"/>
              </a:rPr>
              <a:t>父母</a:t>
            </a:r>
            <a:r>
              <a:rPr lang="zh-CN" altLang="en-US" b="1" dirty="0" smtClean="0">
                <a:latin typeface="楷体" panose="02010609060101010101" pitchFamily="49" charset="-122"/>
                <a:ea typeface="楷体" panose="02010609060101010101" pitchFamily="49" charset="-122"/>
              </a:rPr>
              <a:t>、与</a:t>
            </a:r>
            <a:r>
              <a:rPr lang="en-US" altLang="zh-CN" b="1" dirty="0" smtClean="0">
                <a:latin typeface="楷体" panose="02010609060101010101" pitchFamily="49" charset="-122"/>
                <a:ea typeface="楷体" panose="02010609060101010101" pitchFamily="49" charset="-122"/>
              </a:rPr>
              <a:t>C</a:t>
            </a:r>
            <a:r>
              <a:rPr lang="zh-CN" altLang="en-US" b="1" dirty="0" smtClean="0">
                <a:latin typeface="楷体" panose="02010609060101010101" pitchFamily="49" charset="-122"/>
                <a:ea typeface="楷体" panose="02010609060101010101" pitchFamily="49" charset="-122"/>
              </a:rPr>
              <a:t>争夺对于该龙凤双胞胎的</a:t>
            </a:r>
            <a:r>
              <a:rPr lang="zh-CN" altLang="zh-CN" b="1" dirty="0" smtClean="0">
                <a:latin typeface="楷体" panose="02010609060101010101" pitchFamily="49" charset="-122"/>
                <a:ea typeface="楷体" panose="02010609060101010101" pitchFamily="49" charset="-122"/>
              </a:rPr>
              <a:t>监护权。如何</a:t>
            </a:r>
            <a:r>
              <a:rPr lang="zh-CN" altLang="zh-CN" b="1" dirty="0">
                <a:latin typeface="楷体" panose="02010609060101010101" pitchFamily="49" charset="-122"/>
                <a:ea typeface="楷体" panose="02010609060101010101" pitchFamily="49" charset="-122"/>
              </a:rPr>
              <a:t>处理？</a:t>
            </a:r>
            <a:endParaRPr lang="zh-CN" altLang="zh-CN" b="1" dirty="0">
              <a:latin typeface="楷体" panose="02010609060101010101" pitchFamily="49" charset="-122"/>
              <a:ea typeface="楷体" panose="02010609060101010101" pitchFamily="49" charset="-122"/>
            </a:endParaRPr>
          </a:p>
          <a:p>
            <a:endParaRPr lang="zh-CN" altLang="en-US" dirty="0"/>
          </a:p>
        </p:txBody>
      </p:sp>
      <p:sp>
        <p:nvSpPr>
          <p:cNvPr id="3" name="标题 2"/>
          <p:cNvSpPr>
            <a:spLocks noGrp="1"/>
          </p:cNvSpPr>
          <p:nvPr>
            <p:ph type="title"/>
          </p:nvPr>
        </p:nvSpPr>
        <p:spPr/>
        <p:txBody>
          <a:bodyPr>
            <a:normAutofit/>
          </a:bodyPr>
          <a:lstStyle/>
          <a:p>
            <a:r>
              <a:rPr lang="zh-CN" altLang="en-US" dirty="0" smtClean="0"/>
              <a:t>疑难案例</a:t>
            </a:r>
            <a:r>
              <a:rPr lang="zh-CN" altLang="zh-CN" dirty="0"/>
              <a:t>：代孕子女的监护人确定</a:t>
            </a:r>
            <a:endParaRPr lang="zh-CN" alt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1738450" y="1865712"/>
            <a:ext cx="9487684" cy="4391094"/>
          </a:xfrm>
        </p:spPr>
        <p:txBody>
          <a:bodyPr>
            <a:normAutofit fontScale="85000" lnSpcReduction="20000"/>
          </a:bodyPr>
          <a:lstStyle/>
          <a:p>
            <a:r>
              <a:rPr lang="zh-CN" altLang="en-US" b="1" dirty="0" smtClean="0"/>
              <a:t>民法典</a:t>
            </a:r>
            <a:r>
              <a:rPr lang="zh-CN" altLang="zh-CN" b="1" dirty="0" smtClean="0"/>
              <a:t>§</a:t>
            </a:r>
            <a:r>
              <a:rPr lang="en-US" altLang="zh-CN" b="1" dirty="0"/>
              <a:t>28 </a:t>
            </a:r>
            <a:r>
              <a:rPr lang="zh-CN" altLang="en-US" b="1" dirty="0" smtClean="0"/>
              <a:t>：</a:t>
            </a:r>
            <a:endParaRPr lang="en-US" altLang="zh-CN" b="1" dirty="0" smtClean="0"/>
          </a:p>
          <a:p>
            <a:pPr lvl="1"/>
            <a:r>
              <a:rPr lang="zh-CN" altLang="zh-CN" dirty="0" smtClean="0"/>
              <a:t>无</a:t>
            </a:r>
            <a:r>
              <a:rPr lang="zh-CN" altLang="zh-CN" dirty="0"/>
              <a:t>民事行为能力或者限制民事行为能力的成年人，由下列有监护能力的人按顺序担任监护人：</a:t>
            </a:r>
            <a:endParaRPr lang="zh-CN" altLang="zh-CN" dirty="0"/>
          </a:p>
          <a:p>
            <a:pPr lvl="1"/>
            <a:r>
              <a:rPr lang="zh-CN" altLang="zh-CN" dirty="0"/>
              <a:t>（一）配偶；</a:t>
            </a:r>
            <a:endParaRPr lang="zh-CN" altLang="zh-CN" dirty="0"/>
          </a:p>
          <a:p>
            <a:pPr lvl="1"/>
            <a:r>
              <a:rPr lang="zh-CN" altLang="zh-CN" dirty="0"/>
              <a:t>（二）父母、子女；</a:t>
            </a:r>
            <a:endParaRPr lang="zh-CN" altLang="zh-CN" dirty="0"/>
          </a:p>
          <a:p>
            <a:pPr lvl="1"/>
            <a:r>
              <a:rPr lang="zh-CN" altLang="zh-CN" dirty="0"/>
              <a:t>（三）其他近亲属；</a:t>
            </a:r>
            <a:endParaRPr lang="zh-CN" altLang="zh-CN" dirty="0"/>
          </a:p>
          <a:p>
            <a:pPr lvl="1"/>
            <a:r>
              <a:rPr lang="zh-CN" altLang="zh-CN" dirty="0"/>
              <a:t>（四）其他愿意担任监护人的个人或者组织，但是须经被监护人住所地的居民委员会、村民委员会或者民政部门同意</a:t>
            </a:r>
            <a:r>
              <a:rPr lang="zh-CN" altLang="zh-CN" dirty="0" smtClean="0"/>
              <a:t>。</a:t>
            </a:r>
            <a:endParaRPr lang="zh-CN" altLang="zh-CN" dirty="0"/>
          </a:p>
        </p:txBody>
      </p:sp>
      <p:sp>
        <p:nvSpPr>
          <p:cNvPr id="3" name="标题 2"/>
          <p:cNvSpPr>
            <a:spLocks noGrp="1"/>
          </p:cNvSpPr>
          <p:nvPr>
            <p:ph type="title"/>
          </p:nvPr>
        </p:nvSpPr>
        <p:spPr/>
        <p:txBody>
          <a:bodyPr>
            <a:normAutofit/>
          </a:bodyPr>
          <a:lstStyle/>
          <a:p>
            <a:r>
              <a:rPr lang="en-US" altLang="zh-CN" dirty="0"/>
              <a:t>2</a:t>
            </a:r>
            <a:r>
              <a:rPr lang="zh-CN" altLang="zh-CN" dirty="0"/>
              <a:t>、成年人的</a:t>
            </a:r>
            <a:r>
              <a:rPr lang="zh-CN" altLang="zh-CN" dirty="0" smtClean="0"/>
              <a:t>监护人</a:t>
            </a:r>
            <a:endParaRPr lang="zh-CN" alt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2501798" y="2194561"/>
            <a:ext cx="8244231" cy="4354854"/>
          </a:xfrm>
        </p:spPr>
        <p:txBody>
          <a:bodyPr>
            <a:normAutofit/>
          </a:bodyPr>
          <a:lstStyle/>
          <a:p>
            <a:pPr marL="742950" indent="-742950">
              <a:buFont typeface="+mj-ea"/>
              <a:buAutoNum type="circleNumDbPlain"/>
            </a:pPr>
            <a:r>
              <a:rPr lang="zh-CN" altLang="en-US" dirty="0" smtClean="0"/>
              <a:t>父母遗嘱</a:t>
            </a:r>
            <a:r>
              <a:rPr lang="zh-CN" altLang="en-US" dirty="0"/>
              <a:t>指定</a:t>
            </a:r>
            <a:r>
              <a:rPr lang="zh-CN" altLang="zh-CN" dirty="0"/>
              <a:t>监护</a:t>
            </a:r>
            <a:r>
              <a:rPr lang="zh-CN" altLang="en-US" dirty="0"/>
              <a:t>（</a:t>
            </a:r>
            <a:r>
              <a:rPr lang="en-US" altLang="zh-CN" dirty="0"/>
              <a:t>§29</a:t>
            </a:r>
            <a:r>
              <a:rPr lang="zh-CN" altLang="en-US" dirty="0"/>
              <a:t>）</a:t>
            </a:r>
            <a:endParaRPr lang="en-US" altLang="zh-CN" dirty="0"/>
          </a:p>
          <a:p>
            <a:pPr marL="742950" indent="-742950">
              <a:buFont typeface="+mj-ea"/>
              <a:buAutoNum type="circleNumDbPlain"/>
            </a:pPr>
            <a:r>
              <a:rPr lang="zh-CN" altLang="en-US" dirty="0" smtClean="0"/>
              <a:t>协议监护（</a:t>
            </a:r>
            <a:r>
              <a:rPr lang="en-US" altLang="zh-CN" dirty="0" smtClean="0"/>
              <a:t>§30</a:t>
            </a:r>
            <a:r>
              <a:rPr lang="zh-CN" altLang="en-US" dirty="0" smtClean="0"/>
              <a:t>）</a:t>
            </a:r>
            <a:endParaRPr lang="en-US" altLang="zh-CN" dirty="0" smtClean="0"/>
          </a:p>
          <a:p>
            <a:pPr marL="742950" indent="-742950">
              <a:buFont typeface="+mj-ea"/>
              <a:buAutoNum type="circleNumDbPlain"/>
            </a:pPr>
            <a:r>
              <a:rPr lang="zh-CN" altLang="en-US" dirty="0" smtClean="0"/>
              <a:t>指定监护（</a:t>
            </a:r>
            <a:r>
              <a:rPr lang="en-US" altLang="zh-CN" dirty="0" smtClean="0"/>
              <a:t>§31</a:t>
            </a:r>
            <a:r>
              <a:rPr lang="zh-CN" altLang="en-US" dirty="0" smtClean="0"/>
              <a:t>）</a:t>
            </a:r>
            <a:endParaRPr lang="en-US" altLang="zh-CN" dirty="0" smtClean="0"/>
          </a:p>
          <a:p>
            <a:pPr marL="742950" indent="-742950">
              <a:buFont typeface="+mj-ea"/>
              <a:buAutoNum type="circleNumDbPlain"/>
            </a:pPr>
            <a:r>
              <a:rPr lang="zh-CN" altLang="en-US" dirty="0" smtClean="0"/>
              <a:t>公共机关监护（</a:t>
            </a:r>
            <a:r>
              <a:rPr lang="en-US" altLang="zh-CN" dirty="0" smtClean="0"/>
              <a:t>§32</a:t>
            </a:r>
            <a:r>
              <a:rPr lang="zh-CN" altLang="en-US" dirty="0" smtClean="0"/>
              <a:t>）</a:t>
            </a:r>
            <a:endParaRPr lang="en-US" altLang="zh-CN" dirty="0" smtClean="0"/>
          </a:p>
          <a:p>
            <a:pPr marL="742950" indent="-742950">
              <a:buFont typeface="+mj-ea"/>
              <a:buAutoNum type="circleNumDbPlain"/>
            </a:pPr>
            <a:r>
              <a:rPr lang="zh-CN" altLang="en-US" dirty="0" smtClean="0"/>
              <a:t>意定监护（</a:t>
            </a:r>
            <a:r>
              <a:rPr lang="en-US" altLang="zh-CN" dirty="0" smtClean="0"/>
              <a:t>§33</a:t>
            </a:r>
            <a:r>
              <a:rPr lang="zh-CN" altLang="en-US" dirty="0" smtClean="0"/>
              <a:t>）</a:t>
            </a:r>
            <a:endParaRPr lang="zh-CN" altLang="en-US" dirty="0"/>
          </a:p>
        </p:txBody>
      </p:sp>
      <p:sp>
        <p:nvSpPr>
          <p:cNvPr id="3" name="标题 2"/>
          <p:cNvSpPr>
            <a:spLocks noGrp="1"/>
          </p:cNvSpPr>
          <p:nvPr>
            <p:ph type="title"/>
          </p:nvPr>
        </p:nvSpPr>
        <p:spPr/>
        <p:txBody>
          <a:bodyPr/>
          <a:lstStyle/>
          <a:p>
            <a:r>
              <a:rPr lang="en-US" altLang="zh-CN" dirty="0" smtClean="0"/>
              <a:t>3</a:t>
            </a:r>
            <a:r>
              <a:rPr lang="zh-CN" altLang="en-US" dirty="0" smtClean="0"/>
              <a:t>、特殊监护的成立</a:t>
            </a:r>
            <a:endParaRPr lang="zh-CN" alt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73210" y="384709"/>
            <a:ext cx="10972800" cy="1139825"/>
          </a:xfrm>
        </p:spPr>
        <p:txBody>
          <a:bodyPr/>
          <a:lstStyle/>
          <a:p>
            <a:r>
              <a:rPr lang="zh-CN" altLang="en-US" dirty="0" smtClean="0"/>
              <a:t>李辰阳与第一例</a:t>
            </a:r>
            <a:r>
              <a:rPr lang="en-US" altLang="zh-CN" dirty="0" smtClean="0"/>
              <a:t>“</a:t>
            </a:r>
            <a:r>
              <a:rPr lang="zh-CN" altLang="en-US" dirty="0" smtClean="0"/>
              <a:t>意定监护公证</a:t>
            </a:r>
            <a:r>
              <a:rPr lang="en-US" altLang="zh-CN" dirty="0" smtClean="0"/>
              <a:t>”</a:t>
            </a:r>
            <a:endParaRPr lang="zh-CN" altLang="en-US" dirty="0"/>
          </a:p>
        </p:txBody>
      </p:sp>
      <p:sp>
        <p:nvSpPr>
          <p:cNvPr id="3" name="内容占位符 2"/>
          <p:cNvSpPr>
            <a:spLocks noGrp="1"/>
          </p:cNvSpPr>
          <p:nvPr>
            <p:ph idx="1"/>
          </p:nvPr>
        </p:nvSpPr>
        <p:spPr>
          <a:xfrm>
            <a:off x="1236269" y="2194560"/>
            <a:ext cx="10540169" cy="3855110"/>
          </a:xfrm>
        </p:spPr>
        <p:txBody>
          <a:bodyPr>
            <a:normAutofit fontScale="77500" lnSpcReduction="20000"/>
          </a:bodyPr>
          <a:lstStyle/>
          <a:p>
            <a:r>
              <a:rPr lang="en-US" altLang="zh-CN" dirty="0">
                <a:latin typeface="楷体" panose="02010609060101010101" pitchFamily="49" charset="-122"/>
                <a:ea typeface="楷体" panose="02010609060101010101" pitchFamily="49" charset="-122"/>
              </a:rPr>
              <a:t>2015</a:t>
            </a:r>
            <a:r>
              <a:rPr lang="zh-CN" altLang="en-US" dirty="0">
                <a:latin typeface="楷体" panose="02010609060101010101" pitchFamily="49" charset="-122"/>
                <a:ea typeface="楷体" panose="02010609060101010101" pitchFamily="49" charset="-122"/>
              </a:rPr>
              <a:t>年</a:t>
            </a:r>
            <a:r>
              <a:rPr lang="en-US" altLang="zh-CN" dirty="0">
                <a:latin typeface="楷体" panose="02010609060101010101" pitchFamily="49" charset="-122"/>
                <a:ea typeface="楷体" panose="02010609060101010101" pitchFamily="49" charset="-122"/>
              </a:rPr>
              <a:t>3</a:t>
            </a:r>
            <a:r>
              <a:rPr lang="zh-CN" altLang="en-US" dirty="0">
                <a:latin typeface="楷体" panose="02010609060101010101" pitchFamily="49" charset="-122"/>
                <a:ea typeface="楷体" panose="02010609060101010101" pitchFamily="49" charset="-122"/>
              </a:rPr>
              <a:t>月</a:t>
            </a:r>
            <a:r>
              <a:rPr lang="zh-CN" altLang="en-US" dirty="0" smtClean="0">
                <a:latin typeface="楷体" panose="02010609060101010101" pitchFamily="49" charset="-122"/>
                <a:ea typeface="楷体" panose="02010609060101010101" pitchFamily="49" charset="-122"/>
              </a:rPr>
              <a:t>，当事人是</a:t>
            </a:r>
            <a:r>
              <a:rPr lang="zh-CN" altLang="en-US" dirty="0">
                <a:latin typeface="楷体" panose="02010609060101010101" pitchFamily="49" charset="-122"/>
                <a:ea typeface="楷体" panose="02010609060101010101" pitchFamily="49" charset="-122"/>
              </a:rPr>
              <a:t>位</a:t>
            </a:r>
            <a:r>
              <a:rPr lang="en-US" altLang="zh-CN" dirty="0">
                <a:latin typeface="楷体" panose="02010609060101010101" pitchFamily="49" charset="-122"/>
                <a:ea typeface="楷体" panose="02010609060101010101" pitchFamily="49" charset="-122"/>
              </a:rPr>
              <a:t>22</a:t>
            </a:r>
            <a:r>
              <a:rPr lang="zh-CN" altLang="en-US" dirty="0">
                <a:latin typeface="楷体" panose="02010609060101010101" pitchFamily="49" charset="-122"/>
                <a:ea typeface="楷体" panose="02010609060101010101" pitchFamily="49" charset="-122"/>
              </a:rPr>
              <a:t>岁的孕妇。发现丈夫出轨后，她在父母陪同下来到公证处，想为肚子里的孩子立遗嘱，把自己的财产全部留给孩子，并指定让自己父母成为孩子的监护人。</a:t>
            </a:r>
            <a:r>
              <a:rPr lang="zh-CN" altLang="en-US" dirty="0" smtClean="0">
                <a:latin typeface="楷体" panose="02010609060101010101" pitchFamily="49" charset="-122"/>
                <a:ea typeface="楷体" panose="02010609060101010101" pitchFamily="49" charset="-122"/>
              </a:rPr>
              <a:t>她担心</a:t>
            </a:r>
            <a:r>
              <a:rPr lang="zh-CN" altLang="en-US" dirty="0">
                <a:latin typeface="楷体" panose="02010609060101010101" pitchFamily="49" charset="-122"/>
                <a:ea typeface="楷体" panose="02010609060101010101" pitchFamily="49" charset="-122"/>
              </a:rPr>
              <a:t>，万一生孩子的过程中发生意外，自己昏迷了怎么办？她不愿丈夫做监护人，希望由父母来照顾自己。</a:t>
            </a:r>
            <a:endParaRPr lang="zh-CN" altLang="en-US" dirty="0">
              <a:latin typeface="楷体" panose="02010609060101010101" pitchFamily="49" charset="-122"/>
              <a:ea typeface="楷体" panose="02010609060101010101" pitchFamily="49" charset="-122"/>
            </a:endParaRPr>
          </a:p>
          <a:p>
            <a:r>
              <a:rPr lang="zh-CN" altLang="en-US" dirty="0" smtClean="0">
                <a:latin typeface="楷体" panose="02010609060101010101" pitchFamily="49" charset="-122"/>
                <a:ea typeface="楷体" panose="02010609060101010101" pitchFamily="49" charset="-122"/>
              </a:rPr>
              <a:t>当时缺少法律依据，但这</a:t>
            </a:r>
            <a:r>
              <a:rPr lang="zh-CN" altLang="en-US" dirty="0">
                <a:latin typeface="楷体" panose="02010609060101010101" pitchFamily="49" charset="-122"/>
                <a:ea typeface="楷体" panose="02010609060101010101" pitchFamily="49" charset="-122"/>
              </a:rPr>
              <a:t>位准</a:t>
            </a:r>
            <a:r>
              <a:rPr lang="zh-CN" altLang="en-US" dirty="0" smtClean="0">
                <a:latin typeface="楷体" panose="02010609060101010101" pitchFamily="49" charset="-122"/>
                <a:ea typeface="楷体" panose="02010609060101010101" pitchFamily="49" charset="-122"/>
              </a:rPr>
              <a:t>妈妈说：</a:t>
            </a:r>
            <a:r>
              <a:rPr lang="zh-CN" altLang="en-US" dirty="0">
                <a:latin typeface="楷体" panose="02010609060101010101" pitchFamily="49" charset="-122"/>
                <a:ea typeface="楷体" panose="02010609060101010101" pitchFamily="49" charset="-122"/>
              </a:rPr>
              <a:t>“我表达我的意愿总可以吧？将来如果打官司，我爸妈起码有个法律文书可以到法庭上争取。”最终，李辰阳为她办理了意定监护</a:t>
            </a:r>
            <a:r>
              <a:rPr lang="zh-CN" altLang="en-US" dirty="0" smtClean="0">
                <a:latin typeface="楷体" panose="02010609060101010101" pitchFamily="49" charset="-122"/>
                <a:ea typeface="楷体" panose="02010609060101010101" pitchFamily="49" charset="-122"/>
              </a:rPr>
              <a:t>公证。</a:t>
            </a:r>
            <a:endParaRPr lang="zh-CN" alt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2084831" y="2106778"/>
            <a:ext cx="8980367" cy="4032984"/>
          </a:xfrm>
        </p:spPr>
        <p:txBody>
          <a:bodyPr>
            <a:normAutofit fontScale="77500" lnSpcReduction="20000"/>
          </a:bodyPr>
          <a:lstStyle/>
          <a:p>
            <a:r>
              <a:rPr lang="zh-CN" altLang="en-US" b="1" dirty="0" smtClean="0"/>
              <a:t>民法典 </a:t>
            </a:r>
            <a:r>
              <a:rPr lang="zh-CN" altLang="zh-CN" b="1" dirty="0" smtClean="0"/>
              <a:t>§</a:t>
            </a:r>
            <a:r>
              <a:rPr lang="en-US" altLang="zh-CN" b="1" dirty="0" smtClean="0"/>
              <a:t>34 —</a:t>
            </a:r>
            <a:r>
              <a:rPr lang="zh-CN" altLang="zh-CN" dirty="0" smtClean="0"/>
              <a:t>监护人</a:t>
            </a:r>
            <a:r>
              <a:rPr lang="zh-CN" altLang="en-US" dirty="0" smtClean="0"/>
              <a:t>的职责范围</a:t>
            </a:r>
            <a:endParaRPr lang="en-US" altLang="zh-CN" dirty="0" smtClean="0"/>
          </a:p>
          <a:p>
            <a:r>
              <a:rPr lang="zh-CN" altLang="en-US" sz="3500" b="1" dirty="0"/>
              <a:t>民</a:t>
            </a:r>
            <a:r>
              <a:rPr lang="zh-CN" altLang="en-US" sz="3500" b="1" dirty="0" smtClean="0"/>
              <a:t>法典 </a:t>
            </a:r>
            <a:r>
              <a:rPr lang="en-US" altLang="zh-CN" sz="3500" b="1" dirty="0" smtClean="0"/>
              <a:t>§</a:t>
            </a:r>
            <a:r>
              <a:rPr lang="en-US" altLang="zh-CN" sz="3500" b="1" dirty="0"/>
              <a:t>35 </a:t>
            </a:r>
            <a:r>
              <a:rPr lang="en-US" altLang="zh-CN" sz="3500" b="1" dirty="0" smtClean="0"/>
              <a:t>—</a:t>
            </a:r>
            <a:r>
              <a:rPr lang="zh-CN" altLang="en-US" sz="3500" dirty="0" smtClean="0"/>
              <a:t>监护人</a:t>
            </a:r>
            <a:r>
              <a:rPr lang="zh-CN" altLang="en-US" sz="3500" dirty="0"/>
              <a:t>职责履行的</a:t>
            </a:r>
            <a:r>
              <a:rPr lang="zh-CN" altLang="en-US" sz="3500" dirty="0" smtClean="0"/>
              <a:t>原则</a:t>
            </a:r>
            <a:endParaRPr lang="en-US" altLang="zh-CN" sz="3500" dirty="0"/>
          </a:p>
          <a:p>
            <a:r>
              <a:rPr lang="zh-CN" altLang="en-US" b="1" dirty="0" smtClean="0"/>
              <a:t>民</a:t>
            </a:r>
            <a:r>
              <a:rPr lang="zh-CN" altLang="en-US" b="1" dirty="0"/>
              <a:t>法</a:t>
            </a:r>
            <a:r>
              <a:rPr lang="zh-CN" altLang="en-US" sz="3600" b="1" dirty="0"/>
              <a:t>典 </a:t>
            </a:r>
            <a:r>
              <a:rPr lang="en-US" altLang="zh-CN" sz="3600" b="1" dirty="0"/>
              <a:t>§</a:t>
            </a:r>
            <a:r>
              <a:rPr lang="en-US" altLang="zh-CN" sz="3600" b="1" dirty="0" smtClean="0"/>
              <a:t>36—</a:t>
            </a:r>
            <a:r>
              <a:rPr lang="zh-CN" altLang="en-US" dirty="0" smtClean="0"/>
              <a:t>可</a:t>
            </a:r>
            <a:r>
              <a:rPr lang="zh-CN" altLang="en-US" dirty="0"/>
              <a:t>撤销</a:t>
            </a:r>
            <a:r>
              <a:rPr lang="zh-CN" altLang="zh-CN" dirty="0"/>
              <a:t>监护人</a:t>
            </a:r>
            <a:r>
              <a:rPr lang="zh-CN" altLang="en-US" dirty="0" smtClean="0"/>
              <a:t>资格情形</a:t>
            </a:r>
            <a:r>
              <a:rPr lang="zh-CN" altLang="zh-CN" dirty="0" smtClean="0"/>
              <a:t>：</a:t>
            </a:r>
            <a:endParaRPr lang="zh-CN" altLang="zh-CN" dirty="0"/>
          </a:p>
          <a:p>
            <a:pPr lvl="1"/>
            <a:r>
              <a:rPr lang="zh-CN" altLang="zh-CN" dirty="0"/>
              <a:t>（一）实施严重损害被监护人身心健康行为的；</a:t>
            </a:r>
            <a:endParaRPr lang="zh-CN" altLang="zh-CN" dirty="0"/>
          </a:p>
          <a:p>
            <a:pPr lvl="1"/>
            <a:r>
              <a:rPr lang="zh-CN" altLang="zh-CN" dirty="0"/>
              <a:t>（二）怠于履行监护职责，或者无法履行监护职责并且拒绝将监护职责部分或者全部委托给他人，导致被监护人处于危困状态的；</a:t>
            </a:r>
            <a:endParaRPr lang="zh-CN" altLang="zh-CN" dirty="0"/>
          </a:p>
          <a:p>
            <a:pPr lvl="1"/>
            <a:r>
              <a:rPr lang="zh-CN" altLang="zh-CN" dirty="0"/>
              <a:t>（三）实施严重侵害被监护人合法权益的其他行为的。</a:t>
            </a:r>
            <a:endParaRPr lang="en-US" altLang="zh-CN" dirty="0"/>
          </a:p>
          <a:p>
            <a:r>
              <a:rPr lang="zh-CN" altLang="en-US" b="1" dirty="0" smtClean="0"/>
              <a:t>民</a:t>
            </a:r>
            <a:r>
              <a:rPr lang="zh-CN" altLang="en-US" b="1" dirty="0"/>
              <a:t>法典</a:t>
            </a:r>
            <a:r>
              <a:rPr lang="en-US" altLang="zh-CN" b="1" dirty="0"/>
              <a:t>§39</a:t>
            </a:r>
            <a:r>
              <a:rPr lang="zh-CN" altLang="en-US" b="1" dirty="0"/>
              <a:t>：</a:t>
            </a:r>
            <a:r>
              <a:rPr lang="zh-CN" altLang="en-US" dirty="0" smtClean="0"/>
              <a:t>终止。</a:t>
            </a:r>
            <a:endParaRPr lang="en-US" altLang="zh-CN" dirty="0"/>
          </a:p>
          <a:p>
            <a:endParaRPr lang="en-US" altLang="zh-CN" dirty="0" smtClean="0"/>
          </a:p>
          <a:p>
            <a:endParaRPr lang="zh-CN" altLang="zh-CN" dirty="0"/>
          </a:p>
          <a:p>
            <a:pPr lvl="1"/>
            <a:endParaRPr lang="en-US" altLang="zh-CN" dirty="0"/>
          </a:p>
        </p:txBody>
      </p:sp>
      <p:sp>
        <p:nvSpPr>
          <p:cNvPr id="3" name="标题 2"/>
          <p:cNvSpPr>
            <a:spLocks noGrp="1"/>
          </p:cNvSpPr>
          <p:nvPr>
            <p:ph type="title"/>
          </p:nvPr>
        </p:nvSpPr>
        <p:spPr/>
        <p:txBody>
          <a:bodyPr/>
          <a:lstStyle/>
          <a:p>
            <a:r>
              <a:rPr lang="en-US" altLang="zh-CN" dirty="0" smtClean="0"/>
              <a:t>4</a:t>
            </a:r>
            <a:r>
              <a:rPr lang="zh-CN" altLang="en-US" dirty="0" smtClean="0"/>
              <a:t>、监护人的职责、撤销、终止</a:t>
            </a:r>
            <a:endParaRPr lang="zh-CN" alt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2384755" y="2092147"/>
            <a:ext cx="8680444" cy="4120768"/>
          </a:xfrm>
        </p:spPr>
        <p:txBody>
          <a:bodyPr/>
          <a:lstStyle/>
          <a:p>
            <a:pPr marL="742950" indent="-742950">
              <a:buFont typeface="+mj-lt"/>
              <a:buAutoNum type="arabicPeriod"/>
            </a:pPr>
            <a:r>
              <a:rPr lang="zh-CN" altLang="en-US" dirty="0" smtClean="0"/>
              <a:t>民事权利能力</a:t>
            </a:r>
            <a:endParaRPr lang="en-US" altLang="zh-CN" dirty="0" smtClean="0"/>
          </a:p>
          <a:p>
            <a:pPr marL="742950" indent="-742950">
              <a:buFont typeface="+mj-lt"/>
              <a:buAutoNum type="arabicPeriod"/>
            </a:pPr>
            <a:r>
              <a:rPr lang="zh-CN" altLang="en-US" dirty="0" smtClean="0"/>
              <a:t>民事行为能力</a:t>
            </a:r>
            <a:endParaRPr lang="en-US" altLang="zh-CN" dirty="0" smtClean="0"/>
          </a:p>
          <a:p>
            <a:pPr marL="742950" indent="-742950">
              <a:buFont typeface="+mj-lt"/>
              <a:buAutoNum type="arabicPeriod"/>
            </a:pPr>
            <a:r>
              <a:rPr lang="zh-CN" altLang="en-US" dirty="0" smtClean="0"/>
              <a:t>监护</a:t>
            </a:r>
            <a:endParaRPr lang="en-US" altLang="zh-CN" dirty="0" smtClean="0"/>
          </a:p>
          <a:p>
            <a:pPr marL="742950" indent="-742950">
              <a:buFont typeface="+mj-lt"/>
              <a:buAutoNum type="arabicPeriod"/>
            </a:pPr>
            <a:r>
              <a:rPr lang="zh-CN" altLang="en-US" dirty="0" smtClean="0"/>
              <a:t>宣告失踪、宣告死亡</a:t>
            </a:r>
            <a:endParaRPr lang="en-US" altLang="zh-CN" dirty="0" smtClean="0"/>
          </a:p>
          <a:p>
            <a:endParaRPr lang="zh-CN" altLang="en-US" dirty="0"/>
          </a:p>
        </p:txBody>
      </p:sp>
      <p:sp>
        <p:nvSpPr>
          <p:cNvPr id="3" name="标题 2"/>
          <p:cNvSpPr>
            <a:spLocks noGrp="1"/>
          </p:cNvSpPr>
          <p:nvPr>
            <p:ph type="title"/>
          </p:nvPr>
        </p:nvSpPr>
        <p:spPr/>
        <p:txBody>
          <a:bodyPr/>
          <a:lstStyle/>
          <a:p>
            <a:r>
              <a:rPr lang="zh-CN" altLang="en-US" dirty="0" smtClean="0"/>
              <a:t>大纲</a:t>
            </a:r>
            <a:endParaRPr lang="zh-CN" alt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normAutofit/>
          </a:bodyPr>
          <a:lstStyle/>
          <a:p>
            <a:r>
              <a:rPr lang="en-US" altLang="zh-CN" sz="4000" dirty="0">
                <a:solidFill>
                  <a:srgbClr val="7C1D20"/>
                </a:solidFill>
                <a:cs typeface="+mj-cs"/>
              </a:rPr>
              <a:t>1</a:t>
            </a:r>
            <a:r>
              <a:rPr lang="zh-CN" altLang="zh-CN" sz="4000" dirty="0">
                <a:solidFill>
                  <a:srgbClr val="7C1D20"/>
                </a:solidFill>
                <a:cs typeface="+mj-cs"/>
              </a:rPr>
              <a:t>、宣告失踪</a:t>
            </a:r>
            <a:r>
              <a:rPr lang="zh-CN" altLang="en-US" sz="4000" dirty="0">
                <a:solidFill>
                  <a:srgbClr val="7C1D20"/>
                </a:solidFill>
                <a:cs typeface="+mj-cs"/>
              </a:rPr>
              <a:t>条件</a:t>
            </a:r>
            <a:endParaRPr lang="en-US" altLang="zh-CN" sz="4000" dirty="0">
              <a:solidFill>
                <a:srgbClr val="7C1D20"/>
              </a:solidFill>
              <a:cs typeface="+mj-cs"/>
            </a:endParaRPr>
          </a:p>
          <a:p>
            <a:pPr lvl="1"/>
            <a:r>
              <a:rPr lang="zh-CN" altLang="zh-CN" dirty="0" smtClean="0"/>
              <a:t>自然人下落不明</a:t>
            </a:r>
            <a:r>
              <a:rPr lang="zh-CN" altLang="en-US" dirty="0" smtClean="0"/>
              <a:t>持续</a:t>
            </a:r>
            <a:r>
              <a:rPr lang="en-US" altLang="zh-CN" dirty="0" smtClean="0"/>
              <a:t>2</a:t>
            </a:r>
            <a:r>
              <a:rPr lang="zh-CN" altLang="zh-CN" dirty="0" smtClean="0"/>
              <a:t>年</a:t>
            </a:r>
            <a:r>
              <a:rPr lang="zh-CN" altLang="en-US" dirty="0" smtClean="0"/>
              <a:t>（</a:t>
            </a:r>
            <a:r>
              <a:rPr lang="en-US" altLang="zh-CN" dirty="0" smtClean="0"/>
              <a:t>§40</a:t>
            </a:r>
            <a:r>
              <a:rPr lang="zh-CN" altLang="en-US" dirty="0" smtClean="0"/>
              <a:t>）</a:t>
            </a:r>
            <a:endParaRPr lang="zh-CN" altLang="zh-CN" dirty="0"/>
          </a:p>
          <a:p>
            <a:pPr lvl="1"/>
            <a:r>
              <a:rPr lang="zh-CN" altLang="zh-CN" dirty="0" smtClean="0"/>
              <a:t>利害关系</a:t>
            </a:r>
            <a:r>
              <a:rPr lang="zh-CN" altLang="zh-CN" dirty="0"/>
              <a:t>人提出申请</a:t>
            </a:r>
            <a:endParaRPr lang="zh-CN" altLang="zh-CN" dirty="0"/>
          </a:p>
          <a:p>
            <a:pPr lvl="1"/>
            <a:r>
              <a:rPr lang="zh-CN" altLang="zh-CN" dirty="0" smtClean="0"/>
              <a:t>法院</a:t>
            </a:r>
            <a:r>
              <a:rPr lang="zh-CN" altLang="zh-CN" dirty="0"/>
              <a:t>发布公告满三个月</a:t>
            </a:r>
            <a:r>
              <a:rPr lang="zh-CN" altLang="zh-CN" dirty="0" smtClean="0"/>
              <a:t>，可</a:t>
            </a:r>
            <a:r>
              <a:rPr lang="zh-CN" altLang="zh-CN" dirty="0"/>
              <a:t>宣告</a:t>
            </a:r>
            <a:r>
              <a:rPr lang="zh-CN" altLang="zh-CN" dirty="0" smtClean="0"/>
              <a:t>失踪</a:t>
            </a:r>
            <a:r>
              <a:rPr lang="zh-CN" altLang="en-US" dirty="0" smtClean="0"/>
              <a:t>。</a:t>
            </a:r>
            <a:endParaRPr lang="zh-CN" altLang="zh-CN" dirty="0"/>
          </a:p>
          <a:p>
            <a:endParaRPr lang="zh-CN" altLang="en-US" dirty="0"/>
          </a:p>
        </p:txBody>
      </p:sp>
      <p:sp>
        <p:nvSpPr>
          <p:cNvPr id="3" name="标题 2"/>
          <p:cNvSpPr>
            <a:spLocks noGrp="1"/>
          </p:cNvSpPr>
          <p:nvPr>
            <p:ph type="title"/>
          </p:nvPr>
        </p:nvSpPr>
        <p:spPr/>
        <p:txBody>
          <a:bodyPr/>
          <a:lstStyle/>
          <a:p>
            <a:r>
              <a:rPr lang="zh-CN" altLang="en-US" b="1" dirty="0" smtClean="0"/>
              <a:t>四、</a:t>
            </a:r>
            <a:r>
              <a:rPr lang="zh-CN" altLang="zh-CN" b="1" dirty="0" smtClean="0"/>
              <a:t>宣告</a:t>
            </a:r>
            <a:r>
              <a:rPr lang="zh-CN" altLang="zh-CN" b="1" dirty="0"/>
              <a:t>失踪与宣告死亡</a:t>
            </a:r>
            <a:endParaRPr lang="zh-CN" alt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1577514" y="2011679"/>
            <a:ext cx="9885404" cy="4201235"/>
          </a:xfrm>
        </p:spPr>
        <p:txBody>
          <a:bodyPr/>
          <a:lstStyle/>
          <a:p>
            <a:pPr lvl="1"/>
            <a:r>
              <a:rPr lang="zh-CN" altLang="en-US" dirty="0" smtClean="0"/>
              <a:t>指定失踪人的财产代管人</a:t>
            </a:r>
            <a:endParaRPr lang="en-US" altLang="zh-CN" dirty="0" smtClean="0"/>
          </a:p>
          <a:p>
            <a:pPr lvl="1"/>
            <a:r>
              <a:rPr lang="zh-CN" altLang="en-US" dirty="0" smtClean="0"/>
              <a:t>人身关系不受影响</a:t>
            </a:r>
            <a:endParaRPr lang="en-US" altLang="zh-CN" dirty="0" smtClean="0"/>
          </a:p>
          <a:p>
            <a:pPr lvl="1"/>
            <a:r>
              <a:rPr lang="zh-CN" altLang="en-US" dirty="0" smtClean="0"/>
              <a:t>宣告失踪的撤销（失踪人重新出现</a:t>
            </a:r>
            <a:r>
              <a:rPr lang="en-US" altLang="zh-CN" dirty="0" smtClean="0"/>
              <a:t>§45</a:t>
            </a:r>
            <a:r>
              <a:rPr lang="zh-CN" altLang="en-US" dirty="0" smtClean="0"/>
              <a:t>）</a:t>
            </a:r>
            <a:endParaRPr lang="en-US" altLang="zh-CN" dirty="0" smtClean="0"/>
          </a:p>
          <a:p>
            <a:endParaRPr lang="zh-CN" altLang="en-US" dirty="0"/>
          </a:p>
        </p:txBody>
      </p:sp>
      <p:sp>
        <p:nvSpPr>
          <p:cNvPr id="3" name="标题 2"/>
          <p:cNvSpPr>
            <a:spLocks noGrp="1"/>
          </p:cNvSpPr>
          <p:nvPr>
            <p:ph type="title"/>
          </p:nvPr>
        </p:nvSpPr>
        <p:spPr/>
        <p:txBody>
          <a:bodyPr>
            <a:normAutofit/>
          </a:bodyPr>
          <a:lstStyle/>
          <a:p>
            <a:r>
              <a:rPr lang="en-US" altLang="zh-CN" dirty="0"/>
              <a:t>2</a:t>
            </a:r>
            <a:r>
              <a:rPr lang="zh-CN" altLang="en-US" dirty="0"/>
              <a:t>、宣告失踪的法律</a:t>
            </a:r>
            <a:r>
              <a:rPr lang="zh-CN" altLang="en-US" dirty="0" smtClean="0"/>
              <a:t>后果</a:t>
            </a:r>
            <a:endParaRPr lang="zh-CN" alt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normAutofit fontScale="92500"/>
          </a:bodyPr>
          <a:lstStyle/>
          <a:p>
            <a:r>
              <a:rPr lang="zh-CN" altLang="en-US" dirty="0" smtClean="0"/>
              <a:t>（</a:t>
            </a:r>
            <a:r>
              <a:rPr lang="en-US" altLang="zh-CN" dirty="0" smtClean="0"/>
              <a:t>1</a:t>
            </a:r>
            <a:r>
              <a:rPr lang="zh-CN" altLang="en-US" dirty="0" smtClean="0"/>
              <a:t>）</a:t>
            </a:r>
            <a:r>
              <a:rPr lang="zh-CN" altLang="zh-CN" dirty="0" smtClean="0"/>
              <a:t>自然人下落不明</a:t>
            </a:r>
            <a:r>
              <a:rPr lang="zh-CN" altLang="zh-CN" dirty="0"/>
              <a:t>状态达到一定期限</a:t>
            </a:r>
            <a:r>
              <a:rPr lang="zh-CN" altLang="zh-CN" dirty="0" smtClean="0"/>
              <a:t>：</a:t>
            </a:r>
            <a:endParaRPr lang="zh-CN" altLang="zh-CN" dirty="0"/>
          </a:p>
          <a:p>
            <a:pPr lvl="1"/>
            <a:r>
              <a:rPr lang="zh-CN" altLang="zh-CN" dirty="0" smtClean="0"/>
              <a:t>下落不明</a:t>
            </a:r>
            <a:r>
              <a:rPr lang="zh-CN" altLang="zh-CN" dirty="0"/>
              <a:t>满</a:t>
            </a:r>
            <a:r>
              <a:rPr lang="en-US" altLang="zh-CN" dirty="0"/>
              <a:t>4</a:t>
            </a:r>
            <a:r>
              <a:rPr lang="zh-CN" altLang="zh-CN" dirty="0"/>
              <a:t>年</a:t>
            </a:r>
            <a:r>
              <a:rPr lang="zh-CN" altLang="zh-CN" dirty="0" smtClean="0"/>
              <a:t>；因</a:t>
            </a:r>
            <a:r>
              <a:rPr lang="zh-CN" altLang="zh-CN" dirty="0"/>
              <a:t>意外事件下落不明满</a:t>
            </a:r>
            <a:r>
              <a:rPr lang="en-US" altLang="zh-CN" dirty="0"/>
              <a:t>2</a:t>
            </a:r>
            <a:r>
              <a:rPr lang="zh-CN" altLang="zh-CN" dirty="0" smtClean="0"/>
              <a:t>年</a:t>
            </a:r>
            <a:r>
              <a:rPr lang="zh-CN" altLang="en-US" dirty="0" smtClean="0"/>
              <a:t>；或</a:t>
            </a:r>
            <a:r>
              <a:rPr lang="zh-CN" altLang="zh-CN" dirty="0"/>
              <a:t>经有关机关证明该自然人不可能生存</a:t>
            </a:r>
            <a:r>
              <a:rPr lang="zh-CN" altLang="zh-CN" dirty="0" smtClean="0"/>
              <a:t>的</a:t>
            </a:r>
            <a:r>
              <a:rPr lang="zh-CN" altLang="en-US" dirty="0" smtClean="0"/>
              <a:t>，不受</a:t>
            </a:r>
            <a:r>
              <a:rPr lang="en-US" altLang="zh-CN" dirty="0" smtClean="0"/>
              <a:t>2</a:t>
            </a:r>
            <a:r>
              <a:rPr lang="zh-CN" altLang="en-US" dirty="0" smtClean="0"/>
              <a:t>年限制。</a:t>
            </a:r>
            <a:endParaRPr lang="en-US" altLang="zh-CN" dirty="0" smtClean="0"/>
          </a:p>
          <a:p>
            <a:r>
              <a:rPr lang="en-US" altLang="zh-CN" dirty="0" smtClean="0"/>
              <a:t>（2）</a:t>
            </a:r>
            <a:r>
              <a:rPr lang="zh-CN" altLang="en-US" dirty="0" smtClean="0"/>
              <a:t>利害关系人申请</a:t>
            </a:r>
            <a:endParaRPr lang="en-US" altLang="zh-CN" dirty="0" smtClean="0"/>
          </a:p>
          <a:p>
            <a:r>
              <a:rPr lang="zh-CN" altLang="en-US" dirty="0" smtClean="0"/>
              <a:t>（</a:t>
            </a:r>
            <a:r>
              <a:rPr lang="en-US" altLang="zh-CN" dirty="0" smtClean="0"/>
              <a:t>3</a:t>
            </a:r>
            <a:r>
              <a:rPr lang="zh-CN" altLang="en-US" dirty="0" smtClean="0"/>
              <a:t>）同时符合失踪、死亡宣告的，应宣告死亡</a:t>
            </a:r>
            <a:endParaRPr lang="en-US" altLang="zh-CN" dirty="0" smtClean="0"/>
          </a:p>
          <a:p>
            <a:r>
              <a:rPr lang="zh-CN" altLang="en-US" dirty="0" smtClean="0"/>
              <a:t>（</a:t>
            </a:r>
            <a:r>
              <a:rPr lang="en-US" altLang="zh-CN" dirty="0" smtClean="0"/>
              <a:t>4</a:t>
            </a:r>
            <a:r>
              <a:rPr lang="zh-CN" altLang="en-US" dirty="0" smtClean="0"/>
              <a:t>）经法院公告一定期间</a:t>
            </a:r>
            <a:endParaRPr lang="zh-CN" altLang="zh-CN" dirty="0"/>
          </a:p>
          <a:p>
            <a:endParaRPr lang="zh-CN" altLang="en-US" dirty="0"/>
          </a:p>
        </p:txBody>
      </p:sp>
      <p:sp>
        <p:nvSpPr>
          <p:cNvPr id="3" name="标题 2"/>
          <p:cNvSpPr>
            <a:spLocks noGrp="1"/>
          </p:cNvSpPr>
          <p:nvPr>
            <p:ph type="title"/>
          </p:nvPr>
        </p:nvSpPr>
        <p:spPr/>
        <p:txBody>
          <a:bodyPr/>
          <a:lstStyle/>
          <a:p>
            <a:r>
              <a:rPr lang="en-US" altLang="zh-CN" dirty="0" smtClean="0"/>
              <a:t>3</a:t>
            </a:r>
            <a:r>
              <a:rPr lang="zh-CN" altLang="en-US" dirty="0" smtClean="0"/>
              <a:t>、宣告死亡的条件</a:t>
            </a:r>
            <a:endParaRPr lang="zh-CN" alt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1163116" y="1990071"/>
            <a:ext cx="10160813" cy="4622870"/>
          </a:xfrm>
        </p:spPr>
        <p:txBody>
          <a:bodyPr>
            <a:normAutofit fontScale="70000" lnSpcReduction="20000"/>
          </a:bodyPr>
          <a:lstStyle/>
          <a:p>
            <a:r>
              <a:rPr lang="zh-CN" altLang="zh-CN" b="1" dirty="0" smtClean="0"/>
              <a:t>【</a:t>
            </a:r>
            <a:r>
              <a:rPr lang="zh-CN" altLang="en-US" b="1" dirty="0" smtClean="0"/>
              <a:t>案情</a:t>
            </a:r>
            <a:r>
              <a:rPr lang="zh-CN" altLang="zh-CN" b="1" dirty="0" smtClean="0"/>
              <a:t>】</a:t>
            </a:r>
            <a:endParaRPr lang="en-US" altLang="zh-CN" b="1" dirty="0" smtClean="0"/>
          </a:p>
          <a:p>
            <a:pPr lvl="1"/>
            <a:r>
              <a:rPr lang="zh-CN" altLang="zh-CN" sz="4100" b="1" dirty="0" smtClean="0">
                <a:latin typeface="楷体" panose="02010609060101010101" pitchFamily="49" charset="-122"/>
                <a:ea typeface="楷体" panose="02010609060101010101" pitchFamily="49" charset="-122"/>
              </a:rPr>
              <a:t>被</a:t>
            </a:r>
            <a:r>
              <a:rPr lang="zh-CN" altLang="zh-CN" sz="4100" b="1" dirty="0">
                <a:latin typeface="楷体" panose="02010609060101010101" pitchFamily="49" charset="-122"/>
                <a:ea typeface="楷体" panose="02010609060101010101" pitchFamily="49" charset="-122"/>
              </a:rPr>
              <a:t>申请人刘如生，男，</a:t>
            </a:r>
            <a:r>
              <a:rPr lang="en-US" altLang="zh-CN" sz="4100" b="1" dirty="0">
                <a:latin typeface="楷体" panose="02010609060101010101" pitchFamily="49" charset="-122"/>
                <a:ea typeface="楷体" panose="02010609060101010101" pitchFamily="49" charset="-122"/>
              </a:rPr>
              <a:t>1938</a:t>
            </a:r>
            <a:r>
              <a:rPr lang="zh-CN" altLang="zh-CN" sz="4100" b="1" dirty="0" smtClean="0">
                <a:latin typeface="楷体" panose="02010609060101010101" pitchFamily="49" charset="-122"/>
                <a:ea typeface="楷体" panose="02010609060101010101" pitchFamily="49" charset="-122"/>
              </a:rPr>
              <a:t>年生，系</a:t>
            </a:r>
            <a:r>
              <a:rPr lang="zh-CN" altLang="zh-CN" sz="4100" b="1" dirty="0">
                <a:latin typeface="楷体" panose="02010609060101010101" pitchFamily="49" charset="-122"/>
                <a:ea typeface="楷体" panose="02010609060101010101" pitchFamily="49" charset="-122"/>
              </a:rPr>
              <a:t>申请人刘帅帅父亲</a:t>
            </a:r>
            <a:r>
              <a:rPr lang="zh-CN" altLang="zh-CN" sz="4100" b="1" dirty="0" smtClean="0">
                <a:latin typeface="楷体" panose="02010609060101010101" pitchFamily="49" charset="-122"/>
                <a:ea typeface="楷体" panose="02010609060101010101" pitchFamily="49" charset="-122"/>
              </a:rPr>
              <a:t>。</a:t>
            </a:r>
            <a:endParaRPr lang="en-US" altLang="zh-CN" sz="4100" b="1" dirty="0" smtClean="0">
              <a:latin typeface="楷体" panose="02010609060101010101" pitchFamily="49" charset="-122"/>
              <a:ea typeface="楷体" panose="02010609060101010101" pitchFamily="49" charset="-122"/>
            </a:endParaRPr>
          </a:p>
          <a:p>
            <a:pPr lvl="1"/>
            <a:r>
              <a:rPr lang="zh-CN" altLang="zh-CN" sz="4100" b="1" dirty="0" smtClean="0">
                <a:latin typeface="楷体" panose="02010609060101010101" pitchFamily="49" charset="-122"/>
                <a:ea typeface="楷体" panose="02010609060101010101" pitchFamily="49" charset="-122"/>
              </a:rPr>
              <a:t>刘</a:t>
            </a:r>
            <a:r>
              <a:rPr lang="zh-CN" altLang="zh-CN" sz="4100" b="1" dirty="0">
                <a:latin typeface="楷体" panose="02010609060101010101" pitchFamily="49" charset="-122"/>
                <a:ea typeface="楷体" panose="02010609060101010101" pitchFamily="49" charset="-122"/>
              </a:rPr>
              <a:t>如生于</a:t>
            </a:r>
            <a:r>
              <a:rPr lang="en-US" altLang="zh-CN" sz="4100" b="1" dirty="0">
                <a:latin typeface="楷体" panose="02010609060101010101" pitchFamily="49" charset="-122"/>
                <a:ea typeface="楷体" panose="02010609060101010101" pitchFamily="49" charset="-122"/>
              </a:rPr>
              <a:t>2014</a:t>
            </a:r>
            <a:r>
              <a:rPr lang="zh-CN" altLang="zh-CN" sz="4100" b="1" dirty="0">
                <a:latin typeface="楷体" panose="02010609060101010101" pitchFamily="49" charset="-122"/>
                <a:ea typeface="楷体" panose="02010609060101010101" pitchFamily="49" charset="-122"/>
              </a:rPr>
              <a:t>年</a:t>
            </a:r>
            <a:r>
              <a:rPr lang="en-US" altLang="zh-CN" sz="4100" b="1" dirty="0">
                <a:latin typeface="楷体" panose="02010609060101010101" pitchFamily="49" charset="-122"/>
                <a:ea typeface="楷体" panose="02010609060101010101" pitchFamily="49" charset="-122"/>
              </a:rPr>
              <a:t>3</a:t>
            </a:r>
            <a:r>
              <a:rPr lang="zh-CN" altLang="zh-CN" sz="4100" b="1" dirty="0">
                <a:latin typeface="楷体" panose="02010609060101010101" pitchFamily="49" charset="-122"/>
                <a:ea typeface="楷体" panose="02010609060101010101" pitchFamily="49" charset="-122"/>
              </a:rPr>
              <a:t>月</a:t>
            </a:r>
            <a:r>
              <a:rPr lang="en-US" altLang="zh-CN" sz="4100" b="1" dirty="0">
                <a:latin typeface="楷体" panose="02010609060101010101" pitchFamily="49" charset="-122"/>
                <a:ea typeface="楷体" panose="02010609060101010101" pitchFamily="49" charset="-122"/>
              </a:rPr>
              <a:t>8</a:t>
            </a:r>
            <a:r>
              <a:rPr lang="zh-CN" altLang="zh-CN" sz="4100" b="1" dirty="0">
                <a:latin typeface="楷体" panose="02010609060101010101" pitchFamily="49" charset="-122"/>
                <a:ea typeface="楷体" panose="02010609060101010101" pitchFamily="49" charset="-122"/>
              </a:rPr>
              <a:t>日，乘坐马来西亚航空公司</a:t>
            </a:r>
            <a:r>
              <a:rPr lang="en-US" altLang="zh-CN" sz="4100" b="1" dirty="0">
                <a:latin typeface="楷体" panose="02010609060101010101" pitchFamily="49" charset="-122"/>
                <a:ea typeface="楷体" panose="02010609060101010101" pitchFamily="49" charset="-122"/>
              </a:rPr>
              <a:t>MH370</a:t>
            </a:r>
            <a:r>
              <a:rPr lang="zh-CN" altLang="zh-CN" sz="4100" b="1" dirty="0">
                <a:latin typeface="楷体" panose="02010609060101010101" pitchFamily="49" charset="-122"/>
                <a:ea typeface="楷体" panose="02010609060101010101" pitchFamily="49" charset="-122"/>
              </a:rPr>
              <a:t>航班失踪至今。现申请人刘帅帅</a:t>
            </a:r>
            <a:r>
              <a:rPr lang="zh-CN" altLang="zh-CN" sz="4100" b="1" dirty="0" smtClean="0">
                <a:latin typeface="楷体" panose="02010609060101010101" pitchFamily="49" charset="-122"/>
                <a:ea typeface="楷体" panose="02010609060101010101" pitchFamily="49" charset="-122"/>
              </a:rPr>
              <a:t>以刘如生</a:t>
            </a:r>
            <a:r>
              <a:rPr lang="zh-CN" altLang="zh-CN" sz="4100" b="1" dirty="0">
                <a:latin typeface="楷体" panose="02010609060101010101" pitchFamily="49" charset="-122"/>
                <a:ea typeface="楷体" panose="02010609060101010101" pitchFamily="49" charset="-122"/>
              </a:rPr>
              <a:t>因意外事故失踪满二年为由，诉至法院申请宣告被申请人刘如生死亡</a:t>
            </a:r>
            <a:r>
              <a:rPr lang="zh-CN" altLang="zh-CN" sz="4100" b="1" dirty="0" smtClean="0">
                <a:latin typeface="楷体" panose="02010609060101010101" pitchFamily="49" charset="-122"/>
                <a:ea typeface="楷体" panose="02010609060101010101" pitchFamily="49" charset="-122"/>
              </a:rPr>
              <a:t>。</a:t>
            </a:r>
            <a:endParaRPr lang="en-US" altLang="zh-CN" sz="4100" b="1" dirty="0" smtClean="0">
              <a:latin typeface="楷体" panose="02010609060101010101" pitchFamily="49" charset="-122"/>
              <a:ea typeface="楷体" panose="02010609060101010101" pitchFamily="49" charset="-122"/>
            </a:endParaRPr>
          </a:p>
          <a:p>
            <a:pPr lvl="1"/>
            <a:r>
              <a:rPr lang="zh-CN" altLang="en-US" sz="4100" b="1" dirty="0" smtClean="0">
                <a:latin typeface="楷体" panose="02010609060101010101" pitchFamily="49" charset="-122"/>
                <a:ea typeface="楷体" panose="02010609060101010101" pitchFamily="49" charset="-122"/>
              </a:rPr>
              <a:t>法院</a:t>
            </a:r>
            <a:r>
              <a:rPr lang="zh-CN" altLang="zh-CN" sz="4100" b="1" dirty="0" smtClean="0">
                <a:latin typeface="楷体" panose="02010609060101010101" pitchFamily="49" charset="-122"/>
                <a:ea typeface="楷体" panose="02010609060101010101" pitchFamily="49" charset="-122"/>
              </a:rPr>
              <a:t>依照</a:t>
            </a:r>
            <a:r>
              <a:rPr lang="zh-CN" altLang="zh-CN" sz="4100" b="1" dirty="0">
                <a:latin typeface="楷体" panose="02010609060101010101" pitchFamily="49" charset="-122"/>
                <a:ea typeface="楷体" panose="02010609060101010101" pitchFamily="49" charset="-122"/>
              </a:rPr>
              <a:t>《中华人民共和国民事诉讼法》第一百八十五条第一款的规定，于</a:t>
            </a:r>
            <a:r>
              <a:rPr lang="en-US" altLang="zh-CN" sz="4100" b="1" dirty="0">
                <a:latin typeface="楷体" panose="02010609060101010101" pitchFamily="49" charset="-122"/>
                <a:ea typeface="楷体" panose="02010609060101010101" pitchFamily="49" charset="-122"/>
              </a:rPr>
              <a:t>2016</a:t>
            </a:r>
            <a:r>
              <a:rPr lang="zh-CN" altLang="zh-CN" sz="4100" b="1" dirty="0">
                <a:latin typeface="楷体" panose="02010609060101010101" pitchFamily="49" charset="-122"/>
                <a:ea typeface="楷体" panose="02010609060101010101" pitchFamily="49" charset="-122"/>
              </a:rPr>
              <a:t>年</a:t>
            </a:r>
            <a:r>
              <a:rPr lang="en-US" altLang="zh-CN" sz="4100" b="1" dirty="0">
                <a:latin typeface="楷体" panose="02010609060101010101" pitchFamily="49" charset="-122"/>
                <a:ea typeface="楷体" panose="02010609060101010101" pitchFamily="49" charset="-122"/>
              </a:rPr>
              <a:t>4</a:t>
            </a:r>
            <a:r>
              <a:rPr lang="zh-CN" altLang="zh-CN" sz="4100" b="1" dirty="0">
                <a:latin typeface="楷体" panose="02010609060101010101" pitchFamily="49" charset="-122"/>
                <a:ea typeface="楷体" panose="02010609060101010101" pitchFamily="49" charset="-122"/>
              </a:rPr>
              <a:t>月</a:t>
            </a:r>
            <a:r>
              <a:rPr lang="en-US" altLang="zh-CN" sz="4100" b="1" dirty="0">
                <a:latin typeface="楷体" panose="02010609060101010101" pitchFamily="49" charset="-122"/>
                <a:ea typeface="楷体" panose="02010609060101010101" pitchFamily="49" charset="-122"/>
              </a:rPr>
              <a:t>12</a:t>
            </a:r>
            <a:r>
              <a:rPr lang="zh-CN" altLang="zh-CN" sz="4100" b="1" dirty="0">
                <a:latin typeface="楷体" panose="02010609060101010101" pitchFamily="49" charset="-122"/>
                <a:ea typeface="楷体" panose="02010609060101010101" pitchFamily="49" charset="-122"/>
              </a:rPr>
              <a:t>日在《江苏法制报》发出</a:t>
            </a:r>
            <a:r>
              <a:rPr lang="zh-CN" altLang="zh-CN" sz="4100" b="1" dirty="0" smtClean="0">
                <a:latin typeface="楷体" panose="02010609060101010101" pitchFamily="49" charset="-122"/>
                <a:ea typeface="楷体" panose="02010609060101010101" pitchFamily="49" charset="-122"/>
              </a:rPr>
              <a:t>寻找刘如生</a:t>
            </a:r>
            <a:r>
              <a:rPr lang="zh-CN" altLang="zh-CN" sz="4100" b="1" dirty="0">
                <a:latin typeface="楷体" panose="02010609060101010101" pitchFamily="49" charset="-122"/>
                <a:ea typeface="楷体" panose="02010609060101010101" pitchFamily="49" charset="-122"/>
              </a:rPr>
              <a:t>的公告，公告期三个月，现公告期已届满</a:t>
            </a:r>
            <a:r>
              <a:rPr lang="zh-CN" altLang="zh-CN" sz="4100" b="1" dirty="0" smtClean="0">
                <a:latin typeface="楷体" panose="02010609060101010101" pitchFamily="49" charset="-122"/>
                <a:ea typeface="楷体" panose="02010609060101010101" pitchFamily="49" charset="-122"/>
              </a:rPr>
              <a:t>，刘如生</a:t>
            </a:r>
            <a:r>
              <a:rPr lang="zh-CN" altLang="zh-CN" sz="4100" b="1" dirty="0">
                <a:latin typeface="楷体" panose="02010609060101010101" pitchFamily="49" charset="-122"/>
                <a:ea typeface="楷体" panose="02010609060101010101" pitchFamily="49" charset="-122"/>
              </a:rPr>
              <a:t>仍下落不明</a:t>
            </a:r>
            <a:r>
              <a:rPr lang="zh-CN" altLang="zh-CN" sz="4100" b="1" dirty="0" smtClean="0">
                <a:latin typeface="楷体" panose="02010609060101010101" pitchFamily="49" charset="-122"/>
                <a:ea typeface="楷体" panose="02010609060101010101" pitchFamily="49" charset="-122"/>
              </a:rPr>
              <a:t>。</a:t>
            </a:r>
            <a:r>
              <a:rPr lang="zh-CN" altLang="en-US" sz="4100" b="1" dirty="0" smtClean="0">
                <a:latin typeface="楷体" panose="02010609060101010101" pitchFamily="49" charset="-122"/>
                <a:ea typeface="楷体" panose="02010609060101010101" pitchFamily="49" charset="-122"/>
              </a:rPr>
              <a:t>裁定宣告刘如生死亡。</a:t>
            </a:r>
            <a:endParaRPr lang="zh-CN" altLang="zh-CN" sz="4100" b="1" dirty="0">
              <a:latin typeface="楷体" panose="02010609060101010101" pitchFamily="49" charset="-122"/>
              <a:ea typeface="楷体" panose="02010609060101010101" pitchFamily="49" charset="-122"/>
            </a:endParaRPr>
          </a:p>
          <a:p>
            <a:endParaRPr lang="zh-CN" altLang="en-US" dirty="0"/>
          </a:p>
        </p:txBody>
      </p:sp>
      <p:sp>
        <p:nvSpPr>
          <p:cNvPr id="3" name="标题 2"/>
          <p:cNvSpPr>
            <a:spLocks noGrp="1"/>
          </p:cNvSpPr>
          <p:nvPr>
            <p:ph type="title"/>
          </p:nvPr>
        </p:nvSpPr>
        <p:spPr>
          <a:xfrm>
            <a:off x="1448410" y="577900"/>
            <a:ext cx="10238674" cy="1036167"/>
          </a:xfrm>
        </p:spPr>
        <p:txBody>
          <a:bodyPr>
            <a:normAutofit/>
          </a:bodyPr>
          <a:lstStyle/>
          <a:p>
            <a:r>
              <a:rPr lang="zh-CN" altLang="zh-CN" sz="3600" dirty="0"/>
              <a:t>刘帅帅与刘如生申请宣告公民死亡特别</a:t>
            </a:r>
            <a:r>
              <a:rPr lang="zh-CN" altLang="zh-CN" sz="3600" dirty="0" smtClean="0"/>
              <a:t>程序</a:t>
            </a:r>
            <a:endParaRPr lang="zh-CN" altLang="en-US" sz="36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normAutofit fontScale="92500" lnSpcReduction="20000"/>
          </a:bodyPr>
          <a:lstStyle/>
          <a:p>
            <a:r>
              <a:rPr lang="zh-CN" altLang="en-US" dirty="0" smtClean="0"/>
              <a:t>（</a:t>
            </a:r>
            <a:r>
              <a:rPr lang="en-US" altLang="zh-CN" dirty="0" smtClean="0"/>
              <a:t>1</a:t>
            </a:r>
            <a:r>
              <a:rPr lang="zh-CN" altLang="en-US" dirty="0" smtClean="0"/>
              <a:t>）对被宣告人：</a:t>
            </a:r>
            <a:endParaRPr lang="en-US" altLang="zh-CN" dirty="0" smtClean="0"/>
          </a:p>
          <a:p>
            <a:pPr lvl="1"/>
            <a:r>
              <a:rPr lang="zh-CN" altLang="zh-CN" dirty="0" smtClean="0"/>
              <a:t>法院</a:t>
            </a:r>
            <a:r>
              <a:rPr lang="zh-CN" altLang="zh-CN" dirty="0"/>
              <a:t>死亡宣告判决之日为死亡之</a:t>
            </a:r>
            <a:r>
              <a:rPr lang="zh-CN" altLang="zh-CN" dirty="0" smtClean="0"/>
              <a:t>日</a:t>
            </a:r>
            <a:r>
              <a:rPr lang="zh-CN" altLang="en-US" dirty="0" smtClean="0"/>
              <a:t>（</a:t>
            </a:r>
            <a:r>
              <a:rPr lang="en-US" altLang="zh-CN" dirty="0" smtClean="0"/>
              <a:t>§48</a:t>
            </a:r>
            <a:r>
              <a:rPr lang="zh-CN" altLang="en-US" dirty="0" smtClean="0"/>
              <a:t>）</a:t>
            </a:r>
            <a:endParaRPr lang="en-US" altLang="zh-CN" dirty="0" smtClean="0"/>
          </a:p>
          <a:p>
            <a:pPr lvl="1"/>
            <a:r>
              <a:rPr lang="zh-CN" altLang="en-US" dirty="0" smtClean="0"/>
              <a:t>或意外事件发生之日（</a:t>
            </a:r>
            <a:r>
              <a:rPr lang="en-US" altLang="zh-CN" dirty="0" smtClean="0"/>
              <a:t>§48 </a:t>
            </a:r>
            <a:r>
              <a:rPr lang="zh-CN" altLang="en-US" dirty="0" smtClean="0"/>
              <a:t>）</a:t>
            </a:r>
            <a:endParaRPr lang="en-US" altLang="zh-CN" dirty="0" smtClean="0"/>
          </a:p>
          <a:p>
            <a:pPr lvl="1"/>
            <a:r>
              <a:rPr lang="zh-CN" altLang="en-US" dirty="0" smtClean="0"/>
              <a:t>如未死亡，实施的法律行为有效。</a:t>
            </a:r>
            <a:endParaRPr lang="en-US" altLang="zh-CN" dirty="0"/>
          </a:p>
          <a:p>
            <a:endParaRPr lang="en-US" altLang="zh-CN" b="1" dirty="0" smtClean="0"/>
          </a:p>
          <a:p>
            <a:r>
              <a:rPr lang="zh-CN" altLang="en-US" dirty="0" smtClean="0"/>
              <a:t>（</a:t>
            </a:r>
            <a:r>
              <a:rPr lang="en-US" altLang="zh-CN" dirty="0" smtClean="0"/>
              <a:t>2</a:t>
            </a:r>
            <a:r>
              <a:rPr lang="zh-CN" altLang="en-US" dirty="0" smtClean="0"/>
              <a:t>）</a:t>
            </a:r>
            <a:r>
              <a:rPr lang="zh-CN" altLang="zh-CN" dirty="0" smtClean="0"/>
              <a:t>对</a:t>
            </a:r>
            <a:r>
              <a:rPr lang="zh-CN" altLang="zh-CN" dirty="0"/>
              <a:t>利害关系人</a:t>
            </a:r>
            <a:r>
              <a:rPr lang="zh-CN" altLang="en-US" dirty="0"/>
              <a:t>：</a:t>
            </a:r>
            <a:endParaRPr lang="zh-CN" altLang="zh-CN" dirty="0"/>
          </a:p>
          <a:p>
            <a:pPr lvl="1"/>
            <a:r>
              <a:rPr lang="zh-CN" altLang="zh-CN" dirty="0" smtClean="0"/>
              <a:t>婚姻</a:t>
            </a:r>
            <a:r>
              <a:rPr lang="zh-CN" altLang="zh-CN" dirty="0"/>
              <a:t>关系</a:t>
            </a:r>
            <a:r>
              <a:rPr lang="zh-CN" altLang="zh-CN" dirty="0" smtClean="0"/>
              <a:t>消灭</a:t>
            </a:r>
            <a:endParaRPr lang="zh-CN" altLang="zh-CN" dirty="0"/>
          </a:p>
          <a:p>
            <a:pPr lvl="1"/>
            <a:r>
              <a:rPr lang="zh-CN" altLang="zh-CN" dirty="0" smtClean="0"/>
              <a:t>财产</a:t>
            </a:r>
            <a:r>
              <a:rPr lang="zh-CN" altLang="zh-CN" dirty="0"/>
              <a:t>发生继承</a:t>
            </a:r>
            <a:endParaRPr lang="zh-CN" altLang="zh-CN" dirty="0"/>
          </a:p>
          <a:p>
            <a:endParaRPr lang="zh-CN" altLang="en-US" dirty="0"/>
          </a:p>
        </p:txBody>
      </p:sp>
      <p:sp>
        <p:nvSpPr>
          <p:cNvPr id="3" name="标题 2"/>
          <p:cNvSpPr>
            <a:spLocks noGrp="1"/>
          </p:cNvSpPr>
          <p:nvPr>
            <p:ph type="title"/>
          </p:nvPr>
        </p:nvSpPr>
        <p:spPr/>
        <p:txBody>
          <a:bodyPr/>
          <a:lstStyle/>
          <a:p>
            <a:r>
              <a:rPr lang="en-US" altLang="zh-CN" dirty="0" smtClean="0"/>
              <a:t>4</a:t>
            </a:r>
            <a:r>
              <a:rPr lang="zh-CN" altLang="en-US" dirty="0" smtClean="0"/>
              <a:t>、宣告死亡的后果</a:t>
            </a:r>
            <a:endParaRPr lang="zh-CN" alt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1862808" y="1873027"/>
            <a:ext cx="9487684" cy="4681392"/>
          </a:xfrm>
        </p:spPr>
        <p:txBody>
          <a:bodyPr>
            <a:normAutofit fontScale="70000" lnSpcReduction="20000"/>
          </a:bodyPr>
          <a:lstStyle/>
          <a:p>
            <a:r>
              <a:rPr lang="zh-CN" altLang="en-US" dirty="0" smtClean="0"/>
              <a:t>条件：</a:t>
            </a:r>
            <a:r>
              <a:rPr lang="zh-CN" altLang="zh-CN" dirty="0" smtClean="0"/>
              <a:t>本人</a:t>
            </a:r>
            <a:r>
              <a:rPr lang="zh-CN" altLang="zh-CN" dirty="0"/>
              <a:t>重新出现或确知其没有</a:t>
            </a:r>
            <a:r>
              <a:rPr lang="zh-CN" altLang="zh-CN" dirty="0" smtClean="0"/>
              <a:t>死亡</a:t>
            </a:r>
            <a:r>
              <a:rPr lang="zh-CN" altLang="en-US" dirty="0" smtClean="0"/>
              <a:t>（</a:t>
            </a:r>
            <a:r>
              <a:rPr lang="en-US" altLang="zh-CN" dirty="0" smtClean="0"/>
              <a:t>§50</a:t>
            </a:r>
            <a:r>
              <a:rPr lang="zh-CN" altLang="en-US" dirty="0" smtClean="0"/>
              <a:t>）</a:t>
            </a:r>
            <a:endParaRPr lang="zh-CN" altLang="zh-CN" dirty="0"/>
          </a:p>
          <a:p>
            <a:endParaRPr lang="en-US" altLang="zh-CN" b="1" dirty="0" smtClean="0"/>
          </a:p>
          <a:p>
            <a:r>
              <a:rPr lang="en-US" altLang="zh-CN" b="1" dirty="0" smtClean="0"/>
              <a:t>A</a:t>
            </a:r>
            <a:r>
              <a:rPr lang="zh-CN" altLang="zh-CN" b="1" dirty="0"/>
              <a:t>、婚姻</a:t>
            </a:r>
            <a:r>
              <a:rPr lang="zh-CN" altLang="zh-CN" b="1" dirty="0" smtClean="0"/>
              <a:t>关系</a:t>
            </a:r>
            <a:r>
              <a:rPr lang="zh-CN" altLang="en-US" b="1" dirty="0" smtClean="0"/>
              <a:t>（</a:t>
            </a:r>
            <a:r>
              <a:rPr lang="en-US" altLang="zh-CN" b="1" dirty="0" smtClean="0"/>
              <a:t>§51</a:t>
            </a:r>
            <a:r>
              <a:rPr lang="zh-CN" altLang="en-US" b="1" dirty="0" smtClean="0"/>
              <a:t>）</a:t>
            </a:r>
            <a:endParaRPr lang="zh-CN" altLang="zh-CN" dirty="0"/>
          </a:p>
          <a:p>
            <a:pPr lvl="1"/>
            <a:r>
              <a:rPr lang="zh-CN" altLang="zh-CN" dirty="0" smtClean="0"/>
              <a:t>尚未</a:t>
            </a:r>
            <a:r>
              <a:rPr lang="zh-CN" altLang="zh-CN" dirty="0"/>
              <a:t>再婚：夫妻关系自动恢复，配偶向婚姻登记机关书面声明不愿意恢复的除外。</a:t>
            </a:r>
            <a:endParaRPr lang="zh-CN" altLang="zh-CN" dirty="0"/>
          </a:p>
          <a:p>
            <a:pPr lvl="1"/>
            <a:r>
              <a:rPr lang="zh-CN" altLang="zh-CN" dirty="0" smtClean="0"/>
              <a:t>配偶再婚</a:t>
            </a:r>
            <a:r>
              <a:rPr lang="zh-CN" altLang="en-US" dirty="0" smtClean="0"/>
              <a:t>：</a:t>
            </a:r>
            <a:r>
              <a:rPr lang="zh-CN" altLang="zh-CN" dirty="0" smtClean="0"/>
              <a:t>原</a:t>
            </a:r>
            <a:r>
              <a:rPr lang="zh-CN" altLang="zh-CN" dirty="0"/>
              <a:t>婚姻关系不能恢复。</a:t>
            </a:r>
            <a:endParaRPr lang="zh-CN" altLang="zh-CN" dirty="0"/>
          </a:p>
          <a:p>
            <a:r>
              <a:rPr lang="en-US" altLang="zh-CN" b="1" dirty="0"/>
              <a:t>B</a:t>
            </a:r>
            <a:r>
              <a:rPr lang="zh-CN" altLang="zh-CN" b="1" dirty="0"/>
              <a:t>、收养</a:t>
            </a:r>
            <a:r>
              <a:rPr lang="zh-CN" altLang="zh-CN" b="1" dirty="0" smtClean="0"/>
              <a:t>关系</a:t>
            </a:r>
            <a:r>
              <a:rPr lang="zh-CN" altLang="en-US" b="1" dirty="0" smtClean="0"/>
              <a:t>（</a:t>
            </a:r>
            <a:r>
              <a:rPr lang="en-US" altLang="zh-CN" b="1" dirty="0" smtClean="0"/>
              <a:t>§52</a:t>
            </a:r>
            <a:r>
              <a:rPr lang="zh-CN" altLang="en-US" b="1" dirty="0" smtClean="0"/>
              <a:t>）：</a:t>
            </a:r>
            <a:r>
              <a:rPr lang="zh-CN" altLang="zh-CN" dirty="0" smtClean="0"/>
              <a:t>不</a:t>
            </a:r>
            <a:r>
              <a:rPr lang="zh-CN" altLang="zh-CN" dirty="0"/>
              <a:t>得以未经本人同意而主张收养无效。</a:t>
            </a:r>
            <a:endParaRPr lang="zh-CN" altLang="zh-CN" dirty="0"/>
          </a:p>
          <a:p>
            <a:r>
              <a:rPr lang="en-US" altLang="zh-CN" b="1" dirty="0"/>
              <a:t>C</a:t>
            </a:r>
            <a:r>
              <a:rPr lang="zh-CN" altLang="zh-CN" b="1" dirty="0"/>
              <a:t>、</a:t>
            </a:r>
            <a:r>
              <a:rPr lang="zh-CN" altLang="zh-CN" b="1" dirty="0" smtClean="0"/>
              <a:t>财产关系</a:t>
            </a:r>
            <a:r>
              <a:rPr lang="zh-CN" altLang="en-US" b="1" dirty="0" smtClean="0"/>
              <a:t>（</a:t>
            </a:r>
            <a:r>
              <a:rPr lang="en-US" altLang="zh-CN" b="1" dirty="0" smtClean="0"/>
              <a:t>§53</a:t>
            </a:r>
            <a:r>
              <a:rPr lang="zh-CN" altLang="en-US" b="1" dirty="0" smtClean="0"/>
              <a:t>）</a:t>
            </a:r>
            <a:endParaRPr lang="zh-CN" altLang="zh-CN" dirty="0"/>
          </a:p>
          <a:p>
            <a:pPr lvl="1"/>
            <a:r>
              <a:rPr lang="zh-CN" altLang="zh-CN" dirty="0" smtClean="0"/>
              <a:t>依</a:t>
            </a:r>
            <a:r>
              <a:rPr lang="zh-CN" altLang="zh-CN" dirty="0"/>
              <a:t>继承取得财产的，应返还</a:t>
            </a:r>
            <a:r>
              <a:rPr lang="zh-CN" altLang="zh-CN" dirty="0" smtClean="0"/>
              <a:t>；无法</a:t>
            </a:r>
            <a:r>
              <a:rPr lang="zh-CN" altLang="zh-CN" dirty="0"/>
              <a:t>返还的，应给予适当补偿</a:t>
            </a:r>
            <a:r>
              <a:rPr lang="zh-CN" altLang="zh-CN" dirty="0" smtClean="0"/>
              <a:t>；利害关系</a:t>
            </a:r>
            <a:r>
              <a:rPr lang="zh-CN" altLang="zh-CN" dirty="0"/>
              <a:t>人隐瞒真实情况</a:t>
            </a:r>
            <a:r>
              <a:rPr lang="zh-CN" altLang="zh-CN" dirty="0" smtClean="0"/>
              <a:t>，</a:t>
            </a:r>
            <a:r>
              <a:rPr lang="zh-CN" altLang="en-US" dirty="0" smtClean="0"/>
              <a:t>致使</a:t>
            </a:r>
            <a:r>
              <a:rPr lang="zh-CN" altLang="zh-CN" dirty="0" smtClean="0"/>
              <a:t>被</a:t>
            </a:r>
            <a:r>
              <a:rPr lang="zh-CN" altLang="zh-CN" dirty="0"/>
              <a:t>宣告死亡而取得财产</a:t>
            </a:r>
            <a:r>
              <a:rPr lang="zh-CN" altLang="zh-CN" dirty="0" smtClean="0"/>
              <a:t>，</a:t>
            </a:r>
            <a:r>
              <a:rPr lang="zh-CN" altLang="en-US" dirty="0" smtClean="0"/>
              <a:t>造成损失，</a:t>
            </a:r>
            <a:r>
              <a:rPr lang="zh-CN" altLang="zh-CN" dirty="0" smtClean="0"/>
              <a:t>应承</a:t>
            </a:r>
            <a:r>
              <a:rPr lang="zh-CN" altLang="zh-CN" dirty="0"/>
              <a:t>担赔偿责任。</a:t>
            </a:r>
            <a:endParaRPr lang="zh-CN" altLang="zh-CN" dirty="0"/>
          </a:p>
          <a:p>
            <a:endParaRPr lang="zh-CN" altLang="en-US" dirty="0"/>
          </a:p>
        </p:txBody>
      </p:sp>
      <p:sp>
        <p:nvSpPr>
          <p:cNvPr id="3" name="标题 2"/>
          <p:cNvSpPr>
            <a:spLocks noGrp="1"/>
          </p:cNvSpPr>
          <p:nvPr>
            <p:ph type="title"/>
          </p:nvPr>
        </p:nvSpPr>
        <p:spPr/>
        <p:txBody>
          <a:bodyPr/>
          <a:lstStyle/>
          <a:p>
            <a:r>
              <a:rPr lang="en-US" altLang="zh-CN" dirty="0" smtClean="0"/>
              <a:t>5</a:t>
            </a:r>
            <a:r>
              <a:rPr lang="zh-CN" altLang="en-US" dirty="0" smtClean="0"/>
              <a:t>、</a:t>
            </a:r>
            <a:r>
              <a:rPr lang="zh-CN" altLang="en-US" dirty="0"/>
              <a:t>宣告死亡</a:t>
            </a:r>
            <a:r>
              <a:rPr lang="zh-CN" altLang="en-US" dirty="0" smtClean="0"/>
              <a:t>的撤销</a:t>
            </a:r>
            <a:endParaRPr lang="zh-CN" alt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1577515" y="1821821"/>
            <a:ext cx="9900034" cy="4391094"/>
          </a:xfrm>
        </p:spPr>
        <p:txBody>
          <a:bodyPr>
            <a:normAutofit fontScale="92500"/>
          </a:bodyPr>
          <a:lstStyle/>
          <a:p>
            <a:r>
              <a:rPr lang="zh-CN" altLang="en-US" b="1" dirty="0"/>
              <a:t>民</a:t>
            </a:r>
            <a:r>
              <a:rPr lang="zh-CN" altLang="en-US" b="1" dirty="0" smtClean="0"/>
              <a:t>法典</a:t>
            </a:r>
            <a:endParaRPr lang="en-US" altLang="zh-CN" b="1" dirty="0">
              <a:latin typeface="楷体" panose="02010609060101010101" pitchFamily="49" charset="-122"/>
              <a:ea typeface="楷体" panose="02010609060101010101" pitchFamily="49" charset="-122"/>
            </a:endParaRPr>
          </a:p>
          <a:p>
            <a:pPr lvl="1"/>
            <a:r>
              <a:rPr lang="en-US" altLang="zh-CN" b="1" dirty="0" smtClean="0">
                <a:latin typeface="楷体" panose="02010609060101010101" pitchFamily="49" charset="-122"/>
                <a:ea typeface="楷体" panose="02010609060101010101" pitchFamily="49" charset="-122"/>
              </a:rPr>
              <a:t>§13 </a:t>
            </a:r>
            <a:r>
              <a:rPr lang="zh-CN" altLang="en-US" b="1" dirty="0" smtClean="0">
                <a:latin typeface="楷体" panose="02010609060101010101" pitchFamily="49" charset="-122"/>
                <a:ea typeface="楷体" panose="02010609060101010101" pitchFamily="49" charset="-122"/>
              </a:rPr>
              <a:t>自</a:t>
            </a:r>
            <a:r>
              <a:rPr lang="zh-CN" altLang="zh-CN" b="1" dirty="0" smtClean="0">
                <a:latin typeface="楷体" panose="02010609060101010101" pitchFamily="49" charset="-122"/>
                <a:ea typeface="楷体" panose="02010609060101010101" pitchFamily="49" charset="-122"/>
              </a:rPr>
              <a:t>然人从</a:t>
            </a:r>
            <a:r>
              <a:rPr lang="zh-CN" altLang="zh-CN" b="1" dirty="0">
                <a:latin typeface="楷体" panose="02010609060101010101" pitchFamily="49" charset="-122"/>
                <a:ea typeface="楷体" panose="02010609060101010101" pitchFamily="49" charset="-122"/>
              </a:rPr>
              <a:t>出生时起到死亡时止，具有民事权利能力，依法享有民事权利，承担民事义务</a:t>
            </a:r>
            <a:r>
              <a:rPr lang="zh-CN" altLang="zh-CN" b="1" dirty="0" smtClean="0">
                <a:latin typeface="楷体" panose="02010609060101010101" pitchFamily="49" charset="-122"/>
                <a:ea typeface="楷体" panose="02010609060101010101" pitchFamily="49" charset="-122"/>
              </a:rPr>
              <a:t>。</a:t>
            </a:r>
            <a:endParaRPr lang="en-US" altLang="zh-CN" b="1" dirty="0" smtClean="0">
              <a:latin typeface="楷体" panose="02010609060101010101" pitchFamily="49" charset="-122"/>
              <a:ea typeface="楷体" panose="02010609060101010101" pitchFamily="49" charset="-122"/>
            </a:endParaRPr>
          </a:p>
          <a:p>
            <a:pPr lvl="1"/>
            <a:r>
              <a:rPr lang="en-US" altLang="zh-CN" b="1" dirty="0" smtClean="0">
                <a:latin typeface="楷体" panose="02010609060101010101" pitchFamily="49" charset="-122"/>
                <a:ea typeface="楷体" panose="02010609060101010101" pitchFamily="49" charset="-122"/>
              </a:rPr>
              <a:t>§14 </a:t>
            </a:r>
            <a:r>
              <a:rPr lang="zh-CN" altLang="en-US" b="1" dirty="0" smtClean="0">
                <a:latin typeface="楷体" panose="02010609060101010101" pitchFamily="49" charset="-122"/>
                <a:ea typeface="楷体" panose="02010609060101010101" pitchFamily="49" charset="-122"/>
              </a:rPr>
              <a:t>自然人的民事权利能力一律平等。</a:t>
            </a:r>
            <a:endParaRPr lang="en-US" altLang="zh-CN" b="1" dirty="0" smtClean="0">
              <a:latin typeface="楷体" panose="02010609060101010101" pitchFamily="49" charset="-122"/>
              <a:ea typeface="楷体" panose="02010609060101010101" pitchFamily="49" charset="-122"/>
            </a:endParaRPr>
          </a:p>
          <a:p>
            <a:endParaRPr lang="en-US" altLang="zh-CN" dirty="0"/>
          </a:p>
          <a:p>
            <a:r>
              <a:rPr lang="zh-CN" altLang="en-US" dirty="0" smtClean="0"/>
              <a:t>始于出生：准确何时？（</a:t>
            </a:r>
            <a:r>
              <a:rPr lang="en-US" altLang="zh-CN" dirty="0" smtClean="0"/>
              <a:t>§15</a:t>
            </a:r>
            <a:r>
              <a:rPr lang="zh-CN" altLang="en-US" dirty="0" smtClean="0"/>
              <a:t>）</a:t>
            </a:r>
            <a:endParaRPr lang="en-US" altLang="zh-CN" dirty="0" smtClean="0"/>
          </a:p>
          <a:p>
            <a:r>
              <a:rPr lang="zh-CN" altLang="en-US" dirty="0" smtClean="0"/>
              <a:t>终于死亡：准确何时</a:t>
            </a:r>
            <a:r>
              <a:rPr lang="zh-CN" altLang="en-US" dirty="0"/>
              <a:t>？（</a:t>
            </a:r>
            <a:r>
              <a:rPr lang="en-US" altLang="zh-CN" dirty="0"/>
              <a:t>§15</a:t>
            </a:r>
            <a:r>
              <a:rPr lang="zh-CN" altLang="en-US" dirty="0"/>
              <a:t>）</a:t>
            </a:r>
            <a:endParaRPr lang="en-US" altLang="zh-CN" dirty="0"/>
          </a:p>
          <a:p>
            <a:endParaRPr lang="zh-CN" altLang="en-US" dirty="0"/>
          </a:p>
        </p:txBody>
      </p:sp>
      <p:sp>
        <p:nvSpPr>
          <p:cNvPr id="3" name="标题 2"/>
          <p:cNvSpPr>
            <a:spLocks noGrp="1"/>
          </p:cNvSpPr>
          <p:nvPr>
            <p:ph type="title"/>
          </p:nvPr>
        </p:nvSpPr>
        <p:spPr/>
        <p:txBody>
          <a:bodyPr/>
          <a:lstStyle/>
          <a:p>
            <a:r>
              <a:rPr lang="zh-CN" altLang="en-US" b="1" dirty="0" smtClean="0"/>
              <a:t>一、自然人的权利能力</a:t>
            </a:r>
            <a:endParaRPr lang="zh-CN" altLang="en-US" b="1"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normAutofit fontScale="85000" lnSpcReduction="20000"/>
          </a:bodyPr>
          <a:lstStyle/>
          <a:p>
            <a:r>
              <a:rPr lang="zh-CN" altLang="zh-CN" dirty="0"/>
              <a:t>实例</a:t>
            </a:r>
            <a:endParaRPr lang="zh-CN" altLang="zh-CN" b="1" dirty="0"/>
          </a:p>
          <a:p>
            <a:r>
              <a:rPr lang="zh-CN" altLang="zh-CN" b="1" dirty="0" smtClean="0">
                <a:latin typeface="楷体" panose="02010609060101010101" pitchFamily="49" charset="-122"/>
                <a:ea typeface="楷体" panose="02010609060101010101" pitchFamily="49" charset="-122"/>
              </a:rPr>
              <a:t>（</a:t>
            </a:r>
            <a:r>
              <a:rPr lang="en-US" altLang="zh-CN" b="1" dirty="0" smtClean="0">
                <a:latin typeface="楷体" panose="02010609060101010101" pitchFamily="49" charset="-122"/>
                <a:ea typeface="楷体" panose="02010609060101010101" pitchFamily="49" charset="-122"/>
              </a:rPr>
              <a:t>1</a:t>
            </a:r>
            <a:r>
              <a:rPr lang="zh-CN" altLang="zh-CN" b="1" dirty="0" smtClean="0">
                <a:latin typeface="楷体" panose="02010609060101010101" pitchFamily="49" charset="-122"/>
                <a:ea typeface="楷体" panose="02010609060101010101" pitchFamily="49" charset="-122"/>
              </a:rPr>
              <a:t>）孕妇因车祸，</a:t>
            </a:r>
            <a:r>
              <a:rPr lang="zh-CN" altLang="en-US" b="1" dirty="0" smtClean="0">
                <a:latin typeface="楷体" panose="02010609060101010101" pitchFamily="49" charset="-122"/>
                <a:ea typeface="楷体" panose="02010609060101010101" pitchFamily="49" charset="-122"/>
              </a:rPr>
              <a:t>或输血感染发生损害，同时</a:t>
            </a:r>
            <a:r>
              <a:rPr lang="zh-CN" altLang="zh-CN" b="1" dirty="0" smtClean="0">
                <a:latin typeface="楷体" panose="02010609060101010101" pitchFamily="49" charset="-122"/>
                <a:ea typeface="楷体" panose="02010609060101010101" pitchFamily="49" charset="-122"/>
              </a:rPr>
              <a:t>导致胎儿受损。胎儿是否可以以及何时可以请求加害人承担人身伤害赔偿的责任？</a:t>
            </a:r>
            <a:endParaRPr lang="zh-CN" altLang="zh-CN" b="1" dirty="0" smtClean="0">
              <a:latin typeface="楷体" panose="02010609060101010101" pitchFamily="49" charset="-122"/>
              <a:ea typeface="楷体" panose="02010609060101010101" pitchFamily="49" charset="-122"/>
            </a:endParaRPr>
          </a:p>
          <a:p>
            <a:r>
              <a:rPr lang="zh-CN" altLang="zh-CN" b="1" dirty="0" smtClean="0">
                <a:latin typeface="楷体" panose="02010609060101010101" pitchFamily="49" charset="-122"/>
                <a:ea typeface="楷体" panose="02010609060101010101" pitchFamily="49" charset="-122"/>
              </a:rPr>
              <a:t>（</a:t>
            </a:r>
            <a:r>
              <a:rPr lang="en-US" altLang="zh-CN" b="1" dirty="0" smtClean="0">
                <a:latin typeface="楷体" panose="02010609060101010101" pitchFamily="49" charset="-122"/>
                <a:ea typeface="楷体" panose="02010609060101010101" pitchFamily="49" charset="-122"/>
              </a:rPr>
              <a:t>2</a:t>
            </a:r>
            <a:r>
              <a:rPr lang="zh-CN" altLang="zh-CN" b="1" dirty="0" smtClean="0">
                <a:latin typeface="楷体" panose="02010609060101010101" pitchFamily="49" charset="-122"/>
                <a:ea typeface="楷体" panose="02010609060101010101" pitchFamily="49" charset="-122"/>
              </a:rPr>
              <a:t>）某孕妇之丈夫因车祸去世，胎儿尚未出生，胎儿是否可以请求加害人赔偿出生后的抚养费？胎儿</a:t>
            </a:r>
            <a:r>
              <a:rPr lang="zh-CN" altLang="en-US" b="1" dirty="0" smtClean="0">
                <a:latin typeface="楷体" panose="02010609060101010101" pitchFamily="49" charset="-122"/>
                <a:ea typeface="楷体" panose="02010609060101010101" pitchFamily="49" charset="-122"/>
              </a:rPr>
              <a:t>可否主张</a:t>
            </a:r>
            <a:r>
              <a:rPr lang="zh-CN" altLang="zh-CN" b="1" dirty="0" smtClean="0">
                <a:latin typeface="楷体" panose="02010609060101010101" pitchFamily="49" charset="-122"/>
                <a:ea typeface="楷体" panose="02010609060101010101" pitchFamily="49" charset="-122"/>
              </a:rPr>
              <a:t>精神损害抚慰金？</a:t>
            </a:r>
            <a:endParaRPr lang="zh-CN" altLang="zh-CN" b="1" dirty="0" smtClean="0">
              <a:latin typeface="楷体" panose="02010609060101010101" pitchFamily="49" charset="-122"/>
              <a:ea typeface="楷体" panose="02010609060101010101" pitchFamily="49" charset="-122"/>
            </a:endParaRPr>
          </a:p>
          <a:p>
            <a:r>
              <a:rPr lang="zh-CN" altLang="zh-CN" b="1" dirty="0" smtClean="0">
                <a:latin typeface="楷体" panose="02010609060101010101" pitchFamily="49" charset="-122"/>
                <a:ea typeface="楷体" panose="02010609060101010101" pitchFamily="49" charset="-122"/>
              </a:rPr>
              <a:t>（</a:t>
            </a:r>
            <a:r>
              <a:rPr lang="en-US" altLang="zh-CN" b="1" dirty="0" smtClean="0">
                <a:latin typeface="楷体" panose="02010609060101010101" pitchFamily="49" charset="-122"/>
                <a:ea typeface="楷体" panose="02010609060101010101" pitchFamily="49" charset="-122"/>
              </a:rPr>
              <a:t>3</a:t>
            </a:r>
            <a:r>
              <a:rPr lang="zh-CN" altLang="zh-CN" b="1" dirty="0" smtClean="0">
                <a:latin typeface="楷体" panose="02010609060101010101" pitchFamily="49" charset="-122"/>
                <a:ea typeface="楷体" panose="02010609060101010101" pitchFamily="49" charset="-122"/>
              </a:rPr>
              <a:t>）某孕妇体检中</a:t>
            </a:r>
            <a:r>
              <a:rPr lang="en-US" altLang="zh-CN" b="1" dirty="0" smtClean="0">
                <a:latin typeface="楷体" panose="02010609060101010101" pitchFamily="49" charset="-122"/>
                <a:ea typeface="楷体" panose="02010609060101010101" pitchFamily="49" charset="-122"/>
              </a:rPr>
              <a:t>B</a:t>
            </a:r>
            <a:r>
              <a:rPr lang="zh-CN" altLang="zh-CN" b="1" dirty="0" smtClean="0">
                <a:latin typeface="楷体" panose="02010609060101010101" pitchFamily="49" charset="-122"/>
                <a:ea typeface="楷体" panose="02010609060101010101" pitchFamily="49" charset="-122"/>
              </a:rPr>
              <a:t>超结论“胎儿正常”。孩子出生后发现先天畸形，父母或者孩子可否请求医院对于其“不当出生”之损害进行赔偿？</a:t>
            </a:r>
            <a:endParaRPr lang="zh-CN" altLang="zh-CN" b="1" dirty="0" smtClean="0">
              <a:latin typeface="楷体" panose="02010609060101010101" pitchFamily="49" charset="-122"/>
              <a:ea typeface="楷体" panose="02010609060101010101" pitchFamily="49" charset="-122"/>
            </a:endParaRPr>
          </a:p>
          <a:p>
            <a:endParaRPr lang="zh-CN" altLang="en-US" dirty="0"/>
          </a:p>
        </p:txBody>
      </p:sp>
      <p:sp>
        <p:nvSpPr>
          <p:cNvPr id="3" name="标题 2"/>
          <p:cNvSpPr>
            <a:spLocks noGrp="1"/>
          </p:cNvSpPr>
          <p:nvPr>
            <p:ph type="title"/>
          </p:nvPr>
        </p:nvSpPr>
        <p:spPr/>
        <p:txBody>
          <a:bodyPr>
            <a:normAutofit/>
          </a:bodyPr>
          <a:lstStyle/>
          <a:p>
            <a:r>
              <a:rPr lang="zh-CN" altLang="en-US" dirty="0" smtClean="0"/>
              <a:t>特殊问题：</a:t>
            </a:r>
            <a:r>
              <a:rPr lang="zh-CN" altLang="zh-CN" dirty="0"/>
              <a:t>胎儿的权利</a:t>
            </a:r>
            <a:r>
              <a:rPr lang="zh-CN" altLang="zh-CN" dirty="0" smtClean="0"/>
              <a:t>能力</a:t>
            </a:r>
            <a:endParaRPr lang="zh-CN" alt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1577514" y="1873027"/>
            <a:ext cx="9834197" cy="4391094"/>
          </a:xfrm>
        </p:spPr>
        <p:txBody>
          <a:bodyPr/>
          <a:lstStyle/>
          <a:p>
            <a:r>
              <a:rPr lang="zh-CN" altLang="en-US" b="1" dirty="0" smtClean="0"/>
              <a:t>民法典 </a:t>
            </a:r>
            <a:r>
              <a:rPr lang="zh-CN" altLang="zh-CN" b="1" dirty="0" smtClean="0"/>
              <a:t>§</a:t>
            </a:r>
            <a:r>
              <a:rPr lang="en-US" altLang="zh-CN" b="1" dirty="0"/>
              <a:t>16 </a:t>
            </a:r>
            <a:r>
              <a:rPr lang="zh-CN" altLang="en-US" dirty="0" smtClean="0"/>
              <a:t>：</a:t>
            </a:r>
            <a:endParaRPr lang="en-US" altLang="zh-CN" dirty="0" smtClean="0"/>
          </a:p>
          <a:p>
            <a:pPr lvl="1"/>
            <a:r>
              <a:rPr lang="zh-CN" altLang="zh-CN" b="1" dirty="0" smtClean="0">
                <a:latin typeface="楷体" panose="02010609060101010101" pitchFamily="49" charset="-122"/>
                <a:ea typeface="楷体" panose="02010609060101010101" pitchFamily="49" charset="-122"/>
              </a:rPr>
              <a:t>涉及</a:t>
            </a:r>
            <a:r>
              <a:rPr lang="zh-CN" altLang="zh-CN" b="1" dirty="0">
                <a:latin typeface="楷体" panose="02010609060101010101" pitchFamily="49" charset="-122"/>
                <a:ea typeface="楷体" panose="02010609060101010101" pitchFamily="49" charset="-122"/>
              </a:rPr>
              <a:t>遗产继承、接受赠与等胎儿利益保护的，</a:t>
            </a:r>
            <a:r>
              <a:rPr lang="zh-CN" altLang="zh-CN" b="1" u="sng" dirty="0">
                <a:solidFill>
                  <a:srgbClr val="FF0000"/>
                </a:solidFill>
                <a:latin typeface="楷体" panose="02010609060101010101" pitchFamily="49" charset="-122"/>
                <a:ea typeface="楷体" panose="02010609060101010101" pitchFamily="49" charset="-122"/>
              </a:rPr>
              <a:t>胎儿视为具有民事权利能力</a:t>
            </a:r>
            <a:r>
              <a:rPr lang="zh-CN" altLang="zh-CN" b="1" dirty="0">
                <a:latin typeface="楷体" panose="02010609060101010101" pitchFamily="49" charset="-122"/>
                <a:ea typeface="楷体" panose="02010609060101010101" pitchFamily="49" charset="-122"/>
              </a:rPr>
              <a:t>。但是胎儿</a:t>
            </a:r>
            <a:r>
              <a:rPr lang="zh-CN" altLang="zh-CN" b="1" u="sng" dirty="0">
                <a:solidFill>
                  <a:srgbClr val="FF0000"/>
                </a:solidFill>
                <a:latin typeface="楷体" panose="02010609060101010101" pitchFamily="49" charset="-122"/>
                <a:ea typeface="楷体" panose="02010609060101010101" pitchFamily="49" charset="-122"/>
              </a:rPr>
              <a:t>娩出时为死体的，其民事权利能力自始不存在</a:t>
            </a:r>
            <a:r>
              <a:rPr lang="zh-CN" altLang="zh-CN" b="1" dirty="0" smtClean="0">
                <a:latin typeface="楷体" panose="02010609060101010101" pitchFamily="49" charset="-122"/>
                <a:ea typeface="楷体" panose="02010609060101010101" pitchFamily="49" charset="-122"/>
              </a:rPr>
              <a:t>。</a:t>
            </a:r>
            <a:endParaRPr lang="en-US" altLang="zh-CN" b="1" dirty="0" smtClean="0">
              <a:latin typeface="楷体" panose="02010609060101010101" pitchFamily="49" charset="-122"/>
              <a:ea typeface="楷体" panose="02010609060101010101" pitchFamily="49" charset="-122"/>
            </a:endParaRPr>
          </a:p>
          <a:p>
            <a:pPr lvl="1"/>
            <a:r>
              <a:rPr lang="zh-CN" altLang="en-US" dirty="0" smtClean="0"/>
              <a:t>法定的解除条件构造</a:t>
            </a:r>
            <a:endParaRPr lang="zh-CN" altLang="zh-CN" dirty="0"/>
          </a:p>
          <a:p>
            <a:endParaRPr lang="zh-CN" altLang="en-US" dirty="0"/>
          </a:p>
        </p:txBody>
      </p:sp>
      <p:sp>
        <p:nvSpPr>
          <p:cNvPr id="3" name="标题 2"/>
          <p:cNvSpPr>
            <a:spLocks noGrp="1"/>
          </p:cNvSpPr>
          <p:nvPr>
            <p:ph type="title"/>
          </p:nvPr>
        </p:nvSpPr>
        <p:spPr/>
        <p:txBody>
          <a:bodyPr/>
          <a:lstStyle/>
          <a:p>
            <a:endParaRPr lang="zh-CN" alt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1577514" y="1821821"/>
            <a:ext cx="9863459" cy="4498512"/>
          </a:xfrm>
        </p:spPr>
        <p:txBody>
          <a:bodyPr>
            <a:normAutofit fontScale="62500" lnSpcReduction="20000"/>
          </a:bodyPr>
          <a:lstStyle/>
          <a:p>
            <a:r>
              <a:rPr lang="en-US" altLang="zh-CN" b="1" dirty="0" smtClean="0"/>
              <a:t>【</a:t>
            </a:r>
            <a:r>
              <a:rPr lang="zh-CN" altLang="en-US" b="1" dirty="0" smtClean="0"/>
              <a:t>案情</a:t>
            </a:r>
            <a:r>
              <a:rPr lang="en-US" altLang="zh-CN" b="1" dirty="0" smtClean="0"/>
              <a:t>】</a:t>
            </a:r>
            <a:r>
              <a:rPr lang="zh-CN" altLang="en-US" sz="4500" b="1" dirty="0" smtClean="0">
                <a:latin typeface="楷体" panose="02010609060101010101" pitchFamily="49" charset="-122"/>
                <a:ea typeface="楷体" panose="02010609060101010101" pitchFamily="49" charset="-122"/>
              </a:rPr>
              <a:t>吴</a:t>
            </a:r>
            <a:r>
              <a:rPr lang="zh-CN" altLang="en-US" sz="4500" b="1" dirty="0">
                <a:latin typeface="楷体" panose="02010609060101010101" pitchFamily="49" charset="-122"/>
                <a:ea typeface="楷体" panose="02010609060101010101" pitchFamily="49" charset="-122"/>
              </a:rPr>
              <a:t>秀秀怀孕后，于</a:t>
            </a:r>
            <a:r>
              <a:rPr lang="en-US" altLang="zh-CN" sz="4500" b="1" dirty="0">
                <a:latin typeface="楷体" panose="02010609060101010101" pitchFamily="49" charset="-122"/>
                <a:ea typeface="楷体" panose="02010609060101010101" pitchFamily="49" charset="-122"/>
              </a:rPr>
              <a:t>2002</a:t>
            </a:r>
            <a:r>
              <a:rPr lang="zh-CN" altLang="en-US" sz="4500" b="1" dirty="0">
                <a:latin typeface="楷体" panose="02010609060101010101" pitchFamily="49" charset="-122"/>
                <a:ea typeface="楷体" panose="02010609060101010101" pitchFamily="49" charset="-122"/>
              </a:rPr>
              <a:t>年</a:t>
            </a:r>
            <a:r>
              <a:rPr lang="en-US" altLang="zh-CN" sz="4500" b="1" dirty="0" smtClean="0">
                <a:latin typeface="楷体" panose="02010609060101010101" pitchFamily="49" charset="-122"/>
                <a:ea typeface="楷体" panose="02010609060101010101" pitchFamily="49" charset="-122"/>
              </a:rPr>
              <a:t>9</a:t>
            </a:r>
            <a:r>
              <a:rPr lang="zh-CN" altLang="en-US" sz="4500" b="1" dirty="0" smtClean="0">
                <a:latin typeface="楷体" panose="02010609060101010101" pitchFamily="49" charset="-122"/>
                <a:ea typeface="楷体" panose="02010609060101010101" pitchFamily="49" charset="-122"/>
              </a:rPr>
              <a:t>、</a:t>
            </a:r>
            <a:r>
              <a:rPr lang="en-US" altLang="zh-CN" sz="4500" b="1" dirty="0">
                <a:latin typeface="楷体" panose="02010609060101010101" pitchFamily="49" charset="-122"/>
                <a:ea typeface="楷体" panose="02010609060101010101" pitchFamily="49" charset="-122"/>
              </a:rPr>
              <a:t>10</a:t>
            </a:r>
            <a:r>
              <a:rPr lang="zh-CN" altLang="en-US" sz="4500" b="1" dirty="0" smtClean="0">
                <a:latin typeface="楷体" panose="02010609060101010101" pitchFamily="49" charset="-122"/>
                <a:ea typeface="楷体" panose="02010609060101010101" pitchFamily="49" charset="-122"/>
              </a:rPr>
              <a:t>月在</a:t>
            </a:r>
            <a:r>
              <a:rPr lang="zh-CN" altLang="en-US" sz="4500" b="1" dirty="0">
                <a:latin typeface="楷体" panose="02010609060101010101" pitchFamily="49" charset="-122"/>
                <a:ea typeface="楷体" panose="02010609060101010101" pitchFamily="49" charset="-122"/>
              </a:rPr>
              <a:t>被告重庆市第二人民医院进行检查</a:t>
            </a:r>
            <a:r>
              <a:rPr lang="zh-CN" altLang="en-US" sz="4500" b="1" dirty="0" smtClean="0">
                <a:latin typeface="楷体" panose="02010609060101010101" pitchFamily="49" charset="-122"/>
                <a:ea typeface="楷体" panose="02010609060101010101" pitchFamily="49" charset="-122"/>
              </a:rPr>
              <a:t>，被告</a:t>
            </a:r>
            <a:r>
              <a:rPr lang="zh-CN" altLang="en-US" sz="4500" b="1" dirty="0">
                <a:latin typeface="楷体" panose="02010609060101010101" pitchFamily="49" charset="-122"/>
                <a:ea typeface="楷体" panose="02010609060101010101" pitchFamily="49" charset="-122"/>
              </a:rPr>
              <a:t>作出</a:t>
            </a:r>
            <a:r>
              <a:rPr lang="en-US" altLang="zh-CN" sz="4500" b="1" dirty="0">
                <a:latin typeface="楷体" panose="02010609060101010101" pitchFamily="49" charset="-122"/>
                <a:ea typeface="楷体" panose="02010609060101010101" pitchFamily="49" charset="-122"/>
              </a:rPr>
              <a:t>《</a:t>
            </a:r>
            <a:r>
              <a:rPr lang="zh-CN" altLang="en-US" sz="4500" b="1" dirty="0">
                <a:latin typeface="楷体" panose="02010609060101010101" pitchFamily="49" charset="-122"/>
                <a:ea typeface="楷体" panose="02010609060101010101" pitchFamily="49" charset="-122"/>
              </a:rPr>
              <a:t>超声</a:t>
            </a:r>
            <a:r>
              <a:rPr lang="en-US" altLang="zh-CN" sz="4500" b="1" dirty="0">
                <a:latin typeface="楷体" panose="02010609060101010101" pitchFamily="49" charset="-122"/>
                <a:ea typeface="楷体" panose="02010609060101010101" pitchFamily="49" charset="-122"/>
              </a:rPr>
              <a:t>B</a:t>
            </a:r>
            <a:r>
              <a:rPr lang="zh-CN" altLang="en-US" sz="4500" b="1" dirty="0">
                <a:latin typeface="楷体" panose="02010609060101010101" pitchFamily="49" charset="-122"/>
                <a:ea typeface="楷体" panose="02010609060101010101" pitchFamily="49" charset="-122"/>
              </a:rPr>
              <a:t>型实时成像报告单</a:t>
            </a:r>
            <a:r>
              <a:rPr lang="en-US" altLang="zh-CN" sz="4500" b="1" dirty="0">
                <a:latin typeface="楷体" panose="02010609060101010101" pitchFamily="49" charset="-122"/>
                <a:ea typeface="楷体" panose="02010609060101010101" pitchFamily="49" charset="-122"/>
              </a:rPr>
              <a:t>》</a:t>
            </a:r>
            <a:r>
              <a:rPr lang="zh-CN" altLang="en-US" sz="4500" b="1" dirty="0">
                <a:latin typeface="楷体" panose="02010609060101010101" pitchFamily="49" charset="-122"/>
                <a:ea typeface="楷体" panose="02010609060101010101" pitchFamily="49" charset="-122"/>
              </a:rPr>
              <a:t>记载：“单胎头位，胎儿未见明显异常</a:t>
            </a:r>
            <a:r>
              <a:rPr lang="zh-CN" altLang="en-US" sz="4500" b="1" dirty="0" smtClean="0">
                <a:latin typeface="楷体" panose="02010609060101010101" pitchFamily="49" charset="-122"/>
                <a:ea typeface="楷体" panose="02010609060101010101" pitchFamily="49" charset="-122"/>
              </a:rPr>
              <a:t>” 。</a:t>
            </a:r>
            <a:r>
              <a:rPr lang="en-US" altLang="zh-CN" sz="4500" b="1" dirty="0" smtClean="0">
                <a:latin typeface="楷体" panose="02010609060101010101" pitchFamily="49" charset="-122"/>
                <a:ea typeface="楷体" panose="02010609060101010101" pitchFamily="49" charset="-122"/>
              </a:rPr>
              <a:t>11</a:t>
            </a:r>
            <a:r>
              <a:rPr lang="zh-CN" altLang="en-US" sz="4500" b="1" dirty="0">
                <a:latin typeface="楷体" panose="02010609060101010101" pitchFamily="49" charset="-122"/>
                <a:ea typeface="楷体" panose="02010609060101010101" pitchFamily="49" charset="-122"/>
              </a:rPr>
              <a:t>月</a:t>
            </a:r>
            <a:r>
              <a:rPr lang="en-US" altLang="zh-CN" sz="4500" b="1" dirty="0">
                <a:latin typeface="楷体" panose="02010609060101010101" pitchFamily="49" charset="-122"/>
                <a:ea typeface="楷体" panose="02010609060101010101" pitchFamily="49" charset="-122"/>
              </a:rPr>
              <a:t>15</a:t>
            </a:r>
            <a:r>
              <a:rPr lang="zh-CN" altLang="en-US" sz="4500" b="1" dirty="0">
                <a:latin typeface="楷体" panose="02010609060101010101" pitchFamily="49" charset="-122"/>
                <a:ea typeface="楷体" panose="02010609060101010101" pitchFamily="49" charset="-122"/>
              </a:rPr>
              <a:t>日生下原告何志强，即发现何志强有严重缺陷</a:t>
            </a:r>
            <a:r>
              <a:rPr lang="zh-CN" altLang="en-US" sz="4500" b="1" dirty="0" smtClean="0">
                <a:latin typeface="楷体" panose="02010609060101010101" pitchFamily="49" charset="-122"/>
                <a:ea typeface="楷体" panose="02010609060101010101" pitchFamily="49" charset="-122"/>
              </a:rPr>
              <a:t>：左右</a:t>
            </a:r>
            <a:r>
              <a:rPr lang="zh-CN" altLang="en-US" sz="4500" b="1" dirty="0">
                <a:latin typeface="楷体" panose="02010609060101010101" pitchFamily="49" charset="-122"/>
                <a:ea typeface="楷体" panose="02010609060101010101" pitchFamily="49" charset="-122"/>
              </a:rPr>
              <a:t>肘关节以下部分缺失</a:t>
            </a:r>
            <a:r>
              <a:rPr lang="zh-CN" altLang="en-US" sz="4500" b="1" dirty="0" smtClean="0">
                <a:latin typeface="楷体" panose="02010609060101010101" pitchFamily="49" charset="-122"/>
                <a:ea typeface="楷体" panose="02010609060101010101" pitchFamily="49" charset="-122"/>
              </a:rPr>
              <a:t>，右</a:t>
            </a:r>
            <a:r>
              <a:rPr lang="zh-CN" altLang="en-US" sz="4500" b="1" dirty="0">
                <a:latin typeface="楷体" panose="02010609060101010101" pitchFamily="49" charset="-122"/>
                <a:ea typeface="楷体" panose="02010609060101010101" pitchFamily="49" charset="-122"/>
              </a:rPr>
              <a:t>膝以下部分缺失</a:t>
            </a:r>
            <a:r>
              <a:rPr lang="zh-CN" altLang="en-US" sz="4500" b="1" dirty="0" smtClean="0">
                <a:latin typeface="楷体" panose="02010609060101010101" pitchFamily="49" charset="-122"/>
                <a:ea typeface="楷体" panose="02010609060101010101" pitchFamily="49" charset="-122"/>
              </a:rPr>
              <a:t>。</a:t>
            </a:r>
            <a:endParaRPr lang="en-US" altLang="zh-CN" sz="4500" b="1" dirty="0" smtClean="0">
              <a:latin typeface="楷体" panose="02010609060101010101" pitchFamily="49" charset="-122"/>
              <a:ea typeface="楷体" panose="02010609060101010101" pitchFamily="49" charset="-122"/>
            </a:endParaRPr>
          </a:p>
          <a:p>
            <a:r>
              <a:rPr lang="zh-CN" altLang="en-US" sz="4500" b="1" dirty="0" smtClean="0">
                <a:latin typeface="楷体" panose="02010609060101010101" pitchFamily="49" charset="-122"/>
                <a:ea typeface="楷体" panose="02010609060101010101" pitchFamily="49" charset="-122"/>
              </a:rPr>
              <a:t>吴</a:t>
            </a:r>
            <a:r>
              <a:rPr lang="zh-CN" altLang="en-US" sz="4500" b="1" dirty="0">
                <a:latin typeface="楷体" panose="02010609060101010101" pitchFamily="49" charset="-122"/>
                <a:ea typeface="楷体" panose="02010609060101010101" pitchFamily="49" charset="-122"/>
              </a:rPr>
              <a:t>秀秀、何志强遂起诉被告要求赔偿</a:t>
            </a:r>
            <a:r>
              <a:rPr lang="en-US" altLang="zh-CN" sz="4500" b="1" dirty="0">
                <a:latin typeface="楷体" panose="02010609060101010101" pitchFamily="49" charset="-122"/>
                <a:ea typeface="楷体" panose="02010609060101010101" pitchFamily="49" charset="-122"/>
              </a:rPr>
              <a:t>2</a:t>
            </a:r>
            <a:r>
              <a:rPr lang="zh-CN" altLang="en-US" sz="4500" b="1" dirty="0">
                <a:latin typeface="楷体" panose="02010609060101010101" pitchFamily="49" charset="-122"/>
                <a:ea typeface="楷体" panose="02010609060101010101" pitchFamily="49" charset="-122"/>
              </a:rPr>
              <a:t>万元精神损害抚慰金，赔偿何志强残具费、残疾补助费和护理费等经济损失</a:t>
            </a:r>
            <a:r>
              <a:rPr lang="zh-CN" altLang="en-US" sz="4500" b="1" dirty="0" smtClean="0">
                <a:latin typeface="楷体" panose="02010609060101010101" pitchFamily="49" charset="-122"/>
                <a:ea typeface="楷体" panose="02010609060101010101" pitchFamily="49" charset="-122"/>
              </a:rPr>
              <a:t>。</a:t>
            </a:r>
            <a:endParaRPr lang="en-US" altLang="zh-CN" sz="4500" b="1" dirty="0" smtClean="0">
              <a:latin typeface="楷体" panose="02010609060101010101" pitchFamily="49" charset="-122"/>
              <a:ea typeface="楷体" panose="02010609060101010101" pitchFamily="49" charset="-122"/>
            </a:endParaRPr>
          </a:p>
          <a:p>
            <a:r>
              <a:rPr lang="zh-CN" altLang="en-US" sz="4500" b="1" dirty="0" smtClean="0">
                <a:latin typeface="楷体" panose="02010609060101010101" pitchFamily="49" charset="-122"/>
                <a:ea typeface="楷体" panose="02010609060101010101" pitchFamily="49" charset="-122"/>
              </a:rPr>
              <a:t>法院</a:t>
            </a:r>
            <a:r>
              <a:rPr lang="zh-CN" altLang="en-US" sz="4500" b="1" dirty="0">
                <a:latin typeface="楷体" panose="02010609060101010101" pitchFamily="49" charset="-122"/>
                <a:ea typeface="楷体" panose="02010609060101010101" pitchFamily="49" charset="-122"/>
              </a:rPr>
              <a:t>委托医学专家鉴定：吴秀秀到医院检查错过观察患儿情况的最佳时期，但医院对吴秀秀的</a:t>
            </a:r>
            <a:r>
              <a:rPr lang="en-US" altLang="zh-CN" sz="4500" b="1" dirty="0">
                <a:latin typeface="楷体" panose="02010609060101010101" pitchFamily="49" charset="-122"/>
                <a:ea typeface="楷体" panose="02010609060101010101" pitchFamily="49" charset="-122"/>
              </a:rPr>
              <a:t>B</a:t>
            </a:r>
            <a:r>
              <a:rPr lang="zh-CN" altLang="en-US" sz="4500" b="1" dirty="0">
                <a:latin typeface="楷体" panose="02010609060101010101" pitchFamily="49" charset="-122"/>
                <a:ea typeface="楷体" panose="02010609060101010101" pitchFamily="49" charset="-122"/>
              </a:rPr>
              <a:t>超检查存在漏诊，对胎儿部分肢体缺失应该能够</a:t>
            </a:r>
            <a:r>
              <a:rPr lang="zh-CN" altLang="en-US" sz="4500" b="1" dirty="0" smtClean="0">
                <a:latin typeface="楷体" panose="02010609060101010101" pitchFamily="49" charset="-122"/>
                <a:ea typeface="楷体" panose="02010609060101010101" pitchFamily="49" charset="-122"/>
              </a:rPr>
              <a:t>发现。</a:t>
            </a:r>
            <a:endParaRPr lang="zh-CN" altLang="en-US" sz="4500" b="1" dirty="0">
              <a:latin typeface="楷体" panose="02010609060101010101" pitchFamily="49" charset="-122"/>
              <a:ea typeface="楷体" panose="02010609060101010101" pitchFamily="49" charset="-122"/>
            </a:endParaRPr>
          </a:p>
        </p:txBody>
      </p:sp>
      <p:sp>
        <p:nvSpPr>
          <p:cNvPr id="3" name="标题 2"/>
          <p:cNvSpPr>
            <a:spLocks noGrp="1"/>
          </p:cNvSpPr>
          <p:nvPr>
            <p:ph type="title"/>
          </p:nvPr>
        </p:nvSpPr>
        <p:spPr/>
        <p:txBody>
          <a:bodyPr>
            <a:normAutofit/>
          </a:bodyPr>
          <a:lstStyle/>
          <a:p>
            <a:r>
              <a:rPr lang="zh-CN" altLang="zh-CN" dirty="0"/>
              <a:t>“不当出生”</a:t>
            </a:r>
            <a:r>
              <a:rPr lang="zh-CN" altLang="zh-CN" sz="2800" dirty="0">
                <a:latin typeface="Times New Roman" panose="02020603050405020304" pitchFamily="18" charset="0"/>
                <a:cs typeface="Times New Roman" panose="02020603050405020304" pitchFamily="18" charset="0"/>
              </a:rPr>
              <a:t>（</a:t>
            </a:r>
            <a:r>
              <a:rPr lang="en-US" altLang="zh-CN" sz="2800" dirty="0">
                <a:latin typeface="Times New Roman" panose="02020603050405020304" pitchFamily="18" charset="0"/>
                <a:cs typeface="Times New Roman" panose="02020603050405020304" pitchFamily="18" charset="0"/>
              </a:rPr>
              <a:t>Wrongful Birth</a:t>
            </a:r>
            <a:r>
              <a:rPr lang="zh-CN" altLang="zh-CN" sz="2800" dirty="0">
                <a:latin typeface="Times New Roman" panose="02020603050405020304" pitchFamily="18" charset="0"/>
                <a:cs typeface="Times New Roman" panose="02020603050405020304" pitchFamily="18" charset="0"/>
              </a:rPr>
              <a:t>）</a:t>
            </a:r>
            <a:r>
              <a:rPr lang="zh-CN" altLang="zh-CN" dirty="0"/>
              <a:t>之</a:t>
            </a:r>
            <a:r>
              <a:rPr lang="zh-CN" altLang="zh-CN" dirty="0" smtClean="0"/>
              <a:t>损害赔偿</a:t>
            </a:r>
            <a:endParaRPr lang="zh-CN" alt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1577515" y="1689811"/>
            <a:ext cx="9487684" cy="4523104"/>
          </a:xfrm>
        </p:spPr>
        <p:txBody>
          <a:bodyPr>
            <a:normAutofit fontScale="85000" lnSpcReduction="20000"/>
          </a:bodyPr>
          <a:lstStyle/>
          <a:p>
            <a:r>
              <a:rPr lang="zh-CN" altLang="zh-CN" b="1" dirty="0" smtClean="0">
                <a:latin typeface="黑体" panose="02010609060101010101" pitchFamily="49" charset="-122"/>
                <a:ea typeface="黑体" panose="02010609060101010101" pitchFamily="49" charset="-122"/>
              </a:rPr>
              <a:t>一审</a:t>
            </a:r>
            <a:r>
              <a:rPr lang="zh-CN" altLang="en-US" b="1" dirty="0">
                <a:latin typeface="黑体" panose="02010609060101010101" pitchFamily="49" charset="-122"/>
                <a:ea typeface="黑体" panose="02010609060101010101" pitchFamily="49" charset="-122"/>
              </a:rPr>
              <a:t>：</a:t>
            </a:r>
            <a:r>
              <a:rPr lang="zh-CN" altLang="zh-CN" dirty="0" smtClean="0">
                <a:latin typeface="楷体" panose="02010609060101010101" pitchFamily="49" charset="-122"/>
                <a:ea typeface="楷体" panose="02010609060101010101" pitchFamily="49" charset="-122"/>
              </a:rPr>
              <a:t>根据</a:t>
            </a:r>
            <a:r>
              <a:rPr lang="zh-CN" altLang="zh-CN" dirty="0">
                <a:latin typeface="楷体" panose="02010609060101010101" pitchFamily="49" charset="-122"/>
                <a:ea typeface="楷体" panose="02010609060101010101" pitchFamily="49" charset="-122"/>
              </a:rPr>
              <a:t>法医学鉴定，被告对吴秀秀进行</a:t>
            </a:r>
            <a:r>
              <a:rPr lang="en-US" altLang="zh-CN" dirty="0">
                <a:latin typeface="楷体" panose="02010609060101010101" pitchFamily="49" charset="-122"/>
                <a:ea typeface="楷体" panose="02010609060101010101" pitchFamily="49" charset="-122"/>
              </a:rPr>
              <a:t>B</a:t>
            </a:r>
            <a:r>
              <a:rPr lang="zh-CN" altLang="zh-CN" dirty="0">
                <a:latin typeface="楷体" panose="02010609060101010101" pitchFamily="49" charset="-122"/>
                <a:ea typeface="楷体" panose="02010609060101010101" pitchFamily="49" charset="-122"/>
              </a:rPr>
              <a:t>超检查，应该能够发现胎儿畸形而未发现，且其</a:t>
            </a:r>
            <a:r>
              <a:rPr lang="en-US" altLang="zh-CN" dirty="0">
                <a:latin typeface="楷体" panose="02010609060101010101" pitchFamily="49" charset="-122"/>
                <a:ea typeface="楷体" panose="02010609060101010101" pitchFamily="49" charset="-122"/>
              </a:rPr>
              <a:t>B</a:t>
            </a:r>
            <a:r>
              <a:rPr lang="zh-CN" altLang="zh-CN" dirty="0">
                <a:latin typeface="楷体" panose="02010609060101010101" pitchFamily="49" charset="-122"/>
                <a:ea typeface="楷体" panose="02010609060101010101" pitchFamily="49" charset="-122"/>
              </a:rPr>
              <a:t>超检查报告内容过于简单，被告对医疗纠纷存在一定过错，在一定程度上侵害了原告的“生育选择权”，给原告精神上造成一定程度的损害，因此应当对其精神损害进行相应的赔偿</a:t>
            </a:r>
            <a:r>
              <a:rPr lang="zh-CN" altLang="zh-CN" dirty="0" smtClean="0">
                <a:latin typeface="楷体" panose="02010609060101010101" pitchFamily="49" charset="-122"/>
                <a:ea typeface="楷体" panose="02010609060101010101" pitchFamily="49" charset="-122"/>
              </a:rPr>
              <a:t>。</a:t>
            </a:r>
            <a:r>
              <a:rPr lang="en-US" altLang="zh-CN" dirty="0" smtClean="0">
                <a:latin typeface="楷体" panose="02010609060101010101" pitchFamily="49" charset="-122"/>
                <a:ea typeface="楷体" panose="02010609060101010101" pitchFamily="49" charset="-122"/>
              </a:rPr>
              <a:t>……</a:t>
            </a:r>
            <a:r>
              <a:rPr lang="zh-CN" altLang="zh-CN" dirty="0" smtClean="0">
                <a:latin typeface="楷体" panose="02010609060101010101" pitchFamily="49" charset="-122"/>
                <a:ea typeface="楷体" panose="02010609060101010101" pitchFamily="49" charset="-122"/>
              </a:rPr>
              <a:t>何志强</a:t>
            </a:r>
            <a:r>
              <a:rPr lang="zh-CN" altLang="zh-CN" dirty="0">
                <a:latin typeface="楷体" panose="02010609060101010101" pitchFamily="49" charset="-122"/>
                <a:ea typeface="楷体" panose="02010609060101010101" pitchFamily="49" charset="-122"/>
              </a:rPr>
              <a:t>的残疾系其父母所造成，与</a:t>
            </a:r>
            <a:r>
              <a:rPr lang="en-US" altLang="zh-CN" dirty="0">
                <a:latin typeface="楷体" panose="02010609060101010101" pitchFamily="49" charset="-122"/>
                <a:ea typeface="楷体" panose="02010609060101010101" pitchFamily="49" charset="-122"/>
              </a:rPr>
              <a:t>B</a:t>
            </a:r>
            <a:r>
              <a:rPr lang="zh-CN" altLang="zh-CN" dirty="0">
                <a:latin typeface="楷体" panose="02010609060101010101" pitchFamily="49" charset="-122"/>
                <a:ea typeface="楷体" panose="02010609060101010101" pitchFamily="49" charset="-122"/>
              </a:rPr>
              <a:t>超漏诊并无因果关系，对何志强的诉讼请求不予支持</a:t>
            </a:r>
            <a:r>
              <a:rPr lang="zh-CN" altLang="zh-CN" dirty="0" smtClean="0">
                <a:latin typeface="楷体" panose="02010609060101010101" pitchFamily="49" charset="-122"/>
                <a:ea typeface="楷体" panose="02010609060101010101" pitchFamily="49" charset="-122"/>
              </a:rPr>
              <a:t>。</a:t>
            </a:r>
            <a:endParaRPr lang="en-US" altLang="zh-CN" dirty="0" smtClean="0">
              <a:latin typeface="楷体" panose="02010609060101010101" pitchFamily="49" charset="-122"/>
              <a:ea typeface="楷体" panose="02010609060101010101" pitchFamily="49" charset="-122"/>
            </a:endParaRPr>
          </a:p>
          <a:p>
            <a:r>
              <a:rPr lang="zh-CN" altLang="zh-CN" sz="3600" b="1" dirty="0">
                <a:latin typeface="黑体" panose="02010609060101010101" pitchFamily="49" charset="-122"/>
                <a:ea typeface="黑体" panose="02010609060101010101" pitchFamily="49" charset="-122"/>
              </a:rPr>
              <a:t>判决：</a:t>
            </a:r>
            <a:r>
              <a:rPr lang="zh-CN" altLang="zh-CN" dirty="0">
                <a:latin typeface="楷体" panose="02010609060101010101" pitchFamily="49" charset="-122"/>
                <a:ea typeface="楷体" panose="02010609060101010101" pitchFamily="49" charset="-122"/>
              </a:rPr>
              <a:t>医院赔偿吴秀秀</a:t>
            </a:r>
            <a:r>
              <a:rPr lang="en-US" altLang="zh-CN" dirty="0">
                <a:latin typeface="楷体" panose="02010609060101010101" pitchFamily="49" charset="-122"/>
                <a:ea typeface="楷体" panose="02010609060101010101" pitchFamily="49" charset="-122"/>
              </a:rPr>
              <a:t>8000</a:t>
            </a:r>
            <a:r>
              <a:rPr lang="zh-CN" altLang="zh-CN" dirty="0">
                <a:latin typeface="楷体" panose="02010609060101010101" pitchFamily="49" charset="-122"/>
                <a:ea typeface="楷体" panose="02010609060101010101" pitchFamily="49" charset="-122"/>
              </a:rPr>
              <a:t>元</a:t>
            </a:r>
            <a:r>
              <a:rPr lang="zh-CN" altLang="zh-CN" u="sng" dirty="0">
                <a:solidFill>
                  <a:srgbClr val="FF0000"/>
                </a:solidFill>
                <a:latin typeface="楷体" panose="02010609060101010101" pitchFamily="49" charset="-122"/>
                <a:ea typeface="楷体" panose="02010609060101010101" pitchFamily="49" charset="-122"/>
              </a:rPr>
              <a:t>精神损害抚慰金</a:t>
            </a:r>
            <a:r>
              <a:rPr lang="zh-CN" altLang="zh-CN" dirty="0">
                <a:latin typeface="楷体" panose="02010609060101010101" pitchFamily="49" charset="-122"/>
                <a:ea typeface="楷体" panose="02010609060101010101" pitchFamily="49" charset="-122"/>
              </a:rPr>
              <a:t>，驳回吴秀秀、何志强的其他诉讼请求</a:t>
            </a:r>
            <a:r>
              <a:rPr lang="zh-CN" altLang="zh-CN" dirty="0" smtClean="0">
                <a:latin typeface="楷体" panose="02010609060101010101" pitchFamily="49" charset="-122"/>
                <a:ea typeface="楷体" panose="02010609060101010101" pitchFamily="49" charset="-122"/>
              </a:rPr>
              <a:t>。</a:t>
            </a:r>
            <a:endParaRPr lang="en-US" altLang="zh-CN" dirty="0" smtClean="0">
              <a:latin typeface="楷体" panose="02010609060101010101" pitchFamily="49" charset="-122"/>
              <a:ea typeface="楷体" panose="02010609060101010101" pitchFamily="49" charset="-122"/>
            </a:endParaRPr>
          </a:p>
          <a:p>
            <a:r>
              <a:rPr lang="zh-CN" altLang="en-US" sz="3600" b="1" dirty="0">
                <a:latin typeface="黑体" panose="02010609060101010101" pitchFamily="49" charset="-122"/>
                <a:ea typeface="黑体" panose="02010609060101010101" pitchFamily="49" charset="-122"/>
              </a:rPr>
              <a:t>二审：</a:t>
            </a:r>
            <a:r>
              <a:rPr lang="zh-CN" altLang="en-US" dirty="0" smtClean="0">
                <a:latin typeface="楷体" panose="02010609060101010101" pitchFamily="49" charset="-122"/>
                <a:ea typeface="楷体" panose="02010609060101010101" pitchFamily="49" charset="-122"/>
              </a:rPr>
              <a:t>增加精神损害抚慰金为</a:t>
            </a:r>
            <a:r>
              <a:rPr lang="en-US" altLang="zh-CN" dirty="0" smtClean="0">
                <a:latin typeface="楷体" panose="02010609060101010101" pitchFamily="49" charset="-122"/>
                <a:ea typeface="楷体" panose="02010609060101010101" pitchFamily="49" charset="-122"/>
              </a:rPr>
              <a:t>18000</a:t>
            </a:r>
            <a:r>
              <a:rPr lang="zh-CN" altLang="en-US" dirty="0" smtClean="0">
                <a:latin typeface="楷体" panose="02010609060101010101" pitchFamily="49" charset="-122"/>
                <a:ea typeface="楷体" panose="02010609060101010101" pitchFamily="49" charset="-122"/>
              </a:rPr>
              <a:t>元。</a:t>
            </a:r>
            <a:endParaRPr lang="en-US" altLang="zh-CN" dirty="0" smtClean="0">
              <a:latin typeface="楷体" panose="02010609060101010101" pitchFamily="49" charset="-122"/>
              <a:ea typeface="楷体" panose="02010609060101010101" pitchFamily="49" charset="-122"/>
            </a:endParaRPr>
          </a:p>
          <a:p>
            <a:endParaRPr lang="zh-CN" altLang="zh-CN" dirty="0">
              <a:latin typeface="楷体" panose="02010609060101010101" pitchFamily="49" charset="-122"/>
              <a:ea typeface="楷体" panose="02010609060101010101" pitchFamily="49" charset="-122"/>
            </a:endParaRPr>
          </a:p>
          <a:p>
            <a:endParaRPr lang="zh-CN" altLang="en-US" dirty="0"/>
          </a:p>
        </p:txBody>
      </p:sp>
      <p:sp>
        <p:nvSpPr>
          <p:cNvPr id="3" name="标题 2"/>
          <p:cNvSpPr>
            <a:spLocks noGrp="1"/>
          </p:cNvSpPr>
          <p:nvPr>
            <p:ph type="title"/>
          </p:nvPr>
        </p:nvSpPr>
        <p:spPr/>
        <p:txBody>
          <a:bodyPr/>
          <a:lstStyle/>
          <a:p>
            <a:endParaRPr lang="zh-CN" alt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normAutofit/>
          </a:bodyPr>
          <a:lstStyle/>
          <a:p>
            <a:r>
              <a:rPr lang="zh-CN" altLang="zh-CN" dirty="0" smtClean="0"/>
              <a:t>（</a:t>
            </a:r>
            <a:r>
              <a:rPr lang="en-US" altLang="zh-CN" dirty="0" smtClean="0"/>
              <a:t>1</a:t>
            </a:r>
            <a:r>
              <a:rPr lang="zh-CN" altLang="zh-CN" dirty="0" smtClean="0"/>
              <a:t>）</a:t>
            </a:r>
            <a:r>
              <a:rPr lang="zh-CN" altLang="en-US" dirty="0" smtClean="0"/>
              <a:t>海灯法师案</a:t>
            </a:r>
            <a:endParaRPr lang="en-US" altLang="zh-CN" dirty="0" smtClean="0"/>
          </a:p>
          <a:p>
            <a:pPr lvl="1"/>
            <a:r>
              <a:rPr lang="zh-CN" altLang="zh-CN" sz="2800" dirty="0" smtClean="0"/>
              <a:t>最高人民法院</a:t>
            </a:r>
            <a:r>
              <a:rPr lang="en-US" altLang="zh-CN" sz="2800" dirty="0"/>
              <a:t>1990</a:t>
            </a:r>
            <a:r>
              <a:rPr lang="zh-CN" altLang="zh-CN" sz="2800" dirty="0"/>
              <a:t>年《关于范应莲诉敬永祥等侵害海灯法师名誉权一案有关诉讼程序问题的复函》称：“</a:t>
            </a:r>
            <a:r>
              <a:rPr lang="zh-CN" altLang="zh-CN" sz="2800" u="sng" dirty="0">
                <a:solidFill>
                  <a:srgbClr val="FF0000"/>
                </a:solidFill>
              </a:rPr>
              <a:t>海灯死亡后，其名誉权应依法保护</a:t>
            </a:r>
            <a:r>
              <a:rPr lang="zh-CN" altLang="zh-CN" sz="2800" dirty="0"/>
              <a:t>，作为海灯的养子，范应莲有权向人民法院提起诉讼。</a:t>
            </a:r>
            <a:r>
              <a:rPr lang="zh-CN" altLang="zh-CN" sz="2800" dirty="0" smtClean="0"/>
              <a:t>”</a:t>
            </a:r>
            <a:endParaRPr lang="en-US" altLang="zh-CN" sz="2800" dirty="0" smtClean="0"/>
          </a:p>
          <a:p>
            <a:pPr lvl="1"/>
            <a:endParaRPr lang="en-US" altLang="zh-CN" sz="2800" dirty="0" smtClean="0"/>
          </a:p>
          <a:p>
            <a:r>
              <a:rPr lang="zh-CN" altLang="en-US" dirty="0" smtClean="0"/>
              <a:t>（</a:t>
            </a:r>
            <a:r>
              <a:rPr lang="en-US" altLang="zh-CN" dirty="0" smtClean="0"/>
              <a:t>2</a:t>
            </a:r>
            <a:r>
              <a:rPr lang="zh-CN" altLang="en-US" dirty="0" smtClean="0"/>
              <a:t>）比较法</a:t>
            </a:r>
            <a:endParaRPr lang="en-US" altLang="zh-CN" dirty="0" smtClean="0"/>
          </a:p>
          <a:p>
            <a:pPr lvl="1"/>
            <a:r>
              <a:rPr lang="zh-CN" altLang="en-US" dirty="0" smtClean="0"/>
              <a:t>德国卑斯麦遗体案、台湾诽韩案</a:t>
            </a:r>
            <a:endParaRPr lang="en-US" altLang="zh-CN" dirty="0" smtClean="0"/>
          </a:p>
          <a:p>
            <a:endParaRPr lang="zh-CN" altLang="zh-CN" dirty="0"/>
          </a:p>
          <a:p>
            <a:endParaRPr lang="zh-CN" altLang="en-US" dirty="0"/>
          </a:p>
        </p:txBody>
      </p:sp>
      <p:sp>
        <p:nvSpPr>
          <p:cNvPr id="3" name="标题 2"/>
          <p:cNvSpPr>
            <a:spLocks noGrp="1"/>
          </p:cNvSpPr>
          <p:nvPr>
            <p:ph type="title"/>
          </p:nvPr>
        </p:nvSpPr>
        <p:spPr/>
        <p:txBody>
          <a:bodyPr>
            <a:normAutofit/>
          </a:bodyPr>
          <a:lstStyle/>
          <a:p>
            <a:r>
              <a:rPr lang="zh-CN" altLang="en-US" dirty="0" smtClean="0"/>
              <a:t>特殊问题：</a:t>
            </a:r>
            <a:r>
              <a:rPr lang="zh-CN" altLang="zh-CN" dirty="0" smtClean="0"/>
              <a:t>死者</a:t>
            </a:r>
            <a:r>
              <a:rPr lang="zh-CN" altLang="zh-CN" dirty="0"/>
              <a:t>的</a:t>
            </a:r>
            <a:r>
              <a:rPr lang="zh-CN" altLang="zh-CN" dirty="0" smtClean="0"/>
              <a:t>保护</a:t>
            </a:r>
            <a:endParaRPr lang="zh-CN" alt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1367942" y="1829135"/>
            <a:ext cx="9919411" cy="4505827"/>
          </a:xfrm>
        </p:spPr>
        <p:txBody>
          <a:bodyPr/>
          <a:lstStyle/>
          <a:p>
            <a:r>
              <a:rPr lang="zh-CN" altLang="en-US" b="1" dirty="0" smtClean="0"/>
              <a:t>民法典草案 </a:t>
            </a:r>
            <a:r>
              <a:rPr lang="en-US" altLang="zh-CN" b="1" dirty="0" smtClean="0"/>
              <a:t>§994</a:t>
            </a:r>
            <a:r>
              <a:rPr lang="zh-CN" altLang="zh-CN" dirty="0" smtClean="0"/>
              <a:t> </a:t>
            </a:r>
            <a:endParaRPr lang="en-US" altLang="zh-CN" dirty="0" smtClean="0"/>
          </a:p>
          <a:p>
            <a:pPr lvl="1"/>
            <a:r>
              <a:rPr lang="zh-CN" altLang="zh-CN" dirty="0" smtClean="0">
                <a:latin typeface="楷体" panose="02010609060101010101" pitchFamily="49" charset="-122"/>
                <a:ea typeface="楷体" panose="02010609060101010101" pitchFamily="49" charset="-122"/>
              </a:rPr>
              <a:t>死者</a:t>
            </a:r>
            <a:r>
              <a:rPr lang="zh-CN" altLang="zh-CN" dirty="0">
                <a:latin typeface="楷体" panose="02010609060101010101" pitchFamily="49" charset="-122"/>
                <a:ea typeface="楷体" panose="02010609060101010101" pitchFamily="49" charset="-122"/>
              </a:rPr>
              <a:t>的姓名、肖像、名誉、荣誉、隐私、遗体等受到侵害的，其</a:t>
            </a:r>
            <a:r>
              <a:rPr lang="zh-CN" altLang="zh-CN" u="sng" dirty="0">
                <a:solidFill>
                  <a:srgbClr val="FF0000"/>
                </a:solidFill>
                <a:latin typeface="楷体" panose="02010609060101010101" pitchFamily="49" charset="-122"/>
                <a:ea typeface="楷体" panose="02010609060101010101" pitchFamily="49" charset="-122"/>
              </a:rPr>
              <a:t>配偶、子女、父母有权依法请求行为人承担民事责任</a:t>
            </a:r>
            <a:r>
              <a:rPr lang="zh-CN" altLang="zh-CN" dirty="0">
                <a:latin typeface="楷体" panose="02010609060101010101" pitchFamily="49" charset="-122"/>
                <a:ea typeface="楷体" panose="02010609060101010101" pitchFamily="49" charset="-122"/>
              </a:rPr>
              <a:t>；死者没有配偶、子女并且父母已经死亡的，</a:t>
            </a:r>
            <a:r>
              <a:rPr lang="zh-CN" altLang="zh-CN" u="sng" dirty="0">
                <a:solidFill>
                  <a:srgbClr val="FF0000"/>
                </a:solidFill>
                <a:latin typeface="楷体" panose="02010609060101010101" pitchFamily="49" charset="-122"/>
                <a:ea typeface="楷体" panose="02010609060101010101" pitchFamily="49" charset="-122"/>
              </a:rPr>
              <a:t>其他近亲属</a:t>
            </a:r>
            <a:r>
              <a:rPr lang="zh-CN" altLang="zh-CN" dirty="0">
                <a:latin typeface="楷体" panose="02010609060101010101" pitchFamily="49" charset="-122"/>
                <a:ea typeface="楷体" panose="02010609060101010101" pitchFamily="49" charset="-122"/>
              </a:rPr>
              <a:t>有权依法请求行为人承担民事责任。</a:t>
            </a:r>
            <a:endParaRPr lang="zh-CN" altLang="zh-CN" dirty="0">
              <a:latin typeface="楷体" panose="02010609060101010101" pitchFamily="49" charset="-122"/>
              <a:ea typeface="楷体" panose="02010609060101010101" pitchFamily="49" charset="-122"/>
            </a:endParaRPr>
          </a:p>
        </p:txBody>
      </p:sp>
      <p:sp>
        <p:nvSpPr>
          <p:cNvPr id="3" name="标题 2"/>
          <p:cNvSpPr>
            <a:spLocks noGrp="1"/>
          </p:cNvSpPr>
          <p:nvPr>
            <p:ph type="title"/>
          </p:nvPr>
        </p:nvSpPr>
        <p:spPr/>
        <p:txBody>
          <a:bodyPr/>
          <a:lstStyle/>
          <a:p>
            <a:endParaRPr lang="zh-CN" altLang="en-US"/>
          </a:p>
        </p:txBody>
      </p:sp>
    </p:spTree>
  </p:cSld>
  <p:clrMapOvr>
    <a:masterClrMapping/>
  </p:clrMapOvr>
  <p:timing>
    <p:tnLst>
      <p:par>
        <p:cTn id="1" dur="indefinite" restart="never" nodeType="tmRoot"/>
      </p:par>
    </p:tnLst>
  </p:timing>
</p:sld>
</file>

<file path=ppt/tags/tag1.xml><?xml version="1.0" encoding="utf-8"?>
<p:tagLst xmlns:p="http://schemas.openxmlformats.org/presentationml/2006/main">
  <p:tag name="COMMONDATA" val="eyJoZGlkIjoiZDIxMGM1ZWY4NmJlNmQyZDZjMmMyNjgyOTlkYThhZWUifQ=="/>
</p:tagLst>
</file>

<file path=ppt/theme/theme1.xml><?xml version="1.0" encoding="utf-8"?>
<a:theme xmlns:a="http://schemas.openxmlformats.org/drawingml/2006/main" name="朱晓喆-债权让与与保理">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3124</Words>
  <Application>WPS 演示</Application>
  <PresentationFormat>宽屏</PresentationFormat>
  <Paragraphs>201</Paragraphs>
  <Slides>25</Slides>
  <Notes>4</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25</vt:i4>
      </vt:variant>
    </vt:vector>
  </HeadingPairs>
  <TitlesOfParts>
    <vt:vector size="36" baseType="lpstr">
      <vt:lpstr>Arial</vt:lpstr>
      <vt:lpstr>宋体</vt:lpstr>
      <vt:lpstr>Wingdings</vt:lpstr>
      <vt:lpstr>Wingdings</vt:lpstr>
      <vt:lpstr>微软雅黑</vt:lpstr>
      <vt:lpstr>Arial Unicode MS</vt:lpstr>
      <vt:lpstr>Calibri</vt:lpstr>
      <vt:lpstr>楷体</vt:lpstr>
      <vt:lpstr>Times New Roman</vt:lpstr>
      <vt:lpstr>黑体</vt:lpstr>
      <vt:lpstr>朱晓喆-债权让与与保理</vt:lpstr>
      <vt:lpstr>PowerPoint 演示文稿</vt:lpstr>
      <vt:lpstr>大纲</vt:lpstr>
      <vt:lpstr>一、自然人的权利能力</vt:lpstr>
      <vt:lpstr>特殊问题：胎儿的权利能力</vt:lpstr>
      <vt:lpstr>PowerPoint 演示文稿</vt:lpstr>
      <vt:lpstr>“不当出生”（Wrongful Birth）之损害赔偿</vt:lpstr>
      <vt:lpstr>PowerPoint 演示文稿</vt:lpstr>
      <vt:lpstr>特殊问题：死者的保护</vt:lpstr>
      <vt:lpstr>PowerPoint 演示文稿</vt:lpstr>
      <vt:lpstr> 二、民事行为能力</vt:lpstr>
      <vt:lpstr>限制行为能力人</vt:lpstr>
      <vt:lpstr>成年人行为能力欠缺的宣告</vt:lpstr>
      <vt:lpstr>其他民事能力</vt:lpstr>
      <vt:lpstr>三、监护</vt:lpstr>
      <vt:lpstr>疑难案例：代孕子女的监护人确定</vt:lpstr>
      <vt:lpstr>2、成年人的监护人</vt:lpstr>
      <vt:lpstr>3、特殊监护的成立</vt:lpstr>
      <vt:lpstr>李辰阳与第一例“意定监护公证”</vt:lpstr>
      <vt:lpstr>4、监护人的职责、撤销、终止</vt:lpstr>
      <vt:lpstr>四、宣告失踪与宣告死亡</vt:lpstr>
      <vt:lpstr>2、宣告失踪的法律后果</vt:lpstr>
      <vt:lpstr>3、宣告死亡的条件</vt:lpstr>
      <vt:lpstr>刘帅帅与刘如生申请宣告公民死亡特别程序</vt:lpstr>
      <vt:lpstr>4、宣告死亡的后果</vt:lpstr>
      <vt:lpstr>5、宣告死亡的撤销</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yu</cp:lastModifiedBy>
  <cp:revision>177</cp:revision>
  <dcterms:created xsi:type="dcterms:W3CDTF">2019-06-19T02:08:00Z</dcterms:created>
  <dcterms:modified xsi:type="dcterms:W3CDTF">2022-10-25T13:43:24Z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2052-11.1.0.12598</vt:lpwstr>
  </property>
  <property fmtid="{D5CDD505-2E9C-101B-9397-08002B2CF9AE}" pid="3" name="ICV">
    <vt:lpwstr>25174F4219CE4B59B36108B04918F7E9</vt:lpwstr>
  </property>
</Properties>
</file>