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67" r:id="rId3"/>
    <p:sldId id="420" r:id="rId4"/>
    <p:sldId id="364" r:id="rId5"/>
    <p:sldId id="363" r:id="rId6"/>
    <p:sldId id="368" r:id="rId7"/>
    <p:sldId id="369" r:id="rId8"/>
    <p:sldId id="370" r:id="rId9"/>
    <p:sldId id="371" r:id="rId10"/>
    <p:sldId id="382" r:id="rId11"/>
    <p:sldId id="372" r:id="rId12"/>
    <p:sldId id="373" r:id="rId13"/>
    <p:sldId id="383" r:id="rId14"/>
    <p:sldId id="388" r:id="rId15"/>
    <p:sldId id="379" r:id="rId16"/>
    <p:sldId id="384" r:id="rId17"/>
    <p:sldId id="385" r:id="rId18"/>
    <p:sldId id="389" r:id="rId19"/>
    <p:sldId id="390" r:id="rId20"/>
    <p:sldId id="386" r:id="rId21"/>
    <p:sldId id="387" r:id="rId22"/>
    <p:sldId id="380" r:id="rId23"/>
    <p:sldId id="394" r:id="rId24"/>
    <p:sldId id="396" r:id="rId25"/>
    <p:sldId id="397" r:id="rId26"/>
    <p:sldId id="395" r:id="rId27"/>
    <p:sldId id="381" r:id="rId28"/>
    <p:sldId id="377" r:id="rId29"/>
    <p:sldId id="402" r:id="rId30"/>
    <p:sldId id="403" r:id="rId31"/>
    <p:sldId id="405" r:id="rId32"/>
    <p:sldId id="406" r:id="rId33"/>
    <p:sldId id="407" r:id="rId34"/>
    <p:sldId id="408" r:id="rId35"/>
    <p:sldId id="455" r:id="rId36"/>
    <p:sldId id="409" r:id="rId37"/>
    <p:sldId id="410" r:id="rId38"/>
    <p:sldId id="412" r:id="rId39"/>
    <p:sldId id="413" r:id="rId40"/>
    <p:sldId id="414" r:id="rId41"/>
    <p:sldId id="432" r:id="rId42"/>
    <p:sldId id="456" r:id="rId43"/>
    <p:sldId id="415" r:id="rId44"/>
    <p:sldId id="411" r:id="rId45"/>
    <p:sldId id="416" r:id="rId46"/>
    <p:sldId id="417" r:id="rId47"/>
    <p:sldId id="421" r:id="rId48"/>
    <p:sldId id="422" r:id="rId49"/>
    <p:sldId id="457" r:id="rId50"/>
    <p:sldId id="418" r:id="rId51"/>
    <p:sldId id="423" r:id="rId52"/>
    <p:sldId id="424" r:id="rId53"/>
    <p:sldId id="425" r:id="rId54"/>
    <p:sldId id="458" r:id="rId55"/>
    <p:sldId id="426" r:id="rId56"/>
    <p:sldId id="419" r:id="rId57"/>
    <p:sldId id="427" r:id="rId58"/>
    <p:sldId id="378" r:id="rId59"/>
    <p:sldId id="428" r:id="rId60"/>
    <p:sldId id="429" r:id="rId61"/>
    <p:sldId id="374" r:id="rId62"/>
    <p:sldId id="465" r:id="rId63"/>
  </p:sldIdLst>
  <p:sldSz cx="12192000" cy="6858000"/>
  <p:notesSz cx="6858000" cy="9144000"/>
  <p:custDataLst>
    <p:tags r:id="rId6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80" autoAdjust="0"/>
    <p:restoredTop sz="94660"/>
  </p:normalViewPr>
  <p:slideViewPr>
    <p:cSldViewPr snapToGrid="0">
      <p:cViewPr varScale="1">
        <p:scale>
          <a:sx n="62" d="100"/>
          <a:sy n="62" d="100"/>
        </p:scale>
        <p:origin x="305" y="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7" Type="http://schemas.openxmlformats.org/officeDocument/2006/relationships/tags" Target="tags/tag1.xml"/><Relationship Id="rId66" Type="http://schemas.openxmlformats.org/officeDocument/2006/relationships/tableStyles" Target="tableStyles.xml"/><Relationship Id="rId65" Type="http://schemas.openxmlformats.org/officeDocument/2006/relationships/viewProps" Target="viewProps.xml"/><Relationship Id="rId64" Type="http://schemas.openxmlformats.org/officeDocument/2006/relationships/presProps" Target="presProps.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49FAFC55-696E-4485-BEC7-9E6E94EE08B8}" type="doc">
      <dgm:prSet loTypeId="urn:microsoft.com/office/officeart/2005/8/layout/hierarchy2" loCatId="hierarchy" qsTypeId="urn:microsoft.com/office/officeart/2005/8/quickstyle/simple3" qsCatId="simple" csTypeId="urn:microsoft.com/office/officeart/2005/8/colors/accent1_5" csCatId="accent1" phldr="1"/>
      <dgm:spPr/>
      <dgm:t>
        <a:bodyPr/>
        <a:lstStyle/>
        <a:p>
          <a:endParaRPr lang="zh-CN" altLang="en-US"/>
        </a:p>
      </dgm:t>
    </dgm:pt>
    <dgm:pt modelId="{C56FF53A-C20A-4258-B092-DC725C11EB19}">
      <dgm:prSet phldrT="[文本]" custT="1"/>
      <dgm:spPr/>
      <dgm:t>
        <a:bodyPr/>
        <a:lstStyle/>
        <a:p>
          <a:r>
            <a:rPr lang="zh-CN" altLang="en-US" sz="3200" b="1" dirty="0" smtClean="0"/>
            <a:t>意思表示</a:t>
          </a:r>
          <a:endParaRPr lang="zh-CN" altLang="en-US" sz="3200" b="1" dirty="0"/>
        </a:p>
      </dgm:t>
    </dgm:pt>
    <dgm:pt modelId="{DE1E8449-258F-4FEE-ABAB-DAB6BA428754}" cxnId="{F46EAFC7-D718-4DA0-9244-F29EABDD3F15}" type="parTrans">
      <dgm:prSet/>
      <dgm:spPr/>
      <dgm:t>
        <a:bodyPr/>
        <a:lstStyle/>
        <a:p>
          <a:endParaRPr lang="zh-CN" altLang="en-US"/>
        </a:p>
      </dgm:t>
    </dgm:pt>
    <dgm:pt modelId="{035479E5-F40F-40BC-A3B6-432E58DE234D}" cxnId="{F46EAFC7-D718-4DA0-9244-F29EABDD3F15}" type="sibTrans">
      <dgm:prSet/>
      <dgm:spPr/>
      <dgm:t>
        <a:bodyPr/>
        <a:lstStyle/>
        <a:p>
          <a:endParaRPr lang="zh-CN" altLang="en-US"/>
        </a:p>
      </dgm:t>
    </dgm:pt>
    <dgm:pt modelId="{546010E7-CAA5-417B-9EAF-E63FB8617447}">
      <dgm:prSet phldrT="[文本]" custT="1"/>
      <dgm:spPr/>
      <dgm:t>
        <a:bodyPr/>
        <a:lstStyle/>
        <a:p>
          <a:r>
            <a:rPr lang="zh-CN" altLang="en-US" sz="3200" b="1" dirty="0" smtClean="0"/>
            <a:t>内在意思</a:t>
          </a:r>
          <a:endParaRPr lang="zh-CN" altLang="en-US" sz="3200" b="1" dirty="0"/>
        </a:p>
      </dgm:t>
    </dgm:pt>
    <dgm:pt modelId="{E9E1C14F-AE72-467C-BE9A-6A069BB36DBC}" cxnId="{CE304CAB-EFCD-4B92-817A-5D555B0D9022}" type="parTrans">
      <dgm:prSet/>
      <dgm:spPr/>
      <dgm:t>
        <a:bodyPr/>
        <a:lstStyle/>
        <a:p>
          <a:endParaRPr lang="zh-CN" altLang="en-US"/>
        </a:p>
      </dgm:t>
    </dgm:pt>
    <dgm:pt modelId="{6D448072-E54D-4613-8981-9585D14CA69F}" cxnId="{CE304CAB-EFCD-4B92-817A-5D555B0D9022}" type="sibTrans">
      <dgm:prSet/>
      <dgm:spPr/>
      <dgm:t>
        <a:bodyPr/>
        <a:lstStyle/>
        <a:p>
          <a:endParaRPr lang="zh-CN" altLang="en-US"/>
        </a:p>
      </dgm:t>
    </dgm:pt>
    <dgm:pt modelId="{60E830A3-0D69-4458-A4C1-7887BC57CB57}">
      <dgm:prSet phldrT="[文本]" custT="1"/>
      <dgm:spPr/>
      <dgm:t>
        <a:bodyPr/>
        <a:lstStyle/>
        <a:p>
          <a:r>
            <a:rPr lang="zh-CN" altLang="en-US" sz="4000" b="1" dirty="0" smtClean="0">
              <a:latin typeface="楷体" panose="02010609060101010101" pitchFamily="49" charset="-122"/>
              <a:ea typeface="楷体" panose="02010609060101010101" pitchFamily="49" charset="-122"/>
            </a:rPr>
            <a:t>行为意思</a:t>
          </a:r>
          <a:endParaRPr lang="zh-CN" altLang="en-US" sz="4000" b="1" dirty="0">
            <a:latin typeface="楷体" panose="02010609060101010101" pitchFamily="49" charset="-122"/>
            <a:ea typeface="楷体" panose="02010609060101010101" pitchFamily="49" charset="-122"/>
          </a:endParaRPr>
        </a:p>
      </dgm:t>
    </dgm:pt>
    <dgm:pt modelId="{49E04D11-F64A-4D16-97DD-E411242E9F9F}" cxnId="{58D1D36F-C260-4B85-B512-29D897B23525}" type="parTrans">
      <dgm:prSet/>
      <dgm:spPr/>
      <dgm:t>
        <a:bodyPr/>
        <a:lstStyle/>
        <a:p>
          <a:endParaRPr lang="zh-CN" altLang="en-US"/>
        </a:p>
      </dgm:t>
    </dgm:pt>
    <dgm:pt modelId="{A194B22C-F7E0-4073-819B-C4BD53BDDD73}" cxnId="{58D1D36F-C260-4B85-B512-29D897B23525}" type="sibTrans">
      <dgm:prSet/>
      <dgm:spPr/>
      <dgm:t>
        <a:bodyPr/>
        <a:lstStyle/>
        <a:p>
          <a:endParaRPr lang="zh-CN" altLang="en-US"/>
        </a:p>
      </dgm:t>
    </dgm:pt>
    <dgm:pt modelId="{CCEC2324-EBDE-4518-A4FF-ECEC6AF2D51D}">
      <dgm:prSet phldrT="[文本]" custT="1"/>
      <dgm:spPr/>
      <dgm:t>
        <a:bodyPr/>
        <a:lstStyle/>
        <a:p>
          <a:r>
            <a:rPr lang="zh-CN" altLang="en-US" sz="4000" b="1" dirty="0" smtClean="0">
              <a:latin typeface="楷体" panose="02010609060101010101" pitchFamily="49" charset="-122"/>
              <a:ea typeface="楷体" panose="02010609060101010101" pitchFamily="49" charset="-122"/>
            </a:rPr>
            <a:t>表示意思</a:t>
          </a:r>
          <a:endParaRPr lang="zh-CN" altLang="en-US" sz="4000" b="1" dirty="0">
            <a:latin typeface="楷体" panose="02010609060101010101" pitchFamily="49" charset="-122"/>
            <a:ea typeface="楷体" panose="02010609060101010101" pitchFamily="49" charset="-122"/>
          </a:endParaRPr>
        </a:p>
      </dgm:t>
    </dgm:pt>
    <dgm:pt modelId="{0687058F-C75B-47A1-A00B-C4D808589397}" cxnId="{2623F919-E0BA-476A-B5F2-D339F548F6B2}" type="parTrans">
      <dgm:prSet/>
      <dgm:spPr/>
      <dgm:t>
        <a:bodyPr/>
        <a:lstStyle/>
        <a:p>
          <a:endParaRPr lang="zh-CN" altLang="en-US"/>
        </a:p>
      </dgm:t>
    </dgm:pt>
    <dgm:pt modelId="{BDF65DEA-2CFC-44E0-BA2C-44E039D2A09A}" cxnId="{2623F919-E0BA-476A-B5F2-D339F548F6B2}" type="sibTrans">
      <dgm:prSet/>
      <dgm:spPr/>
      <dgm:t>
        <a:bodyPr/>
        <a:lstStyle/>
        <a:p>
          <a:endParaRPr lang="zh-CN" altLang="en-US"/>
        </a:p>
      </dgm:t>
    </dgm:pt>
    <dgm:pt modelId="{B13E3E98-C759-4793-AEBA-D5AB286682BE}">
      <dgm:prSet phldrT="[文本]" custT="1"/>
      <dgm:spPr/>
      <dgm:t>
        <a:bodyPr/>
        <a:lstStyle/>
        <a:p>
          <a:r>
            <a:rPr lang="zh-CN" altLang="en-US" sz="3200" b="1" dirty="0" smtClean="0"/>
            <a:t>外在表示</a:t>
          </a:r>
          <a:endParaRPr lang="zh-CN" altLang="en-US" sz="3200" b="1" dirty="0"/>
        </a:p>
      </dgm:t>
    </dgm:pt>
    <dgm:pt modelId="{C98DE234-3BD6-46A2-9353-AD2460B06A2E}" cxnId="{30FF1CFD-8152-4B6F-97BA-0A984C39F2D5}" type="parTrans">
      <dgm:prSet/>
      <dgm:spPr/>
      <dgm:t>
        <a:bodyPr/>
        <a:lstStyle/>
        <a:p>
          <a:endParaRPr lang="zh-CN" altLang="en-US"/>
        </a:p>
      </dgm:t>
    </dgm:pt>
    <dgm:pt modelId="{32A12A2C-9331-41B1-B9B0-19FB988FDE28}" cxnId="{30FF1CFD-8152-4B6F-97BA-0A984C39F2D5}" type="sibTrans">
      <dgm:prSet/>
      <dgm:spPr/>
      <dgm:t>
        <a:bodyPr/>
        <a:lstStyle/>
        <a:p>
          <a:endParaRPr lang="zh-CN" altLang="en-US"/>
        </a:p>
      </dgm:t>
    </dgm:pt>
    <dgm:pt modelId="{52741C88-2AB1-4065-B27F-6D8CD36199CA}">
      <dgm:prSet phldrT="[文本]" custT="1"/>
      <dgm:spPr/>
      <dgm:t>
        <a:bodyPr/>
        <a:lstStyle/>
        <a:p>
          <a:r>
            <a:rPr lang="zh-CN" altLang="en-US" sz="4000" b="1" dirty="0" smtClean="0">
              <a:latin typeface="楷体" panose="02010609060101010101" pitchFamily="49" charset="-122"/>
              <a:ea typeface="楷体" panose="02010609060101010101" pitchFamily="49" charset="-122"/>
            </a:rPr>
            <a:t>效果意思</a:t>
          </a:r>
          <a:endParaRPr lang="zh-CN" altLang="en-US" sz="4000" b="1" dirty="0">
            <a:latin typeface="楷体" panose="02010609060101010101" pitchFamily="49" charset="-122"/>
            <a:ea typeface="楷体" panose="02010609060101010101" pitchFamily="49" charset="-122"/>
          </a:endParaRPr>
        </a:p>
      </dgm:t>
    </dgm:pt>
    <dgm:pt modelId="{C8AE7FE7-EBC6-415B-9527-B1C6127FE08F}" cxnId="{1DD30830-ADC0-4179-94D2-8BA0E681CB83}" type="parTrans">
      <dgm:prSet/>
      <dgm:spPr/>
      <dgm:t>
        <a:bodyPr/>
        <a:lstStyle/>
        <a:p>
          <a:endParaRPr lang="zh-CN" altLang="en-US"/>
        </a:p>
      </dgm:t>
    </dgm:pt>
    <dgm:pt modelId="{8019EF7E-6624-4C38-B536-E384F261CA21}" cxnId="{1DD30830-ADC0-4179-94D2-8BA0E681CB83}" type="sibTrans">
      <dgm:prSet/>
      <dgm:spPr/>
      <dgm:t>
        <a:bodyPr/>
        <a:lstStyle/>
        <a:p>
          <a:endParaRPr lang="zh-CN" altLang="en-US"/>
        </a:p>
      </dgm:t>
    </dgm:pt>
    <dgm:pt modelId="{B9D1EEE4-B956-4978-885D-80577811605B}" type="pres">
      <dgm:prSet presAssocID="{49FAFC55-696E-4485-BEC7-9E6E94EE08B8}" presName="diagram" presStyleCnt="0">
        <dgm:presLayoutVars>
          <dgm:chPref val="1"/>
          <dgm:dir/>
          <dgm:animOne val="branch"/>
          <dgm:animLvl val="lvl"/>
          <dgm:resizeHandles val="exact"/>
        </dgm:presLayoutVars>
      </dgm:prSet>
      <dgm:spPr/>
      <dgm:t>
        <a:bodyPr/>
        <a:lstStyle/>
        <a:p>
          <a:endParaRPr lang="zh-CN" altLang="en-US"/>
        </a:p>
      </dgm:t>
    </dgm:pt>
    <dgm:pt modelId="{AB790F23-0481-437C-B2B7-E6CC20595D2C}" type="pres">
      <dgm:prSet presAssocID="{C56FF53A-C20A-4258-B092-DC725C11EB19}" presName="root1" presStyleCnt="0"/>
      <dgm:spPr/>
    </dgm:pt>
    <dgm:pt modelId="{830CB374-9EB1-4F81-B4A5-5E996BEDA40F}" type="pres">
      <dgm:prSet presAssocID="{C56FF53A-C20A-4258-B092-DC725C11EB19}" presName="LevelOneTextNode" presStyleLbl="node0" presStyleIdx="0" presStyleCnt="2" custLinFactNeighborX="-343" custLinFactNeighborY="-1219">
        <dgm:presLayoutVars>
          <dgm:chPref val="3"/>
        </dgm:presLayoutVars>
      </dgm:prSet>
      <dgm:spPr/>
      <dgm:t>
        <a:bodyPr/>
        <a:lstStyle/>
        <a:p>
          <a:endParaRPr lang="zh-CN" altLang="en-US"/>
        </a:p>
      </dgm:t>
    </dgm:pt>
    <dgm:pt modelId="{8D85FAD7-15B3-4388-BC2E-E984135F4674}" type="pres">
      <dgm:prSet presAssocID="{C56FF53A-C20A-4258-B092-DC725C11EB19}" presName="level2hierChild" presStyleCnt="0"/>
      <dgm:spPr/>
    </dgm:pt>
    <dgm:pt modelId="{D2703C23-8375-431E-90A5-B412709BD33A}" type="pres">
      <dgm:prSet presAssocID="{E9E1C14F-AE72-467C-BE9A-6A069BB36DBC}" presName="conn2-1" presStyleLbl="parChTrans1D2" presStyleIdx="0" presStyleCnt="2"/>
      <dgm:spPr/>
      <dgm:t>
        <a:bodyPr/>
        <a:lstStyle/>
        <a:p>
          <a:endParaRPr lang="zh-CN" altLang="en-US"/>
        </a:p>
      </dgm:t>
    </dgm:pt>
    <dgm:pt modelId="{039216A5-06A7-4E41-9423-08BE01FA287A}" type="pres">
      <dgm:prSet presAssocID="{E9E1C14F-AE72-467C-BE9A-6A069BB36DBC}" presName="connTx" presStyleLbl="parChTrans1D2" presStyleIdx="0" presStyleCnt="2"/>
      <dgm:spPr/>
      <dgm:t>
        <a:bodyPr/>
        <a:lstStyle/>
        <a:p>
          <a:endParaRPr lang="zh-CN" altLang="en-US"/>
        </a:p>
      </dgm:t>
    </dgm:pt>
    <dgm:pt modelId="{4AF5EE8F-3605-42AE-9E94-9584C075CEA7}" type="pres">
      <dgm:prSet presAssocID="{546010E7-CAA5-417B-9EAF-E63FB8617447}" presName="root2" presStyleCnt="0"/>
      <dgm:spPr/>
    </dgm:pt>
    <dgm:pt modelId="{C1E19D4F-6BB4-4181-B193-6B52209ACE8C}" type="pres">
      <dgm:prSet presAssocID="{546010E7-CAA5-417B-9EAF-E63FB8617447}" presName="LevelTwoTextNode" presStyleLbl="node2" presStyleIdx="0" presStyleCnt="2" custLinFactNeighborX="-14818" custLinFactNeighborY="-12038">
        <dgm:presLayoutVars>
          <dgm:chPref val="3"/>
        </dgm:presLayoutVars>
      </dgm:prSet>
      <dgm:spPr/>
      <dgm:t>
        <a:bodyPr/>
        <a:lstStyle/>
        <a:p>
          <a:endParaRPr lang="zh-CN" altLang="en-US"/>
        </a:p>
      </dgm:t>
    </dgm:pt>
    <dgm:pt modelId="{6A122206-CCB1-4D12-8F34-07F4A295A7F8}" type="pres">
      <dgm:prSet presAssocID="{546010E7-CAA5-417B-9EAF-E63FB8617447}" presName="level3hierChild" presStyleCnt="0"/>
      <dgm:spPr/>
    </dgm:pt>
    <dgm:pt modelId="{8FF500E5-5588-497F-8681-0E72538F669D}" type="pres">
      <dgm:prSet presAssocID="{49E04D11-F64A-4D16-97DD-E411242E9F9F}" presName="conn2-1" presStyleLbl="parChTrans1D3" presStyleIdx="0" presStyleCnt="2"/>
      <dgm:spPr/>
      <dgm:t>
        <a:bodyPr/>
        <a:lstStyle/>
        <a:p>
          <a:endParaRPr lang="zh-CN" altLang="en-US"/>
        </a:p>
      </dgm:t>
    </dgm:pt>
    <dgm:pt modelId="{C30BDB16-27BF-4D87-8D87-B559D932674B}" type="pres">
      <dgm:prSet presAssocID="{49E04D11-F64A-4D16-97DD-E411242E9F9F}" presName="connTx" presStyleLbl="parChTrans1D3" presStyleIdx="0" presStyleCnt="2"/>
      <dgm:spPr/>
      <dgm:t>
        <a:bodyPr/>
        <a:lstStyle/>
        <a:p>
          <a:endParaRPr lang="zh-CN" altLang="en-US"/>
        </a:p>
      </dgm:t>
    </dgm:pt>
    <dgm:pt modelId="{BD7A93BE-6526-4EEA-BBD9-16D37635A319}" type="pres">
      <dgm:prSet presAssocID="{60E830A3-0D69-4458-A4C1-7887BC57CB57}" presName="root2" presStyleCnt="0"/>
      <dgm:spPr/>
    </dgm:pt>
    <dgm:pt modelId="{0D4377A7-7715-491A-9195-29CF2A7DC550}" type="pres">
      <dgm:prSet presAssocID="{60E830A3-0D69-4458-A4C1-7887BC57CB57}" presName="LevelTwoTextNode" presStyleLbl="node3" presStyleIdx="0" presStyleCnt="2" custScaleY="62266" custLinFactNeighborX="-26936" custLinFactNeighborY="-62355">
        <dgm:presLayoutVars>
          <dgm:chPref val="3"/>
        </dgm:presLayoutVars>
      </dgm:prSet>
      <dgm:spPr/>
      <dgm:t>
        <a:bodyPr/>
        <a:lstStyle/>
        <a:p>
          <a:endParaRPr lang="zh-CN" altLang="en-US"/>
        </a:p>
      </dgm:t>
    </dgm:pt>
    <dgm:pt modelId="{8C54B25F-3028-4ECE-B774-F178A7A7B47D}" type="pres">
      <dgm:prSet presAssocID="{60E830A3-0D69-4458-A4C1-7887BC57CB57}" presName="level3hierChild" presStyleCnt="0"/>
      <dgm:spPr/>
    </dgm:pt>
    <dgm:pt modelId="{16AB4E7F-8920-425A-B3AC-67E8839BB1BD}" type="pres">
      <dgm:prSet presAssocID="{0687058F-C75B-47A1-A00B-C4D808589397}" presName="conn2-1" presStyleLbl="parChTrans1D3" presStyleIdx="1" presStyleCnt="2"/>
      <dgm:spPr/>
      <dgm:t>
        <a:bodyPr/>
        <a:lstStyle/>
        <a:p>
          <a:endParaRPr lang="zh-CN" altLang="en-US"/>
        </a:p>
      </dgm:t>
    </dgm:pt>
    <dgm:pt modelId="{29966091-0BC1-4968-AD18-1D57EDC0BC0D}" type="pres">
      <dgm:prSet presAssocID="{0687058F-C75B-47A1-A00B-C4D808589397}" presName="connTx" presStyleLbl="parChTrans1D3" presStyleIdx="1" presStyleCnt="2"/>
      <dgm:spPr/>
      <dgm:t>
        <a:bodyPr/>
        <a:lstStyle/>
        <a:p>
          <a:endParaRPr lang="zh-CN" altLang="en-US"/>
        </a:p>
      </dgm:t>
    </dgm:pt>
    <dgm:pt modelId="{478BC0AE-2356-4590-99E3-B81B2BC44B30}" type="pres">
      <dgm:prSet presAssocID="{CCEC2324-EBDE-4518-A4FF-ECEC6AF2D51D}" presName="root2" presStyleCnt="0"/>
      <dgm:spPr/>
    </dgm:pt>
    <dgm:pt modelId="{66D05B84-17A3-4091-9F6C-D56CF94CA2CC}" type="pres">
      <dgm:prSet presAssocID="{CCEC2324-EBDE-4518-A4FF-ECEC6AF2D51D}" presName="LevelTwoTextNode" presStyleLbl="node3" presStyleIdx="1" presStyleCnt="2" custScaleY="76524" custLinFactNeighborX="-26321" custLinFactNeighborY="-45650">
        <dgm:presLayoutVars>
          <dgm:chPref val="3"/>
        </dgm:presLayoutVars>
      </dgm:prSet>
      <dgm:spPr/>
      <dgm:t>
        <a:bodyPr/>
        <a:lstStyle/>
        <a:p>
          <a:endParaRPr lang="zh-CN" altLang="en-US"/>
        </a:p>
      </dgm:t>
    </dgm:pt>
    <dgm:pt modelId="{94DDC7E0-7B6A-4C56-B85A-ABD1DD2B90E8}" type="pres">
      <dgm:prSet presAssocID="{CCEC2324-EBDE-4518-A4FF-ECEC6AF2D51D}" presName="level3hierChild" presStyleCnt="0"/>
      <dgm:spPr/>
    </dgm:pt>
    <dgm:pt modelId="{A8C5D5F1-E4A2-445C-B9F0-F3D79DCA415E}" type="pres">
      <dgm:prSet presAssocID="{C98DE234-3BD6-46A2-9353-AD2460B06A2E}" presName="conn2-1" presStyleLbl="parChTrans1D2" presStyleIdx="1" presStyleCnt="2"/>
      <dgm:spPr/>
      <dgm:t>
        <a:bodyPr/>
        <a:lstStyle/>
        <a:p>
          <a:endParaRPr lang="zh-CN" altLang="en-US"/>
        </a:p>
      </dgm:t>
    </dgm:pt>
    <dgm:pt modelId="{84D9AD4B-82B1-4EEA-8C43-04CAE4A93B6C}" type="pres">
      <dgm:prSet presAssocID="{C98DE234-3BD6-46A2-9353-AD2460B06A2E}" presName="connTx" presStyleLbl="parChTrans1D2" presStyleIdx="1" presStyleCnt="2"/>
      <dgm:spPr/>
      <dgm:t>
        <a:bodyPr/>
        <a:lstStyle/>
        <a:p>
          <a:endParaRPr lang="zh-CN" altLang="en-US"/>
        </a:p>
      </dgm:t>
    </dgm:pt>
    <dgm:pt modelId="{94ECD2AB-F9AC-43AF-9E43-8BA268F7803C}" type="pres">
      <dgm:prSet presAssocID="{B13E3E98-C759-4793-AEBA-D5AB286682BE}" presName="root2" presStyleCnt="0"/>
      <dgm:spPr/>
    </dgm:pt>
    <dgm:pt modelId="{F6D46691-37AD-4A93-924E-FDD9D663A43B}" type="pres">
      <dgm:prSet presAssocID="{B13E3E98-C759-4793-AEBA-D5AB286682BE}" presName="LevelTwoTextNode" presStyleLbl="node2" presStyleIdx="1" presStyleCnt="2" custLinFactNeighborX="-13653" custLinFactNeighborY="21853">
        <dgm:presLayoutVars>
          <dgm:chPref val="3"/>
        </dgm:presLayoutVars>
      </dgm:prSet>
      <dgm:spPr/>
      <dgm:t>
        <a:bodyPr/>
        <a:lstStyle/>
        <a:p>
          <a:endParaRPr lang="zh-CN" altLang="en-US"/>
        </a:p>
      </dgm:t>
    </dgm:pt>
    <dgm:pt modelId="{4FD67626-4875-4C15-9E7D-CD23BA9C30DB}" type="pres">
      <dgm:prSet presAssocID="{B13E3E98-C759-4793-AEBA-D5AB286682BE}" presName="level3hierChild" presStyleCnt="0"/>
      <dgm:spPr/>
    </dgm:pt>
    <dgm:pt modelId="{594D0334-BE2F-48BA-88EA-D04788B9D7B7}" type="pres">
      <dgm:prSet presAssocID="{52741C88-2AB1-4065-B27F-6D8CD36199CA}" presName="root1" presStyleCnt="0"/>
      <dgm:spPr/>
    </dgm:pt>
    <dgm:pt modelId="{F4D03E47-FBEE-4986-81D5-70534C02CDE7}" type="pres">
      <dgm:prSet presAssocID="{52741C88-2AB1-4065-B27F-6D8CD36199CA}" presName="LevelOneTextNode" presStyleLbl="node0" presStyleIdx="1" presStyleCnt="2" custScaleY="76524" custLinFactX="100000" custLinFactNeighborX="152411" custLinFactNeighborY="-76558">
        <dgm:presLayoutVars>
          <dgm:chPref val="3"/>
        </dgm:presLayoutVars>
      </dgm:prSet>
      <dgm:spPr/>
      <dgm:t>
        <a:bodyPr/>
        <a:lstStyle/>
        <a:p>
          <a:endParaRPr lang="zh-CN" altLang="en-US"/>
        </a:p>
      </dgm:t>
    </dgm:pt>
    <dgm:pt modelId="{F23281CA-9B65-4635-88EF-04CC3D375393}" type="pres">
      <dgm:prSet presAssocID="{52741C88-2AB1-4065-B27F-6D8CD36199CA}" presName="level2hierChild" presStyleCnt="0"/>
      <dgm:spPr/>
    </dgm:pt>
  </dgm:ptLst>
  <dgm:cxnLst>
    <dgm:cxn modelId="{58D1D36F-C260-4B85-B512-29D897B23525}" srcId="{546010E7-CAA5-417B-9EAF-E63FB8617447}" destId="{60E830A3-0D69-4458-A4C1-7887BC57CB57}" srcOrd="0" destOrd="0" parTransId="{49E04D11-F64A-4D16-97DD-E411242E9F9F}" sibTransId="{A194B22C-F7E0-4073-819B-C4BD53BDDD73}"/>
    <dgm:cxn modelId="{68AC8707-0AF7-4FAC-9767-B70FC12FE5FE}" type="presOf" srcId="{E9E1C14F-AE72-467C-BE9A-6A069BB36DBC}" destId="{D2703C23-8375-431E-90A5-B412709BD33A}" srcOrd="0" destOrd="0" presId="urn:microsoft.com/office/officeart/2005/8/layout/hierarchy2"/>
    <dgm:cxn modelId="{B7ED3992-FAF8-485B-AB90-4B6BDEB38F57}" type="presOf" srcId="{C98DE234-3BD6-46A2-9353-AD2460B06A2E}" destId="{A8C5D5F1-E4A2-445C-B9F0-F3D79DCA415E}" srcOrd="0" destOrd="0" presId="urn:microsoft.com/office/officeart/2005/8/layout/hierarchy2"/>
    <dgm:cxn modelId="{1DD30830-ADC0-4179-94D2-8BA0E681CB83}" srcId="{49FAFC55-696E-4485-BEC7-9E6E94EE08B8}" destId="{52741C88-2AB1-4065-B27F-6D8CD36199CA}" srcOrd="1" destOrd="0" parTransId="{C8AE7FE7-EBC6-415B-9527-B1C6127FE08F}" sibTransId="{8019EF7E-6624-4C38-B536-E384F261CA21}"/>
    <dgm:cxn modelId="{45712193-F8B7-4B4F-A609-F82C44482F96}" type="presOf" srcId="{0687058F-C75B-47A1-A00B-C4D808589397}" destId="{16AB4E7F-8920-425A-B3AC-67E8839BB1BD}" srcOrd="0" destOrd="0" presId="urn:microsoft.com/office/officeart/2005/8/layout/hierarchy2"/>
    <dgm:cxn modelId="{616C06C5-6A62-4D2D-851C-14409C1BFCC3}" type="presOf" srcId="{546010E7-CAA5-417B-9EAF-E63FB8617447}" destId="{C1E19D4F-6BB4-4181-B193-6B52209ACE8C}" srcOrd="0" destOrd="0" presId="urn:microsoft.com/office/officeart/2005/8/layout/hierarchy2"/>
    <dgm:cxn modelId="{66EDC4A0-395F-482C-A465-B3D70B41BFC1}" type="presOf" srcId="{C56FF53A-C20A-4258-B092-DC725C11EB19}" destId="{830CB374-9EB1-4F81-B4A5-5E996BEDA40F}" srcOrd="0" destOrd="0" presId="urn:microsoft.com/office/officeart/2005/8/layout/hierarchy2"/>
    <dgm:cxn modelId="{7CE79C37-D034-406F-9C15-D26814306E62}" type="presOf" srcId="{60E830A3-0D69-4458-A4C1-7887BC57CB57}" destId="{0D4377A7-7715-491A-9195-29CF2A7DC550}" srcOrd="0" destOrd="0" presId="urn:microsoft.com/office/officeart/2005/8/layout/hierarchy2"/>
    <dgm:cxn modelId="{A036CDE4-57C5-49B6-BED5-F23FAD622EE2}" type="presOf" srcId="{E9E1C14F-AE72-467C-BE9A-6A069BB36DBC}" destId="{039216A5-06A7-4E41-9423-08BE01FA287A}" srcOrd="1" destOrd="0" presId="urn:microsoft.com/office/officeart/2005/8/layout/hierarchy2"/>
    <dgm:cxn modelId="{634CB912-FDCA-44B2-BAF5-D5E50DC8C06C}" type="presOf" srcId="{49FAFC55-696E-4485-BEC7-9E6E94EE08B8}" destId="{B9D1EEE4-B956-4978-885D-80577811605B}" srcOrd="0" destOrd="0" presId="urn:microsoft.com/office/officeart/2005/8/layout/hierarchy2"/>
    <dgm:cxn modelId="{4257AC73-5E0E-41BE-954D-F2F4FC7E754B}" type="presOf" srcId="{49E04D11-F64A-4D16-97DD-E411242E9F9F}" destId="{C30BDB16-27BF-4D87-8D87-B559D932674B}" srcOrd="1" destOrd="0" presId="urn:microsoft.com/office/officeart/2005/8/layout/hierarchy2"/>
    <dgm:cxn modelId="{00346E2A-46C8-40F4-93EB-92F9C45A041D}" type="presOf" srcId="{C98DE234-3BD6-46A2-9353-AD2460B06A2E}" destId="{84D9AD4B-82B1-4EEA-8C43-04CAE4A93B6C}" srcOrd="1" destOrd="0" presId="urn:microsoft.com/office/officeart/2005/8/layout/hierarchy2"/>
    <dgm:cxn modelId="{B2A6481F-589D-4692-AE01-3A8D234B3CCD}" type="presOf" srcId="{52741C88-2AB1-4065-B27F-6D8CD36199CA}" destId="{F4D03E47-FBEE-4986-81D5-70534C02CDE7}" srcOrd="0" destOrd="0" presId="urn:microsoft.com/office/officeart/2005/8/layout/hierarchy2"/>
    <dgm:cxn modelId="{30FF1CFD-8152-4B6F-97BA-0A984C39F2D5}" srcId="{C56FF53A-C20A-4258-B092-DC725C11EB19}" destId="{B13E3E98-C759-4793-AEBA-D5AB286682BE}" srcOrd="1" destOrd="0" parTransId="{C98DE234-3BD6-46A2-9353-AD2460B06A2E}" sibTransId="{32A12A2C-9331-41B1-B9B0-19FB988FDE28}"/>
    <dgm:cxn modelId="{FCD1135E-2F1D-4224-B1E5-B78744759A2E}" type="presOf" srcId="{CCEC2324-EBDE-4518-A4FF-ECEC6AF2D51D}" destId="{66D05B84-17A3-4091-9F6C-D56CF94CA2CC}" srcOrd="0" destOrd="0" presId="urn:microsoft.com/office/officeart/2005/8/layout/hierarchy2"/>
    <dgm:cxn modelId="{2623F919-E0BA-476A-B5F2-D339F548F6B2}" srcId="{546010E7-CAA5-417B-9EAF-E63FB8617447}" destId="{CCEC2324-EBDE-4518-A4FF-ECEC6AF2D51D}" srcOrd="1" destOrd="0" parTransId="{0687058F-C75B-47A1-A00B-C4D808589397}" sibTransId="{BDF65DEA-2CFC-44E0-BA2C-44E039D2A09A}"/>
    <dgm:cxn modelId="{20EA2321-A50E-4E43-91AB-B1562A83F6BC}" type="presOf" srcId="{49E04D11-F64A-4D16-97DD-E411242E9F9F}" destId="{8FF500E5-5588-497F-8681-0E72538F669D}" srcOrd="0" destOrd="0" presId="urn:microsoft.com/office/officeart/2005/8/layout/hierarchy2"/>
    <dgm:cxn modelId="{CE304CAB-EFCD-4B92-817A-5D555B0D9022}" srcId="{C56FF53A-C20A-4258-B092-DC725C11EB19}" destId="{546010E7-CAA5-417B-9EAF-E63FB8617447}" srcOrd="0" destOrd="0" parTransId="{E9E1C14F-AE72-467C-BE9A-6A069BB36DBC}" sibTransId="{6D448072-E54D-4613-8981-9585D14CA69F}"/>
    <dgm:cxn modelId="{F46EAFC7-D718-4DA0-9244-F29EABDD3F15}" srcId="{49FAFC55-696E-4485-BEC7-9E6E94EE08B8}" destId="{C56FF53A-C20A-4258-B092-DC725C11EB19}" srcOrd="0" destOrd="0" parTransId="{DE1E8449-258F-4FEE-ABAB-DAB6BA428754}" sibTransId="{035479E5-F40F-40BC-A3B6-432E58DE234D}"/>
    <dgm:cxn modelId="{8A71E456-ED8F-48AA-8A99-D1C963E2FAB3}" type="presOf" srcId="{0687058F-C75B-47A1-A00B-C4D808589397}" destId="{29966091-0BC1-4968-AD18-1D57EDC0BC0D}" srcOrd="1" destOrd="0" presId="urn:microsoft.com/office/officeart/2005/8/layout/hierarchy2"/>
    <dgm:cxn modelId="{14BBB5DA-7D0E-424C-8FAC-08BE852ED5FF}" type="presOf" srcId="{B13E3E98-C759-4793-AEBA-D5AB286682BE}" destId="{F6D46691-37AD-4A93-924E-FDD9D663A43B}" srcOrd="0" destOrd="0" presId="urn:microsoft.com/office/officeart/2005/8/layout/hierarchy2"/>
    <dgm:cxn modelId="{5ADC8A9C-E910-460C-85CF-9AE592C731B7}" type="presParOf" srcId="{B9D1EEE4-B956-4978-885D-80577811605B}" destId="{AB790F23-0481-437C-B2B7-E6CC20595D2C}" srcOrd="0" destOrd="0" presId="urn:microsoft.com/office/officeart/2005/8/layout/hierarchy2"/>
    <dgm:cxn modelId="{92CCF004-F00F-4708-9FD0-7084DF971057}" type="presParOf" srcId="{AB790F23-0481-437C-B2B7-E6CC20595D2C}" destId="{830CB374-9EB1-4F81-B4A5-5E996BEDA40F}" srcOrd="0" destOrd="0" presId="urn:microsoft.com/office/officeart/2005/8/layout/hierarchy2"/>
    <dgm:cxn modelId="{CE5CE341-9E9B-4EBC-AA70-931C5FA82B94}" type="presParOf" srcId="{AB790F23-0481-437C-B2B7-E6CC20595D2C}" destId="{8D85FAD7-15B3-4388-BC2E-E984135F4674}" srcOrd="1" destOrd="0" presId="urn:microsoft.com/office/officeart/2005/8/layout/hierarchy2"/>
    <dgm:cxn modelId="{990B54B2-3710-4C4A-B9F2-AD7D80B38EE7}" type="presParOf" srcId="{8D85FAD7-15B3-4388-BC2E-E984135F4674}" destId="{D2703C23-8375-431E-90A5-B412709BD33A}" srcOrd="0" destOrd="0" presId="urn:microsoft.com/office/officeart/2005/8/layout/hierarchy2"/>
    <dgm:cxn modelId="{65CC909E-1F31-4810-B7A0-EA93A1CA0CE5}" type="presParOf" srcId="{D2703C23-8375-431E-90A5-B412709BD33A}" destId="{039216A5-06A7-4E41-9423-08BE01FA287A}" srcOrd="0" destOrd="0" presId="urn:microsoft.com/office/officeart/2005/8/layout/hierarchy2"/>
    <dgm:cxn modelId="{D8F9FA66-A408-42B1-8E18-2C56F3589265}" type="presParOf" srcId="{8D85FAD7-15B3-4388-BC2E-E984135F4674}" destId="{4AF5EE8F-3605-42AE-9E94-9584C075CEA7}" srcOrd="1" destOrd="0" presId="urn:microsoft.com/office/officeart/2005/8/layout/hierarchy2"/>
    <dgm:cxn modelId="{37ECA95C-EAA7-48ED-8FD8-9DAAA1FFC3D8}" type="presParOf" srcId="{4AF5EE8F-3605-42AE-9E94-9584C075CEA7}" destId="{C1E19D4F-6BB4-4181-B193-6B52209ACE8C}" srcOrd="0" destOrd="0" presId="urn:microsoft.com/office/officeart/2005/8/layout/hierarchy2"/>
    <dgm:cxn modelId="{BFEAA88C-7EFE-44F7-B719-A1383B28FE55}" type="presParOf" srcId="{4AF5EE8F-3605-42AE-9E94-9584C075CEA7}" destId="{6A122206-CCB1-4D12-8F34-07F4A295A7F8}" srcOrd="1" destOrd="0" presId="urn:microsoft.com/office/officeart/2005/8/layout/hierarchy2"/>
    <dgm:cxn modelId="{11BACB01-8962-4A7D-8FBF-584269905F42}" type="presParOf" srcId="{6A122206-CCB1-4D12-8F34-07F4A295A7F8}" destId="{8FF500E5-5588-497F-8681-0E72538F669D}" srcOrd="0" destOrd="0" presId="urn:microsoft.com/office/officeart/2005/8/layout/hierarchy2"/>
    <dgm:cxn modelId="{D1DAF68D-950D-4763-AD8D-B4054E36F997}" type="presParOf" srcId="{8FF500E5-5588-497F-8681-0E72538F669D}" destId="{C30BDB16-27BF-4D87-8D87-B559D932674B}" srcOrd="0" destOrd="0" presId="urn:microsoft.com/office/officeart/2005/8/layout/hierarchy2"/>
    <dgm:cxn modelId="{021A8CA4-5992-407E-A51D-64317C7914C3}" type="presParOf" srcId="{6A122206-CCB1-4D12-8F34-07F4A295A7F8}" destId="{BD7A93BE-6526-4EEA-BBD9-16D37635A319}" srcOrd="1" destOrd="0" presId="urn:microsoft.com/office/officeart/2005/8/layout/hierarchy2"/>
    <dgm:cxn modelId="{ABC24162-8957-44E1-987F-9F7E95F86CE9}" type="presParOf" srcId="{BD7A93BE-6526-4EEA-BBD9-16D37635A319}" destId="{0D4377A7-7715-491A-9195-29CF2A7DC550}" srcOrd="0" destOrd="0" presId="urn:microsoft.com/office/officeart/2005/8/layout/hierarchy2"/>
    <dgm:cxn modelId="{D77A06E5-083D-49C0-9082-21398AE77781}" type="presParOf" srcId="{BD7A93BE-6526-4EEA-BBD9-16D37635A319}" destId="{8C54B25F-3028-4ECE-B774-F178A7A7B47D}" srcOrd="1" destOrd="0" presId="urn:microsoft.com/office/officeart/2005/8/layout/hierarchy2"/>
    <dgm:cxn modelId="{5EDE76B9-8C61-4E74-AF19-F659C4958ED1}" type="presParOf" srcId="{6A122206-CCB1-4D12-8F34-07F4A295A7F8}" destId="{16AB4E7F-8920-425A-B3AC-67E8839BB1BD}" srcOrd="2" destOrd="0" presId="urn:microsoft.com/office/officeart/2005/8/layout/hierarchy2"/>
    <dgm:cxn modelId="{880F4FA3-0CE0-4A3A-A680-C4CC1BD0CBAE}" type="presParOf" srcId="{16AB4E7F-8920-425A-B3AC-67E8839BB1BD}" destId="{29966091-0BC1-4968-AD18-1D57EDC0BC0D}" srcOrd="0" destOrd="0" presId="urn:microsoft.com/office/officeart/2005/8/layout/hierarchy2"/>
    <dgm:cxn modelId="{973E3CAC-924F-40C8-B248-16997F8324DD}" type="presParOf" srcId="{6A122206-CCB1-4D12-8F34-07F4A295A7F8}" destId="{478BC0AE-2356-4590-99E3-B81B2BC44B30}" srcOrd="3" destOrd="0" presId="urn:microsoft.com/office/officeart/2005/8/layout/hierarchy2"/>
    <dgm:cxn modelId="{44E106DE-1885-439A-8809-32760C17A978}" type="presParOf" srcId="{478BC0AE-2356-4590-99E3-B81B2BC44B30}" destId="{66D05B84-17A3-4091-9F6C-D56CF94CA2CC}" srcOrd="0" destOrd="0" presId="urn:microsoft.com/office/officeart/2005/8/layout/hierarchy2"/>
    <dgm:cxn modelId="{6F28AC75-E7EC-498F-8725-A90475328377}" type="presParOf" srcId="{478BC0AE-2356-4590-99E3-B81B2BC44B30}" destId="{94DDC7E0-7B6A-4C56-B85A-ABD1DD2B90E8}" srcOrd="1" destOrd="0" presId="urn:microsoft.com/office/officeart/2005/8/layout/hierarchy2"/>
    <dgm:cxn modelId="{72FFE460-D728-4FD7-AAD0-E97F46AF9412}" type="presParOf" srcId="{8D85FAD7-15B3-4388-BC2E-E984135F4674}" destId="{A8C5D5F1-E4A2-445C-B9F0-F3D79DCA415E}" srcOrd="2" destOrd="0" presId="urn:microsoft.com/office/officeart/2005/8/layout/hierarchy2"/>
    <dgm:cxn modelId="{A6640942-AABE-477D-8A45-2A06B72E71FD}" type="presParOf" srcId="{A8C5D5F1-E4A2-445C-B9F0-F3D79DCA415E}" destId="{84D9AD4B-82B1-4EEA-8C43-04CAE4A93B6C}" srcOrd="0" destOrd="0" presId="urn:microsoft.com/office/officeart/2005/8/layout/hierarchy2"/>
    <dgm:cxn modelId="{D5C2169C-BEA1-41C1-9B10-427BF1D74BD1}" type="presParOf" srcId="{8D85FAD7-15B3-4388-BC2E-E984135F4674}" destId="{94ECD2AB-F9AC-43AF-9E43-8BA268F7803C}" srcOrd="3" destOrd="0" presId="urn:microsoft.com/office/officeart/2005/8/layout/hierarchy2"/>
    <dgm:cxn modelId="{FCCC4C1A-52BF-4DE9-A8FB-09F367B684FE}" type="presParOf" srcId="{94ECD2AB-F9AC-43AF-9E43-8BA268F7803C}" destId="{F6D46691-37AD-4A93-924E-FDD9D663A43B}" srcOrd="0" destOrd="0" presId="urn:microsoft.com/office/officeart/2005/8/layout/hierarchy2"/>
    <dgm:cxn modelId="{61FDE9A9-B613-4DAB-8359-DB667CE77B35}" type="presParOf" srcId="{94ECD2AB-F9AC-43AF-9E43-8BA268F7803C}" destId="{4FD67626-4875-4C15-9E7D-CD23BA9C30DB}" srcOrd="1" destOrd="0" presId="urn:microsoft.com/office/officeart/2005/8/layout/hierarchy2"/>
    <dgm:cxn modelId="{23E4F96F-6F87-4BDC-BA31-E2AB0A0B31B8}" type="presParOf" srcId="{B9D1EEE4-B956-4978-885D-80577811605B}" destId="{594D0334-BE2F-48BA-88EA-D04788B9D7B7}" srcOrd="1" destOrd="0" presId="urn:microsoft.com/office/officeart/2005/8/layout/hierarchy2"/>
    <dgm:cxn modelId="{CB8FDE21-67A1-4CF0-A854-A4809F9B8CA1}" type="presParOf" srcId="{594D0334-BE2F-48BA-88EA-D04788B9D7B7}" destId="{F4D03E47-FBEE-4986-81D5-70534C02CDE7}" srcOrd="0" destOrd="0" presId="urn:microsoft.com/office/officeart/2005/8/layout/hierarchy2"/>
    <dgm:cxn modelId="{989800E3-89F4-4826-AD9B-A872FBB719C5}" type="presParOf" srcId="{594D0334-BE2F-48BA-88EA-D04788B9D7B7}" destId="{F23281CA-9B65-4635-88EF-04CC3D375393}" srcOrd="1" destOrd="0" presId="urn:microsoft.com/office/officeart/2005/8/layout/hierarchy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786998" cy="4230894"/>
        <a:chOff x="0" y="0"/>
        <a:chExt cx="8786998" cy="4230894"/>
      </a:xfrm>
    </dsp:grpSpPr>
    <dsp:sp modelId="{830CB374-9EB1-4F81-B4A5-5E996BEDA40F}">
      <dsp:nvSpPr>
        <dsp:cNvPr id="3" name="圆角矩形 2"/>
        <dsp:cNvSpPr/>
      </dsp:nvSpPr>
      <dsp:spPr bwMode="white">
        <a:xfrm>
          <a:off x="0" y="1482049"/>
          <a:ext cx="2312368" cy="1156184"/>
        </a:xfrm>
        <a:prstGeom prst="roundRect">
          <a:avLst>
            <a:gd name="adj" fmla="val 10000"/>
          </a:avLst>
        </a:prstGeom>
        <a:sp3d prstMaterial="dkEdge">
          <a:bevelT w="8200" h="38100"/>
        </a:sp3d>
      </dsp:spPr>
      <dsp:style>
        <a:lnRef idx="0">
          <a:schemeClr val="lt1"/>
        </a:lnRef>
        <a:fillRef idx="2">
          <a:schemeClr val="accent1">
            <a:alpha val="80000"/>
            <a:hueOff val="0"/>
            <a:satOff val="0"/>
            <a:lumOff val="0"/>
            <a:alpha val="80000"/>
          </a:schemeClr>
        </a:fillRef>
        <a:effectRef idx="1">
          <a:scrgbClr r="0" g="0" b="0"/>
        </a:effectRef>
        <a:fontRef idx="minor">
          <a:schemeClr val="dk1"/>
        </a:fontRef>
      </dsp:style>
      <dsp:txBody>
        <a:bodyPr lIns="20320" tIns="20320" rIns="20320" bIns="2032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3200" b="1" dirty="0" smtClean="0"/>
            <a:t>意思表示</a:t>
          </a:r>
          <a:endParaRPr lang="zh-CN" altLang="en-US" sz="3200" b="1" dirty="0"/>
        </a:p>
      </dsp:txBody>
      <dsp:txXfrm>
        <a:off x="0" y="1482049"/>
        <a:ext cx="2312368" cy="1156184"/>
      </dsp:txXfrm>
    </dsp:sp>
    <dsp:sp modelId="{D2703C23-8375-431E-90A5-B412709BD33A}">
      <dsp:nvSpPr>
        <dsp:cNvPr id="4" name="任意多边形 3"/>
        <dsp:cNvSpPr/>
      </dsp:nvSpPr>
      <dsp:spPr bwMode="white">
        <a:xfrm>
          <a:off x="2112854" y="1640600"/>
          <a:ext cx="981328" cy="49189"/>
        </a:xfrm>
        <a:custGeom>
          <a:avLst/>
          <a:gdLst/>
          <a:ahLst/>
          <a:cxnLst/>
          <a:pathLst>
            <a:path w="1545" h="77">
              <a:moveTo>
                <a:pt x="314" y="661"/>
              </a:moveTo>
              <a:lnTo>
                <a:pt x="1231" y="-583"/>
              </a:lnTo>
            </a:path>
          </a:pathLst>
        </a:custGeom>
      </dsp:spPr>
      <dsp:style>
        <a:lnRef idx="2">
          <a:schemeClr val="accent1">
            <a:tint val="90000"/>
          </a:schemeClr>
        </a:lnRef>
        <a:fillRef idx="0">
          <a:schemeClr val="accent1">
            <a:tint val="90000"/>
          </a:schemeClr>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zh-CN" altLang="en-US">
            <a:solidFill>
              <a:schemeClr val="tx1"/>
            </a:solidFill>
          </a:endParaRPr>
        </a:p>
      </dsp:txBody>
      <dsp:txXfrm>
        <a:off x="2112854" y="1640600"/>
        <a:ext cx="981328" cy="49189"/>
      </dsp:txXfrm>
    </dsp:sp>
    <dsp:sp modelId="{C1E19D4F-6BB4-4181-B193-6B52209ACE8C}">
      <dsp:nvSpPr>
        <dsp:cNvPr id="5" name="圆角矩形 4"/>
        <dsp:cNvSpPr/>
      </dsp:nvSpPr>
      <dsp:spPr bwMode="white">
        <a:xfrm>
          <a:off x="2894668" y="692156"/>
          <a:ext cx="2312368" cy="1156184"/>
        </a:xfrm>
        <a:prstGeom prst="roundRect">
          <a:avLst>
            <a:gd name="adj" fmla="val 10000"/>
          </a:avLst>
        </a:prstGeom>
        <a:sp3d prstMaterial="dkEdge">
          <a:bevelT w="8200" h="38100"/>
        </a:sp3d>
      </dsp:spPr>
      <dsp:style>
        <a:lnRef idx="0">
          <a:schemeClr val="lt1"/>
        </a:lnRef>
        <a:fillRef idx="2">
          <a:schemeClr val="accent1">
            <a:alpha val="70000"/>
            <a:hueOff val="0"/>
            <a:satOff val="0"/>
            <a:lumOff val="0"/>
            <a:alpha val="70196"/>
          </a:schemeClr>
        </a:fillRef>
        <a:effectRef idx="1">
          <a:scrgbClr r="0" g="0" b="0"/>
        </a:effectRef>
        <a:fontRef idx="minor">
          <a:schemeClr val="dk1"/>
        </a:fontRef>
      </dsp:style>
      <dsp:txBody>
        <a:bodyPr lIns="20320" tIns="20320" rIns="20320" bIns="2032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3200" b="1" dirty="0" smtClean="0"/>
            <a:t>内在意思</a:t>
          </a:r>
          <a:endParaRPr lang="zh-CN" altLang="en-US" sz="3200" b="1" dirty="0"/>
        </a:p>
      </dsp:txBody>
      <dsp:txXfrm>
        <a:off x="2894668" y="692156"/>
        <a:ext cx="2312368" cy="1156184"/>
      </dsp:txXfrm>
    </dsp:sp>
    <dsp:sp modelId="{8FF500E5-5588-497F-8681-0E72538F669D}">
      <dsp:nvSpPr>
        <dsp:cNvPr id="6" name="任意多边形 5"/>
        <dsp:cNvSpPr/>
      </dsp:nvSpPr>
      <dsp:spPr bwMode="white">
        <a:xfrm>
          <a:off x="4971659" y="790507"/>
          <a:ext cx="1115489" cy="49189"/>
        </a:xfrm>
        <a:custGeom>
          <a:avLst/>
          <a:gdLst/>
          <a:ahLst/>
          <a:cxnLst/>
          <a:pathLst>
            <a:path w="1757" h="77">
              <a:moveTo>
                <a:pt x="371" y="755"/>
              </a:moveTo>
              <a:lnTo>
                <a:pt x="1386" y="-678"/>
              </a:lnTo>
            </a:path>
          </a:pathLst>
        </a:custGeom>
      </dsp:spPr>
      <dsp:style>
        <a:lnRef idx="2">
          <a:schemeClr val="accent1">
            <a:tint val="70000"/>
          </a:schemeClr>
        </a:lnRef>
        <a:fillRef idx="0">
          <a:schemeClr val="accent1">
            <a:tint val="70000"/>
          </a:schemeClr>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zh-CN" altLang="en-US">
            <a:solidFill>
              <a:schemeClr val="tx1"/>
            </a:solidFill>
          </a:endParaRPr>
        </a:p>
      </dsp:txBody>
      <dsp:txXfrm>
        <a:off x="4971659" y="790507"/>
        <a:ext cx="1115489" cy="49189"/>
      </dsp:txXfrm>
    </dsp:sp>
    <dsp:sp modelId="{0D4377A7-7715-491A-9195-29CF2A7DC550}">
      <dsp:nvSpPr>
        <dsp:cNvPr id="7" name="圆角矩形 6"/>
        <dsp:cNvSpPr/>
      </dsp:nvSpPr>
      <dsp:spPr bwMode="white">
        <a:xfrm>
          <a:off x="5851771" y="0"/>
          <a:ext cx="2312368" cy="719909"/>
        </a:xfrm>
        <a:prstGeom prst="roundRect">
          <a:avLst>
            <a:gd name="adj" fmla="val 10000"/>
          </a:avLst>
        </a:prstGeom>
        <a:sp3d prstMaterial="dkEdge">
          <a:bevelT w="8200" h="38100"/>
        </a:sp3d>
      </dsp:spPr>
      <dsp:style>
        <a:lnRef idx="0">
          <a:schemeClr val="lt1"/>
        </a:lnRef>
        <a:fillRef idx="2">
          <a:schemeClr val="accent1">
            <a:alpha val="50000"/>
            <a:hueOff val="0"/>
            <a:satOff val="0"/>
            <a:lumOff val="0"/>
            <a:alpha val="50196"/>
          </a:schemeClr>
        </a:fillRef>
        <a:effectRef idx="1">
          <a:scrgbClr r="0" g="0" b="0"/>
        </a:effectRef>
        <a:fontRef idx="minor">
          <a:schemeClr val="dk1"/>
        </a:fontRef>
      </dsp:style>
      <dsp:txBody>
        <a:bodyPr lIns="25400" tIns="25400" rIns="25400" bIns="254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4000" b="1" dirty="0" smtClean="0">
              <a:latin typeface="楷体" panose="02010609060101010101" pitchFamily="49" charset="-122"/>
              <a:ea typeface="楷体" panose="02010609060101010101" pitchFamily="49" charset="-122"/>
            </a:rPr>
            <a:t>行为意思</a:t>
          </a:r>
          <a:endParaRPr lang="zh-CN" altLang="en-US" sz="4000" b="1" dirty="0">
            <a:latin typeface="楷体" panose="02010609060101010101" pitchFamily="49" charset="-122"/>
            <a:ea typeface="楷体" panose="02010609060101010101" pitchFamily="49" charset="-122"/>
          </a:endParaRPr>
        </a:p>
      </dsp:txBody>
      <dsp:txXfrm>
        <a:off x="5851771" y="0"/>
        <a:ext cx="2312368" cy="719909"/>
      </dsp:txXfrm>
    </dsp:sp>
    <dsp:sp modelId="{16AB4E7F-8920-425A-B3AC-67E8839BB1BD}">
      <dsp:nvSpPr>
        <dsp:cNvPr id="8" name="任意多边形 7"/>
        <dsp:cNvSpPr/>
      </dsp:nvSpPr>
      <dsp:spPr bwMode="white">
        <a:xfrm>
          <a:off x="5205760" y="1274679"/>
          <a:ext cx="661508" cy="49189"/>
        </a:xfrm>
        <a:custGeom>
          <a:avLst/>
          <a:gdLst/>
          <a:ahLst/>
          <a:cxnLst/>
          <a:pathLst>
            <a:path w="1042" h="77">
              <a:moveTo>
                <a:pt x="2" y="-7"/>
              </a:moveTo>
              <a:lnTo>
                <a:pt x="1040" y="84"/>
              </a:lnTo>
            </a:path>
          </a:pathLst>
        </a:custGeom>
      </dsp:spPr>
      <dsp:style>
        <a:lnRef idx="2">
          <a:schemeClr val="accent1">
            <a:tint val="70000"/>
          </a:schemeClr>
        </a:lnRef>
        <a:fillRef idx="0">
          <a:schemeClr val="accent1">
            <a:tint val="70000"/>
          </a:schemeClr>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zh-CN" altLang="en-US">
            <a:solidFill>
              <a:schemeClr val="tx1"/>
            </a:solidFill>
          </a:endParaRPr>
        </a:p>
      </dsp:txBody>
      <dsp:txXfrm>
        <a:off x="5205760" y="1274679"/>
        <a:ext cx="661508" cy="49189"/>
      </dsp:txXfrm>
    </dsp:sp>
    <dsp:sp modelId="{66D05B84-17A3-4091-9F6C-D56CF94CA2CC}">
      <dsp:nvSpPr>
        <dsp:cNvPr id="9" name="圆角矩形 8"/>
        <dsp:cNvSpPr/>
      </dsp:nvSpPr>
      <dsp:spPr bwMode="white">
        <a:xfrm>
          <a:off x="5865992" y="885921"/>
          <a:ext cx="2312368" cy="884758"/>
        </a:xfrm>
        <a:prstGeom prst="roundRect">
          <a:avLst>
            <a:gd name="adj" fmla="val 10000"/>
          </a:avLst>
        </a:prstGeom>
        <a:sp3d prstMaterial="dkEdge">
          <a:bevelT w="8200" h="38100"/>
        </a:sp3d>
      </dsp:spPr>
      <dsp:style>
        <a:lnRef idx="0">
          <a:schemeClr val="lt1"/>
        </a:lnRef>
        <a:fillRef idx="2">
          <a:schemeClr val="accent1">
            <a:alpha val="50000"/>
            <a:hueOff val="0"/>
            <a:satOff val="0"/>
            <a:lumOff val="0"/>
            <a:alpha val="50196"/>
          </a:schemeClr>
        </a:fillRef>
        <a:effectRef idx="1">
          <a:scrgbClr r="0" g="0" b="0"/>
        </a:effectRef>
        <a:fontRef idx="minor">
          <a:schemeClr val="dk1"/>
        </a:fontRef>
      </dsp:style>
      <dsp:txBody>
        <a:bodyPr lIns="25400" tIns="25400" rIns="25400" bIns="254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4000" b="1" dirty="0" smtClean="0">
              <a:latin typeface="楷体" panose="02010609060101010101" pitchFamily="49" charset="-122"/>
              <a:ea typeface="楷体" panose="02010609060101010101" pitchFamily="49" charset="-122"/>
            </a:rPr>
            <a:t>表示意思</a:t>
          </a:r>
          <a:endParaRPr lang="zh-CN" altLang="en-US" sz="4000" b="1" dirty="0">
            <a:latin typeface="楷体" panose="02010609060101010101" pitchFamily="49" charset="-122"/>
            <a:ea typeface="楷体" panose="02010609060101010101" pitchFamily="49" charset="-122"/>
          </a:endParaRPr>
        </a:p>
      </dsp:txBody>
      <dsp:txXfrm>
        <a:off x="5865992" y="885921"/>
        <a:ext cx="2312368" cy="884758"/>
      </dsp:txXfrm>
    </dsp:sp>
    <dsp:sp modelId="{A8C5D5F1-E4A2-445C-B9F0-F3D79DCA415E}">
      <dsp:nvSpPr>
        <dsp:cNvPr id="10" name="任意多边形 9"/>
        <dsp:cNvSpPr/>
      </dsp:nvSpPr>
      <dsp:spPr bwMode="white">
        <a:xfrm>
          <a:off x="2060441" y="2501327"/>
          <a:ext cx="1113094" cy="49189"/>
        </a:xfrm>
        <a:custGeom>
          <a:avLst/>
          <a:gdLst/>
          <a:ahLst/>
          <a:cxnLst/>
          <a:pathLst>
            <a:path w="1753" h="77">
              <a:moveTo>
                <a:pt x="397" y="-695"/>
              </a:moveTo>
              <a:lnTo>
                <a:pt x="1356" y="772"/>
              </a:lnTo>
            </a:path>
          </a:pathLst>
        </a:custGeom>
      </dsp:spPr>
      <dsp:style>
        <a:lnRef idx="2">
          <a:schemeClr val="accent1">
            <a:tint val="90000"/>
          </a:schemeClr>
        </a:lnRef>
        <a:fillRef idx="0">
          <a:schemeClr val="accent1">
            <a:tint val="90000"/>
          </a:schemeClr>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zh-CN" altLang="en-US">
            <a:solidFill>
              <a:schemeClr val="tx1"/>
            </a:solidFill>
          </a:endParaRPr>
        </a:p>
      </dsp:txBody>
      <dsp:txXfrm>
        <a:off x="2060441" y="2501327"/>
        <a:ext cx="1113094" cy="49189"/>
      </dsp:txXfrm>
    </dsp:sp>
    <dsp:sp modelId="{F6D46691-37AD-4A93-924E-FDD9D663A43B}">
      <dsp:nvSpPr>
        <dsp:cNvPr id="11" name="圆角矩形 10"/>
        <dsp:cNvSpPr/>
      </dsp:nvSpPr>
      <dsp:spPr bwMode="white">
        <a:xfrm>
          <a:off x="2921607" y="2413609"/>
          <a:ext cx="2312368" cy="1156184"/>
        </a:xfrm>
        <a:prstGeom prst="roundRect">
          <a:avLst>
            <a:gd name="adj" fmla="val 10000"/>
          </a:avLst>
        </a:prstGeom>
        <a:sp3d prstMaterial="dkEdge">
          <a:bevelT w="8200" h="38100"/>
        </a:sp3d>
      </dsp:spPr>
      <dsp:style>
        <a:lnRef idx="0">
          <a:schemeClr val="lt1"/>
        </a:lnRef>
        <a:fillRef idx="2">
          <a:schemeClr val="accent1">
            <a:alpha val="70000"/>
            <a:hueOff val="0"/>
            <a:satOff val="0"/>
            <a:lumOff val="0"/>
            <a:alpha val="70196"/>
          </a:schemeClr>
        </a:fillRef>
        <a:effectRef idx="1">
          <a:scrgbClr r="0" g="0" b="0"/>
        </a:effectRef>
        <a:fontRef idx="minor">
          <a:schemeClr val="dk1"/>
        </a:fontRef>
      </dsp:style>
      <dsp:txBody>
        <a:bodyPr lIns="20320" tIns="20320" rIns="20320" bIns="2032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3200" b="1" dirty="0" smtClean="0"/>
            <a:t>外在表示</a:t>
          </a:r>
          <a:endParaRPr lang="zh-CN" altLang="en-US" sz="3200" b="1" dirty="0"/>
        </a:p>
      </dsp:txBody>
      <dsp:txXfrm>
        <a:off x="2921607" y="2413609"/>
        <a:ext cx="2312368" cy="1156184"/>
      </dsp:txXfrm>
    </dsp:sp>
    <dsp:sp modelId="{F4D03E47-FBEE-4986-81D5-70534C02CDE7}">
      <dsp:nvSpPr>
        <dsp:cNvPr id="12" name="圆角矩形 11"/>
        <dsp:cNvSpPr/>
      </dsp:nvSpPr>
      <dsp:spPr bwMode="white">
        <a:xfrm>
          <a:off x="5836671" y="1940603"/>
          <a:ext cx="2312368" cy="884758"/>
        </a:xfrm>
        <a:prstGeom prst="roundRect">
          <a:avLst>
            <a:gd name="adj" fmla="val 10000"/>
          </a:avLst>
        </a:prstGeom>
        <a:sp3d prstMaterial="dkEdge">
          <a:bevelT w="8200" h="38100"/>
        </a:sp3d>
      </dsp:spPr>
      <dsp:style>
        <a:lnRef idx="0">
          <a:schemeClr val="lt1"/>
        </a:lnRef>
        <a:fillRef idx="2">
          <a:schemeClr val="accent1">
            <a:alpha val="80000"/>
            <a:hueOff val="0"/>
            <a:satOff val="0"/>
            <a:lumOff val="0"/>
            <a:alpha val="80000"/>
          </a:schemeClr>
        </a:fillRef>
        <a:effectRef idx="1">
          <a:scrgbClr r="0" g="0" b="0"/>
        </a:effectRef>
        <a:fontRef idx="minor">
          <a:schemeClr val="dk1"/>
        </a:fontRef>
      </dsp:style>
      <dsp:txBody>
        <a:bodyPr lIns="25400" tIns="25400" rIns="25400" bIns="2540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4000" b="1" dirty="0" smtClean="0">
              <a:latin typeface="楷体" panose="02010609060101010101" pitchFamily="49" charset="-122"/>
              <a:ea typeface="楷体" panose="02010609060101010101" pitchFamily="49" charset="-122"/>
            </a:rPr>
            <a:t>效果意思</a:t>
          </a:r>
          <a:endParaRPr lang="zh-CN" altLang="en-US" sz="4000" b="1" dirty="0">
            <a:latin typeface="楷体" panose="02010609060101010101" pitchFamily="49" charset="-122"/>
            <a:ea typeface="楷体" panose="02010609060101010101" pitchFamily="49" charset="-122"/>
          </a:endParaRPr>
        </a:p>
      </dsp:txBody>
      <dsp:txXfrm>
        <a:off x="5836671" y="1940603"/>
        <a:ext cx="2312368" cy="88475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214882" y="2740320"/>
            <a:ext cx="8534400" cy="1752600"/>
          </a:xfrm>
        </p:spPr>
        <p:txBody>
          <a:bodyPr>
            <a:normAutofit/>
          </a:bodyPr>
          <a:lstStyle>
            <a:lvl1pPr marL="0" indent="0" algn="ctr">
              <a:buNone/>
              <a:defRPr sz="4400">
                <a:solidFill>
                  <a:srgbClr val="7C1D20"/>
                </a:solidFill>
              </a:defRPr>
            </a:lvl1pPr>
            <a:lvl2pPr marL="521335" indent="0" algn="ctr">
              <a:buNone/>
              <a:defRPr>
                <a:solidFill>
                  <a:schemeClr val="tx1">
                    <a:tint val="75000"/>
                  </a:schemeClr>
                </a:solidFill>
              </a:defRPr>
            </a:lvl2pPr>
            <a:lvl3pPr marL="1042670" indent="0" algn="ctr">
              <a:buNone/>
              <a:defRPr>
                <a:solidFill>
                  <a:schemeClr val="tx1">
                    <a:tint val="75000"/>
                  </a:schemeClr>
                </a:solidFill>
              </a:defRPr>
            </a:lvl3pPr>
            <a:lvl4pPr marL="1564005" indent="0" algn="ctr">
              <a:buNone/>
              <a:defRPr>
                <a:solidFill>
                  <a:schemeClr val="tx1">
                    <a:tint val="75000"/>
                  </a:schemeClr>
                </a:solidFill>
              </a:defRPr>
            </a:lvl4pPr>
            <a:lvl5pPr marL="2085975" indent="0" algn="ctr">
              <a:buNone/>
              <a:defRPr>
                <a:solidFill>
                  <a:schemeClr val="tx1">
                    <a:tint val="75000"/>
                  </a:schemeClr>
                </a:solidFill>
              </a:defRPr>
            </a:lvl5pPr>
            <a:lvl6pPr marL="2607310" indent="0" algn="ctr">
              <a:buNone/>
              <a:defRPr>
                <a:solidFill>
                  <a:schemeClr val="tx1">
                    <a:tint val="75000"/>
                  </a:schemeClr>
                </a:solidFill>
              </a:defRPr>
            </a:lvl6pPr>
            <a:lvl7pPr marL="3128645" indent="0" algn="ctr">
              <a:buNone/>
              <a:defRPr>
                <a:solidFill>
                  <a:schemeClr val="tx1">
                    <a:tint val="75000"/>
                  </a:schemeClr>
                </a:solidFill>
              </a:defRPr>
            </a:lvl7pPr>
            <a:lvl8pPr marL="3649980" indent="0" algn="ctr">
              <a:buNone/>
              <a:defRPr>
                <a:solidFill>
                  <a:schemeClr val="tx1">
                    <a:tint val="75000"/>
                  </a:schemeClr>
                </a:solidFill>
              </a:defRPr>
            </a:lvl8pPr>
            <a:lvl9pPr marL="4171315"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pic>
        <p:nvPicPr>
          <p:cNvPr id="7" name="Picture 3" descr="C:\Users\Administrator\Desktop\财大ppt模板\B10PPT模板（二）宽屏-08.jpg"/>
          <p:cNvPicPr>
            <a:picLocks noChangeAspect="1" noChangeArrowheads="1"/>
          </p:cNvPicPr>
          <p:nvPr/>
        </p:nvPicPr>
        <p:blipFill>
          <a:blip r:embed="rId2" cstate="print"/>
          <a:srcRect/>
          <a:stretch>
            <a:fillRect/>
          </a:stretch>
        </p:blipFill>
        <p:spPr bwMode="auto">
          <a:xfrm>
            <a:off x="5996" y="-52600"/>
            <a:ext cx="12186004" cy="685641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3"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599" y="274639"/>
            <a:ext cx="8026401"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1577515" y="1821821"/>
            <a:ext cx="9487684" cy="4391094"/>
          </a:xfrm>
        </p:spPr>
        <p:txBody>
          <a:bodyPr/>
          <a:lstStyle>
            <a:lvl1pPr>
              <a:defRPr sz="3600"/>
            </a:lvl1pPr>
            <a:lvl2pPr marL="847090" indent="-325755">
              <a:buFont typeface="Arial" panose="020B0604020202020204" pitchFamily="34" charset="0"/>
              <a:buChar char="●"/>
              <a:defRPr/>
            </a:lvl2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pic>
        <p:nvPicPr>
          <p:cNvPr id="7" name="Picture 3" descr="C:\Users\Administrator\Desktop\财大ppt模板\B10PPT模板（二）宽屏-09.jpg"/>
          <p:cNvPicPr>
            <a:picLocks noChangeAspect="1" noChangeArrowheads="1"/>
          </p:cNvPicPr>
          <p:nvPr/>
        </p:nvPicPr>
        <p:blipFill>
          <a:blip r:embed="rId2" cstate="print"/>
          <a:srcRect/>
          <a:stretch>
            <a:fillRect/>
          </a:stretch>
        </p:blipFill>
        <p:spPr bwMode="auto">
          <a:xfrm>
            <a:off x="541273" y="974632"/>
            <a:ext cx="11041129" cy="5746846"/>
          </a:xfrm>
          <a:prstGeom prst="rect">
            <a:avLst/>
          </a:prstGeom>
          <a:noFill/>
        </p:spPr>
      </p:pic>
      <p:sp>
        <p:nvSpPr>
          <p:cNvPr id="8" name="标题 7"/>
          <p:cNvSpPr>
            <a:spLocks noGrp="1"/>
          </p:cNvSpPr>
          <p:nvPr>
            <p:ph type="title"/>
          </p:nvPr>
        </p:nvSpPr>
        <p:spPr>
          <a:xfrm>
            <a:off x="714284" y="471068"/>
            <a:ext cx="10972800" cy="1143000"/>
          </a:xfrm>
        </p:spPr>
        <p:txBody>
          <a:bodyPr/>
          <a:lstStyle>
            <a:lvl1pPr>
              <a:defRPr sz="4000" b="0">
                <a:solidFill>
                  <a:srgbClr val="7C1D20"/>
                </a:solidFill>
              </a:defRPr>
            </a:lvl1pPr>
          </a:lstStyle>
          <a:p>
            <a:r>
              <a:rPr lang="zh-CN" altLang="en-US" smtClean="0"/>
              <a:t>单击此处编辑母版标题样式</a:t>
            </a:r>
            <a:endParaRPr lang="zh-CN" altLang="en-US" dirty="0"/>
          </a:p>
        </p:txBody>
      </p:sp>
      <p:sp>
        <p:nvSpPr>
          <p:cNvPr id="9" name="日期占位符 8"/>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11" name="灯片编号占位符 10"/>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7" y="4406903"/>
            <a:ext cx="10363200" cy="1362076"/>
          </a:xfrm>
        </p:spPr>
        <p:txBody>
          <a:bodyPr anchor="t"/>
          <a:lstStyle>
            <a:lvl1pPr algn="l">
              <a:defRPr sz="46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7" y="2906715"/>
            <a:ext cx="10363200" cy="1500188"/>
          </a:xfrm>
        </p:spPr>
        <p:txBody>
          <a:bodyPr anchor="b"/>
          <a:lstStyle>
            <a:lvl1pPr marL="0" indent="0">
              <a:buNone/>
              <a:defRPr sz="2300">
                <a:solidFill>
                  <a:schemeClr val="tx1">
                    <a:tint val="75000"/>
                  </a:schemeClr>
                </a:solidFill>
              </a:defRPr>
            </a:lvl1pPr>
            <a:lvl2pPr marL="521335" indent="0">
              <a:buNone/>
              <a:defRPr sz="2100">
                <a:solidFill>
                  <a:schemeClr val="tx1">
                    <a:tint val="75000"/>
                  </a:schemeClr>
                </a:solidFill>
              </a:defRPr>
            </a:lvl2pPr>
            <a:lvl3pPr marL="1042670" indent="0">
              <a:buNone/>
              <a:defRPr sz="1800">
                <a:solidFill>
                  <a:schemeClr val="tx1">
                    <a:tint val="75000"/>
                  </a:schemeClr>
                </a:solidFill>
              </a:defRPr>
            </a:lvl3pPr>
            <a:lvl4pPr marL="1564005" indent="0">
              <a:buNone/>
              <a:defRPr sz="1600">
                <a:solidFill>
                  <a:schemeClr val="tx1">
                    <a:tint val="75000"/>
                  </a:schemeClr>
                </a:solidFill>
              </a:defRPr>
            </a:lvl4pPr>
            <a:lvl5pPr marL="2085975" indent="0">
              <a:buNone/>
              <a:defRPr sz="1600">
                <a:solidFill>
                  <a:schemeClr val="tx1">
                    <a:tint val="75000"/>
                  </a:schemeClr>
                </a:solidFill>
              </a:defRPr>
            </a:lvl5pPr>
            <a:lvl6pPr marL="2607310" indent="0">
              <a:buNone/>
              <a:defRPr sz="1600">
                <a:solidFill>
                  <a:schemeClr val="tx1">
                    <a:tint val="75000"/>
                  </a:schemeClr>
                </a:solidFill>
              </a:defRPr>
            </a:lvl6pPr>
            <a:lvl7pPr marL="3128645" indent="0">
              <a:buNone/>
              <a:defRPr sz="1600">
                <a:solidFill>
                  <a:schemeClr val="tx1">
                    <a:tint val="75000"/>
                  </a:schemeClr>
                </a:solidFill>
              </a:defRPr>
            </a:lvl7pPr>
            <a:lvl8pPr marL="3649980" indent="0">
              <a:buNone/>
              <a:defRPr sz="1600">
                <a:solidFill>
                  <a:schemeClr val="tx1">
                    <a:tint val="75000"/>
                  </a:schemeClr>
                </a:solidFill>
              </a:defRPr>
            </a:lvl8pPr>
            <a:lvl9pPr marL="4171315"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3" y="1600203"/>
            <a:ext cx="5384800" cy="4525963"/>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4"/>
            <a:ext cx="5386917"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8"/>
            <a:ext cx="5386917"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71" y="1535114"/>
            <a:ext cx="5389032" cy="639762"/>
          </a:xfrm>
        </p:spPr>
        <p:txBody>
          <a:bodyPr anchor="b"/>
          <a:lstStyle>
            <a:lvl1pPr marL="0" indent="0">
              <a:buNone/>
              <a:defRPr sz="2700" b="1"/>
            </a:lvl1pPr>
            <a:lvl2pPr marL="521335" indent="0">
              <a:buNone/>
              <a:defRPr sz="2300" b="1"/>
            </a:lvl2pPr>
            <a:lvl3pPr marL="1042670" indent="0">
              <a:buNone/>
              <a:defRPr sz="2100" b="1"/>
            </a:lvl3pPr>
            <a:lvl4pPr marL="1564005" indent="0">
              <a:buNone/>
              <a:defRPr sz="1800" b="1"/>
            </a:lvl4pPr>
            <a:lvl5pPr marL="2085975" indent="0">
              <a:buNone/>
              <a:defRPr sz="1800" b="1"/>
            </a:lvl5pPr>
            <a:lvl6pPr marL="2607310" indent="0">
              <a:buNone/>
              <a:defRPr sz="1800" b="1"/>
            </a:lvl6pPr>
            <a:lvl7pPr marL="3128645" indent="0">
              <a:buNone/>
              <a:defRPr sz="1800" b="1"/>
            </a:lvl7pPr>
            <a:lvl8pPr marL="3649980" indent="0">
              <a:buNone/>
              <a:defRPr sz="1800" b="1"/>
            </a:lvl8pPr>
            <a:lvl9pPr marL="4171315" indent="0">
              <a:buNone/>
              <a:defRPr sz="18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71" y="2174878"/>
            <a:ext cx="5389032" cy="395128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2"/>
            <a:ext cx="4011084" cy="1162050"/>
          </a:xfrm>
        </p:spPr>
        <p:txBody>
          <a:bodyPr anchor="b"/>
          <a:lstStyle>
            <a:lvl1pPr algn="l">
              <a:defRPr sz="23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3"/>
            <a:ext cx="4011084" cy="46910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3"/>
            <a:ext cx="7315200" cy="566738"/>
          </a:xfrm>
        </p:spPr>
        <p:txBody>
          <a:bodyPr anchor="b"/>
          <a:lstStyle>
            <a:lvl1pPr algn="l">
              <a:defRPr sz="23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8"/>
            <a:ext cx="7315200" cy="4114800"/>
          </a:xfrm>
        </p:spPr>
        <p:txBody>
          <a:bodyPr/>
          <a:lstStyle>
            <a:lvl1pPr marL="0" indent="0">
              <a:buNone/>
              <a:defRPr sz="3700"/>
            </a:lvl1pPr>
            <a:lvl2pPr marL="521335" indent="0">
              <a:buNone/>
              <a:defRPr sz="3200"/>
            </a:lvl2pPr>
            <a:lvl3pPr marL="1042670" indent="0">
              <a:buNone/>
              <a:defRPr sz="2700"/>
            </a:lvl3pPr>
            <a:lvl4pPr marL="1564005" indent="0">
              <a:buNone/>
              <a:defRPr sz="2300"/>
            </a:lvl4pPr>
            <a:lvl5pPr marL="2085975" indent="0">
              <a:buNone/>
              <a:defRPr sz="2300"/>
            </a:lvl5pPr>
            <a:lvl6pPr marL="2607310" indent="0">
              <a:buNone/>
              <a:defRPr sz="2300"/>
            </a:lvl6pPr>
            <a:lvl7pPr marL="3128645" indent="0">
              <a:buNone/>
              <a:defRPr sz="2300"/>
            </a:lvl7pPr>
            <a:lvl8pPr marL="3649980" indent="0">
              <a:buNone/>
              <a:defRPr sz="2300"/>
            </a:lvl8pPr>
            <a:lvl9pPr marL="4171315" indent="0">
              <a:buNone/>
              <a:defRPr sz="23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2389717" y="5367339"/>
            <a:ext cx="7315200" cy="804863"/>
          </a:xfrm>
        </p:spPr>
        <p:txBody>
          <a:bodyPr/>
          <a:lstStyle>
            <a:lvl1pPr marL="0" indent="0">
              <a:buNone/>
              <a:defRPr sz="1600"/>
            </a:lvl1pPr>
            <a:lvl2pPr marL="521335" indent="0">
              <a:buNone/>
              <a:defRPr sz="1400"/>
            </a:lvl2pPr>
            <a:lvl3pPr marL="1042670" indent="0">
              <a:buNone/>
              <a:defRPr sz="1100"/>
            </a:lvl3pPr>
            <a:lvl4pPr marL="1564005" indent="0">
              <a:buNone/>
              <a:defRPr sz="1000"/>
            </a:lvl4pPr>
            <a:lvl5pPr marL="2085975" indent="0">
              <a:buNone/>
              <a:defRPr sz="1000"/>
            </a:lvl5pPr>
            <a:lvl6pPr marL="2607310" indent="0">
              <a:buNone/>
              <a:defRPr sz="1000"/>
            </a:lvl6pPr>
            <a:lvl7pPr marL="3128645" indent="0">
              <a:buNone/>
              <a:defRPr sz="1000"/>
            </a:lvl7pPr>
            <a:lvl8pPr marL="3649980" indent="0">
              <a:buNone/>
              <a:defRPr sz="1000"/>
            </a:lvl8pPr>
            <a:lvl9pPr marL="4171315"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8FF6859-FEBC-44AD-B36D-19D244AE333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D9CD1A-84F8-4651-80FC-C1CD9D818A9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1" y="274641"/>
            <a:ext cx="10972800" cy="1143000"/>
          </a:xfrm>
          <a:prstGeom prst="rect">
            <a:avLst/>
          </a:prstGeom>
        </p:spPr>
        <p:txBody>
          <a:bodyPr vert="horz" lIns="104306" tIns="52153" rIns="104306" bIns="52153"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609601" y="1600203"/>
            <a:ext cx="10972800" cy="4525963"/>
          </a:xfrm>
          <a:prstGeom prst="rect">
            <a:avLst/>
          </a:prstGeom>
        </p:spPr>
        <p:txBody>
          <a:bodyPr vert="horz" lIns="104306" tIns="52153" rIns="104306" bIns="52153" rtlCol="0">
            <a:normAutofit/>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2"/>
          </p:nvPr>
        </p:nvSpPr>
        <p:spPr>
          <a:xfrm>
            <a:off x="609601" y="6356354"/>
            <a:ext cx="2844800" cy="365124"/>
          </a:xfrm>
          <a:prstGeom prst="rect">
            <a:avLst/>
          </a:prstGeom>
        </p:spPr>
        <p:txBody>
          <a:bodyPr vert="horz" lIns="104306" tIns="52153" rIns="104306" bIns="52153" rtlCol="0" anchor="ctr"/>
          <a:lstStyle>
            <a:lvl1pPr algn="l">
              <a:defRPr sz="1400">
                <a:solidFill>
                  <a:schemeClr val="tx1">
                    <a:tint val="75000"/>
                  </a:schemeClr>
                </a:solidFill>
              </a:defRPr>
            </a:lvl1pPr>
          </a:lstStyle>
          <a:p>
            <a:fld id="{88FF6859-FEBC-44AD-B36D-19D244AE3339}" type="datetimeFigureOut">
              <a:rPr lang="zh-CN" altLang="en-US" smtClean="0"/>
            </a:fld>
            <a:endParaRPr lang="zh-CN" altLang="en-US"/>
          </a:p>
        </p:txBody>
      </p:sp>
      <p:sp>
        <p:nvSpPr>
          <p:cNvPr id="5" name="页脚占位符 4"/>
          <p:cNvSpPr>
            <a:spLocks noGrp="1"/>
          </p:cNvSpPr>
          <p:nvPr>
            <p:ph type="ftr" sz="quarter" idx="3"/>
          </p:nvPr>
        </p:nvSpPr>
        <p:spPr>
          <a:xfrm>
            <a:off x="4165604" y="6356354"/>
            <a:ext cx="3860800" cy="3651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2" y="6356354"/>
            <a:ext cx="2844800" cy="365124"/>
          </a:xfrm>
          <a:prstGeom prst="rect">
            <a:avLst/>
          </a:prstGeom>
        </p:spPr>
        <p:txBody>
          <a:bodyPr vert="horz" lIns="104306" tIns="52153" rIns="104306" bIns="52153" rtlCol="0" anchor="ctr"/>
          <a:lstStyle>
            <a:lvl1pPr algn="r">
              <a:defRPr sz="1400">
                <a:solidFill>
                  <a:schemeClr val="tx1">
                    <a:tint val="75000"/>
                  </a:schemeClr>
                </a:solidFill>
              </a:defRPr>
            </a:lvl1pPr>
          </a:lstStyle>
          <a:p>
            <a:fld id="{9AD9CD1A-84F8-4651-80FC-C1CD9D818A9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670" rtl="0" eaLnBrk="1" latinLnBrk="0" hangingPunct="1">
        <a:spcBef>
          <a:spcPct val="0"/>
        </a:spcBef>
        <a:buNone/>
        <a:defRPr sz="5000" kern="1200">
          <a:solidFill>
            <a:schemeClr val="tx1"/>
          </a:solidFill>
          <a:latin typeface="微软雅黑" panose="020B0503020204020204" pitchFamily="34" charset="-122"/>
          <a:ea typeface="微软雅黑" panose="020B0503020204020204" pitchFamily="34" charset="-122"/>
          <a:cs typeface="+mj-cs"/>
        </a:defRPr>
      </a:lvl1pPr>
    </p:titleStyle>
    <p:bodyStyle>
      <a:lvl1pPr marL="391160" indent="-391160" algn="l" defTabSz="1042670" rtl="0" eaLnBrk="1" latinLnBrk="0" hangingPunct="1">
        <a:spcBef>
          <a:spcPct val="20000"/>
        </a:spcBef>
        <a:buFont typeface="Wingdings" panose="05000000000000000000" pitchFamily="2" charset="2"/>
        <a:buChar char="Ø"/>
        <a:defRPr sz="3700" kern="1200">
          <a:solidFill>
            <a:schemeClr val="tx1"/>
          </a:solidFill>
          <a:latin typeface="微软雅黑" panose="020B0503020204020204" pitchFamily="34" charset="-122"/>
          <a:ea typeface="微软雅黑" panose="020B0503020204020204" pitchFamily="34" charset="-122"/>
          <a:cs typeface="+mn-cs"/>
        </a:defRPr>
      </a:lvl1pPr>
      <a:lvl2pPr marL="847090" indent="-325755" algn="l" defTabSz="1042670" rtl="0" eaLnBrk="1" latinLnBrk="0" hangingPunct="1">
        <a:spcBef>
          <a:spcPct val="20000"/>
        </a:spcBef>
        <a:buFont typeface="Arial" panose="020B0604020202020204" pitchFamily="34" charset="0"/>
        <a:buChar char="–"/>
        <a:defRPr sz="3600" b="1" kern="1200">
          <a:solidFill>
            <a:schemeClr val="tx1"/>
          </a:solidFill>
          <a:latin typeface="楷体" panose="02010609060101010101" pitchFamily="49" charset="-122"/>
          <a:ea typeface="楷体" panose="02010609060101010101" pitchFamily="49" charset="-122"/>
          <a:cs typeface="+mn-cs"/>
        </a:defRPr>
      </a:lvl2pPr>
      <a:lvl3pPr marL="1499870" indent="-457200" algn="l" defTabSz="104267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82499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34632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86766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38899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3910965"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432300" indent="-260985" algn="l" defTabSz="1042670"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42670" rtl="0" eaLnBrk="1" latinLnBrk="0" hangingPunct="1">
        <a:defRPr sz="2100" kern="1200">
          <a:solidFill>
            <a:schemeClr val="tx1"/>
          </a:solidFill>
          <a:latin typeface="+mn-lt"/>
          <a:ea typeface="+mn-ea"/>
          <a:cs typeface="+mn-cs"/>
        </a:defRPr>
      </a:lvl1pPr>
      <a:lvl2pPr marL="521335" algn="l" defTabSz="1042670" rtl="0" eaLnBrk="1" latinLnBrk="0" hangingPunct="1">
        <a:defRPr sz="2100" kern="1200">
          <a:solidFill>
            <a:schemeClr val="tx1"/>
          </a:solidFill>
          <a:latin typeface="+mn-lt"/>
          <a:ea typeface="+mn-ea"/>
          <a:cs typeface="+mn-cs"/>
        </a:defRPr>
      </a:lvl2pPr>
      <a:lvl3pPr marL="1042670" algn="l" defTabSz="1042670" rtl="0" eaLnBrk="1" latinLnBrk="0" hangingPunct="1">
        <a:defRPr sz="2100" kern="1200">
          <a:solidFill>
            <a:schemeClr val="tx1"/>
          </a:solidFill>
          <a:latin typeface="+mn-lt"/>
          <a:ea typeface="+mn-ea"/>
          <a:cs typeface="+mn-cs"/>
        </a:defRPr>
      </a:lvl3pPr>
      <a:lvl4pPr marL="1564005" algn="l" defTabSz="1042670" rtl="0" eaLnBrk="1" latinLnBrk="0" hangingPunct="1">
        <a:defRPr sz="2100" kern="1200">
          <a:solidFill>
            <a:schemeClr val="tx1"/>
          </a:solidFill>
          <a:latin typeface="+mn-lt"/>
          <a:ea typeface="+mn-ea"/>
          <a:cs typeface="+mn-cs"/>
        </a:defRPr>
      </a:lvl4pPr>
      <a:lvl5pPr marL="2085975" algn="l" defTabSz="1042670" rtl="0" eaLnBrk="1" latinLnBrk="0" hangingPunct="1">
        <a:defRPr sz="2100" kern="1200">
          <a:solidFill>
            <a:schemeClr val="tx1"/>
          </a:solidFill>
          <a:latin typeface="+mn-lt"/>
          <a:ea typeface="+mn-ea"/>
          <a:cs typeface="+mn-cs"/>
        </a:defRPr>
      </a:lvl5pPr>
      <a:lvl6pPr marL="2607310" algn="l" defTabSz="1042670" rtl="0" eaLnBrk="1" latinLnBrk="0" hangingPunct="1">
        <a:defRPr sz="2100" kern="1200">
          <a:solidFill>
            <a:schemeClr val="tx1"/>
          </a:solidFill>
          <a:latin typeface="+mn-lt"/>
          <a:ea typeface="+mn-ea"/>
          <a:cs typeface="+mn-cs"/>
        </a:defRPr>
      </a:lvl6pPr>
      <a:lvl7pPr marL="3128645" algn="l" defTabSz="1042670" rtl="0" eaLnBrk="1" latinLnBrk="0" hangingPunct="1">
        <a:defRPr sz="2100" kern="1200">
          <a:solidFill>
            <a:schemeClr val="tx1"/>
          </a:solidFill>
          <a:latin typeface="+mn-lt"/>
          <a:ea typeface="+mn-ea"/>
          <a:cs typeface="+mn-cs"/>
        </a:defRPr>
      </a:lvl7pPr>
      <a:lvl8pPr marL="3649980" algn="l" defTabSz="1042670" rtl="0" eaLnBrk="1" latinLnBrk="0" hangingPunct="1">
        <a:defRPr sz="2100" kern="1200">
          <a:solidFill>
            <a:schemeClr val="tx1"/>
          </a:solidFill>
          <a:latin typeface="+mn-lt"/>
          <a:ea typeface="+mn-ea"/>
          <a:cs typeface="+mn-cs"/>
        </a:defRPr>
      </a:lvl8pPr>
      <a:lvl9pPr marL="4171315" algn="l" defTabSz="104267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6.xml"/><Relationship Id="rId2" Type="http://schemas.openxmlformats.org/officeDocument/2006/relationships/image" Target="../media/image3.emf"/><Relationship Id="rId1"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4.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normAutofit/>
          </a:bodyPr>
          <a:lstStyle/>
          <a:p>
            <a:r>
              <a:rPr lang="zh-CN" altLang="en-US" sz="5400" b="1" dirty="0" smtClean="0"/>
              <a:t>第五章 法律行为</a:t>
            </a:r>
            <a:endParaRPr lang="zh-CN" altLang="en-US"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a:t>
            </a:r>
            <a:r>
              <a:rPr lang="zh-CN" altLang="en-US" dirty="0" smtClean="0"/>
              <a:t>案情</a:t>
            </a:r>
            <a:r>
              <a:rPr lang="en-US" altLang="zh-CN" dirty="0" smtClean="0"/>
              <a:t>】</a:t>
            </a:r>
            <a:r>
              <a:rPr lang="zh-CN" altLang="zh-CN" sz="3200" b="1" dirty="0" smtClean="0">
                <a:latin typeface="楷体" panose="02010609060101010101" pitchFamily="49" charset="-122"/>
                <a:ea typeface="楷体" panose="02010609060101010101" pitchFamily="49" charset="-122"/>
              </a:rPr>
              <a:t>甲</a:t>
            </a:r>
            <a:r>
              <a:rPr lang="zh-CN" altLang="zh-CN" sz="3200" b="1" dirty="0">
                <a:latin typeface="楷体" panose="02010609060101010101" pitchFamily="49" charset="-122"/>
                <a:ea typeface="楷体" panose="02010609060101010101" pitchFamily="49" charset="-122"/>
              </a:rPr>
              <a:t>为</a:t>
            </a:r>
            <a:r>
              <a:rPr lang="en-US" altLang="zh-CN" sz="3200" b="1" dirty="0">
                <a:latin typeface="楷体" panose="02010609060101010101" pitchFamily="49" charset="-122"/>
                <a:ea typeface="楷体" panose="02010609060101010101" pitchFamily="49" charset="-122"/>
              </a:rPr>
              <a:t>15</a:t>
            </a:r>
            <a:r>
              <a:rPr lang="zh-CN" altLang="zh-CN" sz="3200" b="1" dirty="0">
                <a:latin typeface="楷体" panose="02010609060101010101" pitchFamily="49" charset="-122"/>
                <a:ea typeface="楷体" panose="02010609060101010101" pitchFamily="49" charset="-122"/>
              </a:rPr>
              <a:t>岁之未成年人，某日在新疆天山旅行，拾得一块和田玉。后征得法定代理人同意，出卖给</a:t>
            </a:r>
            <a:r>
              <a:rPr lang="en-US" altLang="zh-CN" sz="3200" b="1" dirty="0">
                <a:latin typeface="楷体" panose="02010609060101010101" pitchFamily="49" charset="-122"/>
                <a:ea typeface="楷体" panose="02010609060101010101" pitchFamily="49" charset="-122"/>
              </a:rPr>
              <a:t>20</a:t>
            </a:r>
            <a:r>
              <a:rPr lang="zh-CN" altLang="zh-CN" sz="3200" b="1" dirty="0">
                <a:latin typeface="楷体" panose="02010609060101010101" pitchFamily="49" charset="-122"/>
                <a:ea typeface="楷体" panose="02010609060101010101" pitchFamily="49" charset="-122"/>
              </a:rPr>
              <a:t>岁之乙。约定一星期后乙支付价金</a:t>
            </a:r>
            <a:r>
              <a:rPr lang="en-US" altLang="zh-CN" sz="3200" b="1" dirty="0">
                <a:latin typeface="楷体" panose="02010609060101010101" pitchFamily="49" charset="-122"/>
                <a:ea typeface="楷体" panose="02010609060101010101" pitchFamily="49" charset="-122"/>
              </a:rPr>
              <a:t>2</a:t>
            </a:r>
            <a:r>
              <a:rPr lang="zh-CN" altLang="zh-CN" sz="3200" b="1" dirty="0">
                <a:latin typeface="楷体" panose="02010609060101010101" pitchFamily="49" charset="-122"/>
                <a:ea typeface="楷体" panose="02010609060101010101" pitchFamily="49" charset="-122"/>
              </a:rPr>
              <a:t>千。乙迟延履行义务，甲再三催告，乙置之不理。甲遂提出解除合同，要求返还原物</a:t>
            </a:r>
            <a:r>
              <a:rPr lang="zh-CN" altLang="zh-CN" sz="3200" b="1" dirty="0" smtClean="0">
                <a:latin typeface="楷体" panose="02010609060101010101" pitchFamily="49" charset="-122"/>
                <a:ea typeface="楷体" panose="02010609060101010101" pitchFamily="49" charset="-122"/>
              </a:rPr>
              <a:t>。</a:t>
            </a:r>
            <a:endParaRPr lang="en-US" altLang="zh-CN" sz="3200" b="1" dirty="0" smtClean="0">
              <a:latin typeface="楷体" panose="02010609060101010101" pitchFamily="49" charset="-122"/>
              <a:ea typeface="楷体" panose="02010609060101010101" pitchFamily="49" charset="-122"/>
            </a:endParaRPr>
          </a:p>
          <a:p>
            <a:r>
              <a:rPr lang="zh-CN" altLang="en-US" sz="3200" b="1" dirty="0" smtClean="0">
                <a:latin typeface="楷体" panose="02010609060101010101" pitchFamily="49" charset="-122"/>
                <a:ea typeface="楷体" panose="02010609060101010101" pitchFamily="49" charset="-122"/>
              </a:rPr>
              <a:t>先占、买卖、催告、解除，各自效力如何？</a:t>
            </a:r>
            <a:endParaRPr lang="zh-CN" altLang="zh-CN" sz="3200"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实例：概念区分之实益</a:t>
            </a: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en-US" dirty="0" smtClean="0"/>
              <a:t>第二节 法律行为的成立与生效  </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dirty="0"/>
              <a:t>（</a:t>
            </a:r>
            <a:r>
              <a:rPr lang="en-US" altLang="zh-CN" dirty="0"/>
              <a:t>1</a:t>
            </a:r>
            <a:r>
              <a:rPr lang="zh-CN" altLang="zh-CN" dirty="0"/>
              <a:t>）</a:t>
            </a:r>
            <a:r>
              <a:rPr lang="zh-CN" altLang="zh-CN" dirty="0" smtClean="0"/>
              <a:t>法律行为由</a:t>
            </a:r>
            <a:r>
              <a:rPr lang="zh-CN" altLang="zh-CN" dirty="0"/>
              <a:t>一个意思表示</a:t>
            </a:r>
            <a:r>
              <a:rPr lang="zh-CN" altLang="zh-CN" dirty="0" smtClean="0"/>
              <a:t>成立</a:t>
            </a:r>
            <a:endParaRPr lang="en-US" altLang="zh-CN" dirty="0" smtClean="0"/>
          </a:p>
          <a:p>
            <a:pPr lvl="1"/>
            <a:r>
              <a:rPr lang="zh-CN" altLang="zh-CN" dirty="0" smtClean="0"/>
              <a:t>如</a:t>
            </a:r>
            <a:r>
              <a:rPr lang="zh-CN" altLang="zh-CN" dirty="0"/>
              <a:t>遗嘱、权利抛弃、</a:t>
            </a:r>
            <a:r>
              <a:rPr lang="zh-CN" altLang="zh-CN" dirty="0" smtClean="0"/>
              <a:t>解除</a:t>
            </a:r>
            <a:r>
              <a:rPr lang="zh-CN" altLang="en-US" dirty="0" smtClean="0"/>
              <a:t>合同</a:t>
            </a:r>
            <a:endParaRPr lang="zh-CN" altLang="zh-CN" dirty="0"/>
          </a:p>
          <a:p>
            <a:r>
              <a:rPr lang="zh-CN" altLang="zh-CN" dirty="0"/>
              <a:t>（</a:t>
            </a:r>
            <a:r>
              <a:rPr lang="en-US" altLang="zh-CN" dirty="0"/>
              <a:t>2</a:t>
            </a:r>
            <a:r>
              <a:rPr lang="zh-CN" altLang="zh-CN" dirty="0"/>
              <a:t>）</a:t>
            </a:r>
            <a:r>
              <a:rPr lang="zh-CN" altLang="zh-CN" dirty="0" smtClean="0"/>
              <a:t>法律行为由</a:t>
            </a:r>
            <a:r>
              <a:rPr lang="zh-CN" altLang="zh-CN" dirty="0"/>
              <a:t>两个以上意思</a:t>
            </a:r>
            <a:r>
              <a:rPr lang="zh-CN" altLang="zh-CN" dirty="0" smtClean="0"/>
              <a:t>表示</a:t>
            </a:r>
            <a:r>
              <a:rPr lang="zh-CN" altLang="en-US" dirty="0" smtClean="0"/>
              <a:t>成立</a:t>
            </a:r>
            <a:endParaRPr lang="en-US" altLang="zh-CN" dirty="0" smtClean="0"/>
          </a:p>
          <a:p>
            <a:pPr lvl="1"/>
            <a:r>
              <a:rPr lang="zh-CN" altLang="zh-CN" dirty="0" smtClean="0"/>
              <a:t>如</a:t>
            </a:r>
            <a:r>
              <a:rPr lang="zh-CN" altLang="en-US" dirty="0" smtClean="0"/>
              <a:t>订立</a:t>
            </a:r>
            <a:r>
              <a:rPr lang="zh-CN" altLang="zh-CN" dirty="0" smtClean="0"/>
              <a:t>合同、</a:t>
            </a:r>
            <a:r>
              <a:rPr lang="zh-CN" altLang="en-US" dirty="0" smtClean="0"/>
              <a:t>决议</a:t>
            </a:r>
            <a:endParaRPr lang="zh-CN" altLang="zh-CN" dirty="0" smtClean="0"/>
          </a:p>
          <a:p>
            <a:r>
              <a:rPr lang="zh-CN" altLang="zh-CN" dirty="0" smtClean="0"/>
              <a:t>（</a:t>
            </a:r>
            <a:r>
              <a:rPr lang="en-US" altLang="zh-CN" dirty="0"/>
              <a:t>3</a:t>
            </a:r>
            <a:r>
              <a:rPr lang="zh-CN" altLang="zh-CN" dirty="0" smtClean="0"/>
              <a:t>）意思</a:t>
            </a:r>
            <a:r>
              <a:rPr lang="zh-CN" altLang="zh-CN" dirty="0"/>
              <a:t>表示加上物之</a:t>
            </a:r>
            <a:r>
              <a:rPr lang="zh-CN" altLang="zh-CN" dirty="0" smtClean="0"/>
              <a:t>交付</a:t>
            </a:r>
            <a:r>
              <a:rPr lang="zh-CN" altLang="en-US" sz="2400" dirty="0" smtClean="0"/>
              <a:t>（</a:t>
            </a:r>
            <a:r>
              <a:rPr lang="zh-CN" altLang="zh-CN" sz="2400" dirty="0"/>
              <a:t>要物</a:t>
            </a:r>
            <a:r>
              <a:rPr lang="zh-CN" altLang="zh-CN" sz="2400" dirty="0" smtClean="0"/>
              <a:t>法律行为</a:t>
            </a:r>
            <a:r>
              <a:rPr lang="zh-CN" altLang="en-US" sz="2400" dirty="0" smtClean="0"/>
              <a:t>）</a:t>
            </a:r>
            <a:endParaRPr lang="en-US" altLang="zh-CN" dirty="0"/>
          </a:p>
          <a:p>
            <a:pPr lvl="1"/>
            <a:r>
              <a:rPr lang="zh-CN" altLang="zh-CN" dirty="0" smtClean="0"/>
              <a:t>如</a:t>
            </a:r>
            <a:r>
              <a:rPr lang="zh-CN" altLang="zh-CN" dirty="0"/>
              <a:t>自然人之间借贷</a:t>
            </a:r>
            <a:r>
              <a:rPr lang="zh-CN" altLang="zh-CN" dirty="0" smtClean="0"/>
              <a:t>、</a:t>
            </a:r>
            <a:r>
              <a:rPr lang="zh-CN" altLang="en-US" dirty="0" smtClean="0"/>
              <a:t>动产</a:t>
            </a:r>
            <a:r>
              <a:rPr lang="zh-CN" altLang="zh-CN" dirty="0" smtClean="0"/>
              <a:t>质押</a:t>
            </a:r>
            <a:endParaRPr lang="zh-CN" altLang="zh-CN" dirty="0"/>
          </a:p>
        </p:txBody>
      </p:sp>
      <p:sp>
        <p:nvSpPr>
          <p:cNvPr id="3" name="标题 2"/>
          <p:cNvSpPr>
            <a:spLocks noGrp="1"/>
          </p:cNvSpPr>
          <p:nvPr>
            <p:ph type="title"/>
          </p:nvPr>
        </p:nvSpPr>
        <p:spPr/>
        <p:txBody>
          <a:bodyPr/>
          <a:lstStyle/>
          <a:p>
            <a:r>
              <a:rPr lang="zh-CN" altLang="en-US" dirty="0" smtClean="0"/>
              <a:t>一、法律行为与意思表示</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a:t>
            </a:r>
            <a:r>
              <a:rPr lang="en-US" altLang="zh-CN" b="1" dirty="0" smtClean="0"/>
              <a:t>§134</a:t>
            </a:r>
            <a:endParaRPr lang="en-US" altLang="zh-CN" b="1" dirty="0" smtClean="0"/>
          </a:p>
          <a:p>
            <a:pPr lvl="1"/>
            <a:r>
              <a:rPr lang="zh-CN" altLang="zh-CN" dirty="0" smtClean="0"/>
              <a:t>民事</a:t>
            </a:r>
            <a:r>
              <a:rPr lang="zh-CN" altLang="zh-CN" dirty="0"/>
              <a:t>法律行为可以基于双方或者多方的意思表示一致成立，也可以基于单方的意思表示成立。</a:t>
            </a:r>
            <a:endParaRPr lang="zh-CN" altLang="zh-CN" dirty="0"/>
          </a:p>
          <a:p>
            <a:pPr lvl="1"/>
            <a:r>
              <a:rPr lang="zh-CN" altLang="zh-CN" dirty="0"/>
              <a:t>法人、非法人组织依照法律或者章程规定的议事方式和表决程序作出决议的，该决议行为成立。</a:t>
            </a:r>
            <a:endParaRPr lang="zh-CN" altLang="zh-CN"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A</a:t>
            </a:r>
            <a:r>
              <a:rPr lang="zh-CN" altLang="zh-CN" dirty="0"/>
              <a:t>、当事人</a:t>
            </a:r>
            <a:endParaRPr lang="zh-CN" altLang="zh-CN" dirty="0"/>
          </a:p>
          <a:p>
            <a:r>
              <a:rPr lang="en-US" altLang="zh-CN" dirty="0"/>
              <a:t>B</a:t>
            </a:r>
            <a:r>
              <a:rPr lang="zh-CN" altLang="zh-CN" dirty="0"/>
              <a:t>、标的</a:t>
            </a:r>
            <a:endParaRPr lang="zh-CN" altLang="zh-CN" dirty="0"/>
          </a:p>
          <a:p>
            <a:r>
              <a:rPr lang="en-US" altLang="zh-CN" dirty="0"/>
              <a:t>C</a:t>
            </a:r>
            <a:r>
              <a:rPr lang="zh-CN" altLang="zh-CN" dirty="0"/>
              <a:t>、意思表示</a:t>
            </a:r>
            <a:endParaRPr lang="zh-CN" altLang="zh-CN" dirty="0"/>
          </a:p>
          <a:p>
            <a:r>
              <a:rPr lang="en-US" altLang="zh-CN" dirty="0"/>
              <a:t>D</a:t>
            </a:r>
            <a:r>
              <a:rPr lang="zh-CN" altLang="zh-CN" dirty="0"/>
              <a:t>、特别要件：</a:t>
            </a:r>
            <a:endParaRPr lang="zh-CN" altLang="zh-CN" dirty="0"/>
          </a:p>
          <a:p>
            <a:pPr lvl="1"/>
            <a:r>
              <a:rPr lang="zh-CN" altLang="zh-CN" dirty="0" smtClean="0"/>
              <a:t>交付</a:t>
            </a:r>
            <a:r>
              <a:rPr lang="zh-CN" altLang="zh-CN" dirty="0"/>
              <a:t>标的</a:t>
            </a:r>
            <a:r>
              <a:rPr lang="zh-CN" altLang="zh-CN" dirty="0" smtClean="0"/>
              <a:t>物</a:t>
            </a:r>
            <a:endParaRPr lang="en-US" altLang="zh-CN" dirty="0" smtClean="0"/>
          </a:p>
          <a:p>
            <a:pPr lvl="1"/>
            <a:r>
              <a:rPr lang="zh-CN" altLang="zh-CN" dirty="0" smtClean="0"/>
              <a:t>需要</a:t>
            </a:r>
            <a:r>
              <a:rPr lang="zh-CN" altLang="zh-CN" dirty="0"/>
              <a:t>批准或</a:t>
            </a:r>
            <a:r>
              <a:rPr lang="zh-CN" altLang="zh-CN" dirty="0" smtClean="0"/>
              <a:t>登记</a:t>
            </a:r>
            <a:endParaRPr lang="zh-CN" altLang="en-US" dirty="0"/>
          </a:p>
        </p:txBody>
      </p:sp>
      <p:sp>
        <p:nvSpPr>
          <p:cNvPr id="3" name="标题 2"/>
          <p:cNvSpPr>
            <a:spLocks noGrp="1"/>
          </p:cNvSpPr>
          <p:nvPr>
            <p:ph type="title"/>
          </p:nvPr>
        </p:nvSpPr>
        <p:spPr/>
        <p:txBody>
          <a:bodyPr/>
          <a:lstStyle/>
          <a:p>
            <a:r>
              <a:rPr lang="zh-CN" altLang="en-US" b="1" dirty="0"/>
              <a:t>二、</a:t>
            </a:r>
            <a:r>
              <a:rPr lang="zh-CN" altLang="zh-CN" b="1" dirty="0"/>
              <a:t>法律行为之</a:t>
            </a:r>
            <a:r>
              <a:rPr lang="zh-CN" altLang="zh-CN" b="1" dirty="0" smtClean="0"/>
              <a:t>成立</a:t>
            </a:r>
            <a:r>
              <a:rPr lang="zh-CN" altLang="en-US" b="1" dirty="0" smtClean="0"/>
              <a:t>要件</a:t>
            </a:r>
            <a:endParaRPr lang="zh-CN"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711757"/>
            <a:ext cx="9709839" cy="4501158"/>
          </a:xfrm>
        </p:spPr>
        <p:txBody>
          <a:bodyPr>
            <a:normAutofit lnSpcReduction="10000"/>
          </a:bodyPr>
          <a:lstStyle/>
          <a:p>
            <a:r>
              <a:rPr lang="zh-CN" altLang="en-US" b="1" dirty="0" smtClean="0"/>
              <a:t>民法典</a:t>
            </a:r>
            <a:r>
              <a:rPr lang="en-US" altLang="zh-CN" b="1" dirty="0" smtClean="0"/>
              <a:t>§490 </a:t>
            </a:r>
            <a:r>
              <a:rPr lang="zh-CN" altLang="en-US" b="1" dirty="0" smtClean="0"/>
              <a:t>：</a:t>
            </a:r>
            <a:endParaRPr lang="en-US" altLang="zh-CN" b="1" dirty="0" smtClean="0"/>
          </a:p>
          <a:p>
            <a:pPr lvl="1"/>
            <a:r>
              <a:rPr lang="zh-CN" altLang="en-US" dirty="0"/>
              <a:t>第</a:t>
            </a:r>
            <a:r>
              <a:rPr lang="en-US" altLang="zh-CN" dirty="0"/>
              <a:t>1</a:t>
            </a:r>
            <a:r>
              <a:rPr lang="zh-CN" altLang="en-US" dirty="0"/>
              <a:t>款第</a:t>
            </a:r>
            <a:r>
              <a:rPr lang="en-US" altLang="zh-CN" dirty="0"/>
              <a:t>1</a:t>
            </a:r>
            <a:r>
              <a:rPr lang="zh-CN" altLang="en-US" dirty="0" smtClean="0"/>
              <a:t>句：</a:t>
            </a:r>
            <a:r>
              <a:rPr lang="zh-CN" altLang="zh-CN" dirty="0" smtClean="0"/>
              <a:t>当事人</a:t>
            </a:r>
            <a:r>
              <a:rPr lang="zh-CN" altLang="zh-CN" dirty="0"/>
              <a:t>采用合同书形式订立合同的，自当事人均签字、盖章或者按指印时合同成立</a:t>
            </a:r>
            <a:r>
              <a:rPr lang="zh-CN" altLang="zh-CN" dirty="0" smtClean="0"/>
              <a:t>。</a:t>
            </a:r>
            <a:endParaRPr lang="en-US" altLang="zh-CN" dirty="0" smtClean="0"/>
          </a:p>
          <a:p>
            <a:pPr lvl="1"/>
            <a:endParaRPr lang="en-US" altLang="zh-CN" dirty="0" smtClean="0"/>
          </a:p>
          <a:p>
            <a:pPr marL="521335" lvl="1" indent="0">
              <a:buNone/>
            </a:pPr>
            <a:r>
              <a:rPr lang="en-US" altLang="zh-CN" dirty="0"/>
              <a:t>→</a:t>
            </a:r>
            <a:r>
              <a:rPr lang="zh-CN" altLang="en-US" dirty="0" smtClean="0"/>
              <a:t>若无当事人亲自签字、盖章，除非有特别规定，则不成立法律行为（如冒名行为、私刻公章签订合同、夫妻一方擅自出售房屋）。</a:t>
            </a:r>
            <a:endParaRPr lang="en-US" altLang="zh-CN" dirty="0" smtClean="0"/>
          </a:p>
          <a:p>
            <a:pPr marL="521335" lvl="1" indent="0">
              <a:buNone/>
            </a:pPr>
            <a:endParaRPr lang="zh-CN" altLang="en-US" dirty="0"/>
          </a:p>
        </p:txBody>
      </p:sp>
      <p:sp>
        <p:nvSpPr>
          <p:cNvPr id="3" name="标题 2"/>
          <p:cNvSpPr>
            <a:spLocks noGrp="1"/>
          </p:cNvSpPr>
          <p:nvPr>
            <p:ph type="title"/>
          </p:nvPr>
        </p:nvSpPr>
        <p:spPr>
          <a:xfrm>
            <a:off x="1660550" y="753466"/>
            <a:ext cx="10026534" cy="860602"/>
          </a:xfrm>
        </p:spPr>
        <p:txBody>
          <a:bodyPr/>
          <a:lstStyle/>
          <a:p>
            <a:r>
              <a:rPr lang="zh-CN" altLang="en-US" dirty="0" smtClean="0"/>
              <a:t>解决当事人之间是否</a:t>
            </a:r>
            <a:r>
              <a:rPr lang="en-US" altLang="zh-CN" dirty="0" smtClean="0"/>
              <a:t>“</a:t>
            </a:r>
            <a:r>
              <a:rPr lang="zh-CN" altLang="en-US" dirty="0" smtClean="0"/>
              <a:t>存在</a:t>
            </a:r>
            <a:r>
              <a:rPr lang="en-US" altLang="zh-CN" dirty="0" smtClean="0"/>
              <a:t>”</a:t>
            </a:r>
            <a:r>
              <a:rPr lang="zh-CN" altLang="en-US" dirty="0"/>
              <a:t>法律行为</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b="1" dirty="0" smtClean="0"/>
              <a:t>民法典</a:t>
            </a:r>
            <a:r>
              <a:rPr lang="en-US" altLang="zh-CN" b="1" dirty="0" smtClean="0"/>
              <a:t>§136</a:t>
            </a:r>
            <a:r>
              <a:rPr lang="zh-CN" altLang="zh-CN" dirty="0" smtClean="0"/>
              <a:t> </a:t>
            </a:r>
            <a:r>
              <a:rPr lang="zh-CN" altLang="zh-CN" dirty="0"/>
              <a:t>民事法律行为自成立时生效，但是法律另有规定或者当事人另有约定的除外</a:t>
            </a:r>
            <a:r>
              <a:rPr lang="zh-CN" altLang="zh-CN" dirty="0" smtClean="0"/>
              <a:t>。</a:t>
            </a:r>
            <a:endParaRPr lang="en-US" altLang="zh-CN" dirty="0" smtClean="0"/>
          </a:p>
          <a:p>
            <a:endParaRPr lang="en-US" altLang="zh-CN" dirty="0"/>
          </a:p>
          <a:p>
            <a:r>
              <a:rPr lang="zh-CN" altLang="en-US" b="1" dirty="0" smtClean="0"/>
              <a:t>民法典</a:t>
            </a:r>
            <a:r>
              <a:rPr lang="en-US" altLang="zh-CN" b="1" dirty="0" smtClean="0"/>
              <a:t>143</a:t>
            </a:r>
            <a:r>
              <a:rPr lang="zh-CN" altLang="zh-CN" b="1" dirty="0" smtClean="0"/>
              <a:t> </a:t>
            </a:r>
            <a:r>
              <a:rPr lang="zh-CN" altLang="zh-CN" dirty="0"/>
              <a:t>具备下列条件的民事法律行为有效：</a:t>
            </a:r>
            <a:endParaRPr lang="zh-CN" altLang="zh-CN" dirty="0"/>
          </a:p>
          <a:p>
            <a:pPr lvl="1"/>
            <a:r>
              <a:rPr lang="zh-CN" altLang="zh-CN" dirty="0"/>
              <a:t>（一）行为人具有相应的民事行为能力；</a:t>
            </a:r>
            <a:endParaRPr lang="zh-CN" altLang="zh-CN" dirty="0"/>
          </a:p>
          <a:p>
            <a:pPr lvl="1"/>
            <a:r>
              <a:rPr lang="zh-CN" altLang="zh-CN" dirty="0"/>
              <a:t>（二）意思表示真实；</a:t>
            </a:r>
            <a:endParaRPr lang="zh-CN" altLang="zh-CN" dirty="0"/>
          </a:p>
          <a:p>
            <a:pPr lvl="1"/>
            <a:r>
              <a:rPr lang="zh-CN" altLang="zh-CN" dirty="0"/>
              <a:t>（三）不违反法律、行政法规的强制性规定，不违背公序良俗。</a:t>
            </a:r>
            <a:endParaRPr lang="zh-CN" altLang="zh-CN" dirty="0"/>
          </a:p>
          <a:p>
            <a:endParaRPr lang="zh-CN" altLang="zh-CN" dirty="0"/>
          </a:p>
        </p:txBody>
      </p:sp>
      <p:sp>
        <p:nvSpPr>
          <p:cNvPr id="3" name="标题 2"/>
          <p:cNvSpPr>
            <a:spLocks noGrp="1"/>
          </p:cNvSpPr>
          <p:nvPr>
            <p:ph type="title"/>
          </p:nvPr>
        </p:nvSpPr>
        <p:spPr/>
        <p:txBody>
          <a:bodyPr/>
          <a:lstStyle/>
          <a:p>
            <a:r>
              <a:rPr lang="zh-CN" altLang="en-US" b="1" dirty="0" smtClean="0"/>
              <a:t>三、法律行为的生效要件</a:t>
            </a:r>
            <a:endParaRPr lang="zh-CN" altLang="en-US"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68344" y="1828800"/>
            <a:ext cx="9296856" cy="4367175"/>
          </a:xfrm>
        </p:spPr>
        <p:txBody>
          <a:bodyPr>
            <a:normAutofit fontScale="77500" lnSpcReduction="20000"/>
          </a:bodyPr>
          <a:lstStyle/>
          <a:p>
            <a:r>
              <a:rPr lang="en-US" altLang="zh-CN" b="1" dirty="0" smtClean="0"/>
              <a:t>1</a:t>
            </a:r>
            <a:r>
              <a:rPr lang="zh-CN" altLang="en-US" b="1" dirty="0" smtClean="0"/>
              <a:t>、无效</a:t>
            </a:r>
            <a:endParaRPr lang="en-US" altLang="zh-CN" b="1" dirty="0" smtClean="0"/>
          </a:p>
          <a:p>
            <a:pPr lvl="1"/>
            <a:r>
              <a:rPr lang="zh-CN" altLang="en-US" dirty="0" smtClean="0">
                <a:solidFill>
                  <a:srgbClr val="FF0000"/>
                </a:solidFill>
              </a:rPr>
              <a:t>最严重</a:t>
            </a:r>
            <a:r>
              <a:rPr lang="zh-CN" altLang="en-US" dirty="0">
                <a:solidFill>
                  <a:srgbClr val="FF0000"/>
                </a:solidFill>
              </a:rPr>
              <a:t>的效力瑕疵！</a:t>
            </a:r>
            <a:endParaRPr lang="en-US" altLang="zh-CN" dirty="0">
              <a:solidFill>
                <a:srgbClr val="FF0000"/>
              </a:solidFill>
            </a:endParaRPr>
          </a:p>
          <a:p>
            <a:pPr lvl="1"/>
            <a:r>
              <a:rPr lang="zh-CN" altLang="en-US" dirty="0" smtClean="0"/>
              <a:t>自始、确定、当然的不发生当事人追求的法律效力。</a:t>
            </a:r>
            <a:endParaRPr lang="en-US" altLang="zh-CN" dirty="0" smtClean="0"/>
          </a:p>
          <a:p>
            <a:r>
              <a:rPr lang="en-US" altLang="zh-CN" sz="3600" b="1" dirty="0"/>
              <a:t>2</a:t>
            </a:r>
            <a:r>
              <a:rPr lang="zh-CN" altLang="en-US" sz="3600" b="1" dirty="0"/>
              <a:t>、可撤销</a:t>
            </a:r>
            <a:endParaRPr lang="en-US" altLang="zh-CN" sz="3600" b="1" dirty="0"/>
          </a:p>
          <a:p>
            <a:pPr lvl="1"/>
            <a:r>
              <a:rPr lang="zh-CN" altLang="zh-CN" dirty="0" smtClean="0"/>
              <a:t>法律行为有效，</a:t>
            </a:r>
            <a:r>
              <a:rPr lang="zh-CN" altLang="en-US" dirty="0" smtClean="0"/>
              <a:t>但</a:t>
            </a:r>
            <a:r>
              <a:rPr lang="zh-CN" altLang="zh-CN" dirty="0" smtClean="0"/>
              <a:t>允许</a:t>
            </a:r>
            <a:r>
              <a:rPr lang="zh-CN" altLang="zh-CN" dirty="0"/>
              <a:t>撤销权人嗣后消灭法律行为，</a:t>
            </a:r>
            <a:r>
              <a:rPr lang="zh-CN" altLang="zh-CN" dirty="0" smtClean="0"/>
              <a:t>并溯</a:t>
            </a:r>
            <a:r>
              <a:rPr lang="zh-CN" altLang="zh-CN" dirty="0"/>
              <a:t>及既往</a:t>
            </a:r>
            <a:r>
              <a:rPr lang="zh-CN" altLang="zh-CN" dirty="0" smtClean="0"/>
              <a:t>的</a:t>
            </a:r>
            <a:r>
              <a:rPr lang="zh-CN" altLang="en-US" dirty="0" smtClean="0"/>
              <a:t>无效。</a:t>
            </a:r>
            <a:endParaRPr lang="en-US" altLang="zh-CN" dirty="0" smtClean="0"/>
          </a:p>
          <a:p>
            <a:r>
              <a:rPr lang="en-US" altLang="zh-CN" sz="3600" b="1" dirty="0"/>
              <a:t>3</a:t>
            </a:r>
            <a:r>
              <a:rPr lang="zh-CN" altLang="en-US" sz="3600" b="1" dirty="0"/>
              <a:t>、效力待定</a:t>
            </a:r>
            <a:endParaRPr lang="en-US" altLang="zh-CN" sz="3600" b="1" dirty="0"/>
          </a:p>
          <a:p>
            <a:pPr lvl="1"/>
            <a:r>
              <a:rPr lang="zh-CN" altLang="zh-CN" dirty="0"/>
              <a:t>法律行为已经成立，但效力处于不确定的状态</a:t>
            </a:r>
            <a:r>
              <a:rPr lang="zh-CN" altLang="zh-CN" dirty="0" smtClean="0"/>
              <a:t>，由某</a:t>
            </a:r>
            <a:r>
              <a:rPr lang="zh-CN" altLang="en-US" dirty="0" smtClean="0"/>
              <a:t>种因素决定其是否生效。</a:t>
            </a:r>
            <a:endParaRPr lang="en-US" altLang="zh-CN" dirty="0" smtClean="0"/>
          </a:p>
          <a:p>
            <a:endParaRPr lang="zh-CN" altLang="en-US" dirty="0"/>
          </a:p>
        </p:txBody>
      </p:sp>
      <p:sp>
        <p:nvSpPr>
          <p:cNvPr id="3" name="标题 2"/>
          <p:cNvSpPr>
            <a:spLocks noGrp="1"/>
          </p:cNvSpPr>
          <p:nvPr>
            <p:ph type="title"/>
          </p:nvPr>
        </p:nvSpPr>
        <p:spPr/>
        <p:txBody>
          <a:bodyPr/>
          <a:lstStyle/>
          <a:p>
            <a:r>
              <a:rPr lang="zh-CN" altLang="en-US" dirty="0" smtClean="0"/>
              <a:t>不生效的法律行为形态</a:t>
            </a:r>
            <a:endParaRPr lang="zh-CN" alt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48333" y="1821821"/>
            <a:ext cx="9458552" cy="4391094"/>
          </a:xfrm>
        </p:spPr>
        <p:txBody>
          <a:bodyPr>
            <a:normAutofit fontScale="85000" lnSpcReduction="20000"/>
          </a:bodyPr>
          <a:lstStyle/>
          <a:p>
            <a:r>
              <a:rPr lang="zh-CN" altLang="en-US" b="1" dirty="0" smtClean="0"/>
              <a:t>民法典</a:t>
            </a:r>
            <a:r>
              <a:rPr lang="en-US" altLang="zh-CN" b="1" dirty="0" smtClean="0"/>
              <a:t>§157</a:t>
            </a:r>
            <a:endParaRPr lang="en-US" altLang="zh-CN" b="1" dirty="0" smtClean="0"/>
          </a:p>
          <a:p>
            <a:pPr lvl="1"/>
            <a:r>
              <a:rPr lang="zh-CN" altLang="zh-CN" dirty="0"/>
              <a:t>民事法律行为无效、被撤销或者确定不发生效力后，行为人因该行为</a:t>
            </a:r>
            <a:r>
              <a:rPr lang="zh-CN" altLang="zh-CN" dirty="0">
                <a:solidFill>
                  <a:srgbClr val="FF0000"/>
                </a:solidFill>
              </a:rPr>
              <a:t>取得的财产，应当予以返还</a:t>
            </a:r>
            <a:r>
              <a:rPr lang="zh-CN" altLang="zh-CN" dirty="0"/>
              <a:t>；不能返还或者没有必要返还的，应当</a:t>
            </a:r>
            <a:r>
              <a:rPr lang="zh-CN" altLang="zh-CN" dirty="0">
                <a:solidFill>
                  <a:srgbClr val="FF0000"/>
                </a:solidFill>
              </a:rPr>
              <a:t>折价补偿</a:t>
            </a:r>
            <a:r>
              <a:rPr lang="zh-CN" altLang="zh-CN" dirty="0"/>
              <a:t>。有过错的一方应当</a:t>
            </a:r>
            <a:r>
              <a:rPr lang="zh-CN" altLang="zh-CN" dirty="0">
                <a:solidFill>
                  <a:srgbClr val="FF0000"/>
                </a:solidFill>
              </a:rPr>
              <a:t>赔偿</a:t>
            </a:r>
            <a:r>
              <a:rPr lang="zh-CN" altLang="zh-CN" dirty="0"/>
              <a:t>对方由此所受到的损失；各方都有过错的，应当各自承担相应的责任。法律另有规定的，依照其规定</a:t>
            </a:r>
            <a:r>
              <a:rPr lang="zh-CN" altLang="zh-CN" dirty="0" smtClean="0"/>
              <a:t>。</a:t>
            </a:r>
            <a:endParaRPr lang="en-US" altLang="zh-CN" dirty="0" smtClean="0"/>
          </a:p>
          <a:p>
            <a:pPr lvl="1"/>
            <a:endParaRPr lang="en-US" altLang="zh-CN" dirty="0"/>
          </a:p>
          <a:p>
            <a:r>
              <a:rPr lang="zh-CN" altLang="en-US" b="1" dirty="0" smtClean="0"/>
              <a:t>其他后果</a:t>
            </a:r>
            <a:endParaRPr lang="en-US" altLang="zh-CN" b="1" dirty="0" smtClean="0"/>
          </a:p>
          <a:p>
            <a:pPr lvl="1"/>
            <a:r>
              <a:rPr lang="zh-CN" altLang="zh-CN" dirty="0" smtClean="0"/>
              <a:t> </a:t>
            </a:r>
            <a:r>
              <a:rPr lang="zh-CN" altLang="en-US" dirty="0" smtClean="0"/>
              <a:t>行政处罚、刑事处罚</a:t>
            </a:r>
            <a:endParaRPr lang="zh-CN" altLang="zh-CN" dirty="0"/>
          </a:p>
        </p:txBody>
      </p:sp>
      <p:sp>
        <p:nvSpPr>
          <p:cNvPr id="3" name="标题 2"/>
          <p:cNvSpPr>
            <a:spLocks noGrp="1"/>
          </p:cNvSpPr>
          <p:nvPr>
            <p:ph type="title"/>
          </p:nvPr>
        </p:nvSpPr>
        <p:spPr/>
        <p:txBody>
          <a:bodyPr/>
          <a:lstStyle/>
          <a:p>
            <a:r>
              <a:rPr lang="zh-CN" altLang="en-US" dirty="0" smtClean="0"/>
              <a:t>无效，不意味着不发生任何后果</a:t>
            </a:r>
            <a:endParaRPr lang="zh-CN"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21820"/>
            <a:ext cx="9980501" cy="4637501"/>
          </a:xfrm>
        </p:spPr>
        <p:txBody>
          <a:bodyPr>
            <a:normAutofit fontScale="77500" lnSpcReduction="20000"/>
          </a:bodyPr>
          <a:lstStyle/>
          <a:p>
            <a:r>
              <a:rPr lang="zh-CN" altLang="en-US" b="1" dirty="0" smtClean="0"/>
              <a:t>民法典</a:t>
            </a:r>
            <a:r>
              <a:rPr lang="en-US" altLang="zh-CN" b="1" dirty="0" smtClean="0"/>
              <a:t>§144</a:t>
            </a:r>
            <a:endParaRPr lang="en-US" altLang="zh-CN" b="1" dirty="0" smtClean="0"/>
          </a:p>
          <a:p>
            <a:pPr lvl="1"/>
            <a:r>
              <a:rPr lang="zh-CN" altLang="zh-CN" dirty="0" smtClean="0"/>
              <a:t> </a:t>
            </a:r>
            <a:r>
              <a:rPr lang="zh-CN" altLang="zh-CN" dirty="0"/>
              <a:t>无民事行为能力人实施的民事法律行为</a:t>
            </a:r>
            <a:r>
              <a:rPr lang="zh-CN" altLang="zh-CN" dirty="0">
                <a:solidFill>
                  <a:srgbClr val="FF0000"/>
                </a:solidFill>
              </a:rPr>
              <a:t>无效</a:t>
            </a:r>
            <a:r>
              <a:rPr lang="zh-CN" altLang="zh-CN" dirty="0" smtClean="0"/>
              <a:t>。</a:t>
            </a:r>
            <a:endParaRPr lang="en-US" altLang="zh-CN" dirty="0" smtClean="0"/>
          </a:p>
          <a:p>
            <a:endParaRPr lang="en-US" altLang="zh-CN" dirty="0"/>
          </a:p>
          <a:p>
            <a:r>
              <a:rPr lang="zh-CN" altLang="en-US" sz="3600" b="1" dirty="0"/>
              <a:t>民法典</a:t>
            </a:r>
            <a:r>
              <a:rPr lang="en-US" altLang="zh-CN" sz="3600" b="1" dirty="0"/>
              <a:t>§145 </a:t>
            </a:r>
            <a:endParaRPr lang="en-US" altLang="zh-CN" sz="3600" b="1" dirty="0"/>
          </a:p>
          <a:p>
            <a:pPr lvl="1"/>
            <a:r>
              <a:rPr lang="zh-CN" altLang="zh-CN" dirty="0" smtClean="0"/>
              <a:t>限制</a:t>
            </a:r>
            <a:r>
              <a:rPr lang="zh-CN" altLang="zh-CN" dirty="0"/>
              <a:t>民事行为能力人实施的纯获利益的民事法律行为或者与其年龄、智力、精神健康状况相适应的民事法律行为有效；实施的其他民事法律行为经</a:t>
            </a:r>
            <a:r>
              <a:rPr lang="zh-CN" altLang="zh-CN" dirty="0">
                <a:solidFill>
                  <a:srgbClr val="FF0000"/>
                </a:solidFill>
              </a:rPr>
              <a:t>法定代理人同意或者追认后有效</a:t>
            </a:r>
            <a:r>
              <a:rPr lang="zh-CN" altLang="zh-CN" dirty="0"/>
              <a:t>。</a:t>
            </a:r>
            <a:endParaRPr lang="zh-CN" altLang="zh-CN" dirty="0"/>
          </a:p>
          <a:p>
            <a:pPr lvl="1"/>
            <a:r>
              <a:rPr lang="zh-CN" altLang="zh-CN" dirty="0"/>
              <a:t>相对人可以催告法定代理人自收到通知之日起一个月内予以追认。法定代理人未作表示的，视为拒绝追认。民事法律行为被追认前，善意相对人有撤销的权利。撤销应当以通知的方式作出。</a:t>
            </a:r>
            <a:endParaRPr lang="zh-CN" altLang="zh-CN" dirty="0"/>
          </a:p>
        </p:txBody>
      </p:sp>
      <p:sp>
        <p:nvSpPr>
          <p:cNvPr id="3" name="标题 2"/>
          <p:cNvSpPr>
            <a:spLocks noGrp="1"/>
          </p:cNvSpPr>
          <p:nvPr>
            <p:ph type="title"/>
          </p:nvPr>
        </p:nvSpPr>
        <p:spPr/>
        <p:txBody>
          <a:bodyPr/>
          <a:lstStyle/>
          <a:p>
            <a:r>
              <a:rPr lang="zh-CN" altLang="en-US" dirty="0" smtClean="0"/>
              <a:t>（一）欠缺相应的行为能力</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t>1</a:t>
            </a:r>
            <a:r>
              <a:rPr lang="zh-CN" altLang="en-US" dirty="0" smtClean="0"/>
              <a:t>、概述</a:t>
            </a:r>
            <a:endParaRPr lang="en-US" altLang="zh-CN" dirty="0" smtClean="0"/>
          </a:p>
          <a:p>
            <a:r>
              <a:rPr lang="en-US" altLang="zh-CN" dirty="0" smtClean="0"/>
              <a:t>2</a:t>
            </a:r>
            <a:r>
              <a:rPr lang="zh-CN" altLang="en-US" dirty="0" smtClean="0"/>
              <a:t>、法律行为</a:t>
            </a:r>
            <a:r>
              <a:rPr lang="zh-CN" altLang="en-US" dirty="0"/>
              <a:t>的成立与生效 </a:t>
            </a:r>
            <a:endParaRPr lang="en-US" altLang="zh-CN" dirty="0" smtClean="0"/>
          </a:p>
          <a:p>
            <a:r>
              <a:rPr lang="en-US" altLang="zh-CN" dirty="0" smtClean="0"/>
              <a:t>3</a:t>
            </a:r>
            <a:r>
              <a:rPr lang="zh-CN" altLang="en-US" dirty="0" smtClean="0"/>
              <a:t>、</a:t>
            </a:r>
            <a:r>
              <a:rPr lang="zh-CN" altLang="en-US" dirty="0"/>
              <a:t>意思表示与法律行为的</a:t>
            </a:r>
            <a:r>
              <a:rPr lang="zh-CN" altLang="en-US" dirty="0" smtClean="0"/>
              <a:t>效力</a:t>
            </a:r>
            <a:endParaRPr lang="en-US" altLang="zh-CN" dirty="0" smtClean="0"/>
          </a:p>
          <a:p>
            <a:r>
              <a:rPr lang="en-US" altLang="zh-CN" dirty="0" smtClean="0"/>
              <a:t>4</a:t>
            </a:r>
            <a:r>
              <a:rPr lang="zh-CN" altLang="en-US" dirty="0" smtClean="0"/>
              <a:t>、法律行为的附款</a:t>
            </a:r>
            <a:endParaRPr lang="zh-CN" altLang="en-US" dirty="0"/>
          </a:p>
          <a:p>
            <a:endParaRPr lang="zh-CN" altLang="en-US" dirty="0"/>
          </a:p>
        </p:txBody>
      </p:sp>
      <p:sp>
        <p:nvSpPr>
          <p:cNvPr id="3" name="标题 2"/>
          <p:cNvSpPr>
            <a:spLocks noGrp="1"/>
          </p:cNvSpPr>
          <p:nvPr>
            <p:ph type="title"/>
          </p:nvPr>
        </p:nvSpPr>
        <p:spPr/>
        <p:txBody>
          <a:bodyPr/>
          <a:lstStyle/>
          <a:p>
            <a:r>
              <a:rPr lang="zh-CN" altLang="en-US" dirty="0" smtClean="0"/>
              <a:t>大纲</a:t>
            </a: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887321" y="1614068"/>
            <a:ext cx="9177877" cy="4867199"/>
          </a:xfrm>
        </p:spPr>
        <p:txBody>
          <a:bodyPr>
            <a:normAutofit/>
          </a:bodyPr>
          <a:lstStyle/>
          <a:p>
            <a:r>
              <a:rPr lang="en-US" altLang="zh-CN" dirty="0" smtClean="0"/>
              <a:t>1</a:t>
            </a:r>
            <a:r>
              <a:rPr lang="zh-CN" altLang="en-US" dirty="0" smtClean="0"/>
              <a:t>、可撤销</a:t>
            </a:r>
            <a:endParaRPr lang="en-US" altLang="zh-CN" dirty="0" smtClean="0"/>
          </a:p>
          <a:p>
            <a:pPr lvl="1"/>
            <a:r>
              <a:rPr lang="zh-CN" altLang="en-US" sz="2800" dirty="0" smtClean="0"/>
              <a:t>错误 </a:t>
            </a:r>
            <a:r>
              <a:rPr lang="en-US" altLang="zh-CN" sz="2800" dirty="0" smtClean="0"/>
              <a:t>§147</a:t>
            </a:r>
            <a:endParaRPr lang="en-US" altLang="zh-CN" sz="2800" dirty="0" smtClean="0"/>
          </a:p>
          <a:p>
            <a:pPr lvl="1"/>
            <a:r>
              <a:rPr lang="zh-CN" altLang="en-US" sz="2800" dirty="0" smtClean="0"/>
              <a:t>欺诈 </a:t>
            </a:r>
            <a:r>
              <a:rPr lang="en-US" altLang="zh-CN" sz="2800" dirty="0" smtClean="0"/>
              <a:t>§148</a:t>
            </a:r>
            <a:r>
              <a:rPr lang="zh-CN" altLang="en-US" sz="2800" dirty="0" smtClean="0"/>
              <a:t>、</a:t>
            </a:r>
            <a:r>
              <a:rPr lang="en-US" altLang="zh-CN" sz="2800" dirty="0" smtClean="0"/>
              <a:t>149</a:t>
            </a:r>
            <a:endParaRPr lang="en-US" altLang="zh-CN" sz="2800" dirty="0" smtClean="0"/>
          </a:p>
          <a:p>
            <a:pPr lvl="1"/>
            <a:r>
              <a:rPr lang="zh-CN" altLang="en-US" sz="2800" dirty="0" smtClean="0"/>
              <a:t>胁迫 </a:t>
            </a:r>
            <a:r>
              <a:rPr lang="en-US" altLang="zh-CN" sz="2800" dirty="0" smtClean="0"/>
              <a:t>§150</a:t>
            </a:r>
            <a:endParaRPr lang="en-US" altLang="zh-CN" sz="2800" dirty="0" smtClean="0"/>
          </a:p>
          <a:p>
            <a:endParaRPr lang="en-US" altLang="zh-CN" dirty="0"/>
          </a:p>
          <a:p>
            <a:r>
              <a:rPr lang="en-US" altLang="zh-CN" dirty="0" smtClean="0"/>
              <a:t>2</a:t>
            </a:r>
            <a:r>
              <a:rPr lang="zh-CN" altLang="en-US" dirty="0" smtClean="0"/>
              <a:t>、无效</a:t>
            </a:r>
            <a:endParaRPr lang="en-US" altLang="zh-CN" dirty="0" smtClean="0"/>
          </a:p>
          <a:p>
            <a:pPr lvl="1"/>
            <a:r>
              <a:rPr lang="zh-CN" altLang="en-US" sz="2800" dirty="0" smtClean="0"/>
              <a:t>通谋虚伪表示 </a:t>
            </a:r>
            <a:r>
              <a:rPr lang="en-US" altLang="zh-CN" sz="2800" dirty="0" smtClean="0"/>
              <a:t>§146</a:t>
            </a:r>
            <a:endParaRPr lang="en-US" altLang="zh-CN" sz="2800" dirty="0" smtClean="0"/>
          </a:p>
          <a:p>
            <a:pPr lvl="1"/>
            <a:r>
              <a:rPr lang="zh-CN" altLang="en-US" sz="2800" dirty="0" smtClean="0"/>
              <a:t>恶意串通，损害第三人利益 </a:t>
            </a:r>
            <a:r>
              <a:rPr lang="en-US" altLang="zh-CN" sz="2800" dirty="0" smtClean="0"/>
              <a:t>§154</a:t>
            </a:r>
            <a:endParaRPr lang="en-US" altLang="zh-CN" sz="2800" dirty="0" smtClean="0"/>
          </a:p>
          <a:p>
            <a:pPr lvl="1"/>
            <a:endParaRPr lang="en-US" altLang="zh-CN" dirty="0" smtClean="0"/>
          </a:p>
          <a:p>
            <a:pPr marL="521335" lvl="1" indent="0">
              <a:buNone/>
            </a:pPr>
            <a:endParaRPr lang="en-US" altLang="zh-CN" dirty="0" smtClean="0"/>
          </a:p>
          <a:p>
            <a:endParaRPr lang="zh-CN" altLang="en-US" dirty="0"/>
          </a:p>
        </p:txBody>
      </p:sp>
      <p:sp>
        <p:nvSpPr>
          <p:cNvPr id="3" name="标题 2"/>
          <p:cNvSpPr>
            <a:spLocks noGrp="1"/>
          </p:cNvSpPr>
          <p:nvPr>
            <p:ph type="title"/>
          </p:nvPr>
        </p:nvSpPr>
        <p:spPr/>
        <p:txBody>
          <a:bodyPr/>
          <a:lstStyle/>
          <a:p>
            <a:r>
              <a:rPr lang="zh-CN" altLang="en-US" dirty="0" smtClean="0"/>
              <a:t>（二）意思表示不真实</a:t>
            </a: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665297" y="1880342"/>
            <a:ext cx="9487684" cy="4391094"/>
          </a:xfrm>
        </p:spPr>
        <p:txBody>
          <a:bodyPr/>
          <a:lstStyle/>
          <a:p>
            <a:r>
              <a:rPr lang="zh-CN" altLang="en-US" b="1" dirty="0" smtClean="0"/>
              <a:t>民法典</a:t>
            </a:r>
            <a:r>
              <a:rPr lang="en-US" altLang="zh-CN" b="1" dirty="0" smtClean="0"/>
              <a:t>§153</a:t>
            </a:r>
            <a:endParaRPr lang="en-US" altLang="zh-CN" b="1" dirty="0" smtClean="0"/>
          </a:p>
          <a:p>
            <a:pPr lvl="1"/>
            <a:r>
              <a:rPr lang="zh-CN" altLang="zh-CN" dirty="0" smtClean="0"/>
              <a:t>违反</a:t>
            </a:r>
            <a:r>
              <a:rPr lang="zh-CN" altLang="zh-CN" dirty="0"/>
              <a:t>法律、行政法规的强制性规定的民事法律行为无效。但是，该强制性规定不导致该民事法律行为无效的除外。</a:t>
            </a:r>
            <a:endParaRPr lang="zh-CN" altLang="zh-CN" dirty="0"/>
          </a:p>
          <a:p>
            <a:pPr lvl="1"/>
            <a:r>
              <a:rPr lang="zh-CN" altLang="zh-CN" dirty="0"/>
              <a:t>违背公序良俗的民事法律行为无效。</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（三）违法或违背公序良俗</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30559" y="1919483"/>
            <a:ext cx="9514294" cy="4293431"/>
          </a:xfrm>
        </p:spPr>
        <p:txBody>
          <a:bodyPr>
            <a:normAutofit fontScale="92500" lnSpcReduction="20000"/>
          </a:bodyPr>
          <a:lstStyle/>
          <a:p>
            <a:r>
              <a:rPr lang="zh-CN" altLang="en-US" b="1" dirty="0" smtClean="0"/>
              <a:t>包括：强行和禁止（</a:t>
            </a:r>
            <a:r>
              <a:rPr lang="en-US" altLang="zh-CN" b="1" dirty="0" smtClean="0"/>
              <a:t>“</a:t>
            </a:r>
            <a:r>
              <a:rPr lang="zh-CN" altLang="en-US" b="1" dirty="0" smtClean="0"/>
              <a:t>令行禁止</a:t>
            </a:r>
            <a:r>
              <a:rPr lang="en-US" altLang="zh-CN" b="1" dirty="0" smtClean="0"/>
              <a:t>”</a:t>
            </a:r>
            <a:r>
              <a:rPr lang="zh-CN" altLang="en-US" b="1" dirty="0" smtClean="0"/>
              <a:t>）</a:t>
            </a:r>
            <a:endParaRPr lang="en-US" altLang="zh-CN" b="1" dirty="0" smtClean="0"/>
          </a:p>
          <a:p>
            <a:endParaRPr lang="en-US" altLang="zh-CN" b="1" dirty="0" smtClean="0"/>
          </a:p>
          <a:p>
            <a:r>
              <a:rPr lang="en-US" altLang="zh-CN" dirty="0" smtClean="0"/>
              <a:t>A</a:t>
            </a:r>
            <a:r>
              <a:rPr lang="zh-CN" altLang="zh-CN" dirty="0"/>
              <a:t>、民法内部</a:t>
            </a:r>
            <a:r>
              <a:rPr lang="zh-CN" altLang="zh-CN" dirty="0" smtClean="0"/>
              <a:t>的</a:t>
            </a:r>
            <a:r>
              <a:rPr lang="zh-CN" altLang="en-US" dirty="0" smtClean="0"/>
              <a:t>强制性规定</a:t>
            </a:r>
            <a:endParaRPr lang="en-US" altLang="zh-CN" dirty="0" smtClean="0"/>
          </a:p>
          <a:p>
            <a:pPr lvl="1"/>
            <a:r>
              <a:rPr lang="zh-CN" altLang="en-US" b="1" dirty="0" smtClean="0"/>
              <a:t>民法典草案</a:t>
            </a:r>
            <a:r>
              <a:rPr lang="en-US" altLang="zh-CN" b="1" dirty="0" smtClean="0"/>
              <a:t>§506 </a:t>
            </a:r>
            <a:r>
              <a:rPr lang="zh-CN" altLang="en-US" b="1" dirty="0" smtClean="0"/>
              <a:t>免责条款无效</a:t>
            </a:r>
            <a:endParaRPr lang="en-US" altLang="zh-CN" b="1" dirty="0" smtClean="0"/>
          </a:p>
          <a:p>
            <a:pPr lvl="1"/>
            <a:endParaRPr lang="en-US" altLang="zh-CN" b="1" dirty="0"/>
          </a:p>
          <a:p>
            <a:r>
              <a:rPr lang="en-US" altLang="zh-CN" dirty="0"/>
              <a:t>B</a:t>
            </a:r>
            <a:r>
              <a:rPr lang="zh-CN" altLang="zh-CN" dirty="0"/>
              <a:t>、民法外部</a:t>
            </a:r>
            <a:r>
              <a:rPr lang="zh-CN" altLang="zh-CN" dirty="0" smtClean="0"/>
              <a:t>的</a:t>
            </a:r>
            <a:r>
              <a:rPr lang="zh-CN" altLang="en-US" dirty="0" smtClean="0"/>
              <a:t>强制性规定</a:t>
            </a:r>
            <a:endParaRPr lang="en-US" altLang="zh-CN" dirty="0" smtClean="0"/>
          </a:p>
          <a:p>
            <a:pPr lvl="1"/>
            <a:r>
              <a:rPr lang="zh-CN" altLang="en-US" dirty="0" smtClean="0"/>
              <a:t>土地管理法、房地产管理法、建筑法、消防法、金融监管法、环保法等</a:t>
            </a:r>
            <a:endParaRPr lang="zh-CN" altLang="zh-CN" dirty="0"/>
          </a:p>
          <a:p>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强制性规定</a:t>
            </a:r>
            <a:endParaRPr lang="zh-CN"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997049"/>
            <a:ext cx="9870774" cy="4215865"/>
          </a:xfrm>
        </p:spPr>
        <p:txBody>
          <a:bodyPr>
            <a:normAutofit/>
          </a:bodyPr>
          <a:lstStyle/>
          <a:p>
            <a:r>
              <a:rPr lang="zh-CN" altLang="en-US" dirty="0" smtClean="0"/>
              <a:t>效力规定：</a:t>
            </a:r>
            <a:r>
              <a:rPr lang="zh-CN" altLang="zh-CN" dirty="0" smtClean="0"/>
              <a:t>非</a:t>
            </a:r>
            <a:r>
              <a:rPr lang="zh-CN" altLang="zh-CN" dirty="0"/>
              <a:t>以为违反强行法之法律行为无效，不能达到其立法</a:t>
            </a:r>
            <a:r>
              <a:rPr lang="zh-CN" altLang="zh-CN" dirty="0" smtClean="0"/>
              <a:t>目的</a:t>
            </a:r>
            <a:r>
              <a:rPr lang="zh-CN" altLang="en-US" dirty="0"/>
              <a:t>。</a:t>
            </a:r>
            <a:endParaRPr lang="en-US" altLang="zh-CN" dirty="0" smtClean="0"/>
          </a:p>
          <a:p>
            <a:pPr lvl="1"/>
            <a:r>
              <a:rPr lang="zh-CN" altLang="zh-CN" dirty="0" smtClean="0"/>
              <a:t>宅基地使用权之买卖</a:t>
            </a:r>
            <a:r>
              <a:rPr lang="zh-CN" altLang="en-US" dirty="0" smtClean="0"/>
              <a:t>、违反招投标程序</a:t>
            </a:r>
            <a:endParaRPr lang="en-US" altLang="zh-CN" dirty="0" smtClean="0"/>
          </a:p>
          <a:p>
            <a:pPr lvl="1"/>
            <a:endParaRPr lang="zh-CN" altLang="zh-CN" dirty="0"/>
          </a:p>
          <a:p>
            <a:r>
              <a:rPr lang="zh-CN" altLang="en-US" dirty="0" smtClean="0"/>
              <a:t>取缔规定：</a:t>
            </a:r>
            <a:r>
              <a:rPr lang="zh-CN" altLang="zh-CN" dirty="0" smtClean="0"/>
              <a:t>仅在于</a:t>
            </a:r>
            <a:r>
              <a:rPr lang="zh-CN" altLang="en-US" dirty="0" smtClean="0"/>
              <a:t>取缔和</a:t>
            </a:r>
            <a:r>
              <a:rPr lang="zh-CN" altLang="zh-CN" dirty="0" smtClean="0"/>
              <a:t>防止</a:t>
            </a:r>
            <a:r>
              <a:rPr lang="zh-CN" altLang="en-US" dirty="0" smtClean="0"/>
              <a:t>从事相关</a:t>
            </a:r>
            <a:r>
              <a:rPr lang="zh-CN" altLang="zh-CN" dirty="0" smtClean="0"/>
              <a:t>行为</a:t>
            </a:r>
            <a:endParaRPr lang="en-US" altLang="zh-CN" dirty="0" smtClean="0"/>
          </a:p>
          <a:p>
            <a:pPr lvl="1"/>
            <a:r>
              <a:rPr lang="zh-CN" altLang="en-US" dirty="0" smtClean="0"/>
              <a:t>治安管理、市场管理</a:t>
            </a:r>
            <a:endParaRPr lang="zh-CN" altLang="zh-CN" dirty="0"/>
          </a:p>
        </p:txBody>
      </p:sp>
      <p:sp>
        <p:nvSpPr>
          <p:cNvPr id="3" name="标题 2"/>
          <p:cNvSpPr>
            <a:spLocks noGrp="1"/>
          </p:cNvSpPr>
          <p:nvPr>
            <p:ph type="title"/>
          </p:nvPr>
        </p:nvSpPr>
        <p:spPr/>
        <p:txBody>
          <a:bodyPr/>
          <a:lstStyle/>
          <a:p>
            <a:r>
              <a:rPr lang="zh-CN" altLang="zh-CN" dirty="0"/>
              <a:t>效力</a:t>
            </a:r>
            <a:r>
              <a:rPr lang="zh-CN" altLang="zh-CN" dirty="0" smtClean="0"/>
              <a:t>规定</a:t>
            </a:r>
            <a:r>
              <a:rPr lang="zh-CN" altLang="en-US" dirty="0" smtClean="0"/>
              <a:t>、取缔规定</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83458" y="1920062"/>
            <a:ext cx="10220302" cy="4775462"/>
          </a:xfrm>
        </p:spPr>
        <p:txBody>
          <a:bodyPr>
            <a:normAutofit fontScale="92500" lnSpcReduction="10000"/>
          </a:bodyPr>
          <a:lstStyle/>
          <a:p>
            <a:pPr marL="742950" indent="-742950">
              <a:buFont typeface="+mj-ea"/>
              <a:buAutoNum type="circleNumDbPlain"/>
            </a:pPr>
            <a:r>
              <a:rPr lang="zh-CN" altLang="en-US" dirty="0" smtClean="0"/>
              <a:t>法律行为成立的程序违法</a:t>
            </a:r>
            <a:endParaRPr lang="en-US" altLang="zh-CN" dirty="0" smtClean="0"/>
          </a:p>
          <a:p>
            <a:pPr marL="455930" lvl="1" indent="0">
              <a:buNone/>
            </a:pPr>
            <a:r>
              <a:rPr lang="zh-CN" altLang="en-US" dirty="0" smtClean="0"/>
              <a:t>如违反招投标程序</a:t>
            </a:r>
            <a:endParaRPr lang="en-US" altLang="zh-CN" dirty="0" smtClean="0"/>
          </a:p>
          <a:p>
            <a:pPr marL="742950" indent="-742950">
              <a:buFont typeface="+mj-ea"/>
              <a:buAutoNum type="circleNumDbPlain"/>
            </a:pPr>
            <a:r>
              <a:rPr lang="zh-CN" altLang="en-US" dirty="0" smtClean="0"/>
              <a:t>法律行为的主体违反</a:t>
            </a:r>
            <a:endParaRPr lang="en-US" altLang="zh-CN" dirty="0" smtClean="0"/>
          </a:p>
          <a:p>
            <a:pPr marL="455930" lvl="1" indent="0">
              <a:buNone/>
            </a:pPr>
            <a:r>
              <a:rPr lang="zh-CN" altLang="en-US" dirty="0" smtClean="0"/>
              <a:t>欠缺交易资质：如建筑、金融、医疗、教育等</a:t>
            </a:r>
            <a:endParaRPr lang="en-US" altLang="zh-CN" dirty="0" smtClean="0"/>
          </a:p>
          <a:p>
            <a:pPr marL="742950" indent="-742950">
              <a:buFont typeface="+mj-ea"/>
              <a:buAutoNum type="circleNumDbPlain"/>
            </a:pPr>
            <a:r>
              <a:rPr lang="zh-CN" altLang="en-US" dirty="0" smtClean="0"/>
              <a:t>标的违法</a:t>
            </a:r>
            <a:endParaRPr lang="en-US" altLang="zh-CN" dirty="0" smtClean="0"/>
          </a:p>
          <a:p>
            <a:pPr marL="455930" lvl="1" indent="0">
              <a:buNone/>
            </a:pPr>
            <a:r>
              <a:rPr lang="zh-CN" altLang="en-US" dirty="0" smtClean="0"/>
              <a:t>如土地使用权性质、转让药品审批文号</a:t>
            </a:r>
            <a:endParaRPr lang="en-US" altLang="zh-CN" dirty="0" smtClean="0"/>
          </a:p>
          <a:p>
            <a:pPr marL="742950" indent="-742950">
              <a:buFont typeface="+mj-ea"/>
              <a:buAutoNum type="circleNumDbPlain"/>
            </a:pPr>
            <a:r>
              <a:rPr lang="zh-CN" altLang="en-US" dirty="0" smtClean="0"/>
              <a:t>目的违法</a:t>
            </a:r>
            <a:endParaRPr lang="en-US" altLang="zh-CN" dirty="0" smtClean="0"/>
          </a:p>
          <a:p>
            <a:pPr marL="455930" lvl="1" indent="0">
              <a:buNone/>
            </a:pPr>
            <a:r>
              <a:rPr lang="zh-CN" altLang="en-US" dirty="0" smtClean="0"/>
              <a:t>如银行房贷为炒股、出租房屋开设赌场</a:t>
            </a:r>
            <a:endParaRPr lang="en-US" altLang="zh-CN" dirty="0" smtClean="0"/>
          </a:p>
        </p:txBody>
      </p:sp>
      <p:sp>
        <p:nvSpPr>
          <p:cNvPr id="3" name="标题 2"/>
          <p:cNvSpPr>
            <a:spLocks noGrp="1"/>
          </p:cNvSpPr>
          <p:nvPr>
            <p:ph type="title"/>
          </p:nvPr>
        </p:nvSpPr>
        <p:spPr/>
        <p:txBody>
          <a:bodyPr/>
          <a:lstStyle/>
          <a:p>
            <a:r>
              <a:rPr lang="zh-CN" altLang="en-US" dirty="0" smtClean="0"/>
              <a:t>我国司法实践中违法无效的类型</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717154" cy="4418046"/>
          </a:xfrm>
        </p:spPr>
        <p:txBody>
          <a:bodyPr>
            <a:normAutofit fontScale="92500" lnSpcReduction="20000"/>
          </a:bodyPr>
          <a:lstStyle/>
          <a:p>
            <a:r>
              <a:rPr lang="zh-CN" altLang="zh-CN" dirty="0" smtClean="0"/>
              <a:t>《关于审理建设工程施工合同纠纷案件适用法律问题的解释》</a:t>
            </a:r>
            <a:r>
              <a:rPr lang="zh-CN" altLang="zh-CN" cap="small" dirty="0" smtClean="0"/>
              <a:t>第</a:t>
            </a:r>
            <a:r>
              <a:rPr lang="en-US" altLang="zh-CN" cap="small" dirty="0" smtClean="0"/>
              <a:t>1</a:t>
            </a:r>
            <a:r>
              <a:rPr lang="zh-CN" altLang="zh-CN" cap="small" dirty="0" smtClean="0"/>
              <a:t>条</a:t>
            </a:r>
            <a:endParaRPr lang="en-US" altLang="zh-CN" cap="small" dirty="0" smtClean="0"/>
          </a:p>
          <a:p>
            <a:pPr lvl="1"/>
            <a:r>
              <a:rPr lang="zh-CN" altLang="zh-CN" cap="small" dirty="0" smtClean="0"/>
              <a:t>建设</a:t>
            </a:r>
            <a:r>
              <a:rPr lang="zh-CN" altLang="zh-CN" cap="small" dirty="0"/>
              <a:t>工程施工合同具有下列情形之一的</a:t>
            </a:r>
            <a:r>
              <a:rPr lang="zh-CN" altLang="zh-CN" cap="small" dirty="0" smtClean="0"/>
              <a:t>，无效</a:t>
            </a:r>
            <a:r>
              <a:rPr lang="zh-CN" altLang="zh-CN" cap="small" dirty="0"/>
              <a:t>：</a:t>
            </a:r>
            <a:endParaRPr lang="zh-CN" altLang="zh-CN" dirty="0"/>
          </a:p>
          <a:p>
            <a:pPr lvl="1"/>
            <a:r>
              <a:rPr lang="zh-CN" altLang="zh-CN" cap="small" dirty="0" smtClean="0"/>
              <a:t>（</a:t>
            </a:r>
            <a:r>
              <a:rPr lang="zh-CN" altLang="zh-CN" cap="small" dirty="0"/>
              <a:t>一）承包人未取得建筑施工企业资质或者超越资质等级的；</a:t>
            </a:r>
            <a:endParaRPr lang="zh-CN" altLang="zh-CN" dirty="0"/>
          </a:p>
          <a:p>
            <a:pPr lvl="1"/>
            <a:r>
              <a:rPr lang="zh-CN" altLang="zh-CN" cap="small" dirty="0" smtClean="0"/>
              <a:t>（</a:t>
            </a:r>
            <a:r>
              <a:rPr lang="zh-CN" altLang="zh-CN" cap="small" dirty="0"/>
              <a:t>二）没有资质的实际施工人借用有资质的建筑施工企业名义的；</a:t>
            </a:r>
            <a:endParaRPr lang="zh-CN" altLang="zh-CN" dirty="0"/>
          </a:p>
          <a:p>
            <a:pPr lvl="1"/>
            <a:r>
              <a:rPr lang="zh-CN" altLang="zh-CN" cap="small" dirty="0" smtClean="0"/>
              <a:t>（</a:t>
            </a:r>
            <a:r>
              <a:rPr lang="zh-CN" altLang="zh-CN" cap="small" dirty="0"/>
              <a:t>三）建设工程必须进行招标而未招标或者中标无效的。</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实例</a:t>
            </a:r>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2150669" y="1880005"/>
            <a:ext cx="8939174" cy="4637838"/>
          </a:xfrm>
        </p:spPr>
        <p:txBody>
          <a:bodyPr/>
          <a:lstStyle/>
          <a:p>
            <a:pPr marL="514350" indent="-514350">
              <a:buFont typeface="+mj-ea"/>
              <a:buAutoNum type="circleNumDbPlain"/>
            </a:pPr>
            <a:r>
              <a:rPr lang="zh-CN" altLang="en-US" sz="2800" dirty="0"/>
              <a:t>显失公平（</a:t>
            </a:r>
            <a:r>
              <a:rPr lang="en-US" altLang="zh-CN" sz="2800" dirty="0"/>
              <a:t>§151</a:t>
            </a:r>
            <a:r>
              <a:rPr lang="zh-CN" altLang="en-US" sz="2800" dirty="0"/>
              <a:t>）</a:t>
            </a:r>
            <a:r>
              <a:rPr lang="en-US" altLang="zh-CN" sz="2800" dirty="0"/>
              <a:t>—</a:t>
            </a:r>
            <a:r>
              <a:rPr lang="zh-CN" altLang="en-US" sz="2800" dirty="0"/>
              <a:t>可撤销</a:t>
            </a:r>
            <a:endParaRPr lang="en-US" altLang="zh-CN" sz="2800" dirty="0"/>
          </a:p>
          <a:p>
            <a:pPr marL="514350" indent="-514350">
              <a:buFont typeface="+mj-ea"/>
              <a:buAutoNum type="circleNumDbPlain"/>
            </a:pPr>
            <a:r>
              <a:rPr lang="zh-CN" altLang="en-US" sz="2800" dirty="0"/>
              <a:t>代理人欠缺代理权（</a:t>
            </a:r>
            <a:r>
              <a:rPr lang="en-US" altLang="zh-CN" sz="2800" dirty="0"/>
              <a:t>§171</a:t>
            </a:r>
            <a:r>
              <a:rPr lang="zh-CN" altLang="en-US" sz="2800" dirty="0"/>
              <a:t>）</a:t>
            </a:r>
            <a:r>
              <a:rPr lang="en-US" altLang="zh-CN" sz="2800" dirty="0"/>
              <a:t>—</a:t>
            </a:r>
            <a:r>
              <a:rPr lang="zh-CN" altLang="en-US" sz="2800" dirty="0"/>
              <a:t>效力待</a:t>
            </a:r>
            <a:r>
              <a:rPr lang="zh-CN" altLang="en-US" sz="2800" dirty="0" smtClean="0"/>
              <a:t>定</a:t>
            </a:r>
            <a:endParaRPr lang="en-US" altLang="zh-CN" sz="2800" dirty="0" smtClean="0"/>
          </a:p>
          <a:p>
            <a:pPr marL="514350" indent="-514350">
              <a:buFont typeface="+mj-ea"/>
              <a:buAutoNum type="circleNumDbPlain"/>
            </a:pPr>
            <a:r>
              <a:rPr lang="zh-CN" altLang="en-US" sz="2800" dirty="0" smtClean="0"/>
              <a:t>无效的格式条款（</a:t>
            </a:r>
            <a:r>
              <a:rPr lang="en-US" altLang="zh-CN" sz="2800" dirty="0" smtClean="0"/>
              <a:t>§497</a:t>
            </a:r>
            <a:r>
              <a:rPr lang="zh-CN" altLang="en-US" sz="2800" dirty="0" smtClean="0"/>
              <a:t>）</a:t>
            </a:r>
            <a:endParaRPr lang="en-US" altLang="zh-CN" sz="2800" dirty="0" smtClean="0"/>
          </a:p>
          <a:p>
            <a:pPr marL="514350" indent="-514350">
              <a:buFont typeface="+mj-ea"/>
              <a:buAutoNum type="circleNumDbPlain"/>
            </a:pPr>
            <a:r>
              <a:rPr lang="zh-CN" altLang="en-US" sz="2800" dirty="0" smtClean="0"/>
              <a:t>未办理批准的合同（</a:t>
            </a:r>
            <a:r>
              <a:rPr lang="en-US" altLang="zh-CN" sz="2800" dirty="0" smtClean="0"/>
              <a:t>§502 II</a:t>
            </a:r>
            <a:r>
              <a:rPr lang="zh-CN" altLang="en-US" sz="2800" dirty="0" smtClean="0"/>
              <a:t>）</a:t>
            </a:r>
            <a:r>
              <a:rPr lang="en-US" altLang="zh-CN" sz="2800" dirty="0" smtClean="0"/>
              <a:t>—</a:t>
            </a:r>
            <a:r>
              <a:rPr lang="zh-CN" altLang="en-US" sz="2800" dirty="0" smtClean="0"/>
              <a:t>不生效力</a:t>
            </a:r>
            <a:endParaRPr lang="en-US" altLang="zh-CN" sz="2800" dirty="0" smtClean="0"/>
          </a:p>
          <a:p>
            <a:pPr marL="514350" indent="-514350">
              <a:buFont typeface="+mj-ea"/>
              <a:buAutoNum type="circleNumDbPlain"/>
            </a:pPr>
            <a:r>
              <a:rPr lang="zh-CN" altLang="en-US" sz="2800" dirty="0" smtClean="0"/>
              <a:t>法定代表人超越权限（</a:t>
            </a:r>
            <a:r>
              <a:rPr lang="en-US" altLang="zh-CN" sz="2800" dirty="0" smtClean="0"/>
              <a:t>§504</a:t>
            </a:r>
            <a:r>
              <a:rPr lang="zh-CN" altLang="en-US" sz="2800" dirty="0" smtClean="0"/>
              <a:t>）</a:t>
            </a:r>
            <a:r>
              <a:rPr lang="en-US" altLang="zh-CN" sz="2800" dirty="0" smtClean="0"/>
              <a:t>—</a:t>
            </a:r>
            <a:r>
              <a:rPr lang="zh-CN" altLang="en-US" sz="2800" dirty="0" smtClean="0"/>
              <a:t>效力待定</a:t>
            </a:r>
            <a:endParaRPr lang="en-US" altLang="zh-CN" sz="2800" dirty="0" smtClean="0"/>
          </a:p>
          <a:p>
            <a:pPr marL="514350" indent="-514350">
              <a:buFont typeface="+mj-ea"/>
              <a:buAutoNum type="circleNumDbPlain"/>
            </a:pPr>
            <a:r>
              <a:rPr lang="zh-CN" altLang="en-US" sz="2800" dirty="0"/>
              <a:t>（部分）免责条款（</a:t>
            </a:r>
            <a:r>
              <a:rPr lang="en-US" altLang="zh-CN" sz="2800" dirty="0"/>
              <a:t>§506</a:t>
            </a:r>
            <a:r>
              <a:rPr lang="zh-CN" altLang="en-US" sz="2800" dirty="0"/>
              <a:t>）</a:t>
            </a:r>
            <a:r>
              <a:rPr lang="en-US" altLang="zh-CN" sz="2800" dirty="0"/>
              <a:t>—</a:t>
            </a:r>
            <a:r>
              <a:rPr lang="zh-CN" altLang="en-US" sz="2800" dirty="0"/>
              <a:t>无效</a:t>
            </a:r>
            <a:endParaRPr lang="en-US" altLang="zh-CN" sz="2800" dirty="0"/>
          </a:p>
          <a:p>
            <a:pPr marL="514350" indent="-514350">
              <a:buFont typeface="+mj-ea"/>
              <a:buAutoNum type="circleNumDbPlain"/>
            </a:pPr>
            <a:r>
              <a:rPr lang="zh-CN" altLang="en-US" sz="2800" dirty="0"/>
              <a:t>处分人欠缺处分权</a:t>
            </a:r>
            <a:r>
              <a:rPr lang="en-US" altLang="zh-CN" sz="2800" dirty="0"/>
              <a:t>—</a:t>
            </a:r>
            <a:r>
              <a:rPr lang="zh-CN" altLang="en-US" sz="2800" dirty="0"/>
              <a:t>效力待</a:t>
            </a:r>
            <a:r>
              <a:rPr lang="zh-CN" altLang="en-US" sz="2800" dirty="0" smtClean="0"/>
              <a:t>定</a:t>
            </a:r>
            <a:endParaRPr lang="en-US" altLang="zh-CN" sz="2800" dirty="0" smtClean="0"/>
          </a:p>
          <a:p>
            <a:pPr marL="514350" indent="-514350">
              <a:buFont typeface="+mj-ea"/>
              <a:buAutoNum type="circleNumDbPlain"/>
            </a:pPr>
            <a:r>
              <a:rPr lang="zh-CN" altLang="en-US" sz="2800" dirty="0" smtClean="0"/>
              <a:t>其他特别法上的规定</a:t>
            </a:r>
            <a:r>
              <a:rPr lang="en-US" altLang="zh-CN" sz="2800" dirty="0" smtClean="0"/>
              <a:t>…</a:t>
            </a:r>
            <a:endParaRPr lang="en-US" altLang="zh-CN" sz="2800" dirty="0"/>
          </a:p>
          <a:p>
            <a:endParaRPr lang="zh-CN" altLang="en-US" dirty="0"/>
          </a:p>
        </p:txBody>
      </p:sp>
      <p:sp>
        <p:nvSpPr>
          <p:cNvPr id="3" name="标题 2"/>
          <p:cNvSpPr>
            <a:spLocks noGrp="1"/>
          </p:cNvSpPr>
          <p:nvPr>
            <p:ph type="title"/>
          </p:nvPr>
        </p:nvSpPr>
        <p:spPr/>
        <p:txBody>
          <a:bodyPr/>
          <a:lstStyle/>
          <a:p>
            <a:r>
              <a:rPr lang="zh-CN" altLang="en-US" dirty="0" smtClean="0"/>
              <a:t>其他效力瑕疵事由</a:t>
            </a:r>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a:xfrm>
            <a:off x="2010841" y="2475824"/>
            <a:ext cx="8984629" cy="1752600"/>
          </a:xfrm>
        </p:spPr>
        <p:txBody>
          <a:bodyPr/>
          <a:lstStyle/>
          <a:p>
            <a:r>
              <a:rPr lang="zh-CN" altLang="en-US" dirty="0" smtClean="0"/>
              <a:t>第三节 意思表示与法律行为的效力</a:t>
            </a:r>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707887" y="1859026"/>
            <a:ext cx="9468953" cy="4594673"/>
          </a:xfrm>
        </p:spPr>
        <p:txBody>
          <a:bodyPr>
            <a:normAutofit fontScale="70000" lnSpcReduction="20000"/>
          </a:bodyPr>
          <a:lstStyle/>
          <a:p>
            <a:r>
              <a:rPr lang="zh-CN" altLang="zh-CN" dirty="0" smtClean="0"/>
              <a:t>实例</a:t>
            </a:r>
            <a:r>
              <a:rPr lang="zh-CN" altLang="zh-CN" dirty="0"/>
              <a:t>：</a:t>
            </a:r>
            <a:endParaRPr lang="zh-CN" altLang="zh-CN" dirty="0"/>
          </a:p>
          <a:p>
            <a:pPr marL="742950" lvl="0" indent="-742950">
              <a:buFont typeface="+mj-ea"/>
              <a:buAutoNum type="circleNumDbPlain"/>
            </a:pPr>
            <a:r>
              <a:rPr lang="zh-CN" altLang="en-US" b="1" dirty="0" smtClean="0">
                <a:latin typeface="楷体" panose="02010609060101010101" pitchFamily="49" charset="-122"/>
                <a:ea typeface="楷体" panose="02010609060101010101" pitchFamily="49" charset="-122"/>
              </a:rPr>
              <a:t>甲受严重车祸</a:t>
            </a:r>
            <a:r>
              <a:rPr lang="zh-CN" altLang="en-US" b="1" dirty="0">
                <a:latin typeface="楷体" panose="02010609060101010101" pitchFamily="49" charset="-122"/>
                <a:ea typeface="楷体" panose="02010609060101010101" pitchFamily="49" charset="-122"/>
              </a:rPr>
              <a:t>，在</a:t>
            </a:r>
            <a:r>
              <a:rPr lang="zh-CN" altLang="en-US" b="1" dirty="0" smtClean="0">
                <a:latin typeface="楷体" panose="02010609060101010101" pitchFamily="49" charset="-122"/>
                <a:ea typeface="楷体" panose="02010609060101010101" pitchFamily="49" charset="-122"/>
              </a:rPr>
              <a:t>病床治疗。其近亲属</a:t>
            </a:r>
            <a:r>
              <a:rPr lang="zh-CN" altLang="en-US" b="1" dirty="0">
                <a:latin typeface="楷体" panose="02010609060101010101" pitchFamily="49" charset="-122"/>
                <a:ea typeface="楷体" panose="02010609060101010101" pitchFamily="49" charset="-122"/>
              </a:rPr>
              <a:t>草拟一</a:t>
            </a:r>
            <a:r>
              <a:rPr lang="zh-CN" altLang="en-US" b="1" dirty="0" smtClean="0">
                <a:latin typeface="楷体" panose="02010609060101010101" pitchFamily="49" charset="-122"/>
                <a:ea typeface="楷体" panose="02010609060101010101" pitchFamily="49" charset="-122"/>
              </a:rPr>
              <a:t>份出售</a:t>
            </a:r>
            <a:r>
              <a:rPr lang="zh-CN" altLang="en-US" b="1" dirty="0">
                <a:latin typeface="楷体" panose="02010609060101010101" pitchFamily="49" charset="-122"/>
                <a:ea typeface="楷体" panose="02010609060101010101" pitchFamily="49" charset="-122"/>
              </a:rPr>
              <a:t>其房屋的</a:t>
            </a:r>
            <a:r>
              <a:rPr lang="zh-CN" altLang="en-US" b="1" dirty="0" smtClean="0">
                <a:latin typeface="楷体" panose="02010609060101010101" pitchFamily="49" charset="-122"/>
                <a:ea typeface="楷体" panose="02010609060101010101" pitchFamily="49" charset="-122"/>
              </a:rPr>
              <a:t>授权委托书，趁其在意识不清情况</a:t>
            </a:r>
            <a:r>
              <a:rPr lang="zh-CN" altLang="en-US" b="1" dirty="0">
                <a:latin typeface="楷体" panose="02010609060101010101" pitchFamily="49" charset="-122"/>
                <a:ea typeface="楷体" panose="02010609060101010101" pitchFamily="49" charset="-122"/>
              </a:rPr>
              <a:t>下</a:t>
            </a:r>
            <a:r>
              <a:rPr lang="zh-CN" altLang="en-US" b="1" dirty="0" smtClean="0">
                <a:latin typeface="楷体" panose="02010609060101010101" pitchFamily="49" charset="-122"/>
                <a:ea typeface="楷体" panose="02010609060101010101" pitchFamily="49" charset="-122"/>
              </a:rPr>
              <a:t>，让</a:t>
            </a:r>
            <a:r>
              <a:rPr lang="zh-CN" altLang="en-US" b="1" dirty="0">
                <a:latin typeface="楷体" panose="02010609060101010101" pitchFamily="49" charset="-122"/>
                <a:ea typeface="楷体" panose="02010609060101010101" pitchFamily="49" charset="-122"/>
              </a:rPr>
              <a:t>甲签了字</a:t>
            </a:r>
            <a:r>
              <a:rPr lang="zh-CN" altLang="zh-CN" b="1" dirty="0" smtClean="0">
                <a:latin typeface="楷体" panose="02010609060101010101" pitchFamily="49" charset="-122"/>
                <a:ea typeface="楷体" panose="02010609060101010101" pitchFamily="49" charset="-122"/>
              </a:rPr>
              <a:t>。</a:t>
            </a:r>
            <a:endParaRPr lang="zh-CN" altLang="zh-CN" b="1" dirty="0">
              <a:latin typeface="楷体" panose="02010609060101010101" pitchFamily="49" charset="-122"/>
              <a:ea typeface="楷体" panose="02010609060101010101" pitchFamily="49" charset="-122"/>
            </a:endParaRPr>
          </a:p>
          <a:p>
            <a:pPr marL="742950" lvl="0" indent="-742950">
              <a:buFont typeface="+mj-ea"/>
              <a:buAutoNum type="circleNumDbPlain"/>
            </a:pPr>
            <a:r>
              <a:rPr lang="zh-CN" altLang="zh-CN" b="1" dirty="0">
                <a:latin typeface="楷体" panose="02010609060101010101" pitchFamily="49" charset="-122"/>
                <a:ea typeface="楷体" panose="02010609060101010101" pitchFamily="49" charset="-122"/>
              </a:rPr>
              <a:t>露天拍卖场所拍卖葡萄酒。甲举手招呼熟人，拍卖师以为其发出要约。</a:t>
            </a:r>
            <a:endParaRPr lang="zh-CN" altLang="zh-CN" b="1" dirty="0">
              <a:latin typeface="楷体" panose="02010609060101010101" pitchFamily="49" charset="-122"/>
              <a:ea typeface="楷体" panose="02010609060101010101" pitchFamily="49" charset="-122"/>
            </a:endParaRPr>
          </a:p>
          <a:p>
            <a:pPr marL="742950" lvl="0" indent="-742950">
              <a:buFont typeface="+mj-ea"/>
              <a:buAutoNum type="circleNumDbPlain"/>
            </a:pPr>
            <a:r>
              <a:rPr lang="zh-CN" altLang="zh-CN" b="1" dirty="0" smtClean="0">
                <a:latin typeface="楷体" panose="02010609060101010101" pitchFamily="49" charset="-122"/>
                <a:ea typeface="楷体" panose="02010609060101010101" pitchFamily="49" charset="-122"/>
              </a:rPr>
              <a:t>甲</a:t>
            </a:r>
            <a:r>
              <a:rPr lang="zh-CN" altLang="en-US" b="1" dirty="0" smtClean="0">
                <a:latin typeface="楷体" panose="02010609060101010101" pitchFamily="49" charset="-122"/>
                <a:ea typeface="楷体" panose="02010609060101010101" pitchFamily="49" charset="-122"/>
              </a:rPr>
              <a:t>公司秘书</a:t>
            </a:r>
            <a:r>
              <a:rPr lang="zh-CN" altLang="zh-CN" b="1" dirty="0" smtClean="0">
                <a:latin typeface="楷体" panose="02010609060101010101" pitchFamily="49" charset="-122"/>
                <a:ea typeface="楷体" panose="02010609060101010101" pitchFamily="49" charset="-122"/>
              </a:rPr>
              <a:t>写</a:t>
            </a:r>
            <a:r>
              <a:rPr lang="zh-CN" altLang="zh-CN" b="1" dirty="0">
                <a:latin typeface="楷体" panose="02010609060101010101" pitchFamily="49" charset="-122"/>
                <a:ea typeface="楷体" panose="02010609060101010101" pitchFamily="49" charset="-122"/>
              </a:rPr>
              <a:t>电邮给</a:t>
            </a:r>
            <a:r>
              <a:rPr lang="zh-CN" altLang="zh-CN" b="1" dirty="0" smtClean="0">
                <a:latin typeface="楷体" panose="02010609060101010101" pitchFamily="49" charset="-122"/>
                <a:ea typeface="楷体" panose="02010609060101010101" pitchFamily="49" charset="-122"/>
              </a:rPr>
              <a:t>乙</a:t>
            </a:r>
            <a:r>
              <a:rPr lang="zh-CN" altLang="en-US" b="1" dirty="0" smtClean="0">
                <a:latin typeface="楷体" panose="02010609060101010101" pitchFamily="49" charset="-122"/>
                <a:ea typeface="楷体" panose="02010609060101010101" pitchFamily="49" charset="-122"/>
              </a:rPr>
              <a:t>厂商</a:t>
            </a:r>
            <a:r>
              <a:rPr lang="zh-CN" altLang="zh-CN" b="1" dirty="0" smtClean="0">
                <a:latin typeface="楷体" panose="02010609060101010101" pitchFamily="49" charset="-122"/>
                <a:ea typeface="楷体" panose="02010609060101010101" pitchFamily="49" charset="-122"/>
              </a:rPr>
              <a:t>，</a:t>
            </a:r>
            <a:r>
              <a:rPr lang="zh-CN" altLang="zh-CN" b="1" dirty="0">
                <a:latin typeface="楷体" panose="02010609060101010101" pitchFamily="49" charset="-122"/>
                <a:ea typeface="楷体" panose="02010609060101010101" pitchFamily="49" charset="-122"/>
              </a:rPr>
              <a:t>欲以</a:t>
            </a:r>
            <a:r>
              <a:rPr lang="fr-FR" altLang="zh-CN" b="1" dirty="0" smtClean="0">
                <a:latin typeface="楷体" panose="02010609060101010101" pitchFamily="49" charset="-122"/>
                <a:ea typeface="楷体" panose="02010609060101010101" pitchFamily="49" charset="-122"/>
              </a:rPr>
              <a:t>10</a:t>
            </a:r>
            <a:r>
              <a:rPr lang="zh-CN" altLang="zh-CN" b="1" dirty="0" smtClean="0">
                <a:latin typeface="楷体" panose="02010609060101010101" pitchFamily="49" charset="-122"/>
                <a:ea typeface="楷体" panose="02010609060101010101" pitchFamily="49" charset="-122"/>
              </a:rPr>
              <a:t>万</a:t>
            </a:r>
            <a:r>
              <a:rPr lang="zh-CN" altLang="en-US" b="1" dirty="0" smtClean="0">
                <a:latin typeface="楷体" panose="02010609060101010101" pitchFamily="49" charset="-122"/>
                <a:ea typeface="楷体" panose="02010609060101010101" pitchFamily="49" charset="-122"/>
              </a:rPr>
              <a:t>购买其</a:t>
            </a:r>
            <a:r>
              <a:rPr lang="fr-FR" altLang="zh-CN" b="1" dirty="0" smtClean="0">
                <a:latin typeface="楷体" panose="02010609060101010101" pitchFamily="49" charset="-122"/>
                <a:ea typeface="楷体" panose="02010609060101010101" pitchFamily="49" charset="-122"/>
              </a:rPr>
              <a:t>A11</a:t>
            </a:r>
            <a:r>
              <a:rPr lang="zh-CN" altLang="en-US" b="1" dirty="0" smtClean="0">
                <a:latin typeface="楷体" panose="02010609060101010101" pitchFamily="49" charset="-122"/>
                <a:ea typeface="楷体" panose="02010609060101010101" pitchFamily="49" charset="-122"/>
              </a:rPr>
              <a:t>型号产品</a:t>
            </a:r>
            <a:r>
              <a:rPr lang="zh-CN" altLang="zh-CN" b="1" dirty="0" smtClean="0">
                <a:latin typeface="楷体" panose="02010609060101010101" pitchFamily="49" charset="-122"/>
                <a:ea typeface="楷体" panose="02010609060101010101" pitchFamily="49" charset="-122"/>
              </a:rPr>
              <a:t>，</a:t>
            </a:r>
            <a:r>
              <a:rPr lang="zh-CN" altLang="zh-CN" b="1" dirty="0">
                <a:latin typeface="楷体" panose="02010609060101010101" pitchFamily="49" charset="-122"/>
                <a:ea typeface="楷体" panose="02010609060101010101" pitchFamily="49" charset="-122"/>
              </a:rPr>
              <a:t>但</a:t>
            </a:r>
            <a:r>
              <a:rPr lang="zh-CN" altLang="zh-CN" b="1" dirty="0" smtClean="0">
                <a:latin typeface="楷体" panose="02010609060101010101" pitchFamily="49" charset="-122"/>
                <a:ea typeface="楷体" panose="02010609060101010101" pitchFamily="49" charset="-122"/>
              </a:rPr>
              <a:t>甲</a:t>
            </a:r>
            <a:r>
              <a:rPr lang="zh-CN" altLang="en-US" b="1" dirty="0" smtClean="0">
                <a:latin typeface="楷体" panose="02010609060101010101" pitchFamily="49" charset="-122"/>
                <a:ea typeface="楷体" panose="02010609060101010101" pitchFamily="49" charset="-122"/>
              </a:rPr>
              <a:t>笔误写</a:t>
            </a:r>
            <a:r>
              <a:rPr lang="zh-CN" altLang="zh-CN" b="1" dirty="0" smtClean="0">
                <a:latin typeface="楷体" panose="02010609060101010101" pitchFamily="49" charset="-122"/>
                <a:ea typeface="楷体" panose="02010609060101010101" pitchFamily="49" charset="-122"/>
              </a:rPr>
              <a:t>为</a:t>
            </a:r>
            <a:r>
              <a:rPr lang="en-US" altLang="zh-CN" b="1" dirty="0" smtClean="0">
                <a:latin typeface="楷体" panose="02010609060101010101" pitchFamily="49" charset="-122"/>
                <a:ea typeface="楷体" panose="02010609060101010101" pitchFamily="49" charset="-122"/>
              </a:rPr>
              <a:t>A101</a:t>
            </a:r>
            <a:r>
              <a:rPr lang="zh-CN" altLang="en-US" b="1" dirty="0" smtClean="0">
                <a:latin typeface="楷体" panose="02010609060101010101" pitchFamily="49" charset="-122"/>
                <a:ea typeface="楷体" panose="02010609060101010101" pitchFamily="49" charset="-122"/>
              </a:rPr>
              <a:t>号产品，二者价格相差</a:t>
            </a:r>
            <a:r>
              <a:rPr lang="en-US" altLang="zh-CN" b="1" dirty="0" smtClean="0">
                <a:latin typeface="楷体" panose="02010609060101010101" pitchFamily="49" charset="-122"/>
                <a:ea typeface="楷体" panose="02010609060101010101" pitchFamily="49" charset="-122"/>
              </a:rPr>
              <a:t>5</a:t>
            </a:r>
            <a:r>
              <a:rPr lang="zh-CN" altLang="en-US" b="1" dirty="0" smtClean="0">
                <a:latin typeface="楷体" panose="02010609060101010101" pitchFamily="49" charset="-122"/>
                <a:ea typeface="楷体" panose="02010609060101010101" pitchFamily="49" charset="-122"/>
              </a:rPr>
              <a:t>万元。</a:t>
            </a:r>
            <a:endParaRPr lang="zh-CN" altLang="zh-CN" b="1" dirty="0">
              <a:latin typeface="楷体" panose="02010609060101010101" pitchFamily="49" charset="-122"/>
              <a:ea typeface="楷体" panose="02010609060101010101" pitchFamily="49" charset="-122"/>
            </a:endParaRPr>
          </a:p>
          <a:p>
            <a:pPr marL="742950" lvl="0" indent="-742950">
              <a:buFont typeface="+mj-ea"/>
              <a:buAutoNum type="circleNumDbPlain"/>
            </a:pPr>
            <a:r>
              <a:rPr lang="zh-CN" altLang="zh-CN" b="1" dirty="0" smtClean="0">
                <a:latin typeface="楷体" panose="02010609060101010101" pitchFamily="49" charset="-122"/>
                <a:ea typeface="楷体" panose="02010609060101010101" pitchFamily="49" charset="-122"/>
              </a:rPr>
              <a:t>甲</a:t>
            </a:r>
            <a:r>
              <a:rPr lang="zh-CN" altLang="zh-CN" b="1" dirty="0">
                <a:latin typeface="楷体" panose="02010609060101010101" pitchFamily="49" charset="-122"/>
                <a:ea typeface="楷体" panose="02010609060101010101" pitchFamily="49" charset="-122"/>
              </a:rPr>
              <a:t>投币</a:t>
            </a:r>
            <a:r>
              <a:rPr lang="en-US" altLang="zh-CN" b="1" dirty="0">
                <a:latin typeface="楷体" panose="02010609060101010101" pitchFamily="49" charset="-122"/>
                <a:ea typeface="楷体" panose="02010609060101010101" pitchFamily="49" charset="-122"/>
              </a:rPr>
              <a:t>5</a:t>
            </a:r>
            <a:r>
              <a:rPr lang="zh-CN" altLang="zh-CN" b="1" dirty="0">
                <a:latin typeface="楷体" panose="02010609060101010101" pitchFamily="49" charset="-122"/>
                <a:ea typeface="楷体" panose="02010609060101010101" pitchFamily="49" charset="-122"/>
              </a:rPr>
              <a:t>元入自动售货机</a:t>
            </a:r>
            <a:r>
              <a:rPr lang="zh-CN" altLang="zh-CN" b="1" dirty="0" smtClean="0">
                <a:latin typeface="楷体" panose="02010609060101010101" pitchFamily="49" charset="-122"/>
                <a:ea typeface="楷体" panose="02010609060101010101" pitchFamily="49" charset="-122"/>
              </a:rPr>
              <a:t>，</a:t>
            </a:r>
            <a:r>
              <a:rPr lang="zh-CN" altLang="en-US" b="1" dirty="0" smtClean="0">
                <a:latin typeface="楷体" panose="02010609060101010101" pitchFamily="49" charset="-122"/>
                <a:ea typeface="楷体" panose="02010609060101010101" pitchFamily="49" charset="-122"/>
              </a:rPr>
              <a:t>购得</a:t>
            </a:r>
            <a:r>
              <a:rPr lang="zh-CN" altLang="zh-CN" b="1" dirty="0" smtClean="0">
                <a:latin typeface="楷体" panose="02010609060101010101" pitchFamily="49" charset="-122"/>
                <a:ea typeface="楷体" panose="02010609060101010101" pitchFamily="49" charset="-122"/>
              </a:rPr>
              <a:t>饮料</a:t>
            </a:r>
            <a:r>
              <a:rPr lang="zh-CN" altLang="zh-CN" b="1" dirty="0">
                <a:latin typeface="楷体" panose="02010609060101010101" pitchFamily="49" charset="-122"/>
                <a:ea typeface="楷体" panose="02010609060101010101" pitchFamily="49" charset="-122"/>
              </a:rPr>
              <a:t>一瓶</a:t>
            </a:r>
            <a:r>
              <a:rPr lang="zh-CN" altLang="zh-CN" b="1" dirty="0" smtClean="0">
                <a:latin typeface="楷体" panose="02010609060101010101" pitchFamily="49" charset="-122"/>
                <a:ea typeface="楷体" panose="02010609060101010101" pitchFamily="49" charset="-122"/>
              </a:rPr>
              <a:t>。</a:t>
            </a:r>
            <a:endParaRPr lang="zh-CN" altLang="zh-CN" b="1" dirty="0">
              <a:latin typeface="楷体" panose="02010609060101010101" pitchFamily="49" charset="-122"/>
              <a:ea typeface="楷体" panose="02010609060101010101" pitchFamily="49" charset="-122"/>
            </a:endParaRPr>
          </a:p>
          <a:p>
            <a:pPr marL="742950" lvl="0" indent="-742950">
              <a:buFont typeface="+mj-ea"/>
              <a:buAutoNum type="circleNumDbPlain"/>
            </a:pPr>
            <a:r>
              <a:rPr lang="zh-CN" altLang="zh-CN" b="1" dirty="0">
                <a:latin typeface="楷体" panose="02010609060101010101" pitchFamily="49" charset="-122"/>
                <a:ea typeface="楷体" panose="02010609060101010101" pitchFamily="49" charset="-122"/>
              </a:rPr>
              <a:t>中国移动公司</a:t>
            </a:r>
            <a:r>
              <a:rPr lang="zh-CN" altLang="zh-CN" b="1" dirty="0" smtClean="0">
                <a:latin typeface="楷体" panose="02010609060101010101" pitchFamily="49" charset="-122"/>
                <a:ea typeface="楷体" panose="02010609060101010101" pitchFamily="49" charset="-122"/>
              </a:rPr>
              <a:t>发信</a:t>
            </a:r>
            <a:r>
              <a:rPr lang="zh-CN" altLang="en-US" b="1" dirty="0" smtClean="0">
                <a:latin typeface="楷体" panose="02010609060101010101" pitchFamily="49" charset="-122"/>
                <a:ea typeface="楷体" panose="02010609060101010101" pitchFamily="49" charset="-122"/>
              </a:rPr>
              <a:t>：</a:t>
            </a:r>
            <a:r>
              <a:rPr lang="en-US" altLang="zh-CN"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为</a:t>
            </a:r>
            <a:r>
              <a:rPr lang="zh-CN" altLang="zh-CN" b="1" dirty="0">
                <a:latin typeface="楷体" panose="02010609060101010101" pitchFamily="49" charset="-122"/>
                <a:ea typeface="楷体" panose="02010609060101010101" pitchFamily="49" charset="-122"/>
              </a:rPr>
              <a:t>您定制气象预报服务，月租费</a:t>
            </a:r>
            <a:r>
              <a:rPr lang="en-US" altLang="zh-CN" b="1" dirty="0">
                <a:latin typeface="楷体" panose="02010609060101010101" pitchFamily="49" charset="-122"/>
                <a:ea typeface="楷体" panose="02010609060101010101" pitchFamily="49" charset="-122"/>
              </a:rPr>
              <a:t>3</a:t>
            </a:r>
            <a:r>
              <a:rPr lang="zh-CN" altLang="zh-CN" b="1" dirty="0">
                <a:latin typeface="楷体" panose="02010609060101010101" pitchFamily="49" charset="-122"/>
                <a:ea typeface="楷体" panose="02010609060101010101" pitchFamily="49" charset="-122"/>
              </a:rPr>
              <a:t>元，如果退订请回复</a:t>
            </a:r>
            <a:r>
              <a:rPr lang="zh-CN" altLang="zh-CN" b="1" dirty="0" smtClean="0">
                <a:latin typeface="楷体" panose="02010609060101010101" pitchFamily="49" charset="-122"/>
                <a:ea typeface="楷体" panose="02010609060101010101" pitchFamily="49" charset="-122"/>
              </a:rPr>
              <a:t>拒绝</a:t>
            </a:r>
            <a:r>
              <a:rPr lang="zh-CN" altLang="en-US" b="1" dirty="0" smtClean="0">
                <a:latin typeface="楷体" panose="02010609060101010101" pitchFamily="49" charset="-122"/>
                <a:ea typeface="楷体" panose="02010609060101010101" pitchFamily="49" charset="-122"/>
              </a:rPr>
              <a:t>。</a:t>
            </a:r>
            <a:r>
              <a:rPr lang="zh-CN" altLang="zh-CN" b="1" dirty="0" smtClean="0">
                <a:latin typeface="楷体" panose="02010609060101010101" pitchFamily="49" charset="-122"/>
                <a:ea typeface="楷体" panose="02010609060101010101" pitchFamily="49" charset="-122"/>
              </a:rPr>
              <a:t>”</a:t>
            </a:r>
            <a:endParaRPr lang="zh-CN" altLang="zh-CN" b="1" dirty="0">
              <a:latin typeface="楷体" panose="02010609060101010101" pitchFamily="49" charset="-122"/>
              <a:ea typeface="楷体" panose="02010609060101010101" pitchFamily="49" charset="-122"/>
            </a:endParaRPr>
          </a:p>
          <a:p>
            <a:pPr marL="742950" lvl="0" indent="-742950">
              <a:buFont typeface="+mj-ea"/>
              <a:buAutoNum type="circleNumDbPlain"/>
            </a:pPr>
            <a:r>
              <a:rPr lang="zh-CN" altLang="zh-CN" b="1" dirty="0">
                <a:latin typeface="楷体" panose="02010609060101010101" pitchFamily="49" charset="-122"/>
                <a:ea typeface="楷体" panose="02010609060101010101" pitchFamily="49" charset="-122"/>
              </a:rPr>
              <a:t>停车场有“收费”标示，甲泊车。取车时，管理员提出收费，甲说并未要求其保管，拒绝付款</a:t>
            </a:r>
            <a:r>
              <a:rPr lang="zh-CN" altLang="zh-CN" dirty="0"/>
              <a:t>。</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dirty="0"/>
              <a:t>一、意思表示</a:t>
            </a:r>
            <a:r>
              <a:rPr lang="zh-CN" altLang="zh-CN" dirty="0" smtClean="0"/>
              <a:t>的</a:t>
            </a:r>
            <a:r>
              <a:rPr lang="zh-CN" altLang="en-US" dirty="0" smtClean="0"/>
              <a:t>构造</a:t>
            </a:r>
            <a:endParaRPr lang="zh-CN"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endParaRPr lang="en-US" altLang="zh-CN" dirty="0" smtClean="0"/>
          </a:p>
          <a:p>
            <a:endParaRPr lang="zh-CN" altLang="en-US" dirty="0"/>
          </a:p>
        </p:txBody>
      </p:sp>
      <p:sp>
        <p:nvSpPr>
          <p:cNvPr id="3" name="标题 2"/>
          <p:cNvSpPr>
            <a:spLocks noGrp="1"/>
          </p:cNvSpPr>
          <p:nvPr>
            <p:ph type="title"/>
          </p:nvPr>
        </p:nvSpPr>
        <p:spPr/>
        <p:txBody>
          <a:bodyPr/>
          <a:lstStyle/>
          <a:p>
            <a:endParaRPr lang="zh-CN" altLang="en-US" dirty="0"/>
          </a:p>
        </p:txBody>
      </p:sp>
      <p:graphicFrame>
        <p:nvGraphicFramePr>
          <p:cNvPr id="14" name="图示 13"/>
          <p:cNvGraphicFramePr/>
          <p:nvPr/>
        </p:nvGraphicFramePr>
        <p:xfrm>
          <a:off x="1692775" y="1814727"/>
          <a:ext cx="8786998" cy="423089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cxnSp>
        <p:nvCxnSpPr>
          <p:cNvPr id="16" name="直接连接符 15"/>
          <p:cNvCxnSpPr/>
          <p:nvPr/>
        </p:nvCxnSpPr>
        <p:spPr>
          <a:xfrm>
            <a:off x="6937349" y="3113493"/>
            <a:ext cx="619676" cy="94462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en-US" dirty="0" smtClean="0"/>
              <a:t>第一节  概述</a:t>
            </a:r>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2017725"/>
            <a:ext cx="9614439" cy="4322619"/>
          </a:xfrm>
        </p:spPr>
        <p:txBody>
          <a:bodyPr>
            <a:normAutofit fontScale="92500" lnSpcReduction="10000"/>
          </a:bodyPr>
          <a:lstStyle/>
          <a:p>
            <a:r>
              <a:rPr lang="zh-CN" altLang="en-US" dirty="0" smtClean="0"/>
              <a:t>含义：</a:t>
            </a:r>
            <a:r>
              <a:rPr lang="zh-CN" altLang="zh-CN" dirty="0" smtClean="0"/>
              <a:t>意识到</a:t>
            </a:r>
            <a:r>
              <a:rPr lang="zh-CN" altLang="en-US" dirty="0" smtClean="0"/>
              <a:t>自己</a:t>
            </a:r>
            <a:r>
              <a:rPr lang="zh-CN" altLang="zh-CN" dirty="0" smtClean="0"/>
              <a:t>在</a:t>
            </a:r>
            <a:r>
              <a:rPr lang="zh-CN" altLang="zh-CN" dirty="0"/>
              <a:t>为表示行为，行为受自己意志之控制。</a:t>
            </a:r>
            <a:endParaRPr lang="zh-CN" altLang="zh-CN" dirty="0"/>
          </a:p>
          <a:p>
            <a:r>
              <a:rPr lang="zh-CN" altLang="en-US" dirty="0" smtClean="0"/>
              <a:t>意义：</a:t>
            </a:r>
            <a:r>
              <a:rPr lang="zh-CN" altLang="zh-CN" dirty="0" smtClean="0"/>
              <a:t>主体</a:t>
            </a:r>
            <a:r>
              <a:rPr lang="zh-CN" altLang="zh-CN" dirty="0"/>
              <a:t>的自我决定，判断意思表示是否成立</a:t>
            </a:r>
            <a:r>
              <a:rPr lang="zh-CN" altLang="zh-CN" dirty="0" smtClean="0"/>
              <a:t>。</a:t>
            </a:r>
            <a:endParaRPr lang="en-US" altLang="zh-CN" dirty="0" smtClean="0"/>
          </a:p>
          <a:p>
            <a:pPr lvl="1"/>
            <a:r>
              <a:rPr lang="zh-CN" altLang="en-US" dirty="0" smtClean="0"/>
              <a:t>例如：</a:t>
            </a:r>
            <a:r>
              <a:rPr lang="zh-CN" altLang="zh-CN" dirty="0" smtClean="0"/>
              <a:t>反射</a:t>
            </a:r>
            <a:r>
              <a:rPr lang="zh-CN" altLang="zh-CN" dirty="0"/>
              <a:t>性动作、催眠状态下的动作、直接强制（如被迫按手印</a:t>
            </a:r>
            <a:r>
              <a:rPr lang="zh-CN" altLang="zh-CN" dirty="0" smtClean="0"/>
              <a:t>）</a:t>
            </a:r>
            <a:endParaRPr lang="en-US" altLang="zh-CN" dirty="0" smtClean="0"/>
          </a:p>
          <a:p>
            <a:endParaRPr lang="zh-CN" altLang="zh-CN" dirty="0"/>
          </a:p>
          <a:p>
            <a:r>
              <a:rPr lang="zh-CN" altLang="en-US" b="1" dirty="0" smtClean="0"/>
              <a:t>效果：</a:t>
            </a:r>
            <a:r>
              <a:rPr lang="zh-CN" altLang="zh-CN" dirty="0" smtClean="0"/>
              <a:t>欠缺</a:t>
            </a:r>
            <a:r>
              <a:rPr lang="zh-CN" altLang="zh-CN" dirty="0"/>
              <a:t>行为意思，意思表示不成立，相对</a:t>
            </a:r>
            <a:r>
              <a:rPr lang="zh-CN" altLang="zh-CN" dirty="0" smtClean="0"/>
              <a:t>人</a:t>
            </a:r>
            <a:r>
              <a:rPr lang="zh-CN" altLang="en-US" dirty="0" smtClean="0"/>
              <a:t>如有</a:t>
            </a:r>
            <a:r>
              <a:rPr lang="zh-CN" altLang="zh-CN" dirty="0" smtClean="0"/>
              <a:t>信赖损失</a:t>
            </a:r>
            <a:r>
              <a:rPr lang="zh-CN" altLang="en-US" dirty="0" smtClean="0"/>
              <a:t>，也不需赔偿。</a:t>
            </a:r>
            <a:endParaRPr lang="zh-CN" altLang="zh-CN" dirty="0"/>
          </a:p>
          <a:p>
            <a:endParaRPr lang="zh-CN" altLang="zh-CN" dirty="0"/>
          </a:p>
          <a:p>
            <a:endParaRPr lang="zh-CN" altLang="en-US" dirty="0"/>
          </a:p>
        </p:txBody>
      </p:sp>
      <p:sp>
        <p:nvSpPr>
          <p:cNvPr id="3" name="标题 2"/>
          <p:cNvSpPr>
            <a:spLocks noGrp="1"/>
          </p:cNvSpPr>
          <p:nvPr>
            <p:ph type="title"/>
          </p:nvPr>
        </p:nvSpPr>
        <p:spPr>
          <a:xfrm>
            <a:off x="986337" y="380384"/>
            <a:ext cx="10972800" cy="1143000"/>
          </a:xfrm>
        </p:spPr>
        <p:txBody>
          <a:bodyPr>
            <a:normAutofit/>
          </a:bodyPr>
          <a:lstStyle/>
          <a:p>
            <a:r>
              <a:rPr lang="en-US" altLang="zh-CN" b="1" dirty="0" smtClean="0"/>
              <a:t>1</a:t>
            </a:r>
            <a:r>
              <a:rPr lang="zh-CN" altLang="en-US" b="1" dirty="0" smtClean="0"/>
              <a:t>、</a:t>
            </a:r>
            <a:r>
              <a:rPr lang="zh-CN" altLang="zh-CN" b="1" dirty="0" smtClean="0"/>
              <a:t>内在意思</a:t>
            </a:r>
            <a:r>
              <a:rPr lang="zh-CN" altLang="en-US" b="1" dirty="0" smtClean="0"/>
              <a:t>：</a:t>
            </a:r>
            <a:r>
              <a:rPr lang="zh-CN" altLang="zh-CN" dirty="0" smtClean="0"/>
              <a:t>行为</a:t>
            </a:r>
            <a:r>
              <a:rPr lang="zh-CN" altLang="zh-CN" dirty="0"/>
              <a:t>意思（</a:t>
            </a:r>
            <a:r>
              <a:rPr lang="en-US" altLang="zh-CN" dirty="0" err="1"/>
              <a:t>Handlungswille</a:t>
            </a:r>
            <a:r>
              <a:rPr lang="zh-CN" altLang="zh-CN" dirty="0" smtClean="0"/>
              <a:t>）</a:t>
            </a:r>
            <a:endParaRPr lang="zh-CN"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含义：</a:t>
            </a:r>
            <a:r>
              <a:rPr lang="zh-CN" altLang="zh-CN" dirty="0" smtClean="0"/>
              <a:t>行为</a:t>
            </a:r>
            <a:r>
              <a:rPr lang="zh-CN" altLang="zh-CN" dirty="0"/>
              <a:t>人意识到其行为具有某种法律拘束力，会产生某种抽象意义上的法律效果</a:t>
            </a:r>
            <a:r>
              <a:rPr lang="zh-CN" altLang="zh-CN" dirty="0" smtClean="0"/>
              <a:t>。</a:t>
            </a:r>
            <a:endParaRPr lang="en-US" altLang="zh-CN" dirty="0" smtClean="0"/>
          </a:p>
          <a:p>
            <a:endParaRPr lang="en-US" altLang="zh-CN" dirty="0"/>
          </a:p>
          <a:p>
            <a:r>
              <a:rPr lang="en-US" altLang="zh-CN" b="1" dirty="0"/>
              <a:t>A</a:t>
            </a:r>
            <a:r>
              <a:rPr lang="zh-CN" altLang="zh-CN" b="1" dirty="0"/>
              <a:t>．行为人明知表示意思欠缺【意思保留】</a:t>
            </a:r>
            <a:endParaRPr lang="zh-CN" altLang="zh-CN" b="1" dirty="0"/>
          </a:p>
          <a:p>
            <a:pPr lvl="1"/>
            <a:r>
              <a:rPr lang="zh-CN" altLang="en-US" b="1" dirty="0" smtClean="0"/>
              <a:t>单方真意保留</a:t>
            </a:r>
            <a:r>
              <a:rPr lang="en-US" altLang="zh-CN" b="1" dirty="0" smtClean="0"/>
              <a:t>—</a:t>
            </a:r>
            <a:r>
              <a:rPr lang="zh-CN" altLang="en-US" b="1" dirty="0" smtClean="0">
                <a:solidFill>
                  <a:srgbClr val="FF0000"/>
                </a:solidFill>
              </a:rPr>
              <a:t>有效</a:t>
            </a:r>
            <a:endParaRPr lang="en-US" altLang="zh-CN" b="1" dirty="0" smtClean="0">
              <a:solidFill>
                <a:srgbClr val="FF0000"/>
              </a:solidFill>
            </a:endParaRPr>
          </a:p>
          <a:p>
            <a:pPr lvl="1"/>
            <a:r>
              <a:rPr lang="zh-CN" altLang="zh-CN" b="1" dirty="0" smtClean="0"/>
              <a:t>双方</a:t>
            </a:r>
            <a:r>
              <a:rPr lang="zh-CN" altLang="zh-CN" b="1" dirty="0"/>
              <a:t>通谋虚伪</a:t>
            </a:r>
            <a:r>
              <a:rPr lang="zh-CN" altLang="zh-CN" b="1" dirty="0" smtClean="0"/>
              <a:t>表示</a:t>
            </a:r>
            <a:r>
              <a:rPr lang="zh-CN" altLang="en-US" sz="2800" b="1" dirty="0" smtClean="0"/>
              <a:t>（民法典</a:t>
            </a:r>
            <a:r>
              <a:rPr lang="en-US" altLang="zh-CN" sz="2800" b="1" dirty="0" smtClean="0"/>
              <a:t>§</a:t>
            </a:r>
            <a:r>
              <a:rPr lang="en-US" altLang="zh-CN" sz="2800" dirty="0"/>
              <a:t>146 I</a:t>
            </a:r>
            <a:r>
              <a:rPr lang="zh-CN" altLang="en-US" sz="2800" dirty="0"/>
              <a:t>，</a:t>
            </a:r>
            <a:r>
              <a:rPr lang="zh-CN" altLang="en-US" sz="2800" b="1" dirty="0" smtClean="0">
                <a:solidFill>
                  <a:srgbClr val="FF0000"/>
                </a:solidFill>
              </a:rPr>
              <a:t>无效</a:t>
            </a:r>
            <a:r>
              <a:rPr lang="zh-CN" altLang="en-US" sz="2800" b="1" dirty="0" smtClean="0"/>
              <a:t>）</a:t>
            </a:r>
            <a:endParaRPr lang="zh-CN" altLang="zh-CN" dirty="0"/>
          </a:p>
          <a:p>
            <a:endParaRPr lang="zh-CN" altLang="en-US" dirty="0"/>
          </a:p>
        </p:txBody>
      </p:sp>
      <p:sp>
        <p:nvSpPr>
          <p:cNvPr id="3" name="标题 2"/>
          <p:cNvSpPr>
            <a:spLocks noGrp="1"/>
          </p:cNvSpPr>
          <p:nvPr>
            <p:ph type="title"/>
          </p:nvPr>
        </p:nvSpPr>
        <p:spPr/>
        <p:txBody>
          <a:bodyPr>
            <a:normAutofit fontScale="90000"/>
          </a:bodyPr>
          <a:lstStyle/>
          <a:p>
            <a:r>
              <a:rPr lang="en-US" altLang="zh-CN" b="1" dirty="0" smtClean="0"/>
              <a:t>1</a:t>
            </a:r>
            <a:r>
              <a:rPr lang="zh-CN" altLang="en-US" b="1" dirty="0" smtClean="0"/>
              <a:t>、</a:t>
            </a:r>
            <a:r>
              <a:rPr lang="zh-CN" altLang="zh-CN" b="1" dirty="0"/>
              <a:t>内在意思</a:t>
            </a:r>
            <a:r>
              <a:rPr lang="zh-CN" altLang="en-US" b="1" dirty="0" smtClean="0"/>
              <a:t>：</a:t>
            </a:r>
            <a:r>
              <a:rPr lang="zh-CN" altLang="zh-CN" dirty="0"/>
              <a:t>表示意识（</a:t>
            </a:r>
            <a:r>
              <a:rPr lang="en-US" altLang="zh-CN" dirty="0" err="1"/>
              <a:t>Erklärungsbewußtsein</a:t>
            </a:r>
            <a:r>
              <a:rPr lang="zh-CN" altLang="zh-CN" dirty="0"/>
              <a:t>）</a:t>
            </a:r>
            <a:endParaRPr lang="zh-CN" alt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723002"/>
            <a:ext cx="9788250" cy="4489913"/>
          </a:xfrm>
        </p:spPr>
        <p:txBody>
          <a:bodyPr>
            <a:normAutofit/>
          </a:bodyPr>
          <a:lstStyle/>
          <a:p>
            <a:r>
              <a:rPr lang="en-US" altLang="zh-CN" b="1" dirty="0" smtClean="0"/>
              <a:t>B</a:t>
            </a:r>
            <a:r>
              <a:rPr lang="zh-CN" altLang="zh-CN" b="1" dirty="0" smtClean="0"/>
              <a:t>．</a:t>
            </a:r>
            <a:r>
              <a:rPr lang="zh-CN" altLang="zh-CN" b="1" dirty="0"/>
              <a:t>行为</a:t>
            </a:r>
            <a:r>
              <a:rPr lang="zh-CN" altLang="zh-CN" b="1" dirty="0" smtClean="0"/>
              <a:t>人</a:t>
            </a:r>
            <a:r>
              <a:rPr lang="zh-CN" altLang="en-US" b="1" dirty="0" smtClean="0"/>
              <a:t>不</a:t>
            </a:r>
            <a:r>
              <a:rPr lang="zh-CN" altLang="zh-CN" b="1" dirty="0" smtClean="0"/>
              <a:t>知</a:t>
            </a:r>
            <a:r>
              <a:rPr lang="zh-CN" altLang="zh-CN" b="1" dirty="0"/>
              <a:t>表示意思</a:t>
            </a:r>
            <a:r>
              <a:rPr lang="zh-CN" altLang="zh-CN" b="1" dirty="0" smtClean="0"/>
              <a:t>欠缺</a:t>
            </a:r>
            <a:endParaRPr lang="en-US" altLang="zh-CN" b="1" dirty="0" smtClean="0"/>
          </a:p>
          <a:p>
            <a:r>
              <a:rPr lang="en-US" altLang="zh-CN" sz="3200" dirty="0"/>
              <a:t>—</a:t>
            </a:r>
            <a:r>
              <a:rPr lang="zh-CN" altLang="zh-CN" sz="3200" dirty="0" smtClean="0"/>
              <a:t>表意</a:t>
            </a:r>
            <a:r>
              <a:rPr lang="zh-CN" altLang="zh-CN" sz="3200" dirty="0"/>
              <a:t>人以为自己发出的表示不具有什么法律</a:t>
            </a:r>
            <a:r>
              <a:rPr lang="zh-CN" altLang="zh-CN" sz="3200" dirty="0" smtClean="0"/>
              <a:t>意义</a:t>
            </a:r>
            <a:r>
              <a:rPr lang="zh-CN" altLang="en-US" sz="3200" dirty="0" smtClean="0"/>
              <a:t>。</a:t>
            </a:r>
            <a:endParaRPr lang="zh-CN" altLang="zh-CN" sz="3200" dirty="0"/>
          </a:p>
          <a:p>
            <a:pPr lvl="1"/>
            <a:r>
              <a:rPr lang="zh-CN" altLang="zh-CN" dirty="0"/>
              <a:t>特里尔葡萄酒拍卖会</a:t>
            </a:r>
            <a:r>
              <a:rPr lang="zh-CN" altLang="zh-CN" dirty="0" smtClean="0"/>
              <a:t>案、</a:t>
            </a:r>
            <a:r>
              <a:rPr lang="zh-CN" altLang="zh-CN" dirty="0"/>
              <a:t>参加会议以为是签到而</a:t>
            </a:r>
            <a:r>
              <a:rPr lang="zh-CN" altLang="zh-CN" dirty="0" smtClean="0"/>
              <a:t>误</a:t>
            </a:r>
            <a:r>
              <a:rPr lang="zh-CN" altLang="en-US" dirty="0" smtClean="0"/>
              <a:t>在</a:t>
            </a:r>
            <a:r>
              <a:rPr lang="zh-CN" altLang="zh-CN" dirty="0" smtClean="0"/>
              <a:t>购买</a:t>
            </a:r>
            <a:r>
              <a:rPr lang="zh-CN" altLang="zh-CN" dirty="0"/>
              <a:t>图书的征订单签名</a:t>
            </a:r>
            <a:r>
              <a:rPr lang="zh-CN" altLang="zh-CN" dirty="0" smtClean="0"/>
              <a:t>。</a:t>
            </a:r>
            <a:endParaRPr lang="en-US" altLang="zh-CN" dirty="0" smtClean="0"/>
          </a:p>
          <a:p>
            <a:r>
              <a:rPr lang="zh-CN" altLang="en-US" b="1" dirty="0" smtClean="0">
                <a:solidFill>
                  <a:srgbClr val="FF0000"/>
                </a:solidFill>
              </a:rPr>
              <a:t>效果争议：</a:t>
            </a:r>
            <a:endParaRPr lang="en-US" altLang="zh-CN" b="1" dirty="0" smtClean="0">
              <a:solidFill>
                <a:srgbClr val="FF0000"/>
              </a:solidFill>
            </a:endParaRPr>
          </a:p>
          <a:p>
            <a:pPr lvl="1"/>
            <a:r>
              <a:rPr lang="zh-CN" altLang="zh-CN" b="1" dirty="0" smtClean="0"/>
              <a:t>意思主义</a:t>
            </a:r>
            <a:r>
              <a:rPr lang="zh-CN" altLang="en-US" b="1" dirty="0" smtClean="0"/>
              <a:t>：</a:t>
            </a:r>
            <a:r>
              <a:rPr lang="zh-CN" altLang="zh-CN" b="1" dirty="0" smtClean="0"/>
              <a:t>不成立</a:t>
            </a:r>
            <a:r>
              <a:rPr lang="zh-CN" altLang="en-US" b="1" dirty="0" smtClean="0"/>
              <a:t>或</a:t>
            </a:r>
            <a:r>
              <a:rPr lang="zh-CN" altLang="zh-CN" b="1" dirty="0" smtClean="0"/>
              <a:t>无效</a:t>
            </a:r>
            <a:endParaRPr lang="zh-CN" altLang="zh-CN" dirty="0" smtClean="0"/>
          </a:p>
          <a:p>
            <a:pPr lvl="1"/>
            <a:r>
              <a:rPr lang="zh-CN" altLang="zh-CN" b="1" dirty="0" smtClean="0"/>
              <a:t>表示主义</a:t>
            </a:r>
            <a:r>
              <a:rPr lang="zh-CN" altLang="en-US" b="1" dirty="0" smtClean="0"/>
              <a:t>：</a:t>
            </a:r>
            <a:r>
              <a:rPr lang="zh-CN" altLang="zh-CN" b="1" dirty="0" smtClean="0"/>
              <a:t>成立</a:t>
            </a:r>
            <a:r>
              <a:rPr lang="zh-CN" altLang="zh-CN" b="1" dirty="0"/>
              <a:t>并有效，但可撤销</a:t>
            </a:r>
            <a:endParaRPr lang="zh-CN" altLang="zh-CN" dirty="0"/>
          </a:p>
          <a:p>
            <a:endParaRPr lang="zh-CN" altLang="zh-CN"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zh-CN" altLang="en-US" dirty="0" smtClean="0"/>
              <a:t>含义：</a:t>
            </a:r>
            <a:r>
              <a:rPr lang="zh-CN" altLang="zh-CN" dirty="0" smtClean="0"/>
              <a:t>行为</a:t>
            </a:r>
            <a:r>
              <a:rPr lang="zh-CN" altLang="zh-CN" dirty="0"/>
              <a:t>人欲依其表示发生</a:t>
            </a:r>
            <a:r>
              <a:rPr lang="zh-CN" altLang="zh-CN" b="1" dirty="0"/>
              <a:t>特定、具体的</a:t>
            </a:r>
            <a:r>
              <a:rPr lang="zh-CN" altLang="zh-CN" dirty="0"/>
              <a:t>法律效果的意思</a:t>
            </a:r>
            <a:r>
              <a:rPr lang="zh-CN" altLang="zh-CN" dirty="0" smtClean="0"/>
              <a:t>。</a:t>
            </a:r>
            <a:endParaRPr lang="en-US" altLang="zh-CN" dirty="0" smtClean="0"/>
          </a:p>
          <a:p>
            <a:pPr lvl="1"/>
            <a:r>
              <a:rPr lang="zh-CN" altLang="zh-CN" dirty="0" smtClean="0"/>
              <a:t>甲</a:t>
            </a:r>
            <a:r>
              <a:rPr lang="zh-CN" altLang="zh-CN" dirty="0"/>
              <a:t>写信给乙，</a:t>
            </a:r>
            <a:r>
              <a:rPr lang="zh-CN" altLang="zh-CN" dirty="0" smtClean="0"/>
              <a:t>欲购</a:t>
            </a:r>
            <a:r>
              <a:rPr lang="zh-CN" altLang="zh-CN" dirty="0"/>
              <a:t>其</a:t>
            </a:r>
            <a:r>
              <a:rPr lang="fr-FR" altLang="zh-CN" dirty="0" smtClean="0"/>
              <a:t>A</a:t>
            </a:r>
            <a:r>
              <a:rPr lang="zh-CN" altLang="en-US" dirty="0" smtClean="0"/>
              <a:t>套</a:t>
            </a:r>
            <a:r>
              <a:rPr lang="zh-CN" altLang="zh-CN" dirty="0" smtClean="0"/>
              <a:t>房屋</a:t>
            </a:r>
            <a:r>
              <a:rPr lang="zh-CN" altLang="zh-CN" dirty="0"/>
              <a:t>，</a:t>
            </a:r>
            <a:r>
              <a:rPr lang="zh-CN" altLang="zh-CN" dirty="0" smtClean="0"/>
              <a:t>甲具有表示</a:t>
            </a:r>
            <a:r>
              <a:rPr lang="zh-CN" altLang="en-US" dirty="0" smtClean="0"/>
              <a:t>意思</a:t>
            </a:r>
            <a:r>
              <a:rPr lang="zh-CN" altLang="zh-CN" dirty="0" smtClean="0"/>
              <a:t>；如</a:t>
            </a:r>
            <a:r>
              <a:rPr lang="zh-CN" altLang="zh-CN" dirty="0"/>
              <a:t>甲误写为</a:t>
            </a:r>
            <a:r>
              <a:rPr lang="fr-FR" altLang="zh-CN" dirty="0" smtClean="0"/>
              <a:t>B</a:t>
            </a:r>
            <a:r>
              <a:rPr lang="zh-CN" altLang="en-US" dirty="0" smtClean="0"/>
              <a:t>套</a:t>
            </a:r>
            <a:r>
              <a:rPr lang="zh-CN" altLang="zh-CN" dirty="0" smtClean="0"/>
              <a:t>房屋，效果意思</a:t>
            </a:r>
            <a:r>
              <a:rPr lang="zh-CN" altLang="en-US" dirty="0" smtClean="0"/>
              <a:t>与内心意思</a:t>
            </a:r>
            <a:r>
              <a:rPr lang="zh-CN" altLang="zh-CN" dirty="0" smtClean="0"/>
              <a:t>不一致。</a:t>
            </a:r>
            <a:endParaRPr lang="en-US" altLang="zh-CN" dirty="0" smtClean="0"/>
          </a:p>
          <a:p>
            <a:pPr lvl="1"/>
            <a:endParaRPr lang="en-US" altLang="zh-CN" dirty="0" smtClean="0"/>
          </a:p>
          <a:p>
            <a:r>
              <a:rPr lang="zh-CN" altLang="en-US" b="1" dirty="0" smtClean="0">
                <a:solidFill>
                  <a:srgbClr val="FF0000"/>
                </a:solidFill>
              </a:rPr>
              <a:t>效果：</a:t>
            </a:r>
            <a:endParaRPr lang="en-US" altLang="zh-CN" b="1" dirty="0" smtClean="0">
              <a:solidFill>
                <a:srgbClr val="FF0000"/>
              </a:solidFill>
            </a:endParaRPr>
          </a:p>
          <a:p>
            <a:pPr lvl="1"/>
            <a:r>
              <a:rPr lang="zh-CN" altLang="en-US" sz="3600" dirty="0"/>
              <a:t>表示主义</a:t>
            </a:r>
            <a:r>
              <a:rPr lang="en-US" altLang="zh-CN" sz="3600" dirty="0"/>
              <a:t>=</a:t>
            </a:r>
            <a:r>
              <a:rPr lang="zh-CN" altLang="en-US" sz="3600" dirty="0"/>
              <a:t>有效但可撤销（民法典</a:t>
            </a:r>
            <a:r>
              <a:rPr lang="en-US" altLang="zh-CN" sz="3600" dirty="0"/>
              <a:t>§147</a:t>
            </a:r>
            <a:r>
              <a:rPr lang="zh-CN" altLang="en-US" sz="3600" dirty="0"/>
              <a:t>）</a:t>
            </a:r>
            <a:endParaRPr lang="en-US" altLang="zh-CN" sz="3600" dirty="0"/>
          </a:p>
          <a:p>
            <a:endParaRPr lang="zh-CN" altLang="zh-CN" dirty="0"/>
          </a:p>
        </p:txBody>
      </p:sp>
      <p:sp>
        <p:nvSpPr>
          <p:cNvPr id="3" name="标题 2"/>
          <p:cNvSpPr>
            <a:spLocks noGrp="1"/>
          </p:cNvSpPr>
          <p:nvPr>
            <p:ph type="title"/>
          </p:nvPr>
        </p:nvSpPr>
        <p:spPr/>
        <p:txBody>
          <a:bodyPr>
            <a:normAutofit/>
          </a:bodyPr>
          <a:lstStyle/>
          <a:p>
            <a:r>
              <a:rPr lang="en-US" altLang="zh-CN" b="1" dirty="0" smtClean="0"/>
              <a:t>1</a:t>
            </a:r>
            <a:r>
              <a:rPr lang="zh-CN" altLang="en-US" b="1" dirty="0" smtClean="0"/>
              <a:t>、</a:t>
            </a:r>
            <a:r>
              <a:rPr lang="zh-CN" altLang="zh-CN" b="1" dirty="0"/>
              <a:t>内在意思</a:t>
            </a:r>
            <a:r>
              <a:rPr lang="zh-CN" altLang="en-US" b="1" dirty="0"/>
              <a:t>：</a:t>
            </a:r>
            <a:r>
              <a:rPr lang="zh-CN" altLang="zh-CN" dirty="0" smtClean="0"/>
              <a:t>效果</a:t>
            </a:r>
            <a:r>
              <a:rPr lang="zh-CN" altLang="zh-CN" dirty="0"/>
              <a:t>意思（</a:t>
            </a:r>
            <a:r>
              <a:rPr lang="de-DE" altLang="zh-CN" dirty="0"/>
              <a:t>Geschäftswille</a:t>
            </a:r>
            <a:r>
              <a:rPr lang="zh-CN" altLang="zh-CN" dirty="0" smtClean="0"/>
              <a:t>）</a:t>
            </a:r>
            <a:endParaRPr lang="zh-CN"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934597"/>
            <a:ext cx="9487684" cy="4278317"/>
          </a:xfrm>
        </p:spPr>
        <p:txBody>
          <a:bodyPr>
            <a:normAutofit/>
          </a:bodyPr>
          <a:lstStyle/>
          <a:p>
            <a:r>
              <a:rPr lang="zh-CN" altLang="zh-CN" dirty="0" smtClean="0"/>
              <a:t>表现</a:t>
            </a:r>
            <a:r>
              <a:rPr lang="zh-CN" altLang="zh-CN" dirty="0"/>
              <a:t>于外部的行为 </a:t>
            </a:r>
            <a:endParaRPr lang="zh-CN" altLang="zh-CN" dirty="0"/>
          </a:p>
          <a:p>
            <a:pPr lvl="1"/>
            <a:r>
              <a:rPr lang="zh-CN" altLang="zh-CN" b="1" dirty="0"/>
              <a:t>例如，签字、举手、发邮件</a:t>
            </a:r>
            <a:r>
              <a:rPr lang="zh-CN" altLang="zh-CN" b="1" dirty="0" smtClean="0"/>
              <a:t>。</a:t>
            </a:r>
            <a:endParaRPr lang="en-US" altLang="zh-CN" b="1" dirty="0" smtClean="0"/>
          </a:p>
          <a:p>
            <a:pPr lvl="2"/>
            <a:endParaRPr lang="zh-CN" altLang="zh-CN" b="1" dirty="0"/>
          </a:p>
          <a:p>
            <a:r>
              <a:rPr lang="zh-CN" altLang="zh-CN" dirty="0" smtClean="0"/>
              <a:t>可</a:t>
            </a:r>
            <a:r>
              <a:rPr lang="zh-CN" altLang="zh-CN" dirty="0"/>
              <a:t>据以推知行为人</a:t>
            </a:r>
            <a:r>
              <a:rPr lang="zh-CN" altLang="zh-CN" dirty="0" smtClean="0"/>
              <a:t>之</a:t>
            </a:r>
            <a:r>
              <a:rPr lang="zh-CN" altLang="en-US" dirty="0" smtClean="0"/>
              <a:t>意思</a:t>
            </a:r>
            <a:endParaRPr lang="zh-CN" altLang="zh-CN" dirty="0"/>
          </a:p>
          <a:p>
            <a:pPr lvl="1"/>
            <a:r>
              <a:rPr lang="en-US" altLang="zh-CN" dirty="0" smtClean="0"/>
              <a:t>A</a:t>
            </a:r>
            <a:r>
              <a:rPr lang="zh-CN" altLang="zh-CN" dirty="0"/>
              <a:t>、当事人之间有特约的，依其</a:t>
            </a:r>
            <a:r>
              <a:rPr lang="zh-CN" altLang="zh-CN" dirty="0" smtClean="0"/>
              <a:t>约定</a:t>
            </a:r>
            <a:r>
              <a:rPr lang="zh-CN" altLang="en-US" dirty="0" smtClean="0"/>
              <a:t>；</a:t>
            </a:r>
            <a:endParaRPr lang="zh-CN" altLang="zh-CN" dirty="0"/>
          </a:p>
          <a:p>
            <a:pPr lvl="1"/>
            <a:r>
              <a:rPr lang="en-US" altLang="zh-CN" dirty="0"/>
              <a:t>B</a:t>
            </a:r>
            <a:r>
              <a:rPr lang="zh-CN" altLang="zh-CN" dirty="0" smtClean="0"/>
              <a:t>、无</a:t>
            </a:r>
            <a:r>
              <a:rPr lang="zh-CN" altLang="zh-CN" dirty="0"/>
              <a:t>特约的，依</a:t>
            </a:r>
            <a:r>
              <a:rPr lang="zh-CN" altLang="zh-CN" dirty="0" smtClean="0"/>
              <a:t>交易习惯</a:t>
            </a:r>
            <a:r>
              <a:rPr lang="zh-CN" altLang="en-US" dirty="0" smtClean="0"/>
              <a:t>确定</a:t>
            </a:r>
            <a:r>
              <a:rPr lang="zh-CN" altLang="zh-CN" dirty="0" smtClean="0"/>
              <a:t>。</a:t>
            </a:r>
            <a:endParaRPr lang="zh-CN" altLang="zh-CN" dirty="0"/>
          </a:p>
          <a:p>
            <a:endParaRPr lang="zh-CN" altLang="en-US" dirty="0"/>
          </a:p>
        </p:txBody>
      </p:sp>
      <p:sp>
        <p:nvSpPr>
          <p:cNvPr id="3" name="标题 2"/>
          <p:cNvSpPr>
            <a:spLocks noGrp="1"/>
          </p:cNvSpPr>
          <p:nvPr>
            <p:ph type="title"/>
          </p:nvPr>
        </p:nvSpPr>
        <p:spPr/>
        <p:txBody>
          <a:bodyPr>
            <a:normAutofit/>
          </a:bodyPr>
          <a:lstStyle/>
          <a:p>
            <a:r>
              <a:rPr lang="en-US" altLang="zh-CN" b="1" dirty="0" smtClean="0"/>
              <a:t>2</a:t>
            </a:r>
            <a:r>
              <a:rPr lang="zh-CN" altLang="en-US" b="1" dirty="0" smtClean="0"/>
              <a:t>、</a:t>
            </a:r>
            <a:r>
              <a:rPr lang="zh-CN" altLang="zh-CN" b="1" dirty="0"/>
              <a:t>表示</a:t>
            </a:r>
            <a:r>
              <a:rPr lang="zh-CN" altLang="zh-CN" b="1" dirty="0" smtClean="0"/>
              <a:t>行为</a:t>
            </a:r>
            <a:r>
              <a:rPr lang="zh-CN" altLang="en-US" b="1" dirty="0" smtClean="0"/>
              <a:t>（</a:t>
            </a:r>
            <a:r>
              <a:rPr lang="en-US" altLang="zh-CN" dirty="0" err="1" smtClean="0"/>
              <a:t>Erklärungshandlung</a:t>
            </a:r>
            <a:r>
              <a:rPr lang="zh-CN" altLang="en-US" b="1" dirty="0" smtClean="0"/>
              <a:t>）</a:t>
            </a:r>
            <a:endParaRPr lang="zh-CN"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民法典 </a:t>
            </a:r>
            <a:r>
              <a:rPr lang="en-US" altLang="zh-CN" dirty="0" smtClean="0"/>
              <a:t>§140</a:t>
            </a:r>
            <a:endParaRPr lang="en-US" altLang="zh-CN" dirty="0" smtClean="0"/>
          </a:p>
          <a:p>
            <a:endParaRPr lang="en-US" altLang="zh-CN" dirty="0" smtClean="0"/>
          </a:p>
          <a:p>
            <a:r>
              <a:rPr lang="en-US" altLang="zh-CN" b="1" dirty="0" smtClean="0"/>
              <a:t>1</a:t>
            </a:r>
            <a:r>
              <a:rPr lang="zh-CN" altLang="en-US" b="1" dirty="0" smtClean="0"/>
              <a:t>、</a:t>
            </a:r>
            <a:r>
              <a:rPr lang="zh-CN" altLang="zh-CN" b="1" dirty="0" smtClean="0"/>
              <a:t>明示</a:t>
            </a:r>
            <a:r>
              <a:rPr lang="zh-CN" altLang="zh-CN" b="1" dirty="0"/>
              <a:t>的意思</a:t>
            </a:r>
            <a:r>
              <a:rPr lang="zh-CN" altLang="zh-CN" b="1" dirty="0" smtClean="0"/>
              <a:t>表示</a:t>
            </a:r>
            <a:endParaRPr lang="en-US" altLang="zh-CN" b="1" dirty="0" smtClean="0"/>
          </a:p>
          <a:p>
            <a:pPr lvl="1"/>
            <a:r>
              <a:rPr lang="zh-CN" altLang="zh-CN" dirty="0" smtClean="0"/>
              <a:t>语言</a:t>
            </a:r>
            <a:r>
              <a:rPr lang="zh-CN" altLang="zh-CN" dirty="0"/>
              <a:t>、书面、口头等方式</a:t>
            </a:r>
            <a:endParaRPr lang="zh-CN" altLang="zh-CN" dirty="0"/>
          </a:p>
          <a:p>
            <a:pPr lvl="1"/>
            <a:r>
              <a:rPr lang="zh-CN" altLang="zh-CN" dirty="0"/>
              <a:t>法律规定意思表示必须是明示的方式，旨在澄清事实，通常还具有警示</a:t>
            </a:r>
            <a:r>
              <a:rPr lang="zh-CN" altLang="zh-CN" dirty="0" smtClean="0"/>
              <a:t>作用</a:t>
            </a:r>
            <a:r>
              <a:rPr lang="zh-CN" altLang="en-US" dirty="0" smtClean="0"/>
              <a:t>。</a:t>
            </a:r>
            <a:endParaRPr lang="zh-CN" altLang="en-US" dirty="0"/>
          </a:p>
        </p:txBody>
      </p:sp>
      <p:sp>
        <p:nvSpPr>
          <p:cNvPr id="3" name="标题 2"/>
          <p:cNvSpPr>
            <a:spLocks noGrp="1"/>
          </p:cNvSpPr>
          <p:nvPr>
            <p:ph type="title"/>
          </p:nvPr>
        </p:nvSpPr>
        <p:spPr/>
        <p:txBody>
          <a:bodyPr>
            <a:normAutofit/>
          </a:bodyPr>
          <a:lstStyle/>
          <a:p>
            <a:r>
              <a:rPr lang="zh-CN" altLang="en-US" b="1" dirty="0" smtClean="0"/>
              <a:t>二</a:t>
            </a:r>
            <a:r>
              <a:rPr lang="zh-CN" altLang="zh-CN" b="1" dirty="0" smtClean="0"/>
              <a:t>、</a:t>
            </a:r>
            <a:r>
              <a:rPr lang="zh-CN" altLang="zh-CN" b="1" dirty="0"/>
              <a:t>意思表示的</a:t>
            </a:r>
            <a:r>
              <a:rPr lang="zh-CN" altLang="zh-CN" b="1" dirty="0" smtClean="0"/>
              <a:t>方式</a:t>
            </a:r>
            <a:endParaRPr lang="zh-CN" altLang="en-US"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21821"/>
            <a:ext cx="10309685" cy="4391094"/>
          </a:xfrm>
        </p:spPr>
        <p:txBody>
          <a:bodyPr>
            <a:normAutofit lnSpcReduction="10000"/>
          </a:bodyPr>
          <a:lstStyle/>
          <a:p>
            <a:r>
              <a:rPr lang="en-US" altLang="zh-CN" b="1" dirty="0" smtClean="0"/>
              <a:t>A</a:t>
            </a:r>
            <a:r>
              <a:rPr lang="zh-CN" altLang="en-US" b="1" dirty="0" smtClean="0"/>
              <a:t>、通过行为</a:t>
            </a:r>
            <a:r>
              <a:rPr lang="zh-CN" altLang="zh-CN" b="1" dirty="0"/>
              <a:t>可</a:t>
            </a:r>
            <a:r>
              <a:rPr lang="zh-CN" altLang="zh-CN" b="1" dirty="0" smtClean="0"/>
              <a:t>推断</a:t>
            </a:r>
            <a:r>
              <a:rPr lang="zh-CN" altLang="zh-CN" b="1" dirty="0"/>
              <a:t>的意思</a:t>
            </a:r>
            <a:r>
              <a:rPr lang="zh-CN" altLang="zh-CN" b="1" dirty="0" smtClean="0"/>
              <a:t>表示</a:t>
            </a:r>
            <a:endParaRPr lang="zh-CN" altLang="zh-CN" b="1" dirty="0"/>
          </a:p>
          <a:p>
            <a:pPr lvl="1"/>
            <a:r>
              <a:rPr lang="zh-CN" altLang="zh-CN" dirty="0" smtClean="0"/>
              <a:t>自动售货机</a:t>
            </a:r>
            <a:r>
              <a:rPr lang="zh-CN" altLang="en-US" dirty="0" smtClean="0"/>
              <a:t>交易、进入停车场</a:t>
            </a:r>
            <a:endParaRPr lang="zh-CN" altLang="zh-CN" dirty="0"/>
          </a:p>
          <a:p>
            <a:r>
              <a:rPr lang="en-US" altLang="zh-CN" b="1" dirty="0" smtClean="0"/>
              <a:t>B</a:t>
            </a:r>
            <a:r>
              <a:rPr lang="zh-CN" altLang="en-US" b="1" dirty="0" smtClean="0"/>
              <a:t>、</a:t>
            </a:r>
            <a:r>
              <a:rPr lang="zh-CN" altLang="zh-CN" b="1" dirty="0" smtClean="0"/>
              <a:t>补充解释</a:t>
            </a:r>
            <a:endParaRPr lang="zh-CN" altLang="zh-CN" b="1" dirty="0"/>
          </a:p>
          <a:p>
            <a:pPr lvl="1"/>
            <a:r>
              <a:rPr lang="zh-CN" altLang="en-US" dirty="0" smtClean="0"/>
              <a:t>补充完整意思表示</a:t>
            </a:r>
            <a:r>
              <a:rPr lang="zh-CN" altLang="zh-CN" dirty="0" smtClean="0"/>
              <a:t>。</a:t>
            </a:r>
            <a:endParaRPr lang="zh-CN" altLang="zh-CN" dirty="0"/>
          </a:p>
          <a:p>
            <a:r>
              <a:rPr lang="en-US" altLang="zh-CN" b="1" dirty="0" smtClean="0"/>
              <a:t>C</a:t>
            </a:r>
            <a:r>
              <a:rPr lang="zh-CN" altLang="zh-CN" b="1" dirty="0" smtClean="0"/>
              <a:t>、</a:t>
            </a:r>
            <a:r>
              <a:rPr lang="zh-CN" altLang="en-US" b="1" dirty="0" smtClean="0"/>
              <a:t>完全的</a:t>
            </a:r>
            <a:r>
              <a:rPr lang="zh-CN" altLang="zh-CN" b="1" dirty="0" smtClean="0"/>
              <a:t>沉默</a:t>
            </a:r>
            <a:r>
              <a:rPr lang="zh-CN" altLang="zh-CN" sz="2800" dirty="0" smtClean="0"/>
              <a:t>（</a:t>
            </a:r>
            <a:r>
              <a:rPr lang="zh-CN" altLang="en-US" sz="2800" dirty="0" smtClean="0"/>
              <a:t>民法典</a:t>
            </a:r>
            <a:r>
              <a:rPr lang="zh-CN" altLang="zh-CN" sz="2800" dirty="0" smtClean="0"/>
              <a:t>§</a:t>
            </a:r>
            <a:r>
              <a:rPr lang="fr-FR" altLang="zh-CN" sz="2800" dirty="0" smtClean="0"/>
              <a:t>140</a:t>
            </a:r>
            <a:r>
              <a:rPr lang="en-US" altLang="zh-CN" sz="2800" dirty="0" smtClean="0"/>
              <a:t> II</a:t>
            </a:r>
            <a:r>
              <a:rPr lang="zh-CN" altLang="zh-CN" sz="2800" dirty="0" smtClean="0"/>
              <a:t>）</a:t>
            </a:r>
            <a:endParaRPr lang="zh-CN" altLang="zh-CN" sz="2800" b="1" dirty="0"/>
          </a:p>
          <a:p>
            <a:pPr lvl="1"/>
            <a:r>
              <a:rPr lang="zh-CN" altLang="en-US" dirty="0" smtClean="0"/>
              <a:t>不存在意思表示，除非有法定、约定、或交易习惯。</a:t>
            </a:r>
            <a:endParaRPr lang="zh-CN" altLang="en-US" dirty="0"/>
          </a:p>
        </p:txBody>
      </p:sp>
      <p:sp>
        <p:nvSpPr>
          <p:cNvPr id="3" name="标题 2"/>
          <p:cNvSpPr>
            <a:spLocks noGrp="1"/>
          </p:cNvSpPr>
          <p:nvPr>
            <p:ph type="title"/>
          </p:nvPr>
        </p:nvSpPr>
        <p:spPr/>
        <p:txBody>
          <a:bodyPr>
            <a:normAutofit/>
          </a:bodyPr>
          <a:lstStyle/>
          <a:p>
            <a:r>
              <a:rPr lang="en-US" altLang="zh-CN" dirty="0"/>
              <a:t>2</a:t>
            </a:r>
            <a:r>
              <a:rPr lang="zh-CN" altLang="en-US" dirty="0"/>
              <a:t>、</a:t>
            </a:r>
            <a:r>
              <a:rPr lang="zh-CN" altLang="zh-CN" dirty="0"/>
              <a:t>默示的意思</a:t>
            </a:r>
            <a:r>
              <a:rPr lang="zh-CN" altLang="zh-CN" dirty="0" smtClean="0"/>
              <a:t>表示</a:t>
            </a:r>
            <a:endParaRPr lang="zh-CN"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pPr algn="ctr"/>
            <a:r>
              <a:rPr lang="en-US" altLang="zh-CN" b="1" dirty="0" smtClean="0"/>
              <a:t>1</a:t>
            </a:r>
            <a:r>
              <a:rPr lang="zh-CN" altLang="en-US" b="1" dirty="0" smtClean="0"/>
              <a:t>、民法典</a:t>
            </a:r>
            <a:r>
              <a:rPr lang="en-US" altLang="zh-CN" b="1" dirty="0" smtClean="0"/>
              <a:t>§137【</a:t>
            </a:r>
            <a:r>
              <a:rPr lang="zh-CN" altLang="en-US" b="1" dirty="0" smtClean="0"/>
              <a:t>有相对人的意思表示</a:t>
            </a:r>
            <a:r>
              <a:rPr lang="en-US" altLang="zh-CN" b="1" dirty="0" smtClean="0"/>
              <a:t>】</a:t>
            </a:r>
            <a:endParaRPr lang="en-US" altLang="zh-CN" b="1" dirty="0" smtClean="0"/>
          </a:p>
          <a:p>
            <a:r>
              <a:rPr lang="zh-CN" altLang="en-US" dirty="0" smtClean="0"/>
              <a:t>第</a:t>
            </a:r>
            <a:r>
              <a:rPr lang="en-US" altLang="zh-CN" dirty="0" smtClean="0"/>
              <a:t>1</a:t>
            </a:r>
            <a:r>
              <a:rPr lang="zh-CN" altLang="en-US" dirty="0" smtClean="0"/>
              <a:t>款：</a:t>
            </a:r>
            <a:r>
              <a:rPr lang="zh-CN" altLang="zh-CN" dirty="0" smtClean="0"/>
              <a:t>对话方式，</a:t>
            </a:r>
            <a:r>
              <a:rPr lang="en-US" altLang="zh-CN" dirty="0" smtClean="0"/>
              <a:t>“</a:t>
            </a:r>
            <a:r>
              <a:rPr lang="zh-CN" altLang="zh-CN" dirty="0" smtClean="0"/>
              <a:t>知道生效</a:t>
            </a:r>
            <a:r>
              <a:rPr lang="en-US" altLang="zh-CN" dirty="0" smtClean="0"/>
              <a:t>”</a:t>
            </a:r>
            <a:endParaRPr lang="en-US" altLang="zh-CN" dirty="0" smtClean="0"/>
          </a:p>
          <a:p>
            <a:r>
              <a:rPr lang="zh-CN" altLang="en-US" dirty="0" smtClean="0"/>
              <a:t>第</a:t>
            </a:r>
            <a:r>
              <a:rPr lang="en-US" altLang="zh-CN" dirty="0" smtClean="0"/>
              <a:t>2</a:t>
            </a:r>
            <a:r>
              <a:rPr lang="zh-CN" altLang="en-US" dirty="0" smtClean="0"/>
              <a:t>款：非对话方式</a:t>
            </a:r>
            <a:endParaRPr lang="en-US" altLang="zh-CN" dirty="0" smtClean="0"/>
          </a:p>
          <a:p>
            <a:pPr lvl="1"/>
            <a:r>
              <a:rPr lang="zh-CN" altLang="en-US" dirty="0" smtClean="0"/>
              <a:t>原则：</a:t>
            </a:r>
            <a:r>
              <a:rPr lang="en-US" altLang="zh-CN" dirty="0" smtClean="0"/>
              <a:t>“</a:t>
            </a:r>
            <a:r>
              <a:rPr lang="zh-CN" altLang="en-US" dirty="0" smtClean="0"/>
              <a:t>到达生效</a:t>
            </a:r>
            <a:r>
              <a:rPr lang="en-US" altLang="zh-CN" dirty="0"/>
              <a:t>”</a:t>
            </a:r>
            <a:endParaRPr lang="en-US" altLang="zh-CN" dirty="0" smtClean="0"/>
          </a:p>
          <a:p>
            <a:pPr lvl="1"/>
            <a:r>
              <a:rPr lang="zh-CN" altLang="en-US" dirty="0" smtClean="0"/>
              <a:t>数据电文</a:t>
            </a:r>
            <a:endParaRPr lang="zh-CN" altLang="en-US" dirty="0" smtClean="0"/>
          </a:p>
          <a:p>
            <a:pPr lvl="2"/>
            <a:r>
              <a:rPr lang="zh-CN" altLang="en-US" b="1" dirty="0" smtClean="0"/>
              <a:t>指定系统：进入该系统生效</a:t>
            </a:r>
            <a:endParaRPr lang="en-US" altLang="zh-CN" b="1" dirty="0" smtClean="0"/>
          </a:p>
          <a:p>
            <a:pPr lvl="2"/>
            <a:r>
              <a:rPr lang="zh-CN" altLang="en-US" b="1" dirty="0" smtClean="0"/>
              <a:t>未指定系统：知道或应当知道进入系统</a:t>
            </a:r>
            <a:endParaRPr lang="en-US" altLang="zh-CN" b="1" dirty="0" smtClean="0"/>
          </a:p>
          <a:p>
            <a:pPr lvl="2"/>
            <a:r>
              <a:rPr lang="zh-CN" altLang="en-US" b="1" dirty="0" smtClean="0"/>
              <a:t>另有约定除外</a:t>
            </a:r>
            <a:endParaRPr lang="en-US" altLang="zh-CN" b="1" dirty="0" smtClean="0"/>
          </a:p>
        </p:txBody>
      </p:sp>
      <p:sp>
        <p:nvSpPr>
          <p:cNvPr id="3" name="标题 2"/>
          <p:cNvSpPr>
            <a:spLocks noGrp="1"/>
          </p:cNvSpPr>
          <p:nvPr>
            <p:ph type="title"/>
          </p:nvPr>
        </p:nvSpPr>
        <p:spPr/>
        <p:txBody>
          <a:bodyPr>
            <a:normAutofit/>
          </a:bodyPr>
          <a:lstStyle/>
          <a:p>
            <a:r>
              <a:rPr lang="zh-CN" altLang="zh-CN" b="1" dirty="0"/>
              <a:t>三、意思表示的</a:t>
            </a:r>
            <a:r>
              <a:rPr lang="zh-CN" altLang="zh-CN" b="1" dirty="0" smtClean="0"/>
              <a:t>生效</a:t>
            </a:r>
            <a:endParaRPr lang="zh-CN" altLang="en-US"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pPr algn="ctr"/>
            <a:r>
              <a:rPr lang="en-US" altLang="zh-CN" b="1" dirty="0" smtClean="0"/>
              <a:t>2</a:t>
            </a:r>
            <a:r>
              <a:rPr lang="zh-CN" altLang="en-US" b="1" dirty="0" smtClean="0"/>
              <a:t>、民法典</a:t>
            </a:r>
            <a:r>
              <a:rPr lang="en-US" altLang="zh-CN" b="1" dirty="0" smtClean="0"/>
              <a:t>§138【</a:t>
            </a:r>
            <a:r>
              <a:rPr lang="zh-CN" altLang="zh-CN" dirty="0"/>
              <a:t>无相对人的意思表示</a:t>
            </a:r>
            <a:r>
              <a:rPr lang="en-US" altLang="zh-CN" b="1" dirty="0" smtClean="0"/>
              <a:t>】</a:t>
            </a:r>
            <a:endParaRPr lang="en-US" altLang="zh-CN" b="1" dirty="0" smtClean="0"/>
          </a:p>
          <a:p>
            <a:pPr lvl="1"/>
            <a:r>
              <a:rPr lang="zh-CN" altLang="zh-CN" dirty="0" smtClean="0"/>
              <a:t>表示</a:t>
            </a:r>
            <a:r>
              <a:rPr lang="zh-CN" altLang="zh-CN" dirty="0"/>
              <a:t>完成时</a:t>
            </a:r>
            <a:r>
              <a:rPr lang="zh-CN" altLang="zh-CN" dirty="0" smtClean="0"/>
              <a:t>生效</a:t>
            </a:r>
            <a:r>
              <a:rPr lang="zh-CN" altLang="en-US" dirty="0" smtClean="0"/>
              <a:t>（抛弃）</a:t>
            </a:r>
            <a:endParaRPr lang="en-US" altLang="zh-CN" dirty="0" smtClean="0"/>
          </a:p>
          <a:p>
            <a:pPr lvl="1"/>
            <a:r>
              <a:rPr lang="zh-CN" altLang="zh-CN" dirty="0" smtClean="0"/>
              <a:t>法律另有规定的，依照其规定。</a:t>
            </a:r>
            <a:r>
              <a:rPr lang="zh-CN" altLang="en-US" dirty="0" smtClean="0"/>
              <a:t>（遗嘱）</a:t>
            </a:r>
            <a:endParaRPr lang="zh-CN" altLang="zh-CN" dirty="0"/>
          </a:p>
          <a:p>
            <a:endParaRPr lang="en-US" altLang="zh-CN" dirty="0" smtClean="0"/>
          </a:p>
          <a:p>
            <a:pPr algn="ctr"/>
            <a:r>
              <a:rPr lang="en-US" altLang="zh-CN" b="1" dirty="0"/>
              <a:t>3</a:t>
            </a:r>
            <a:r>
              <a:rPr lang="zh-CN" altLang="en-US" b="1" dirty="0"/>
              <a:t>、民法典</a:t>
            </a:r>
            <a:r>
              <a:rPr lang="en-US" altLang="zh-CN" b="1" dirty="0"/>
              <a:t>§</a:t>
            </a:r>
            <a:r>
              <a:rPr lang="en-US" altLang="zh-CN" b="1" dirty="0" smtClean="0"/>
              <a:t>139【</a:t>
            </a:r>
            <a:r>
              <a:rPr lang="zh-CN" altLang="zh-CN" dirty="0"/>
              <a:t>公告</a:t>
            </a:r>
            <a:r>
              <a:rPr lang="zh-CN" altLang="zh-CN" dirty="0" smtClean="0"/>
              <a:t>方式</a:t>
            </a:r>
            <a:r>
              <a:rPr lang="en-US" altLang="zh-CN" b="1" dirty="0" smtClean="0"/>
              <a:t>】</a:t>
            </a:r>
            <a:endParaRPr lang="en-US" altLang="zh-CN" b="1" dirty="0"/>
          </a:p>
          <a:p>
            <a:pPr lvl="1"/>
            <a:r>
              <a:rPr lang="zh-CN" altLang="zh-CN" dirty="0" smtClean="0"/>
              <a:t>公告</a:t>
            </a:r>
            <a:r>
              <a:rPr lang="zh-CN" altLang="zh-CN" dirty="0"/>
              <a:t>发布时生效。</a:t>
            </a:r>
            <a:endParaRPr lang="zh-CN" altLang="zh-CN" dirty="0"/>
          </a:p>
          <a:p>
            <a:endParaRPr lang="en-US" altLang="zh-CN" dirty="0" smtClean="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a:bodyPr>
          <a:lstStyle/>
          <a:p>
            <a:r>
              <a:rPr lang="zh-CN" altLang="en-US" b="1" dirty="0" smtClean="0"/>
              <a:t>民法典</a:t>
            </a:r>
            <a:r>
              <a:rPr lang="en-US" altLang="zh-CN" b="1" dirty="0" smtClean="0"/>
              <a:t>§142</a:t>
            </a:r>
            <a:endParaRPr lang="en-US" altLang="zh-CN" b="1" dirty="0" smtClean="0"/>
          </a:p>
          <a:p>
            <a:pPr lvl="1"/>
            <a:r>
              <a:rPr lang="zh-CN" altLang="zh-CN" dirty="0" smtClean="0"/>
              <a:t>有</a:t>
            </a:r>
            <a:r>
              <a:rPr lang="zh-CN" altLang="zh-CN" dirty="0"/>
              <a:t>相对人的意思表示的解释，应当按照所使用的词句，结合相关条款、行为的性质和目的、习惯以及诚信原则，确定意思表示的含义。</a:t>
            </a:r>
            <a:endParaRPr lang="zh-CN" altLang="zh-CN" dirty="0"/>
          </a:p>
          <a:p>
            <a:pPr lvl="1"/>
            <a:r>
              <a:rPr lang="zh-CN" altLang="zh-CN" dirty="0"/>
              <a:t>无相对人的意思表示的解释，</a:t>
            </a:r>
            <a:r>
              <a:rPr lang="zh-CN" altLang="zh-CN" u="sng" dirty="0">
                <a:solidFill>
                  <a:srgbClr val="FF0000"/>
                </a:solidFill>
              </a:rPr>
              <a:t>不能完全拘泥于所使用的词句，</a:t>
            </a:r>
            <a:r>
              <a:rPr lang="zh-CN" altLang="zh-CN" dirty="0"/>
              <a:t>而应当结合相关条款、行为的性质和目的、习惯以及诚信原则，</a:t>
            </a:r>
            <a:r>
              <a:rPr lang="zh-CN" altLang="zh-CN" u="sng" dirty="0">
                <a:solidFill>
                  <a:srgbClr val="FF0000"/>
                </a:solidFill>
              </a:rPr>
              <a:t>确定行为人的真实意思</a:t>
            </a:r>
            <a:r>
              <a:rPr lang="zh-CN" altLang="zh-CN" dirty="0" smtClean="0"/>
              <a:t>。</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b="1" dirty="0"/>
              <a:t>四、意思表示的</a:t>
            </a:r>
            <a:r>
              <a:rPr lang="zh-CN" altLang="zh-CN" b="1" dirty="0" smtClean="0"/>
              <a:t>解释</a:t>
            </a:r>
            <a:endParaRPr lang="zh-CN" alt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normAutofit/>
          </a:bodyPr>
          <a:lstStyle/>
          <a:p>
            <a:r>
              <a:rPr lang="zh-CN" altLang="en-US" sz="4000" dirty="0">
                <a:solidFill>
                  <a:srgbClr val="7C1D20"/>
                </a:solidFill>
              </a:rPr>
              <a:t>一、引起法律关系的法律事实</a:t>
            </a:r>
            <a:endParaRPr lang="zh-CN" altLang="en-US" sz="4000" dirty="0">
              <a:solidFill>
                <a:srgbClr val="7C1D20"/>
              </a:solidFill>
            </a:endParaRPr>
          </a:p>
        </p:txBody>
      </p:sp>
      <p:sp>
        <p:nvSpPr>
          <p:cNvPr id="4" name="Rectangle 2"/>
          <p:cNvSpPr>
            <a:spLocks noChangeArrowheads="1"/>
          </p:cNvSpPr>
          <p:nvPr/>
        </p:nvSpPr>
        <p:spPr bwMode="auto">
          <a:xfrm>
            <a:off x="3013862" y="23481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graphicFrame>
        <p:nvGraphicFramePr>
          <p:cNvPr id="5" name="对象 4"/>
          <p:cNvGraphicFramePr>
            <a:graphicFrameLocks noChangeAspect="1"/>
          </p:cNvGraphicFramePr>
          <p:nvPr/>
        </p:nvGraphicFramePr>
        <p:xfrm>
          <a:off x="2384754" y="1375259"/>
          <a:ext cx="8170543" cy="5357568"/>
        </p:xfrm>
        <a:graphic>
          <a:graphicData uri="http://schemas.openxmlformats.org/presentationml/2006/ole">
            <mc:AlternateContent xmlns:mc="http://schemas.openxmlformats.org/markup-compatibility/2006">
              <mc:Choice xmlns:v="urn:schemas-microsoft-com:vml" Requires="v">
                <p:oleObj spid="_x0000_s6249" name="幻灯片" r:id="rId1" imgW="4573270" imgH="3430270" progId="PowerPoint.Slide.8">
                  <p:embed/>
                </p:oleObj>
              </mc:Choice>
              <mc:Fallback>
                <p:oleObj name="幻灯片" r:id="rId1" imgW="4573270" imgH="3430270" progId="PowerPoint.Slide.8">
                  <p:embed/>
                  <p:pic>
                    <p:nvPicPr>
                      <p:cNvPr id="0" name="Object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4754" y="1375259"/>
                        <a:ext cx="8170543" cy="5357568"/>
                      </a:xfrm>
                      <a:prstGeom prst="rect">
                        <a:avLst/>
                      </a:prstGeom>
                      <a:noFill/>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27400" y="561753"/>
            <a:ext cx="10972800" cy="1143000"/>
          </a:xfrm>
        </p:spPr>
        <p:txBody>
          <a:bodyPr>
            <a:normAutofit/>
          </a:bodyPr>
          <a:lstStyle/>
          <a:p>
            <a:r>
              <a:rPr lang="zh-CN" altLang="en-US" sz="3600" dirty="0" smtClean="0"/>
              <a:t>受领人的视角（</a:t>
            </a:r>
            <a:r>
              <a:rPr lang="en-US" altLang="zh-CN" sz="3600" dirty="0" smtClean="0"/>
              <a:t>1</a:t>
            </a:r>
            <a:r>
              <a:rPr lang="zh-CN" altLang="en-US" sz="3600" dirty="0" smtClean="0"/>
              <a:t>）：理解义务</a:t>
            </a:r>
            <a:endParaRPr lang="zh-CN" altLang="en-US" sz="3600" dirty="0"/>
          </a:p>
        </p:txBody>
      </p:sp>
      <p:sp>
        <p:nvSpPr>
          <p:cNvPr id="5" name="内容占位符 4"/>
          <p:cNvSpPr>
            <a:spLocks noGrp="1"/>
          </p:cNvSpPr>
          <p:nvPr>
            <p:ph idx="1"/>
          </p:nvPr>
        </p:nvSpPr>
        <p:spPr>
          <a:xfrm>
            <a:off x="1569958" y="2199672"/>
            <a:ext cx="9487684" cy="4391094"/>
          </a:xfrm>
        </p:spPr>
        <p:txBody>
          <a:bodyPr/>
          <a:lstStyle/>
          <a:p>
            <a:r>
              <a:rPr lang="zh-CN" altLang="en-US" dirty="0" smtClean="0"/>
              <a:t>理性受领人的注意义务（理解义务）</a:t>
            </a:r>
            <a:endParaRPr lang="en-US" altLang="zh-CN" dirty="0" smtClean="0"/>
          </a:p>
          <a:p>
            <a:pPr lvl="1"/>
            <a:r>
              <a:rPr lang="en-US" altLang="zh-CN" sz="3600" dirty="0" smtClean="0"/>
              <a:t>【</a:t>
            </a:r>
            <a:r>
              <a:rPr lang="zh-CN" altLang="en-US" sz="3600" dirty="0" smtClean="0"/>
              <a:t>煎饼</a:t>
            </a:r>
            <a:r>
              <a:rPr lang="zh-CN" altLang="en-US" sz="3600" dirty="0"/>
              <a:t>果子</a:t>
            </a:r>
            <a:r>
              <a:rPr lang="zh-CN" altLang="en-US" sz="3600" dirty="0" smtClean="0"/>
              <a:t>案</a:t>
            </a:r>
            <a:r>
              <a:rPr lang="en-US" altLang="zh-CN" sz="3600" dirty="0" smtClean="0"/>
              <a:t>】</a:t>
            </a:r>
            <a:endParaRPr lang="en-US" altLang="zh-CN" sz="3600" dirty="0" smtClean="0"/>
          </a:p>
          <a:p>
            <a:pPr lvl="1"/>
            <a:r>
              <a:rPr lang="zh-CN" altLang="en-US" dirty="0" smtClean="0"/>
              <a:t>药</a:t>
            </a:r>
            <a:r>
              <a:rPr lang="zh-CN" altLang="en-US" dirty="0"/>
              <a:t>药切克闹，煎饼果子来一套，我说鸡蛋你说要</a:t>
            </a:r>
            <a:r>
              <a:rPr lang="en-US" altLang="zh-CN" dirty="0"/>
              <a:t>~ ~ </a:t>
            </a:r>
            <a:r>
              <a:rPr lang="en-US" altLang="zh-CN" dirty="0" smtClean="0"/>
              <a:t>~（</a:t>
            </a:r>
            <a:r>
              <a:rPr lang="zh-CN" altLang="en-US" sz="2800" b="1" dirty="0" smtClean="0">
                <a:latin typeface="楷体" panose="02010609060101010101" pitchFamily="49" charset="-122"/>
                <a:ea typeface="楷体" panose="02010609060101010101" pitchFamily="49" charset="-122"/>
              </a:rPr>
              <a:t>视频链接</a:t>
            </a:r>
            <a:r>
              <a:rPr lang="en-US" altLang="zh-CN" dirty="0" smtClean="0"/>
              <a:t>）</a:t>
            </a:r>
            <a:endParaRPr lang="en-US" altLang="zh-CN" dirty="0" smtClean="0"/>
          </a:p>
          <a:p>
            <a:pPr lvl="1"/>
            <a:endParaRPr lang="en-US" altLang="zh-CN" dirty="0"/>
          </a:p>
          <a:p>
            <a:pPr lvl="1"/>
            <a:endParaRPr lang="zh-CN"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受领人尽到合理注意义务后，应保护其</a:t>
            </a:r>
            <a:r>
              <a:rPr lang="zh-CN" altLang="en-US" dirty="0"/>
              <a:t>信赖</a:t>
            </a:r>
            <a:r>
              <a:rPr lang="zh-CN" altLang="en-US" dirty="0" smtClean="0"/>
              <a:t>。</a:t>
            </a:r>
            <a:endParaRPr lang="en-US" altLang="zh-CN" dirty="0" smtClean="0"/>
          </a:p>
          <a:p>
            <a:pPr lvl="1"/>
            <a:endParaRPr lang="en-US" altLang="zh-CN" sz="3200" b="1" dirty="0" smtClean="0">
              <a:latin typeface="楷体" panose="02010609060101010101" pitchFamily="49" charset="-122"/>
              <a:ea typeface="楷体" panose="02010609060101010101" pitchFamily="49" charset="-122"/>
            </a:endParaRPr>
          </a:p>
          <a:p>
            <a:pPr lvl="1"/>
            <a:r>
              <a:rPr lang="zh-CN" altLang="en-US" sz="3200" b="1" dirty="0" smtClean="0">
                <a:latin typeface="楷体" panose="02010609060101010101" pitchFamily="49" charset="-122"/>
                <a:ea typeface="楷体" panose="02010609060101010101" pitchFamily="49" charset="-122"/>
              </a:rPr>
              <a:t>特里尔葡萄酒拍卖案（欠缺表示意思）</a:t>
            </a:r>
            <a:endParaRPr lang="en-US" altLang="zh-CN" sz="3200" b="1" dirty="0" smtClean="0">
              <a:latin typeface="楷体" panose="02010609060101010101" pitchFamily="49" charset="-122"/>
              <a:ea typeface="楷体" panose="02010609060101010101" pitchFamily="49" charset="-122"/>
            </a:endParaRPr>
          </a:p>
          <a:p>
            <a:pPr lvl="1"/>
            <a:r>
              <a:rPr lang="zh-CN" altLang="en-US" sz="3200" b="1" dirty="0" smtClean="0">
                <a:latin typeface="楷体" panose="02010609060101010101" pitchFamily="49" charset="-122"/>
                <a:ea typeface="楷体" panose="02010609060101010101" pitchFamily="49" charset="-122"/>
              </a:rPr>
              <a:t>错误：</a:t>
            </a:r>
            <a:r>
              <a:rPr lang="zh-CN" altLang="zh-CN" sz="3200" b="1" dirty="0" smtClean="0">
                <a:latin typeface="楷体" panose="02010609060101010101" pitchFamily="49" charset="-122"/>
                <a:ea typeface="楷体" panose="02010609060101010101" pitchFamily="49" charset="-122"/>
              </a:rPr>
              <a:t>甲</a:t>
            </a:r>
            <a:r>
              <a:rPr lang="zh-CN" altLang="en-US" sz="3200" b="1" dirty="0">
                <a:latin typeface="楷体" panose="02010609060101010101" pitchFamily="49" charset="-122"/>
                <a:ea typeface="楷体" panose="02010609060101010101" pitchFamily="49" charset="-122"/>
              </a:rPr>
              <a:t>公司秘书</a:t>
            </a:r>
            <a:r>
              <a:rPr lang="zh-CN" altLang="zh-CN" sz="3200" b="1" dirty="0">
                <a:latin typeface="楷体" panose="02010609060101010101" pitchFamily="49" charset="-122"/>
                <a:ea typeface="楷体" panose="02010609060101010101" pitchFamily="49" charset="-122"/>
              </a:rPr>
              <a:t>写电邮给乙</a:t>
            </a:r>
            <a:r>
              <a:rPr lang="zh-CN" altLang="en-US" sz="3200" b="1" dirty="0">
                <a:latin typeface="楷体" panose="02010609060101010101" pitchFamily="49" charset="-122"/>
                <a:ea typeface="楷体" panose="02010609060101010101" pitchFamily="49" charset="-122"/>
              </a:rPr>
              <a:t>厂商</a:t>
            </a:r>
            <a:r>
              <a:rPr lang="zh-CN" altLang="zh-CN" sz="3200" b="1" dirty="0">
                <a:latin typeface="楷体" panose="02010609060101010101" pitchFamily="49" charset="-122"/>
                <a:ea typeface="楷体" panose="02010609060101010101" pitchFamily="49" charset="-122"/>
              </a:rPr>
              <a:t>，欲以</a:t>
            </a:r>
            <a:r>
              <a:rPr lang="fr-FR" altLang="zh-CN" sz="3200" b="1" dirty="0">
                <a:latin typeface="楷体" panose="02010609060101010101" pitchFamily="49" charset="-122"/>
                <a:ea typeface="楷体" panose="02010609060101010101" pitchFamily="49" charset="-122"/>
              </a:rPr>
              <a:t>10</a:t>
            </a:r>
            <a:r>
              <a:rPr lang="zh-CN" altLang="zh-CN" sz="3200" b="1" dirty="0">
                <a:latin typeface="楷体" panose="02010609060101010101" pitchFamily="49" charset="-122"/>
                <a:ea typeface="楷体" panose="02010609060101010101" pitchFamily="49" charset="-122"/>
              </a:rPr>
              <a:t>万</a:t>
            </a:r>
            <a:r>
              <a:rPr lang="zh-CN" altLang="en-US" sz="3200" b="1" dirty="0">
                <a:latin typeface="楷体" panose="02010609060101010101" pitchFamily="49" charset="-122"/>
                <a:ea typeface="楷体" panose="02010609060101010101" pitchFamily="49" charset="-122"/>
              </a:rPr>
              <a:t>购买其</a:t>
            </a:r>
            <a:r>
              <a:rPr lang="fr-FR" altLang="zh-CN" sz="3200" b="1" dirty="0">
                <a:latin typeface="楷体" panose="02010609060101010101" pitchFamily="49" charset="-122"/>
                <a:ea typeface="楷体" panose="02010609060101010101" pitchFamily="49" charset="-122"/>
              </a:rPr>
              <a:t>A11</a:t>
            </a:r>
            <a:r>
              <a:rPr lang="zh-CN" altLang="en-US" sz="3200" b="1" dirty="0">
                <a:latin typeface="楷体" panose="02010609060101010101" pitchFamily="49" charset="-122"/>
                <a:ea typeface="楷体" panose="02010609060101010101" pitchFamily="49" charset="-122"/>
              </a:rPr>
              <a:t>型号产品</a:t>
            </a:r>
            <a:r>
              <a:rPr lang="zh-CN" altLang="zh-CN" sz="3200" b="1" dirty="0">
                <a:latin typeface="楷体" panose="02010609060101010101" pitchFamily="49" charset="-122"/>
                <a:ea typeface="楷体" panose="02010609060101010101" pitchFamily="49" charset="-122"/>
              </a:rPr>
              <a:t>，但甲</a:t>
            </a:r>
            <a:r>
              <a:rPr lang="zh-CN" altLang="en-US" sz="3200" b="1" dirty="0">
                <a:latin typeface="楷体" panose="02010609060101010101" pitchFamily="49" charset="-122"/>
                <a:ea typeface="楷体" panose="02010609060101010101" pitchFamily="49" charset="-122"/>
              </a:rPr>
              <a:t>笔误写</a:t>
            </a:r>
            <a:r>
              <a:rPr lang="zh-CN" altLang="zh-CN" sz="3200" b="1" dirty="0">
                <a:latin typeface="楷体" panose="02010609060101010101" pitchFamily="49" charset="-122"/>
                <a:ea typeface="楷体" panose="02010609060101010101" pitchFamily="49" charset="-122"/>
              </a:rPr>
              <a:t>为</a:t>
            </a:r>
            <a:r>
              <a:rPr lang="en-US" altLang="zh-CN" sz="3200" b="1" dirty="0">
                <a:latin typeface="楷体" panose="02010609060101010101" pitchFamily="49" charset="-122"/>
                <a:ea typeface="楷体" panose="02010609060101010101" pitchFamily="49" charset="-122"/>
              </a:rPr>
              <a:t>A101</a:t>
            </a:r>
            <a:r>
              <a:rPr lang="zh-CN" altLang="en-US" sz="3200" b="1" dirty="0">
                <a:latin typeface="楷体" panose="02010609060101010101" pitchFamily="49" charset="-122"/>
                <a:ea typeface="楷体" panose="02010609060101010101" pitchFamily="49" charset="-122"/>
              </a:rPr>
              <a:t>号产品，二者价格相差</a:t>
            </a:r>
            <a:r>
              <a:rPr lang="en-US" altLang="zh-CN" sz="3200" b="1" dirty="0">
                <a:latin typeface="楷体" panose="02010609060101010101" pitchFamily="49" charset="-122"/>
                <a:ea typeface="楷体" panose="02010609060101010101" pitchFamily="49" charset="-122"/>
              </a:rPr>
              <a:t>5</a:t>
            </a:r>
            <a:r>
              <a:rPr lang="zh-CN" altLang="en-US" sz="3200" b="1" dirty="0">
                <a:latin typeface="楷体" panose="02010609060101010101" pitchFamily="49" charset="-122"/>
                <a:ea typeface="楷体" panose="02010609060101010101" pitchFamily="49" charset="-122"/>
              </a:rPr>
              <a:t>万元。</a:t>
            </a:r>
            <a:endParaRPr lang="zh-CN" altLang="zh-CN" sz="3200" b="1" dirty="0">
              <a:latin typeface="楷体" panose="02010609060101010101" pitchFamily="49" charset="-122"/>
              <a:ea typeface="楷体" panose="02010609060101010101" pitchFamily="49" charset="-122"/>
            </a:endParaRPr>
          </a:p>
          <a:p>
            <a:endParaRPr lang="en-US" altLang="zh-CN" dirty="0"/>
          </a:p>
          <a:p>
            <a:endParaRPr lang="zh-CN" altLang="en-US" dirty="0"/>
          </a:p>
        </p:txBody>
      </p:sp>
      <p:sp>
        <p:nvSpPr>
          <p:cNvPr id="3" name="标题 2"/>
          <p:cNvSpPr>
            <a:spLocks noGrp="1"/>
          </p:cNvSpPr>
          <p:nvPr>
            <p:ph type="title"/>
          </p:nvPr>
        </p:nvSpPr>
        <p:spPr/>
        <p:txBody>
          <a:bodyPr/>
          <a:lstStyle/>
          <a:p>
            <a:r>
              <a:rPr lang="zh-CN" altLang="en-US" dirty="0"/>
              <a:t>受领人</a:t>
            </a:r>
            <a:r>
              <a:rPr lang="zh-CN" altLang="en-US" dirty="0" smtClean="0"/>
              <a:t>的视角（</a:t>
            </a:r>
            <a:r>
              <a:rPr lang="en-US" altLang="zh-CN" dirty="0" smtClean="0"/>
              <a:t>2</a:t>
            </a:r>
            <a:r>
              <a:rPr lang="zh-CN" altLang="en-US" dirty="0" smtClean="0"/>
              <a:t>）：表示的客观意义</a:t>
            </a:r>
            <a:endParaRPr lang="zh-CN"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1"/>
            <a:ext cx="9487684" cy="4616764"/>
          </a:xfrm>
        </p:spPr>
        <p:txBody>
          <a:bodyPr>
            <a:normAutofit fontScale="77500" lnSpcReduction="20000"/>
          </a:bodyPr>
          <a:lstStyle/>
          <a:p>
            <a:r>
              <a:rPr lang="zh-CN" altLang="zh-CN" b="1" dirty="0" smtClean="0"/>
              <a:t>【案情】</a:t>
            </a:r>
            <a:r>
              <a:rPr lang="zh-CN" altLang="zh-CN" b="1" dirty="0" smtClean="0">
                <a:latin typeface="楷体" panose="02010609060101010101" pitchFamily="49" charset="-122"/>
                <a:ea typeface="楷体" panose="02010609060101010101" pitchFamily="49" charset="-122"/>
              </a:rPr>
              <a:t>罗笑英</a:t>
            </a:r>
            <a:r>
              <a:rPr lang="zh-CN" altLang="zh-CN" b="1" dirty="0">
                <a:latin typeface="楷体" panose="02010609060101010101" pitchFamily="49" charset="-122"/>
                <a:ea typeface="楷体" panose="02010609060101010101" pitchFamily="49" charset="-122"/>
              </a:rPr>
              <a:t>于</a:t>
            </a:r>
            <a:r>
              <a:rPr lang="en-US" altLang="zh-CN" b="1" dirty="0">
                <a:latin typeface="楷体" panose="02010609060101010101" pitchFamily="49" charset="-122"/>
                <a:ea typeface="楷体" panose="02010609060101010101" pitchFamily="49" charset="-122"/>
              </a:rPr>
              <a:t>2003</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9</a:t>
            </a:r>
            <a:r>
              <a:rPr lang="zh-CN" altLang="zh-CN" b="1" dirty="0">
                <a:latin typeface="楷体" panose="02010609060101010101" pitchFamily="49" charset="-122"/>
                <a:ea typeface="楷体" panose="02010609060101010101" pitchFamily="49" charset="-122"/>
              </a:rPr>
              <a:t>月</a:t>
            </a:r>
            <a:r>
              <a:rPr lang="en-US" altLang="zh-CN" b="1" dirty="0">
                <a:latin typeface="楷体" panose="02010609060101010101" pitchFamily="49" charset="-122"/>
                <a:ea typeface="楷体" panose="02010609060101010101" pitchFamily="49" charset="-122"/>
              </a:rPr>
              <a:t>12</a:t>
            </a:r>
            <a:r>
              <a:rPr lang="zh-CN" altLang="zh-CN" b="1" dirty="0">
                <a:latin typeface="楷体" panose="02010609060101010101" pitchFamily="49" charset="-122"/>
                <a:ea typeface="楷体" panose="02010609060101010101" pitchFamily="49" charset="-122"/>
              </a:rPr>
              <a:t>日去世，</a:t>
            </a:r>
            <a:r>
              <a:rPr lang="en-US" altLang="zh-CN" b="1" dirty="0">
                <a:latin typeface="楷体" panose="02010609060101010101" pitchFamily="49" charset="-122"/>
                <a:ea typeface="楷体" panose="02010609060101010101" pitchFamily="49" charset="-122"/>
              </a:rPr>
              <a:t>2002</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8</a:t>
            </a:r>
            <a:r>
              <a:rPr lang="zh-CN" altLang="zh-CN" b="1" dirty="0">
                <a:latin typeface="楷体" panose="02010609060101010101" pitchFamily="49" charset="-122"/>
                <a:ea typeface="楷体" panose="02010609060101010101" pitchFamily="49" charset="-122"/>
              </a:rPr>
              <a:t>月</a:t>
            </a:r>
            <a:r>
              <a:rPr lang="en-US" altLang="zh-CN" b="1" dirty="0">
                <a:latin typeface="楷体" panose="02010609060101010101" pitchFamily="49" charset="-122"/>
                <a:ea typeface="楷体" panose="02010609060101010101" pitchFamily="49" charset="-122"/>
              </a:rPr>
              <a:t>9</a:t>
            </a:r>
            <a:r>
              <a:rPr lang="zh-CN" altLang="zh-CN" b="1" dirty="0">
                <a:latin typeface="楷体" panose="02010609060101010101" pitchFamily="49" charset="-122"/>
                <a:ea typeface="楷体" panose="02010609060101010101" pitchFamily="49" charset="-122"/>
              </a:rPr>
              <a:t>日，写下《遗言》一份：“</a:t>
            </a:r>
            <a:r>
              <a:rPr lang="zh-CN" altLang="zh-CN" b="1" u="sng" dirty="0">
                <a:solidFill>
                  <a:srgbClr val="FF0000"/>
                </a:solidFill>
                <a:latin typeface="楷体" panose="02010609060101010101" pitchFamily="49" charset="-122"/>
                <a:ea typeface="楷体" panose="02010609060101010101" pitchFamily="49" charset="-122"/>
              </a:rPr>
              <a:t>我本人过身后，原意将现住房屋产权留给四仔简有权，三女绣云有居住权，房屋不能出租或出卖，如有变动需经五儿女签名同意。本人余下现金首饰留给五儿女平分，部分金饰、港币存折系三女绣云所买应归还。我房屋冷气、电视机、衣车系五女绣娟所买应归还。</a:t>
            </a:r>
            <a:r>
              <a:rPr lang="zh-CN" altLang="zh-CN" b="1" dirty="0">
                <a:latin typeface="楷体" panose="02010609060101010101" pitchFamily="49" charset="-122"/>
                <a:ea typeface="楷体" panose="02010609060101010101" pitchFamily="49" charset="-122"/>
              </a:rPr>
              <a:t>”</a:t>
            </a:r>
            <a:endParaRPr lang="zh-CN" altLang="zh-CN" b="1" dirty="0">
              <a:latin typeface="楷体" panose="02010609060101010101" pitchFamily="49" charset="-122"/>
              <a:ea typeface="楷体" panose="02010609060101010101" pitchFamily="49" charset="-122"/>
            </a:endParaRPr>
          </a:p>
          <a:p>
            <a:r>
              <a:rPr lang="zh-CN" altLang="zh-CN" b="1" dirty="0" smtClean="0"/>
              <a:t>【一审判决】</a:t>
            </a:r>
            <a:r>
              <a:rPr lang="zh-CN" altLang="zh-CN" b="1" dirty="0">
                <a:latin typeface="楷体" panose="02010609060101010101" pitchFamily="49" charset="-122"/>
                <a:ea typeface="楷体" panose="02010609060101010101" pitchFamily="49" charset="-122"/>
              </a:rPr>
              <a:t>：从《遗言》的表述上分析，该房屋的处分权必需由五个子女同意才能够行使，即简有权不享有单独的处分权，也就不具备对该房产的完全物权即所有权。被继承人罗笑英遗下房屋产权，由五名继承人各继承</a:t>
            </a:r>
            <a:r>
              <a:rPr lang="en-US" altLang="zh-CN" b="1" dirty="0">
                <a:latin typeface="楷体" panose="02010609060101010101" pitchFamily="49" charset="-122"/>
                <a:ea typeface="楷体" panose="02010609060101010101" pitchFamily="49" charset="-122"/>
              </a:rPr>
              <a:t>1/5</a:t>
            </a:r>
            <a:r>
              <a:rPr lang="zh-CN" altLang="zh-CN" b="1" dirty="0">
                <a:latin typeface="楷体" panose="02010609060101010101" pitchFamily="49" charset="-122"/>
                <a:ea typeface="楷体" panose="02010609060101010101" pitchFamily="49" charset="-122"/>
              </a:rPr>
              <a:t>的产权。</a:t>
            </a:r>
            <a:endParaRPr lang="zh-CN" altLang="zh-CN"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normAutofit/>
          </a:bodyPr>
          <a:lstStyle/>
          <a:p>
            <a:r>
              <a:rPr lang="zh-CN" altLang="en-US" dirty="0" smtClean="0"/>
              <a:t>表意人的真意：遗嘱解释案</a:t>
            </a:r>
            <a:endParaRPr lang="zh-CN" alt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20000"/>
          </a:bodyPr>
          <a:lstStyle/>
          <a:p>
            <a:r>
              <a:rPr lang="zh-CN" altLang="zh-CN" b="1" dirty="0" smtClean="0"/>
              <a:t>【二审判决】</a:t>
            </a:r>
            <a:endParaRPr lang="en-US" altLang="zh-CN" b="1" dirty="0" smtClean="0"/>
          </a:p>
          <a:p>
            <a:r>
              <a:rPr lang="zh-CN" altLang="zh-CN" b="1" u="sng" dirty="0" smtClean="0">
                <a:solidFill>
                  <a:srgbClr val="FF0000"/>
                </a:solidFill>
                <a:latin typeface="楷体" panose="02010609060101010101" pitchFamily="49" charset="-122"/>
                <a:ea typeface="楷体" panose="02010609060101010101" pitchFamily="49" charset="-122"/>
              </a:rPr>
              <a:t>《遗言》</a:t>
            </a:r>
            <a:r>
              <a:rPr lang="zh-CN" altLang="zh-CN" b="1" u="sng" dirty="0">
                <a:solidFill>
                  <a:srgbClr val="FF0000"/>
                </a:solidFill>
                <a:latin typeface="楷体" panose="02010609060101010101" pitchFamily="49" charset="-122"/>
                <a:ea typeface="楷体" panose="02010609060101010101" pitchFamily="49" charset="-122"/>
              </a:rPr>
              <a:t>中关于涉案房屋的表述，全文并无转折或但书，具有逻辑上的一体性，结合罗笑英的年龄及文化程度，《遗言》中“原意”为笔误，实际应系“愿意”之义</a:t>
            </a:r>
            <a:r>
              <a:rPr lang="zh-CN" altLang="zh-CN" b="1" dirty="0">
                <a:latin typeface="楷体" panose="02010609060101010101" pitchFamily="49" charset="-122"/>
                <a:ea typeface="楷体" panose="02010609060101010101" pitchFamily="49" charset="-122"/>
              </a:rPr>
              <a:t>，……罗笑英将涉案房屋产权遗留给简有权的意思表示是清晰明确的，其关于三女绣云有居住权、未经同意不能出租或出售等只是遗嘱附有的义务，系对继承人所有权的限制，而不是对所有权的否定</a:t>
            </a:r>
            <a:r>
              <a:rPr lang="zh-CN"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r>
              <a:rPr lang="zh-CN" altLang="zh-CN" b="1" dirty="0" smtClean="0">
                <a:latin typeface="楷体" panose="02010609060101010101" pitchFamily="49" charset="-122"/>
                <a:ea typeface="楷体" panose="02010609060101010101" pitchFamily="49" charset="-122"/>
              </a:rPr>
              <a:t>判决</a:t>
            </a:r>
            <a:r>
              <a:rPr lang="zh-CN" altLang="zh-CN" b="1" dirty="0">
                <a:latin typeface="楷体" panose="02010609060101010101" pitchFamily="49" charset="-122"/>
                <a:ea typeface="楷体" panose="02010609060101010101" pitchFamily="49" charset="-122"/>
              </a:rPr>
              <a:t>房屋全部所有权份额由简有权继承。</a:t>
            </a:r>
            <a:endParaRPr lang="zh-CN" altLang="zh-CN"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endParaRPr lang="zh-CN" alt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dirty="0"/>
              <a:t>行为人客观上所表示的，与其内心所意欲的，并未相互合致</a:t>
            </a:r>
            <a:r>
              <a:rPr lang="zh-CN" altLang="zh-CN" dirty="0" smtClean="0"/>
              <a:t>，</a:t>
            </a:r>
            <a:r>
              <a:rPr lang="zh-CN" altLang="en-US" dirty="0" smtClean="0"/>
              <a:t>即</a:t>
            </a:r>
            <a:r>
              <a:rPr lang="zh-CN" altLang="zh-CN" dirty="0" smtClean="0"/>
              <a:t>意思</a:t>
            </a:r>
            <a:r>
              <a:rPr lang="zh-CN" altLang="zh-CN" dirty="0"/>
              <a:t>欠缺或非真意表示</a:t>
            </a:r>
            <a:r>
              <a:rPr lang="zh-CN" altLang="zh-CN" dirty="0" smtClean="0"/>
              <a:t>。</a:t>
            </a:r>
            <a:endParaRPr lang="en-US" altLang="zh-CN" dirty="0" smtClean="0"/>
          </a:p>
          <a:p>
            <a:pPr lvl="1"/>
            <a:r>
              <a:rPr lang="en-US" altLang="zh-CN" dirty="0" smtClean="0"/>
              <a:t>1</a:t>
            </a:r>
            <a:r>
              <a:rPr lang="zh-CN" altLang="en-US" dirty="0" smtClean="0"/>
              <a:t>、</a:t>
            </a:r>
            <a:r>
              <a:rPr lang="zh-CN" altLang="zh-CN" dirty="0" smtClean="0"/>
              <a:t>表意人</a:t>
            </a:r>
            <a:r>
              <a:rPr lang="zh-CN" altLang="en-US" dirty="0" smtClean="0"/>
              <a:t>明</a:t>
            </a:r>
            <a:r>
              <a:rPr lang="zh-CN" altLang="zh-CN" dirty="0" smtClean="0"/>
              <a:t>知</a:t>
            </a:r>
            <a:r>
              <a:rPr lang="zh-CN" altLang="zh-CN" dirty="0"/>
              <a:t>其真意与表示不</a:t>
            </a:r>
            <a:r>
              <a:rPr lang="zh-CN" altLang="zh-CN" dirty="0" smtClean="0"/>
              <a:t>一致</a:t>
            </a:r>
            <a:endParaRPr lang="zh-CN" altLang="zh-CN" dirty="0"/>
          </a:p>
          <a:p>
            <a:pPr lvl="1"/>
            <a:r>
              <a:rPr lang="en-US" altLang="zh-CN" dirty="0" smtClean="0"/>
              <a:t>2</a:t>
            </a:r>
            <a:r>
              <a:rPr lang="zh-CN" altLang="en-US" dirty="0"/>
              <a:t>、</a:t>
            </a:r>
            <a:r>
              <a:rPr lang="zh-CN" altLang="zh-CN" dirty="0" smtClean="0"/>
              <a:t>表意</a:t>
            </a:r>
            <a:r>
              <a:rPr lang="zh-CN" altLang="zh-CN" dirty="0"/>
              <a:t>人不知其真意与表示不</a:t>
            </a:r>
            <a:r>
              <a:rPr lang="zh-CN" altLang="zh-CN" dirty="0" smtClean="0"/>
              <a:t>一致</a:t>
            </a:r>
            <a:endParaRPr lang="zh-CN" altLang="zh-CN" dirty="0"/>
          </a:p>
          <a:p>
            <a:endParaRPr lang="zh-CN" altLang="en-US" dirty="0"/>
          </a:p>
        </p:txBody>
      </p:sp>
      <p:sp>
        <p:nvSpPr>
          <p:cNvPr id="3" name="标题 2"/>
          <p:cNvSpPr>
            <a:spLocks noGrp="1"/>
          </p:cNvSpPr>
          <p:nvPr>
            <p:ph type="title"/>
          </p:nvPr>
        </p:nvSpPr>
        <p:spPr/>
        <p:txBody>
          <a:bodyPr>
            <a:normAutofit/>
          </a:bodyPr>
          <a:lstStyle/>
          <a:p>
            <a:r>
              <a:rPr lang="zh-CN" altLang="zh-CN" b="1" dirty="0"/>
              <a:t>五、意思与表示的不</a:t>
            </a:r>
            <a:r>
              <a:rPr lang="zh-CN" altLang="zh-CN" b="1" dirty="0" smtClean="0"/>
              <a:t>一致</a:t>
            </a:r>
            <a:endParaRPr lang="zh-CN" altLang="en-US"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b="1" dirty="0" smtClean="0"/>
              <a:t>民法典</a:t>
            </a:r>
            <a:r>
              <a:rPr lang="zh-CN" altLang="zh-CN" dirty="0" smtClean="0"/>
              <a:t>§</a:t>
            </a:r>
            <a:r>
              <a:rPr lang="en-US" altLang="zh-CN" dirty="0" smtClean="0"/>
              <a:t>146</a:t>
            </a:r>
            <a:endParaRPr lang="en-US" altLang="zh-CN" dirty="0" smtClean="0"/>
          </a:p>
          <a:p>
            <a:pPr lvl="1"/>
            <a:r>
              <a:rPr lang="zh-CN" altLang="zh-CN" dirty="0" smtClean="0"/>
              <a:t>行为</a:t>
            </a:r>
            <a:r>
              <a:rPr lang="zh-CN" altLang="zh-CN" dirty="0"/>
              <a:t>人与相对人以虚假的意思表示实施的民事法律行为无效。</a:t>
            </a:r>
            <a:endParaRPr lang="zh-CN" altLang="zh-CN" dirty="0"/>
          </a:p>
          <a:p>
            <a:pPr lvl="1"/>
            <a:r>
              <a:rPr lang="zh-CN" altLang="zh-CN" dirty="0"/>
              <a:t>以虚假的意思表示隐藏的民事法律行为的效力，依照有关法律规定处理。</a:t>
            </a:r>
            <a:endParaRPr lang="zh-CN" altLang="zh-CN" dirty="0"/>
          </a:p>
          <a:p>
            <a:endParaRPr lang="zh-CN" altLang="en-US" dirty="0"/>
          </a:p>
        </p:txBody>
      </p:sp>
      <p:sp>
        <p:nvSpPr>
          <p:cNvPr id="3" name="标题 2"/>
          <p:cNvSpPr>
            <a:spLocks noGrp="1"/>
          </p:cNvSpPr>
          <p:nvPr>
            <p:ph type="title"/>
          </p:nvPr>
        </p:nvSpPr>
        <p:spPr/>
        <p:txBody>
          <a:bodyPr/>
          <a:lstStyle/>
          <a:p>
            <a:r>
              <a:rPr lang="en-US" altLang="zh-CN" dirty="0" smtClean="0"/>
              <a:t>1</a:t>
            </a:r>
            <a:r>
              <a:rPr lang="zh-CN" altLang="en-US" dirty="0" smtClean="0"/>
              <a:t>、</a:t>
            </a:r>
            <a:r>
              <a:rPr lang="zh-CN" altLang="en-US" dirty="0"/>
              <a:t>明</a:t>
            </a:r>
            <a:r>
              <a:rPr lang="zh-CN" altLang="zh-CN" dirty="0"/>
              <a:t>知其真意与表示不一致</a:t>
            </a:r>
            <a:endParaRPr lang="zh-CN"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en-US" dirty="0" smtClean="0"/>
              <a:t>（</a:t>
            </a:r>
            <a:r>
              <a:rPr lang="en-US" altLang="zh-CN" dirty="0" smtClean="0"/>
              <a:t>1</a:t>
            </a:r>
            <a:r>
              <a:rPr lang="zh-CN" altLang="en-US" dirty="0" smtClean="0"/>
              <a:t>）</a:t>
            </a:r>
            <a:r>
              <a:rPr lang="zh-CN" altLang="zh-CN" dirty="0"/>
              <a:t> </a:t>
            </a:r>
            <a:r>
              <a:rPr lang="zh-CN" altLang="en-US" dirty="0" smtClean="0"/>
              <a:t>当事人之间</a:t>
            </a:r>
            <a:r>
              <a:rPr lang="zh-CN" altLang="zh-CN" dirty="0" smtClean="0"/>
              <a:t>无效</a:t>
            </a:r>
            <a:endParaRPr lang="en-US" altLang="zh-CN" dirty="0"/>
          </a:p>
          <a:p>
            <a:r>
              <a:rPr lang="zh-CN" altLang="en-US" dirty="0" smtClean="0"/>
              <a:t>（</a:t>
            </a:r>
            <a:r>
              <a:rPr lang="en-US" altLang="zh-CN" dirty="0" smtClean="0"/>
              <a:t>2</a:t>
            </a:r>
            <a:r>
              <a:rPr lang="zh-CN" altLang="en-US" dirty="0" smtClean="0"/>
              <a:t>）被隐藏的法律行为（如有），依其规定是否有效。</a:t>
            </a:r>
            <a:endParaRPr lang="en-US" altLang="zh-CN" dirty="0" smtClean="0"/>
          </a:p>
          <a:p>
            <a:r>
              <a:rPr lang="zh-CN" altLang="en-US" dirty="0" smtClean="0"/>
              <a:t>（</a:t>
            </a:r>
            <a:r>
              <a:rPr lang="en-US" altLang="zh-CN" dirty="0" smtClean="0"/>
              <a:t>3</a:t>
            </a:r>
            <a:r>
              <a:rPr lang="zh-CN" altLang="en-US" dirty="0" smtClean="0"/>
              <a:t>）</a:t>
            </a:r>
            <a:r>
              <a:rPr lang="zh-CN" altLang="zh-CN" dirty="0"/>
              <a:t>通谋虚伪表示之无效，不得对抗善意第三人</a:t>
            </a:r>
            <a:endParaRPr lang="zh-CN" altLang="zh-CN" dirty="0"/>
          </a:p>
          <a:p>
            <a:pPr lvl="1"/>
            <a:r>
              <a:rPr lang="zh-CN" altLang="en-US" dirty="0" smtClean="0"/>
              <a:t>例如，虚假受让对方债权，再转让给善意第三人。</a:t>
            </a:r>
            <a:endParaRPr lang="zh-CN" altLang="en-US" dirty="0"/>
          </a:p>
        </p:txBody>
      </p:sp>
      <p:sp>
        <p:nvSpPr>
          <p:cNvPr id="3" name="标题 2"/>
          <p:cNvSpPr>
            <a:spLocks noGrp="1"/>
          </p:cNvSpPr>
          <p:nvPr>
            <p:ph type="title"/>
          </p:nvPr>
        </p:nvSpPr>
        <p:spPr/>
        <p:txBody>
          <a:bodyPr/>
          <a:lstStyle/>
          <a:p>
            <a:r>
              <a:rPr lang="zh-CN" altLang="en-US" dirty="0" smtClean="0"/>
              <a:t>通谋虚伪表示的效力</a:t>
            </a:r>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77500" lnSpcReduction="20000"/>
          </a:bodyPr>
          <a:lstStyle/>
          <a:p>
            <a:r>
              <a:rPr lang="zh-CN" altLang="en-US" b="1" dirty="0" smtClean="0"/>
              <a:t>案情</a:t>
            </a:r>
            <a:endParaRPr lang="en-US" altLang="zh-CN" b="1" dirty="0" smtClean="0"/>
          </a:p>
          <a:p>
            <a:r>
              <a:rPr lang="zh-CN" altLang="zh-CN" b="1" dirty="0" smtClean="0">
                <a:latin typeface="楷体" panose="02010609060101010101" pitchFamily="49" charset="-122"/>
                <a:ea typeface="楷体" panose="02010609060101010101" pitchFamily="49" charset="-122"/>
              </a:rPr>
              <a:t>杭州市</a:t>
            </a:r>
            <a:r>
              <a:rPr lang="zh-CN" altLang="zh-CN" b="1" dirty="0">
                <a:latin typeface="楷体" panose="02010609060101010101" pitchFamily="49" charset="-122"/>
                <a:ea typeface="楷体" panose="02010609060101010101" pitchFamily="49" charset="-122"/>
              </a:rPr>
              <a:t>拱墅区卖鱼桥小学新生招生实行就近入学和住户一致优先原则</a:t>
            </a:r>
            <a:r>
              <a:rPr lang="zh-CN" altLang="zh-CN" b="1" dirty="0" smtClean="0">
                <a:latin typeface="楷体" panose="02010609060101010101" pitchFamily="49" charset="-122"/>
                <a:ea typeface="楷体" panose="02010609060101010101" pitchFamily="49" charset="-122"/>
              </a:rPr>
              <a:t>。</a:t>
            </a:r>
            <a:r>
              <a:rPr lang="zh-CN" altLang="en-US" b="1" dirty="0" smtClean="0">
                <a:latin typeface="楷体" panose="02010609060101010101" pitchFamily="49" charset="-122"/>
                <a:ea typeface="楷体" panose="02010609060101010101" pitchFamily="49" charset="-122"/>
              </a:rPr>
              <a:t>本区段有</a:t>
            </a:r>
            <a:r>
              <a:rPr lang="zh-CN" altLang="zh-CN" b="1" dirty="0" smtClean="0">
                <a:latin typeface="楷体" panose="02010609060101010101" pitchFamily="49" charset="-122"/>
                <a:ea typeface="楷体" panose="02010609060101010101" pitchFamily="49" charset="-122"/>
              </a:rPr>
              <a:t>家庭住房</a:t>
            </a:r>
            <a:r>
              <a:rPr lang="zh-CN" altLang="en-US" b="1" dirty="0" smtClean="0">
                <a:latin typeface="楷体" panose="02010609060101010101" pitchFamily="49" charset="-122"/>
                <a:ea typeface="楷体" panose="02010609060101010101" pitchFamily="49" charset="-122"/>
              </a:rPr>
              <a:t>和户口，</a:t>
            </a:r>
            <a:r>
              <a:rPr lang="zh-CN" altLang="zh-CN" b="1" dirty="0" smtClean="0">
                <a:latin typeface="楷体" panose="02010609060101010101" pitchFamily="49" charset="-122"/>
                <a:ea typeface="楷体" panose="02010609060101010101" pitchFamily="49" charset="-122"/>
              </a:rPr>
              <a:t>优先</a:t>
            </a:r>
            <a:r>
              <a:rPr lang="zh-CN" altLang="zh-CN" b="1" dirty="0">
                <a:latin typeface="楷体" panose="02010609060101010101" pitchFamily="49" charset="-122"/>
                <a:ea typeface="楷体" panose="02010609060101010101" pitchFamily="49" charset="-122"/>
              </a:rPr>
              <a:t>安排入学</a:t>
            </a:r>
            <a:r>
              <a:rPr lang="zh-CN" altLang="zh-CN" b="1" dirty="0" smtClean="0">
                <a:latin typeface="楷体" panose="02010609060101010101" pitchFamily="49" charset="-122"/>
                <a:ea typeface="楷体" panose="02010609060101010101" pitchFamily="49" charset="-122"/>
              </a:rPr>
              <a:t>。</a:t>
            </a:r>
            <a:endParaRPr lang="en-US" altLang="zh-CN" b="1" dirty="0" smtClean="0">
              <a:latin typeface="楷体" panose="02010609060101010101" pitchFamily="49" charset="-122"/>
              <a:ea typeface="楷体" panose="02010609060101010101" pitchFamily="49" charset="-122"/>
            </a:endParaRPr>
          </a:p>
          <a:p>
            <a:r>
              <a:rPr lang="zh-CN" altLang="zh-CN" b="1" dirty="0" smtClean="0">
                <a:latin typeface="楷体" panose="02010609060101010101" pitchFamily="49" charset="-122"/>
                <a:ea typeface="楷体" panose="02010609060101010101" pitchFamily="49" charset="-122"/>
              </a:rPr>
              <a:t>甲</a:t>
            </a:r>
            <a:r>
              <a:rPr lang="zh-CN" altLang="zh-CN" b="1" dirty="0">
                <a:latin typeface="楷体" panose="02010609060101010101" pitchFamily="49" charset="-122"/>
                <a:ea typeface="楷体" panose="02010609060101010101" pitchFamily="49" charset="-122"/>
              </a:rPr>
              <a:t>于该学区内有一套住宅。甲</a:t>
            </a:r>
            <a:r>
              <a:rPr lang="zh-CN" altLang="zh-CN" b="1" dirty="0" smtClean="0">
                <a:latin typeface="楷体" panose="02010609060101010101" pitchFamily="49" charset="-122"/>
                <a:ea typeface="楷体" panose="02010609060101010101" pitchFamily="49" charset="-122"/>
              </a:rPr>
              <a:t>之</a:t>
            </a:r>
            <a:r>
              <a:rPr lang="zh-CN" altLang="en-US" b="1" dirty="0" smtClean="0">
                <a:latin typeface="楷体" panose="02010609060101010101" pitchFamily="49" charset="-122"/>
                <a:ea typeface="楷体" panose="02010609060101010101" pitchFamily="49" charset="-122"/>
              </a:rPr>
              <a:t>儿子</a:t>
            </a:r>
            <a:r>
              <a:rPr lang="zh-CN" altLang="zh-CN" b="1" dirty="0" smtClean="0">
                <a:latin typeface="楷体" panose="02010609060101010101" pitchFamily="49" charset="-122"/>
                <a:ea typeface="楷体" panose="02010609060101010101" pitchFamily="49" charset="-122"/>
              </a:rPr>
              <a:t>乙</a:t>
            </a:r>
            <a:r>
              <a:rPr lang="zh-CN" altLang="zh-CN" b="1" dirty="0">
                <a:latin typeface="楷体" panose="02010609060101010101" pitchFamily="49" charset="-122"/>
                <a:ea typeface="楷体" panose="02010609060101010101" pitchFamily="49" charset="-122"/>
              </a:rPr>
              <a:t>，与丙结婚，生育儿子丁。</a:t>
            </a:r>
            <a:r>
              <a:rPr lang="en-US" altLang="zh-CN" b="1" dirty="0">
                <a:latin typeface="楷体" panose="02010609060101010101" pitchFamily="49" charset="-122"/>
                <a:ea typeface="楷体" panose="02010609060101010101" pitchFamily="49" charset="-122"/>
              </a:rPr>
              <a:t>2008</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12</a:t>
            </a:r>
            <a:r>
              <a:rPr lang="zh-CN" altLang="zh-CN" b="1" dirty="0">
                <a:latin typeface="楷体" panose="02010609060101010101" pitchFamily="49" charset="-122"/>
                <a:ea typeface="楷体" panose="02010609060101010101" pitchFamily="49" charset="-122"/>
              </a:rPr>
              <a:t>月，为丁就学事宜，乙、丙与甲约定以</a:t>
            </a:r>
            <a:r>
              <a:rPr lang="en-US" altLang="zh-CN" b="1" dirty="0">
                <a:latin typeface="楷体" panose="02010609060101010101" pitchFamily="49" charset="-122"/>
                <a:ea typeface="楷体" panose="02010609060101010101" pitchFamily="49" charset="-122"/>
              </a:rPr>
              <a:t>500</a:t>
            </a:r>
            <a:r>
              <a:rPr lang="zh-CN" altLang="zh-CN" b="1" dirty="0">
                <a:latin typeface="楷体" panose="02010609060101010101" pitchFamily="49" charset="-122"/>
                <a:ea typeface="楷体" panose="02010609060101010101" pitchFamily="49" charset="-122"/>
              </a:rPr>
              <a:t>万元价格虚假买卖该套住房，并办理登记过户，登记在乙、丙名下。</a:t>
            </a:r>
            <a:r>
              <a:rPr lang="en-US" altLang="zh-CN" b="1" dirty="0">
                <a:latin typeface="楷体" panose="02010609060101010101" pitchFamily="49" charset="-122"/>
                <a:ea typeface="楷体" panose="02010609060101010101" pitchFamily="49" charset="-122"/>
              </a:rPr>
              <a:t>2010</a:t>
            </a:r>
            <a:r>
              <a:rPr lang="zh-CN" altLang="zh-CN" b="1" dirty="0">
                <a:latin typeface="楷体" panose="02010609060101010101" pitchFamily="49" charset="-122"/>
                <a:ea typeface="楷体" panose="02010609060101010101" pitchFamily="49" charset="-122"/>
              </a:rPr>
              <a:t>年丁顺利入学。该住房所有权一直未登记返还给甲，甲一直未主张返还登记，但事实上一直由甲居住至今。</a:t>
            </a:r>
            <a:r>
              <a:rPr lang="en-US" altLang="zh-CN" b="1" dirty="0">
                <a:latin typeface="楷体" panose="02010609060101010101" pitchFamily="49" charset="-122"/>
                <a:ea typeface="楷体" panose="02010609060101010101" pitchFamily="49" charset="-122"/>
              </a:rPr>
              <a:t>2013</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10</a:t>
            </a:r>
            <a:r>
              <a:rPr lang="zh-CN" altLang="zh-CN" b="1" dirty="0">
                <a:latin typeface="楷体" panose="02010609060101010101" pitchFamily="49" charset="-122"/>
                <a:ea typeface="楷体" panose="02010609060101010101" pitchFamily="49" charset="-122"/>
              </a:rPr>
              <a:t>月乙、丙离婚欲分割该房屋财产。甲遂于</a:t>
            </a:r>
            <a:r>
              <a:rPr lang="en-US" altLang="zh-CN" b="1" dirty="0">
                <a:latin typeface="楷体" panose="02010609060101010101" pitchFamily="49" charset="-122"/>
                <a:ea typeface="楷体" panose="02010609060101010101" pitchFamily="49" charset="-122"/>
              </a:rPr>
              <a:t>2013</a:t>
            </a:r>
            <a:r>
              <a:rPr lang="zh-CN" altLang="zh-CN" b="1" dirty="0">
                <a:latin typeface="楷体" panose="02010609060101010101" pitchFamily="49" charset="-122"/>
                <a:ea typeface="楷体" panose="02010609060101010101" pitchFamily="49" charset="-122"/>
              </a:rPr>
              <a:t>年</a:t>
            </a:r>
            <a:r>
              <a:rPr lang="en-US" altLang="zh-CN" b="1" dirty="0">
                <a:latin typeface="楷体" panose="02010609060101010101" pitchFamily="49" charset="-122"/>
                <a:ea typeface="楷体" panose="02010609060101010101" pitchFamily="49" charset="-122"/>
              </a:rPr>
              <a:t>12</a:t>
            </a:r>
            <a:r>
              <a:rPr lang="zh-CN" altLang="zh-CN" b="1" dirty="0">
                <a:latin typeface="楷体" panose="02010609060101010101" pitchFamily="49" charset="-122"/>
                <a:ea typeface="楷体" panose="02010609060101010101" pitchFamily="49" charset="-122"/>
              </a:rPr>
              <a:t>月，起诉到法院要求乙、丙登记返还房屋。</a:t>
            </a:r>
            <a:endParaRPr lang="zh-CN" altLang="en-US"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案例：虚假的学区房买卖</a:t>
            </a:r>
            <a:endParaRPr lang="zh-CN" alt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826231" y="1821821"/>
            <a:ext cx="9487684" cy="4391094"/>
          </a:xfrm>
        </p:spPr>
        <p:txBody>
          <a:bodyPr/>
          <a:lstStyle/>
          <a:p>
            <a:r>
              <a:rPr lang="zh-CN" altLang="en-US" dirty="0" smtClean="0"/>
              <a:t>其他实例分析</a:t>
            </a:r>
            <a:endParaRPr lang="en-US" altLang="zh-CN" dirty="0" smtClean="0"/>
          </a:p>
          <a:p>
            <a:endParaRPr lang="en-US" altLang="zh-CN" dirty="0" smtClean="0"/>
          </a:p>
          <a:p>
            <a:r>
              <a:rPr lang="en-US" altLang="zh-CN" dirty="0" smtClean="0"/>
              <a:t>1</a:t>
            </a:r>
            <a:r>
              <a:rPr lang="zh-CN" altLang="en-US" dirty="0" smtClean="0"/>
              <a:t>、买卖房屋的</a:t>
            </a:r>
            <a:r>
              <a:rPr lang="en-US" altLang="zh-CN" dirty="0" smtClean="0"/>
              <a:t>“</a:t>
            </a:r>
            <a:r>
              <a:rPr lang="zh-CN" altLang="en-US" dirty="0" smtClean="0"/>
              <a:t>阴阳合同</a:t>
            </a:r>
            <a:r>
              <a:rPr lang="en-US" altLang="zh-CN" dirty="0" smtClean="0"/>
              <a:t>”</a:t>
            </a:r>
            <a:r>
              <a:rPr lang="zh-CN" altLang="en-US" dirty="0"/>
              <a:t>：</a:t>
            </a:r>
            <a:r>
              <a:rPr lang="zh-CN" altLang="en-US" dirty="0" smtClean="0"/>
              <a:t>部分无效。</a:t>
            </a:r>
            <a:endParaRPr lang="en-US" altLang="zh-CN" dirty="0" smtClean="0"/>
          </a:p>
          <a:p>
            <a:endParaRPr lang="en-US" altLang="zh-CN" dirty="0"/>
          </a:p>
          <a:p>
            <a:r>
              <a:rPr lang="en-US" altLang="zh-CN" dirty="0" smtClean="0"/>
              <a:t>2</a:t>
            </a:r>
            <a:r>
              <a:rPr lang="zh-CN" altLang="en-US" dirty="0" smtClean="0"/>
              <a:t>、</a:t>
            </a:r>
            <a:r>
              <a:rPr lang="en-US" altLang="zh-CN" dirty="0" smtClean="0"/>
              <a:t>“</a:t>
            </a:r>
            <a:r>
              <a:rPr lang="zh-CN" altLang="en-US" dirty="0" smtClean="0"/>
              <a:t>假离婚</a:t>
            </a:r>
            <a:r>
              <a:rPr lang="en-US" altLang="zh-CN" dirty="0" smtClean="0"/>
              <a:t>”“</a:t>
            </a:r>
            <a:r>
              <a:rPr lang="zh-CN" altLang="en-US" dirty="0" smtClean="0"/>
              <a:t>假结婚</a:t>
            </a:r>
            <a:r>
              <a:rPr lang="en-US" altLang="zh-CN" dirty="0" smtClean="0"/>
              <a:t>”</a:t>
            </a:r>
            <a:r>
              <a:rPr lang="zh-CN" altLang="en-US" dirty="0" smtClean="0"/>
              <a:t>：不适用</a:t>
            </a:r>
            <a:r>
              <a:rPr lang="en-US" altLang="zh-CN" dirty="0" smtClean="0"/>
              <a:t>§146</a:t>
            </a:r>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5" y="1821820"/>
            <a:ext cx="9487684" cy="4888817"/>
          </a:xfrm>
        </p:spPr>
        <p:txBody>
          <a:bodyPr>
            <a:normAutofit/>
          </a:bodyPr>
          <a:lstStyle/>
          <a:p>
            <a:r>
              <a:rPr lang="zh-CN" altLang="zh-CN" b="1" dirty="0" smtClean="0"/>
              <a:t>实例：</a:t>
            </a:r>
            <a:r>
              <a:rPr lang="zh-CN" altLang="zh-CN" b="1" dirty="0"/>
              <a:t>红旗轿车赠与案</a:t>
            </a:r>
            <a:endParaRPr lang="zh-CN" altLang="zh-CN" dirty="0"/>
          </a:p>
          <a:p>
            <a:r>
              <a:rPr lang="en-US" altLang="zh-CN" sz="3000" b="1" dirty="0" smtClean="0"/>
              <a:t>【</a:t>
            </a:r>
            <a:r>
              <a:rPr lang="zh-CN" altLang="en-US" sz="3000" b="1" dirty="0" smtClean="0"/>
              <a:t>案情</a:t>
            </a:r>
            <a:r>
              <a:rPr lang="en-US" altLang="zh-CN" sz="3000" b="1" dirty="0" smtClean="0"/>
              <a:t>】</a:t>
            </a:r>
            <a:r>
              <a:rPr lang="zh-CN" altLang="zh-CN" sz="3000" b="1" dirty="0" smtClean="0">
                <a:latin typeface="楷体" panose="02010609060101010101" pitchFamily="49" charset="-122"/>
                <a:ea typeface="楷体" panose="02010609060101010101" pitchFamily="49" charset="-122"/>
              </a:rPr>
              <a:t>原告</a:t>
            </a:r>
            <a:r>
              <a:rPr lang="zh-CN" altLang="zh-CN" sz="3000" b="1" dirty="0">
                <a:latin typeface="楷体" panose="02010609060101010101" pitchFamily="49" charset="-122"/>
                <a:ea typeface="楷体" panose="02010609060101010101" pitchFamily="49" charset="-122"/>
              </a:rPr>
              <a:t>杨某为路边饮食店店主，</a:t>
            </a:r>
            <a:r>
              <a:rPr lang="en-US" altLang="zh-CN" sz="3000" b="1" dirty="0">
                <a:latin typeface="楷体" panose="02010609060101010101" pitchFamily="49" charset="-122"/>
                <a:ea typeface="楷体" panose="02010609060101010101" pitchFamily="49" charset="-122"/>
              </a:rPr>
              <a:t>2000</a:t>
            </a:r>
            <a:r>
              <a:rPr lang="zh-CN" altLang="zh-CN" sz="3000" b="1" dirty="0">
                <a:latin typeface="楷体" panose="02010609060101010101" pitchFamily="49" charset="-122"/>
                <a:ea typeface="楷体" panose="02010609060101010101" pitchFamily="49" charset="-122"/>
              </a:rPr>
              <a:t>年</a:t>
            </a:r>
            <a:r>
              <a:rPr lang="en-US" altLang="zh-CN" sz="3000" b="1" dirty="0">
                <a:latin typeface="楷体" panose="02010609060101010101" pitchFamily="49" charset="-122"/>
                <a:ea typeface="楷体" panose="02010609060101010101" pitchFamily="49" charset="-122"/>
              </a:rPr>
              <a:t>6</a:t>
            </a:r>
            <a:r>
              <a:rPr lang="zh-CN" altLang="zh-CN" sz="3000" b="1" dirty="0">
                <a:latin typeface="楷体" panose="02010609060101010101" pitchFamily="49" charset="-122"/>
                <a:ea typeface="楷体" panose="02010609060101010101" pitchFamily="49" charset="-122"/>
              </a:rPr>
              <a:t>月，被告李某承建路边一工程，将河沙放置于路边，影响了杨某的生意。二人因此发生争吵，李某说：你不就是想要钱吗？杨某说：你以为有个红旗轿车就了不起？李某：我有红旗轿车怎么样，你只要叫我几声干爹，给我磕头，我就把红旗轿车送给你。原告听后，在当场多名群众的面前，立即在地上向李某磕头并叫几声干爹，并要求李某赠与其轿车</a:t>
            </a:r>
            <a:r>
              <a:rPr lang="zh-CN" altLang="zh-CN" sz="3000" b="1" dirty="0" smtClean="0">
                <a:latin typeface="楷体" panose="02010609060101010101" pitchFamily="49" charset="-122"/>
                <a:ea typeface="楷体" panose="02010609060101010101" pitchFamily="49" charset="-122"/>
              </a:rPr>
              <a:t>。</a:t>
            </a:r>
            <a:endParaRPr lang="zh-CN" altLang="zh-CN" sz="3000" b="1" dirty="0">
              <a:latin typeface="楷体" panose="02010609060101010101" pitchFamily="49" charset="-122"/>
              <a:ea typeface="楷体" panose="02010609060101010101" pitchFamily="49" charset="-122"/>
            </a:endParaRPr>
          </a:p>
        </p:txBody>
      </p:sp>
      <p:sp>
        <p:nvSpPr>
          <p:cNvPr id="3" name="标题 2"/>
          <p:cNvSpPr>
            <a:spLocks noGrp="1"/>
          </p:cNvSpPr>
          <p:nvPr>
            <p:ph type="title"/>
          </p:nvPr>
        </p:nvSpPr>
        <p:spPr/>
        <p:txBody>
          <a:bodyPr/>
          <a:lstStyle/>
          <a:p>
            <a:r>
              <a:rPr lang="zh-CN" altLang="en-US" dirty="0" smtClean="0"/>
              <a:t>单方的非真意表示</a:t>
            </a:r>
            <a:endParaRPr lang="zh-CN"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lnSpcReduction="10000"/>
          </a:bodyPr>
          <a:lstStyle/>
          <a:p>
            <a:r>
              <a:rPr lang="en-US" altLang="zh-CN" b="1" dirty="0"/>
              <a:t>1</a:t>
            </a:r>
            <a:r>
              <a:rPr lang="zh-CN" altLang="zh-CN" b="1" dirty="0"/>
              <a:t>、事件</a:t>
            </a:r>
            <a:endParaRPr lang="zh-CN" altLang="zh-CN" b="1" dirty="0"/>
          </a:p>
          <a:p>
            <a:r>
              <a:rPr lang="zh-CN" altLang="zh-CN" dirty="0" smtClean="0"/>
              <a:t>某种</a:t>
            </a:r>
            <a:r>
              <a:rPr lang="zh-CN" altLang="en-US" dirty="0" smtClean="0"/>
              <a:t>具体</a:t>
            </a:r>
            <a:r>
              <a:rPr lang="zh-CN" altLang="zh-CN" dirty="0" smtClean="0"/>
              <a:t>客观</a:t>
            </a:r>
            <a:r>
              <a:rPr lang="zh-CN" altLang="zh-CN" dirty="0"/>
              <a:t>情况的</a:t>
            </a:r>
            <a:r>
              <a:rPr lang="zh-CN" altLang="zh-CN" dirty="0" smtClean="0"/>
              <a:t>发生</a:t>
            </a:r>
            <a:r>
              <a:rPr lang="zh-CN" altLang="en-US" dirty="0" smtClean="0"/>
              <a:t>。</a:t>
            </a:r>
            <a:endParaRPr lang="en-US" altLang="zh-CN" dirty="0" smtClean="0"/>
          </a:p>
          <a:p>
            <a:pPr lvl="1"/>
            <a:r>
              <a:rPr lang="zh-CN" altLang="en-US" dirty="0" smtClean="0"/>
              <a:t>如出生、死亡、自然孳息的分离等。</a:t>
            </a:r>
            <a:endParaRPr lang="en-US" altLang="zh-CN" dirty="0" smtClean="0"/>
          </a:p>
          <a:p>
            <a:endParaRPr lang="en-US" altLang="zh-CN" dirty="0"/>
          </a:p>
          <a:p>
            <a:r>
              <a:rPr lang="en-US" altLang="zh-CN" b="1" dirty="0" smtClean="0"/>
              <a:t>2</a:t>
            </a:r>
            <a:r>
              <a:rPr lang="zh-CN" altLang="en-US" b="1" dirty="0" smtClean="0"/>
              <a:t>、</a:t>
            </a:r>
            <a:r>
              <a:rPr lang="zh-CN" altLang="zh-CN" b="1" dirty="0" smtClean="0"/>
              <a:t>状态</a:t>
            </a:r>
            <a:endParaRPr lang="zh-CN" altLang="zh-CN" b="1" dirty="0"/>
          </a:p>
          <a:p>
            <a:r>
              <a:rPr lang="zh-CN" altLang="zh-CN" dirty="0" smtClean="0"/>
              <a:t>某种客观</a:t>
            </a:r>
            <a:r>
              <a:rPr lang="zh-CN" altLang="zh-CN" dirty="0"/>
              <a:t>情况的</a:t>
            </a:r>
            <a:r>
              <a:rPr lang="zh-CN" altLang="zh-CN" dirty="0" smtClean="0"/>
              <a:t>持续</a:t>
            </a:r>
            <a:r>
              <a:rPr lang="zh-CN" altLang="en-US" dirty="0" smtClean="0"/>
              <a:t>。</a:t>
            </a:r>
            <a:endParaRPr lang="en-US" altLang="zh-CN" dirty="0" smtClean="0"/>
          </a:p>
          <a:p>
            <a:pPr lvl="1"/>
            <a:r>
              <a:rPr lang="zh-CN" altLang="en-US" dirty="0" smtClean="0"/>
              <a:t>如生死不明、时间之经过、主观上善意。</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自然事实</a:t>
            </a:r>
            <a:endParaRPr lang="zh-CN" alt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309422" y="1821821"/>
            <a:ext cx="10207484" cy="4391094"/>
          </a:xfrm>
        </p:spPr>
        <p:txBody>
          <a:bodyPr>
            <a:normAutofit/>
          </a:bodyPr>
          <a:lstStyle/>
          <a:p>
            <a:r>
              <a:rPr lang="zh-CN" altLang="zh-CN" b="1" dirty="0"/>
              <a:t>法院判决</a:t>
            </a:r>
            <a:r>
              <a:rPr lang="zh-CN" altLang="zh-CN" b="1" dirty="0" smtClean="0"/>
              <a:t>：</a:t>
            </a:r>
            <a:endParaRPr lang="en-US" altLang="zh-CN" b="1" dirty="0" smtClean="0"/>
          </a:p>
          <a:p>
            <a:pPr lvl="1"/>
            <a:r>
              <a:rPr lang="zh-CN" altLang="zh-CN" sz="3000" dirty="0" smtClean="0"/>
              <a:t>被告</a:t>
            </a:r>
            <a:r>
              <a:rPr lang="zh-CN" altLang="zh-CN" sz="3000" dirty="0"/>
              <a:t>在情急之下叫原告喊干爹，磕头，即送红旗轿车</a:t>
            </a:r>
            <a:r>
              <a:rPr lang="zh-CN" altLang="zh-CN" sz="3000" dirty="0" smtClean="0"/>
              <a:t>的</a:t>
            </a:r>
            <a:r>
              <a:rPr lang="zh-CN" altLang="en-US" sz="3000" dirty="0" smtClean="0"/>
              <a:t>真实</a:t>
            </a:r>
            <a:r>
              <a:rPr lang="zh-CN" altLang="zh-CN" sz="3000" dirty="0" smtClean="0"/>
              <a:t>意思</a:t>
            </a:r>
            <a:r>
              <a:rPr lang="zh-CN" altLang="zh-CN" sz="3000" dirty="0"/>
              <a:t>是羞辱原告，并非真的的想送红旗车给原告，原告也并非不知道被告是在辱骂自己，采取不自重的自虐行为，想在众目睽睽之下给被告难堪，这种行为也是不对的。况且被告也未交付轿车给原告，赠与合同不成立</a:t>
            </a:r>
            <a:r>
              <a:rPr lang="zh-CN" altLang="zh-CN" sz="3000" dirty="0" smtClean="0"/>
              <a:t>。</a:t>
            </a:r>
            <a:endParaRPr lang="en-US" altLang="zh-CN" sz="3000" dirty="0" smtClean="0"/>
          </a:p>
          <a:p>
            <a:pPr lvl="1"/>
            <a:r>
              <a:rPr lang="zh-CN" altLang="zh-CN" sz="3000" dirty="0" smtClean="0"/>
              <a:t>驳回</a:t>
            </a:r>
            <a:r>
              <a:rPr lang="zh-CN" altLang="zh-CN" sz="3000" dirty="0"/>
              <a:t>原告杨某的诉讼请求。</a:t>
            </a:r>
            <a:endParaRPr lang="zh-CN" altLang="en-US" sz="3000"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b="1" dirty="0"/>
              <a:t> </a:t>
            </a:r>
            <a:r>
              <a:rPr lang="zh-CN" altLang="zh-CN" b="1" dirty="0" smtClean="0"/>
              <a:t>（</a:t>
            </a:r>
            <a:r>
              <a:rPr lang="en-US" altLang="zh-CN" b="1" dirty="0" smtClean="0"/>
              <a:t>1</a:t>
            </a:r>
            <a:r>
              <a:rPr lang="zh-CN" altLang="zh-CN" b="1" dirty="0" smtClean="0"/>
              <a:t>）</a:t>
            </a:r>
            <a:r>
              <a:rPr lang="zh-CN" altLang="zh-CN" b="1" dirty="0"/>
              <a:t>错误的样态</a:t>
            </a:r>
            <a:endParaRPr lang="zh-CN" altLang="zh-CN" b="1" dirty="0"/>
          </a:p>
          <a:p>
            <a:pPr lvl="1"/>
            <a:r>
              <a:rPr lang="en-US" altLang="zh-CN" dirty="0"/>
              <a:t>A</a:t>
            </a:r>
            <a:r>
              <a:rPr lang="zh-CN" altLang="zh-CN" dirty="0" smtClean="0"/>
              <a:t>、内容</a:t>
            </a:r>
            <a:r>
              <a:rPr lang="zh-CN" altLang="zh-CN" dirty="0"/>
              <a:t>错误</a:t>
            </a:r>
            <a:endParaRPr lang="en-US" altLang="zh-CN" dirty="0"/>
          </a:p>
          <a:p>
            <a:pPr lvl="1"/>
            <a:r>
              <a:rPr lang="en-US" altLang="zh-CN" dirty="0" smtClean="0"/>
              <a:t>B</a:t>
            </a:r>
            <a:r>
              <a:rPr lang="zh-CN" altLang="zh-CN" dirty="0" smtClean="0"/>
              <a:t>、</a:t>
            </a:r>
            <a:r>
              <a:rPr lang="zh-CN" altLang="zh-CN" dirty="0"/>
              <a:t>表示行为错误</a:t>
            </a:r>
            <a:endParaRPr lang="zh-CN" altLang="zh-CN" dirty="0"/>
          </a:p>
          <a:p>
            <a:pPr lvl="1"/>
            <a:r>
              <a:rPr lang="en-US" altLang="zh-CN" dirty="0" smtClean="0"/>
              <a:t>C</a:t>
            </a:r>
            <a:r>
              <a:rPr lang="zh-CN" altLang="zh-CN" dirty="0" smtClean="0"/>
              <a:t>、</a:t>
            </a:r>
            <a:r>
              <a:rPr lang="zh-CN" altLang="zh-CN" dirty="0"/>
              <a:t>传达错误</a:t>
            </a:r>
            <a:endParaRPr lang="zh-CN" altLang="zh-CN" dirty="0"/>
          </a:p>
          <a:p>
            <a:pPr lvl="1"/>
            <a:r>
              <a:rPr lang="en-US" altLang="zh-CN" smtClean="0"/>
              <a:t>D</a:t>
            </a:r>
            <a:r>
              <a:rPr lang="zh-CN" altLang="zh-CN" smtClean="0"/>
              <a:t>、</a:t>
            </a:r>
            <a:r>
              <a:rPr lang="zh-CN" altLang="zh-CN" dirty="0" smtClean="0"/>
              <a:t>动机</a:t>
            </a:r>
            <a:r>
              <a:rPr lang="zh-CN" altLang="zh-CN" dirty="0"/>
              <a:t>错误</a:t>
            </a:r>
            <a:r>
              <a:rPr lang="zh-CN" altLang="en-US" dirty="0"/>
              <a:t>（</a:t>
            </a:r>
            <a:r>
              <a:rPr lang="en-US" altLang="zh-CN" dirty="0"/>
              <a:t>×</a:t>
            </a:r>
            <a:r>
              <a:rPr lang="zh-CN" altLang="en-US" dirty="0"/>
              <a:t>）</a:t>
            </a:r>
            <a:endParaRPr lang="zh-CN" altLang="zh-CN" dirty="0"/>
          </a:p>
          <a:p>
            <a:pPr lvl="1"/>
            <a:r>
              <a:rPr lang="en-US" altLang="zh-CN" dirty="0"/>
              <a:t>E</a:t>
            </a:r>
            <a:r>
              <a:rPr lang="zh-CN" altLang="zh-CN" dirty="0" smtClean="0"/>
              <a:t>、当事人</a:t>
            </a:r>
            <a:r>
              <a:rPr lang="zh-CN" altLang="zh-CN" dirty="0"/>
              <a:t>之资格或物之性质的</a:t>
            </a:r>
            <a:r>
              <a:rPr lang="zh-CN" altLang="zh-CN" dirty="0" smtClean="0"/>
              <a:t>错误</a:t>
            </a:r>
            <a:endParaRPr lang="zh-CN" altLang="zh-CN" dirty="0"/>
          </a:p>
        </p:txBody>
      </p:sp>
      <p:sp>
        <p:nvSpPr>
          <p:cNvPr id="3" name="标题 2"/>
          <p:cNvSpPr>
            <a:spLocks noGrp="1"/>
          </p:cNvSpPr>
          <p:nvPr>
            <p:ph type="title"/>
          </p:nvPr>
        </p:nvSpPr>
        <p:spPr>
          <a:xfrm>
            <a:off x="1397202" y="471067"/>
            <a:ext cx="10289881" cy="1182167"/>
          </a:xfrm>
        </p:spPr>
        <p:txBody>
          <a:bodyPr>
            <a:normAutofit/>
          </a:bodyPr>
          <a:lstStyle/>
          <a:p>
            <a:r>
              <a:rPr lang="en-US" altLang="zh-CN" b="1" dirty="0"/>
              <a:t>4</a:t>
            </a:r>
            <a:r>
              <a:rPr lang="zh-CN" altLang="zh-CN" b="1" dirty="0"/>
              <a:t>、意思表示错误</a:t>
            </a:r>
            <a:r>
              <a:rPr lang="zh-CN" altLang="zh-CN" b="1" dirty="0" smtClean="0"/>
              <a:t>（</a:t>
            </a:r>
            <a:r>
              <a:rPr lang="zh-CN" altLang="en-US" b="1" dirty="0" smtClean="0"/>
              <a:t>不知</a:t>
            </a:r>
            <a:r>
              <a:rPr lang="zh-CN" altLang="zh-CN" b="1" dirty="0" smtClean="0"/>
              <a:t>真意</a:t>
            </a:r>
            <a:r>
              <a:rPr lang="zh-CN" altLang="en-US" b="1" dirty="0" smtClean="0"/>
              <a:t>与</a:t>
            </a:r>
            <a:r>
              <a:rPr lang="zh-CN" altLang="zh-CN" b="1" dirty="0" smtClean="0"/>
              <a:t>表示</a:t>
            </a:r>
            <a:r>
              <a:rPr lang="zh-CN" altLang="en-US" b="1" dirty="0" smtClean="0"/>
              <a:t>不一致</a:t>
            </a:r>
            <a:r>
              <a:rPr lang="zh-CN" altLang="zh-CN" b="1" dirty="0" smtClean="0"/>
              <a:t>）</a:t>
            </a:r>
            <a:endParaRPr lang="zh-CN"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smtClean="0"/>
              <a:t>（2</a:t>
            </a:r>
            <a:r>
              <a:rPr lang="zh-CN" altLang="zh-CN" b="1" dirty="0" smtClean="0"/>
              <a:t>）</a:t>
            </a:r>
            <a:r>
              <a:rPr lang="zh-CN" altLang="en-US" b="1" dirty="0"/>
              <a:t>错误</a:t>
            </a:r>
            <a:r>
              <a:rPr lang="zh-CN" altLang="en-US" b="1" dirty="0" smtClean="0"/>
              <a:t>可</a:t>
            </a:r>
            <a:r>
              <a:rPr lang="zh-CN" altLang="en-US" b="1" dirty="0"/>
              <a:t>撤销</a:t>
            </a:r>
            <a:r>
              <a:rPr lang="zh-CN" altLang="en-US" b="1" dirty="0" smtClean="0"/>
              <a:t>的</a:t>
            </a:r>
            <a:r>
              <a:rPr lang="zh-CN" altLang="zh-CN" b="1" dirty="0" smtClean="0"/>
              <a:t>要件</a:t>
            </a:r>
            <a:endParaRPr lang="zh-CN" altLang="zh-CN" b="1" dirty="0"/>
          </a:p>
          <a:p>
            <a:pPr lvl="1"/>
            <a:r>
              <a:rPr lang="en-US" altLang="zh-CN" dirty="0"/>
              <a:t>A</a:t>
            </a:r>
            <a:r>
              <a:rPr lang="zh-CN" altLang="zh-CN" dirty="0"/>
              <a:t>、须</a:t>
            </a:r>
            <a:r>
              <a:rPr lang="zh-CN" altLang="en-US" dirty="0"/>
              <a:t>发生错误</a:t>
            </a:r>
            <a:endParaRPr lang="zh-CN" altLang="zh-CN" dirty="0"/>
          </a:p>
          <a:p>
            <a:pPr lvl="1"/>
            <a:r>
              <a:rPr lang="en-US" altLang="zh-CN" dirty="0"/>
              <a:t>B</a:t>
            </a:r>
            <a:r>
              <a:rPr lang="zh-CN" altLang="zh-CN" dirty="0"/>
              <a:t>、</a:t>
            </a:r>
            <a:r>
              <a:rPr lang="zh-CN" altLang="en-US" dirty="0"/>
              <a:t>表意人不知</a:t>
            </a:r>
            <a:r>
              <a:rPr lang="zh-CN" altLang="en-US" dirty="0" smtClean="0"/>
              <a:t>错误（</a:t>
            </a:r>
            <a:r>
              <a:rPr lang="zh-CN" altLang="en-US" sz="2800" dirty="0" smtClean="0"/>
              <a:t>不需要归责性</a:t>
            </a:r>
            <a:r>
              <a:rPr lang="zh-CN" altLang="en-US" dirty="0" smtClean="0"/>
              <a:t>）</a:t>
            </a:r>
            <a:endParaRPr lang="en-US" altLang="zh-CN" dirty="0"/>
          </a:p>
          <a:p>
            <a:pPr lvl="1"/>
            <a:r>
              <a:rPr lang="en-US" altLang="zh-CN" dirty="0"/>
              <a:t>C</a:t>
            </a:r>
            <a:r>
              <a:rPr lang="zh-CN" altLang="zh-CN" dirty="0"/>
              <a:t>、错误</a:t>
            </a:r>
            <a:r>
              <a:rPr lang="zh-CN" altLang="en-US" dirty="0"/>
              <a:t>具有</a:t>
            </a:r>
            <a:r>
              <a:rPr lang="zh-CN" altLang="zh-CN" dirty="0"/>
              <a:t>严重性</a:t>
            </a:r>
            <a:endParaRPr lang="en-US" altLang="zh-CN" dirty="0"/>
          </a:p>
          <a:p>
            <a:pPr lvl="2"/>
            <a:r>
              <a:rPr lang="zh-CN" altLang="en-US" b="1" dirty="0">
                <a:solidFill>
                  <a:srgbClr val="FF0000"/>
                </a:solidFill>
              </a:rPr>
              <a:t>影响意思表示的成立（因果关系）</a:t>
            </a:r>
            <a:endParaRPr lang="en-US" altLang="zh-CN" b="1" dirty="0">
              <a:solidFill>
                <a:srgbClr val="FF0000"/>
              </a:solidFill>
            </a:endParaRPr>
          </a:p>
          <a:p>
            <a:pPr lvl="2"/>
            <a:r>
              <a:rPr lang="zh-CN" altLang="en-US" b="1" dirty="0">
                <a:solidFill>
                  <a:srgbClr val="FF0000"/>
                </a:solidFill>
              </a:rPr>
              <a:t>或导致较大损失</a:t>
            </a:r>
            <a:endParaRPr lang="en-US" altLang="zh-CN" b="1" dirty="0"/>
          </a:p>
          <a:p>
            <a:pPr lvl="2"/>
            <a:r>
              <a:rPr lang="zh-CN" altLang="en-US" b="1" dirty="0"/>
              <a:t>中国法：</a:t>
            </a:r>
            <a:r>
              <a:rPr lang="en-US" altLang="zh-CN" b="1" dirty="0"/>
              <a:t>“</a:t>
            </a:r>
            <a:r>
              <a:rPr lang="zh-CN" altLang="en-US" b="1" dirty="0"/>
              <a:t>重大</a:t>
            </a:r>
            <a:r>
              <a:rPr lang="en-US" altLang="zh-CN" b="1" dirty="0"/>
              <a:t>”</a:t>
            </a:r>
            <a:r>
              <a:rPr lang="zh-CN" altLang="en-US" b="1" dirty="0"/>
              <a:t>误解</a:t>
            </a:r>
            <a:endParaRPr lang="zh-CN" altLang="en-US" b="1" dirty="0"/>
          </a:p>
          <a:p>
            <a:endParaRPr lang="zh-CN" altLang="zh-CN"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smtClean="0"/>
              <a:t>电子商务下的标价错误</a:t>
            </a:r>
            <a:endParaRPr lang="zh-CN" altLang="en-US" dirty="0"/>
          </a:p>
        </p:txBody>
      </p:sp>
      <p:pic>
        <p:nvPicPr>
          <p:cNvPr id="4" name="Picture 2" descr="c:\users\administrator\appdata\roaming\360se6\User Data\temp\be19407d-1772-4405-8490-6dcbd2119610_size46_w392_h495.jpg"/>
          <p:cNvPicPr>
            <a:picLocks noGrp="1" noChangeAspect="1" noChangeArrowheads="1"/>
          </p:cNvPicPr>
          <p:nvPr>
            <p:ph idx="1"/>
          </p:nvPr>
        </p:nvPicPr>
        <p:blipFill>
          <a:blip r:embed="rId1" cstate="print"/>
          <a:srcRect/>
          <a:stretch>
            <a:fillRect/>
          </a:stretch>
        </p:blipFill>
        <p:spPr bwMode="auto">
          <a:xfrm>
            <a:off x="1537450" y="1824454"/>
            <a:ext cx="3136963" cy="3961217"/>
          </a:xfrm>
          <a:prstGeom prst="rect">
            <a:avLst/>
          </a:prstGeom>
          <a:noFill/>
        </p:spPr>
      </p:pic>
      <p:pic>
        <p:nvPicPr>
          <p:cNvPr id="5" name="Picture 2" descr="C:\Users\Administrator\Desktop\网络的民法问题\360截图20151129095958343.jpg"/>
          <p:cNvPicPr>
            <a:picLocks noChangeAspect="1" noChangeArrowheads="1"/>
          </p:cNvPicPr>
          <p:nvPr/>
        </p:nvPicPr>
        <p:blipFill>
          <a:blip r:embed="rId2" cstate="print"/>
          <a:srcRect/>
          <a:stretch>
            <a:fillRect/>
          </a:stretch>
        </p:blipFill>
        <p:spPr bwMode="auto">
          <a:xfrm>
            <a:off x="5441698" y="1824454"/>
            <a:ext cx="5447334" cy="4315231"/>
          </a:xfrm>
          <a:prstGeom prst="rect">
            <a:avLst/>
          </a:prstGeom>
          <a:noFill/>
        </p:spPr>
      </p:pic>
      <p:sp>
        <p:nvSpPr>
          <p:cNvPr id="6" name="文本框 5"/>
          <p:cNvSpPr txBox="1"/>
          <p:nvPr/>
        </p:nvSpPr>
        <p:spPr>
          <a:xfrm>
            <a:off x="1419149" y="5878075"/>
            <a:ext cx="3123590" cy="523220"/>
          </a:xfrm>
          <a:prstGeom prst="rect">
            <a:avLst/>
          </a:prstGeom>
          <a:noFill/>
        </p:spPr>
        <p:txBody>
          <a:bodyPr wrap="square" rtlCol="0">
            <a:spAutoFit/>
          </a:bodyPr>
          <a:lstStyle/>
          <a:p>
            <a:r>
              <a:rPr lang="zh-CN" altLang="en-US" sz="2800" b="1" dirty="0" smtClean="0">
                <a:latin typeface="楷体" panose="02010609060101010101" pitchFamily="49" charset="-122"/>
                <a:ea typeface="楷体" panose="02010609060101010101" pitchFamily="49" charset="-122"/>
              </a:rPr>
              <a:t>切糕王子</a:t>
            </a:r>
            <a:r>
              <a:rPr lang="en-US" altLang="zh-CN" sz="2800" b="1" dirty="0" smtClean="0">
                <a:latin typeface="楷体" panose="02010609060101010101" pitchFamily="49" charset="-122"/>
                <a:ea typeface="楷体" panose="02010609060101010101" pitchFamily="49" charset="-122"/>
              </a:rPr>
              <a:t>—</a:t>
            </a:r>
            <a:r>
              <a:rPr lang="zh-CN" altLang="en-US" sz="2800" b="1" dirty="0" smtClean="0">
                <a:latin typeface="楷体" panose="02010609060101010101" pitchFamily="49" charset="-122"/>
                <a:ea typeface="楷体" panose="02010609060101010101" pitchFamily="49" charset="-122"/>
              </a:rPr>
              <a:t>阿迪力</a:t>
            </a:r>
            <a:endParaRPr lang="zh-CN" altLang="en-US" sz="2800" b="1"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b="1" dirty="0"/>
              <a:t>（</a:t>
            </a:r>
            <a:r>
              <a:rPr lang="en-US" altLang="zh-CN" b="1" dirty="0"/>
              <a:t>3</a:t>
            </a:r>
            <a:r>
              <a:rPr lang="zh-CN" altLang="zh-CN" b="1" dirty="0"/>
              <a:t>）错误的法律效果</a:t>
            </a:r>
            <a:endParaRPr lang="zh-CN" altLang="zh-CN" b="1" dirty="0"/>
          </a:p>
          <a:p>
            <a:pPr lvl="1"/>
            <a:r>
              <a:rPr lang="en-US" altLang="zh-CN" b="1" dirty="0"/>
              <a:t>A</a:t>
            </a:r>
            <a:r>
              <a:rPr lang="zh-CN" altLang="zh-CN" b="1" dirty="0"/>
              <a:t>、表意人得撤销意思表示，意思表示视为自始</a:t>
            </a:r>
            <a:r>
              <a:rPr lang="zh-CN" altLang="zh-CN" b="1" dirty="0" smtClean="0"/>
              <a:t>无效</a:t>
            </a:r>
            <a:r>
              <a:rPr lang="zh-CN" altLang="en-US" b="1" dirty="0" smtClean="0"/>
              <a:t>，继而法律行为无效</a:t>
            </a:r>
            <a:endParaRPr lang="en-US" altLang="zh-CN" dirty="0"/>
          </a:p>
          <a:p>
            <a:pPr lvl="1"/>
            <a:r>
              <a:rPr lang="en-US" altLang="zh-CN" b="1" dirty="0" smtClean="0"/>
              <a:t>B</a:t>
            </a:r>
            <a:r>
              <a:rPr lang="zh-CN" altLang="zh-CN" b="1" dirty="0"/>
              <a:t>、表意人之赔偿</a:t>
            </a:r>
            <a:r>
              <a:rPr lang="zh-CN" altLang="zh-CN" b="1" dirty="0" smtClean="0"/>
              <a:t>责任</a:t>
            </a:r>
            <a:r>
              <a:rPr lang="zh-CN" altLang="en-US" b="1" dirty="0" smtClean="0"/>
              <a:t>（</a:t>
            </a:r>
            <a:r>
              <a:rPr lang="en-US" altLang="zh-CN" b="1" dirty="0" smtClean="0"/>
              <a:t>§157</a:t>
            </a:r>
            <a:r>
              <a:rPr lang="zh-CN" altLang="en-US" b="1" dirty="0" smtClean="0"/>
              <a:t>）</a:t>
            </a:r>
            <a:endParaRPr lang="zh-CN" altLang="zh-CN" dirty="0"/>
          </a:p>
          <a:p>
            <a:pPr lvl="1"/>
            <a:r>
              <a:rPr lang="en-US" altLang="zh-CN" b="1" dirty="0"/>
              <a:t>C</a:t>
            </a:r>
            <a:r>
              <a:rPr lang="zh-CN" altLang="zh-CN" b="1" dirty="0"/>
              <a:t>、撤销权行使期间</a:t>
            </a:r>
            <a:r>
              <a:rPr lang="zh-CN" altLang="zh-CN" b="1" dirty="0" smtClean="0"/>
              <a:t>（§</a:t>
            </a:r>
            <a:r>
              <a:rPr lang="en-US" altLang="zh-CN" b="1" dirty="0"/>
              <a:t>152</a:t>
            </a:r>
            <a:r>
              <a:rPr lang="zh-CN" altLang="zh-CN" b="1" dirty="0"/>
              <a:t>）</a:t>
            </a:r>
            <a:endParaRPr lang="zh-CN" altLang="zh-CN"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92500" lnSpcReduction="10000"/>
          </a:bodyPr>
          <a:lstStyle/>
          <a:p>
            <a:r>
              <a:rPr lang="en-US" altLang="zh-CN" b="1" dirty="0"/>
              <a:t>1</a:t>
            </a:r>
            <a:r>
              <a:rPr lang="zh-CN" altLang="zh-CN" b="1" dirty="0"/>
              <a:t>、</a:t>
            </a:r>
            <a:r>
              <a:rPr lang="zh-CN" altLang="zh-CN" b="1" dirty="0" smtClean="0"/>
              <a:t>欺诈</a:t>
            </a:r>
            <a:endParaRPr lang="en-US" altLang="zh-CN" b="1" dirty="0" smtClean="0"/>
          </a:p>
          <a:p>
            <a:pPr lvl="1"/>
            <a:r>
              <a:rPr lang="zh-CN" altLang="en-US" dirty="0" smtClean="0"/>
              <a:t>民法典</a:t>
            </a:r>
            <a:r>
              <a:rPr lang="en-US" altLang="zh-CN" dirty="0" smtClean="0"/>
              <a:t>§148</a:t>
            </a:r>
            <a:r>
              <a:rPr lang="zh-CN" altLang="zh-CN" dirty="0"/>
              <a:t>　一方以欺诈手段，</a:t>
            </a:r>
            <a:r>
              <a:rPr lang="zh-CN" altLang="zh-CN" u="sng" dirty="0">
                <a:solidFill>
                  <a:srgbClr val="FF0000"/>
                </a:solidFill>
              </a:rPr>
              <a:t>使对方在违背真实意思的情况下实施的民事法律行为</a:t>
            </a:r>
            <a:r>
              <a:rPr lang="zh-CN" altLang="zh-CN" dirty="0"/>
              <a:t>，受欺诈方有权请求人民法院或者仲裁机构予以撤销。</a:t>
            </a:r>
            <a:endParaRPr lang="zh-CN" altLang="zh-CN" dirty="0"/>
          </a:p>
          <a:p>
            <a:pPr lvl="1"/>
            <a:r>
              <a:rPr lang="zh-CN" altLang="en-US" dirty="0" smtClean="0"/>
              <a:t>民法典</a:t>
            </a:r>
            <a:r>
              <a:rPr lang="en-US" altLang="zh-CN" dirty="0" smtClean="0"/>
              <a:t>§149</a:t>
            </a:r>
            <a:r>
              <a:rPr lang="zh-CN" altLang="zh-CN" dirty="0"/>
              <a:t>　第三人实施欺诈行为，使一方在违背真实意思的情况下实施的民事法律行为，</a:t>
            </a:r>
            <a:r>
              <a:rPr lang="zh-CN" altLang="zh-CN" u="sng" dirty="0">
                <a:solidFill>
                  <a:srgbClr val="FF0000"/>
                </a:solidFill>
              </a:rPr>
              <a:t>对方知道或者应当知道该欺诈行为的，受欺诈方有权请求人民法院或者仲裁机构予以撤销</a:t>
            </a:r>
            <a:r>
              <a:rPr lang="zh-CN" altLang="zh-CN" dirty="0"/>
              <a:t>。</a:t>
            </a:r>
            <a:endParaRPr lang="zh-CN" altLang="zh-CN" dirty="0"/>
          </a:p>
          <a:p>
            <a:endParaRPr lang="zh-CN" altLang="zh-CN" b="1" dirty="0"/>
          </a:p>
          <a:p>
            <a:endParaRPr lang="zh-CN" altLang="en-US" dirty="0"/>
          </a:p>
        </p:txBody>
      </p:sp>
      <p:sp>
        <p:nvSpPr>
          <p:cNvPr id="3" name="标题 2"/>
          <p:cNvSpPr>
            <a:spLocks noGrp="1"/>
          </p:cNvSpPr>
          <p:nvPr>
            <p:ph type="title"/>
          </p:nvPr>
        </p:nvSpPr>
        <p:spPr/>
        <p:txBody>
          <a:bodyPr>
            <a:normAutofit/>
          </a:bodyPr>
          <a:lstStyle/>
          <a:p>
            <a:r>
              <a:rPr lang="zh-CN" altLang="zh-CN" b="1" dirty="0"/>
              <a:t>六、意思表示的不</a:t>
            </a:r>
            <a:r>
              <a:rPr lang="zh-CN" altLang="zh-CN" b="1" dirty="0" smtClean="0"/>
              <a:t>自由</a:t>
            </a:r>
            <a:endParaRPr lang="zh-CN" altLang="en-US" b="1"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b="1" dirty="0"/>
              <a:t>2</a:t>
            </a:r>
            <a:r>
              <a:rPr lang="zh-CN" altLang="zh-CN" b="1" dirty="0"/>
              <a:t>、胁迫</a:t>
            </a:r>
            <a:endParaRPr lang="zh-CN" altLang="zh-CN" b="1" dirty="0"/>
          </a:p>
          <a:p>
            <a:pPr lvl="1"/>
            <a:r>
              <a:rPr lang="zh-CN" altLang="en-US" dirty="0" smtClean="0"/>
              <a:t>民法典</a:t>
            </a:r>
            <a:r>
              <a:rPr lang="en-US" altLang="zh-CN" dirty="0" smtClean="0"/>
              <a:t>§150</a:t>
            </a:r>
            <a:r>
              <a:rPr lang="zh-CN" altLang="zh-CN" dirty="0"/>
              <a:t>　</a:t>
            </a:r>
            <a:r>
              <a:rPr lang="zh-CN" altLang="zh-CN" dirty="0">
                <a:solidFill>
                  <a:srgbClr val="FF0000"/>
                </a:solidFill>
              </a:rPr>
              <a:t>一方或者第三人</a:t>
            </a:r>
            <a:r>
              <a:rPr lang="zh-CN" altLang="zh-CN" dirty="0"/>
              <a:t>以胁迫手段，使对方在违背真实意思的情况下实施的民事法律行为，受胁迫方有权请求人民法院或者仲裁机构予以撤销。</a:t>
            </a:r>
            <a:endParaRPr lang="zh-CN" altLang="zh-CN" dirty="0"/>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p:txBody>
          <a:bodyPr/>
          <a:lstStyle/>
          <a:p>
            <a:r>
              <a:rPr lang="zh-CN" altLang="en-US" dirty="0" smtClean="0"/>
              <a:t>第四节 法律行为的附款</a:t>
            </a:r>
            <a:endParaRPr lang="zh-CN" alt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zh-CN" b="1" dirty="0"/>
              <a:t>条件：</a:t>
            </a:r>
            <a:r>
              <a:rPr lang="zh-CN" altLang="zh-CN" dirty="0"/>
              <a:t>决定法律行为效力发生或者终止的将来、客观、不能确定的事实。</a:t>
            </a:r>
            <a:endParaRPr lang="zh-CN" altLang="zh-CN" dirty="0"/>
          </a:p>
          <a:p>
            <a:endParaRPr lang="en-US" altLang="zh-CN" b="1" dirty="0" smtClean="0"/>
          </a:p>
          <a:p>
            <a:r>
              <a:rPr lang="zh-CN" altLang="zh-CN" b="1" dirty="0" smtClean="0"/>
              <a:t>不可</a:t>
            </a:r>
            <a:r>
              <a:rPr lang="zh-CN" altLang="zh-CN" b="1" dirty="0"/>
              <a:t>附条件法律行为</a:t>
            </a:r>
            <a:endParaRPr lang="zh-CN" altLang="zh-CN" b="1" dirty="0"/>
          </a:p>
          <a:p>
            <a:pPr lvl="1"/>
            <a:r>
              <a:rPr lang="en-US" altLang="zh-CN" dirty="0"/>
              <a:t>1</a:t>
            </a:r>
            <a:r>
              <a:rPr lang="zh-CN" altLang="zh-CN" dirty="0"/>
              <a:t>、维护公序良</a:t>
            </a:r>
            <a:r>
              <a:rPr lang="zh-CN" altLang="zh-CN" dirty="0" smtClean="0"/>
              <a:t>俗</a:t>
            </a:r>
            <a:r>
              <a:rPr lang="zh-CN" altLang="en-US" dirty="0" smtClean="0"/>
              <a:t>，如</a:t>
            </a:r>
            <a:r>
              <a:rPr lang="zh-CN" altLang="zh-CN" dirty="0" smtClean="0"/>
              <a:t>身份</a:t>
            </a:r>
            <a:r>
              <a:rPr lang="zh-CN" altLang="zh-CN" dirty="0"/>
              <a:t>行为。</a:t>
            </a:r>
            <a:endParaRPr lang="zh-CN" altLang="zh-CN" dirty="0"/>
          </a:p>
          <a:p>
            <a:pPr lvl="1"/>
            <a:r>
              <a:rPr lang="en-US" altLang="zh-CN" dirty="0"/>
              <a:t>2</a:t>
            </a:r>
            <a:r>
              <a:rPr lang="zh-CN" altLang="zh-CN" dirty="0"/>
              <a:t>、基于交易安全和法律秩序</a:t>
            </a:r>
            <a:r>
              <a:rPr lang="zh-CN" altLang="zh-CN" dirty="0" smtClean="0"/>
              <a:t>稳定</a:t>
            </a:r>
            <a:r>
              <a:rPr lang="zh-CN" altLang="en-US" dirty="0" smtClean="0"/>
              <a:t>，如</a:t>
            </a:r>
            <a:r>
              <a:rPr lang="zh-CN" altLang="zh-CN" dirty="0" smtClean="0"/>
              <a:t>票据</a:t>
            </a:r>
            <a:r>
              <a:rPr lang="zh-CN" altLang="zh-CN" dirty="0"/>
              <a:t>行为、形成权的行使</a:t>
            </a:r>
            <a:endParaRPr lang="zh-CN" altLang="zh-CN" dirty="0"/>
          </a:p>
          <a:p>
            <a:endParaRPr lang="zh-CN" altLang="en-US" dirty="0"/>
          </a:p>
        </p:txBody>
      </p:sp>
      <p:sp>
        <p:nvSpPr>
          <p:cNvPr id="3" name="标题 2"/>
          <p:cNvSpPr>
            <a:spLocks noGrp="1"/>
          </p:cNvSpPr>
          <p:nvPr>
            <p:ph type="title"/>
          </p:nvPr>
        </p:nvSpPr>
        <p:spPr/>
        <p:txBody>
          <a:bodyPr/>
          <a:lstStyle/>
          <a:p>
            <a:r>
              <a:rPr lang="zh-CN" altLang="zh-CN" b="1" dirty="0"/>
              <a:t>一、附条件的法律行为 </a:t>
            </a:r>
            <a:endParaRPr lang="zh-CN" altLang="zh-CN" b="1"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zh-CN" altLang="zh-CN" b="1" dirty="0"/>
              <a:t>附条件的种类</a:t>
            </a:r>
            <a:endParaRPr lang="zh-CN" altLang="zh-CN" b="1" dirty="0"/>
          </a:p>
          <a:p>
            <a:pPr lvl="1"/>
            <a:r>
              <a:rPr lang="zh-CN" altLang="zh-CN" b="1" dirty="0" smtClean="0"/>
              <a:t>延缓</a:t>
            </a:r>
            <a:r>
              <a:rPr lang="zh-CN" altLang="zh-CN" b="1" dirty="0"/>
              <a:t>条件与解除</a:t>
            </a:r>
            <a:r>
              <a:rPr lang="zh-CN" altLang="zh-CN" b="1" dirty="0" smtClean="0"/>
              <a:t>条件</a:t>
            </a:r>
            <a:r>
              <a:rPr lang="zh-CN" altLang="en-US" b="1" dirty="0" smtClean="0"/>
              <a:t>（</a:t>
            </a:r>
            <a:r>
              <a:rPr lang="en-US" altLang="zh-CN" b="1" dirty="0" smtClean="0"/>
              <a:t>§158</a:t>
            </a:r>
            <a:r>
              <a:rPr lang="zh-CN" altLang="en-US" b="1" dirty="0" smtClean="0"/>
              <a:t>）</a:t>
            </a:r>
            <a:endParaRPr lang="en-US" altLang="zh-CN" b="1" dirty="0" smtClean="0"/>
          </a:p>
          <a:p>
            <a:endParaRPr lang="zh-CN" altLang="zh-CN" b="1" dirty="0"/>
          </a:p>
          <a:p>
            <a:r>
              <a:rPr lang="zh-CN" altLang="zh-CN" b="1" dirty="0"/>
              <a:t>条件成就或不成就的拟制</a:t>
            </a:r>
            <a:r>
              <a:rPr lang="zh-CN" altLang="en-US" b="1" dirty="0">
                <a:latin typeface="楷体" panose="02010609060101010101" pitchFamily="49" charset="-122"/>
                <a:ea typeface="楷体" panose="02010609060101010101" pitchFamily="49" charset="-122"/>
              </a:rPr>
              <a:t>（</a:t>
            </a:r>
            <a:r>
              <a:rPr lang="en-US" altLang="zh-CN" b="1" dirty="0">
                <a:latin typeface="楷体" panose="02010609060101010101" pitchFamily="49" charset="-122"/>
                <a:ea typeface="楷体" panose="02010609060101010101" pitchFamily="49" charset="-122"/>
              </a:rPr>
              <a:t>§159</a:t>
            </a:r>
            <a:r>
              <a:rPr lang="zh-CN" altLang="en-US" b="1" dirty="0">
                <a:latin typeface="楷体" panose="02010609060101010101" pitchFamily="49" charset="-122"/>
                <a:ea typeface="楷体" panose="02010609060101010101" pitchFamily="49" charset="-122"/>
              </a:rPr>
              <a:t>）</a:t>
            </a:r>
            <a:endParaRPr lang="zh-CN" altLang="zh-CN" b="1" dirty="0">
              <a:latin typeface="楷体" panose="02010609060101010101" pitchFamily="49" charset="-122"/>
              <a:ea typeface="楷体" panose="02010609060101010101" pitchFamily="49" charset="-122"/>
            </a:endParaRPr>
          </a:p>
          <a:p>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821821"/>
            <a:ext cx="9965872" cy="4391094"/>
          </a:xfrm>
        </p:spPr>
        <p:txBody>
          <a:bodyPr>
            <a:normAutofit fontScale="92500"/>
          </a:bodyPr>
          <a:lstStyle/>
          <a:p>
            <a:r>
              <a:rPr lang="en-US" altLang="zh-CN" b="1" dirty="0"/>
              <a:t>1</a:t>
            </a:r>
            <a:r>
              <a:rPr lang="zh-CN" altLang="zh-CN" b="1" dirty="0"/>
              <a:t>、适法行为</a:t>
            </a:r>
            <a:endParaRPr lang="zh-CN" altLang="zh-CN" b="1" dirty="0"/>
          </a:p>
          <a:p>
            <a:r>
              <a:rPr lang="zh-CN" altLang="zh-CN" dirty="0" smtClean="0"/>
              <a:t>法律</a:t>
            </a:r>
            <a:r>
              <a:rPr lang="zh-CN" altLang="zh-CN" dirty="0"/>
              <a:t>所容许之行为，应受法律保护者</a:t>
            </a:r>
            <a:r>
              <a:rPr lang="zh-CN" altLang="zh-CN" dirty="0" smtClean="0"/>
              <a:t>也</a:t>
            </a:r>
            <a:r>
              <a:rPr lang="zh-CN" altLang="en-US" dirty="0" smtClean="0"/>
              <a:t>（</a:t>
            </a:r>
            <a:r>
              <a:rPr lang="zh-CN" altLang="zh-CN" dirty="0" smtClean="0"/>
              <a:t>郑玉波</a:t>
            </a:r>
            <a:r>
              <a:rPr lang="zh-CN" altLang="en-US" dirty="0" smtClean="0"/>
              <a:t>）</a:t>
            </a:r>
            <a:endParaRPr lang="en-US" altLang="zh-CN" dirty="0" smtClean="0"/>
          </a:p>
          <a:p>
            <a:pPr lvl="1"/>
            <a:r>
              <a:rPr lang="zh-CN" altLang="en-US" dirty="0" smtClean="0"/>
              <a:t>表示行为、非表示行为（事实行为）</a:t>
            </a:r>
            <a:endParaRPr lang="en-US" altLang="zh-CN" dirty="0" smtClean="0"/>
          </a:p>
          <a:p>
            <a:endParaRPr lang="zh-CN" altLang="zh-CN" dirty="0"/>
          </a:p>
          <a:p>
            <a:r>
              <a:rPr lang="en-US" altLang="zh-CN" b="1" dirty="0" smtClean="0"/>
              <a:t>2</a:t>
            </a:r>
            <a:r>
              <a:rPr lang="zh-CN" altLang="en-US" b="1" dirty="0" smtClean="0"/>
              <a:t>、</a:t>
            </a:r>
            <a:r>
              <a:rPr lang="zh-CN" altLang="zh-CN" b="1" dirty="0" smtClean="0"/>
              <a:t>违法行为</a:t>
            </a:r>
            <a:endParaRPr lang="en-US" altLang="zh-CN" b="1" dirty="0" smtClean="0"/>
          </a:p>
          <a:p>
            <a:r>
              <a:rPr lang="zh-CN" altLang="zh-CN" dirty="0" smtClean="0"/>
              <a:t>法律</a:t>
            </a:r>
            <a:r>
              <a:rPr lang="zh-CN" altLang="zh-CN" dirty="0"/>
              <a:t>所不容许之行为，须受法律制裁者</a:t>
            </a:r>
            <a:r>
              <a:rPr lang="zh-CN" altLang="zh-CN" dirty="0" smtClean="0"/>
              <a:t>也</a:t>
            </a:r>
            <a:r>
              <a:rPr lang="zh-CN" altLang="en-US" dirty="0"/>
              <a:t>（</a:t>
            </a:r>
            <a:r>
              <a:rPr lang="zh-CN" altLang="zh-CN" dirty="0"/>
              <a:t>郑玉波</a:t>
            </a:r>
            <a:r>
              <a:rPr lang="zh-CN" altLang="en-US" dirty="0" smtClean="0"/>
              <a:t>）</a:t>
            </a:r>
            <a:endParaRPr lang="en-US" altLang="zh-CN" dirty="0" smtClean="0"/>
          </a:p>
          <a:p>
            <a:pPr lvl="1"/>
            <a:r>
              <a:rPr lang="zh-CN" altLang="en-US" dirty="0" smtClean="0"/>
              <a:t>侵权行为、违约行为</a:t>
            </a:r>
            <a:endParaRPr lang="zh-CN" altLang="zh-CN" dirty="0"/>
          </a:p>
        </p:txBody>
      </p:sp>
      <p:sp>
        <p:nvSpPr>
          <p:cNvPr id="3" name="标题 2"/>
          <p:cNvSpPr>
            <a:spLocks noGrp="1"/>
          </p:cNvSpPr>
          <p:nvPr>
            <p:ph type="title"/>
          </p:nvPr>
        </p:nvSpPr>
        <p:spPr/>
        <p:txBody>
          <a:bodyPr/>
          <a:lstStyle/>
          <a:p>
            <a:r>
              <a:rPr lang="zh-CN" altLang="en-US" dirty="0" smtClean="0"/>
              <a:t>人之行为</a:t>
            </a:r>
            <a:endParaRPr lang="zh-CN" alt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en-US" altLang="zh-CN" dirty="0" smtClean="0"/>
              <a:t>—</a:t>
            </a:r>
            <a:r>
              <a:rPr lang="zh-CN" altLang="zh-CN" dirty="0" smtClean="0"/>
              <a:t>法律行为</a:t>
            </a:r>
            <a:r>
              <a:rPr lang="zh-CN" altLang="zh-CN" dirty="0"/>
              <a:t>约定特定期限的届至作为法律行为效力发生或终止的</a:t>
            </a:r>
            <a:r>
              <a:rPr lang="zh-CN" altLang="zh-CN" dirty="0" smtClean="0"/>
              <a:t>根据</a:t>
            </a:r>
            <a:r>
              <a:rPr lang="zh-CN" altLang="en-US" dirty="0" smtClean="0"/>
              <a:t>。（</a:t>
            </a:r>
            <a:r>
              <a:rPr lang="en-US" altLang="zh-CN" dirty="0" smtClean="0"/>
              <a:t>§160</a:t>
            </a:r>
            <a:r>
              <a:rPr lang="zh-CN" altLang="en-US" dirty="0" smtClean="0"/>
              <a:t>）</a:t>
            </a:r>
            <a:endParaRPr lang="en-US" altLang="zh-CN" dirty="0" smtClean="0"/>
          </a:p>
          <a:p>
            <a:endParaRPr lang="en-US" altLang="zh-CN" dirty="0"/>
          </a:p>
          <a:p>
            <a:r>
              <a:rPr lang="zh-CN" altLang="en-US" dirty="0" smtClean="0"/>
              <a:t>期限：</a:t>
            </a:r>
            <a:r>
              <a:rPr lang="zh-CN" altLang="zh-CN" dirty="0" smtClean="0"/>
              <a:t>期限</a:t>
            </a:r>
            <a:r>
              <a:rPr lang="zh-CN" altLang="zh-CN" dirty="0"/>
              <a:t>是将来必定会发生的事实</a:t>
            </a:r>
            <a:r>
              <a:rPr lang="zh-CN" altLang="zh-CN" dirty="0" smtClean="0"/>
              <a:t>。</a:t>
            </a:r>
            <a:endParaRPr lang="en-US" altLang="zh-CN" dirty="0" smtClean="0"/>
          </a:p>
          <a:p>
            <a:pPr lvl="1"/>
            <a:r>
              <a:rPr lang="zh-CN" altLang="zh-CN" b="1" dirty="0" smtClean="0"/>
              <a:t>始</a:t>
            </a:r>
            <a:r>
              <a:rPr lang="zh-CN" altLang="zh-CN" b="1" dirty="0"/>
              <a:t>期与终期</a:t>
            </a:r>
            <a:endParaRPr lang="zh-CN" altLang="zh-CN" b="1" dirty="0"/>
          </a:p>
          <a:p>
            <a:pPr lvl="1"/>
            <a:r>
              <a:rPr lang="zh-CN" altLang="zh-CN" b="1" dirty="0" smtClean="0"/>
              <a:t>确定</a:t>
            </a:r>
            <a:r>
              <a:rPr lang="zh-CN" altLang="zh-CN" b="1" dirty="0"/>
              <a:t>期限与不确定</a:t>
            </a:r>
            <a:r>
              <a:rPr lang="zh-CN" altLang="zh-CN" b="1" dirty="0" smtClean="0"/>
              <a:t>期限</a:t>
            </a:r>
            <a:endParaRPr lang="zh-CN" altLang="zh-CN" b="1" dirty="0"/>
          </a:p>
        </p:txBody>
      </p:sp>
      <p:sp>
        <p:nvSpPr>
          <p:cNvPr id="3" name="标题 2"/>
          <p:cNvSpPr>
            <a:spLocks noGrp="1"/>
          </p:cNvSpPr>
          <p:nvPr>
            <p:ph type="title"/>
          </p:nvPr>
        </p:nvSpPr>
        <p:spPr/>
        <p:txBody>
          <a:bodyPr/>
          <a:lstStyle/>
          <a:p>
            <a:r>
              <a:rPr lang="zh-CN" altLang="en-US" b="1" dirty="0" smtClean="0"/>
              <a:t>二、附期限的法律行为</a:t>
            </a:r>
            <a:endParaRPr lang="zh-CN" altLang="en-US" b="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标题 3"/>
          <p:cNvSpPr>
            <a:spLocks noGrp="1"/>
          </p:cNvSpPr>
          <p:nvPr>
            <p:ph type="subTitle" idx="1"/>
          </p:nvPr>
        </p:nvSpPr>
        <p:spPr>
          <a:xfrm>
            <a:off x="1814170" y="2128723"/>
            <a:ext cx="8935112" cy="2364197"/>
          </a:xfrm>
        </p:spPr>
        <p:txBody>
          <a:bodyPr/>
          <a:lstStyle/>
          <a:p>
            <a:r>
              <a:rPr lang="zh-CN" altLang="en-US" b="1" dirty="0" smtClean="0"/>
              <a:t>特别问题：</a:t>
            </a:r>
            <a:endParaRPr lang="en-US" altLang="zh-CN" b="1" dirty="0" smtClean="0"/>
          </a:p>
          <a:p>
            <a:r>
              <a:rPr lang="zh-CN" altLang="en-US" b="1" dirty="0" smtClean="0"/>
              <a:t>负担行为与处分行为之区分</a:t>
            </a:r>
            <a:endParaRPr lang="zh-CN" alt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fontScale="77500" lnSpcReduction="20000"/>
          </a:bodyPr>
          <a:lstStyle/>
          <a:p>
            <a:r>
              <a:rPr lang="en-US" altLang="zh-CN" b="1" dirty="0" smtClean="0"/>
              <a:t>（1）</a:t>
            </a:r>
            <a:r>
              <a:rPr lang="zh-CN" altLang="zh-CN" b="1" dirty="0" smtClean="0"/>
              <a:t>法律行为</a:t>
            </a:r>
            <a:endParaRPr lang="en-US" altLang="zh-CN" b="1" dirty="0" smtClean="0"/>
          </a:p>
          <a:p>
            <a:pPr lvl="1"/>
            <a:r>
              <a:rPr lang="zh-CN" altLang="zh-CN" dirty="0"/>
              <a:t>法律行为（</a:t>
            </a:r>
            <a:r>
              <a:rPr lang="en-US" altLang="zh-CN" dirty="0" err="1">
                <a:solidFill>
                  <a:srgbClr val="FF0000"/>
                </a:solidFill>
              </a:rPr>
              <a:t>Recht</a:t>
            </a:r>
            <a:r>
              <a:rPr lang="en-US" altLang="zh-CN" dirty="0" err="1"/>
              <a:t>s</a:t>
            </a:r>
            <a:r>
              <a:rPr lang="en-US" altLang="zh-CN" dirty="0" err="1">
                <a:solidFill>
                  <a:srgbClr val="FF0000"/>
                </a:solidFill>
              </a:rPr>
              <a:t>geschäfte</a:t>
            </a:r>
            <a:r>
              <a:rPr lang="zh-CN" altLang="zh-CN" dirty="0"/>
              <a:t>）是指以意思表示为要素，依意思表示的内容，发生私法上效果的行为。</a:t>
            </a:r>
            <a:endParaRPr lang="zh-CN" altLang="zh-CN" dirty="0"/>
          </a:p>
          <a:p>
            <a:pPr lvl="1"/>
            <a:r>
              <a:rPr lang="zh-CN" altLang="zh-CN" dirty="0" smtClean="0"/>
              <a:t>民法</a:t>
            </a:r>
            <a:r>
              <a:rPr lang="zh-CN" altLang="en-US" dirty="0" smtClean="0"/>
              <a:t>典</a:t>
            </a:r>
            <a:r>
              <a:rPr lang="zh-CN" altLang="zh-CN" dirty="0" smtClean="0"/>
              <a:t>§</a:t>
            </a:r>
            <a:r>
              <a:rPr lang="en-US" altLang="zh-CN" dirty="0" smtClean="0"/>
              <a:t>133</a:t>
            </a:r>
            <a:endParaRPr lang="en-US" altLang="zh-CN" dirty="0" smtClean="0"/>
          </a:p>
          <a:p>
            <a:pPr lvl="1"/>
            <a:endParaRPr lang="zh-CN" altLang="zh-CN" dirty="0" smtClean="0"/>
          </a:p>
          <a:p>
            <a:endParaRPr lang="en-US" altLang="zh-CN" dirty="0" smtClean="0"/>
          </a:p>
          <a:p>
            <a:r>
              <a:rPr lang="zh-CN" altLang="en-US" b="1" dirty="0" smtClean="0"/>
              <a:t>（</a:t>
            </a:r>
            <a:r>
              <a:rPr lang="en-US" altLang="zh-CN" b="1" dirty="0" smtClean="0"/>
              <a:t>2</a:t>
            </a:r>
            <a:r>
              <a:rPr lang="zh-CN" altLang="en-US" b="1" dirty="0" smtClean="0"/>
              <a:t>）</a:t>
            </a:r>
            <a:r>
              <a:rPr lang="zh-CN" altLang="zh-CN" b="1" dirty="0" smtClean="0"/>
              <a:t>准法律行为：知、情、意</a:t>
            </a:r>
            <a:endParaRPr lang="zh-CN" altLang="zh-CN" b="1" dirty="0" smtClean="0"/>
          </a:p>
          <a:p>
            <a:pPr lvl="1"/>
            <a:r>
              <a:rPr lang="zh-CN" altLang="zh-CN" dirty="0" smtClean="0"/>
              <a:t>区别</a:t>
            </a:r>
            <a:r>
              <a:rPr lang="zh-CN" altLang="zh-CN" dirty="0"/>
              <a:t>：准法律行为的法律后果无须根据其</a:t>
            </a:r>
            <a:r>
              <a:rPr lang="zh-CN" altLang="zh-CN" dirty="0" smtClean="0"/>
              <a:t>意思</a:t>
            </a:r>
            <a:r>
              <a:rPr lang="zh-CN" altLang="en-US" dirty="0" smtClean="0"/>
              <a:t>，直接依法产生</a:t>
            </a:r>
            <a:r>
              <a:rPr lang="zh-CN" altLang="zh-CN" dirty="0" smtClean="0"/>
              <a:t>。</a:t>
            </a:r>
            <a:endParaRPr lang="zh-CN" altLang="en-US" dirty="0"/>
          </a:p>
        </p:txBody>
      </p:sp>
      <p:sp>
        <p:nvSpPr>
          <p:cNvPr id="3" name="标题 2"/>
          <p:cNvSpPr>
            <a:spLocks noGrp="1"/>
          </p:cNvSpPr>
          <p:nvPr>
            <p:ph type="title"/>
          </p:nvPr>
        </p:nvSpPr>
        <p:spPr/>
        <p:txBody>
          <a:bodyPr/>
          <a:lstStyle/>
          <a:p>
            <a:r>
              <a:rPr lang="zh-CN" altLang="en-US" dirty="0" smtClean="0"/>
              <a:t>适法行为：表示行为</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1577514" y="1741018"/>
            <a:ext cx="10002447" cy="4842662"/>
          </a:xfrm>
        </p:spPr>
        <p:txBody>
          <a:bodyPr>
            <a:normAutofit fontScale="77500" lnSpcReduction="20000"/>
          </a:bodyPr>
          <a:lstStyle/>
          <a:p>
            <a:r>
              <a:rPr lang="zh-CN" altLang="zh-CN" b="1" dirty="0"/>
              <a:t>观念</a:t>
            </a:r>
            <a:r>
              <a:rPr lang="zh-CN" altLang="zh-CN" b="1" dirty="0" smtClean="0"/>
              <a:t>通知</a:t>
            </a:r>
            <a:endParaRPr lang="en-US" altLang="zh-CN" b="1" dirty="0" smtClean="0"/>
          </a:p>
          <a:p>
            <a:pPr lvl="1"/>
            <a:r>
              <a:rPr lang="zh-CN" altLang="en-US" b="1" dirty="0" smtClean="0"/>
              <a:t>债务人承认债务存在，</a:t>
            </a:r>
            <a:r>
              <a:rPr lang="zh-CN" altLang="zh-CN" dirty="0" smtClean="0"/>
              <a:t>诉讼</a:t>
            </a:r>
            <a:r>
              <a:rPr lang="zh-CN" altLang="zh-CN" dirty="0"/>
              <a:t>时效</a:t>
            </a:r>
            <a:r>
              <a:rPr lang="zh-CN" altLang="zh-CN" dirty="0" smtClean="0"/>
              <a:t>中断</a:t>
            </a:r>
            <a:r>
              <a:rPr lang="zh-CN" altLang="en-US" dirty="0" smtClean="0"/>
              <a:t>（类推</a:t>
            </a:r>
            <a:r>
              <a:rPr lang="en-US" altLang="zh-CN" dirty="0" smtClean="0"/>
              <a:t>§195</a:t>
            </a:r>
            <a:r>
              <a:rPr lang="zh-CN" altLang="en-US" dirty="0" smtClean="0"/>
              <a:t>二）。</a:t>
            </a:r>
            <a:endParaRPr lang="en-US" altLang="zh-CN" dirty="0" smtClean="0"/>
          </a:p>
          <a:p>
            <a:endParaRPr lang="en-US" altLang="zh-CN" dirty="0"/>
          </a:p>
          <a:p>
            <a:r>
              <a:rPr lang="zh-CN" altLang="en-US" b="1" dirty="0" smtClean="0"/>
              <a:t>感情表示</a:t>
            </a:r>
            <a:endParaRPr lang="en-US" altLang="zh-CN" b="1" dirty="0" smtClean="0"/>
          </a:p>
          <a:p>
            <a:pPr lvl="1"/>
            <a:r>
              <a:rPr lang="zh-CN" altLang="en-US" b="1" dirty="0" smtClean="0"/>
              <a:t>民法典草案</a:t>
            </a:r>
            <a:r>
              <a:rPr lang="en-US" altLang="zh-CN" b="1" dirty="0" smtClean="0"/>
              <a:t>§1125</a:t>
            </a:r>
            <a:r>
              <a:rPr lang="zh-CN" altLang="en-US" b="1" dirty="0" smtClean="0"/>
              <a:t>：</a:t>
            </a:r>
            <a:r>
              <a:rPr lang="zh-CN" altLang="zh-CN" dirty="0" smtClean="0"/>
              <a:t>继承人确</a:t>
            </a:r>
            <a:r>
              <a:rPr lang="zh-CN" altLang="zh-CN" dirty="0"/>
              <a:t>有悔改表现，被继承人表示</a:t>
            </a:r>
            <a:r>
              <a:rPr lang="zh-CN" altLang="zh-CN" dirty="0" smtClean="0"/>
              <a:t>宽恕的，不</a:t>
            </a:r>
            <a:r>
              <a:rPr lang="zh-CN" altLang="zh-CN" dirty="0"/>
              <a:t>丧失</a:t>
            </a:r>
            <a:r>
              <a:rPr lang="zh-CN" altLang="zh-CN" dirty="0" smtClean="0"/>
              <a:t>继承权</a:t>
            </a:r>
            <a:r>
              <a:rPr lang="zh-CN" altLang="en-US" dirty="0" smtClean="0"/>
              <a:t>。</a:t>
            </a:r>
            <a:endParaRPr lang="en-US" altLang="zh-CN" dirty="0" smtClean="0"/>
          </a:p>
          <a:p>
            <a:endParaRPr lang="en-US" altLang="zh-CN" dirty="0"/>
          </a:p>
          <a:p>
            <a:r>
              <a:rPr lang="zh-CN" altLang="en-US" b="1" dirty="0" smtClean="0"/>
              <a:t>意思通知</a:t>
            </a:r>
            <a:endParaRPr lang="en-US" altLang="zh-CN" b="1" dirty="0" smtClean="0"/>
          </a:p>
          <a:p>
            <a:pPr lvl="1"/>
            <a:r>
              <a:rPr lang="zh-CN" altLang="en-US" b="1" dirty="0" smtClean="0"/>
              <a:t>民法典</a:t>
            </a:r>
            <a:r>
              <a:rPr lang="en-US" altLang="zh-CN" b="1" dirty="0" smtClean="0"/>
              <a:t>§145</a:t>
            </a:r>
            <a:r>
              <a:rPr lang="zh-CN" altLang="zh-CN" dirty="0" smtClean="0"/>
              <a:t> 限制民事行为能力人实施的法律行为</a:t>
            </a:r>
            <a:r>
              <a:rPr lang="zh-CN" altLang="en-US" dirty="0" smtClean="0"/>
              <a:t>，相对人之催告。</a:t>
            </a:r>
            <a:endParaRPr lang="zh-CN" altLang="en-US" dirty="0"/>
          </a:p>
        </p:txBody>
      </p:sp>
      <p:sp>
        <p:nvSpPr>
          <p:cNvPr id="3" name="标题 2"/>
          <p:cNvSpPr>
            <a:spLocks noGrp="1"/>
          </p:cNvSpPr>
          <p:nvPr>
            <p:ph type="title"/>
          </p:nvPr>
        </p:nvSpPr>
        <p:spPr/>
        <p:txBody>
          <a:bodyPr/>
          <a:lstStyle/>
          <a:p>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p:txBody>
          <a:bodyPr>
            <a:normAutofit/>
          </a:bodyPr>
          <a:lstStyle/>
          <a:p>
            <a:r>
              <a:rPr lang="zh-CN" altLang="en-US" dirty="0" smtClean="0"/>
              <a:t>含义</a:t>
            </a:r>
            <a:r>
              <a:rPr lang="zh-CN" altLang="en-US" dirty="0"/>
              <a:t>：</a:t>
            </a:r>
            <a:r>
              <a:rPr lang="zh-CN" altLang="zh-CN" dirty="0" smtClean="0"/>
              <a:t>毋庸</a:t>
            </a:r>
            <a:r>
              <a:rPr lang="zh-CN" altLang="zh-CN" dirty="0"/>
              <a:t>表现内心之意识内容即可发生法律上效力之行为</a:t>
            </a:r>
            <a:r>
              <a:rPr lang="zh-CN" altLang="zh-CN" dirty="0" smtClean="0"/>
              <a:t>。</a:t>
            </a:r>
            <a:endParaRPr lang="en-US" altLang="zh-CN" dirty="0" smtClean="0"/>
          </a:p>
          <a:p>
            <a:endParaRPr lang="en-US" altLang="zh-CN" dirty="0"/>
          </a:p>
          <a:p>
            <a:r>
              <a:rPr lang="en-US" altLang="zh-CN" sz="2800" b="1" dirty="0"/>
              <a:t>A</a:t>
            </a:r>
            <a:r>
              <a:rPr lang="zh-CN" altLang="zh-CN" sz="2800" b="1" dirty="0"/>
              <a:t>、需要一定的内心意思</a:t>
            </a:r>
            <a:endParaRPr lang="zh-CN" altLang="zh-CN" sz="2800" dirty="0"/>
          </a:p>
          <a:p>
            <a:pPr lvl="1"/>
            <a:r>
              <a:rPr lang="zh-CN" altLang="en-US" dirty="0" smtClean="0"/>
              <a:t>如</a:t>
            </a:r>
            <a:r>
              <a:rPr lang="zh-CN" altLang="zh-CN" dirty="0" smtClean="0"/>
              <a:t>先占、</a:t>
            </a:r>
            <a:r>
              <a:rPr lang="zh-CN" altLang="zh-CN" dirty="0"/>
              <a:t>无因</a:t>
            </a:r>
            <a:r>
              <a:rPr lang="zh-CN" altLang="zh-CN" dirty="0" smtClean="0"/>
              <a:t>管理</a:t>
            </a:r>
            <a:endParaRPr lang="zh-CN" altLang="zh-CN" dirty="0" smtClean="0"/>
          </a:p>
          <a:p>
            <a:r>
              <a:rPr lang="en-US" altLang="zh-CN" sz="2800" b="1" dirty="0"/>
              <a:t>B</a:t>
            </a:r>
            <a:r>
              <a:rPr lang="zh-CN" altLang="zh-CN" sz="2800" b="1" dirty="0"/>
              <a:t>、根本不需要内心意思</a:t>
            </a:r>
            <a:endParaRPr lang="zh-CN" altLang="zh-CN" sz="2800" b="1" dirty="0"/>
          </a:p>
          <a:p>
            <a:pPr lvl="1"/>
            <a:r>
              <a:rPr lang="zh-CN" altLang="zh-CN" dirty="0" smtClean="0"/>
              <a:t>如</a:t>
            </a:r>
            <a:r>
              <a:rPr lang="zh-CN" altLang="zh-CN" dirty="0"/>
              <a:t>拾得遗失物、添</a:t>
            </a:r>
            <a:r>
              <a:rPr lang="zh-CN" altLang="zh-CN" dirty="0" smtClean="0"/>
              <a:t>附</a:t>
            </a:r>
            <a:endParaRPr lang="zh-CN" altLang="zh-CN" dirty="0"/>
          </a:p>
          <a:p>
            <a:endParaRPr lang="zh-CN" altLang="en-US" dirty="0"/>
          </a:p>
        </p:txBody>
      </p:sp>
      <p:sp>
        <p:nvSpPr>
          <p:cNvPr id="3" name="标题 2"/>
          <p:cNvSpPr>
            <a:spLocks noGrp="1"/>
          </p:cNvSpPr>
          <p:nvPr>
            <p:ph type="title"/>
          </p:nvPr>
        </p:nvSpPr>
        <p:spPr/>
        <p:txBody>
          <a:bodyPr/>
          <a:lstStyle/>
          <a:p>
            <a:r>
              <a:rPr lang="zh-CN" altLang="en-US" dirty="0" smtClean="0"/>
              <a:t>适法行为：非表示行为</a:t>
            </a:r>
            <a:endParaRPr lang="zh-CN" altLang="en-US" dirty="0"/>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PP_MARK_KEY" val="72388206-87fd-441e-b619-99689a2a08a0"/>
  <p:tag name="COMMONDATA" val="eyJoZGlkIjoiZDIxMGM1ZWY4NmJlNmQyZDZjMmMyNjgyOTlkYThhZWUifQ=="/>
</p:tagLst>
</file>

<file path=ppt/theme/theme1.xml><?xml version="1.0" encoding="utf-8"?>
<a:theme xmlns:a="http://schemas.openxmlformats.org/drawingml/2006/main" name="朱晓喆-债权让与与保理">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【202001】朱晓喆：中国民法典的新制度展望</Template>
  <TotalTime>0</TotalTime>
  <Words>5907</Words>
  <Application>WPS 演示</Application>
  <PresentationFormat>宽屏</PresentationFormat>
  <Paragraphs>457</Paragraphs>
  <Slides>61</Slides>
  <Notes>0</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61</vt:i4>
      </vt:variant>
    </vt:vector>
  </HeadingPairs>
  <TitlesOfParts>
    <vt:vector size="69" baseType="lpstr">
      <vt:lpstr>Arial</vt:lpstr>
      <vt:lpstr>宋体</vt:lpstr>
      <vt:lpstr>Wingdings</vt:lpstr>
      <vt:lpstr>微软雅黑</vt:lpstr>
      <vt:lpstr>楷体</vt:lpstr>
      <vt:lpstr>Arial Unicode MS</vt:lpstr>
      <vt:lpstr>朱晓喆-债权让与与保理</vt:lpstr>
      <vt:lpstr>PowerPoint.Slide.8</vt:lpstr>
      <vt:lpstr>PowerPoint 演示文稿</vt:lpstr>
      <vt:lpstr>大纲</vt:lpstr>
      <vt:lpstr>PowerPoint 演示文稿</vt:lpstr>
      <vt:lpstr>一、引起法律关系的法律事实</vt:lpstr>
      <vt:lpstr>自然事实</vt:lpstr>
      <vt:lpstr>人之行为</vt:lpstr>
      <vt:lpstr>适法行为：表示行为</vt:lpstr>
      <vt:lpstr>PowerPoint 演示文稿</vt:lpstr>
      <vt:lpstr>适法行为：非表示行为</vt:lpstr>
      <vt:lpstr>实例：概念区分之实益</vt:lpstr>
      <vt:lpstr>PowerPoint 演示文稿</vt:lpstr>
      <vt:lpstr>一、法律行为与意思表示</vt:lpstr>
      <vt:lpstr>PowerPoint 演示文稿</vt:lpstr>
      <vt:lpstr>二、法律行为之成立要件</vt:lpstr>
      <vt:lpstr>解决当事人之间是否“存在”法律行为</vt:lpstr>
      <vt:lpstr>三、法律行为的生效要件</vt:lpstr>
      <vt:lpstr>不生效的法律行为形态</vt:lpstr>
      <vt:lpstr>无效，不意味着不发生任何后果</vt:lpstr>
      <vt:lpstr>（一）欠缺相应的行为能力</vt:lpstr>
      <vt:lpstr>（二）意思表示不真实</vt:lpstr>
      <vt:lpstr>（三）违法或违背公序良俗</vt:lpstr>
      <vt:lpstr>强制性规定</vt:lpstr>
      <vt:lpstr>效力规定、取缔规定</vt:lpstr>
      <vt:lpstr>我国司法实践中违法无效的类型</vt:lpstr>
      <vt:lpstr>实例</vt:lpstr>
      <vt:lpstr>其他效力瑕疵事由</vt:lpstr>
      <vt:lpstr>PowerPoint 演示文稿</vt:lpstr>
      <vt:lpstr>一、意思表示的构造</vt:lpstr>
      <vt:lpstr>PowerPoint 演示文稿</vt:lpstr>
      <vt:lpstr>1、内在意思：行为意思（Handlungswille）</vt:lpstr>
      <vt:lpstr>1、内在意思：表示意识（Erklärungsbewußtsein）</vt:lpstr>
      <vt:lpstr>PowerPoint 演示文稿</vt:lpstr>
      <vt:lpstr>1、内在意思：效果意思（Geschäftswille）</vt:lpstr>
      <vt:lpstr>2、表示行为（Erklärungshandlung）</vt:lpstr>
      <vt:lpstr>二、意思表示的方式</vt:lpstr>
      <vt:lpstr>2、默示的意思表示</vt:lpstr>
      <vt:lpstr>三、意思表示的生效</vt:lpstr>
      <vt:lpstr>PowerPoint 演示文稿</vt:lpstr>
      <vt:lpstr>四、意思表示的解释</vt:lpstr>
      <vt:lpstr>受领人的视角（1）：理解义务</vt:lpstr>
      <vt:lpstr>受领人的视角（2）：表示的客观意义</vt:lpstr>
      <vt:lpstr>表意人的真意：遗嘱解释案</vt:lpstr>
      <vt:lpstr>PowerPoint 演示文稿</vt:lpstr>
      <vt:lpstr>五、意思与表示的不一致</vt:lpstr>
      <vt:lpstr>1、明知其真意与表示不一致</vt:lpstr>
      <vt:lpstr>通谋虚伪表示的效力</vt:lpstr>
      <vt:lpstr>案例：虚假的学区房买卖</vt:lpstr>
      <vt:lpstr>PowerPoint 演示文稿</vt:lpstr>
      <vt:lpstr>单方的非真意表示</vt:lpstr>
      <vt:lpstr>PowerPoint 演示文稿</vt:lpstr>
      <vt:lpstr>4、意思表示错误（不知真意与表示不一致）</vt:lpstr>
      <vt:lpstr>PowerPoint 演示文稿</vt:lpstr>
      <vt:lpstr>电子商务下的标价错误</vt:lpstr>
      <vt:lpstr>PowerPoint 演示文稿</vt:lpstr>
      <vt:lpstr>六、意思表示的不自由</vt:lpstr>
      <vt:lpstr>PowerPoint 演示文稿</vt:lpstr>
      <vt:lpstr>PowerPoint 演示文稿</vt:lpstr>
      <vt:lpstr>一、附条件的法律行为 </vt:lpstr>
      <vt:lpstr>PowerPoint 演示文稿</vt:lpstr>
      <vt:lpstr>二、附期限的法律行为</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民法学 I（民法总则）   主讲人：朱晓喆 教授 上海财经大学法学院  2020年 </dc:title>
  <dc:creator>X1 Carbon</dc:creator>
  <cp:lastModifiedBy>yu</cp:lastModifiedBy>
  <cp:revision>231</cp:revision>
  <dcterms:created xsi:type="dcterms:W3CDTF">2020-02-25T14:56:00Z</dcterms:created>
  <dcterms:modified xsi:type="dcterms:W3CDTF">2022-10-25T13:47:41Z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9F2C73C01A7D4134BF4569451C1DC8CA</vt:lpwstr>
  </property>
  <property fmtid="{D5CDD505-2E9C-101B-9397-08002B2CF9AE}" pid="3" name="KSOProductBuildVer">
    <vt:lpwstr>2052-11.1.0.12598</vt:lpwstr>
  </property>
</Properties>
</file>