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71" r:id="rId13"/>
    <p:sldId id="272" r:id="rId14"/>
    <p:sldId id="270" r:id="rId15"/>
    <p:sldId id="269" r:id="rId16"/>
    <p:sldId id="268"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05" autoAdjust="0"/>
    <p:restoredTop sz="86397" autoAdjust="0"/>
  </p:normalViewPr>
  <p:slideViewPr>
    <p:cSldViewPr>
      <p:cViewPr varScale="1">
        <p:scale>
          <a:sx n="59" d="100"/>
          <a:sy n="59" d="100"/>
        </p:scale>
        <p:origin x="-752" y="-72"/>
      </p:cViewPr>
      <p:guideLst>
        <p:guide orient="horz" pos="2160"/>
        <p:guide pos="2880"/>
      </p:guideLst>
    </p:cSldViewPr>
  </p:slideViewPr>
  <p:outlineViewPr>
    <p:cViewPr>
      <p:scale>
        <a:sx n="33" d="100"/>
        <a:sy n="33" d="100"/>
      </p:scale>
      <p:origin x="84" y="233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2023/5/8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2023/5/8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ctrTitle"/>
          </p:nvPr>
        </p:nvSpPr>
        <p:spPr>
          <a:xfrm>
            <a:off x="714348" y="214290"/>
            <a:ext cx="7772400" cy="714380"/>
          </a:xfrm>
        </p:spPr>
        <p:txBody>
          <a:bodyPr>
            <a:normAutofit fontScale="90000"/>
          </a:bodyPr>
          <a:lstStyle/>
          <a:p>
            <a:r>
              <a:rPr lang="zh-CN" altLang="en-US" sz="4400" b="1" kern="1200" dirty="0" smtClean="0">
                <a:solidFill>
                  <a:schemeClr val="tx1"/>
                </a:solidFill>
                <a:latin typeface="华文楷体" pitchFamily="2" charset="-122"/>
                <a:ea typeface="华文楷体" pitchFamily="2" charset="-122"/>
              </a:rPr>
              <a:t>一、外汇期权</a:t>
            </a:r>
            <a:endParaRPr lang="zh-CN" altLang="en-US" dirty="0">
              <a:latin typeface="华文楷体" pitchFamily="2" charset="-122"/>
              <a:ea typeface="华文楷体" pitchFamily="2" charset="-122"/>
            </a:endParaRPr>
          </a:p>
        </p:txBody>
      </p:sp>
      <p:sp>
        <p:nvSpPr>
          <p:cNvPr id="3" name="副标题 2"/>
          <p:cNvSpPr>
            <a:spLocks noGrp="1"/>
          </p:cNvSpPr>
          <p:nvPr>
            <p:ph type="subTitle" idx="1"/>
          </p:nvPr>
        </p:nvSpPr>
        <p:spPr>
          <a:xfrm>
            <a:off x="285720" y="1071546"/>
            <a:ext cx="8215370" cy="5357850"/>
          </a:xfrm>
        </p:spPr>
        <p:txBody>
          <a:bodyPr>
            <a:normAutofit fontScale="25000" lnSpcReduction="20000"/>
          </a:bodyPr>
          <a:lstStyle/>
          <a:p>
            <a:pPr lvl="0"/>
            <a:endParaRPr lang="zh-CN" altLang="en-US" sz="4400" kern="1200" dirty="0" smtClean="0">
              <a:solidFill>
                <a:schemeClr val="tx1"/>
              </a:solidFill>
              <a:latin typeface="+mj-lt"/>
              <a:ea typeface="+mj-ea"/>
              <a:cs typeface="+mj-cs"/>
            </a:endParaRPr>
          </a:p>
          <a:p>
            <a:pPr lvl="0" algn="l"/>
            <a:r>
              <a:rPr lang="zh-CN" altLang="en-US" sz="11200" b="1" i="0" u="none" strike="noStrike" kern="1200" dirty="0" smtClean="0">
                <a:solidFill>
                  <a:schemeClr val="tx1"/>
                </a:solidFill>
                <a:latin typeface="华文楷体" pitchFamily="2" charset="-122"/>
                <a:ea typeface="华文楷体" pitchFamily="2" charset="-122"/>
                <a:cs typeface="+mj-cs"/>
              </a:rPr>
              <a:t>（一）</a:t>
            </a:r>
            <a:r>
              <a:rPr lang="zh-CN" altLang="en-US" sz="11200" b="1" kern="1200" dirty="0" smtClean="0">
                <a:solidFill>
                  <a:schemeClr val="tx1"/>
                </a:solidFill>
                <a:latin typeface="华文楷体" pitchFamily="2" charset="-122"/>
                <a:ea typeface="华文楷体" pitchFamily="2" charset="-122"/>
                <a:cs typeface="+mj-cs"/>
              </a:rPr>
              <a:t>外汇期权的概念</a:t>
            </a:r>
            <a:endParaRPr lang="zh-CN" altLang="en-US" sz="11200" kern="1200" dirty="0" smtClean="0">
              <a:solidFill>
                <a:schemeClr val="tx1"/>
              </a:solidFill>
              <a:latin typeface="华文楷体" pitchFamily="2" charset="-122"/>
              <a:ea typeface="华文楷体" pitchFamily="2" charset="-122"/>
              <a:cs typeface="+mj-cs"/>
            </a:endParaRPr>
          </a:p>
          <a:p>
            <a:pPr lvl="0" algn="l"/>
            <a:r>
              <a:rPr lang="en-US" altLang="zh-CN" sz="11200" b="0" i="0" u="none" strike="noStrike" kern="1200" dirty="0" smtClean="0">
                <a:solidFill>
                  <a:schemeClr val="tx1"/>
                </a:solidFill>
                <a:latin typeface="华文楷体" pitchFamily="2" charset="-122"/>
                <a:ea typeface="华文楷体" pitchFamily="2" charset="-122"/>
                <a:cs typeface="+mj-cs"/>
              </a:rPr>
              <a:t>1</a:t>
            </a:r>
            <a:r>
              <a:rPr lang="zh-CN" altLang="en-US" sz="11200" b="0" i="0" u="none" strike="noStrike" kern="1200" dirty="0" smtClean="0">
                <a:solidFill>
                  <a:schemeClr val="tx1"/>
                </a:solidFill>
                <a:latin typeface="华文楷体" pitchFamily="2" charset="-122"/>
                <a:ea typeface="华文楷体" pitchFamily="2" charset="-122"/>
                <a:cs typeface="+mj-cs"/>
              </a:rPr>
              <a:t>、外汇期权：也称为货币期权，是指期权购买方在向出售方支付一定期权费后，获得在未来约定日期或一定时间内，按照规定汇率买进或者卖出一定数量外汇资产的选择权。</a:t>
            </a:r>
            <a:endParaRPr lang="en-US" altLang="zh-CN" sz="11200" b="0" i="0" u="none" strike="noStrike" kern="1200" dirty="0" smtClean="0">
              <a:solidFill>
                <a:schemeClr val="tx1"/>
              </a:solidFill>
              <a:latin typeface="华文楷体" pitchFamily="2" charset="-122"/>
              <a:ea typeface="华文楷体" pitchFamily="2" charset="-122"/>
              <a:cs typeface="+mj-cs"/>
            </a:endParaRPr>
          </a:p>
          <a:p>
            <a:pPr lvl="0" algn="l"/>
            <a:r>
              <a:rPr lang="en-US" altLang="zh-CN" sz="11200" dirty="0" smtClean="0">
                <a:solidFill>
                  <a:schemeClr val="tx1"/>
                </a:solidFill>
                <a:latin typeface="华文楷体" pitchFamily="2" charset="-122"/>
                <a:ea typeface="华文楷体" pitchFamily="2" charset="-122"/>
                <a:cs typeface="+mj-cs"/>
              </a:rPr>
              <a:t>2</a:t>
            </a:r>
            <a:r>
              <a:rPr lang="zh-CN" altLang="en-US" sz="11200" dirty="0" smtClean="0">
                <a:solidFill>
                  <a:schemeClr val="tx1"/>
                </a:solidFill>
                <a:latin typeface="华文楷体" pitchFamily="2" charset="-122"/>
                <a:ea typeface="华文楷体" pitchFamily="2" charset="-122"/>
                <a:cs typeface="+mj-cs"/>
              </a:rPr>
              <a:t>、</a:t>
            </a:r>
            <a:r>
              <a:rPr lang="zh-CN" altLang="en-US" sz="11200" b="0" i="0" u="none" strike="noStrike" kern="1200" dirty="0" smtClean="0">
                <a:solidFill>
                  <a:schemeClr val="tx1"/>
                </a:solidFill>
                <a:latin typeface="华文楷体" pitchFamily="2" charset="-122"/>
                <a:ea typeface="华文楷体" pitchFamily="2" charset="-122"/>
                <a:cs typeface="+mj-cs"/>
              </a:rPr>
              <a:t>主要参与者有：跨国公司、跨国银行、本国银行、非银行金融公司、进出口商等。</a:t>
            </a:r>
            <a:endParaRPr lang="zh-CN" altLang="en-US" sz="11200" kern="1200" dirty="0" smtClean="0">
              <a:solidFill>
                <a:schemeClr val="tx1"/>
              </a:solidFill>
              <a:latin typeface="华文楷体" pitchFamily="2" charset="-122"/>
              <a:ea typeface="华文楷体" pitchFamily="2" charset="-122"/>
              <a:cs typeface="+mj-cs"/>
            </a:endParaRPr>
          </a:p>
          <a:p>
            <a:pPr lvl="0" algn="l"/>
            <a:r>
              <a:rPr lang="en-US" altLang="zh-CN" sz="11200" b="0" i="0" u="none" strike="noStrike" kern="1200" dirty="0" smtClean="0">
                <a:solidFill>
                  <a:schemeClr val="tx1"/>
                </a:solidFill>
                <a:latin typeface="华文楷体" pitchFamily="2" charset="-122"/>
                <a:ea typeface="华文楷体" pitchFamily="2" charset="-122"/>
                <a:cs typeface="+mj-cs"/>
              </a:rPr>
              <a:t>3</a:t>
            </a:r>
            <a:r>
              <a:rPr lang="zh-CN" altLang="en-US" sz="11200" b="0" i="0" u="none" strike="noStrike" kern="1200" dirty="0" smtClean="0">
                <a:solidFill>
                  <a:schemeClr val="tx1"/>
                </a:solidFill>
                <a:latin typeface="华文楷体" pitchFamily="2" charset="-122"/>
                <a:ea typeface="华文楷体" pitchFamily="2" charset="-122"/>
                <a:cs typeface="+mj-cs"/>
              </a:rPr>
              <a:t>、与其他期权的主要区别：其标的物为外汇</a:t>
            </a:r>
            <a:endParaRPr lang="en-US" altLang="zh-CN" sz="11200" b="0" i="0" u="none" strike="noStrike" kern="1200" dirty="0" smtClean="0">
              <a:solidFill>
                <a:schemeClr val="tx1"/>
              </a:solidFill>
              <a:latin typeface="华文楷体" pitchFamily="2" charset="-122"/>
              <a:ea typeface="华文楷体" pitchFamily="2" charset="-122"/>
              <a:cs typeface="+mj-cs"/>
            </a:endParaRPr>
          </a:p>
          <a:p>
            <a:pPr lvl="0" algn="l"/>
            <a:r>
              <a:rPr lang="en-US" altLang="zh-CN" sz="11200" dirty="0" smtClean="0">
                <a:solidFill>
                  <a:schemeClr val="tx1"/>
                </a:solidFill>
                <a:latin typeface="华文楷体" pitchFamily="2" charset="-122"/>
                <a:ea typeface="华文楷体" pitchFamily="2" charset="-122"/>
                <a:cs typeface="+mj-cs"/>
              </a:rPr>
              <a:t>      </a:t>
            </a:r>
            <a:r>
              <a:rPr lang="zh-CN" altLang="en-US" sz="11200" kern="1200" dirty="0" smtClean="0">
                <a:solidFill>
                  <a:schemeClr val="tx1"/>
                </a:solidFill>
                <a:latin typeface="华文楷体" pitchFamily="2" charset="-122"/>
                <a:ea typeface="华文楷体" pitchFamily="2" charset="-122"/>
                <a:cs typeface="+mj-cs"/>
              </a:rPr>
              <a:t>在</a:t>
            </a:r>
            <a:r>
              <a:rPr lang="en-US" sz="11200" kern="1200" dirty="0" smtClean="0">
                <a:solidFill>
                  <a:schemeClr val="tx1"/>
                </a:solidFill>
                <a:latin typeface="华文楷体" pitchFamily="2" charset="-122"/>
                <a:ea typeface="华文楷体" pitchFamily="2" charset="-122"/>
                <a:cs typeface="+mj-cs"/>
              </a:rPr>
              <a:t>CBOT</a:t>
            </a:r>
            <a:r>
              <a:rPr lang="zh-CN" altLang="en-US" sz="11200" kern="1200" dirty="0" smtClean="0">
                <a:solidFill>
                  <a:schemeClr val="tx1"/>
                </a:solidFill>
                <a:latin typeface="华文楷体" pitchFamily="2" charset="-122"/>
                <a:ea typeface="华文楷体" pitchFamily="2" charset="-122"/>
                <a:cs typeface="+mj-cs"/>
              </a:rPr>
              <a:t>中，</a:t>
            </a:r>
            <a:r>
              <a:rPr lang="zh-CN" altLang="en-US" sz="11200" b="0" i="0" u="none" strike="noStrike" kern="1200" dirty="0" smtClean="0">
                <a:solidFill>
                  <a:schemeClr val="tx1"/>
                </a:solidFill>
                <a:latin typeface="华文楷体" pitchFamily="2" charset="-122"/>
                <a:ea typeface="华文楷体" pitchFamily="2" charset="-122"/>
                <a:cs typeface="+mj-cs"/>
              </a:rPr>
              <a:t>外汇期权的交易单位</a:t>
            </a:r>
            <a:r>
              <a:rPr lang="zh-CN" altLang="en-US" sz="11200" kern="1200" dirty="0" smtClean="0">
                <a:solidFill>
                  <a:schemeClr val="tx1"/>
                </a:solidFill>
                <a:latin typeface="华文楷体" pitchFamily="2" charset="-122"/>
                <a:ea typeface="华文楷体" pitchFamily="2" charset="-122"/>
                <a:cs typeface="+mj-cs"/>
              </a:rPr>
              <a:t>与相应的外汇期货交易单位相同；费城证交所，</a:t>
            </a:r>
            <a:r>
              <a:rPr lang="zh-CN" altLang="en-US" sz="11200" b="0" i="0" u="none" strike="noStrike" kern="1200" dirty="0" smtClean="0">
                <a:solidFill>
                  <a:schemeClr val="tx1"/>
                </a:solidFill>
                <a:latin typeface="华文楷体" pitchFamily="2" charset="-122"/>
                <a:ea typeface="华文楷体" pitchFamily="2" charset="-122"/>
                <a:cs typeface="+mj-cs"/>
              </a:rPr>
              <a:t>外汇期权的交易单位是</a:t>
            </a:r>
            <a:r>
              <a:rPr lang="zh-CN" altLang="en-US" sz="11200" kern="1200" dirty="0" smtClean="0">
                <a:solidFill>
                  <a:schemeClr val="tx1"/>
                </a:solidFill>
                <a:latin typeface="华文楷体" pitchFamily="2" charset="-122"/>
                <a:ea typeface="华文楷体" pitchFamily="2" charset="-122"/>
                <a:cs typeface="+mj-cs"/>
              </a:rPr>
              <a:t>相应外汇期货交易单位一半。</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85720" y="274638"/>
            <a:ext cx="8643998" cy="796908"/>
          </a:xfrm>
        </p:spPr>
        <p:txBody>
          <a:bodyPr>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zh-CN" altLang="en-US" sz="3600" b="1" kern="1200" dirty="0" smtClean="0">
                <a:solidFill>
                  <a:schemeClr val="tx1"/>
                </a:solidFill>
                <a:latin typeface="华文楷体" pitchFamily="2" charset="-122"/>
                <a:ea typeface="华文楷体" pitchFamily="2" charset="-122"/>
                <a:cs typeface="+mn-cs"/>
              </a:rPr>
              <a:t>（三）股指期权报价方式与行情表解读</a:t>
            </a:r>
            <a:endParaRPr lang="zh-CN" altLang="en-US" sz="3600" dirty="0">
              <a:latin typeface="华文楷体" pitchFamily="2" charset="-122"/>
              <a:ea typeface="华文楷体" pitchFamily="2" charset="-122"/>
            </a:endParaRPr>
          </a:p>
        </p:txBody>
      </p:sp>
      <p:sp>
        <p:nvSpPr>
          <p:cNvPr id="3" name="内容占位符 2"/>
          <p:cNvSpPr>
            <a:spLocks noGrp="1"/>
          </p:cNvSpPr>
          <p:nvPr>
            <p:ph idx="1"/>
          </p:nvPr>
        </p:nvSpPr>
        <p:spPr/>
        <p:txBody>
          <a:bodyPr/>
          <a:lstStyle/>
          <a:p>
            <a:endParaRPr lang="zh-CN" altLang="en-US"/>
          </a:p>
        </p:txBody>
      </p:sp>
      <p:pic>
        <p:nvPicPr>
          <p:cNvPr id="1026" name="Picture 2"/>
          <p:cNvPicPr>
            <a:picLocks noChangeAspect="1" noChangeArrowheads="1"/>
          </p:cNvPicPr>
          <p:nvPr/>
        </p:nvPicPr>
        <p:blipFill>
          <a:blip r:embed="rId2"/>
          <a:srcRect/>
          <a:stretch>
            <a:fillRect/>
          </a:stretch>
        </p:blipFill>
        <p:spPr bwMode="auto">
          <a:xfrm>
            <a:off x="928662" y="1357298"/>
            <a:ext cx="7366839" cy="464347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25470"/>
          </a:xfrm>
        </p:spPr>
        <p:txBody>
          <a:bodyPr>
            <a:normAutofit/>
          </a:bodyPr>
          <a:lstStyle/>
          <a:p>
            <a:r>
              <a:rPr lang="zh-CN" altLang="en-US" sz="4000" b="1" dirty="0" smtClean="0">
                <a:latin typeface="华文楷体" pitchFamily="2" charset="-122"/>
                <a:ea typeface="华文楷体" pitchFamily="2" charset="-122"/>
              </a:rPr>
              <a:t>四、股票期权</a:t>
            </a:r>
            <a:endParaRPr lang="zh-CN" altLang="en-US" sz="4000" dirty="0"/>
          </a:p>
        </p:txBody>
      </p:sp>
      <p:sp>
        <p:nvSpPr>
          <p:cNvPr id="3" name="内容占位符 2"/>
          <p:cNvSpPr>
            <a:spLocks noGrp="1"/>
          </p:cNvSpPr>
          <p:nvPr>
            <p:ph idx="1"/>
          </p:nvPr>
        </p:nvSpPr>
        <p:spPr>
          <a:xfrm>
            <a:off x="457200" y="1071547"/>
            <a:ext cx="8229600" cy="4643470"/>
          </a:xfrm>
        </p:spPr>
        <p:txBody>
          <a:bodyPr>
            <a:normAutofit/>
          </a:bodyPr>
          <a:lstStyle/>
          <a:p>
            <a:pPr>
              <a:buNone/>
            </a:pPr>
            <a:r>
              <a:rPr lang="zh-CN" altLang="en-US" sz="2800" b="1" kern="1200" dirty="0" smtClean="0">
                <a:solidFill>
                  <a:schemeClr val="tx1"/>
                </a:solidFill>
                <a:latin typeface="华文楷体" pitchFamily="2" charset="-122"/>
                <a:ea typeface="华文楷体" pitchFamily="2" charset="-122"/>
              </a:rPr>
              <a:t>（一）股票期权的概念</a:t>
            </a:r>
            <a:endParaRPr lang="zh-CN" altLang="en-US" sz="2800" kern="1200" dirty="0" smtClean="0">
              <a:solidFill>
                <a:schemeClr val="tx1"/>
              </a:solidFill>
              <a:latin typeface="华文楷体" pitchFamily="2" charset="-122"/>
              <a:ea typeface="华文楷体" pitchFamily="2" charset="-122"/>
            </a:endParaRPr>
          </a:p>
          <a:p>
            <a:pPr>
              <a:buNone/>
            </a:pPr>
            <a:r>
              <a:rPr lang="zh-CN" altLang="en-US" sz="2800" b="0" i="0" u="none" strike="noStrike" kern="1200" dirty="0" smtClean="0">
                <a:solidFill>
                  <a:schemeClr val="tx1"/>
                </a:solidFill>
                <a:latin typeface="华文楷体" pitchFamily="2" charset="-122"/>
                <a:ea typeface="华文楷体" pitchFamily="2" charset="-122"/>
              </a:rPr>
              <a:t>股票期权是指期权买方支付一定金额的期权费后，可以获得在到期日或到期日以前按协议价买入或卖出一定数量相关股票的权利。</a:t>
            </a:r>
            <a:endParaRPr lang="zh-CN" altLang="en-US" sz="2800" kern="1200" dirty="0" smtClean="0">
              <a:solidFill>
                <a:schemeClr val="tx1"/>
              </a:solidFill>
              <a:latin typeface="华文楷体" pitchFamily="2" charset="-122"/>
              <a:ea typeface="华文楷体" pitchFamily="2" charset="-122"/>
            </a:endParaRPr>
          </a:p>
          <a:p>
            <a:pPr>
              <a:buNone/>
            </a:pPr>
            <a:r>
              <a:rPr lang="zh-CN" altLang="en-US" sz="2800" b="0" i="0" u="none" strike="noStrike" kern="1200" dirty="0" smtClean="0">
                <a:solidFill>
                  <a:schemeClr val="tx1"/>
                </a:solidFill>
                <a:latin typeface="华文楷体" pitchFamily="2" charset="-122"/>
                <a:ea typeface="华文楷体" pitchFamily="2" charset="-122"/>
              </a:rPr>
              <a:t>股票期权的标的股票很多，也有看涨期权和看跌期权之分。股票期权也是规避股市风险的重要有效工具。</a:t>
            </a:r>
            <a:endParaRPr lang="zh-CN" altLang="en-US" sz="2800" kern="1200" dirty="0" smtClean="0">
              <a:solidFill>
                <a:schemeClr val="tx1"/>
              </a:solidFill>
              <a:latin typeface="华文楷体" pitchFamily="2" charset="-122"/>
              <a:ea typeface="华文楷体" pitchFamily="2"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pPr lvl="0"/>
            <a:r>
              <a:rPr lang="zh-CN" altLang="en-US" sz="3600" b="1" i="0" u="none" strike="noStrike" kern="1200" dirty="0" smtClean="0">
                <a:solidFill>
                  <a:schemeClr val="tx1"/>
                </a:solidFill>
                <a:latin typeface="华文楷体" pitchFamily="2" charset="-122"/>
                <a:ea typeface="华文楷体" pitchFamily="2" charset="-122"/>
                <a:cs typeface="+mn-cs"/>
              </a:rPr>
              <a:t>（二）常见的</a:t>
            </a:r>
            <a:r>
              <a:rPr lang="zh-CN" altLang="en-US" sz="3600" b="1" kern="1200" dirty="0" smtClean="0">
                <a:solidFill>
                  <a:schemeClr val="tx1"/>
                </a:solidFill>
                <a:latin typeface="华文楷体" pitchFamily="2" charset="-122"/>
                <a:ea typeface="华文楷体" pitchFamily="2" charset="-122"/>
                <a:cs typeface="+mn-cs"/>
              </a:rPr>
              <a:t>几种股票期权</a:t>
            </a:r>
            <a:endParaRPr lang="zh-CN" altLang="en-US" sz="3600" dirty="0">
              <a:latin typeface="华文楷体" pitchFamily="2" charset="-122"/>
              <a:ea typeface="华文楷体" pitchFamily="2" charset="-122"/>
            </a:endParaRPr>
          </a:p>
        </p:txBody>
      </p:sp>
      <p:sp>
        <p:nvSpPr>
          <p:cNvPr id="3" name="内容占位符 2"/>
          <p:cNvSpPr>
            <a:spLocks noGrp="1"/>
          </p:cNvSpPr>
          <p:nvPr>
            <p:ph idx="1"/>
          </p:nvPr>
        </p:nvSpPr>
        <p:spPr>
          <a:xfrm>
            <a:off x="357158" y="1142984"/>
            <a:ext cx="8329642" cy="5357850"/>
          </a:xfrm>
        </p:spPr>
        <p:txBody>
          <a:bodyPr>
            <a:noAutofit/>
          </a:bodyPr>
          <a:lstStyle/>
          <a:p>
            <a:pPr>
              <a:buNone/>
            </a:pPr>
            <a:r>
              <a:rPr lang="en-US" altLang="zh-CN" sz="2800" b="0" kern="1200" dirty="0" smtClean="0">
                <a:solidFill>
                  <a:schemeClr val="tx1"/>
                </a:solidFill>
                <a:latin typeface="华文楷体" pitchFamily="2" charset="-122"/>
                <a:ea typeface="华文楷体" pitchFamily="2" charset="-122"/>
              </a:rPr>
              <a:t>1</a:t>
            </a:r>
            <a:r>
              <a:rPr lang="zh-CN" altLang="en-US" sz="2800" b="0" kern="1200" dirty="0" smtClean="0">
                <a:solidFill>
                  <a:schemeClr val="tx1"/>
                </a:solidFill>
                <a:latin typeface="华文楷体" pitchFamily="2" charset="-122"/>
                <a:ea typeface="华文楷体" pitchFamily="2" charset="-122"/>
              </a:rPr>
              <a:t>、</a:t>
            </a:r>
            <a:r>
              <a:rPr lang="zh-CN" altLang="en-US" sz="2800" b="0" i="0" u="none" strike="noStrike" kern="1200" dirty="0" smtClean="0">
                <a:solidFill>
                  <a:schemeClr val="tx1"/>
                </a:solidFill>
                <a:latin typeface="华文楷体" pitchFamily="2" charset="-122"/>
                <a:ea typeface="华文楷体" pitchFamily="2" charset="-122"/>
              </a:rPr>
              <a:t>认股权证：</a:t>
            </a:r>
            <a:endParaRPr lang="en-US" altLang="zh-CN" sz="2800" b="0" i="0" u="none" strike="noStrike" kern="1200" dirty="0" smtClean="0">
              <a:solidFill>
                <a:schemeClr val="tx1"/>
              </a:solidFill>
              <a:latin typeface="华文楷体" pitchFamily="2" charset="-122"/>
              <a:ea typeface="华文楷体" pitchFamily="2" charset="-122"/>
            </a:endParaRPr>
          </a:p>
          <a:p>
            <a:pPr>
              <a:buNone/>
            </a:pPr>
            <a:r>
              <a:rPr lang="zh-CN" altLang="en-US" sz="2800" dirty="0" smtClean="0">
                <a:latin typeface="华文楷体" pitchFamily="2" charset="-122"/>
                <a:ea typeface="华文楷体" pitchFamily="2" charset="-122"/>
              </a:rPr>
              <a:t>（</a:t>
            </a:r>
            <a:r>
              <a:rPr lang="en-US" altLang="zh-CN" sz="2800" dirty="0" smtClean="0">
                <a:latin typeface="华文楷体" pitchFamily="2" charset="-122"/>
                <a:ea typeface="华文楷体" pitchFamily="2" charset="-122"/>
              </a:rPr>
              <a:t>1</a:t>
            </a:r>
            <a:r>
              <a:rPr lang="zh-CN" altLang="en-US" sz="2800" dirty="0" smtClean="0">
                <a:latin typeface="华文楷体" pitchFamily="2" charset="-122"/>
                <a:ea typeface="华文楷体" pitchFamily="2" charset="-122"/>
              </a:rPr>
              <a:t>）含义：是指附加在公司债务工具上的赋予持有者在某一天或某一期限内按事先规定的价格购买该公司一定数量股票的权利。一份认股权证相当于一份看涨期权。</a:t>
            </a:r>
            <a:endParaRPr lang="zh-CN" altLang="en-US" sz="2800" kern="1200" dirty="0" smtClean="0">
              <a:solidFill>
                <a:schemeClr val="tx1"/>
              </a:solidFill>
              <a:latin typeface="华文楷体" pitchFamily="2" charset="-122"/>
              <a:ea typeface="华文楷体" pitchFamily="2" charset="-122"/>
            </a:endParaRPr>
          </a:p>
          <a:p>
            <a:pPr>
              <a:buNone/>
            </a:pPr>
            <a:r>
              <a:rPr lang="zh-CN" altLang="en-US" sz="2800" kern="1200" dirty="0" smtClean="0">
                <a:solidFill>
                  <a:schemeClr val="tx1"/>
                </a:solidFill>
                <a:latin typeface="华文楷体" pitchFamily="2" charset="-122"/>
                <a:ea typeface="华文楷体" pitchFamily="2" charset="-122"/>
              </a:rPr>
              <a:t>（</a:t>
            </a:r>
            <a:r>
              <a:rPr lang="en-US" altLang="zh-CN" sz="2800" kern="1200" dirty="0" smtClean="0">
                <a:solidFill>
                  <a:schemeClr val="tx1"/>
                </a:solidFill>
                <a:latin typeface="华文楷体" pitchFamily="2" charset="-122"/>
                <a:ea typeface="华文楷体" pitchFamily="2" charset="-122"/>
              </a:rPr>
              <a:t>2</a:t>
            </a:r>
            <a:r>
              <a:rPr lang="zh-CN" altLang="en-US" sz="2800" kern="1200" dirty="0" smtClean="0">
                <a:solidFill>
                  <a:schemeClr val="tx1"/>
                </a:solidFill>
                <a:latin typeface="华文楷体" pitchFamily="2" charset="-122"/>
                <a:ea typeface="华文楷体" pitchFamily="2" charset="-122"/>
              </a:rPr>
              <a:t>）与普通</a:t>
            </a:r>
            <a:r>
              <a:rPr lang="zh-CN" altLang="en-US" sz="2800" dirty="0" smtClean="0">
                <a:latin typeface="华文楷体" pitchFamily="2" charset="-122"/>
                <a:ea typeface="华文楷体" pitchFamily="2" charset="-122"/>
              </a:rPr>
              <a:t>股票期权相同之处：</a:t>
            </a:r>
            <a:endParaRPr lang="en-US" altLang="zh-CN" sz="2800" kern="1200" dirty="0" smtClean="0">
              <a:solidFill>
                <a:schemeClr val="tx1"/>
              </a:solidFill>
              <a:latin typeface="华文楷体" pitchFamily="2" charset="-122"/>
              <a:ea typeface="华文楷体" pitchFamily="2" charset="-122"/>
            </a:endParaRPr>
          </a:p>
          <a:p>
            <a:r>
              <a:rPr lang="zh-CN" altLang="en-US" sz="2800" kern="1200" dirty="0" smtClean="0">
                <a:solidFill>
                  <a:schemeClr val="tx1"/>
                </a:solidFill>
                <a:latin typeface="华文楷体" pitchFamily="2" charset="-122"/>
                <a:ea typeface="华文楷体" pitchFamily="2" charset="-122"/>
              </a:rPr>
              <a:t>均是权利的象征，持有者可以履行这种权利，也可以放弃权利；两者都是可转让的。</a:t>
            </a:r>
            <a:endParaRPr lang="en-US" altLang="zh-CN" sz="2800" kern="1200" dirty="0" smtClean="0">
              <a:solidFill>
                <a:schemeClr val="tx1"/>
              </a:solidFill>
              <a:latin typeface="华文楷体" pitchFamily="2" charset="-122"/>
              <a:ea typeface="华文楷体"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pPr lvl="0"/>
            <a:r>
              <a:rPr lang="zh-CN" altLang="en-US" sz="3600" b="1" i="0" u="none" strike="noStrike" kern="1200" dirty="0" smtClean="0">
                <a:solidFill>
                  <a:schemeClr val="tx1"/>
                </a:solidFill>
                <a:latin typeface="华文楷体" pitchFamily="2" charset="-122"/>
                <a:ea typeface="华文楷体" pitchFamily="2" charset="-122"/>
                <a:cs typeface="+mn-cs"/>
              </a:rPr>
              <a:t>（二）常见的</a:t>
            </a:r>
            <a:r>
              <a:rPr lang="zh-CN" altLang="en-US" sz="3600" b="1" kern="1200" dirty="0" smtClean="0">
                <a:solidFill>
                  <a:schemeClr val="tx1"/>
                </a:solidFill>
                <a:latin typeface="华文楷体" pitchFamily="2" charset="-122"/>
                <a:ea typeface="华文楷体" pitchFamily="2" charset="-122"/>
                <a:cs typeface="+mn-cs"/>
              </a:rPr>
              <a:t>几种股票期权</a:t>
            </a:r>
            <a:endParaRPr lang="zh-CN" altLang="en-US" sz="3600" dirty="0">
              <a:latin typeface="华文楷体" pitchFamily="2" charset="-122"/>
              <a:ea typeface="华文楷体" pitchFamily="2" charset="-122"/>
            </a:endParaRPr>
          </a:p>
        </p:txBody>
      </p:sp>
      <p:sp>
        <p:nvSpPr>
          <p:cNvPr id="3" name="内容占位符 2"/>
          <p:cNvSpPr>
            <a:spLocks noGrp="1"/>
          </p:cNvSpPr>
          <p:nvPr>
            <p:ph idx="1"/>
          </p:nvPr>
        </p:nvSpPr>
        <p:spPr>
          <a:xfrm>
            <a:off x="357158" y="1142984"/>
            <a:ext cx="8429684" cy="5357850"/>
          </a:xfrm>
        </p:spPr>
        <p:txBody>
          <a:bodyPr>
            <a:noAutofit/>
          </a:bodyPr>
          <a:lstStyle/>
          <a:p>
            <a:pPr>
              <a:buNone/>
            </a:pPr>
            <a:r>
              <a:rPr lang="en-US" altLang="zh-CN" sz="2800" b="0" kern="1200" dirty="0" smtClean="0">
                <a:solidFill>
                  <a:schemeClr val="tx1"/>
                </a:solidFill>
                <a:latin typeface="华文楷体" pitchFamily="2" charset="-122"/>
                <a:ea typeface="华文楷体" pitchFamily="2" charset="-122"/>
              </a:rPr>
              <a:t>1</a:t>
            </a:r>
            <a:r>
              <a:rPr lang="zh-CN" altLang="en-US" sz="2800" b="0" kern="1200" dirty="0" smtClean="0">
                <a:solidFill>
                  <a:schemeClr val="tx1"/>
                </a:solidFill>
                <a:latin typeface="华文楷体" pitchFamily="2" charset="-122"/>
                <a:ea typeface="华文楷体" pitchFamily="2" charset="-122"/>
              </a:rPr>
              <a:t>、</a:t>
            </a:r>
            <a:r>
              <a:rPr lang="zh-CN" altLang="en-US" sz="2800" b="0" i="0" u="none" strike="noStrike" kern="1200" dirty="0" smtClean="0">
                <a:solidFill>
                  <a:schemeClr val="tx1"/>
                </a:solidFill>
                <a:latin typeface="华文楷体" pitchFamily="2" charset="-122"/>
                <a:ea typeface="华文楷体" pitchFamily="2" charset="-122"/>
              </a:rPr>
              <a:t>认股权证：</a:t>
            </a:r>
            <a:endParaRPr lang="en-US" altLang="zh-CN" sz="2800" b="0" i="0" u="none" strike="noStrike" kern="1200" dirty="0" smtClean="0">
              <a:solidFill>
                <a:schemeClr val="tx1"/>
              </a:solidFill>
              <a:latin typeface="华文楷体" pitchFamily="2" charset="-122"/>
              <a:ea typeface="华文楷体" pitchFamily="2" charset="-122"/>
            </a:endParaRPr>
          </a:p>
          <a:p>
            <a:pPr>
              <a:buNone/>
            </a:pPr>
            <a:r>
              <a:rPr lang="zh-CN" altLang="en-US" sz="2800" kern="1200" dirty="0" smtClean="0">
                <a:solidFill>
                  <a:schemeClr val="tx1"/>
                </a:solidFill>
                <a:latin typeface="华文楷体" pitchFamily="2" charset="-122"/>
                <a:ea typeface="华文楷体" pitchFamily="2" charset="-122"/>
              </a:rPr>
              <a:t>（</a:t>
            </a:r>
            <a:r>
              <a:rPr lang="en-US" altLang="zh-CN" sz="2800" kern="1200" dirty="0" smtClean="0">
                <a:solidFill>
                  <a:schemeClr val="tx1"/>
                </a:solidFill>
                <a:latin typeface="华文楷体" pitchFamily="2" charset="-122"/>
                <a:ea typeface="华文楷体" pitchFamily="2" charset="-122"/>
              </a:rPr>
              <a:t>3</a:t>
            </a:r>
            <a:r>
              <a:rPr lang="zh-CN" altLang="en-US" sz="2800" kern="1200" dirty="0" smtClean="0">
                <a:solidFill>
                  <a:schemeClr val="tx1"/>
                </a:solidFill>
                <a:latin typeface="华文楷体" pitchFamily="2" charset="-122"/>
                <a:ea typeface="华文楷体" pitchFamily="2" charset="-122"/>
              </a:rPr>
              <a:t>）与股票看涨期权的区别：</a:t>
            </a:r>
            <a:endParaRPr lang="en-US" altLang="zh-CN" sz="2800" kern="1200" dirty="0" smtClean="0">
              <a:solidFill>
                <a:schemeClr val="tx1"/>
              </a:solidFill>
              <a:latin typeface="华文楷体" pitchFamily="2" charset="-122"/>
              <a:ea typeface="华文楷体" pitchFamily="2" charset="-122"/>
            </a:endParaRPr>
          </a:p>
          <a:p>
            <a:pPr>
              <a:buNone/>
            </a:pPr>
            <a:r>
              <a:rPr lang="en-US" altLang="zh-CN" sz="2800" kern="1200" dirty="0" smtClean="0">
                <a:solidFill>
                  <a:schemeClr val="tx1"/>
                </a:solidFill>
                <a:latin typeface="华文楷体" pitchFamily="2" charset="-122"/>
                <a:ea typeface="华文楷体" pitchFamily="2" charset="-122"/>
              </a:rPr>
              <a:t>  </a:t>
            </a:r>
            <a:r>
              <a:rPr lang="zh-CN" altLang="en-US" sz="2800" kern="1200" dirty="0" smtClean="0">
                <a:solidFill>
                  <a:schemeClr val="tx1"/>
                </a:solidFill>
                <a:latin typeface="华文楷体" pitchFamily="2" charset="-122"/>
                <a:ea typeface="华文楷体" pitchFamily="2" charset="-122"/>
              </a:rPr>
              <a:t>第一，认股权证是由发行债务工具或股票的公司开出的；期权是由独立的期权卖者开出的。</a:t>
            </a:r>
            <a:endParaRPr lang="en-US" altLang="zh-CN" sz="2800" kern="1200" dirty="0" smtClean="0">
              <a:solidFill>
                <a:schemeClr val="tx1"/>
              </a:solidFill>
              <a:latin typeface="华文楷体" pitchFamily="2" charset="-122"/>
              <a:ea typeface="华文楷体" pitchFamily="2" charset="-122"/>
            </a:endParaRPr>
          </a:p>
          <a:p>
            <a:pPr>
              <a:buNone/>
            </a:pPr>
            <a:r>
              <a:rPr lang="zh-CN" altLang="en-US" sz="2800" kern="1200" dirty="0" smtClean="0">
                <a:solidFill>
                  <a:schemeClr val="tx1"/>
                </a:solidFill>
                <a:latin typeface="华文楷体" pitchFamily="2" charset="-122"/>
                <a:ea typeface="华文楷体" pitchFamily="2" charset="-122"/>
              </a:rPr>
              <a:t>第二，认股权证通常是发行公司为改善其债务工具的条件而发行的，获得者无须交纳额外的费用；期权则需购买才可获得。</a:t>
            </a:r>
            <a:endParaRPr lang="en-US" altLang="zh-CN" sz="2800" kern="1200" dirty="0" smtClean="0">
              <a:solidFill>
                <a:schemeClr val="tx1"/>
              </a:solidFill>
              <a:latin typeface="华文楷体" pitchFamily="2" charset="-122"/>
              <a:ea typeface="华文楷体" pitchFamily="2" charset="-122"/>
            </a:endParaRPr>
          </a:p>
          <a:p>
            <a:pPr>
              <a:buNone/>
            </a:pPr>
            <a:r>
              <a:rPr lang="zh-CN" altLang="en-US" sz="2800" kern="1200" dirty="0" smtClean="0">
                <a:solidFill>
                  <a:schemeClr val="tx1"/>
                </a:solidFill>
                <a:latin typeface="华文楷体" pitchFamily="2" charset="-122"/>
                <a:ea typeface="华文楷体" pitchFamily="2" charset="-122"/>
              </a:rPr>
              <a:t>第三，有的认股权证是无期限的；期权都是有期限的。</a:t>
            </a:r>
            <a:endParaRPr lang="en-US" altLang="zh-CN" sz="2800" kern="1200" dirty="0" smtClean="0">
              <a:solidFill>
                <a:schemeClr val="tx1"/>
              </a:solidFill>
              <a:latin typeface="华文楷体" pitchFamily="2" charset="-122"/>
              <a:ea typeface="华文楷体" pitchFamily="2" charset="-122"/>
            </a:endParaRPr>
          </a:p>
          <a:p>
            <a:pPr>
              <a:buNone/>
            </a:pPr>
            <a:r>
              <a:rPr lang="zh-CN" altLang="en-US" sz="2800" kern="1200" dirty="0" smtClean="0">
                <a:solidFill>
                  <a:schemeClr val="tx1"/>
                </a:solidFill>
                <a:latin typeface="华文楷体" pitchFamily="2" charset="-122"/>
                <a:ea typeface="华文楷体" pitchFamily="2" charset="-122"/>
              </a:rPr>
              <a:t>第四，看涨期权执行时，必须从公开市场上购买需要交割的股票。而认股权证执行时，由公司发行新的股票。因此认股权证会造成现有股权的稀释。</a:t>
            </a:r>
            <a:endParaRPr lang="zh-CN" altLang="en-US" sz="2800" dirty="0">
              <a:latin typeface="华文楷体" pitchFamily="2" charset="-122"/>
              <a:ea typeface="华文楷体"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pPr lvl="0"/>
            <a:r>
              <a:rPr lang="en-US" altLang="zh-CN" sz="3600" b="0" kern="1200" dirty="0" smtClean="0">
                <a:solidFill>
                  <a:schemeClr val="tx1"/>
                </a:solidFill>
                <a:latin typeface="华文楷体" pitchFamily="2" charset="-122"/>
                <a:ea typeface="华文楷体" pitchFamily="2" charset="-122"/>
                <a:cs typeface="+mn-cs"/>
              </a:rPr>
              <a:t>2</a:t>
            </a:r>
            <a:r>
              <a:rPr lang="zh-CN" altLang="en-US" sz="3600" b="0" kern="1200" dirty="0" smtClean="0">
                <a:solidFill>
                  <a:schemeClr val="tx1"/>
                </a:solidFill>
                <a:latin typeface="华文楷体" pitchFamily="2" charset="-122"/>
                <a:ea typeface="华文楷体" pitchFamily="2" charset="-122"/>
                <a:cs typeface="+mn-cs"/>
              </a:rPr>
              <a:t>、</a:t>
            </a:r>
            <a:r>
              <a:rPr lang="zh-CN" altLang="en-US" sz="3600" b="0" i="0" u="none" strike="noStrike" kern="1200" dirty="0" smtClean="0">
                <a:solidFill>
                  <a:schemeClr val="tx1"/>
                </a:solidFill>
                <a:latin typeface="华文楷体" pitchFamily="2" charset="-122"/>
                <a:ea typeface="华文楷体" pitchFamily="2" charset="-122"/>
                <a:cs typeface="+mn-cs"/>
              </a:rPr>
              <a:t>职工购股期权</a:t>
            </a:r>
            <a:endParaRPr lang="zh-CN" altLang="en-US" sz="3600" dirty="0">
              <a:latin typeface="华文楷体" pitchFamily="2" charset="-122"/>
              <a:ea typeface="华文楷体" pitchFamily="2" charset="-122"/>
            </a:endParaRPr>
          </a:p>
        </p:txBody>
      </p:sp>
      <p:sp>
        <p:nvSpPr>
          <p:cNvPr id="3" name="内容占位符 2"/>
          <p:cNvSpPr>
            <a:spLocks noGrp="1"/>
          </p:cNvSpPr>
          <p:nvPr>
            <p:ph idx="1"/>
          </p:nvPr>
        </p:nvSpPr>
        <p:spPr>
          <a:xfrm>
            <a:off x="285720" y="1071546"/>
            <a:ext cx="8401080" cy="5500726"/>
          </a:xfrm>
        </p:spPr>
        <p:txBody>
          <a:bodyPr>
            <a:noAutofit/>
          </a:bodyPr>
          <a:lstStyle/>
          <a:p>
            <a:r>
              <a:rPr lang="zh-CN" altLang="en-US" sz="2800" dirty="0" smtClean="0">
                <a:latin typeface="华文楷体" pitchFamily="2" charset="-122"/>
                <a:ea typeface="华文楷体" pitchFamily="2" charset="-122"/>
              </a:rPr>
              <a:t>行权：持有</a:t>
            </a:r>
            <a:r>
              <a:rPr lang="zh-CN" altLang="en-US" sz="2800" b="0" i="0" u="none" strike="noStrike" kern="1200" dirty="0" smtClean="0">
                <a:solidFill>
                  <a:schemeClr val="tx1"/>
                </a:solidFill>
                <a:latin typeface="华文楷体" pitchFamily="2" charset="-122"/>
                <a:ea typeface="华文楷体" pitchFamily="2" charset="-122"/>
              </a:rPr>
              <a:t>这种权利的高级管理人员可以在规定时期内以股票期权的行权价格购买本公司股票。在行权以前，股票期权持有人没有任何现金收益；行权过后，个人收益为行权价与行权日市场价之间的差价。髙级管理人员可自行决定在任何时间出售行权所得股票。</a:t>
            </a:r>
            <a:endParaRPr lang="zh-CN" altLang="en-US" sz="2800" kern="1200" dirty="0" smtClean="0">
              <a:solidFill>
                <a:schemeClr val="tx1"/>
              </a:solidFill>
              <a:latin typeface="华文楷体" pitchFamily="2" charset="-122"/>
              <a:ea typeface="华文楷体" pitchFamily="2" charset="-122"/>
            </a:endParaRPr>
          </a:p>
          <a:p>
            <a:r>
              <a:rPr lang="zh-CN" altLang="en-US" sz="2800" b="0" i="0" u="none" strike="noStrike" kern="1200" dirty="0" smtClean="0">
                <a:solidFill>
                  <a:schemeClr val="tx1"/>
                </a:solidFill>
                <a:latin typeface="华文楷体" pitchFamily="2" charset="-122"/>
                <a:ea typeface="华文楷体" pitchFamily="2" charset="-122"/>
              </a:rPr>
              <a:t>经营者可以凭借这种权利按约定价格购买未来一定期限内公司股份的权利。</a:t>
            </a:r>
            <a:endParaRPr lang="en-US" altLang="zh-CN" sz="2800" b="0" i="0" u="none" strike="noStrike" kern="1200" dirty="0" smtClean="0">
              <a:solidFill>
                <a:schemeClr val="tx1"/>
              </a:solidFill>
              <a:latin typeface="华文楷体" pitchFamily="2" charset="-122"/>
              <a:ea typeface="华文楷体" pitchFamily="2" charset="-122"/>
            </a:endParaRPr>
          </a:p>
          <a:p>
            <a:r>
              <a:rPr lang="zh-CN" altLang="en-US" sz="2800" b="0" i="0" u="none" strike="noStrike" kern="1200" dirty="0" smtClean="0">
                <a:solidFill>
                  <a:schemeClr val="tx1"/>
                </a:solidFill>
                <a:latin typeface="华文楷体" pitchFamily="2" charset="-122"/>
                <a:ea typeface="华文楷体" pitchFamily="2" charset="-122"/>
              </a:rPr>
              <a:t>实行股票期权制度的目的，是要在公司髙级管理人员与企业长期利益之间建立一种资本纽带，将个人命运与企业命运牢牢地捆在一起，即企业的股票期权激励计划。</a:t>
            </a:r>
            <a:endParaRPr lang="zh-CN" altLang="en-US" sz="2800" dirty="0">
              <a:latin typeface="华文楷体" pitchFamily="2" charset="-122"/>
              <a:ea typeface="华文楷体" pitchFamily="2"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pPr lvl="0"/>
            <a:r>
              <a:rPr lang="en-US" sz="3600" b="0" kern="1200" dirty="0" smtClean="0">
                <a:solidFill>
                  <a:schemeClr val="tx1"/>
                </a:solidFill>
                <a:latin typeface="华文楷体" pitchFamily="2" charset="-122"/>
                <a:ea typeface="华文楷体" pitchFamily="2" charset="-122"/>
                <a:cs typeface="+mn-cs"/>
              </a:rPr>
              <a:t>3</a:t>
            </a:r>
            <a:r>
              <a:rPr lang="zh-CN" altLang="en-US" sz="3600" b="0" kern="1200" dirty="0" smtClean="0">
                <a:solidFill>
                  <a:schemeClr val="tx1"/>
                </a:solidFill>
                <a:latin typeface="华文楷体" pitchFamily="2" charset="-122"/>
                <a:ea typeface="华文楷体" pitchFamily="2" charset="-122"/>
                <a:cs typeface="+mn-cs"/>
              </a:rPr>
              <a:t>、</a:t>
            </a:r>
            <a:r>
              <a:rPr lang="zh-CN" altLang="en-US" sz="3600" b="0" i="0" u="none" strike="noStrike" kern="1200" dirty="0" smtClean="0">
                <a:solidFill>
                  <a:schemeClr val="tx1"/>
                </a:solidFill>
                <a:latin typeface="华文楷体" pitchFamily="2" charset="-122"/>
                <a:ea typeface="华文楷体" pitchFamily="2" charset="-122"/>
                <a:cs typeface="+mn-cs"/>
              </a:rPr>
              <a:t>可转换债券</a:t>
            </a:r>
            <a:r>
              <a:rPr lang="zh-CN" altLang="en-US" sz="3600" b="0" kern="1200" dirty="0" smtClean="0">
                <a:solidFill>
                  <a:schemeClr val="tx1"/>
                </a:solidFill>
                <a:latin typeface="华文楷体" pitchFamily="2" charset="-122"/>
                <a:ea typeface="华文楷体" pitchFamily="2" charset="-122"/>
                <a:cs typeface="+mn-cs"/>
              </a:rPr>
              <a:t>（</a:t>
            </a:r>
            <a:r>
              <a:rPr lang="en-US" sz="3600" b="0" kern="1200" dirty="0" smtClean="0">
                <a:solidFill>
                  <a:schemeClr val="tx1"/>
                </a:solidFill>
                <a:latin typeface="华文楷体" pitchFamily="2" charset="-122"/>
                <a:ea typeface="华文楷体" pitchFamily="2" charset="-122"/>
                <a:cs typeface="+mn-cs"/>
              </a:rPr>
              <a:t>convertible bonds)</a:t>
            </a:r>
            <a:endParaRPr lang="zh-CN" altLang="en-US" sz="3600" dirty="0">
              <a:latin typeface="华文楷体" pitchFamily="2" charset="-122"/>
              <a:ea typeface="华文楷体" pitchFamily="2" charset="-122"/>
            </a:endParaRPr>
          </a:p>
        </p:txBody>
      </p:sp>
      <p:sp>
        <p:nvSpPr>
          <p:cNvPr id="3" name="内容占位符 2"/>
          <p:cNvSpPr>
            <a:spLocks noGrp="1"/>
          </p:cNvSpPr>
          <p:nvPr>
            <p:ph idx="1"/>
          </p:nvPr>
        </p:nvSpPr>
        <p:spPr>
          <a:xfrm>
            <a:off x="428596" y="1071546"/>
            <a:ext cx="8258204" cy="5500726"/>
          </a:xfrm>
        </p:spPr>
        <p:txBody>
          <a:bodyPr>
            <a:noAutofit/>
          </a:bodyPr>
          <a:lstStyle/>
          <a:p>
            <a:r>
              <a:rPr lang="zh-CN" altLang="en-US" sz="2800" b="0" i="0" u="none" strike="noStrike" kern="1200" dirty="0" smtClean="0">
                <a:solidFill>
                  <a:schemeClr val="tx1"/>
                </a:solidFill>
                <a:latin typeface="华文楷体" pitchFamily="2" charset="-122"/>
                <a:ea typeface="华文楷体" pitchFamily="2" charset="-122"/>
              </a:rPr>
              <a:t>可转换债券是一种综合了普通债务和期权特征的“混合证券”</a:t>
            </a:r>
            <a:r>
              <a:rPr lang="zh-CN" altLang="en-US" sz="2800" b="0" kern="1200" dirty="0" smtClean="0">
                <a:solidFill>
                  <a:schemeClr val="tx1"/>
                </a:solidFill>
                <a:latin typeface="华文楷体" pitchFamily="2" charset="-122"/>
                <a:ea typeface="华文楷体" pitchFamily="2" charset="-122"/>
              </a:rPr>
              <a:t>，它</a:t>
            </a:r>
            <a:r>
              <a:rPr lang="zh-CN" altLang="en-US" sz="2800" b="0" i="0" u="none" strike="noStrike" kern="1200" dirty="0" smtClean="0">
                <a:solidFill>
                  <a:schemeClr val="tx1"/>
                </a:solidFill>
                <a:latin typeface="华文楷体" pitchFamily="2" charset="-122"/>
                <a:ea typeface="华文楷体" pitchFamily="2" charset="-122"/>
              </a:rPr>
              <a:t>允许投资者在特定的条件下将债券转换成发行债券公司的其他证券，通常是普通股或优先股。</a:t>
            </a:r>
            <a:endParaRPr lang="zh-CN" altLang="en-US" sz="2800" kern="1200" dirty="0" smtClean="0">
              <a:solidFill>
                <a:schemeClr val="tx1"/>
              </a:solidFill>
              <a:latin typeface="华文楷体" pitchFamily="2" charset="-122"/>
              <a:ea typeface="华文楷体" pitchFamily="2" charset="-122"/>
            </a:endParaRPr>
          </a:p>
          <a:p>
            <a:r>
              <a:rPr lang="zh-CN" altLang="en-US" sz="2800" b="0" i="0" u="none" strike="noStrike" kern="1200" dirty="0" smtClean="0">
                <a:solidFill>
                  <a:schemeClr val="tx1"/>
                </a:solidFill>
                <a:latin typeface="华文楷体" pitchFamily="2" charset="-122"/>
                <a:ea typeface="华文楷体" pitchFamily="2" charset="-122"/>
              </a:rPr>
              <a:t>可转换债券在发行时就明确约定，债券持有人可按照发行时约定的价格将债券转换成公司的普通股票。</a:t>
            </a:r>
            <a:endParaRPr lang="en-US" altLang="zh-CN" sz="2800" b="0" i="0" u="none" strike="noStrike" kern="1200" dirty="0" smtClean="0">
              <a:solidFill>
                <a:schemeClr val="tx1"/>
              </a:solidFill>
              <a:latin typeface="华文楷体" pitchFamily="2" charset="-122"/>
              <a:ea typeface="华文楷体" pitchFamily="2" charset="-122"/>
            </a:endParaRPr>
          </a:p>
          <a:p>
            <a:r>
              <a:rPr lang="zh-CN" altLang="en-US" sz="2800" b="0" i="0" u="none" strike="noStrike" kern="1200" dirty="0" smtClean="0">
                <a:solidFill>
                  <a:schemeClr val="tx1"/>
                </a:solidFill>
                <a:latin typeface="华文楷体" pitchFamily="2" charset="-122"/>
                <a:ea typeface="华文楷体" pitchFamily="2" charset="-122"/>
              </a:rPr>
              <a:t>可转换债券利率一般低于普通公司债券利率，企业发行可转换债券可以降低筹资成本。</a:t>
            </a:r>
            <a:endParaRPr lang="zh-CN" altLang="en-US" sz="2800" dirty="0">
              <a:latin typeface="华文楷体" pitchFamily="2" charset="-122"/>
              <a:ea typeface="华文楷体"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pPr lvl="0"/>
            <a:r>
              <a:rPr lang="zh-CN" altLang="en-US" sz="3600" b="1" kern="1200" dirty="0" smtClean="0">
                <a:solidFill>
                  <a:schemeClr val="tx1"/>
                </a:solidFill>
                <a:latin typeface="华文楷体" pitchFamily="2" charset="-122"/>
                <a:ea typeface="华文楷体" pitchFamily="2" charset="-122"/>
                <a:cs typeface="+mn-cs"/>
              </a:rPr>
              <a:t>（三）股票期权合约</a:t>
            </a:r>
            <a:endParaRPr lang="zh-CN" altLang="en-US" sz="3600" dirty="0">
              <a:latin typeface="华文楷体" pitchFamily="2" charset="-122"/>
              <a:ea typeface="华文楷体" pitchFamily="2" charset="-122"/>
            </a:endParaRPr>
          </a:p>
        </p:txBody>
      </p:sp>
      <p:sp>
        <p:nvSpPr>
          <p:cNvPr id="3" name="内容占位符 2"/>
          <p:cNvSpPr>
            <a:spLocks noGrp="1"/>
          </p:cNvSpPr>
          <p:nvPr>
            <p:ph idx="1"/>
          </p:nvPr>
        </p:nvSpPr>
        <p:spPr>
          <a:xfrm>
            <a:off x="457200" y="1142984"/>
            <a:ext cx="8329642" cy="5286412"/>
          </a:xfrm>
        </p:spPr>
        <p:txBody>
          <a:bodyPr>
            <a:normAutofit fontScale="25000" lnSpcReduction="20000"/>
          </a:bodyPr>
          <a:lstStyle/>
          <a:p>
            <a:pPr>
              <a:buNone/>
            </a:pPr>
            <a:r>
              <a:rPr lang="en-US" altLang="zh-CN" sz="11200" b="0" kern="1200" dirty="0" smtClean="0">
                <a:solidFill>
                  <a:schemeClr val="tx1"/>
                </a:solidFill>
                <a:latin typeface="华文楷体" pitchFamily="2" charset="-122"/>
                <a:ea typeface="华文楷体" pitchFamily="2" charset="-122"/>
              </a:rPr>
              <a:t>1</a:t>
            </a:r>
            <a:r>
              <a:rPr lang="zh-CN" altLang="en-US" sz="11200" b="0" kern="1200" dirty="0" smtClean="0">
                <a:solidFill>
                  <a:schemeClr val="tx1"/>
                </a:solidFill>
                <a:latin typeface="华文楷体" pitchFamily="2" charset="-122"/>
                <a:ea typeface="华文楷体" pitchFamily="2" charset="-122"/>
              </a:rPr>
              <a:t>、</a:t>
            </a:r>
            <a:r>
              <a:rPr lang="zh-CN" altLang="en-US" sz="11200" b="0" i="0" u="none" strike="noStrike" kern="1200" dirty="0" smtClean="0">
                <a:solidFill>
                  <a:schemeClr val="tx1"/>
                </a:solidFill>
                <a:latin typeface="华文楷体" pitchFamily="2" charset="-122"/>
                <a:ea typeface="华文楷体" pitchFamily="2" charset="-122"/>
              </a:rPr>
              <a:t>股票期权的到期日与合约月份</a:t>
            </a:r>
            <a:endParaRPr lang="zh-CN" altLang="en-US" sz="11200" kern="1200" dirty="0" smtClean="0">
              <a:solidFill>
                <a:schemeClr val="tx1"/>
              </a:solidFill>
              <a:latin typeface="华文楷体" pitchFamily="2" charset="-122"/>
              <a:ea typeface="华文楷体" pitchFamily="2" charset="-122"/>
            </a:endParaRPr>
          </a:p>
          <a:p>
            <a:pPr>
              <a:buNone/>
            </a:pPr>
            <a:r>
              <a:rPr lang="zh-CN" altLang="en-US" sz="11200" b="0" i="0" u="none" strike="noStrike" kern="1200" dirty="0" smtClean="0">
                <a:solidFill>
                  <a:schemeClr val="tx1"/>
                </a:solidFill>
                <a:latin typeface="华文楷体" pitchFamily="2" charset="-122"/>
                <a:ea typeface="华文楷体" pitchFamily="2" charset="-122"/>
              </a:rPr>
              <a:t>股票期权的合约月份是在</a:t>
            </a:r>
            <a:r>
              <a:rPr lang="en-US" altLang="zh-CN" sz="11200" b="0" kern="1200" dirty="0" smtClean="0">
                <a:solidFill>
                  <a:schemeClr val="tx1"/>
                </a:solidFill>
                <a:latin typeface="华文楷体" pitchFamily="2" charset="-122"/>
                <a:ea typeface="华文楷体" pitchFamily="2" charset="-122"/>
              </a:rPr>
              <a:t>1</a:t>
            </a:r>
            <a:r>
              <a:rPr lang="zh-CN" altLang="en-US" sz="11200" b="0" i="0" u="none" strike="noStrike" kern="1200" dirty="0" smtClean="0">
                <a:solidFill>
                  <a:schemeClr val="tx1"/>
                </a:solidFill>
                <a:latin typeface="华文楷体" pitchFamily="2" charset="-122"/>
                <a:ea typeface="华文楷体" pitchFamily="2" charset="-122"/>
              </a:rPr>
              <a:t>月份、</a:t>
            </a:r>
            <a:r>
              <a:rPr lang="en-US" altLang="zh-CN" sz="11200" b="0" kern="1200" dirty="0" smtClean="0">
                <a:solidFill>
                  <a:schemeClr val="tx1"/>
                </a:solidFill>
                <a:latin typeface="华文楷体" pitchFamily="2" charset="-122"/>
                <a:ea typeface="华文楷体" pitchFamily="2" charset="-122"/>
              </a:rPr>
              <a:t>2</a:t>
            </a:r>
            <a:r>
              <a:rPr lang="zh-CN" altLang="en-US" sz="11200" b="0" i="0" u="none" strike="noStrike" kern="1200" dirty="0" smtClean="0">
                <a:solidFill>
                  <a:schemeClr val="tx1"/>
                </a:solidFill>
                <a:latin typeface="华文楷体" pitchFamily="2" charset="-122"/>
                <a:ea typeface="华文楷体" pitchFamily="2" charset="-122"/>
              </a:rPr>
              <a:t>月份、</a:t>
            </a:r>
            <a:r>
              <a:rPr lang="en-US" altLang="zh-CN" sz="11200" b="0" kern="1200" dirty="0" smtClean="0">
                <a:solidFill>
                  <a:schemeClr val="tx1"/>
                </a:solidFill>
                <a:latin typeface="华文楷体" pitchFamily="2" charset="-122"/>
                <a:ea typeface="华文楷体" pitchFamily="2" charset="-122"/>
              </a:rPr>
              <a:t>3</a:t>
            </a:r>
            <a:r>
              <a:rPr lang="zh-CN" altLang="en-US" sz="11200" b="0" i="0" u="none" strike="noStrike" kern="1200" dirty="0" smtClean="0">
                <a:solidFill>
                  <a:schemeClr val="tx1"/>
                </a:solidFill>
                <a:latin typeface="华文楷体" pitchFamily="2" charset="-122"/>
                <a:ea typeface="华文楷体" pitchFamily="2" charset="-122"/>
              </a:rPr>
              <a:t>月份基础上进行循环</a:t>
            </a:r>
            <a:endParaRPr lang="zh-CN" altLang="en-US" sz="11200" kern="1200" dirty="0" smtClean="0">
              <a:solidFill>
                <a:schemeClr val="tx1"/>
              </a:solidFill>
              <a:latin typeface="华文楷体" pitchFamily="2" charset="-122"/>
              <a:ea typeface="华文楷体" pitchFamily="2" charset="-122"/>
            </a:endParaRPr>
          </a:p>
          <a:p>
            <a:pPr>
              <a:buNone/>
            </a:pPr>
            <a:r>
              <a:rPr lang="en-US" altLang="zh-CN" sz="11200" b="0" kern="1200" dirty="0" smtClean="0">
                <a:solidFill>
                  <a:schemeClr val="tx1"/>
                </a:solidFill>
                <a:latin typeface="华文楷体" pitchFamily="2" charset="-122"/>
                <a:ea typeface="华文楷体" pitchFamily="2" charset="-122"/>
              </a:rPr>
              <a:t>2</a:t>
            </a:r>
            <a:r>
              <a:rPr lang="zh-CN" altLang="en-US" sz="11200" b="0" kern="1200" dirty="0" smtClean="0">
                <a:solidFill>
                  <a:schemeClr val="tx1"/>
                </a:solidFill>
                <a:latin typeface="华文楷体" pitchFamily="2" charset="-122"/>
                <a:ea typeface="华文楷体" pitchFamily="2" charset="-122"/>
              </a:rPr>
              <a:t>、</a:t>
            </a:r>
            <a:r>
              <a:rPr lang="zh-CN" altLang="en-US" sz="11200" b="0" i="0" u="none" strike="noStrike" kern="1200" dirty="0" smtClean="0">
                <a:solidFill>
                  <a:schemeClr val="tx1"/>
                </a:solidFill>
                <a:latin typeface="华文楷体" pitchFamily="2" charset="-122"/>
                <a:ea typeface="华文楷体" pitchFamily="2" charset="-122"/>
              </a:rPr>
              <a:t>股票期权的执行价格</a:t>
            </a:r>
            <a:endParaRPr lang="zh-CN" altLang="en-US" sz="11200" kern="1200" dirty="0" smtClean="0">
              <a:solidFill>
                <a:schemeClr val="tx1"/>
              </a:solidFill>
              <a:latin typeface="华文楷体" pitchFamily="2" charset="-122"/>
              <a:ea typeface="华文楷体" pitchFamily="2" charset="-122"/>
            </a:endParaRPr>
          </a:p>
          <a:p>
            <a:pPr>
              <a:buNone/>
            </a:pPr>
            <a:r>
              <a:rPr lang="zh-CN" altLang="en-US" sz="11200" b="0" i="0" u="none" strike="noStrike" kern="1200" dirty="0" smtClean="0">
                <a:solidFill>
                  <a:schemeClr val="tx1"/>
                </a:solidFill>
                <a:latin typeface="华文楷体" pitchFamily="2" charset="-122"/>
                <a:ea typeface="华文楷体" pitchFamily="2" charset="-122"/>
              </a:rPr>
              <a:t>   执行价格变动间隔分别为</a:t>
            </a:r>
            <a:r>
              <a:rPr lang="en-US" sz="11200" b="0" kern="1200" dirty="0" smtClean="0">
                <a:solidFill>
                  <a:schemeClr val="tx1"/>
                </a:solidFill>
                <a:latin typeface="华文楷体" pitchFamily="2" charset="-122"/>
                <a:ea typeface="华文楷体" pitchFamily="2" charset="-122"/>
              </a:rPr>
              <a:t>2.5</a:t>
            </a:r>
            <a:r>
              <a:rPr lang="zh-CN" altLang="en-US" sz="11200" b="0" i="0" u="none" strike="noStrike" kern="1200" dirty="0" smtClean="0">
                <a:solidFill>
                  <a:schemeClr val="tx1"/>
                </a:solidFill>
                <a:latin typeface="华文楷体" pitchFamily="2" charset="-122"/>
                <a:ea typeface="华文楷体" pitchFamily="2" charset="-122"/>
              </a:rPr>
              <a:t>美元、</a:t>
            </a:r>
            <a:r>
              <a:rPr lang="en-US" altLang="zh-CN" sz="11200" b="0" kern="1200" dirty="0" smtClean="0">
                <a:solidFill>
                  <a:schemeClr val="tx1"/>
                </a:solidFill>
                <a:latin typeface="华文楷体" pitchFamily="2" charset="-122"/>
                <a:ea typeface="华文楷体" pitchFamily="2" charset="-122"/>
              </a:rPr>
              <a:t>5</a:t>
            </a:r>
            <a:r>
              <a:rPr lang="zh-CN" altLang="en-US" sz="11200" b="0" i="0" u="none" strike="noStrike" kern="1200" dirty="0" smtClean="0">
                <a:solidFill>
                  <a:schemeClr val="tx1"/>
                </a:solidFill>
                <a:latin typeface="华文楷体" pitchFamily="2" charset="-122"/>
                <a:ea typeface="华文楷体" pitchFamily="2" charset="-122"/>
              </a:rPr>
              <a:t>美元、</a:t>
            </a:r>
            <a:r>
              <a:rPr lang="en-US" altLang="zh-CN" sz="11200" b="0" kern="1200" dirty="0" smtClean="0">
                <a:solidFill>
                  <a:schemeClr val="tx1"/>
                </a:solidFill>
                <a:latin typeface="华文楷体" pitchFamily="2" charset="-122"/>
                <a:ea typeface="华文楷体" pitchFamily="2" charset="-122"/>
              </a:rPr>
              <a:t>10</a:t>
            </a:r>
            <a:r>
              <a:rPr lang="zh-CN" altLang="en-US" sz="11200" b="0" i="0" u="none" strike="noStrike" kern="1200" dirty="0" smtClean="0">
                <a:solidFill>
                  <a:schemeClr val="tx1"/>
                </a:solidFill>
                <a:latin typeface="华文楷体" pitchFamily="2" charset="-122"/>
                <a:ea typeface="华文楷体" pitchFamily="2" charset="-122"/>
              </a:rPr>
              <a:t>美元。</a:t>
            </a:r>
            <a:endParaRPr lang="zh-CN" altLang="en-US" sz="11200" kern="1200" dirty="0" smtClean="0">
              <a:solidFill>
                <a:schemeClr val="tx1"/>
              </a:solidFill>
              <a:latin typeface="华文楷体" pitchFamily="2" charset="-122"/>
              <a:ea typeface="华文楷体" pitchFamily="2" charset="-122"/>
            </a:endParaRPr>
          </a:p>
          <a:p>
            <a:pPr>
              <a:buNone/>
            </a:pPr>
            <a:r>
              <a:rPr lang="en-US" altLang="zh-CN" sz="11200" b="0" kern="1200" dirty="0" smtClean="0">
                <a:solidFill>
                  <a:schemeClr val="tx1"/>
                </a:solidFill>
                <a:latin typeface="华文楷体" pitchFamily="2" charset="-122"/>
                <a:ea typeface="华文楷体" pitchFamily="2" charset="-122"/>
              </a:rPr>
              <a:t>3</a:t>
            </a:r>
            <a:r>
              <a:rPr lang="zh-CN" altLang="en-US" sz="11200" b="0" kern="1200" dirty="0" smtClean="0">
                <a:solidFill>
                  <a:schemeClr val="tx1"/>
                </a:solidFill>
                <a:latin typeface="华文楷体" pitchFamily="2" charset="-122"/>
                <a:ea typeface="华文楷体" pitchFamily="2" charset="-122"/>
              </a:rPr>
              <a:t>、</a:t>
            </a:r>
            <a:r>
              <a:rPr lang="zh-CN" altLang="en-US" sz="11200" b="0" i="0" u="none" strike="noStrike" kern="1200" dirty="0" smtClean="0">
                <a:solidFill>
                  <a:schemeClr val="tx1"/>
                </a:solidFill>
                <a:latin typeface="华文楷体" pitchFamily="2" charset="-122"/>
                <a:ea typeface="华文楷体" pitchFamily="2" charset="-122"/>
              </a:rPr>
              <a:t>股票红利和股票分割</a:t>
            </a:r>
            <a:endParaRPr lang="zh-CN" altLang="en-US" sz="11200" kern="1200" dirty="0" smtClean="0">
              <a:solidFill>
                <a:schemeClr val="tx1"/>
              </a:solidFill>
              <a:latin typeface="华文楷体" pitchFamily="2" charset="-122"/>
              <a:ea typeface="华文楷体" pitchFamily="2" charset="-122"/>
            </a:endParaRPr>
          </a:p>
          <a:p>
            <a:pPr>
              <a:buNone/>
            </a:pPr>
            <a:r>
              <a:rPr lang="zh-CN" altLang="en-US" sz="11200" b="0" i="0" u="none" strike="noStrike" kern="1200" dirty="0" smtClean="0">
                <a:solidFill>
                  <a:schemeClr val="tx1"/>
                </a:solidFill>
                <a:latin typeface="华文楷体" pitchFamily="2" charset="-122"/>
                <a:ea typeface="华文楷体" pitchFamily="2" charset="-122"/>
              </a:rPr>
              <a:t>    一般情况下，在除权日后公司股票期权的执行价格调整为减去红利，但无论是否派发现金红利，</a:t>
            </a:r>
            <a:r>
              <a:rPr lang="zh-CN" altLang="en-US" sz="11200" b="0" i="0" u="none" strike="noStrike" kern="1200" dirty="0" smtClean="0">
                <a:solidFill>
                  <a:srgbClr val="FF0000"/>
                </a:solidFill>
                <a:latin typeface="华文楷体" pitchFamily="2" charset="-122"/>
                <a:ea typeface="华文楷体" pitchFamily="2" charset="-122"/>
              </a:rPr>
              <a:t>场内交易的期权通常不进行调整</a:t>
            </a:r>
            <a:r>
              <a:rPr lang="zh-CN" altLang="en-US" sz="11200" b="0" i="0" u="none" strike="noStrike" kern="1200" dirty="0" smtClean="0">
                <a:solidFill>
                  <a:schemeClr val="tx1"/>
                </a:solidFill>
                <a:latin typeface="华文楷体" pitchFamily="2" charset="-122"/>
                <a:ea typeface="华文楷体" pitchFamily="2" charset="-122"/>
              </a:rPr>
              <a:t>。</a:t>
            </a:r>
            <a:endParaRPr lang="zh-CN" altLang="en-US" sz="11200" kern="1200" dirty="0" smtClean="0">
              <a:solidFill>
                <a:schemeClr val="tx1"/>
              </a:solidFill>
              <a:latin typeface="华文楷体" pitchFamily="2" charset="-122"/>
              <a:ea typeface="华文楷体" pitchFamily="2" charset="-122"/>
            </a:endParaRPr>
          </a:p>
          <a:p>
            <a:pPr>
              <a:buNone/>
            </a:pPr>
            <a:r>
              <a:rPr lang="zh-CN" altLang="en-US" sz="11200" b="0" i="0" u="none" strike="noStrike" kern="1200" dirty="0" smtClean="0">
                <a:solidFill>
                  <a:schemeClr val="tx1"/>
                </a:solidFill>
                <a:latin typeface="华文楷体" pitchFamily="2" charset="-122"/>
                <a:ea typeface="华文楷体" pitchFamily="2" charset="-122"/>
              </a:rPr>
              <a:t>    </a:t>
            </a:r>
            <a:r>
              <a:rPr lang="zh-CN" altLang="en-US" sz="11200" b="0" i="0" u="none" strike="noStrike" kern="1200" dirty="0" smtClean="0">
                <a:solidFill>
                  <a:srgbClr val="FF0000"/>
                </a:solidFill>
                <a:latin typeface="华文楷体" pitchFamily="2" charset="-122"/>
                <a:ea typeface="华文楷体" pitchFamily="2" charset="-122"/>
              </a:rPr>
              <a:t>股票分割时，场内交易的期权要进行调整</a:t>
            </a:r>
            <a:r>
              <a:rPr lang="zh-CN" altLang="en-US" sz="11200" b="0" i="0" u="none" strike="noStrike" kern="1200" dirty="0" smtClean="0">
                <a:solidFill>
                  <a:schemeClr val="tx1"/>
                </a:solidFill>
                <a:latin typeface="华文楷体" pitchFamily="2" charset="-122"/>
                <a:ea typeface="华文楷体" pitchFamily="2" charset="-122"/>
              </a:rPr>
              <a:t>。</a:t>
            </a:r>
            <a:endParaRPr lang="en-US" altLang="zh-CN" sz="11200" b="0" i="0" u="none" strike="noStrike" kern="1200" dirty="0" smtClean="0">
              <a:solidFill>
                <a:schemeClr val="tx1"/>
              </a:solidFill>
              <a:latin typeface="华文楷体" pitchFamily="2" charset="-122"/>
              <a:ea typeface="华文楷体" pitchFamily="2" charset="-122"/>
            </a:endParaRPr>
          </a:p>
          <a:p>
            <a:pPr>
              <a:buNone/>
            </a:pPr>
            <a:r>
              <a:rPr lang="zh-CN" altLang="en-US" sz="11200" kern="1200" dirty="0" smtClean="0">
                <a:solidFill>
                  <a:schemeClr val="tx1"/>
                </a:solidFill>
                <a:latin typeface="华文楷体" pitchFamily="2" charset="-122"/>
                <a:ea typeface="华文楷体" pitchFamily="2" charset="-122"/>
                <a:cs typeface="+mn-cs"/>
              </a:rPr>
              <a:t>    股票期权报价方式与行情见表</a:t>
            </a:r>
            <a:r>
              <a:rPr lang="en-US" sz="11200" kern="1200" dirty="0" smtClean="0">
                <a:solidFill>
                  <a:schemeClr val="tx1"/>
                </a:solidFill>
                <a:latin typeface="华文楷体" pitchFamily="2" charset="-122"/>
                <a:ea typeface="华文楷体" pitchFamily="2" charset="-122"/>
                <a:cs typeface="+mn-cs"/>
              </a:rPr>
              <a:t>6-9</a:t>
            </a:r>
            <a:r>
              <a:rPr lang="zh-CN" altLang="en-US" sz="3200" kern="1200" dirty="0" smtClean="0">
                <a:solidFill>
                  <a:schemeClr val="tx1"/>
                </a:solidFill>
                <a:latin typeface="+mn-lt"/>
                <a:ea typeface="+mn-ea"/>
                <a:cs typeface="+mn-cs"/>
              </a:rPr>
              <a:t>。</a:t>
            </a:r>
            <a:endParaRPr lang="en-US" altLang="zh-CN" sz="11200" b="0" i="0" u="none" strike="noStrike" kern="1200" dirty="0" smtClean="0">
              <a:solidFill>
                <a:schemeClr val="tx1"/>
              </a:solidFill>
              <a:latin typeface="华文楷体" pitchFamily="2" charset="-122"/>
              <a:ea typeface="华文楷体"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25470"/>
          </a:xfrm>
        </p:spPr>
        <p:txBody>
          <a:bodyPr>
            <a:normAutofit/>
          </a:bodyPr>
          <a:lstStyle/>
          <a:p>
            <a:pPr lvl="0"/>
            <a:r>
              <a:rPr lang="zh-CN" altLang="en-US" sz="4000" b="1" kern="1200" dirty="0" smtClean="0">
                <a:solidFill>
                  <a:schemeClr val="tx1"/>
                </a:solidFill>
                <a:latin typeface="华文楷体" pitchFamily="2" charset="-122"/>
                <a:ea typeface="华文楷体" pitchFamily="2" charset="-122"/>
                <a:cs typeface="+mn-cs"/>
              </a:rPr>
              <a:t>五、期货期权</a:t>
            </a:r>
            <a:endParaRPr lang="zh-CN" altLang="en-US" sz="4000" dirty="0">
              <a:latin typeface="华文楷体" pitchFamily="2" charset="-122"/>
              <a:ea typeface="华文楷体" pitchFamily="2" charset="-122"/>
            </a:endParaRPr>
          </a:p>
        </p:txBody>
      </p:sp>
      <p:sp>
        <p:nvSpPr>
          <p:cNvPr id="3" name="内容占位符 2"/>
          <p:cNvSpPr>
            <a:spLocks noGrp="1"/>
          </p:cNvSpPr>
          <p:nvPr>
            <p:ph idx="1"/>
          </p:nvPr>
        </p:nvSpPr>
        <p:spPr>
          <a:xfrm>
            <a:off x="457200" y="1071546"/>
            <a:ext cx="8229600" cy="5054617"/>
          </a:xfrm>
        </p:spPr>
        <p:txBody>
          <a:bodyPr>
            <a:noAutofit/>
          </a:bodyPr>
          <a:lstStyle/>
          <a:p>
            <a:pPr>
              <a:buNone/>
            </a:pPr>
            <a:r>
              <a:rPr lang="zh-CN" altLang="en-US" sz="2800" b="1" u="none" kern="1200" dirty="0" smtClean="0">
                <a:solidFill>
                  <a:schemeClr val="tx1"/>
                </a:solidFill>
                <a:latin typeface="华文楷体" pitchFamily="2" charset="-122"/>
                <a:ea typeface="华文楷体" pitchFamily="2" charset="-122"/>
                <a:cs typeface="+mn-cs"/>
              </a:rPr>
              <a:t>（一）期货期权概述</a:t>
            </a:r>
            <a:endParaRPr lang="zh-CN" altLang="en-US" sz="2800" u="none" kern="1200" dirty="0" smtClean="0">
              <a:solidFill>
                <a:schemeClr val="tx1"/>
              </a:solidFill>
              <a:latin typeface="华文楷体" pitchFamily="2" charset="-122"/>
              <a:ea typeface="华文楷体" pitchFamily="2" charset="-122"/>
              <a:cs typeface="+mn-cs"/>
            </a:endParaRPr>
          </a:p>
          <a:p>
            <a:pPr>
              <a:buNone/>
            </a:pPr>
            <a:r>
              <a:rPr lang="en-US" altLang="zh-CN" sz="2800" dirty="0" smtClean="0">
                <a:latin typeface="华文楷体" pitchFamily="2" charset="-122"/>
                <a:ea typeface="华文楷体" pitchFamily="2" charset="-122"/>
              </a:rPr>
              <a:t>1</a:t>
            </a:r>
            <a:r>
              <a:rPr lang="zh-CN" altLang="en-US" sz="2800" dirty="0" smtClean="0">
                <a:latin typeface="华文楷体" pitchFamily="2" charset="-122"/>
                <a:ea typeface="华文楷体" pitchFamily="2" charset="-122"/>
              </a:rPr>
              <a:t>、含义：</a:t>
            </a:r>
            <a:r>
              <a:rPr lang="zh-CN" altLang="en-US" sz="2800" b="0" i="0" u="none" strike="noStrike" kern="1200" dirty="0" smtClean="0">
                <a:solidFill>
                  <a:schemeClr val="tx1"/>
                </a:solidFill>
                <a:latin typeface="华文楷体" pitchFamily="2" charset="-122"/>
                <a:ea typeface="华文楷体" pitchFamily="2" charset="-122"/>
                <a:cs typeface="+mn-cs"/>
              </a:rPr>
              <a:t>期货期权是对期货合约买卖权的交易，包括商品期货期权和金融期货期权。</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en-US" altLang="zh-CN" sz="2800" b="0" i="0" u="none" strike="noStrike" kern="1200" dirty="0" smtClean="0">
                <a:solidFill>
                  <a:schemeClr val="tx1"/>
                </a:solidFill>
                <a:latin typeface="华文楷体" pitchFamily="2" charset="-122"/>
                <a:ea typeface="华文楷体" pitchFamily="2" charset="-122"/>
                <a:cs typeface="+mn-cs"/>
              </a:rPr>
              <a:t>2</a:t>
            </a:r>
            <a:r>
              <a:rPr lang="zh-CN" altLang="en-US" sz="2800" b="0" i="0" u="none" strike="noStrike" kern="1200" dirty="0" smtClean="0">
                <a:solidFill>
                  <a:schemeClr val="tx1"/>
                </a:solidFill>
                <a:latin typeface="华文楷体" pitchFamily="2" charset="-122"/>
                <a:ea typeface="华文楷体" pitchFamily="2" charset="-122"/>
                <a:cs typeface="+mn-cs"/>
              </a:rPr>
              <a:t>、期货期权的基础：是商品期货合同，期货期权合同实施时要求交易的不是期货合同所代表的商品，而是期货合同本身。</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en-US" altLang="zh-CN" sz="2800" b="0" i="0" u="none" strike="noStrike" kern="1200" dirty="0" smtClean="0">
                <a:solidFill>
                  <a:schemeClr val="tx1"/>
                </a:solidFill>
                <a:latin typeface="华文楷体" pitchFamily="2" charset="-122"/>
                <a:ea typeface="华文楷体" pitchFamily="2" charset="-122"/>
                <a:cs typeface="+mn-cs"/>
              </a:rPr>
              <a:t>3</a:t>
            </a:r>
            <a:r>
              <a:rPr lang="zh-CN" altLang="en-US" sz="2800" b="0" i="0" u="none" strike="noStrike" kern="1200" dirty="0" smtClean="0">
                <a:solidFill>
                  <a:schemeClr val="tx1"/>
                </a:solidFill>
                <a:latin typeface="华文楷体" pitchFamily="2" charset="-122"/>
                <a:ea typeface="华文楷体" pitchFamily="2" charset="-122"/>
                <a:cs typeface="+mn-cs"/>
              </a:rPr>
              <a:t>、期货期权在实施时很少交割期货合同，不过是由期货期权交易双方收付期货合同与期权的协议价格之间的差额引起的结算金额而已。</a:t>
            </a:r>
            <a:endParaRPr lang="zh-CN" altLang="en-US" sz="2800" kern="1200" dirty="0" smtClean="0">
              <a:solidFill>
                <a:schemeClr val="tx1"/>
              </a:solidFill>
              <a:latin typeface="华文楷体" pitchFamily="2" charset="-122"/>
              <a:ea typeface="华文楷体" pitchFamily="2" charset="-122"/>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pPr lvl="0"/>
            <a:r>
              <a:rPr lang="zh-CN" altLang="en-US" sz="3600" b="0" i="0" u="none" strike="noStrike" kern="1200" dirty="0" smtClean="0">
                <a:solidFill>
                  <a:schemeClr val="tx1"/>
                </a:solidFill>
                <a:latin typeface="华文楷体" pitchFamily="2" charset="-122"/>
                <a:ea typeface="华文楷体" pitchFamily="2" charset="-122"/>
                <a:cs typeface="+mn-cs"/>
              </a:rPr>
              <a:t>期货</a:t>
            </a:r>
            <a:r>
              <a:rPr lang="zh-CN" altLang="en-US" sz="3600" dirty="0" smtClean="0">
                <a:latin typeface="华文楷体" pitchFamily="2" charset="-122"/>
                <a:ea typeface="华文楷体" pitchFamily="2" charset="-122"/>
                <a:cs typeface="+mn-cs"/>
              </a:rPr>
              <a:t>期权优缺点</a:t>
            </a:r>
            <a:r>
              <a:rPr lang="zh-CN" altLang="en-US" sz="3600" b="0" i="0" u="none" strike="noStrike" kern="1200" dirty="0" smtClean="0">
                <a:solidFill>
                  <a:schemeClr val="tx1"/>
                </a:solidFill>
                <a:latin typeface="华文楷体" pitchFamily="2" charset="-122"/>
                <a:ea typeface="华文楷体" pitchFamily="2" charset="-122"/>
                <a:cs typeface="+mn-cs"/>
              </a:rPr>
              <a:t>：</a:t>
            </a:r>
            <a:endParaRPr lang="zh-CN" altLang="en-US" sz="3600" dirty="0"/>
          </a:p>
        </p:txBody>
      </p:sp>
      <p:sp>
        <p:nvSpPr>
          <p:cNvPr id="3" name="内容占位符 2"/>
          <p:cNvSpPr>
            <a:spLocks noGrp="1"/>
          </p:cNvSpPr>
          <p:nvPr>
            <p:ph idx="1"/>
          </p:nvPr>
        </p:nvSpPr>
        <p:spPr>
          <a:xfrm>
            <a:off x="457200" y="1285860"/>
            <a:ext cx="8229600" cy="4840303"/>
          </a:xfrm>
        </p:spPr>
        <p:txBody>
          <a:bodyPr>
            <a:normAutofit/>
          </a:bodyPr>
          <a:lstStyle/>
          <a:p>
            <a:pPr>
              <a:buNone/>
            </a:pPr>
            <a:r>
              <a:rPr lang="en-US" altLang="zh-CN" sz="3000" b="0" i="0" u="none" strike="noStrike" kern="1200" dirty="0" smtClean="0">
                <a:solidFill>
                  <a:schemeClr val="tx1"/>
                </a:solidFill>
                <a:latin typeface="华文楷体" pitchFamily="2" charset="-122"/>
                <a:ea typeface="华文楷体" pitchFamily="2" charset="-122"/>
                <a:cs typeface="+mn-cs"/>
              </a:rPr>
              <a:t>1</a:t>
            </a:r>
            <a:r>
              <a:rPr lang="zh-CN" altLang="en-US" sz="3000" b="0" i="0" u="none" strike="noStrike" kern="1200" dirty="0" smtClean="0">
                <a:solidFill>
                  <a:schemeClr val="tx1"/>
                </a:solidFill>
                <a:latin typeface="华文楷体" pitchFamily="2" charset="-122"/>
                <a:ea typeface="华文楷体" pitchFamily="2" charset="-122"/>
                <a:cs typeface="+mn-cs"/>
              </a:rPr>
              <a:t>、资金使用效益高。</a:t>
            </a:r>
            <a:endParaRPr lang="zh-CN" altLang="en-US" sz="3000" kern="1200" dirty="0" smtClean="0">
              <a:solidFill>
                <a:schemeClr val="tx1"/>
              </a:solidFill>
              <a:latin typeface="华文楷体" pitchFamily="2" charset="-122"/>
              <a:ea typeface="华文楷体" pitchFamily="2" charset="-122"/>
              <a:cs typeface="+mn-cs"/>
            </a:endParaRPr>
          </a:p>
          <a:p>
            <a:pPr>
              <a:buNone/>
            </a:pPr>
            <a:r>
              <a:rPr lang="en-US" altLang="zh-CN" sz="3000" b="0" i="0" u="none" strike="noStrike" kern="1200" dirty="0" smtClean="0">
                <a:solidFill>
                  <a:schemeClr val="tx1"/>
                </a:solidFill>
                <a:latin typeface="华文楷体" pitchFamily="2" charset="-122"/>
                <a:ea typeface="华文楷体" pitchFamily="2" charset="-122"/>
                <a:cs typeface="+mn-cs"/>
              </a:rPr>
              <a:t>2</a:t>
            </a:r>
            <a:r>
              <a:rPr lang="zh-CN" altLang="en-US" sz="3000" b="0" i="0" u="none" strike="noStrike" kern="1200" dirty="0" smtClean="0">
                <a:solidFill>
                  <a:schemeClr val="tx1"/>
                </a:solidFill>
                <a:latin typeface="华文楷体" pitchFamily="2" charset="-122"/>
                <a:ea typeface="华文楷体" pitchFamily="2" charset="-122"/>
                <a:cs typeface="+mn-cs"/>
              </a:rPr>
              <a:t>、交易方便。</a:t>
            </a:r>
            <a:endParaRPr lang="zh-CN" altLang="en-US" sz="3000" kern="1200" dirty="0" smtClean="0">
              <a:solidFill>
                <a:schemeClr val="tx1"/>
              </a:solidFill>
              <a:latin typeface="华文楷体" pitchFamily="2" charset="-122"/>
              <a:ea typeface="华文楷体" pitchFamily="2" charset="-122"/>
              <a:cs typeface="+mn-cs"/>
            </a:endParaRPr>
          </a:p>
          <a:p>
            <a:pPr>
              <a:buNone/>
            </a:pPr>
            <a:r>
              <a:rPr lang="en-US" altLang="zh-CN" sz="3000" b="0" i="0" u="none" strike="noStrike" kern="1200" dirty="0" smtClean="0">
                <a:solidFill>
                  <a:schemeClr val="tx1"/>
                </a:solidFill>
                <a:latin typeface="华文楷体" pitchFamily="2" charset="-122"/>
                <a:ea typeface="华文楷体" pitchFamily="2" charset="-122"/>
                <a:cs typeface="+mn-cs"/>
              </a:rPr>
              <a:t>3</a:t>
            </a:r>
            <a:r>
              <a:rPr lang="zh-CN" altLang="en-US" sz="3000" b="0" i="0" u="none" strike="noStrike" kern="1200" dirty="0" smtClean="0">
                <a:solidFill>
                  <a:schemeClr val="tx1"/>
                </a:solidFill>
                <a:latin typeface="华文楷体" pitchFamily="2" charset="-122"/>
                <a:ea typeface="华文楷体" pitchFamily="2" charset="-122"/>
                <a:cs typeface="+mn-cs"/>
              </a:rPr>
              <a:t>、信用风险小。</a:t>
            </a:r>
            <a:endParaRPr lang="zh-CN" altLang="en-US" sz="3000" kern="1200" dirty="0" smtClean="0">
              <a:solidFill>
                <a:schemeClr val="tx1"/>
              </a:solidFill>
              <a:latin typeface="华文楷体" pitchFamily="2" charset="-122"/>
              <a:ea typeface="华文楷体" pitchFamily="2" charset="-122"/>
              <a:cs typeface="+mn-cs"/>
            </a:endParaRPr>
          </a:p>
          <a:p>
            <a:r>
              <a:rPr lang="zh-CN" altLang="en-US" sz="2800" b="0" i="0" u="none" strike="noStrike" kern="1200" dirty="0" smtClean="0">
                <a:solidFill>
                  <a:schemeClr val="tx1"/>
                </a:solidFill>
                <a:latin typeface="华文楷体" pitchFamily="2" charset="-122"/>
                <a:ea typeface="华文楷体" pitchFamily="2" charset="-122"/>
                <a:cs typeface="+mn-cs"/>
              </a:rPr>
              <a:t>缺点：协议价格、期限等方面的交易条件不能自由决定。</a:t>
            </a:r>
            <a:endParaRPr lang="zh-CN" altLang="en-US" sz="2800" kern="1200" dirty="0" smtClean="0">
              <a:solidFill>
                <a:schemeClr val="tx1"/>
              </a:solidFill>
              <a:latin typeface="华文楷体" pitchFamily="2" charset="-122"/>
              <a:ea typeface="华文楷体" pitchFamily="2" charset="-122"/>
              <a:cs typeface="+mn-cs"/>
            </a:endParaRPr>
          </a:p>
          <a:p>
            <a:r>
              <a:rPr lang="zh-CN" altLang="en-US" sz="2800" b="0" kern="1200" dirty="0" smtClean="0">
                <a:solidFill>
                  <a:schemeClr val="tx1"/>
                </a:solidFill>
                <a:latin typeface="华文楷体" pitchFamily="2" charset="-122"/>
                <a:ea typeface="华文楷体" pitchFamily="2" charset="-122"/>
                <a:cs typeface="+mn-cs"/>
              </a:rPr>
              <a:t>主要的金融期货期权品种有：利率期货期权、外汇期货期权、股指期货期权等，期货期权合约见表</a:t>
            </a:r>
            <a:r>
              <a:rPr lang="en-US" sz="2800" b="0" kern="1200" dirty="0" smtClean="0">
                <a:solidFill>
                  <a:schemeClr val="tx1"/>
                </a:solidFill>
                <a:latin typeface="华文楷体" pitchFamily="2" charset="-122"/>
                <a:ea typeface="华文楷体" pitchFamily="2" charset="-122"/>
                <a:cs typeface="+mn-cs"/>
              </a:rPr>
              <a:t>6-3</a:t>
            </a:r>
            <a:r>
              <a:rPr lang="zh-CN" altLang="en-US" sz="2800" b="0" kern="1200" dirty="0" smtClean="0">
                <a:solidFill>
                  <a:schemeClr val="tx1"/>
                </a:solidFill>
                <a:latin typeface="华文楷体" pitchFamily="2" charset="-122"/>
                <a:ea typeface="华文楷体" pitchFamily="2" charset="-122"/>
                <a:cs typeface="+mn-cs"/>
              </a:rPr>
              <a:t>、表</a:t>
            </a:r>
            <a:r>
              <a:rPr lang="en-US" sz="2800" b="0" kern="1200" dirty="0" smtClean="0">
                <a:solidFill>
                  <a:schemeClr val="tx1"/>
                </a:solidFill>
                <a:latin typeface="华文楷体" pitchFamily="2" charset="-122"/>
                <a:ea typeface="华文楷体" pitchFamily="2" charset="-122"/>
                <a:cs typeface="+mn-cs"/>
              </a:rPr>
              <a:t>6-6</a:t>
            </a:r>
            <a:r>
              <a:rPr lang="zh-CN" altLang="en-US" sz="2800" b="0" kern="1200" dirty="0" smtClean="0">
                <a:solidFill>
                  <a:schemeClr val="tx1"/>
                </a:solidFill>
                <a:latin typeface="华文楷体" pitchFamily="2" charset="-122"/>
                <a:ea typeface="华文楷体" pitchFamily="2" charset="-122"/>
                <a:cs typeface="+mn-cs"/>
              </a:rPr>
              <a:t>和表</a:t>
            </a:r>
            <a:r>
              <a:rPr lang="en-US" sz="2800" b="0" kern="1200" dirty="0" smtClean="0">
                <a:solidFill>
                  <a:schemeClr val="tx1"/>
                </a:solidFill>
                <a:latin typeface="华文楷体" pitchFamily="2" charset="-122"/>
                <a:ea typeface="华文楷体" pitchFamily="2" charset="-122"/>
                <a:cs typeface="+mn-cs"/>
              </a:rPr>
              <a:t>6-7</a:t>
            </a:r>
            <a:r>
              <a:rPr lang="zh-CN" altLang="en-US" sz="2800" b="0" kern="1200" dirty="0" smtClean="0">
                <a:solidFill>
                  <a:schemeClr val="tx1"/>
                </a:solidFill>
                <a:latin typeface="华文楷体" pitchFamily="2" charset="-122"/>
                <a:ea typeface="华文楷体" pitchFamily="2" charset="-122"/>
                <a:cs typeface="+mn-cs"/>
              </a:rPr>
              <a:t>。</a:t>
            </a:r>
            <a:endParaRPr lang="zh-CN" altLang="en-US" sz="2800" kern="1200" dirty="0" smtClean="0">
              <a:solidFill>
                <a:schemeClr val="tx1"/>
              </a:solidFill>
              <a:latin typeface="华文楷体" pitchFamily="2" charset="-122"/>
              <a:ea typeface="华文楷体" pitchFamily="2" charset="-122"/>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pPr lvl="0"/>
            <a:r>
              <a:rPr lang="zh-CN" altLang="en-US" sz="3600" b="0" u="none" kern="1200" dirty="0" smtClean="0">
                <a:solidFill>
                  <a:schemeClr val="tx1"/>
                </a:solidFill>
                <a:latin typeface="华文楷体" pitchFamily="2" charset="-122"/>
                <a:ea typeface="华文楷体" pitchFamily="2" charset="-122"/>
                <a:cs typeface="+mn-cs"/>
              </a:rPr>
              <a:t>（二）</a:t>
            </a:r>
            <a:r>
              <a:rPr lang="zh-CN" altLang="en-US" sz="3600" b="1" kern="1200" dirty="0" smtClean="0">
                <a:solidFill>
                  <a:schemeClr val="tx1"/>
                </a:solidFill>
                <a:latin typeface="华文楷体" pitchFamily="2" charset="-122"/>
                <a:ea typeface="华文楷体" pitchFamily="2" charset="-122"/>
                <a:cs typeface="+mn-cs"/>
              </a:rPr>
              <a:t>几种主要的金融期货期权概述</a:t>
            </a:r>
            <a:endParaRPr lang="zh-CN" altLang="en-US" sz="3600" dirty="0"/>
          </a:p>
        </p:txBody>
      </p:sp>
      <p:sp>
        <p:nvSpPr>
          <p:cNvPr id="3" name="内容占位符 2"/>
          <p:cNvSpPr>
            <a:spLocks noGrp="1"/>
          </p:cNvSpPr>
          <p:nvPr>
            <p:ph idx="1"/>
          </p:nvPr>
        </p:nvSpPr>
        <p:spPr/>
        <p:txBody>
          <a:bodyPr>
            <a:normAutofit/>
          </a:bodyPr>
          <a:lstStyle/>
          <a:p>
            <a:pPr>
              <a:buNone/>
            </a:pPr>
            <a:r>
              <a:rPr lang="en-US" altLang="zh-CN" sz="2800" b="0" i="0" u="none" strike="noStrike" kern="1200" dirty="0" smtClean="0">
                <a:solidFill>
                  <a:schemeClr val="tx1"/>
                </a:solidFill>
                <a:latin typeface="华文楷体" pitchFamily="2" charset="-122"/>
                <a:ea typeface="华文楷体" pitchFamily="2" charset="-122"/>
                <a:cs typeface="+mn-cs"/>
              </a:rPr>
              <a:t>1</a:t>
            </a:r>
            <a:r>
              <a:rPr lang="zh-CN" altLang="en-US" sz="2800" b="0" i="0" u="none" strike="noStrike" kern="1200" dirty="0" smtClean="0">
                <a:solidFill>
                  <a:schemeClr val="tx1"/>
                </a:solidFill>
                <a:latin typeface="华文楷体" pitchFamily="2" charset="-122"/>
                <a:ea typeface="华文楷体" pitchFamily="2" charset="-122"/>
                <a:cs typeface="+mn-cs"/>
              </a:rPr>
              <a:t>、</a:t>
            </a:r>
            <a:r>
              <a:rPr lang="zh-CN" altLang="en-US" sz="2800" b="0" kern="1200" dirty="0" smtClean="0">
                <a:solidFill>
                  <a:schemeClr val="tx1"/>
                </a:solidFill>
                <a:latin typeface="华文楷体" pitchFamily="2" charset="-122"/>
                <a:ea typeface="华文楷体" pitchFamily="2" charset="-122"/>
                <a:cs typeface="+mn-cs"/>
              </a:rPr>
              <a:t>股指期货期权</a:t>
            </a:r>
            <a:endParaRPr lang="zh-CN" altLang="en-US" sz="2800" kern="1200" dirty="0" smtClean="0">
              <a:solidFill>
                <a:schemeClr val="tx1"/>
              </a:solidFill>
              <a:latin typeface="华文楷体" pitchFamily="2" charset="-122"/>
              <a:ea typeface="华文楷体" pitchFamily="2" charset="-122"/>
              <a:cs typeface="+mn-cs"/>
            </a:endParaRPr>
          </a:p>
          <a:p>
            <a:pPr>
              <a:buNone/>
            </a:pPr>
            <a:r>
              <a:rPr lang="en-US" altLang="zh-CN" sz="2800" kern="1200" dirty="0" smtClean="0">
                <a:solidFill>
                  <a:schemeClr val="tx1"/>
                </a:solidFill>
                <a:latin typeface="华文楷体" pitchFamily="2" charset="-122"/>
                <a:ea typeface="华文楷体" pitchFamily="2" charset="-122"/>
                <a:cs typeface="+mn-cs"/>
              </a:rPr>
              <a:t>2</a:t>
            </a:r>
            <a:r>
              <a:rPr lang="zh-CN" altLang="en-US" sz="2800" kern="1200" dirty="0" smtClean="0">
                <a:solidFill>
                  <a:schemeClr val="tx1"/>
                </a:solidFill>
                <a:latin typeface="华文楷体" pitchFamily="2" charset="-122"/>
                <a:ea typeface="华文楷体" pitchFamily="2" charset="-122"/>
                <a:cs typeface="+mn-cs"/>
              </a:rPr>
              <a:t>、利率期货期权</a:t>
            </a:r>
          </a:p>
          <a:p>
            <a:pPr>
              <a:buNone/>
            </a:pPr>
            <a:r>
              <a:rPr lang="en-US" altLang="zh-CN" sz="2800" kern="1200" dirty="0" smtClean="0">
                <a:solidFill>
                  <a:schemeClr val="tx1"/>
                </a:solidFill>
                <a:latin typeface="华文楷体" pitchFamily="2" charset="-122"/>
                <a:ea typeface="华文楷体" pitchFamily="2" charset="-122"/>
                <a:cs typeface="+mn-cs"/>
              </a:rPr>
              <a:t>3</a:t>
            </a:r>
            <a:r>
              <a:rPr lang="zh-CN" altLang="en-US" sz="2800" kern="1200" dirty="0" smtClean="0">
                <a:solidFill>
                  <a:schemeClr val="tx1"/>
                </a:solidFill>
                <a:latin typeface="华文楷体" pitchFamily="2" charset="-122"/>
                <a:ea typeface="华文楷体" pitchFamily="2" charset="-122"/>
                <a:cs typeface="+mn-cs"/>
              </a:rPr>
              <a:t>、外汇期货期权</a:t>
            </a:r>
            <a:endParaRPr lang="en-US" altLang="zh-CN" sz="2800" kern="1200" dirty="0" smtClean="0">
              <a:solidFill>
                <a:schemeClr val="tx1"/>
              </a:solidFill>
              <a:latin typeface="华文楷体" pitchFamily="2" charset="-122"/>
              <a:ea typeface="华文楷体" pitchFamily="2" charset="-122"/>
              <a:cs typeface="+mn-cs"/>
            </a:endParaRPr>
          </a:p>
          <a:p>
            <a:pPr>
              <a:buNone/>
            </a:pPr>
            <a:endParaRPr lang="en-US" altLang="zh-CN" sz="2800" kern="1200" dirty="0" smtClean="0">
              <a:solidFill>
                <a:schemeClr val="tx1"/>
              </a:solidFill>
              <a:latin typeface="华文楷体" pitchFamily="2" charset="-122"/>
              <a:ea typeface="华文楷体" pitchFamily="2" charset="-122"/>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54032"/>
          </a:xfrm>
        </p:spPr>
        <p:txBody>
          <a:bodyPr>
            <a:normAutofit/>
          </a:bodyPr>
          <a:lstStyle/>
          <a:p>
            <a:pPr lvl="0"/>
            <a:r>
              <a:rPr lang="zh-CN" altLang="en-US" sz="3600" b="1" kern="1200" dirty="0" smtClean="0">
                <a:solidFill>
                  <a:schemeClr val="tx1"/>
                </a:solidFill>
                <a:latin typeface="华文楷体" pitchFamily="2" charset="-122"/>
                <a:ea typeface="华文楷体" pitchFamily="2" charset="-122"/>
                <a:cs typeface="+mj-cs"/>
              </a:rPr>
              <a:t>（二）外汇期权的类型</a:t>
            </a:r>
            <a:endParaRPr lang="zh-CN" altLang="en-US" sz="3600" dirty="0"/>
          </a:p>
        </p:txBody>
      </p:sp>
      <p:sp>
        <p:nvSpPr>
          <p:cNvPr id="3" name="内容占位符 2"/>
          <p:cNvSpPr>
            <a:spLocks noGrp="1"/>
          </p:cNvSpPr>
          <p:nvPr>
            <p:ph idx="1"/>
          </p:nvPr>
        </p:nvSpPr>
        <p:spPr>
          <a:xfrm>
            <a:off x="357158" y="1071546"/>
            <a:ext cx="8358246" cy="5500726"/>
          </a:xfrm>
        </p:spPr>
        <p:txBody>
          <a:bodyPr>
            <a:normAutofit fontScale="25000" lnSpcReduction="20000"/>
          </a:bodyPr>
          <a:lstStyle/>
          <a:p>
            <a:pPr lvl="0">
              <a:buNone/>
            </a:pPr>
            <a:r>
              <a:rPr lang="en-US" altLang="zh-CN" sz="11200" b="0" i="0" u="none" strike="noStrike" kern="1200" dirty="0" smtClean="0">
                <a:solidFill>
                  <a:schemeClr val="tx1"/>
                </a:solidFill>
                <a:latin typeface="华文楷体" pitchFamily="2" charset="-122"/>
                <a:ea typeface="华文楷体" pitchFamily="2" charset="-122"/>
                <a:cs typeface="+mj-cs"/>
              </a:rPr>
              <a:t>1</a:t>
            </a:r>
            <a:r>
              <a:rPr lang="zh-CN" altLang="en-US" sz="11200" b="0" i="0" u="none" strike="noStrike" kern="1200" dirty="0" smtClean="0">
                <a:solidFill>
                  <a:schemeClr val="tx1"/>
                </a:solidFill>
                <a:latin typeface="华文楷体" pitchFamily="2" charset="-122"/>
                <a:ea typeface="华文楷体" pitchFamily="2" charset="-122"/>
                <a:cs typeface="+mj-cs"/>
              </a:rPr>
              <a:t>、按期权买方的权利</a:t>
            </a:r>
            <a:r>
              <a:rPr lang="zh-CN" altLang="en-US" sz="11200" dirty="0" smtClean="0">
                <a:latin typeface="华文楷体" pitchFamily="2" charset="-122"/>
                <a:ea typeface="华文楷体" pitchFamily="2" charset="-122"/>
                <a:cs typeface="+mj-cs"/>
              </a:rPr>
              <a:t>分类：分为“买入期权”和“卖出期权”</a:t>
            </a:r>
            <a:endParaRPr lang="zh-CN" altLang="en-US" sz="11200" kern="1200" dirty="0" smtClean="0">
              <a:solidFill>
                <a:schemeClr val="tx1"/>
              </a:solidFill>
              <a:latin typeface="华文楷体" pitchFamily="2" charset="-122"/>
              <a:ea typeface="华文楷体" pitchFamily="2" charset="-122"/>
              <a:cs typeface="+mj-cs"/>
            </a:endParaRPr>
          </a:p>
          <a:p>
            <a:pPr lvl="0">
              <a:buNone/>
            </a:pPr>
            <a:r>
              <a:rPr lang="zh-CN" altLang="en-US" sz="11200" b="0" i="0" u="none" strike="noStrike" kern="1200" dirty="0" smtClean="0">
                <a:solidFill>
                  <a:schemeClr val="tx1"/>
                </a:solidFill>
                <a:latin typeface="华文楷体" pitchFamily="2" charset="-122"/>
                <a:ea typeface="华文楷体" pitchFamily="2" charset="-122"/>
                <a:cs typeface="+mj-cs"/>
              </a:rPr>
              <a:t>  （</a:t>
            </a:r>
            <a:r>
              <a:rPr lang="en-US" altLang="zh-CN" sz="11200" b="0" i="0" u="none" strike="noStrike" kern="1200" dirty="0" smtClean="0">
                <a:solidFill>
                  <a:schemeClr val="tx1"/>
                </a:solidFill>
                <a:latin typeface="华文楷体" pitchFamily="2" charset="-122"/>
                <a:ea typeface="华文楷体" pitchFamily="2" charset="-122"/>
                <a:cs typeface="+mj-cs"/>
              </a:rPr>
              <a:t>1</a:t>
            </a:r>
            <a:r>
              <a:rPr lang="zh-CN" altLang="en-US" sz="11200" b="0" i="0" u="none" strike="noStrike" kern="1200" dirty="0" smtClean="0">
                <a:solidFill>
                  <a:schemeClr val="tx1"/>
                </a:solidFill>
                <a:latin typeface="华文楷体" pitchFamily="2" charset="-122"/>
                <a:ea typeface="华文楷体" pitchFamily="2" charset="-122"/>
                <a:cs typeface="+mj-cs"/>
              </a:rPr>
              <a:t>）买入期权：</a:t>
            </a:r>
            <a:r>
              <a:rPr lang="zh-CN" altLang="en-US" sz="11200" b="0" kern="1200" dirty="0" smtClean="0">
                <a:solidFill>
                  <a:schemeClr val="tx1"/>
                </a:solidFill>
                <a:latin typeface="华文楷体" pitchFamily="2" charset="-122"/>
                <a:ea typeface="华文楷体" pitchFamily="2" charset="-122"/>
                <a:cs typeface="+mj-cs"/>
              </a:rPr>
              <a:t>是</a:t>
            </a:r>
            <a:r>
              <a:rPr lang="zh-CN" altLang="en-US" sz="11200" b="0" i="0" u="none" strike="noStrike" kern="1200" dirty="0" smtClean="0">
                <a:solidFill>
                  <a:schemeClr val="tx1"/>
                </a:solidFill>
                <a:latin typeface="华文楷体" pitchFamily="2" charset="-122"/>
                <a:ea typeface="华文楷体" pitchFamily="2" charset="-122"/>
                <a:cs typeface="+mj-cs"/>
              </a:rPr>
              <a:t>指客户支付一定金额的期权费后买入相应面值、期限和执行价格的外汇期权（看涨期权或看跌期权），期权到期时如果汇率变动对客户有利，则客户通过执行期权可获得较高收益；如果汇率变动对客户不利，则客户可选择不执行期权。</a:t>
            </a:r>
            <a:endParaRPr lang="zh-CN" altLang="en-US" sz="11200" kern="1200" dirty="0" smtClean="0">
              <a:solidFill>
                <a:schemeClr val="tx1"/>
              </a:solidFill>
              <a:latin typeface="华文楷体" pitchFamily="2" charset="-122"/>
              <a:ea typeface="华文楷体" pitchFamily="2" charset="-122"/>
              <a:cs typeface="+mj-cs"/>
            </a:endParaRPr>
          </a:p>
          <a:p>
            <a:pPr lvl="0">
              <a:buNone/>
            </a:pPr>
            <a:r>
              <a:rPr lang="zh-CN" altLang="en-US" sz="11200" b="0" i="0" u="none" strike="noStrike" kern="1200" dirty="0" smtClean="0">
                <a:solidFill>
                  <a:schemeClr val="tx1"/>
                </a:solidFill>
                <a:latin typeface="华文楷体" pitchFamily="2" charset="-122"/>
                <a:ea typeface="华文楷体" pitchFamily="2" charset="-122"/>
                <a:cs typeface="+mj-cs"/>
              </a:rPr>
              <a:t>（</a:t>
            </a:r>
            <a:r>
              <a:rPr lang="en-US" altLang="zh-CN" sz="11200" b="0" i="0" u="none" strike="noStrike" kern="1200" dirty="0" smtClean="0">
                <a:solidFill>
                  <a:schemeClr val="tx1"/>
                </a:solidFill>
                <a:latin typeface="华文楷体" pitchFamily="2" charset="-122"/>
                <a:ea typeface="华文楷体" pitchFamily="2" charset="-122"/>
                <a:cs typeface="+mj-cs"/>
              </a:rPr>
              <a:t>2</a:t>
            </a:r>
            <a:r>
              <a:rPr lang="zh-CN" altLang="en-US" sz="11200" b="0" i="0" u="none" strike="noStrike" kern="1200" dirty="0" smtClean="0">
                <a:solidFill>
                  <a:schemeClr val="tx1"/>
                </a:solidFill>
                <a:latin typeface="华文楷体" pitchFamily="2" charset="-122"/>
                <a:ea typeface="华文楷体" pitchFamily="2" charset="-122"/>
                <a:cs typeface="+mj-cs"/>
              </a:rPr>
              <a:t>）卖出期权：是客户卖出一个外汇期权，可得到一笔期权费。期权到期时，如果汇率变动对客户有利，则客户可得到期权费；如果汇率变动对客户不利，则客户将遭受一定的损失。</a:t>
            </a:r>
            <a:endParaRPr lang="zh-CN" altLang="en-US" sz="11200" kern="1200" dirty="0" smtClean="0">
              <a:solidFill>
                <a:schemeClr val="tx1"/>
              </a:solidFill>
              <a:latin typeface="华文楷体" pitchFamily="2" charset="-122"/>
              <a:ea typeface="华文楷体" pitchFamily="2" charset="-122"/>
              <a:cs typeface="+mj-cs"/>
            </a:endParaRPr>
          </a:p>
          <a:p>
            <a:pPr lvl="0">
              <a:buNone/>
            </a:pPr>
            <a:r>
              <a:rPr lang="en-US" altLang="zh-CN" sz="11200" b="0" i="0" u="none" strike="noStrike" kern="1200" dirty="0" smtClean="0">
                <a:solidFill>
                  <a:schemeClr val="tx1"/>
                </a:solidFill>
                <a:latin typeface="华文楷体" pitchFamily="2" charset="-122"/>
                <a:ea typeface="华文楷体" pitchFamily="2" charset="-122"/>
                <a:cs typeface="+mj-cs"/>
              </a:rPr>
              <a:t>2</a:t>
            </a:r>
            <a:r>
              <a:rPr lang="zh-CN" altLang="en-US" sz="11200" b="0" i="0" u="none" strike="noStrike" kern="1200" dirty="0" smtClean="0">
                <a:solidFill>
                  <a:schemeClr val="tx1"/>
                </a:solidFill>
                <a:latin typeface="华文楷体" pitchFamily="2" charset="-122"/>
                <a:ea typeface="华文楷体" pitchFamily="2" charset="-122"/>
                <a:cs typeface="+mj-cs"/>
              </a:rPr>
              <a:t>、按外汇期权交易的标的品种分类</a:t>
            </a:r>
            <a:endParaRPr lang="zh-CN" altLang="en-US" sz="11200" kern="1200" dirty="0" smtClean="0">
              <a:solidFill>
                <a:schemeClr val="tx1"/>
              </a:solidFill>
              <a:latin typeface="华文楷体" pitchFamily="2" charset="-122"/>
              <a:ea typeface="华文楷体" pitchFamily="2" charset="-122"/>
              <a:cs typeface="+mj-cs"/>
            </a:endParaRPr>
          </a:p>
          <a:p>
            <a:pPr lvl="0">
              <a:buNone/>
            </a:pPr>
            <a:r>
              <a:rPr lang="zh-CN" altLang="en-US" sz="11200" b="0" i="0" u="none" strike="noStrike" kern="1200" dirty="0" smtClean="0">
                <a:solidFill>
                  <a:schemeClr val="tx1"/>
                </a:solidFill>
                <a:latin typeface="华文楷体" pitchFamily="2" charset="-122"/>
                <a:ea typeface="华文楷体" pitchFamily="2" charset="-122"/>
                <a:cs typeface="+mj-cs"/>
              </a:rPr>
              <a:t>   外汇期权有多种分类，如在美国费城证券交易所，可交易的品种有：</a:t>
            </a:r>
            <a:r>
              <a:rPr lang="zh-CN" altLang="en-US" sz="11200" kern="1200" dirty="0" smtClean="0">
                <a:solidFill>
                  <a:schemeClr val="tx1"/>
                </a:solidFill>
                <a:latin typeface="华文楷体" pitchFamily="2" charset="-122"/>
                <a:ea typeface="华文楷体" pitchFamily="2" charset="-122"/>
                <a:cs typeface="+mj-cs"/>
              </a:rPr>
              <a:t>英镑、加元、日圆、瑞士法郎、欧元等。</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47664" y="274638"/>
            <a:ext cx="6552728" cy="706090"/>
          </a:xfrm>
        </p:spPr>
        <p:txBody>
          <a:bodyPr>
            <a:normAutofit/>
          </a:bodyPr>
          <a:lstStyle/>
          <a:p>
            <a:r>
              <a:rPr lang="zh-CN" altLang="zh-CN" sz="3600" b="1" dirty="0">
                <a:latin typeface="华文楷体" panose="02010600040101010101" pitchFamily="2" charset="-122"/>
                <a:ea typeface="华文楷体" panose="02010600040101010101" pitchFamily="2" charset="-122"/>
              </a:rPr>
              <a:t>中国的金融期权</a:t>
            </a:r>
            <a:r>
              <a:rPr lang="zh-CN" altLang="zh-CN" sz="3600" b="1" dirty="0" smtClean="0">
                <a:latin typeface="华文楷体" panose="02010600040101010101" pitchFamily="2" charset="-122"/>
                <a:ea typeface="华文楷体" panose="02010600040101010101" pitchFamily="2" charset="-122"/>
              </a:rPr>
              <a:t>产品</a:t>
            </a:r>
            <a:endParaRPr lang="zh-CN" altLang="en-US" sz="3600" dirty="0"/>
          </a:p>
        </p:txBody>
      </p:sp>
      <p:sp>
        <p:nvSpPr>
          <p:cNvPr id="3" name="内容占位符 2"/>
          <p:cNvSpPr>
            <a:spLocks noGrp="1"/>
          </p:cNvSpPr>
          <p:nvPr>
            <p:ph idx="1"/>
          </p:nvPr>
        </p:nvSpPr>
        <p:spPr>
          <a:xfrm>
            <a:off x="457200" y="1052736"/>
            <a:ext cx="8363272" cy="5472608"/>
          </a:xfrm>
        </p:spPr>
        <p:txBody>
          <a:bodyPr/>
          <a:lstStyle/>
          <a:p>
            <a:pPr>
              <a:buNone/>
            </a:pPr>
            <a:r>
              <a:rPr lang="zh-CN" altLang="zh-CN" sz="2800" dirty="0">
                <a:latin typeface="华文楷体" panose="02010600040101010101" pitchFamily="2" charset="-122"/>
                <a:ea typeface="华文楷体" panose="02010600040101010101" pitchFamily="2" charset="-122"/>
              </a:rPr>
              <a:t>（一）股票期权与股指期权</a:t>
            </a:r>
            <a:r>
              <a:rPr lang="zh-CN" altLang="zh-CN" sz="2800" dirty="0" smtClean="0">
                <a:latin typeface="华文楷体" panose="02010600040101010101" pitchFamily="2" charset="-122"/>
                <a:ea typeface="华文楷体" panose="02010600040101010101" pitchFamily="2" charset="-122"/>
              </a:rPr>
              <a:t>市场</a:t>
            </a:r>
            <a:endParaRPr lang="en-US" altLang="zh-CN" sz="2800" dirty="0" smtClean="0">
              <a:latin typeface="华文楷体" panose="02010600040101010101" pitchFamily="2" charset="-122"/>
              <a:ea typeface="华文楷体" panose="02010600040101010101" pitchFamily="2" charset="-122"/>
            </a:endParaRPr>
          </a:p>
          <a:p>
            <a:pPr>
              <a:buNone/>
            </a:pPr>
            <a:endParaRPr lang="en-US" altLang="zh-CN" sz="2800" dirty="0" smtClean="0">
              <a:latin typeface="华文楷体" panose="02010600040101010101" pitchFamily="2" charset="-122"/>
              <a:ea typeface="华文楷体" panose="02010600040101010101" pitchFamily="2"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2264429295"/>
              </p:ext>
            </p:extLst>
          </p:nvPr>
        </p:nvGraphicFramePr>
        <p:xfrm>
          <a:off x="467544" y="1556791"/>
          <a:ext cx="8352928" cy="4896544"/>
        </p:xfrm>
        <a:graphic>
          <a:graphicData uri="http://schemas.openxmlformats.org/drawingml/2006/table">
            <a:tbl>
              <a:tblPr firstRow="1" firstCol="1" bandRow="1">
                <a:tableStyleId>{5C22544A-7EE6-4342-B048-85BDC9FD1C3A}</a:tableStyleId>
              </a:tblPr>
              <a:tblGrid>
                <a:gridCol w="1670397"/>
                <a:gridCol w="1670397"/>
                <a:gridCol w="1670397"/>
                <a:gridCol w="1670397"/>
                <a:gridCol w="1671340"/>
              </a:tblGrid>
              <a:tr h="791413">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交易所</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indent="306070"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上交所</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indent="306070"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上交所</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indent="306070"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深交所</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indent="306070"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中金所</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r>
              <a:tr h="801623">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合约名称</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上证</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50ETF</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期权</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沪深</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300ETF</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期权</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沪深</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300ETF</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期权</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沪深</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300</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指数期权</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r>
              <a:tr h="1720682">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合约标的</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华夏上证</a:t>
                      </a:r>
                      <a:r>
                        <a:rPr lang="en-US" sz="2000" kern="100" dirty="0">
                          <a:solidFill>
                            <a:schemeClr val="tx1"/>
                          </a:solidFill>
                          <a:effectLst/>
                          <a:highlight>
                            <a:srgbClr val="00FFFF"/>
                          </a:highlight>
                          <a:latin typeface="华文楷体" panose="02010600040101010101" pitchFamily="2" charset="-122"/>
                          <a:ea typeface="华文楷体" panose="02010600040101010101" pitchFamily="2" charset="-122"/>
                        </a:rPr>
                        <a:t>50ETF</a:t>
                      </a: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a:t>
                      </a:r>
                      <a:r>
                        <a:rPr lang="en-US" sz="2000" kern="100" dirty="0">
                          <a:solidFill>
                            <a:schemeClr val="tx1"/>
                          </a:solidFill>
                          <a:effectLst/>
                          <a:highlight>
                            <a:srgbClr val="00FFFF"/>
                          </a:highlight>
                          <a:latin typeface="华文楷体" panose="02010600040101010101" pitchFamily="2" charset="-122"/>
                          <a:ea typeface="华文楷体" panose="02010600040101010101" pitchFamily="2" charset="-122"/>
                        </a:rPr>
                        <a:t>510050.SH</a:t>
                      </a: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华泰柏瑞</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300ETF</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510300.SH</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嘉实沪深</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300ETF</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159919.SZ</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沪深</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300</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指数（</a:t>
                      </a:r>
                      <a:r>
                        <a:rPr lang="en-US" sz="2000" kern="100">
                          <a:solidFill>
                            <a:schemeClr val="tx1"/>
                          </a:solidFill>
                          <a:effectLst/>
                          <a:highlight>
                            <a:srgbClr val="00FFFF"/>
                          </a:highlight>
                          <a:latin typeface="华文楷体" panose="02010600040101010101" pitchFamily="2" charset="-122"/>
                          <a:ea typeface="华文楷体" panose="02010600040101010101" pitchFamily="2" charset="-122"/>
                        </a:rPr>
                        <a:t>000300.SH</a:t>
                      </a: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nchor="ctr"/>
                </a:tc>
              </a:tr>
              <a:tr h="791413">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期权类型</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欧式</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欧式</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欧式</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欧式</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tc>
              </a:tr>
              <a:tr h="791413">
                <a:tc>
                  <a:txBody>
                    <a:bodyPr/>
                    <a:lstStyle/>
                    <a:p>
                      <a:pPr algn="just">
                        <a:lnSpc>
                          <a:spcPts val="1800"/>
                        </a:lnSpc>
                        <a:spcAft>
                          <a:spcPts val="0"/>
                        </a:spcAft>
                      </a:pPr>
                      <a:r>
                        <a:rPr lang="zh-CN" sz="2000" kern="100">
                          <a:solidFill>
                            <a:schemeClr val="tx1"/>
                          </a:solidFill>
                          <a:effectLst/>
                          <a:highlight>
                            <a:srgbClr val="00FFFF"/>
                          </a:highlight>
                          <a:latin typeface="华文楷体" panose="02010600040101010101" pitchFamily="2" charset="-122"/>
                          <a:ea typeface="华文楷体" panose="02010600040101010101" pitchFamily="2" charset="-122"/>
                        </a:rPr>
                        <a:t>交割方式</a:t>
                      </a:r>
                      <a:endParaRPr lang="zh-CN" sz="2000" kern="10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实物交割</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实物交割</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实物交割</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tc>
                <a:tc>
                  <a:txBody>
                    <a:bodyPr/>
                    <a:lstStyle/>
                    <a:p>
                      <a:pPr algn="just">
                        <a:lnSpc>
                          <a:spcPts val="1800"/>
                        </a:lnSpc>
                        <a:spcAft>
                          <a:spcPts val="0"/>
                        </a:spcAft>
                      </a:pPr>
                      <a:r>
                        <a:rPr lang="zh-CN" sz="2000" kern="100" dirty="0">
                          <a:solidFill>
                            <a:schemeClr val="tx1"/>
                          </a:solidFill>
                          <a:effectLst/>
                          <a:highlight>
                            <a:srgbClr val="00FFFF"/>
                          </a:highlight>
                          <a:latin typeface="华文楷体" panose="02010600040101010101" pitchFamily="2" charset="-122"/>
                          <a:ea typeface="华文楷体" panose="02010600040101010101" pitchFamily="2" charset="-122"/>
                        </a:rPr>
                        <a:t>现金交割</a:t>
                      </a:r>
                      <a:endParaRPr lang="zh-CN" sz="2000" kern="100" dirty="0">
                        <a:solidFill>
                          <a:schemeClr val="tx1"/>
                        </a:solidFill>
                        <a:effectLst/>
                        <a:latin typeface="华文楷体" panose="02010600040101010101" pitchFamily="2" charset="-122"/>
                        <a:ea typeface="华文楷体" panose="02010600040101010101" pitchFamily="2" charset="-122"/>
                      </a:endParaRPr>
                    </a:p>
                  </a:txBody>
                  <a:tcPr marL="68580" marR="68580" marT="0" marB="0"/>
                </a:tc>
              </a:tr>
            </a:tbl>
          </a:graphicData>
        </a:graphic>
      </p:graphicFrame>
    </p:spTree>
    <p:extLst>
      <p:ext uri="{BB962C8B-B14F-4D97-AF65-F5344CB8AC3E}">
        <p14:creationId xmlns:p14="http://schemas.microsoft.com/office/powerpoint/2010/main" val="1927067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zh-CN" sz="3600" dirty="0">
                <a:latin typeface="华文楷体" panose="02010600040101010101" pitchFamily="2" charset="-122"/>
                <a:ea typeface="华文楷体" panose="02010600040101010101" pitchFamily="2" charset="-122"/>
              </a:rPr>
              <a:t>我国国内推出的股票期权与股指</a:t>
            </a:r>
            <a:r>
              <a:rPr lang="zh-CN" altLang="zh-CN" sz="3600" dirty="0" smtClean="0">
                <a:latin typeface="华文楷体" panose="02010600040101010101" pitchFamily="2" charset="-122"/>
                <a:ea typeface="华文楷体" panose="02010600040101010101" pitchFamily="2" charset="-122"/>
              </a:rPr>
              <a:t>期权</a:t>
            </a:r>
            <a:endParaRPr lang="zh-CN" altLang="en-US" sz="3600" dirty="0">
              <a:latin typeface="华文楷体" panose="02010600040101010101" pitchFamily="2" charset="-122"/>
              <a:ea typeface="华文楷体" panose="02010600040101010101" pitchFamily="2" charset="-122"/>
            </a:endParaRPr>
          </a:p>
        </p:txBody>
      </p:sp>
      <p:sp>
        <p:nvSpPr>
          <p:cNvPr id="3" name="内容占位符 2"/>
          <p:cNvSpPr>
            <a:spLocks noGrp="1"/>
          </p:cNvSpPr>
          <p:nvPr>
            <p:ph idx="1"/>
          </p:nvPr>
        </p:nvSpPr>
        <p:spPr>
          <a:xfrm>
            <a:off x="395536" y="1268760"/>
            <a:ext cx="8291264" cy="5184576"/>
          </a:xfrm>
        </p:spPr>
        <p:txBody>
          <a:bodyPr>
            <a:normAutofit/>
          </a:bodyPr>
          <a:lstStyle/>
          <a:p>
            <a:pPr marL="0" indent="0">
              <a:buNone/>
            </a:pPr>
            <a:r>
              <a:rPr lang="en-US" altLang="zh-CN" sz="3000" dirty="0" smtClean="0">
                <a:latin typeface="华文楷体" panose="02010600040101010101" pitchFamily="2" charset="-122"/>
                <a:ea typeface="华文楷体" panose="02010600040101010101" pitchFamily="2" charset="-122"/>
              </a:rPr>
              <a:t>  </a:t>
            </a:r>
            <a:r>
              <a:rPr lang="zh-CN" altLang="zh-CN" sz="3000" dirty="0" smtClean="0">
                <a:latin typeface="华文楷体" panose="02010600040101010101" pitchFamily="2" charset="-122"/>
                <a:ea typeface="华文楷体" panose="02010600040101010101" pitchFamily="2" charset="-122"/>
              </a:rPr>
              <a:t>上海</a:t>
            </a:r>
            <a:r>
              <a:rPr lang="zh-CN" altLang="zh-CN" sz="3000" dirty="0">
                <a:latin typeface="华文楷体" panose="02010600040101010101" pitchFamily="2" charset="-122"/>
                <a:ea typeface="华文楷体" panose="02010600040101010101" pitchFamily="2" charset="-122"/>
              </a:rPr>
              <a:t>证券交易所于</a:t>
            </a:r>
            <a:r>
              <a:rPr lang="en-US" altLang="zh-CN" sz="3000" dirty="0">
                <a:latin typeface="华文楷体" panose="02010600040101010101" pitchFamily="2" charset="-122"/>
                <a:ea typeface="华文楷体" panose="02010600040101010101" pitchFamily="2" charset="-122"/>
              </a:rPr>
              <a:t>2015</a:t>
            </a:r>
            <a:r>
              <a:rPr lang="zh-CN" altLang="zh-CN" sz="3000" dirty="0">
                <a:latin typeface="华文楷体" panose="02010600040101010101" pitchFamily="2" charset="-122"/>
                <a:ea typeface="华文楷体" panose="02010600040101010101" pitchFamily="2" charset="-122"/>
              </a:rPr>
              <a:t>年</a:t>
            </a:r>
            <a:r>
              <a:rPr lang="en-US" altLang="zh-CN" sz="3000" dirty="0">
                <a:latin typeface="华文楷体" panose="02010600040101010101" pitchFamily="2" charset="-122"/>
                <a:ea typeface="华文楷体" panose="02010600040101010101" pitchFamily="2" charset="-122"/>
              </a:rPr>
              <a:t>2</a:t>
            </a:r>
            <a:r>
              <a:rPr lang="zh-CN" altLang="zh-CN" sz="3000" dirty="0">
                <a:latin typeface="华文楷体" panose="02010600040101010101" pitchFamily="2" charset="-122"/>
                <a:ea typeface="华文楷体" panose="02010600040101010101" pitchFamily="2" charset="-122"/>
              </a:rPr>
              <a:t>月</a:t>
            </a:r>
            <a:r>
              <a:rPr lang="en-US" altLang="zh-CN" sz="3000" dirty="0">
                <a:latin typeface="华文楷体" panose="02010600040101010101" pitchFamily="2" charset="-122"/>
                <a:ea typeface="华文楷体" panose="02010600040101010101" pitchFamily="2" charset="-122"/>
              </a:rPr>
              <a:t>9</a:t>
            </a:r>
            <a:r>
              <a:rPr lang="zh-CN" altLang="zh-CN" sz="3000" dirty="0">
                <a:latin typeface="华文楷体" panose="02010600040101010101" pitchFamily="2" charset="-122"/>
                <a:ea typeface="华文楷体" panose="02010600040101010101" pitchFamily="2" charset="-122"/>
              </a:rPr>
              <a:t>日推出了首只真正意义上的股票期权：上证</a:t>
            </a:r>
            <a:r>
              <a:rPr lang="en-US" altLang="zh-CN" sz="3000" dirty="0">
                <a:latin typeface="华文楷体" panose="02010600040101010101" pitchFamily="2" charset="-122"/>
                <a:ea typeface="华文楷体" panose="02010600040101010101" pitchFamily="2" charset="-122"/>
              </a:rPr>
              <a:t>50ETF</a:t>
            </a:r>
            <a:r>
              <a:rPr lang="zh-CN" altLang="zh-CN" sz="3000" dirty="0">
                <a:latin typeface="华文楷体" panose="02010600040101010101" pitchFamily="2" charset="-122"/>
                <a:ea typeface="华文楷体" panose="02010600040101010101" pitchFamily="2" charset="-122"/>
              </a:rPr>
              <a:t>期权</a:t>
            </a:r>
            <a:r>
              <a:rPr lang="zh-CN" altLang="zh-CN" sz="3000" dirty="0" smtClean="0">
                <a:latin typeface="华文楷体" panose="02010600040101010101" pitchFamily="2" charset="-122"/>
                <a:ea typeface="华文楷体" panose="02010600040101010101" pitchFamily="2" charset="-122"/>
              </a:rPr>
              <a:t>合约。</a:t>
            </a:r>
            <a:endParaRPr lang="en-US" altLang="zh-CN" sz="3000" dirty="0" smtClean="0">
              <a:latin typeface="华文楷体" panose="02010600040101010101" pitchFamily="2" charset="-122"/>
              <a:ea typeface="华文楷体" panose="02010600040101010101" pitchFamily="2" charset="-122"/>
            </a:endParaRPr>
          </a:p>
          <a:p>
            <a:pPr marL="0" indent="0">
              <a:buNone/>
            </a:pPr>
            <a:r>
              <a:rPr lang="en-US" altLang="zh-CN" sz="3000" dirty="0" smtClean="0">
                <a:latin typeface="华文楷体" panose="02010600040101010101" pitchFamily="2" charset="-122"/>
                <a:ea typeface="华文楷体" panose="02010600040101010101" pitchFamily="2" charset="-122"/>
              </a:rPr>
              <a:t>   2019</a:t>
            </a:r>
            <a:r>
              <a:rPr lang="zh-CN" altLang="zh-CN" sz="3000" dirty="0">
                <a:latin typeface="华文楷体" panose="02010600040101010101" pitchFamily="2" charset="-122"/>
                <a:ea typeface="华文楷体" panose="02010600040101010101" pitchFamily="2" charset="-122"/>
              </a:rPr>
              <a:t>年</a:t>
            </a:r>
            <a:r>
              <a:rPr lang="en-US" altLang="zh-CN" sz="3000" dirty="0">
                <a:latin typeface="华文楷体" panose="02010600040101010101" pitchFamily="2" charset="-122"/>
                <a:ea typeface="华文楷体" panose="02010600040101010101" pitchFamily="2" charset="-122"/>
              </a:rPr>
              <a:t>12</a:t>
            </a:r>
            <a:r>
              <a:rPr lang="zh-CN" altLang="zh-CN" sz="3000" dirty="0">
                <a:latin typeface="华文楷体" panose="02010600040101010101" pitchFamily="2" charset="-122"/>
                <a:ea typeface="华文楷体" panose="02010600040101010101" pitchFamily="2" charset="-122"/>
              </a:rPr>
              <a:t>月</a:t>
            </a:r>
            <a:r>
              <a:rPr lang="en-US" altLang="zh-CN" sz="3000" dirty="0">
                <a:latin typeface="华文楷体" panose="02010600040101010101" pitchFamily="2" charset="-122"/>
                <a:ea typeface="华文楷体" panose="02010600040101010101" pitchFamily="2" charset="-122"/>
              </a:rPr>
              <a:t>23</a:t>
            </a:r>
            <a:r>
              <a:rPr lang="zh-CN" altLang="zh-CN" sz="3000" dirty="0">
                <a:latin typeface="华文楷体" panose="02010600040101010101" pitchFamily="2" charset="-122"/>
                <a:ea typeface="华文楷体" panose="02010600040101010101" pitchFamily="2" charset="-122"/>
              </a:rPr>
              <a:t>日，上交所推出沪深</a:t>
            </a:r>
            <a:r>
              <a:rPr lang="en-US" altLang="zh-CN" sz="3000" dirty="0">
                <a:latin typeface="华文楷体" panose="02010600040101010101" pitchFamily="2" charset="-122"/>
                <a:ea typeface="华文楷体" panose="02010600040101010101" pitchFamily="2" charset="-122"/>
              </a:rPr>
              <a:t>300ETF</a:t>
            </a:r>
            <a:r>
              <a:rPr lang="zh-CN" altLang="zh-CN" sz="3000" dirty="0">
                <a:latin typeface="华文楷体" panose="02010600040101010101" pitchFamily="2" charset="-122"/>
                <a:ea typeface="华文楷体" panose="02010600040101010101" pitchFamily="2" charset="-122"/>
              </a:rPr>
              <a:t>期权，标的为华泰柏瑞沪深</a:t>
            </a:r>
            <a:r>
              <a:rPr lang="en-US" altLang="zh-CN" sz="3000" dirty="0">
                <a:latin typeface="华文楷体" panose="02010600040101010101" pitchFamily="2" charset="-122"/>
                <a:ea typeface="华文楷体" panose="02010600040101010101" pitchFamily="2" charset="-122"/>
              </a:rPr>
              <a:t>300ETF</a:t>
            </a:r>
            <a:r>
              <a:rPr lang="zh-CN" altLang="zh-CN" sz="3000" dirty="0">
                <a:latin typeface="华文楷体" panose="02010600040101010101" pitchFamily="2" charset="-122"/>
                <a:ea typeface="华文楷体" panose="02010600040101010101" pitchFamily="2" charset="-122"/>
              </a:rPr>
              <a:t>，深交所推出沪深</a:t>
            </a:r>
            <a:r>
              <a:rPr lang="en-US" altLang="zh-CN" sz="3000" dirty="0">
                <a:latin typeface="华文楷体" panose="02010600040101010101" pitchFamily="2" charset="-122"/>
                <a:ea typeface="华文楷体" panose="02010600040101010101" pitchFamily="2" charset="-122"/>
              </a:rPr>
              <a:t>300ETF</a:t>
            </a:r>
            <a:r>
              <a:rPr lang="zh-CN" altLang="zh-CN" sz="3000" dirty="0">
                <a:latin typeface="华文楷体" panose="02010600040101010101" pitchFamily="2" charset="-122"/>
                <a:ea typeface="华文楷体" panose="02010600040101010101" pitchFamily="2" charset="-122"/>
              </a:rPr>
              <a:t>期权，标的为嘉实沪深</a:t>
            </a:r>
            <a:r>
              <a:rPr lang="en-US" altLang="zh-CN" sz="3000" dirty="0">
                <a:latin typeface="华文楷体" panose="02010600040101010101" pitchFamily="2" charset="-122"/>
                <a:ea typeface="华文楷体" panose="02010600040101010101" pitchFamily="2" charset="-122"/>
              </a:rPr>
              <a:t>300ETF</a:t>
            </a:r>
            <a:r>
              <a:rPr lang="zh-CN" altLang="zh-CN" sz="3000" dirty="0">
                <a:latin typeface="华文楷体" panose="02010600040101010101" pitchFamily="2" charset="-122"/>
                <a:ea typeface="华文楷体" panose="02010600040101010101" pitchFamily="2" charset="-122"/>
              </a:rPr>
              <a:t>，中金所上市沪深</a:t>
            </a:r>
            <a:r>
              <a:rPr lang="en-US" altLang="zh-CN" sz="3000" dirty="0">
                <a:latin typeface="华文楷体" panose="02010600040101010101" pitchFamily="2" charset="-122"/>
                <a:ea typeface="华文楷体" panose="02010600040101010101" pitchFamily="2" charset="-122"/>
              </a:rPr>
              <a:t>300</a:t>
            </a:r>
            <a:r>
              <a:rPr lang="zh-CN" altLang="zh-CN" sz="3000" dirty="0">
                <a:latin typeface="华文楷体" panose="02010600040101010101" pitchFamily="2" charset="-122"/>
                <a:ea typeface="华文楷体" panose="02010600040101010101" pitchFamily="2" charset="-122"/>
              </a:rPr>
              <a:t>股指期权</a:t>
            </a:r>
            <a:r>
              <a:rPr lang="zh-CN" altLang="zh-CN" sz="3000" dirty="0" smtClean="0">
                <a:latin typeface="华文楷体" panose="02010600040101010101" pitchFamily="2" charset="-122"/>
                <a:ea typeface="华文楷体" panose="02010600040101010101" pitchFamily="2" charset="-122"/>
              </a:rPr>
              <a:t>。</a:t>
            </a:r>
            <a:endParaRPr lang="en-US" altLang="zh-CN" sz="3000" dirty="0" smtClean="0">
              <a:latin typeface="华文楷体" panose="02010600040101010101" pitchFamily="2" charset="-122"/>
              <a:ea typeface="华文楷体" panose="02010600040101010101" pitchFamily="2" charset="-122"/>
            </a:endParaRPr>
          </a:p>
          <a:p>
            <a:pPr marL="0" indent="0">
              <a:buNone/>
            </a:pPr>
            <a:r>
              <a:rPr lang="en-US" altLang="zh-CN" sz="3000" dirty="0">
                <a:latin typeface="华文楷体" panose="02010600040101010101" pitchFamily="2" charset="-122"/>
                <a:ea typeface="华文楷体" panose="02010600040101010101" pitchFamily="2" charset="-122"/>
              </a:rPr>
              <a:t> </a:t>
            </a:r>
            <a:r>
              <a:rPr lang="en-US" altLang="zh-CN" sz="3000" dirty="0" smtClean="0">
                <a:latin typeface="华文楷体" panose="02010600040101010101" pitchFamily="2" charset="-122"/>
                <a:ea typeface="华文楷体" panose="02010600040101010101" pitchFamily="2" charset="-122"/>
              </a:rPr>
              <a:t>  </a:t>
            </a:r>
            <a:r>
              <a:rPr lang="zh-CN" altLang="zh-CN" sz="3000" dirty="0" smtClean="0">
                <a:latin typeface="华文楷体" panose="02010600040101010101" pitchFamily="2" charset="-122"/>
                <a:ea typeface="华文楷体" panose="02010600040101010101" pitchFamily="2" charset="-122"/>
              </a:rPr>
              <a:t>上</a:t>
            </a:r>
            <a:r>
              <a:rPr lang="zh-CN" altLang="zh-CN" sz="3000" dirty="0">
                <a:latin typeface="华文楷体" panose="02010600040101010101" pitchFamily="2" charset="-122"/>
                <a:ea typeface="华文楷体" panose="02010600040101010101" pitchFamily="2" charset="-122"/>
              </a:rPr>
              <a:t>证</a:t>
            </a:r>
            <a:r>
              <a:rPr lang="en-US" altLang="zh-CN" sz="3000" dirty="0">
                <a:latin typeface="华文楷体" panose="02010600040101010101" pitchFamily="2" charset="-122"/>
                <a:ea typeface="华文楷体" panose="02010600040101010101" pitchFamily="2" charset="-122"/>
              </a:rPr>
              <a:t>50ETF</a:t>
            </a:r>
            <a:r>
              <a:rPr lang="zh-CN" altLang="zh-CN" sz="3000" dirty="0">
                <a:latin typeface="华文楷体" panose="02010600040101010101" pitchFamily="2" charset="-122"/>
                <a:ea typeface="华文楷体" panose="02010600040101010101" pitchFamily="2" charset="-122"/>
              </a:rPr>
              <a:t>期权、沪深</a:t>
            </a:r>
            <a:r>
              <a:rPr lang="en-US" altLang="zh-CN" sz="3000" dirty="0">
                <a:latin typeface="华文楷体" panose="02010600040101010101" pitchFamily="2" charset="-122"/>
                <a:ea typeface="华文楷体" panose="02010600040101010101" pitchFamily="2" charset="-122"/>
              </a:rPr>
              <a:t>300ETF</a:t>
            </a:r>
            <a:r>
              <a:rPr lang="zh-CN" altLang="zh-CN" sz="3000" dirty="0">
                <a:latin typeface="华文楷体" panose="02010600040101010101" pitchFamily="2" charset="-122"/>
                <a:ea typeface="华文楷体" panose="02010600040101010101" pitchFamily="2" charset="-122"/>
              </a:rPr>
              <a:t>期权为类股票期权，沪深</a:t>
            </a:r>
            <a:r>
              <a:rPr lang="en-US" altLang="zh-CN" sz="3000" dirty="0">
                <a:latin typeface="华文楷体" panose="02010600040101010101" pitchFamily="2" charset="-122"/>
                <a:ea typeface="华文楷体" panose="02010600040101010101" pitchFamily="2" charset="-122"/>
              </a:rPr>
              <a:t>300</a:t>
            </a:r>
            <a:r>
              <a:rPr lang="zh-CN" altLang="zh-CN" sz="3000" dirty="0">
                <a:latin typeface="华文楷体" panose="02010600040101010101" pitchFamily="2" charset="-122"/>
                <a:ea typeface="华文楷体" panose="02010600040101010101" pitchFamily="2" charset="-122"/>
              </a:rPr>
              <a:t>股指期权为股指期权</a:t>
            </a:r>
            <a:r>
              <a:rPr lang="zh-CN" altLang="zh-CN" sz="3000" dirty="0" smtClean="0">
                <a:latin typeface="华文楷体" panose="02010600040101010101" pitchFamily="2" charset="-122"/>
                <a:ea typeface="华文楷体" panose="02010600040101010101" pitchFamily="2" charset="-122"/>
              </a:rPr>
              <a:t>。</a:t>
            </a:r>
            <a:endParaRPr lang="en-US" altLang="zh-CN" sz="3000" dirty="0" smtClean="0">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val="2101282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274638"/>
            <a:ext cx="7416824" cy="1066130"/>
          </a:xfrm>
        </p:spPr>
        <p:txBody>
          <a:bodyPr>
            <a:noAutofit/>
          </a:bodyPr>
          <a:lstStyle/>
          <a:p>
            <a:r>
              <a:rPr lang="zh-CN" altLang="zh-CN" sz="3600" dirty="0">
                <a:latin typeface="华文楷体" panose="02010600040101010101" pitchFamily="2" charset="-122"/>
                <a:ea typeface="华文楷体" panose="02010600040101010101" pitchFamily="2" charset="-122"/>
              </a:rPr>
              <a:t>期权市场交易</a:t>
            </a:r>
            <a:r>
              <a:rPr lang="zh-CN" altLang="zh-CN" sz="3600" dirty="0" smtClean="0">
                <a:latin typeface="华文楷体" panose="02010600040101010101" pitchFamily="2" charset="-122"/>
                <a:ea typeface="华文楷体" panose="02010600040101010101" pitchFamily="2" charset="-122"/>
              </a:rPr>
              <a:t>状况</a:t>
            </a:r>
            <a:r>
              <a:rPr lang="zh-CN" altLang="en-US" sz="3600" dirty="0" smtClean="0">
                <a:latin typeface="华文楷体" panose="02010600040101010101" pitchFamily="2" charset="-122"/>
                <a:ea typeface="华文楷体" panose="02010600040101010101" pitchFamily="2" charset="-122"/>
              </a:rPr>
              <a:t>：</a:t>
            </a:r>
            <a:r>
              <a:rPr lang="en-US" altLang="zh-CN" sz="3600" dirty="0" smtClean="0">
                <a:latin typeface="华文楷体" panose="02010600040101010101" pitchFamily="2" charset="-122"/>
                <a:ea typeface="华文楷体" panose="02010600040101010101" pitchFamily="2" charset="-122"/>
              </a:rPr>
              <a:t/>
            </a:r>
            <a:br>
              <a:rPr lang="en-US" altLang="zh-CN" sz="3600" dirty="0" smtClean="0">
                <a:latin typeface="华文楷体" panose="02010600040101010101" pitchFamily="2" charset="-122"/>
                <a:ea typeface="华文楷体" panose="02010600040101010101" pitchFamily="2" charset="-122"/>
              </a:rPr>
            </a:br>
            <a:r>
              <a:rPr lang="zh-CN" altLang="en-US" sz="3600" dirty="0" smtClean="0">
                <a:latin typeface="华文楷体" panose="02010600040101010101" pitchFamily="2" charset="-122"/>
                <a:ea typeface="华文楷体" panose="02010600040101010101" pitchFamily="2" charset="-122"/>
              </a:rPr>
              <a:t>以</a:t>
            </a:r>
            <a:r>
              <a:rPr lang="en-US" altLang="zh-CN" sz="3600" dirty="0" smtClean="0">
                <a:latin typeface="华文楷体" panose="02010600040101010101" pitchFamily="2" charset="-122"/>
                <a:ea typeface="华文楷体" panose="02010600040101010101" pitchFamily="2" charset="-122"/>
              </a:rPr>
              <a:t>50ETF</a:t>
            </a:r>
            <a:r>
              <a:rPr lang="zh-CN" altLang="zh-CN" sz="3600" dirty="0">
                <a:latin typeface="华文楷体" panose="02010600040101010101" pitchFamily="2" charset="-122"/>
                <a:ea typeface="华文楷体" panose="02010600040101010101" pitchFamily="2" charset="-122"/>
              </a:rPr>
              <a:t>期权</a:t>
            </a:r>
            <a:r>
              <a:rPr lang="zh-CN" altLang="zh-CN" sz="3600" dirty="0" smtClean="0">
                <a:latin typeface="华文楷体" panose="02010600040101010101" pitchFamily="2" charset="-122"/>
                <a:ea typeface="华文楷体" panose="02010600040101010101" pitchFamily="2" charset="-122"/>
              </a:rPr>
              <a:t>合约</a:t>
            </a:r>
            <a:r>
              <a:rPr lang="zh-CN" altLang="en-US" sz="3600" dirty="0" smtClean="0">
                <a:latin typeface="华文楷体" panose="02010600040101010101" pitchFamily="2" charset="-122"/>
                <a:ea typeface="华文楷体" panose="02010600040101010101" pitchFamily="2" charset="-122"/>
              </a:rPr>
              <a:t>为例</a:t>
            </a:r>
            <a:endParaRPr lang="zh-CN" altLang="en-US" sz="3600" dirty="0">
              <a:latin typeface="华文楷体" panose="02010600040101010101" pitchFamily="2" charset="-122"/>
              <a:ea typeface="华文楷体" panose="02010600040101010101" pitchFamily="2" charset="-122"/>
            </a:endParaRPr>
          </a:p>
        </p:txBody>
      </p:sp>
      <p:sp>
        <p:nvSpPr>
          <p:cNvPr id="3" name="内容占位符 2"/>
          <p:cNvSpPr>
            <a:spLocks noGrp="1"/>
          </p:cNvSpPr>
          <p:nvPr>
            <p:ph idx="1"/>
          </p:nvPr>
        </p:nvSpPr>
        <p:spPr>
          <a:xfrm>
            <a:off x="457200" y="1484784"/>
            <a:ext cx="8229600" cy="4968552"/>
          </a:xfrm>
        </p:spPr>
        <p:txBody>
          <a:bodyPr>
            <a:normAutofit lnSpcReduction="10000"/>
          </a:bodyPr>
          <a:lstStyle/>
          <a:p>
            <a:r>
              <a:rPr lang="zh-CN" altLang="zh-CN" sz="3000" dirty="0" smtClean="0">
                <a:latin typeface="华文楷体" panose="02010600040101010101" pitchFamily="2" charset="-122"/>
                <a:ea typeface="华文楷体" panose="02010600040101010101" pitchFamily="2" charset="-122"/>
              </a:rPr>
              <a:t>上</a:t>
            </a:r>
            <a:r>
              <a:rPr lang="zh-CN" altLang="zh-CN" sz="3000" dirty="0">
                <a:latin typeface="华文楷体" panose="02010600040101010101" pitchFamily="2" charset="-122"/>
                <a:ea typeface="华文楷体" panose="02010600040101010101" pitchFamily="2" charset="-122"/>
              </a:rPr>
              <a:t>证</a:t>
            </a:r>
            <a:r>
              <a:rPr lang="en-US" altLang="zh-CN" sz="3000" dirty="0">
                <a:latin typeface="华文楷体" panose="02010600040101010101" pitchFamily="2" charset="-122"/>
                <a:ea typeface="华文楷体" panose="02010600040101010101" pitchFamily="2" charset="-122"/>
              </a:rPr>
              <a:t>50ETF</a:t>
            </a:r>
            <a:r>
              <a:rPr lang="zh-CN" altLang="zh-CN" sz="3000" dirty="0">
                <a:latin typeface="华文楷体" panose="02010600040101010101" pitchFamily="2" charset="-122"/>
                <a:ea typeface="华文楷体" panose="02010600040101010101" pitchFamily="2" charset="-122"/>
              </a:rPr>
              <a:t>期权合约上市当日，期权账户总数为</a:t>
            </a:r>
            <a:r>
              <a:rPr lang="en-US" altLang="zh-CN" sz="3000" dirty="0">
                <a:latin typeface="华文楷体" panose="02010600040101010101" pitchFamily="2" charset="-122"/>
                <a:ea typeface="华文楷体" panose="02010600040101010101" pitchFamily="2" charset="-122"/>
              </a:rPr>
              <a:t>2626</a:t>
            </a:r>
            <a:r>
              <a:rPr lang="zh-CN" altLang="zh-CN" sz="3000" dirty="0">
                <a:latin typeface="华文楷体" panose="02010600040101010101" pitchFamily="2" charset="-122"/>
                <a:ea typeface="华文楷体" panose="02010600040101010101" pitchFamily="2" charset="-122"/>
              </a:rPr>
              <a:t>户，其中个人投资者账户为</a:t>
            </a:r>
            <a:r>
              <a:rPr lang="en-US" altLang="zh-CN" sz="3000" dirty="0">
                <a:latin typeface="华文楷体" panose="02010600040101010101" pitchFamily="2" charset="-122"/>
                <a:ea typeface="华文楷体" panose="02010600040101010101" pitchFamily="2" charset="-122"/>
              </a:rPr>
              <a:t>2436</a:t>
            </a:r>
            <a:r>
              <a:rPr lang="zh-CN" altLang="zh-CN" sz="3000" dirty="0">
                <a:latin typeface="华文楷体" panose="02010600040101010101" pitchFamily="2" charset="-122"/>
                <a:ea typeface="华文楷体" panose="02010600040101010101" pitchFamily="2" charset="-122"/>
              </a:rPr>
              <a:t>户，机构投资者账户为</a:t>
            </a:r>
            <a:r>
              <a:rPr lang="en-US" altLang="zh-CN" sz="3000" dirty="0">
                <a:latin typeface="华文楷体" panose="02010600040101010101" pitchFamily="2" charset="-122"/>
                <a:ea typeface="华文楷体" panose="02010600040101010101" pitchFamily="2" charset="-122"/>
              </a:rPr>
              <a:t>190</a:t>
            </a:r>
            <a:r>
              <a:rPr lang="zh-CN" altLang="zh-CN" sz="3000" dirty="0">
                <a:latin typeface="华文楷体" panose="02010600040101010101" pitchFamily="2" charset="-122"/>
                <a:ea typeface="华文楷体" panose="02010600040101010101" pitchFamily="2" charset="-122"/>
              </a:rPr>
              <a:t>户，到</a:t>
            </a:r>
            <a:r>
              <a:rPr lang="en-US" altLang="zh-CN" sz="3000" dirty="0">
                <a:latin typeface="华文楷体" panose="02010600040101010101" pitchFamily="2" charset="-122"/>
                <a:ea typeface="华文楷体" panose="02010600040101010101" pitchFamily="2" charset="-122"/>
              </a:rPr>
              <a:t>2015</a:t>
            </a:r>
            <a:r>
              <a:rPr lang="zh-CN" altLang="zh-CN" sz="3000" dirty="0">
                <a:latin typeface="华文楷体" panose="02010600040101010101" pitchFamily="2" charset="-122"/>
                <a:ea typeface="华文楷体" panose="02010600040101010101" pitchFamily="2" charset="-122"/>
              </a:rPr>
              <a:t>年年末，账户总数为</a:t>
            </a:r>
            <a:r>
              <a:rPr lang="en-US" altLang="zh-CN" sz="3000" dirty="0">
                <a:latin typeface="华文楷体" panose="02010600040101010101" pitchFamily="2" charset="-122"/>
                <a:ea typeface="华文楷体" panose="02010600040101010101" pitchFamily="2" charset="-122"/>
              </a:rPr>
              <a:t>81557</a:t>
            </a:r>
            <a:r>
              <a:rPr lang="zh-CN" altLang="zh-CN" sz="3000" dirty="0">
                <a:latin typeface="华文楷体" panose="02010600040101010101" pitchFamily="2" charset="-122"/>
                <a:ea typeface="华文楷体" panose="02010600040101010101" pitchFamily="2" charset="-122"/>
              </a:rPr>
              <a:t>户，个人投资者</a:t>
            </a:r>
            <a:r>
              <a:rPr lang="en-US" altLang="zh-CN" sz="3000" dirty="0">
                <a:latin typeface="华文楷体" panose="02010600040101010101" pitchFamily="2" charset="-122"/>
                <a:ea typeface="华文楷体" panose="02010600040101010101" pitchFamily="2" charset="-122"/>
              </a:rPr>
              <a:t>80134</a:t>
            </a:r>
            <a:r>
              <a:rPr lang="zh-CN" altLang="zh-CN" sz="3000" dirty="0">
                <a:latin typeface="华文楷体" panose="02010600040101010101" pitchFamily="2" charset="-122"/>
                <a:ea typeface="华文楷体" panose="02010600040101010101" pitchFamily="2" charset="-122"/>
              </a:rPr>
              <a:t>户，机构投资者</a:t>
            </a:r>
            <a:r>
              <a:rPr lang="en-US" altLang="zh-CN" sz="3000" dirty="0">
                <a:latin typeface="华文楷体" panose="02010600040101010101" pitchFamily="2" charset="-122"/>
                <a:ea typeface="华文楷体" panose="02010600040101010101" pitchFamily="2" charset="-122"/>
              </a:rPr>
              <a:t>1423</a:t>
            </a:r>
            <a:r>
              <a:rPr lang="zh-CN" altLang="zh-CN" sz="3000" dirty="0">
                <a:latin typeface="华文楷体" panose="02010600040101010101" pitchFamily="2" charset="-122"/>
                <a:ea typeface="华文楷体" panose="02010600040101010101" pitchFamily="2" charset="-122"/>
              </a:rPr>
              <a:t>户</a:t>
            </a:r>
            <a:r>
              <a:rPr lang="zh-CN" altLang="zh-CN" sz="3000" dirty="0" smtClean="0">
                <a:latin typeface="华文楷体" panose="02010600040101010101" pitchFamily="2" charset="-122"/>
                <a:ea typeface="华文楷体" panose="02010600040101010101" pitchFamily="2" charset="-122"/>
              </a:rPr>
              <a:t>。</a:t>
            </a:r>
            <a:endParaRPr lang="en-US" altLang="zh-CN" sz="3000" dirty="0" smtClean="0">
              <a:latin typeface="华文楷体" panose="02010600040101010101" pitchFamily="2" charset="-122"/>
              <a:ea typeface="华文楷体" panose="02010600040101010101" pitchFamily="2" charset="-122"/>
            </a:endParaRPr>
          </a:p>
          <a:p>
            <a:r>
              <a:rPr lang="en-US" altLang="zh-CN" sz="3000" dirty="0" smtClean="0">
                <a:latin typeface="华文楷体" panose="02010600040101010101" pitchFamily="2" charset="-122"/>
                <a:ea typeface="华文楷体" panose="02010600040101010101" pitchFamily="2" charset="-122"/>
              </a:rPr>
              <a:t>2015~2020</a:t>
            </a:r>
            <a:r>
              <a:rPr lang="zh-CN" altLang="zh-CN" sz="3000" dirty="0">
                <a:latin typeface="华文楷体" panose="02010600040101010101" pitchFamily="2" charset="-122"/>
                <a:ea typeface="华文楷体" panose="02010600040101010101" pitchFamily="2" charset="-122"/>
              </a:rPr>
              <a:t>年期间，上证</a:t>
            </a:r>
            <a:r>
              <a:rPr lang="en-US" altLang="zh-CN" sz="3000" dirty="0">
                <a:latin typeface="华文楷体" panose="02010600040101010101" pitchFamily="2" charset="-122"/>
                <a:ea typeface="华文楷体" panose="02010600040101010101" pitchFamily="2" charset="-122"/>
              </a:rPr>
              <a:t>50ETF</a:t>
            </a:r>
            <a:r>
              <a:rPr lang="zh-CN" altLang="zh-CN" sz="3000" dirty="0">
                <a:latin typeface="华文楷体" panose="02010600040101010101" pitchFamily="2" charset="-122"/>
                <a:ea typeface="华文楷体" panose="02010600040101010101" pitchFamily="2" charset="-122"/>
              </a:rPr>
              <a:t>期权成交面值实现以每年接近一倍的增速扩张</a:t>
            </a:r>
            <a:r>
              <a:rPr lang="zh-CN" altLang="zh-CN" sz="3000" dirty="0" smtClean="0">
                <a:latin typeface="华文楷体" panose="02010600040101010101" pitchFamily="2" charset="-122"/>
                <a:ea typeface="华文楷体" panose="02010600040101010101" pitchFamily="2" charset="-122"/>
              </a:rPr>
              <a:t>。</a:t>
            </a:r>
            <a:r>
              <a:rPr lang="en-US" altLang="zh-CN" sz="3000" dirty="0" smtClean="0">
                <a:latin typeface="华文楷体" panose="02010600040101010101" pitchFamily="2" charset="-122"/>
                <a:ea typeface="华文楷体" panose="02010600040101010101" pitchFamily="2" charset="-122"/>
              </a:rPr>
              <a:t>2020</a:t>
            </a:r>
            <a:r>
              <a:rPr lang="zh-CN" altLang="zh-CN" sz="3000" dirty="0">
                <a:latin typeface="华文楷体" panose="02010600040101010101" pitchFamily="2" charset="-122"/>
                <a:ea typeface="华文楷体" panose="02010600040101010101" pitchFamily="2" charset="-122"/>
              </a:rPr>
              <a:t>年，上证</a:t>
            </a:r>
            <a:r>
              <a:rPr lang="en-US" altLang="zh-CN" sz="3000" dirty="0">
                <a:latin typeface="华文楷体" panose="02010600040101010101" pitchFamily="2" charset="-122"/>
                <a:ea typeface="华文楷体" panose="02010600040101010101" pitchFamily="2" charset="-122"/>
              </a:rPr>
              <a:t>50ETF</a:t>
            </a:r>
            <a:r>
              <a:rPr lang="zh-CN" altLang="zh-CN" sz="3000" dirty="0">
                <a:latin typeface="华文楷体" panose="02010600040101010101" pitchFamily="2" charset="-122"/>
                <a:ea typeface="华文楷体" panose="02010600040101010101" pitchFamily="2" charset="-122"/>
              </a:rPr>
              <a:t>期权累计成交面值达</a:t>
            </a:r>
            <a:r>
              <a:rPr lang="en-US" altLang="zh-CN" sz="3000" dirty="0">
                <a:latin typeface="华文楷体" panose="02010600040101010101" pitchFamily="2" charset="-122"/>
                <a:ea typeface="华文楷体" panose="02010600040101010101" pitchFamily="2" charset="-122"/>
              </a:rPr>
              <a:t>7167.08</a:t>
            </a:r>
            <a:r>
              <a:rPr lang="zh-CN" altLang="zh-CN" sz="3000" dirty="0">
                <a:latin typeface="华文楷体" panose="02010600040101010101" pitchFamily="2" charset="-122"/>
                <a:ea typeface="华文楷体" panose="02010600040101010101" pitchFamily="2" charset="-122"/>
              </a:rPr>
              <a:t>亿元，累计总成交量为</a:t>
            </a:r>
            <a:r>
              <a:rPr lang="en-US" altLang="zh-CN" sz="3000" dirty="0">
                <a:latin typeface="华文楷体" panose="02010600040101010101" pitchFamily="2" charset="-122"/>
                <a:ea typeface="华文楷体" panose="02010600040101010101" pitchFamily="2" charset="-122"/>
              </a:rPr>
              <a:t>9.8</a:t>
            </a:r>
            <a:r>
              <a:rPr lang="zh-CN" altLang="zh-CN" sz="3000" dirty="0">
                <a:latin typeface="华文楷体" panose="02010600040101010101" pitchFamily="2" charset="-122"/>
                <a:ea typeface="华文楷体" panose="02010600040101010101" pitchFamily="2" charset="-122"/>
              </a:rPr>
              <a:t>亿张</a:t>
            </a:r>
            <a:r>
              <a:rPr lang="zh-CN" altLang="zh-CN" sz="3000" dirty="0" smtClean="0">
                <a:latin typeface="华文楷体" panose="02010600040101010101" pitchFamily="2" charset="-122"/>
                <a:ea typeface="华文楷体" panose="02010600040101010101" pitchFamily="2" charset="-122"/>
              </a:rPr>
              <a:t>。</a:t>
            </a:r>
            <a:r>
              <a:rPr lang="en-US" altLang="zh-CN" sz="3000" dirty="0" smtClean="0">
                <a:latin typeface="华文楷体" panose="02010600040101010101" pitchFamily="2" charset="-122"/>
                <a:ea typeface="华文楷体" panose="02010600040101010101" pitchFamily="2" charset="-122"/>
              </a:rPr>
              <a:t>2021</a:t>
            </a:r>
            <a:r>
              <a:rPr lang="zh-CN" altLang="zh-CN" sz="3000" dirty="0">
                <a:latin typeface="华文楷体" panose="02010600040101010101" pitchFamily="2" charset="-122"/>
                <a:ea typeface="华文楷体" panose="02010600040101010101" pitchFamily="2" charset="-122"/>
              </a:rPr>
              <a:t>年，上证</a:t>
            </a:r>
            <a:r>
              <a:rPr lang="en-US" altLang="zh-CN" sz="3000" dirty="0">
                <a:latin typeface="华文楷体" panose="02010600040101010101" pitchFamily="2" charset="-122"/>
                <a:ea typeface="华文楷体" panose="02010600040101010101" pitchFamily="2" charset="-122"/>
              </a:rPr>
              <a:t>50ETF</a:t>
            </a:r>
            <a:r>
              <a:rPr lang="zh-CN" altLang="zh-CN" sz="3000" dirty="0">
                <a:latin typeface="华文楷体" panose="02010600040101010101" pitchFamily="2" charset="-122"/>
                <a:ea typeface="华文楷体" panose="02010600040101010101" pitchFamily="2" charset="-122"/>
              </a:rPr>
              <a:t>期权累计成交面值达</a:t>
            </a:r>
            <a:r>
              <a:rPr lang="en-US" altLang="zh-CN" sz="3000" dirty="0">
                <a:latin typeface="华文楷体" panose="02010600040101010101" pitchFamily="2" charset="-122"/>
                <a:ea typeface="华文楷体" panose="02010600040101010101" pitchFamily="2" charset="-122"/>
              </a:rPr>
              <a:t>8233.28</a:t>
            </a:r>
            <a:r>
              <a:rPr lang="zh-CN" altLang="zh-CN" sz="3000" dirty="0">
                <a:latin typeface="华文楷体" panose="02010600040101010101" pitchFamily="2" charset="-122"/>
                <a:ea typeface="华文楷体" panose="02010600040101010101" pitchFamily="2" charset="-122"/>
              </a:rPr>
              <a:t>亿元，累计总成交量为</a:t>
            </a:r>
            <a:r>
              <a:rPr lang="en-US" altLang="zh-CN" sz="3000" dirty="0">
                <a:latin typeface="华文楷体" panose="02010600040101010101" pitchFamily="2" charset="-122"/>
                <a:ea typeface="华文楷体" panose="02010600040101010101" pitchFamily="2" charset="-122"/>
              </a:rPr>
              <a:t>10.8</a:t>
            </a:r>
            <a:r>
              <a:rPr lang="zh-CN" altLang="zh-CN" sz="3000" dirty="0">
                <a:latin typeface="华文楷体" panose="02010600040101010101" pitchFamily="2" charset="-122"/>
                <a:ea typeface="华文楷体" panose="02010600040101010101" pitchFamily="2" charset="-122"/>
              </a:rPr>
              <a:t>亿</a:t>
            </a:r>
            <a:r>
              <a:rPr lang="zh-CN" altLang="zh-CN" sz="3000" dirty="0" smtClean="0">
                <a:latin typeface="华文楷体" panose="02010600040101010101" pitchFamily="2" charset="-122"/>
                <a:ea typeface="华文楷体" panose="02010600040101010101" pitchFamily="2" charset="-122"/>
              </a:rPr>
              <a:t>张。</a:t>
            </a:r>
            <a:endParaRPr lang="en-US" altLang="zh-CN" sz="3000" dirty="0" smtClean="0">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val="2181079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116632"/>
            <a:ext cx="6768752" cy="706090"/>
          </a:xfrm>
        </p:spPr>
        <p:txBody>
          <a:bodyPr>
            <a:normAutofit/>
          </a:bodyPr>
          <a:lstStyle/>
          <a:p>
            <a:pPr marR="0" lvl="0" defTabSz="914400" rtl="0" eaLnBrk="1" fontAlgn="auto" latinLnBrk="0" hangingPunct="1">
              <a:lnSpc>
                <a:spcPct val="100000"/>
              </a:lnSpc>
              <a:spcBef>
                <a:spcPct val="20000"/>
              </a:spcBef>
              <a:spcAft>
                <a:spcPts val="0"/>
              </a:spcAft>
              <a:buClrTx/>
              <a:buSzTx/>
              <a:tabLst/>
              <a:defRPr/>
            </a:pPr>
            <a:r>
              <a:rPr lang="zh-CN" altLang="zh-CN" sz="3600" kern="1200" dirty="0" smtClean="0">
                <a:solidFill>
                  <a:schemeClr val="tx1"/>
                </a:solidFill>
                <a:effectLst/>
                <a:latin typeface="华文楷体" panose="02010600040101010101" pitchFamily="2" charset="-122"/>
                <a:ea typeface="华文楷体" panose="02010600040101010101" pitchFamily="2" charset="-122"/>
                <a:cs typeface="+mn-cs"/>
              </a:rPr>
              <a:t>（二）可转换债券市场</a:t>
            </a:r>
            <a:endParaRPr lang="zh-CN" altLang="en-US" sz="3600" dirty="0">
              <a:latin typeface="华文楷体" panose="02010600040101010101" pitchFamily="2" charset="-122"/>
              <a:ea typeface="华文楷体" panose="02010600040101010101" pitchFamily="2" charset="-122"/>
            </a:endParaRPr>
          </a:p>
        </p:txBody>
      </p:sp>
      <p:sp>
        <p:nvSpPr>
          <p:cNvPr id="3" name="内容占位符 2"/>
          <p:cNvSpPr>
            <a:spLocks noGrp="1"/>
          </p:cNvSpPr>
          <p:nvPr>
            <p:ph idx="1"/>
          </p:nvPr>
        </p:nvSpPr>
        <p:spPr>
          <a:xfrm>
            <a:off x="457200" y="980728"/>
            <a:ext cx="8229600" cy="5256584"/>
          </a:xfrm>
        </p:spPr>
        <p:txBody>
          <a:bodyPr>
            <a:normAutofit fontScale="70000" lnSpcReduction="20000"/>
          </a:bodyPr>
          <a:lstStyle/>
          <a:p>
            <a:pPr marL="0" indent="0">
              <a:buNone/>
            </a:pPr>
            <a:r>
              <a:rPr lang="en-US" altLang="zh-CN" sz="3200" kern="1200" dirty="0" smtClean="0">
                <a:solidFill>
                  <a:schemeClr val="tx1"/>
                </a:solidFill>
                <a:effectLst/>
                <a:latin typeface="楷体" panose="02010609060101010101" pitchFamily="49" charset="-122"/>
                <a:ea typeface="楷体" panose="02010609060101010101" pitchFamily="49" charset="-122"/>
              </a:rPr>
              <a:t>1</a:t>
            </a:r>
            <a:r>
              <a:rPr lang="zh-CN" altLang="zh-CN" sz="3200" kern="1200" dirty="0" smtClean="0">
                <a:solidFill>
                  <a:schemeClr val="tx1"/>
                </a:solidFill>
                <a:effectLst/>
                <a:latin typeface="楷体" panose="02010609060101010101" pitchFamily="49" charset="-122"/>
                <a:ea typeface="楷体" panose="02010609060101010101" pitchFamily="49" charset="-122"/>
              </a:rPr>
              <a:t>．我国可转换债券发行状况</a:t>
            </a:r>
          </a:p>
          <a:p>
            <a:pPr marL="0" indent="0">
              <a:buNone/>
            </a:pPr>
            <a:r>
              <a:rPr lang="en-US" altLang="zh-CN" sz="3200" kern="1200" dirty="0" smtClean="0">
                <a:solidFill>
                  <a:schemeClr val="tx1"/>
                </a:solidFill>
                <a:effectLst/>
                <a:latin typeface="楷体" panose="02010609060101010101" pitchFamily="49" charset="-122"/>
                <a:ea typeface="楷体" panose="02010609060101010101" pitchFamily="49" charset="-122"/>
              </a:rPr>
              <a:t>    </a:t>
            </a:r>
            <a:r>
              <a:rPr lang="zh-CN" altLang="zh-CN" sz="3200" kern="1200" dirty="0" smtClean="0">
                <a:solidFill>
                  <a:schemeClr val="tx1"/>
                </a:solidFill>
                <a:effectLst/>
                <a:latin typeface="楷体" panose="02010609060101010101" pitchFamily="49" charset="-122"/>
                <a:ea typeface="楷体" panose="02010609060101010101" pitchFamily="49" charset="-122"/>
              </a:rPr>
              <a:t>中国第一只可转换债券琼能源发行于</a:t>
            </a:r>
            <a:r>
              <a:rPr lang="en-US" altLang="zh-CN" sz="3200" kern="1200" dirty="0" smtClean="0">
                <a:solidFill>
                  <a:schemeClr val="tx1"/>
                </a:solidFill>
                <a:effectLst/>
                <a:latin typeface="楷体" panose="02010609060101010101" pitchFamily="49" charset="-122"/>
                <a:ea typeface="楷体" panose="02010609060101010101" pitchFamily="49" charset="-122"/>
              </a:rPr>
              <a:t>1991</a:t>
            </a:r>
            <a:r>
              <a:rPr lang="zh-CN" altLang="zh-CN" sz="3200" kern="1200" dirty="0" smtClean="0">
                <a:solidFill>
                  <a:schemeClr val="tx1"/>
                </a:solidFill>
                <a:effectLst/>
                <a:latin typeface="楷体" panose="02010609060101010101" pitchFamily="49" charset="-122"/>
                <a:ea typeface="楷体" panose="02010609060101010101" pitchFamily="49" charset="-122"/>
              </a:rPr>
              <a:t>年。</a:t>
            </a:r>
            <a:r>
              <a:rPr lang="en-US" altLang="zh-CN" sz="3200" kern="1200" dirty="0" smtClean="0">
                <a:solidFill>
                  <a:schemeClr val="tx1"/>
                </a:solidFill>
                <a:effectLst/>
                <a:latin typeface="楷体" panose="02010609060101010101" pitchFamily="49" charset="-122"/>
                <a:ea typeface="楷体" panose="02010609060101010101" pitchFamily="49" charset="-122"/>
              </a:rPr>
              <a:t>1992</a:t>
            </a:r>
            <a:r>
              <a:rPr lang="zh-CN" altLang="zh-CN" sz="3200" kern="1200" dirty="0" smtClean="0">
                <a:solidFill>
                  <a:schemeClr val="tx1"/>
                </a:solidFill>
                <a:effectLst/>
                <a:latin typeface="楷体" panose="02010609060101010101" pitchFamily="49" charset="-122"/>
                <a:ea typeface="楷体" panose="02010609060101010101" pitchFamily="49" charset="-122"/>
              </a:rPr>
              <a:t>年</a:t>
            </a:r>
            <a:r>
              <a:rPr lang="en-US" altLang="zh-CN" sz="3200" kern="1200" dirty="0" smtClean="0">
                <a:solidFill>
                  <a:schemeClr val="tx1"/>
                </a:solidFill>
                <a:effectLst/>
                <a:latin typeface="楷体" panose="02010609060101010101" pitchFamily="49" charset="-122"/>
                <a:ea typeface="楷体" panose="02010609060101010101" pitchFamily="49" charset="-122"/>
              </a:rPr>
              <a:t>11</a:t>
            </a:r>
            <a:r>
              <a:rPr lang="zh-CN" altLang="zh-CN" sz="3200" kern="1200" dirty="0" smtClean="0">
                <a:solidFill>
                  <a:schemeClr val="tx1"/>
                </a:solidFill>
                <a:effectLst/>
                <a:latin typeface="楷体" panose="02010609060101010101" pitchFamily="49" charset="-122"/>
                <a:ea typeface="楷体" panose="02010609060101010101" pitchFamily="49" charset="-122"/>
              </a:rPr>
              <a:t>月</a:t>
            </a:r>
            <a:r>
              <a:rPr lang="en-US" altLang="zh-CN" sz="3200" kern="1200" dirty="0" smtClean="0">
                <a:solidFill>
                  <a:schemeClr val="tx1"/>
                </a:solidFill>
                <a:effectLst/>
                <a:latin typeface="楷体" panose="02010609060101010101" pitchFamily="49" charset="-122"/>
                <a:ea typeface="楷体" panose="02010609060101010101" pitchFamily="49" charset="-122"/>
              </a:rPr>
              <a:t>19</a:t>
            </a:r>
            <a:r>
              <a:rPr lang="zh-CN" altLang="zh-CN" sz="3200" kern="1200" dirty="0" smtClean="0">
                <a:solidFill>
                  <a:schemeClr val="tx1"/>
                </a:solidFill>
                <a:effectLst/>
                <a:latin typeface="楷体" panose="02010609060101010101" pitchFamily="49" charset="-122"/>
                <a:ea typeface="楷体" panose="02010609060101010101" pitchFamily="49" charset="-122"/>
              </a:rPr>
              <a:t>日，我国</a:t>
            </a:r>
            <a:r>
              <a:rPr lang="en-US" altLang="zh-CN" sz="3200" kern="1200" dirty="0" smtClean="0">
                <a:solidFill>
                  <a:schemeClr val="tx1"/>
                </a:solidFill>
                <a:effectLst/>
                <a:latin typeface="楷体" panose="02010609060101010101" pitchFamily="49" charset="-122"/>
                <a:ea typeface="楷体" panose="02010609060101010101" pitchFamily="49" charset="-122"/>
              </a:rPr>
              <a:t>A</a:t>
            </a:r>
            <a:r>
              <a:rPr lang="zh-CN" altLang="zh-CN" sz="3200" kern="1200" dirty="0" smtClean="0">
                <a:solidFill>
                  <a:schemeClr val="tx1"/>
                </a:solidFill>
                <a:effectLst/>
                <a:latin typeface="楷体" panose="02010609060101010101" pitchFamily="49" charset="-122"/>
                <a:ea typeface="楷体" panose="02010609060101010101" pitchFamily="49" charset="-122"/>
              </a:rPr>
              <a:t>股市场发行了第一只“宝安转债”，</a:t>
            </a:r>
            <a:endParaRPr lang="en-US" altLang="zh-CN" sz="3200" kern="1200" dirty="0" smtClean="0">
              <a:solidFill>
                <a:schemeClr val="tx1"/>
              </a:solidFill>
              <a:effectLst/>
              <a:latin typeface="楷体" panose="02010609060101010101" pitchFamily="49" charset="-122"/>
              <a:ea typeface="楷体" panose="02010609060101010101" pitchFamily="49" charset="-122"/>
            </a:endParaRPr>
          </a:p>
          <a:p>
            <a:pPr marL="0" indent="0">
              <a:buNone/>
            </a:pPr>
            <a:r>
              <a:rPr lang="en-US" altLang="zh-CN" sz="3200" kern="1200" dirty="0" smtClean="0">
                <a:solidFill>
                  <a:schemeClr val="tx1"/>
                </a:solidFill>
                <a:effectLst/>
                <a:latin typeface="楷体" panose="02010609060101010101" pitchFamily="49" charset="-122"/>
                <a:ea typeface="楷体" panose="02010609060101010101" pitchFamily="49" charset="-122"/>
              </a:rPr>
              <a:t>    2001</a:t>
            </a:r>
            <a:r>
              <a:rPr lang="zh-CN" altLang="zh-CN" sz="3200" kern="1200" dirty="0" smtClean="0">
                <a:solidFill>
                  <a:schemeClr val="tx1"/>
                </a:solidFill>
                <a:effectLst/>
                <a:latin typeface="楷体" panose="02010609060101010101" pitchFamily="49" charset="-122"/>
                <a:ea typeface="楷体" panose="02010609060101010101" pitchFamily="49" charset="-122"/>
              </a:rPr>
              <a:t>年</a:t>
            </a:r>
            <a:r>
              <a:rPr lang="en-US" altLang="zh-CN" sz="3200" kern="1200" dirty="0" smtClean="0">
                <a:solidFill>
                  <a:schemeClr val="tx1"/>
                </a:solidFill>
                <a:effectLst/>
                <a:latin typeface="楷体" panose="02010609060101010101" pitchFamily="49" charset="-122"/>
                <a:ea typeface="楷体" panose="02010609060101010101" pitchFamily="49" charset="-122"/>
              </a:rPr>
              <a:t>4</a:t>
            </a:r>
            <a:r>
              <a:rPr lang="zh-CN" altLang="zh-CN" sz="3200" kern="1200" dirty="0" smtClean="0">
                <a:solidFill>
                  <a:schemeClr val="tx1"/>
                </a:solidFill>
                <a:effectLst/>
                <a:latin typeface="楷体" panose="02010609060101010101" pitchFamily="49" charset="-122"/>
                <a:ea typeface="楷体" panose="02010609060101010101" pitchFamily="49" charset="-122"/>
              </a:rPr>
              <a:t>月，中国证监会发布了《上市公司发行可转换公司债券实施办法》，标志着我国可转债市场的发展进入了一个新的全面发展阶段。</a:t>
            </a:r>
          </a:p>
          <a:p>
            <a:pPr marL="0" indent="0">
              <a:buNone/>
            </a:pPr>
            <a:r>
              <a:rPr lang="en-US" altLang="zh-CN" sz="3200" kern="1200" dirty="0" smtClean="0">
                <a:solidFill>
                  <a:schemeClr val="tx1"/>
                </a:solidFill>
                <a:effectLst/>
                <a:latin typeface="楷体" panose="02010609060101010101" pitchFamily="49" charset="-122"/>
                <a:ea typeface="楷体" panose="02010609060101010101" pitchFamily="49" charset="-122"/>
              </a:rPr>
              <a:t>   </a:t>
            </a:r>
            <a:r>
              <a:rPr lang="zh-CN" altLang="zh-CN" sz="3200" kern="1200" dirty="0" smtClean="0">
                <a:solidFill>
                  <a:schemeClr val="tx1"/>
                </a:solidFill>
                <a:effectLst/>
                <a:latin typeface="楷体" panose="02010609060101010101" pitchFamily="49" charset="-122"/>
                <a:ea typeface="楷体" panose="02010609060101010101" pitchFamily="49" charset="-122"/>
              </a:rPr>
              <a:t>进入</a:t>
            </a:r>
            <a:r>
              <a:rPr lang="en-US" altLang="zh-CN" sz="3200" kern="1200" dirty="0" smtClean="0">
                <a:solidFill>
                  <a:schemeClr val="tx1"/>
                </a:solidFill>
                <a:effectLst/>
                <a:latin typeface="楷体" panose="02010609060101010101" pitchFamily="49" charset="-122"/>
                <a:ea typeface="楷体" panose="02010609060101010101" pitchFamily="49" charset="-122"/>
              </a:rPr>
              <a:t>2005</a:t>
            </a:r>
            <a:r>
              <a:rPr lang="zh-CN" altLang="zh-CN" sz="3200" kern="1200" dirty="0" smtClean="0">
                <a:solidFill>
                  <a:schemeClr val="tx1"/>
                </a:solidFill>
                <a:effectLst/>
                <a:latin typeface="楷体" panose="02010609060101010101" pitchFamily="49" charset="-122"/>
                <a:ea typeface="楷体" panose="02010609060101010101" pitchFamily="49" charset="-122"/>
              </a:rPr>
              <a:t>年，由于股权分置改革，再融资停止，可转债市场进入低迷期。</a:t>
            </a:r>
          </a:p>
          <a:p>
            <a:pPr marL="0" indent="0">
              <a:buNone/>
            </a:pPr>
            <a:r>
              <a:rPr lang="en-US" altLang="zh-CN" sz="3200" kern="1200" dirty="0" smtClean="0">
                <a:solidFill>
                  <a:schemeClr val="tx1"/>
                </a:solidFill>
                <a:effectLst/>
                <a:latin typeface="楷体" panose="02010609060101010101" pitchFamily="49" charset="-122"/>
                <a:ea typeface="楷体" panose="02010609060101010101" pitchFamily="49" charset="-122"/>
              </a:rPr>
              <a:t>   2006</a:t>
            </a:r>
            <a:r>
              <a:rPr lang="zh-CN" altLang="zh-CN" sz="3200" kern="1200" dirty="0" smtClean="0">
                <a:solidFill>
                  <a:schemeClr val="tx1"/>
                </a:solidFill>
                <a:effectLst/>
                <a:latin typeface="楷体" panose="02010609060101010101" pitchFamily="49" charset="-122"/>
                <a:ea typeface="楷体" panose="02010609060101010101" pitchFamily="49" charset="-122"/>
              </a:rPr>
              <a:t>年</a:t>
            </a:r>
            <a:r>
              <a:rPr lang="en-US" altLang="zh-CN" sz="3200" kern="1200" dirty="0" smtClean="0">
                <a:solidFill>
                  <a:schemeClr val="tx1"/>
                </a:solidFill>
                <a:effectLst/>
                <a:latin typeface="楷体" panose="02010609060101010101" pitchFamily="49" charset="-122"/>
                <a:ea typeface="楷体" panose="02010609060101010101" pitchFamily="49" charset="-122"/>
              </a:rPr>
              <a:t>5</a:t>
            </a:r>
            <a:r>
              <a:rPr lang="zh-CN" altLang="zh-CN" sz="3200" kern="1200" dirty="0" smtClean="0">
                <a:solidFill>
                  <a:schemeClr val="tx1"/>
                </a:solidFill>
                <a:effectLst/>
                <a:latin typeface="楷体" panose="02010609060101010101" pitchFamily="49" charset="-122"/>
                <a:ea typeface="楷体" panose="02010609060101010101" pitchFamily="49" charset="-122"/>
              </a:rPr>
              <a:t>月随着《上市公司证券发行管理办法》的出台，可转债的发行上市也重新启动。</a:t>
            </a:r>
          </a:p>
          <a:p>
            <a:pPr marL="0" indent="0">
              <a:buNone/>
            </a:pPr>
            <a:r>
              <a:rPr lang="en-US" altLang="zh-CN" sz="3200" kern="1200" dirty="0" smtClean="0">
                <a:solidFill>
                  <a:schemeClr val="tx1"/>
                </a:solidFill>
                <a:effectLst/>
                <a:latin typeface="楷体" panose="02010609060101010101" pitchFamily="49" charset="-122"/>
                <a:ea typeface="楷体" panose="02010609060101010101" pitchFamily="49" charset="-122"/>
              </a:rPr>
              <a:t>   </a:t>
            </a:r>
            <a:r>
              <a:rPr lang="zh-CN" altLang="zh-CN" sz="3200" kern="1200" dirty="0" smtClean="0">
                <a:solidFill>
                  <a:schemeClr val="tx1"/>
                </a:solidFill>
                <a:effectLst/>
                <a:latin typeface="楷体" panose="02010609060101010101" pitchFamily="49" charset="-122"/>
                <a:ea typeface="楷体" panose="02010609060101010101" pitchFamily="49" charset="-122"/>
              </a:rPr>
              <a:t>从</a:t>
            </a:r>
            <a:r>
              <a:rPr lang="en-US" altLang="zh-CN" sz="3200" kern="1200" dirty="0" smtClean="0">
                <a:solidFill>
                  <a:schemeClr val="tx1"/>
                </a:solidFill>
                <a:effectLst/>
                <a:latin typeface="楷体" panose="02010609060101010101" pitchFamily="49" charset="-122"/>
                <a:ea typeface="楷体" panose="02010609060101010101" pitchFamily="49" charset="-122"/>
              </a:rPr>
              <a:t>2010</a:t>
            </a:r>
            <a:r>
              <a:rPr lang="zh-CN" altLang="zh-CN" sz="3200" kern="1200" dirty="0" smtClean="0">
                <a:solidFill>
                  <a:schemeClr val="tx1"/>
                </a:solidFill>
                <a:effectLst/>
                <a:latin typeface="楷体" panose="02010609060101010101" pitchFamily="49" charset="-122"/>
                <a:ea typeface="楷体" panose="02010609060101010101" pitchFamily="49" charset="-122"/>
              </a:rPr>
              <a:t>年至</a:t>
            </a:r>
            <a:r>
              <a:rPr lang="en-US" altLang="zh-CN" sz="3200" kern="1200" dirty="0" smtClean="0">
                <a:solidFill>
                  <a:schemeClr val="tx1"/>
                </a:solidFill>
                <a:effectLst/>
                <a:latin typeface="楷体" panose="02010609060101010101" pitchFamily="49" charset="-122"/>
                <a:ea typeface="楷体" panose="02010609060101010101" pitchFamily="49" charset="-122"/>
              </a:rPr>
              <a:t>2016</a:t>
            </a:r>
            <a:r>
              <a:rPr lang="zh-CN" altLang="zh-CN" sz="3200" kern="1200" dirty="0" smtClean="0">
                <a:solidFill>
                  <a:schemeClr val="tx1"/>
                </a:solidFill>
                <a:effectLst/>
                <a:latin typeface="楷体" panose="02010609060101010101" pitchFamily="49" charset="-122"/>
                <a:ea typeface="楷体" panose="02010609060101010101" pitchFamily="49" charset="-122"/>
              </a:rPr>
              <a:t>年的</a:t>
            </a:r>
            <a:r>
              <a:rPr lang="en-US" altLang="zh-CN" sz="3200" kern="1200" dirty="0" smtClean="0">
                <a:solidFill>
                  <a:schemeClr val="tx1"/>
                </a:solidFill>
                <a:effectLst/>
                <a:latin typeface="楷体" panose="02010609060101010101" pitchFamily="49" charset="-122"/>
                <a:ea typeface="楷体" panose="02010609060101010101" pitchFamily="49" charset="-122"/>
              </a:rPr>
              <a:t>6</a:t>
            </a:r>
            <a:r>
              <a:rPr lang="zh-CN" altLang="zh-CN" sz="3200" kern="1200" dirty="0" smtClean="0">
                <a:solidFill>
                  <a:schemeClr val="tx1"/>
                </a:solidFill>
                <a:effectLst/>
                <a:latin typeface="楷体" panose="02010609060101010101" pitchFamily="49" charset="-122"/>
                <a:ea typeface="楷体" panose="02010609060101010101" pitchFamily="49" charset="-122"/>
              </a:rPr>
              <a:t>年时间内，可转换债累积发行规模达</a:t>
            </a:r>
            <a:r>
              <a:rPr lang="en-US" altLang="zh-CN" sz="3200" kern="1200" dirty="0" smtClean="0">
                <a:solidFill>
                  <a:schemeClr val="tx1"/>
                </a:solidFill>
                <a:effectLst/>
                <a:latin typeface="楷体" panose="02010609060101010101" pitchFamily="49" charset="-122"/>
                <a:ea typeface="楷体" panose="02010609060101010101" pitchFamily="49" charset="-122"/>
              </a:rPr>
              <a:t>2470</a:t>
            </a:r>
            <a:r>
              <a:rPr lang="zh-CN" altLang="zh-CN" sz="3200" kern="1200" dirty="0" smtClean="0">
                <a:solidFill>
                  <a:schemeClr val="tx1"/>
                </a:solidFill>
                <a:effectLst/>
                <a:latin typeface="楷体" panose="02010609060101010101" pitchFamily="49" charset="-122"/>
                <a:ea typeface="楷体" panose="02010609060101010101" pitchFamily="49" charset="-122"/>
              </a:rPr>
              <a:t>亿元，年平均发行</a:t>
            </a:r>
            <a:r>
              <a:rPr lang="en-US" altLang="zh-CN" sz="3200" kern="1200" dirty="0" smtClean="0">
                <a:solidFill>
                  <a:schemeClr val="tx1"/>
                </a:solidFill>
                <a:effectLst/>
                <a:latin typeface="楷体" panose="02010609060101010101" pitchFamily="49" charset="-122"/>
                <a:ea typeface="楷体" panose="02010609060101010101" pitchFamily="49" charset="-122"/>
              </a:rPr>
              <a:t>411</a:t>
            </a:r>
            <a:r>
              <a:rPr lang="zh-CN" altLang="zh-CN" sz="3200" kern="1200" dirty="0" smtClean="0">
                <a:solidFill>
                  <a:schemeClr val="tx1"/>
                </a:solidFill>
                <a:effectLst/>
                <a:latin typeface="楷体" panose="02010609060101010101" pitchFamily="49" charset="-122"/>
                <a:ea typeface="楷体" panose="02010609060101010101" pitchFamily="49" charset="-122"/>
              </a:rPr>
              <a:t>亿元，而</a:t>
            </a:r>
            <a:r>
              <a:rPr lang="en-US" altLang="zh-CN" sz="3200" kern="1200" dirty="0" smtClean="0">
                <a:solidFill>
                  <a:schemeClr val="tx1"/>
                </a:solidFill>
                <a:effectLst/>
                <a:latin typeface="楷体" panose="02010609060101010101" pitchFamily="49" charset="-122"/>
                <a:ea typeface="楷体" panose="02010609060101010101" pitchFamily="49" charset="-122"/>
              </a:rPr>
              <a:t>2006</a:t>
            </a:r>
            <a:r>
              <a:rPr lang="zh-CN" altLang="zh-CN" sz="3200" kern="1200" dirty="0" smtClean="0">
                <a:solidFill>
                  <a:schemeClr val="tx1"/>
                </a:solidFill>
                <a:effectLst/>
                <a:latin typeface="楷体" panose="02010609060101010101" pitchFamily="49" charset="-122"/>
                <a:ea typeface="楷体" panose="02010609060101010101" pitchFamily="49" charset="-122"/>
              </a:rPr>
              <a:t>年至</a:t>
            </a:r>
            <a:r>
              <a:rPr lang="en-US" altLang="zh-CN" sz="3200" kern="1200" dirty="0" smtClean="0">
                <a:solidFill>
                  <a:schemeClr val="tx1"/>
                </a:solidFill>
                <a:effectLst/>
                <a:latin typeface="楷体" panose="02010609060101010101" pitchFamily="49" charset="-122"/>
                <a:ea typeface="楷体" panose="02010609060101010101" pitchFamily="49" charset="-122"/>
              </a:rPr>
              <a:t>2009</a:t>
            </a:r>
            <a:r>
              <a:rPr lang="zh-CN" altLang="zh-CN" sz="3200" kern="1200" dirty="0" smtClean="0">
                <a:solidFill>
                  <a:schemeClr val="tx1"/>
                </a:solidFill>
                <a:effectLst/>
                <a:latin typeface="楷体" panose="02010609060101010101" pitchFamily="49" charset="-122"/>
                <a:ea typeface="楷体" panose="02010609060101010101" pitchFamily="49" charset="-122"/>
              </a:rPr>
              <a:t>年</a:t>
            </a:r>
            <a:r>
              <a:rPr lang="en-US" altLang="zh-CN" sz="3200" kern="1200" dirty="0" smtClean="0">
                <a:solidFill>
                  <a:schemeClr val="tx1"/>
                </a:solidFill>
                <a:effectLst/>
                <a:latin typeface="楷体" panose="02010609060101010101" pitchFamily="49" charset="-122"/>
                <a:ea typeface="楷体" panose="02010609060101010101" pitchFamily="49" charset="-122"/>
              </a:rPr>
              <a:t>3</a:t>
            </a:r>
            <a:r>
              <a:rPr lang="zh-CN" altLang="zh-CN" sz="3200" kern="1200" dirty="0" smtClean="0">
                <a:solidFill>
                  <a:schemeClr val="tx1"/>
                </a:solidFill>
                <a:effectLst/>
                <a:latin typeface="楷体" panose="02010609060101010101" pitchFamily="49" charset="-122"/>
                <a:ea typeface="楷体" panose="02010609060101010101" pitchFamily="49" charset="-122"/>
              </a:rPr>
              <a:t>年时间发行仅</a:t>
            </a:r>
            <a:r>
              <a:rPr lang="en-US" altLang="zh-CN" sz="3200" kern="1200" dirty="0" smtClean="0">
                <a:solidFill>
                  <a:schemeClr val="tx1"/>
                </a:solidFill>
                <a:effectLst/>
                <a:latin typeface="楷体" panose="02010609060101010101" pitchFamily="49" charset="-122"/>
                <a:ea typeface="楷体" panose="02010609060101010101" pitchFamily="49" charset="-122"/>
              </a:rPr>
              <a:t>274</a:t>
            </a:r>
            <a:r>
              <a:rPr lang="zh-CN" altLang="zh-CN" sz="3200" kern="1200" dirty="0" smtClean="0">
                <a:solidFill>
                  <a:schemeClr val="tx1"/>
                </a:solidFill>
                <a:effectLst/>
                <a:latin typeface="楷体" panose="02010609060101010101" pitchFamily="49" charset="-122"/>
                <a:ea typeface="楷体" panose="02010609060101010101" pitchFamily="49" charset="-122"/>
              </a:rPr>
              <a:t>亿元，年平均发行</a:t>
            </a:r>
            <a:r>
              <a:rPr lang="en-US" altLang="zh-CN" sz="3200" kern="1200" dirty="0" smtClean="0">
                <a:solidFill>
                  <a:schemeClr val="tx1"/>
                </a:solidFill>
                <a:effectLst/>
                <a:latin typeface="楷体" panose="02010609060101010101" pitchFamily="49" charset="-122"/>
                <a:ea typeface="楷体" panose="02010609060101010101" pitchFamily="49" charset="-122"/>
              </a:rPr>
              <a:t>91</a:t>
            </a:r>
            <a:r>
              <a:rPr lang="zh-CN" altLang="zh-CN" sz="3200" kern="1200" dirty="0" smtClean="0">
                <a:solidFill>
                  <a:schemeClr val="tx1"/>
                </a:solidFill>
                <a:effectLst/>
                <a:latin typeface="楷体" panose="02010609060101010101" pitchFamily="49" charset="-122"/>
                <a:ea typeface="楷体" panose="02010609060101010101" pitchFamily="49" charset="-122"/>
              </a:rPr>
              <a:t>亿元，年平均发行规模增长</a:t>
            </a:r>
            <a:r>
              <a:rPr lang="en-US" altLang="zh-CN" sz="3200" kern="1200" dirty="0" smtClean="0">
                <a:solidFill>
                  <a:schemeClr val="tx1"/>
                </a:solidFill>
                <a:effectLst/>
                <a:latin typeface="楷体" panose="02010609060101010101" pitchFamily="49" charset="-122"/>
                <a:ea typeface="楷体" panose="02010609060101010101" pitchFamily="49" charset="-122"/>
              </a:rPr>
              <a:t>3.5</a:t>
            </a:r>
            <a:r>
              <a:rPr lang="zh-CN" altLang="zh-CN" sz="3200" kern="1200" dirty="0" smtClean="0">
                <a:solidFill>
                  <a:schemeClr val="tx1"/>
                </a:solidFill>
                <a:effectLst/>
                <a:latin typeface="楷体" panose="02010609060101010101" pitchFamily="49" charset="-122"/>
                <a:ea typeface="楷体" panose="02010609060101010101" pitchFamily="49" charset="-122"/>
              </a:rPr>
              <a:t>倍，可转债市场迎来第一次大扩容。</a:t>
            </a:r>
            <a:r>
              <a:rPr lang="en-US" altLang="zh-CN" sz="3200" kern="1200" dirty="0" smtClean="0">
                <a:solidFill>
                  <a:schemeClr val="tx1"/>
                </a:solidFill>
                <a:effectLst/>
                <a:latin typeface="楷体" panose="02010609060101010101" pitchFamily="49" charset="-122"/>
                <a:ea typeface="楷体" panose="02010609060101010101" pitchFamily="49" charset="-122"/>
              </a:rPr>
              <a:t>2010~2016</a:t>
            </a:r>
            <a:r>
              <a:rPr lang="zh-CN" altLang="zh-CN" sz="3200" kern="1200" dirty="0" smtClean="0">
                <a:solidFill>
                  <a:schemeClr val="tx1"/>
                </a:solidFill>
                <a:effectLst/>
                <a:latin typeface="楷体" panose="02010609060101010101" pitchFamily="49" charset="-122"/>
                <a:ea typeface="楷体" panose="02010609060101010101" pitchFamily="49" charset="-122"/>
              </a:rPr>
              <a:t>年这段时间里，发行的</a:t>
            </a:r>
            <a:r>
              <a:rPr lang="en-US" altLang="zh-CN" sz="3200" kern="1200" dirty="0" smtClean="0">
                <a:solidFill>
                  <a:schemeClr val="tx1"/>
                </a:solidFill>
                <a:effectLst/>
                <a:latin typeface="楷体" panose="02010609060101010101" pitchFamily="49" charset="-122"/>
                <a:ea typeface="楷体" panose="02010609060101010101" pitchFamily="49" charset="-122"/>
              </a:rPr>
              <a:t>57</a:t>
            </a:r>
            <a:r>
              <a:rPr lang="zh-CN" altLang="zh-CN" sz="3200" kern="1200" dirty="0" smtClean="0">
                <a:solidFill>
                  <a:schemeClr val="tx1"/>
                </a:solidFill>
                <a:effectLst/>
                <a:latin typeface="楷体" panose="02010609060101010101" pitchFamily="49" charset="-122"/>
                <a:ea typeface="楷体" panose="02010609060101010101" pitchFamily="49" charset="-122"/>
              </a:rPr>
              <a:t>只可转债中</a:t>
            </a:r>
            <a:r>
              <a:rPr lang="en-US" altLang="zh-CN" sz="3200" kern="1200" dirty="0" smtClean="0">
                <a:solidFill>
                  <a:schemeClr val="tx1"/>
                </a:solidFill>
                <a:effectLst/>
                <a:latin typeface="楷体" panose="02010609060101010101" pitchFamily="49" charset="-122"/>
                <a:ea typeface="楷体" panose="02010609060101010101" pitchFamily="49" charset="-122"/>
              </a:rPr>
              <a:t>35</a:t>
            </a:r>
            <a:r>
              <a:rPr lang="zh-CN" altLang="zh-CN" sz="3200" kern="1200" dirty="0" smtClean="0">
                <a:solidFill>
                  <a:schemeClr val="tx1"/>
                </a:solidFill>
                <a:effectLst/>
                <a:latin typeface="楷体" panose="02010609060101010101" pitchFamily="49" charset="-122"/>
                <a:ea typeface="楷体" panose="02010609060101010101" pitchFamily="49" charset="-122"/>
              </a:rPr>
              <a:t>只在</a:t>
            </a:r>
            <a:r>
              <a:rPr lang="en-US" altLang="zh-CN" sz="3200" kern="1200" dirty="0" smtClean="0">
                <a:solidFill>
                  <a:schemeClr val="tx1"/>
                </a:solidFill>
                <a:effectLst/>
                <a:latin typeface="楷体" panose="02010609060101010101" pitchFamily="49" charset="-122"/>
                <a:ea typeface="楷体" panose="02010609060101010101" pitchFamily="49" charset="-122"/>
              </a:rPr>
              <a:t>2014~2015</a:t>
            </a:r>
            <a:r>
              <a:rPr lang="zh-CN" altLang="zh-CN" sz="3200" kern="1200" dirty="0" smtClean="0">
                <a:solidFill>
                  <a:schemeClr val="tx1"/>
                </a:solidFill>
                <a:effectLst/>
                <a:latin typeface="楷体" panose="02010609060101010101" pitchFamily="49" charset="-122"/>
                <a:ea typeface="楷体" panose="02010609060101010101" pitchFamily="49" charset="-122"/>
              </a:rPr>
              <a:t>年的牛市中强赎退市，比例高达</a:t>
            </a:r>
            <a:r>
              <a:rPr lang="en-US" altLang="zh-CN" sz="3200" kern="1200" dirty="0" smtClean="0">
                <a:solidFill>
                  <a:schemeClr val="tx1"/>
                </a:solidFill>
                <a:effectLst/>
                <a:latin typeface="楷体" panose="02010609060101010101" pitchFamily="49" charset="-122"/>
                <a:ea typeface="楷体" panose="02010609060101010101" pitchFamily="49" charset="-122"/>
              </a:rPr>
              <a:t>63.1%</a:t>
            </a:r>
            <a:r>
              <a:rPr lang="zh-CN" altLang="zh-CN" sz="3200" kern="1200" dirty="0" smtClean="0">
                <a:solidFill>
                  <a:schemeClr val="tx1"/>
                </a:solidFill>
                <a:effectLst/>
                <a:latin typeface="楷体" panose="02010609060101010101" pitchFamily="49" charset="-122"/>
                <a:ea typeface="楷体" panose="02010609060101010101" pitchFamily="49" charset="-122"/>
              </a:rPr>
              <a:t>。</a:t>
            </a:r>
            <a:endParaRPr lang="en-US" altLang="zh-CN" sz="3200" kern="1200" dirty="0" smtClean="0">
              <a:solidFill>
                <a:schemeClr val="tx1"/>
              </a:solidFill>
              <a:effectLst/>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17082449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404664"/>
            <a:ext cx="8363272" cy="648072"/>
          </a:xfrm>
        </p:spPr>
        <p:txBody>
          <a:bodyPr>
            <a:normAutofit fontScale="90000"/>
          </a:bodyPr>
          <a:lstStyle/>
          <a:p>
            <a:r>
              <a:rPr lang="en-US" altLang="zh-CN" sz="3600" dirty="0">
                <a:latin typeface="楷体" panose="02010609060101010101" pitchFamily="49" charset="-122"/>
                <a:ea typeface="楷体" panose="02010609060101010101" pitchFamily="49" charset="-122"/>
              </a:rPr>
              <a:t>2</a:t>
            </a:r>
            <a:r>
              <a:rPr lang="zh-CN" altLang="zh-CN" sz="3600" dirty="0">
                <a:latin typeface="楷体" panose="02010609060101010101" pitchFamily="49" charset="-122"/>
                <a:ea typeface="楷体" panose="02010609060101010101" pitchFamily="49" charset="-122"/>
              </a:rPr>
              <a:t>．我国可转换债券发行主体、利率与</a:t>
            </a:r>
            <a:r>
              <a:rPr lang="zh-CN" altLang="zh-CN" sz="3600" dirty="0" smtClean="0">
                <a:latin typeface="楷体" panose="02010609060101010101" pitchFamily="49" charset="-122"/>
                <a:ea typeface="楷体" panose="02010609060101010101" pitchFamily="49" charset="-122"/>
              </a:rPr>
              <a:t>期限</a:t>
            </a:r>
            <a:endParaRPr lang="zh-CN" altLang="en-US" sz="3600" dirty="0">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a:xfrm>
            <a:off x="457200" y="1340769"/>
            <a:ext cx="8229600" cy="4392488"/>
          </a:xfrm>
        </p:spPr>
        <p:txBody>
          <a:bodyPr>
            <a:normAutofit/>
          </a:bodyPr>
          <a:lstStyle/>
          <a:p>
            <a:pPr marL="0" indent="0">
              <a:buNone/>
            </a:pPr>
            <a:r>
              <a:rPr lang="zh-CN" altLang="zh-CN" sz="2800" dirty="0" smtClean="0">
                <a:latin typeface="楷体" panose="02010609060101010101" pitchFamily="49" charset="-122"/>
                <a:ea typeface="楷体" panose="02010609060101010101" pitchFamily="49" charset="-122"/>
              </a:rPr>
              <a:t>（</a:t>
            </a:r>
            <a:r>
              <a:rPr lang="en-US" altLang="zh-CN" sz="2800" dirty="0" smtClean="0">
                <a:latin typeface="楷体" panose="02010609060101010101" pitchFamily="49" charset="-122"/>
                <a:ea typeface="楷体" panose="02010609060101010101" pitchFamily="49" charset="-122"/>
              </a:rPr>
              <a:t>1</a:t>
            </a:r>
            <a:r>
              <a:rPr lang="zh-CN" altLang="zh-CN" sz="2800" dirty="0" smtClean="0">
                <a:latin typeface="楷体" panose="02010609060101010101" pitchFamily="49" charset="-122"/>
                <a:ea typeface="楷体" panose="02010609060101010101" pitchFamily="49" charset="-122"/>
              </a:rPr>
              <a:t>）可转换债券发行主体。主要是传统产业，如钢铁、电力和纺织类公司。</a:t>
            </a:r>
          </a:p>
          <a:p>
            <a:pPr marL="0" indent="0">
              <a:buNone/>
            </a:pPr>
            <a:r>
              <a:rPr lang="zh-CN" altLang="zh-CN" sz="2800" dirty="0" smtClean="0">
                <a:latin typeface="楷体" panose="02010609060101010101" pitchFamily="49" charset="-122"/>
                <a:ea typeface="楷体" panose="02010609060101010101" pitchFamily="49" charset="-122"/>
              </a:rPr>
              <a:t>（</a:t>
            </a:r>
            <a:r>
              <a:rPr lang="en-US" altLang="zh-CN" sz="2800" dirty="0" smtClean="0">
                <a:latin typeface="楷体" panose="02010609060101010101" pitchFamily="49" charset="-122"/>
                <a:ea typeface="楷体" panose="02010609060101010101" pitchFamily="49" charset="-122"/>
              </a:rPr>
              <a:t>2</a:t>
            </a:r>
            <a:r>
              <a:rPr lang="zh-CN" altLang="zh-CN" sz="2800" dirty="0" smtClean="0">
                <a:latin typeface="楷体" panose="02010609060101010101" pitchFamily="49" charset="-122"/>
                <a:ea typeface="楷体" panose="02010609060101010101" pitchFamily="49" charset="-122"/>
              </a:rPr>
              <a:t>）可转换债券发行利率。多为</a:t>
            </a:r>
            <a:r>
              <a:rPr lang="en-US" altLang="zh-CN" sz="2800" dirty="0" smtClean="0">
                <a:latin typeface="楷体" panose="02010609060101010101" pitchFamily="49" charset="-122"/>
                <a:ea typeface="楷体" panose="02010609060101010101" pitchFamily="49" charset="-122"/>
              </a:rPr>
              <a:t>1%</a:t>
            </a:r>
            <a:r>
              <a:rPr lang="zh-CN" altLang="zh-CN" sz="2800" dirty="0" smtClean="0">
                <a:latin typeface="楷体" panose="02010609060101010101" pitchFamily="49" charset="-122"/>
                <a:ea typeface="楷体" panose="02010609060101010101" pitchFamily="49" charset="-122"/>
              </a:rPr>
              <a:t>～</a:t>
            </a:r>
            <a:r>
              <a:rPr lang="en-US" altLang="zh-CN" sz="2800" dirty="0" smtClean="0">
                <a:latin typeface="楷体" panose="02010609060101010101" pitchFamily="49" charset="-122"/>
                <a:ea typeface="楷体" panose="02010609060101010101" pitchFamily="49" charset="-122"/>
              </a:rPr>
              <a:t>3%</a:t>
            </a:r>
            <a:r>
              <a:rPr lang="zh-CN" altLang="zh-CN" sz="2800" dirty="0" smtClean="0">
                <a:latin typeface="楷体" panose="02010609060101010101" pitchFamily="49" charset="-122"/>
                <a:ea typeface="楷体" panose="02010609060101010101" pitchFamily="49" charset="-122"/>
              </a:rPr>
              <a:t>左右。</a:t>
            </a:r>
            <a:endParaRPr lang="en-US" altLang="zh-CN" sz="2800" dirty="0" smtClean="0">
              <a:latin typeface="楷体" panose="02010609060101010101" pitchFamily="49" charset="-122"/>
              <a:ea typeface="楷体" panose="02010609060101010101" pitchFamily="49" charset="-122"/>
            </a:endParaRPr>
          </a:p>
          <a:p>
            <a:pPr marL="0" indent="0">
              <a:buNone/>
            </a:pPr>
            <a:r>
              <a:rPr lang="zh-CN" altLang="zh-CN" sz="2800" dirty="0" smtClean="0">
                <a:latin typeface="楷体" panose="02010609060101010101" pitchFamily="49" charset="-122"/>
                <a:ea typeface="楷体" panose="02010609060101010101" pitchFamily="49" charset="-122"/>
              </a:rPr>
              <a:t>（</a:t>
            </a:r>
            <a:r>
              <a:rPr lang="en-US" altLang="zh-CN" sz="2800" dirty="0" smtClean="0">
                <a:latin typeface="楷体" panose="02010609060101010101" pitchFamily="49" charset="-122"/>
                <a:ea typeface="楷体" panose="02010609060101010101" pitchFamily="49" charset="-122"/>
              </a:rPr>
              <a:t>3</a:t>
            </a:r>
            <a:r>
              <a:rPr lang="zh-CN" altLang="zh-CN" sz="2800" dirty="0" smtClean="0">
                <a:latin typeface="楷体" panose="02010609060101010101" pitchFamily="49" charset="-122"/>
                <a:ea typeface="楷体" panose="02010609060101010101" pitchFamily="49" charset="-122"/>
              </a:rPr>
              <a:t>）可转换债券期限。在</a:t>
            </a:r>
            <a:r>
              <a:rPr lang="en-US" altLang="zh-CN" sz="2800" dirty="0" smtClean="0">
                <a:latin typeface="楷体" panose="02010609060101010101" pitchFamily="49" charset="-122"/>
                <a:ea typeface="楷体" panose="02010609060101010101" pitchFamily="49" charset="-122"/>
              </a:rPr>
              <a:t>2006</a:t>
            </a:r>
            <a:r>
              <a:rPr lang="zh-CN" altLang="zh-CN" sz="2800" dirty="0" smtClean="0">
                <a:latin typeface="楷体" panose="02010609060101010101" pitchFamily="49" charset="-122"/>
                <a:ea typeface="楷体" panose="02010609060101010101" pitchFamily="49" charset="-122"/>
              </a:rPr>
              <a:t>年</a:t>
            </a:r>
            <a:r>
              <a:rPr lang="en-US" altLang="zh-CN" sz="2800" dirty="0" smtClean="0">
                <a:latin typeface="楷体" panose="02010609060101010101" pitchFamily="49" charset="-122"/>
                <a:ea typeface="楷体" panose="02010609060101010101" pitchFamily="49" charset="-122"/>
              </a:rPr>
              <a:t>5</a:t>
            </a:r>
            <a:r>
              <a:rPr lang="zh-CN" altLang="zh-CN" sz="2800" dirty="0" smtClean="0">
                <a:latin typeface="楷体" panose="02010609060101010101" pitchFamily="49" charset="-122"/>
                <a:ea typeface="楷体" panose="02010609060101010101" pitchFamily="49" charset="-122"/>
              </a:rPr>
              <a:t>月之前，可转换债券的期限最短为</a:t>
            </a:r>
            <a:r>
              <a:rPr lang="en-US" altLang="zh-CN" sz="2800" dirty="0" smtClean="0">
                <a:latin typeface="楷体" panose="02010609060101010101" pitchFamily="49" charset="-122"/>
                <a:ea typeface="楷体" panose="02010609060101010101" pitchFamily="49" charset="-122"/>
              </a:rPr>
              <a:t>3</a:t>
            </a:r>
            <a:r>
              <a:rPr lang="zh-CN" altLang="zh-CN" sz="2800" dirty="0" smtClean="0">
                <a:latin typeface="楷体" panose="02010609060101010101" pitchFamily="49" charset="-122"/>
                <a:ea typeface="楷体" panose="02010609060101010101" pitchFamily="49" charset="-122"/>
              </a:rPr>
              <a:t>年，最长不得超过</a:t>
            </a:r>
            <a:r>
              <a:rPr lang="en-US" altLang="zh-CN" sz="2800" dirty="0" smtClean="0">
                <a:latin typeface="楷体" panose="02010609060101010101" pitchFamily="49" charset="-122"/>
                <a:ea typeface="楷体" panose="02010609060101010101" pitchFamily="49" charset="-122"/>
              </a:rPr>
              <a:t>5</a:t>
            </a:r>
            <a:r>
              <a:rPr lang="zh-CN" altLang="zh-CN" sz="2800" dirty="0" smtClean="0">
                <a:latin typeface="楷体" panose="02010609060101010101" pitchFamily="49" charset="-122"/>
                <a:ea typeface="楷体" panose="02010609060101010101" pitchFamily="49" charset="-122"/>
              </a:rPr>
              <a:t>年。</a:t>
            </a:r>
            <a:r>
              <a:rPr lang="en-US" altLang="zh-CN" sz="2800" dirty="0" smtClean="0">
                <a:latin typeface="楷体" panose="02010609060101010101" pitchFamily="49" charset="-122"/>
                <a:ea typeface="楷体" panose="02010609060101010101" pitchFamily="49" charset="-122"/>
              </a:rPr>
              <a:t>2006</a:t>
            </a:r>
            <a:r>
              <a:rPr lang="zh-CN" altLang="zh-CN" sz="2800" dirty="0" smtClean="0">
                <a:latin typeface="楷体" panose="02010609060101010101" pitchFamily="49" charset="-122"/>
                <a:ea typeface="楷体" panose="02010609060101010101" pitchFamily="49" charset="-122"/>
              </a:rPr>
              <a:t>年</a:t>
            </a:r>
            <a:r>
              <a:rPr lang="en-US" altLang="zh-CN" sz="2800" dirty="0" smtClean="0">
                <a:latin typeface="楷体" panose="02010609060101010101" pitchFamily="49" charset="-122"/>
                <a:ea typeface="楷体" panose="02010609060101010101" pitchFamily="49" charset="-122"/>
              </a:rPr>
              <a:t>5</a:t>
            </a:r>
            <a:r>
              <a:rPr lang="zh-CN" altLang="zh-CN" sz="2800" dirty="0" smtClean="0">
                <a:latin typeface="楷体" panose="02010609060101010101" pitchFamily="49" charset="-122"/>
                <a:ea typeface="楷体" panose="02010609060101010101" pitchFamily="49" charset="-122"/>
              </a:rPr>
              <a:t>月</a:t>
            </a:r>
            <a:r>
              <a:rPr lang="zh-CN" altLang="en-US" sz="2800" dirty="0" smtClean="0">
                <a:latin typeface="楷体" panose="02010609060101010101" pitchFamily="49" charset="-122"/>
                <a:ea typeface="楷体" panose="02010609060101010101" pitchFamily="49" charset="-122"/>
              </a:rPr>
              <a:t>之后</a:t>
            </a:r>
            <a:r>
              <a:rPr lang="zh-CN" altLang="zh-CN" sz="2800" dirty="0" smtClean="0">
                <a:latin typeface="楷体" panose="02010609060101010101" pitchFamily="49" charset="-122"/>
                <a:ea typeface="楷体" panose="02010609060101010101" pitchFamily="49" charset="-122"/>
              </a:rPr>
              <a:t>，规定期限最短为</a:t>
            </a:r>
            <a:r>
              <a:rPr lang="en-US" altLang="zh-CN" sz="2800" dirty="0" smtClean="0">
                <a:latin typeface="楷体" panose="02010609060101010101" pitchFamily="49" charset="-122"/>
                <a:ea typeface="楷体" panose="02010609060101010101" pitchFamily="49" charset="-122"/>
              </a:rPr>
              <a:t>1</a:t>
            </a:r>
            <a:r>
              <a:rPr lang="zh-CN" altLang="zh-CN" sz="2800" dirty="0" smtClean="0">
                <a:latin typeface="楷体" panose="02010609060101010101" pitchFamily="49" charset="-122"/>
                <a:ea typeface="楷体" panose="02010609060101010101" pitchFamily="49" charset="-122"/>
              </a:rPr>
              <a:t>年，最长为</a:t>
            </a:r>
            <a:r>
              <a:rPr lang="en-US" altLang="zh-CN" sz="2800" dirty="0" smtClean="0">
                <a:latin typeface="楷体" panose="02010609060101010101" pitchFamily="49" charset="-122"/>
                <a:ea typeface="楷体" panose="02010609060101010101" pitchFamily="49" charset="-122"/>
              </a:rPr>
              <a:t>6</a:t>
            </a:r>
            <a:r>
              <a:rPr lang="zh-CN" altLang="zh-CN" sz="2800" dirty="0" smtClean="0">
                <a:latin typeface="楷体" panose="02010609060101010101" pitchFamily="49" charset="-122"/>
                <a:ea typeface="楷体" panose="02010609060101010101" pitchFamily="49" charset="-122"/>
              </a:rPr>
              <a:t>年，自发行结束之日起</a:t>
            </a:r>
            <a:r>
              <a:rPr lang="en-US" altLang="zh-CN" sz="2800" dirty="0" smtClean="0">
                <a:latin typeface="楷体" panose="02010609060101010101" pitchFamily="49" charset="-122"/>
                <a:ea typeface="楷体" panose="02010609060101010101" pitchFamily="49" charset="-122"/>
              </a:rPr>
              <a:t>6</a:t>
            </a:r>
            <a:r>
              <a:rPr lang="zh-CN" altLang="zh-CN" sz="2800" dirty="0" smtClean="0">
                <a:latin typeface="楷体" panose="02010609060101010101" pitchFamily="49" charset="-122"/>
                <a:ea typeface="楷体" panose="02010609060101010101" pitchFamily="49" charset="-122"/>
              </a:rPr>
              <a:t>个月方可转换为公司股票。</a:t>
            </a:r>
            <a:endParaRPr lang="en-US" altLang="zh-CN" sz="2800" dirty="0" smtClean="0">
              <a:latin typeface="楷体" panose="02010609060101010101" pitchFamily="49" charset="-122"/>
              <a:ea typeface="楷体" panose="02010609060101010101" pitchFamily="49" charset="-122"/>
            </a:endParaRPr>
          </a:p>
          <a:p>
            <a:pPr marL="0" indent="0">
              <a:buNone/>
            </a:pPr>
            <a:endParaRPr lang="en-US" altLang="zh-CN" sz="2800" dirty="0" smtClean="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550439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332656"/>
            <a:ext cx="7643192" cy="634082"/>
          </a:xfrm>
        </p:spPr>
        <p:txBody>
          <a:bodyPr>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zh-CN" altLang="zh-CN" sz="3600" kern="1200" dirty="0" smtClean="0">
                <a:solidFill>
                  <a:schemeClr val="tx1"/>
                </a:solidFill>
                <a:effectLst/>
                <a:latin typeface="楷体" panose="02010609060101010101" pitchFamily="49" charset="-122"/>
                <a:ea typeface="楷体" panose="02010609060101010101" pitchFamily="49" charset="-122"/>
                <a:cs typeface="+mn-cs"/>
              </a:rPr>
              <a:t>（二）可转债二级市场交易发展状况</a:t>
            </a:r>
            <a:endParaRPr lang="zh-CN" altLang="en-US" sz="3600" dirty="0">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a:xfrm>
            <a:off x="457200" y="1196752"/>
            <a:ext cx="8229600" cy="5256584"/>
          </a:xfrm>
        </p:spPr>
        <p:txBody>
          <a:bodyPr>
            <a:normAutofit fontScale="92500" lnSpcReduction="10000"/>
          </a:bodyPr>
          <a:lstStyle/>
          <a:p>
            <a:r>
              <a:rPr lang="en-US" altLang="zh-CN" sz="3000" dirty="0">
                <a:latin typeface="楷体" panose="02010609060101010101" pitchFamily="49" charset="-122"/>
                <a:ea typeface="楷体" panose="02010609060101010101" pitchFamily="49" charset="-122"/>
              </a:rPr>
              <a:t>2005</a:t>
            </a:r>
            <a:r>
              <a:rPr lang="zh-CN" altLang="zh-CN" sz="3000" dirty="0">
                <a:latin typeface="楷体" panose="02010609060101010101" pitchFamily="49" charset="-122"/>
                <a:ea typeface="楷体" panose="02010609060101010101" pitchFamily="49" charset="-122"/>
              </a:rPr>
              <a:t>年因为股权分置改革，再融资停止，使得</a:t>
            </a:r>
            <a:r>
              <a:rPr lang="en-US" altLang="zh-CN" sz="3000" dirty="0">
                <a:latin typeface="楷体" panose="02010609060101010101" pitchFamily="49" charset="-122"/>
                <a:ea typeface="楷体" panose="02010609060101010101" pitchFamily="49" charset="-122"/>
              </a:rPr>
              <a:t>2006</a:t>
            </a:r>
            <a:r>
              <a:rPr lang="zh-CN" altLang="zh-CN" sz="3000" dirty="0">
                <a:latin typeface="楷体" panose="02010609060101010101" pitchFamily="49" charset="-122"/>
                <a:ea typeface="楷体" panose="02010609060101010101" pitchFamily="49" charset="-122"/>
              </a:rPr>
              <a:t>年成交量和成交额收缩近</a:t>
            </a:r>
            <a:r>
              <a:rPr lang="zh-CN" altLang="zh-CN" sz="3000" dirty="0" smtClean="0">
                <a:latin typeface="楷体" panose="02010609060101010101" pitchFamily="49" charset="-122"/>
                <a:ea typeface="楷体" panose="02010609060101010101" pitchFamily="49" charset="-122"/>
              </a:rPr>
              <a:t>一半。</a:t>
            </a:r>
            <a:endParaRPr lang="en-US" altLang="zh-CN" sz="3000" dirty="0" smtClean="0">
              <a:latin typeface="楷体" panose="02010609060101010101" pitchFamily="49" charset="-122"/>
              <a:ea typeface="楷体" panose="02010609060101010101" pitchFamily="49" charset="-122"/>
            </a:endParaRPr>
          </a:p>
          <a:p>
            <a:r>
              <a:rPr lang="en-US" altLang="zh-CN" sz="3000" dirty="0" smtClean="0">
                <a:latin typeface="楷体" panose="02010609060101010101" pitchFamily="49" charset="-122"/>
                <a:ea typeface="楷体" panose="02010609060101010101" pitchFamily="49" charset="-122"/>
              </a:rPr>
              <a:t>2010~2015</a:t>
            </a:r>
            <a:r>
              <a:rPr lang="zh-CN" altLang="zh-CN" sz="3000" dirty="0">
                <a:latin typeface="楷体" panose="02010609060101010101" pitchFamily="49" charset="-122"/>
                <a:ea typeface="楷体" panose="02010609060101010101" pitchFamily="49" charset="-122"/>
              </a:rPr>
              <a:t>年</a:t>
            </a:r>
            <a:r>
              <a:rPr lang="zh-CN" altLang="zh-CN" sz="3000" dirty="0" smtClean="0">
                <a:latin typeface="楷体" panose="02010609060101010101" pitchFamily="49" charset="-122"/>
                <a:ea typeface="楷体" panose="02010609060101010101" pitchFamily="49" charset="-122"/>
              </a:rPr>
              <a:t>期间，</a:t>
            </a:r>
            <a:r>
              <a:rPr lang="zh-CN" altLang="zh-CN" sz="3000" dirty="0">
                <a:latin typeface="楷体" panose="02010609060101010101" pitchFamily="49" charset="-122"/>
                <a:ea typeface="楷体" panose="02010609060101010101" pitchFamily="49" charset="-122"/>
              </a:rPr>
              <a:t>成交额从</a:t>
            </a:r>
            <a:r>
              <a:rPr lang="en-US" altLang="zh-CN" sz="3000" dirty="0">
                <a:latin typeface="楷体" panose="02010609060101010101" pitchFamily="49" charset="-122"/>
                <a:ea typeface="楷体" panose="02010609060101010101" pitchFamily="49" charset="-122"/>
              </a:rPr>
              <a:t>2010</a:t>
            </a:r>
            <a:r>
              <a:rPr lang="zh-CN" altLang="zh-CN" sz="3000" dirty="0">
                <a:latin typeface="楷体" panose="02010609060101010101" pitchFamily="49" charset="-122"/>
                <a:ea typeface="楷体" panose="02010609060101010101" pitchFamily="49" charset="-122"/>
              </a:rPr>
              <a:t>年的</a:t>
            </a:r>
            <a:r>
              <a:rPr lang="en-US" altLang="zh-CN" sz="3000" dirty="0">
                <a:latin typeface="楷体" panose="02010609060101010101" pitchFamily="49" charset="-122"/>
                <a:ea typeface="楷体" panose="02010609060101010101" pitchFamily="49" charset="-122"/>
              </a:rPr>
              <a:t>1373</a:t>
            </a:r>
            <a:r>
              <a:rPr lang="zh-CN" altLang="zh-CN" sz="3000" dirty="0">
                <a:latin typeface="楷体" panose="02010609060101010101" pitchFamily="49" charset="-122"/>
                <a:ea typeface="楷体" panose="02010609060101010101" pitchFamily="49" charset="-122"/>
              </a:rPr>
              <a:t>亿元增长至</a:t>
            </a:r>
            <a:r>
              <a:rPr lang="en-US" altLang="zh-CN" sz="3000" dirty="0">
                <a:latin typeface="楷体" panose="02010609060101010101" pitchFamily="49" charset="-122"/>
                <a:ea typeface="楷体" panose="02010609060101010101" pitchFamily="49" charset="-122"/>
              </a:rPr>
              <a:t>2015</a:t>
            </a:r>
            <a:r>
              <a:rPr lang="zh-CN" altLang="zh-CN" sz="3000" dirty="0">
                <a:latin typeface="楷体" panose="02010609060101010101" pitchFamily="49" charset="-122"/>
                <a:ea typeface="楷体" panose="02010609060101010101" pitchFamily="49" charset="-122"/>
              </a:rPr>
              <a:t>年的</a:t>
            </a:r>
            <a:r>
              <a:rPr lang="en-US" altLang="zh-CN" sz="3000" dirty="0">
                <a:latin typeface="楷体" panose="02010609060101010101" pitchFamily="49" charset="-122"/>
                <a:ea typeface="楷体" panose="02010609060101010101" pitchFamily="49" charset="-122"/>
              </a:rPr>
              <a:t>8077</a:t>
            </a:r>
            <a:r>
              <a:rPr lang="zh-CN" altLang="zh-CN" sz="3000" dirty="0">
                <a:latin typeface="楷体" panose="02010609060101010101" pitchFamily="49" charset="-122"/>
                <a:ea typeface="楷体" panose="02010609060101010101" pitchFamily="49" charset="-122"/>
              </a:rPr>
              <a:t>亿元，六年间增长近六倍</a:t>
            </a:r>
            <a:r>
              <a:rPr lang="zh-CN" altLang="zh-CN" sz="3000" dirty="0" smtClean="0">
                <a:latin typeface="楷体" panose="02010609060101010101" pitchFamily="49" charset="-122"/>
                <a:ea typeface="楷体" panose="02010609060101010101" pitchFamily="49" charset="-122"/>
              </a:rPr>
              <a:t>，</a:t>
            </a:r>
            <a:endParaRPr lang="en-US" altLang="zh-CN" sz="3000" dirty="0" smtClean="0">
              <a:latin typeface="楷体" panose="02010609060101010101" pitchFamily="49" charset="-122"/>
              <a:ea typeface="楷体" panose="02010609060101010101" pitchFamily="49" charset="-122"/>
            </a:endParaRPr>
          </a:p>
          <a:p>
            <a:r>
              <a:rPr lang="en-US" altLang="zh-CN" sz="3000" dirty="0" smtClean="0">
                <a:latin typeface="楷体" panose="02010609060101010101" pitchFamily="49" charset="-122"/>
                <a:ea typeface="楷体" panose="02010609060101010101" pitchFamily="49" charset="-122"/>
              </a:rPr>
              <a:t>2016</a:t>
            </a:r>
            <a:r>
              <a:rPr lang="zh-CN" altLang="zh-CN" sz="3000" dirty="0">
                <a:latin typeface="楷体" panose="02010609060101010101" pitchFamily="49" charset="-122"/>
                <a:ea typeface="楷体" panose="02010609060101010101" pitchFamily="49" charset="-122"/>
              </a:rPr>
              <a:t>年，受市场调控的影响，可转债成交额退回</a:t>
            </a:r>
            <a:r>
              <a:rPr lang="en-US" altLang="zh-CN" sz="3000" dirty="0">
                <a:latin typeface="楷体" panose="02010609060101010101" pitchFamily="49" charset="-122"/>
                <a:ea typeface="楷体" panose="02010609060101010101" pitchFamily="49" charset="-122"/>
              </a:rPr>
              <a:t>2010</a:t>
            </a:r>
            <a:r>
              <a:rPr lang="zh-CN" altLang="zh-CN" sz="3000" dirty="0">
                <a:latin typeface="楷体" panose="02010609060101010101" pitchFamily="49" charset="-122"/>
                <a:ea typeface="楷体" panose="02010609060101010101" pitchFamily="49" charset="-122"/>
              </a:rPr>
              <a:t>年的千亿</a:t>
            </a:r>
            <a:r>
              <a:rPr lang="zh-CN" altLang="zh-CN" sz="3000" dirty="0" smtClean="0">
                <a:latin typeface="楷体" panose="02010609060101010101" pitchFamily="49" charset="-122"/>
                <a:ea typeface="楷体" panose="02010609060101010101" pitchFamily="49" charset="-122"/>
              </a:rPr>
              <a:t>水平。</a:t>
            </a:r>
            <a:endParaRPr lang="en-US" altLang="zh-CN" sz="3000" dirty="0" smtClean="0">
              <a:latin typeface="楷体" panose="02010609060101010101" pitchFamily="49" charset="-122"/>
              <a:ea typeface="楷体" panose="02010609060101010101" pitchFamily="49" charset="-122"/>
            </a:endParaRPr>
          </a:p>
          <a:p>
            <a:r>
              <a:rPr lang="zh-CN" altLang="zh-CN" sz="3000" dirty="0" smtClean="0">
                <a:latin typeface="楷体" panose="02010609060101010101" pitchFamily="49" charset="-122"/>
                <a:ea typeface="楷体" panose="02010609060101010101" pitchFamily="49" charset="-122"/>
              </a:rPr>
              <a:t>到</a:t>
            </a:r>
            <a:r>
              <a:rPr lang="zh-CN" altLang="zh-CN" sz="3000" dirty="0">
                <a:latin typeface="楷体" panose="02010609060101010101" pitchFamily="49" charset="-122"/>
                <a:ea typeface="楷体" panose="02010609060101010101" pitchFamily="49" charset="-122"/>
              </a:rPr>
              <a:t>了</a:t>
            </a:r>
            <a:r>
              <a:rPr lang="en-US" altLang="zh-CN" sz="3000" dirty="0">
                <a:latin typeface="楷体" panose="02010609060101010101" pitchFamily="49" charset="-122"/>
                <a:ea typeface="楷体" panose="02010609060101010101" pitchFamily="49" charset="-122"/>
              </a:rPr>
              <a:t>2019</a:t>
            </a:r>
            <a:r>
              <a:rPr lang="zh-CN" altLang="zh-CN" sz="3000" dirty="0">
                <a:latin typeface="楷体" panose="02010609060101010101" pitchFamily="49" charset="-122"/>
                <a:ea typeface="楷体" panose="02010609060101010101" pitchFamily="49" charset="-122"/>
              </a:rPr>
              <a:t>年，可转债市场较上一年出现了快速增长，同比</a:t>
            </a:r>
            <a:r>
              <a:rPr lang="en-US" altLang="zh-CN" sz="3000" dirty="0">
                <a:latin typeface="楷体" panose="02010609060101010101" pitchFamily="49" charset="-122"/>
                <a:ea typeface="楷体" panose="02010609060101010101" pitchFamily="49" charset="-122"/>
              </a:rPr>
              <a:t>2018</a:t>
            </a:r>
            <a:r>
              <a:rPr lang="zh-CN" altLang="zh-CN" sz="3000" dirty="0">
                <a:latin typeface="楷体" panose="02010609060101010101" pitchFamily="49" charset="-122"/>
                <a:ea typeface="楷体" panose="02010609060101010101" pitchFamily="49" charset="-122"/>
              </a:rPr>
              <a:t>年增长超过三倍并首次突破万亿元大关</a:t>
            </a:r>
            <a:r>
              <a:rPr lang="zh-CN" altLang="zh-CN" sz="3000" dirty="0" smtClean="0">
                <a:latin typeface="楷体" panose="02010609060101010101" pitchFamily="49" charset="-122"/>
                <a:ea typeface="楷体" panose="02010609060101010101" pitchFamily="49" charset="-122"/>
              </a:rPr>
              <a:t>。</a:t>
            </a:r>
            <a:endParaRPr lang="en-US" altLang="zh-CN" sz="3000" dirty="0" smtClean="0">
              <a:latin typeface="楷体" panose="02010609060101010101" pitchFamily="49" charset="-122"/>
              <a:ea typeface="楷体" panose="02010609060101010101" pitchFamily="49" charset="-122"/>
            </a:endParaRPr>
          </a:p>
          <a:p>
            <a:r>
              <a:rPr lang="en-US" altLang="zh-CN" sz="3000" dirty="0" smtClean="0">
                <a:latin typeface="楷体" panose="02010609060101010101" pitchFamily="49" charset="-122"/>
                <a:ea typeface="楷体" panose="02010609060101010101" pitchFamily="49" charset="-122"/>
              </a:rPr>
              <a:t>2019~2021</a:t>
            </a:r>
            <a:r>
              <a:rPr lang="zh-CN" altLang="zh-CN" sz="3000" dirty="0" smtClean="0">
                <a:latin typeface="楷体" panose="02010609060101010101" pitchFamily="49" charset="-122"/>
                <a:ea typeface="楷体" panose="02010609060101010101" pitchFamily="49" charset="-122"/>
              </a:rPr>
              <a:t>年，</a:t>
            </a:r>
            <a:r>
              <a:rPr lang="zh-CN" altLang="zh-CN" sz="3000" dirty="0">
                <a:latin typeface="楷体" panose="02010609060101010101" pitchFamily="49" charset="-122"/>
                <a:ea typeface="楷体" panose="02010609060101010101" pitchFamily="49" charset="-122"/>
              </a:rPr>
              <a:t>可转债规模飞速增长，</a:t>
            </a:r>
            <a:r>
              <a:rPr lang="en-US" altLang="zh-CN" sz="3000" dirty="0">
                <a:latin typeface="楷体" panose="02010609060101010101" pitchFamily="49" charset="-122"/>
                <a:ea typeface="楷体" panose="02010609060101010101" pitchFamily="49" charset="-122"/>
              </a:rPr>
              <a:t>2021</a:t>
            </a:r>
            <a:r>
              <a:rPr lang="zh-CN" altLang="zh-CN" sz="3000" dirty="0">
                <a:latin typeface="楷体" panose="02010609060101010101" pitchFamily="49" charset="-122"/>
                <a:ea typeface="楷体" panose="02010609060101010101" pitchFamily="49" charset="-122"/>
              </a:rPr>
              <a:t>年可转债成交额突破十万亿元大关，同时成交量也逼近百亿</a:t>
            </a:r>
            <a:r>
              <a:rPr lang="zh-CN" altLang="zh-CN" sz="3000" dirty="0" smtClean="0">
                <a:latin typeface="楷体" panose="02010609060101010101" pitchFamily="49" charset="-122"/>
                <a:ea typeface="楷体" panose="02010609060101010101" pitchFamily="49" charset="-122"/>
              </a:rPr>
              <a:t>手。</a:t>
            </a:r>
            <a:endParaRPr lang="zh-CN" altLang="zh-CN" sz="3000" dirty="0">
              <a:latin typeface="楷体" panose="02010609060101010101" pitchFamily="49" charset="-122"/>
              <a:ea typeface="楷体" panose="02010609060101010101" pitchFamily="49" charset="-122"/>
            </a:endParaRPr>
          </a:p>
          <a:p>
            <a:endParaRPr lang="zh-CN" altLang="en-US" dirty="0"/>
          </a:p>
        </p:txBody>
      </p:sp>
    </p:spTree>
    <p:extLst>
      <p:ext uri="{BB962C8B-B14F-4D97-AF65-F5344CB8AC3E}">
        <p14:creationId xmlns:p14="http://schemas.microsoft.com/office/powerpoint/2010/main" val="1039685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75656" y="274638"/>
            <a:ext cx="6264696" cy="654032"/>
          </a:xfrm>
        </p:spPr>
        <p:txBody>
          <a:bodyPr>
            <a:normAutofit fontScale="90000"/>
          </a:bodyPr>
          <a:lstStyle/>
          <a:p>
            <a:pPr marL="0" marR="0" indent="0" algn="ctr" defTabSz="914400" rtl="0" eaLnBrk="1" fontAlgn="auto" latinLnBrk="0" hangingPunct="1">
              <a:lnSpc>
                <a:spcPct val="100000"/>
              </a:lnSpc>
              <a:spcBef>
                <a:spcPct val="0"/>
              </a:spcBef>
              <a:spcAft>
                <a:spcPts val="0"/>
              </a:spcAft>
              <a:buClrTx/>
              <a:buSzTx/>
              <a:buFontTx/>
              <a:buNone/>
              <a:tabLst/>
              <a:defRPr/>
            </a:pPr>
            <a:r>
              <a:rPr lang="zh-CN" altLang="en-US" sz="4000" b="1" dirty="0" smtClean="0">
                <a:latin typeface="华文楷体" pitchFamily="2" charset="-122"/>
                <a:ea typeface="华文楷体" pitchFamily="2" charset="-122"/>
              </a:rPr>
              <a:t>二、利率期权</a:t>
            </a:r>
            <a:endParaRPr lang="zh-CN" altLang="en-US" dirty="0"/>
          </a:p>
        </p:txBody>
      </p:sp>
      <p:sp>
        <p:nvSpPr>
          <p:cNvPr id="3" name="内容占位符 2"/>
          <p:cNvSpPr>
            <a:spLocks noGrp="1"/>
          </p:cNvSpPr>
          <p:nvPr>
            <p:ph idx="1"/>
          </p:nvPr>
        </p:nvSpPr>
        <p:spPr>
          <a:xfrm>
            <a:off x="457200" y="1052736"/>
            <a:ext cx="8229600" cy="5400600"/>
          </a:xfrm>
        </p:spPr>
        <p:txBody>
          <a:bodyPr>
            <a:noAutofit/>
          </a:bodyPr>
          <a:lstStyle/>
          <a:p>
            <a:pPr>
              <a:buNone/>
            </a:pPr>
            <a:r>
              <a:rPr lang="zh-CN" altLang="en-US" sz="2800" b="1" dirty="0" smtClean="0">
                <a:latin typeface="华文楷体" pitchFamily="2" charset="-122"/>
                <a:ea typeface="华文楷体" pitchFamily="2" charset="-122"/>
              </a:rPr>
              <a:t>（一）利率期权的概念</a:t>
            </a:r>
            <a:endParaRPr lang="zh-CN" altLang="en-US" sz="2800" dirty="0" smtClean="0">
              <a:latin typeface="华文楷体" pitchFamily="2" charset="-122"/>
              <a:ea typeface="华文楷体" pitchFamily="2" charset="-122"/>
            </a:endParaRPr>
          </a:p>
          <a:p>
            <a:pPr>
              <a:buNone/>
            </a:pPr>
            <a:r>
              <a:rPr lang="en-US" altLang="zh-CN" sz="2800" dirty="0" smtClean="0">
                <a:latin typeface="华文楷体" pitchFamily="2" charset="-122"/>
                <a:ea typeface="华文楷体" pitchFamily="2" charset="-122"/>
              </a:rPr>
              <a:t>1</a:t>
            </a:r>
            <a:r>
              <a:rPr lang="zh-CN" altLang="en-US" sz="2800" dirty="0" smtClean="0">
                <a:latin typeface="华文楷体" pitchFamily="2" charset="-122"/>
                <a:ea typeface="华文楷体" pitchFamily="2" charset="-122"/>
              </a:rPr>
              <a:t>、利率期权：指期权买方支付一定金额的期权费后，可以获得在到期日按预先约定的利率，按一定的期限借入或贷出一定金额货币的权利。</a:t>
            </a:r>
          </a:p>
          <a:p>
            <a:pPr>
              <a:buNone/>
            </a:pPr>
            <a:r>
              <a:rPr lang="en-US" altLang="zh-CN" sz="2800" dirty="0" smtClean="0">
                <a:latin typeface="华文楷体" pitchFamily="2" charset="-122"/>
                <a:ea typeface="华文楷体" pitchFamily="2" charset="-122"/>
              </a:rPr>
              <a:t>2</a:t>
            </a:r>
            <a:r>
              <a:rPr lang="zh-CN" altLang="en-US" sz="2800" dirty="0" smtClean="0">
                <a:latin typeface="华文楷体" pitchFamily="2" charset="-122"/>
                <a:ea typeface="华文楷体" pitchFamily="2" charset="-122"/>
              </a:rPr>
              <a:t>、当市场利率向有利方向变化时，买方可获得利率变化的好处。利率期权的卖方向买方收取期权费，同时承担相应的责任。</a:t>
            </a:r>
          </a:p>
          <a:p>
            <a:pPr>
              <a:buNone/>
            </a:pPr>
            <a:r>
              <a:rPr lang="en-US" altLang="zh-CN" sz="2800" dirty="0" smtClean="0">
                <a:latin typeface="华文楷体" pitchFamily="2" charset="-122"/>
                <a:ea typeface="华文楷体" pitchFamily="2" charset="-122"/>
              </a:rPr>
              <a:t>3</a:t>
            </a:r>
            <a:r>
              <a:rPr lang="zh-CN" altLang="en-US" sz="2800" dirty="0" smtClean="0">
                <a:latin typeface="华文楷体" pitchFamily="2" charset="-122"/>
                <a:ea typeface="华文楷体" pitchFamily="2" charset="-122"/>
              </a:rPr>
              <a:t>、利率期权合约：通常以政府短期、中期、长期债券，欧洲美元债券，大面额可转让存单等利率工具为标的物。利率期权是一项规避利率风险的有效工具。</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47664" y="332656"/>
            <a:ext cx="6768752" cy="706090"/>
          </a:xfrm>
        </p:spPr>
        <p:txBody>
          <a:bodyPr>
            <a:normAutofit/>
          </a:bodyPr>
          <a:lstStyle/>
          <a:p>
            <a:pPr lvl="0"/>
            <a:r>
              <a:rPr lang="zh-CN" altLang="en-US" sz="3600" b="1" dirty="0" smtClean="0">
                <a:latin typeface="华文楷体" pitchFamily="2" charset="-122"/>
                <a:ea typeface="华文楷体" pitchFamily="2" charset="-122"/>
              </a:rPr>
              <a:t>（二）常见的利率期权</a:t>
            </a:r>
            <a:endParaRPr lang="zh-CN" altLang="en-US" sz="3600" dirty="0"/>
          </a:p>
        </p:txBody>
      </p:sp>
      <p:sp>
        <p:nvSpPr>
          <p:cNvPr id="3" name="内容占位符 2"/>
          <p:cNvSpPr>
            <a:spLocks noGrp="1"/>
          </p:cNvSpPr>
          <p:nvPr>
            <p:ph idx="1"/>
          </p:nvPr>
        </p:nvSpPr>
        <p:spPr>
          <a:xfrm>
            <a:off x="457200" y="1268760"/>
            <a:ext cx="8229600" cy="5256584"/>
          </a:xfrm>
        </p:spPr>
        <p:txBody>
          <a:bodyPr>
            <a:noAutofit/>
          </a:bodyPr>
          <a:lstStyle/>
          <a:p>
            <a:pPr>
              <a:buNone/>
            </a:pPr>
            <a:r>
              <a:rPr lang="en-US" altLang="zh-CN" sz="2800" dirty="0" smtClean="0">
                <a:latin typeface="华文楷体" pitchFamily="2" charset="-122"/>
                <a:ea typeface="华文楷体" pitchFamily="2" charset="-122"/>
              </a:rPr>
              <a:t>1</a:t>
            </a:r>
            <a:r>
              <a:rPr lang="zh-CN" altLang="en-US" sz="2800" dirty="0" smtClean="0">
                <a:latin typeface="华文楷体" pitchFamily="2" charset="-122"/>
                <a:ea typeface="华文楷体" pitchFamily="2" charset="-122"/>
              </a:rPr>
              <a:t>、单期期权</a:t>
            </a:r>
          </a:p>
          <a:p>
            <a:pPr>
              <a:buNone/>
            </a:pPr>
            <a:r>
              <a:rPr lang="zh-CN" altLang="en-US" sz="2800" dirty="0" smtClean="0">
                <a:latin typeface="华文楷体" pitchFamily="2" charset="-122"/>
                <a:ea typeface="华文楷体" pitchFamily="2" charset="-122"/>
              </a:rPr>
              <a:t>单期期权是指一旦期权执行，期权整个交易即结束。单期的利率期权包括中、长期国债期权；它有美式期权和欧式期权之分。单期期权的期限一般不超过</a:t>
            </a:r>
            <a:r>
              <a:rPr lang="en-US" altLang="zh-CN" sz="2800" dirty="0" smtClean="0">
                <a:latin typeface="华文楷体" pitchFamily="2" charset="-122"/>
                <a:ea typeface="华文楷体" pitchFamily="2" charset="-122"/>
              </a:rPr>
              <a:t>1</a:t>
            </a:r>
            <a:r>
              <a:rPr lang="zh-CN" altLang="en-US" sz="2800" dirty="0" smtClean="0">
                <a:latin typeface="华文楷体" pitchFamily="2" charset="-122"/>
                <a:ea typeface="华文楷体" pitchFamily="2" charset="-122"/>
              </a:rPr>
              <a:t>年。</a:t>
            </a:r>
          </a:p>
          <a:p>
            <a:pPr>
              <a:buNone/>
            </a:pPr>
            <a:r>
              <a:rPr lang="en-US" altLang="zh-CN" sz="2800" dirty="0" smtClean="0">
                <a:latin typeface="华文楷体" pitchFamily="2" charset="-122"/>
                <a:ea typeface="华文楷体" pitchFamily="2" charset="-122"/>
              </a:rPr>
              <a:t>2</a:t>
            </a:r>
            <a:r>
              <a:rPr lang="zh-CN" altLang="en-US" sz="2800" dirty="0" smtClean="0">
                <a:latin typeface="华文楷体" pitchFamily="2" charset="-122"/>
                <a:ea typeface="华文楷体" pitchFamily="2" charset="-122"/>
              </a:rPr>
              <a:t>、多期期权</a:t>
            </a:r>
          </a:p>
          <a:p>
            <a:pPr>
              <a:buNone/>
            </a:pPr>
            <a:r>
              <a:rPr lang="zh-CN" altLang="en-US" sz="2800" dirty="0" smtClean="0">
                <a:latin typeface="华文楷体" pitchFamily="2" charset="-122"/>
                <a:ea typeface="华文楷体" pitchFamily="2" charset="-122"/>
              </a:rPr>
              <a:t>多期期权指在期权的有效期内，买方具有多次执行期权的权利。它实质上是一系列期限不同的期权组成的期权，其期限一般在</a:t>
            </a:r>
            <a:r>
              <a:rPr lang="en-US" altLang="zh-CN" sz="2800" dirty="0" smtClean="0">
                <a:latin typeface="华文楷体" pitchFamily="2" charset="-122"/>
                <a:ea typeface="华文楷体" pitchFamily="2" charset="-122"/>
              </a:rPr>
              <a:t>1</a:t>
            </a:r>
            <a:r>
              <a:rPr lang="zh-CN" altLang="en-US" sz="2800" dirty="0" smtClean="0">
                <a:latin typeface="华文楷体" pitchFamily="2" charset="-122"/>
                <a:ea typeface="华文楷体" pitchFamily="2" charset="-122"/>
              </a:rPr>
              <a:t>年以上。多期的利率期权主要有：利率上限（</a:t>
            </a:r>
            <a:r>
              <a:rPr lang="en-US" sz="2800" dirty="0" smtClean="0">
                <a:latin typeface="华文楷体" pitchFamily="2" charset="-122"/>
                <a:ea typeface="华文楷体" pitchFamily="2" charset="-122"/>
              </a:rPr>
              <a:t>cap</a:t>
            </a:r>
            <a:r>
              <a:rPr lang="zh-CN" altLang="en-US" sz="2800" dirty="0" smtClean="0">
                <a:latin typeface="华文楷体" pitchFamily="2" charset="-122"/>
                <a:ea typeface="华文楷体" pitchFamily="2" charset="-122"/>
              </a:rPr>
              <a:t>）、利率下限（</a:t>
            </a:r>
            <a:r>
              <a:rPr lang="en-US" sz="2800" dirty="0" smtClean="0">
                <a:latin typeface="华文楷体" pitchFamily="2" charset="-122"/>
                <a:ea typeface="华文楷体" pitchFamily="2" charset="-122"/>
              </a:rPr>
              <a:t>floor)</a:t>
            </a:r>
            <a:r>
              <a:rPr lang="zh-CN" altLang="en-US" sz="2800" dirty="0" smtClean="0">
                <a:latin typeface="华文楷体" pitchFamily="2" charset="-122"/>
                <a:ea typeface="华文楷体" pitchFamily="2" charset="-122"/>
              </a:rPr>
              <a:t>和利率双限（</a:t>
            </a:r>
            <a:r>
              <a:rPr lang="en-US" sz="2800" dirty="0" smtClean="0">
                <a:latin typeface="华文楷体" pitchFamily="2" charset="-122"/>
                <a:ea typeface="华文楷体" pitchFamily="2" charset="-122"/>
              </a:rPr>
              <a:t>collar</a:t>
            </a:r>
            <a:r>
              <a:rPr lang="en-US" altLang="zh-CN" sz="2800" dirty="0" smtClean="0">
                <a:latin typeface="华文楷体" pitchFamily="2" charset="-122"/>
                <a:ea typeface="华文楷体" pitchFamily="2" charset="-122"/>
              </a:rPr>
              <a:t>)</a:t>
            </a:r>
            <a:r>
              <a:rPr lang="zh-CN" altLang="en-US" sz="2800" dirty="0" smtClean="0">
                <a:latin typeface="华文楷体" pitchFamily="2" charset="-122"/>
                <a:ea typeface="华文楷体" pitchFamily="2" charset="-122"/>
              </a:rPr>
              <a:t>几种常见的利率期权。</a:t>
            </a:r>
          </a:p>
          <a:p>
            <a:pPr>
              <a:buNone/>
            </a:pPr>
            <a:endParaRPr lang="zh-CN" altLang="en-US" sz="2800" dirty="0" smtClean="0">
              <a:latin typeface="华文楷体" pitchFamily="2" charset="-122"/>
              <a:ea typeface="华文楷体" pitchFamily="2" charset="-122"/>
            </a:endParaRPr>
          </a:p>
          <a:p>
            <a:pPr>
              <a:buNone/>
            </a:pPr>
            <a:endParaRPr lang="zh-CN" alt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zh-CN" sz="3600" dirty="0" smtClean="0">
                <a:latin typeface="华文楷体" pitchFamily="2" charset="-122"/>
                <a:ea typeface="华文楷体" pitchFamily="2" charset="-122"/>
              </a:rPr>
              <a:t>2</a:t>
            </a:r>
            <a:r>
              <a:rPr lang="zh-CN" altLang="en-US" sz="3600" dirty="0" smtClean="0">
                <a:latin typeface="华文楷体" pitchFamily="2" charset="-122"/>
                <a:ea typeface="华文楷体" pitchFamily="2" charset="-122"/>
              </a:rPr>
              <a:t>、多期期权</a:t>
            </a:r>
          </a:p>
        </p:txBody>
      </p:sp>
      <p:sp>
        <p:nvSpPr>
          <p:cNvPr id="3" name="内容占位符 2"/>
          <p:cNvSpPr>
            <a:spLocks noGrp="1"/>
          </p:cNvSpPr>
          <p:nvPr>
            <p:ph idx="1"/>
          </p:nvPr>
        </p:nvSpPr>
        <p:spPr>
          <a:xfrm>
            <a:off x="457200" y="1285860"/>
            <a:ext cx="8229600" cy="4840303"/>
          </a:xfrm>
        </p:spPr>
        <p:txBody>
          <a:bodyPr>
            <a:noAutofit/>
          </a:bodyPr>
          <a:lstStyle/>
          <a:p>
            <a:pPr>
              <a:buNone/>
            </a:pPr>
            <a:r>
              <a:rPr lang="zh-CN" altLang="en-US" sz="2800" dirty="0" smtClean="0">
                <a:latin typeface="华文楷体" pitchFamily="2" charset="-122"/>
                <a:ea typeface="华文楷体" pitchFamily="2" charset="-122"/>
              </a:rPr>
              <a:t>（</a:t>
            </a:r>
            <a:r>
              <a:rPr lang="en-US" altLang="zh-CN" sz="2800" dirty="0" smtClean="0">
                <a:latin typeface="华文楷体" pitchFamily="2" charset="-122"/>
                <a:ea typeface="华文楷体" pitchFamily="2" charset="-122"/>
              </a:rPr>
              <a:t>1</a:t>
            </a:r>
            <a:r>
              <a:rPr lang="zh-CN" altLang="en-US" sz="2800" dirty="0" smtClean="0">
                <a:latin typeface="华文楷体" pitchFamily="2" charset="-122"/>
                <a:ea typeface="华文楷体" pitchFamily="2" charset="-122"/>
              </a:rPr>
              <a:t>）利率上限。指在客户同银行签订利率期权协议时，指定某一种市场参考利率，同时确定一个利率上限水平。在此基础之上，利率上限的卖出方向买人方承诺：在规定的期限内，如果市场参考利率髙于协定的利率上限水平，卖方向买方支付市场利率高于利率上限的差额部分；如果市场参考利率低于或等于协定的利率上限水平，则卖方无任何支付义务。买方由于获得了上述权利，必须向卖方支付一定数额的期权费。</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91680" y="332656"/>
            <a:ext cx="5976664" cy="654032"/>
          </a:xfrm>
        </p:spPr>
        <p:txBody>
          <a:bodyPr>
            <a:normAutofit/>
          </a:bodyPr>
          <a:lstStyle/>
          <a:p>
            <a:pPr lvl="0">
              <a:buNone/>
            </a:pPr>
            <a:r>
              <a:rPr lang="zh-CN" altLang="en-US" sz="3600" dirty="0" smtClean="0">
                <a:latin typeface="华文楷体" pitchFamily="2" charset="-122"/>
                <a:ea typeface="华文楷体" pitchFamily="2" charset="-122"/>
              </a:rPr>
              <a:t>（</a:t>
            </a:r>
            <a:r>
              <a:rPr lang="en-US" altLang="zh-CN" sz="3600" dirty="0" smtClean="0">
                <a:latin typeface="华文楷体" pitchFamily="2" charset="-122"/>
                <a:ea typeface="华文楷体" pitchFamily="2" charset="-122"/>
              </a:rPr>
              <a:t>2</a:t>
            </a:r>
            <a:r>
              <a:rPr lang="zh-CN" altLang="en-US" sz="3600" dirty="0" smtClean="0">
                <a:latin typeface="华文楷体" pitchFamily="2" charset="-122"/>
                <a:ea typeface="华文楷体" pitchFamily="2" charset="-122"/>
              </a:rPr>
              <a:t>）利率下限</a:t>
            </a:r>
            <a:endParaRPr lang="zh-CN" altLang="en-US" sz="3600" dirty="0"/>
          </a:p>
        </p:txBody>
      </p:sp>
      <p:sp>
        <p:nvSpPr>
          <p:cNvPr id="3" name="内容占位符 2"/>
          <p:cNvSpPr>
            <a:spLocks noGrp="1"/>
          </p:cNvSpPr>
          <p:nvPr>
            <p:ph idx="1"/>
          </p:nvPr>
        </p:nvSpPr>
        <p:spPr>
          <a:xfrm>
            <a:off x="500034" y="1124744"/>
            <a:ext cx="8229600" cy="4896544"/>
          </a:xfrm>
        </p:spPr>
        <p:txBody>
          <a:bodyPr>
            <a:normAutofit/>
          </a:bodyPr>
          <a:lstStyle/>
          <a:p>
            <a:pPr lvl="0">
              <a:buNone/>
            </a:pPr>
            <a:r>
              <a:rPr lang="zh-CN" altLang="en-US" sz="2800" dirty="0" smtClean="0">
                <a:latin typeface="华文楷体" pitchFamily="2" charset="-122"/>
                <a:ea typeface="华文楷体" pitchFamily="2" charset="-122"/>
              </a:rPr>
              <a:t>     利率下限又称“利率封底”，是指客户与银行签订利率期权协议时，指定某一种市场参考利率，同时确定一个利率下限水平。在此基础上，利率下限的卖出方向买入方承诺：在规定的期限内，如果市场参考利率低于协定的利率下限水平，卖方向买方支付市场利率低于利率下限的差额部分；如果市场参考利率高于或等于协定的利率下限水平</a:t>
            </a:r>
            <a:r>
              <a:rPr lang="en-US" altLang="zh-CN" sz="2800" dirty="0" smtClean="0">
                <a:latin typeface="华文楷体" pitchFamily="2" charset="-122"/>
                <a:ea typeface="华文楷体" pitchFamily="2" charset="-122"/>
              </a:rPr>
              <a:t>,</a:t>
            </a:r>
            <a:r>
              <a:rPr lang="zh-CN" altLang="en-US" sz="2800" dirty="0" smtClean="0">
                <a:latin typeface="华文楷体" pitchFamily="2" charset="-122"/>
                <a:ea typeface="华文楷体" pitchFamily="2" charset="-122"/>
              </a:rPr>
              <a:t>则卖方无任何支付义务。买方由于获得了上述权利，必须向卖方支付一定数额的期权手续费。</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39784"/>
          </a:xfrm>
        </p:spPr>
        <p:txBody>
          <a:bodyPr>
            <a:normAutofit/>
          </a:bodyPr>
          <a:lstStyle/>
          <a:p>
            <a:pPr lvl="0">
              <a:buNone/>
            </a:pPr>
            <a:r>
              <a:rPr lang="zh-CN" altLang="en-US" sz="3600" dirty="0" smtClean="0">
                <a:latin typeface="华文楷体" pitchFamily="2" charset="-122"/>
                <a:ea typeface="华文楷体" pitchFamily="2" charset="-122"/>
              </a:rPr>
              <a:t>（</a:t>
            </a:r>
            <a:r>
              <a:rPr lang="en-US" sz="3600" dirty="0" smtClean="0">
                <a:latin typeface="华文楷体" pitchFamily="2" charset="-122"/>
                <a:ea typeface="华文楷体" pitchFamily="2" charset="-122"/>
              </a:rPr>
              <a:t>3</a:t>
            </a:r>
            <a:r>
              <a:rPr lang="zh-CN" altLang="en-US" sz="3600" dirty="0" smtClean="0">
                <a:latin typeface="华文楷体" pitchFamily="2" charset="-122"/>
                <a:ea typeface="华文楷体" pitchFamily="2" charset="-122"/>
              </a:rPr>
              <a:t>）利率双限</a:t>
            </a:r>
            <a:endParaRPr lang="zh-CN" altLang="en-US" sz="3600" dirty="0"/>
          </a:p>
        </p:txBody>
      </p:sp>
      <p:sp>
        <p:nvSpPr>
          <p:cNvPr id="3" name="内容占位符 2"/>
          <p:cNvSpPr>
            <a:spLocks noGrp="1"/>
          </p:cNvSpPr>
          <p:nvPr>
            <p:ph idx="1"/>
          </p:nvPr>
        </p:nvSpPr>
        <p:spPr>
          <a:xfrm>
            <a:off x="457200" y="1214422"/>
            <a:ext cx="8229600" cy="5072098"/>
          </a:xfrm>
        </p:spPr>
        <p:txBody>
          <a:bodyPr>
            <a:normAutofit/>
          </a:bodyPr>
          <a:lstStyle/>
          <a:p>
            <a:pPr>
              <a:buNone/>
            </a:pPr>
            <a:r>
              <a:rPr lang="zh-CN" altLang="en-US" sz="2800" dirty="0" smtClean="0">
                <a:latin typeface="华文楷体" pitchFamily="2" charset="-122"/>
                <a:ea typeface="华文楷体" pitchFamily="2" charset="-122"/>
              </a:rPr>
              <a:t>又称“利率上下限”，是利率上限和利率下限两种金融工具的组合产品。具体地说</a:t>
            </a:r>
            <a:r>
              <a:rPr lang="en-US" altLang="zh-CN" sz="2800" dirty="0" smtClean="0">
                <a:latin typeface="华文楷体" pitchFamily="2" charset="-122"/>
                <a:ea typeface="华文楷体" pitchFamily="2" charset="-122"/>
              </a:rPr>
              <a:t>,</a:t>
            </a:r>
            <a:r>
              <a:rPr lang="zh-CN" altLang="en-US" sz="2800" dirty="0" smtClean="0">
                <a:latin typeface="华文楷体" pitchFamily="2" charset="-122"/>
                <a:ea typeface="华文楷体" pitchFamily="2" charset="-122"/>
              </a:rPr>
              <a:t>购买一份利率双限，相当于买进一份利率上限的同时，卖出一份利率下限，以收入的期权费来部分抵消需要支出的期权费，达到既规避利率风险又降低费用成本的目的。而卖出一份利率双限，则是指在卖出一份利率上限的同时，买人一份利率下限。当借款人预计市场利率会上涨时，可以考虑购买一份利率双限；当存款人预计市场利率会下降时，可以考虑卖出一份利率双限。</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25470"/>
          </a:xfrm>
        </p:spPr>
        <p:txBody>
          <a:bodyPr>
            <a:normAutofit/>
          </a:bodyPr>
          <a:lstStyle/>
          <a:p>
            <a:pPr lvl="0">
              <a:buNone/>
            </a:pPr>
            <a:r>
              <a:rPr lang="zh-CN" altLang="en-US" sz="4000" b="1" kern="1200" dirty="0" smtClean="0">
                <a:solidFill>
                  <a:schemeClr val="tx1"/>
                </a:solidFill>
                <a:latin typeface="华文楷体" pitchFamily="2" charset="-122"/>
                <a:ea typeface="华文楷体" pitchFamily="2" charset="-122"/>
                <a:cs typeface="+mn-cs"/>
              </a:rPr>
              <a:t>三、股指期权</a:t>
            </a:r>
            <a:endParaRPr lang="zh-CN" altLang="en-US" sz="4000" dirty="0"/>
          </a:p>
        </p:txBody>
      </p:sp>
      <p:sp>
        <p:nvSpPr>
          <p:cNvPr id="3" name="内容占位符 2"/>
          <p:cNvSpPr>
            <a:spLocks noGrp="1"/>
          </p:cNvSpPr>
          <p:nvPr>
            <p:ph idx="1"/>
          </p:nvPr>
        </p:nvSpPr>
        <p:spPr>
          <a:xfrm>
            <a:off x="457200" y="1357298"/>
            <a:ext cx="8229600" cy="4857784"/>
          </a:xfrm>
        </p:spPr>
        <p:txBody>
          <a:bodyPr>
            <a:normAutofit/>
          </a:bodyPr>
          <a:lstStyle/>
          <a:p>
            <a:pPr>
              <a:buNone/>
            </a:pPr>
            <a:r>
              <a:rPr lang="zh-CN" altLang="en-US" sz="2800" b="1" i="0" u="none" strike="noStrike" kern="1200" dirty="0" smtClean="0">
                <a:solidFill>
                  <a:schemeClr val="tx1"/>
                </a:solidFill>
                <a:latin typeface="华文楷体" pitchFamily="2" charset="-122"/>
                <a:ea typeface="华文楷体" pitchFamily="2" charset="-122"/>
                <a:cs typeface="+mn-cs"/>
              </a:rPr>
              <a:t>（一）</a:t>
            </a:r>
            <a:r>
              <a:rPr lang="zh-CN" altLang="en-US" sz="2800" b="1" kern="1200" dirty="0" smtClean="0">
                <a:solidFill>
                  <a:schemeClr val="tx1"/>
                </a:solidFill>
                <a:latin typeface="华文楷体" pitchFamily="2" charset="-122"/>
                <a:ea typeface="华文楷体" pitchFamily="2" charset="-122"/>
                <a:cs typeface="+mn-cs"/>
              </a:rPr>
              <a:t>股指期权的概念</a:t>
            </a:r>
            <a:endParaRPr lang="zh-CN" altLang="en-US" sz="2800" kern="1200" dirty="0" smtClean="0">
              <a:solidFill>
                <a:schemeClr val="tx1"/>
              </a:solidFill>
              <a:latin typeface="华文楷体" pitchFamily="2" charset="-122"/>
              <a:ea typeface="华文楷体" pitchFamily="2" charset="-122"/>
              <a:cs typeface="+mn-cs"/>
            </a:endParaRPr>
          </a:p>
          <a:p>
            <a:pPr>
              <a:buNone/>
            </a:pPr>
            <a:r>
              <a:rPr lang="en-US" altLang="zh-CN" sz="2800" b="0" i="0" u="none" strike="noStrike" kern="1200" dirty="0" smtClean="0">
                <a:solidFill>
                  <a:schemeClr val="tx1"/>
                </a:solidFill>
                <a:latin typeface="华文楷体" pitchFamily="2" charset="-122"/>
                <a:ea typeface="华文楷体" pitchFamily="2" charset="-122"/>
                <a:cs typeface="+mn-cs"/>
              </a:rPr>
              <a:t>1</a:t>
            </a:r>
            <a:r>
              <a:rPr lang="zh-CN" altLang="en-US" sz="2800" b="0" i="0" u="none" strike="noStrike" kern="1200" dirty="0" smtClean="0">
                <a:solidFill>
                  <a:schemeClr val="tx1"/>
                </a:solidFill>
                <a:latin typeface="华文楷体" pitchFamily="2" charset="-122"/>
                <a:ea typeface="华文楷体" pitchFamily="2" charset="-122"/>
                <a:cs typeface="+mn-cs"/>
              </a:rPr>
              <a:t>、股指期权：期权购买者付给期权的出售方一笔期权费后，可以取得在未来某个时间或某段时间，以某种价格股指水平，买进或卖出某种股票指数合约的选择权。</a:t>
            </a:r>
            <a:endParaRPr lang="zh-CN" altLang="en-US" sz="2800" kern="1200" dirty="0" smtClean="0">
              <a:solidFill>
                <a:schemeClr val="tx1"/>
              </a:solidFill>
              <a:latin typeface="华文楷体" pitchFamily="2" charset="-122"/>
              <a:ea typeface="华文楷体" pitchFamily="2" charset="-122"/>
              <a:cs typeface="+mn-cs"/>
            </a:endParaRPr>
          </a:p>
          <a:p>
            <a:pPr>
              <a:buNone/>
            </a:pPr>
            <a:r>
              <a:rPr lang="en-US" altLang="zh-CN" sz="2800" b="0" i="0" u="none" strike="noStrike" kern="1200" dirty="0" smtClean="0">
                <a:solidFill>
                  <a:schemeClr val="tx1"/>
                </a:solidFill>
                <a:latin typeface="华文楷体" pitchFamily="2" charset="-122"/>
                <a:ea typeface="华文楷体" pitchFamily="2" charset="-122"/>
                <a:cs typeface="+mn-cs"/>
              </a:rPr>
              <a:t>2</a:t>
            </a:r>
            <a:r>
              <a:rPr lang="zh-CN" altLang="en-US" sz="2800" b="0" i="0" u="none" strike="noStrike" kern="1200" dirty="0" smtClean="0">
                <a:solidFill>
                  <a:schemeClr val="tx1"/>
                </a:solidFill>
                <a:latin typeface="华文楷体" pitchFamily="2" charset="-122"/>
                <a:ea typeface="华文楷体" pitchFamily="2" charset="-122"/>
                <a:cs typeface="+mn-cs"/>
              </a:rPr>
              <a:t>、股指期权以股价指数作为标的，其价值取决于标的股价指数的价值及其变化。</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en-US" altLang="zh-CN" sz="2800" dirty="0" smtClean="0">
                <a:latin typeface="华文楷体" pitchFamily="2" charset="-122"/>
                <a:ea typeface="华文楷体" pitchFamily="2" charset="-122"/>
              </a:rPr>
              <a:t>   </a:t>
            </a:r>
            <a:r>
              <a:rPr lang="zh-CN" altLang="en-US" sz="2800" b="0" i="0" u="none" strike="noStrike" kern="1200" dirty="0" smtClean="0">
                <a:solidFill>
                  <a:schemeClr val="tx1"/>
                </a:solidFill>
                <a:latin typeface="华文楷体" pitchFamily="2" charset="-122"/>
                <a:ea typeface="华文楷体" pitchFamily="2" charset="-122"/>
                <a:cs typeface="+mn-cs"/>
              </a:rPr>
              <a:t>股指期权实行现金交割方式。清算的现金额度等于指数现值与执行价格指数之差与该期权规定的乘数之积。</a:t>
            </a:r>
            <a:endParaRPr lang="zh-CN" altLang="en-US" sz="2800" kern="1200" dirty="0" smtClean="0">
              <a:solidFill>
                <a:schemeClr val="tx1"/>
              </a:solidFill>
              <a:latin typeface="华文楷体" pitchFamily="2" charset="-122"/>
              <a:ea typeface="华文楷体" pitchFamily="2" charset="-122"/>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lvl="0">
              <a:buNone/>
            </a:pPr>
            <a:r>
              <a:rPr lang="zh-CN" altLang="en-US" sz="3600" b="1" kern="1200" dirty="0" smtClean="0">
                <a:solidFill>
                  <a:schemeClr val="tx1"/>
                </a:solidFill>
                <a:latin typeface="华文楷体" pitchFamily="2" charset="-122"/>
                <a:ea typeface="华文楷体" pitchFamily="2" charset="-122"/>
                <a:cs typeface="+mn-cs"/>
              </a:rPr>
              <a:t>（二）常见股指期权</a:t>
            </a:r>
            <a:endParaRPr lang="zh-CN" altLang="en-US" sz="3600" dirty="0"/>
          </a:p>
        </p:txBody>
      </p:sp>
      <p:sp>
        <p:nvSpPr>
          <p:cNvPr id="3" name="内容占位符 2"/>
          <p:cNvSpPr>
            <a:spLocks noGrp="1"/>
          </p:cNvSpPr>
          <p:nvPr>
            <p:ph idx="1"/>
          </p:nvPr>
        </p:nvSpPr>
        <p:spPr>
          <a:xfrm>
            <a:off x="357158" y="1357298"/>
            <a:ext cx="8329642" cy="4768865"/>
          </a:xfrm>
        </p:spPr>
        <p:txBody>
          <a:bodyPr>
            <a:normAutofit/>
          </a:bodyPr>
          <a:lstStyle/>
          <a:p>
            <a:pPr>
              <a:buNone/>
            </a:pPr>
            <a:r>
              <a:rPr lang="zh-CN" altLang="en-US" sz="2800" b="0" i="0" u="none" strike="noStrike" kern="1200" dirty="0" smtClean="0">
                <a:solidFill>
                  <a:schemeClr val="tx1"/>
                </a:solidFill>
                <a:latin typeface="华文楷体" pitchFamily="2" charset="-122"/>
                <a:ea typeface="华文楷体" pitchFamily="2" charset="-122"/>
                <a:cs typeface="+mn-cs"/>
              </a:rPr>
              <a:t>股指期权在世界很多国家都有交易，交易量较大的是美国股指期权市场。</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zh-CN" altLang="en-US" sz="2800" b="0" i="0" u="none" strike="noStrike" kern="1200" dirty="0" smtClean="0">
                <a:solidFill>
                  <a:schemeClr val="tx1"/>
                </a:solidFill>
                <a:latin typeface="华文楷体" pitchFamily="2" charset="-122"/>
                <a:ea typeface="华文楷体" pitchFamily="2" charset="-122"/>
                <a:cs typeface="+mn-cs"/>
              </a:rPr>
              <a:t>在美国股指期权市场上，交易活跃的股指期权有</a:t>
            </a:r>
            <a:r>
              <a:rPr lang="en-US" altLang="zh-CN" sz="2800" b="0" i="0" u="none" strike="noStrike" kern="1200" dirty="0" smtClean="0">
                <a:solidFill>
                  <a:schemeClr val="tx1"/>
                </a:solidFill>
                <a:latin typeface="华文楷体" pitchFamily="2" charset="-122"/>
                <a:ea typeface="华文楷体" pitchFamily="2" charset="-122"/>
                <a:cs typeface="+mn-cs"/>
              </a:rPr>
              <a:t>:</a:t>
            </a:r>
          </a:p>
          <a:p>
            <a:pPr>
              <a:buNone/>
            </a:pPr>
            <a:r>
              <a:rPr lang="en-US" altLang="zh-CN" sz="2800" dirty="0" smtClean="0">
                <a:latin typeface="华文楷体" pitchFamily="2" charset="-122"/>
                <a:ea typeface="华文楷体" pitchFamily="2" charset="-122"/>
              </a:rPr>
              <a:t>    </a:t>
            </a:r>
            <a:r>
              <a:rPr lang="en-US" altLang="zh-CN" sz="2800" b="0" i="0" u="none" strike="noStrike" kern="1200" dirty="0" smtClean="0">
                <a:solidFill>
                  <a:schemeClr val="tx1"/>
                </a:solidFill>
                <a:latin typeface="华文楷体" pitchFamily="2" charset="-122"/>
                <a:ea typeface="华文楷体" pitchFamily="2" charset="-122"/>
                <a:cs typeface="+mn-cs"/>
              </a:rPr>
              <a:t>NYSE</a:t>
            </a:r>
            <a:r>
              <a:rPr lang="zh-CN" altLang="en-US" sz="2800" b="0" i="0" u="none" strike="noStrike" kern="1200" dirty="0" smtClean="0">
                <a:solidFill>
                  <a:schemeClr val="tx1"/>
                </a:solidFill>
                <a:latin typeface="华文楷体" pitchFamily="2" charset="-122"/>
                <a:ea typeface="华文楷体" pitchFamily="2" charset="-122"/>
                <a:cs typeface="+mn-cs"/>
              </a:rPr>
              <a:t>综合指数期权</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zh-CN" altLang="en-US" sz="2800" dirty="0" smtClean="0">
                <a:latin typeface="华文楷体" pitchFamily="2" charset="-122"/>
                <a:ea typeface="华文楷体" pitchFamily="2" charset="-122"/>
              </a:rPr>
              <a:t>   </a:t>
            </a:r>
            <a:r>
              <a:rPr lang="zh-CN" altLang="en-US" sz="2800" b="0" i="0" u="none" strike="noStrike" kern="1200" dirty="0" smtClean="0">
                <a:solidFill>
                  <a:schemeClr val="tx1"/>
                </a:solidFill>
                <a:latin typeface="华文楷体" pitchFamily="2" charset="-122"/>
                <a:ea typeface="华文楷体" pitchFamily="2" charset="-122"/>
                <a:cs typeface="+mn-cs"/>
              </a:rPr>
              <a:t>主要市场指数期权</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en-US" altLang="zh-CN" sz="2800" dirty="0" smtClean="0">
                <a:latin typeface="华文楷体" pitchFamily="2" charset="-122"/>
                <a:ea typeface="华文楷体" pitchFamily="2" charset="-122"/>
              </a:rPr>
              <a:t>    </a:t>
            </a:r>
            <a:r>
              <a:rPr lang="en-US" altLang="zh-CN" sz="2800" b="0" i="0" u="none" strike="noStrike" kern="1200" dirty="0" smtClean="0">
                <a:solidFill>
                  <a:schemeClr val="tx1"/>
                </a:solidFill>
                <a:latin typeface="华文楷体" pitchFamily="2" charset="-122"/>
                <a:ea typeface="华文楷体" pitchFamily="2" charset="-122"/>
                <a:cs typeface="+mn-cs"/>
              </a:rPr>
              <a:t>S&amp;P100</a:t>
            </a:r>
            <a:r>
              <a:rPr lang="zh-CN" altLang="en-US" sz="2800" b="0" i="0" u="none" strike="noStrike" kern="1200" dirty="0" smtClean="0">
                <a:solidFill>
                  <a:schemeClr val="tx1"/>
                </a:solidFill>
                <a:latin typeface="华文楷体" pitchFamily="2" charset="-122"/>
                <a:ea typeface="华文楷体" pitchFamily="2" charset="-122"/>
                <a:cs typeface="+mn-cs"/>
              </a:rPr>
              <a:t>指数期权</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zh-CN" altLang="en-US" sz="2800" b="0" i="0" u="none" strike="noStrike" kern="1200" dirty="0" smtClean="0">
                <a:solidFill>
                  <a:schemeClr val="tx1"/>
                </a:solidFill>
                <a:latin typeface="华文楷体" pitchFamily="2" charset="-122"/>
                <a:ea typeface="华文楷体" pitchFamily="2" charset="-122"/>
                <a:cs typeface="+mn-cs"/>
              </a:rPr>
              <a:t>   </a:t>
            </a:r>
            <a:r>
              <a:rPr lang="en-US" altLang="zh-CN" sz="2800" b="0" i="0" u="none" strike="noStrike" kern="1200" dirty="0" smtClean="0">
                <a:solidFill>
                  <a:schemeClr val="tx1"/>
                </a:solidFill>
                <a:latin typeface="华文楷体" pitchFamily="2" charset="-122"/>
                <a:ea typeface="华文楷体" pitchFamily="2" charset="-122"/>
                <a:cs typeface="+mn-cs"/>
              </a:rPr>
              <a:t>S&amp;P500</a:t>
            </a:r>
            <a:r>
              <a:rPr lang="zh-CN" altLang="en-US" sz="2800" b="0" i="0" u="none" strike="noStrike" kern="1200" dirty="0" smtClean="0">
                <a:solidFill>
                  <a:schemeClr val="tx1"/>
                </a:solidFill>
                <a:latin typeface="华文楷体" pitchFamily="2" charset="-122"/>
                <a:ea typeface="华文楷体" pitchFamily="2" charset="-122"/>
                <a:cs typeface="+mn-cs"/>
              </a:rPr>
              <a:t>指数期权</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zh-CN" altLang="en-US" sz="2800" b="0" i="0" u="none" strike="noStrike" kern="1200" dirty="0" smtClean="0">
                <a:solidFill>
                  <a:schemeClr val="tx1"/>
                </a:solidFill>
                <a:latin typeface="华文楷体" pitchFamily="2" charset="-122"/>
                <a:ea typeface="华文楷体" pitchFamily="2" charset="-122"/>
                <a:cs typeface="+mn-cs"/>
              </a:rPr>
              <a:t>   价值线指数期权；</a:t>
            </a:r>
            <a:endParaRPr lang="en-US" altLang="zh-CN" sz="2800" b="0" i="0" u="none" strike="noStrike" kern="1200" dirty="0" smtClean="0">
              <a:solidFill>
                <a:schemeClr val="tx1"/>
              </a:solidFill>
              <a:latin typeface="华文楷体" pitchFamily="2" charset="-122"/>
              <a:ea typeface="华文楷体" pitchFamily="2" charset="-122"/>
              <a:cs typeface="+mn-cs"/>
            </a:endParaRPr>
          </a:p>
          <a:p>
            <a:pPr>
              <a:buNone/>
            </a:pPr>
            <a:r>
              <a:rPr lang="zh-CN" altLang="en-US" sz="2800" b="0" i="0" u="none" strike="noStrike" kern="1200" dirty="0" smtClean="0">
                <a:solidFill>
                  <a:schemeClr val="tx1"/>
                </a:solidFill>
                <a:latin typeface="华文楷体" pitchFamily="2" charset="-122"/>
                <a:ea typeface="华文楷体" pitchFamily="2" charset="-122"/>
                <a:cs typeface="+mn-cs"/>
              </a:rPr>
              <a:t>各股指期权合约见表</a:t>
            </a:r>
            <a:r>
              <a:rPr lang="en-US" altLang="zh-CN" sz="2800" b="0" i="0" u="none" strike="noStrike" kern="1200" dirty="0" smtClean="0">
                <a:solidFill>
                  <a:schemeClr val="tx1"/>
                </a:solidFill>
                <a:latin typeface="华文楷体" pitchFamily="2" charset="-122"/>
                <a:ea typeface="华文楷体" pitchFamily="2" charset="-122"/>
                <a:cs typeface="+mn-cs"/>
              </a:rPr>
              <a:t>6-10</a:t>
            </a:r>
            <a:r>
              <a:rPr lang="zh-CN" altLang="en-US" sz="2800" b="0" i="0" u="none" strike="noStrike" kern="1200" dirty="0" smtClean="0">
                <a:solidFill>
                  <a:schemeClr val="tx1"/>
                </a:solidFill>
                <a:latin typeface="华文楷体" pitchFamily="2" charset="-122"/>
                <a:ea typeface="华文楷体" pitchFamily="2" charset="-122"/>
                <a:cs typeface="+mn-cs"/>
              </a:rPr>
              <a:t>所示。</a:t>
            </a:r>
            <a:endParaRPr lang="en-US" altLang="zh-CN" sz="2800" b="0" i="0" u="none" strike="noStrike" kern="1200" dirty="0" smtClean="0">
              <a:solidFill>
                <a:schemeClr val="tx1"/>
              </a:solidFill>
              <a:latin typeface="华文楷体" pitchFamily="2" charset="-122"/>
              <a:ea typeface="华文楷体" pitchFamily="2" charset="-122"/>
              <a:cs typeface="+mn-cs"/>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TotalTime>
  <Words>2828</Words>
  <Application>Microsoft Office PowerPoint</Application>
  <PresentationFormat>全屏显示(4:3)</PresentationFormat>
  <Paragraphs>143</Paragraphs>
  <Slides>25</Slides>
  <Notes>0</Notes>
  <HiddenSlides>0</HiddenSlides>
  <MMClips>0</MMClips>
  <ScaleCrop>false</ScaleCrop>
  <HeadingPairs>
    <vt:vector size="4" baseType="variant">
      <vt:variant>
        <vt:lpstr>主题</vt:lpstr>
      </vt:variant>
      <vt:variant>
        <vt:i4>1</vt:i4>
      </vt:variant>
      <vt:variant>
        <vt:lpstr>幻灯片标题</vt:lpstr>
      </vt:variant>
      <vt:variant>
        <vt:i4>25</vt:i4>
      </vt:variant>
    </vt:vector>
  </HeadingPairs>
  <TitlesOfParts>
    <vt:vector size="26" baseType="lpstr">
      <vt:lpstr>Office 主题</vt:lpstr>
      <vt:lpstr>一、外汇期权</vt:lpstr>
      <vt:lpstr>（二）外汇期权的类型</vt:lpstr>
      <vt:lpstr>二、利率期权</vt:lpstr>
      <vt:lpstr>（二）常见的利率期权</vt:lpstr>
      <vt:lpstr>2、多期期权</vt:lpstr>
      <vt:lpstr>（2）利率下限</vt:lpstr>
      <vt:lpstr>（3）利率双限</vt:lpstr>
      <vt:lpstr>三、股指期权</vt:lpstr>
      <vt:lpstr>（二）常见股指期权</vt:lpstr>
      <vt:lpstr>（三）股指期权报价方式与行情表解读</vt:lpstr>
      <vt:lpstr>四、股票期权</vt:lpstr>
      <vt:lpstr>（二）常见的几种股票期权</vt:lpstr>
      <vt:lpstr>（二）常见的几种股票期权</vt:lpstr>
      <vt:lpstr>2、职工购股期权</vt:lpstr>
      <vt:lpstr>3、可转换债券（convertible bonds)</vt:lpstr>
      <vt:lpstr>（三）股票期权合约</vt:lpstr>
      <vt:lpstr>五、期货期权</vt:lpstr>
      <vt:lpstr>期货期权优缺点：</vt:lpstr>
      <vt:lpstr>（二）几种主要的金融期货期权概述</vt:lpstr>
      <vt:lpstr>中国的金融期权产品</vt:lpstr>
      <vt:lpstr>我国国内推出的股票期权与股指期权</vt:lpstr>
      <vt:lpstr>期权市场交易状况： 以50ETF期权合约为例</vt:lpstr>
      <vt:lpstr>（二）可转换债券市场</vt:lpstr>
      <vt:lpstr>2．我国可转换债券发行主体、利率与期限</vt:lpstr>
      <vt:lpstr>（二）可转债二级市场交易发展状况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一、外汇期权</dc:title>
  <cp:lastModifiedBy>mtwang</cp:lastModifiedBy>
  <cp:revision>27</cp:revision>
  <dcterms:modified xsi:type="dcterms:W3CDTF">2023-05-08T03:06:11Z</dcterms:modified>
</cp:coreProperties>
</file>