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99" r:id="rId3"/>
    <p:sldId id="259" r:id="rId4"/>
    <p:sldId id="260" r:id="rId5"/>
    <p:sldId id="261" r:id="rId6"/>
    <p:sldId id="262" r:id="rId7"/>
    <p:sldId id="300" r:id="rId8"/>
    <p:sldId id="301" r:id="rId9"/>
    <p:sldId id="263" r:id="rId10"/>
    <p:sldId id="264" r:id="rId11"/>
    <p:sldId id="265" r:id="rId12"/>
    <p:sldId id="266" r:id="rId13"/>
    <p:sldId id="267" r:id="rId14"/>
    <p:sldId id="303" r:id="rId15"/>
    <p:sldId id="304" r:id="rId16"/>
    <p:sldId id="306" r:id="rId17"/>
    <p:sldId id="268" r:id="rId18"/>
    <p:sldId id="269" r:id="rId19"/>
    <p:sldId id="270" r:id="rId20"/>
    <p:sldId id="308" r:id="rId21"/>
    <p:sldId id="271" r:id="rId22"/>
    <p:sldId id="272" r:id="rId23"/>
    <p:sldId id="274" r:id="rId24"/>
    <p:sldId id="273" r:id="rId25"/>
    <p:sldId id="275" r:id="rId26"/>
    <p:sldId id="276" r:id="rId27"/>
    <p:sldId id="278" r:id="rId28"/>
    <p:sldId id="277" r:id="rId29"/>
    <p:sldId id="279" r:id="rId30"/>
    <p:sldId id="280" r:id="rId31"/>
    <p:sldId id="281" r:id="rId32"/>
    <p:sldId id="282" r:id="rId33"/>
    <p:sldId id="283" r:id="rId34"/>
    <p:sldId id="284" r:id="rId35"/>
    <p:sldId id="285" r:id="rId36"/>
    <p:sldId id="286" r:id="rId37"/>
    <p:sldId id="309" r:id="rId38"/>
    <p:sldId id="287" r:id="rId39"/>
    <p:sldId id="288" r:id="rId40"/>
    <p:sldId id="289" r:id="rId41"/>
    <p:sldId id="290" r:id="rId42"/>
    <p:sldId id="291" r:id="rId43"/>
    <p:sldId id="292" r:id="rId44"/>
    <p:sldId id="293" r:id="rId45"/>
    <p:sldId id="294" r:id="rId46"/>
    <p:sldId id="295" r:id="rId47"/>
    <p:sldId id="296" r:id="rId48"/>
    <p:sldId id="297"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86410" autoAdjust="0"/>
  </p:normalViewPr>
  <p:slideViewPr>
    <p:cSldViewPr>
      <p:cViewPr varScale="1">
        <p:scale>
          <a:sx n="84" d="100"/>
          <a:sy n="84" d="100"/>
        </p:scale>
        <p:origin x="90" y="276"/>
      </p:cViewPr>
      <p:guideLst>
        <p:guide orient="horz" pos="2160"/>
        <p:guide pos="2880"/>
      </p:guideLst>
    </p:cSldViewPr>
  </p:slideViewPr>
  <p:outlineViewPr>
    <p:cViewPr>
      <p:scale>
        <a:sx n="33" d="100"/>
        <a:sy n="33" d="100"/>
      </p:scale>
      <p:origin x="0" y="1976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18.xml"/><Relationship Id="rId18" Type="http://schemas.openxmlformats.org/officeDocument/2006/relationships/slide" Target="slides/slide24.xml"/><Relationship Id="rId26" Type="http://schemas.openxmlformats.org/officeDocument/2006/relationships/slide" Target="slides/slide32.xml"/><Relationship Id="rId39" Type="http://schemas.openxmlformats.org/officeDocument/2006/relationships/slide" Target="slides/slide46.xml"/><Relationship Id="rId21" Type="http://schemas.openxmlformats.org/officeDocument/2006/relationships/slide" Target="slides/slide27.xml"/><Relationship Id="rId34" Type="http://schemas.openxmlformats.org/officeDocument/2006/relationships/slide" Target="slides/slide41.xml"/><Relationship Id="rId7" Type="http://schemas.openxmlformats.org/officeDocument/2006/relationships/slide" Target="slides/slide10.xml"/><Relationship Id="rId2" Type="http://schemas.openxmlformats.org/officeDocument/2006/relationships/slide" Target="slides/slide2.xml"/><Relationship Id="rId16" Type="http://schemas.openxmlformats.org/officeDocument/2006/relationships/slide" Target="slides/slide22.xml"/><Relationship Id="rId20" Type="http://schemas.openxmlformats.org/officeDocument/2006/relationships/slide" Target="slides/slide26.xml"/><Relationship Id="rId29" Type="http://schemas.openxmlformats.org/officeDocument/2006/relationships/slide" Target="slides/slide35.xml"/><Relationship Id="rId41" Type="http://schemas.openxmlformats.org/officeDocument/2006/relationships/slide" Target="slides/slide48.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16.xml"/><Relationship Id="rId24" Type="http://schemas.openxmlformats.org/officeDocument/2006/relationships/slide" Target="slides/slide30.xml"/><Relationship Id="rId32" Type="http://schemas.openxmlformats.org/officeDocument/2006/relationships/slide" Target="slides/slide39.xml"/><Relationship Id="rId37" Type="http://schemas.openxmlformats.org/officeDocument/2006/relationships/slide" Target="slides/slide44.xml"/><Relationship Id="rId40" Type="http://schemas.openxmlformats.org/officeDocument/2006/relationships/slide" Target="slides/slide47.xml"/><Relationship Id="rId5" Type="http://schemas.openxmlformats.org/officeDocument/2006/relationships/slide" Target="slides/slide5.xml"/><Relationship Id="rId15" Type="http://schemas.openxmlformats.org/officeDocument/2006/relationships/slide" Target="slides/slide21.xml"/><Relationship Id="rId23" Type="http://schemas.openxmlformats.org/officeDocument/2006/relationships/slide" Target="slides/slide29.xml"/><Relationship Id="rId28" Type="http://schemas.openxmlformats.org/officeDocument/2006/relationships/slide" Target="slides/slide34.xml"/><Relationship Id="rId36" Type="http://schemas.openxmlformats.org/officeDocument/2006/relationships/slide" Target="slides/slide43.xml"/><Relationship Id="rId10" Type="http://schemas.openxmlformats.org/officeDocument/2006/relationships/slide" Target="slides/slide13.xml"/><Relationship Id="rId19" Type="http://schemas.openxmlformats.org/officeDocument/2006/relationships/slide" Target="slides/slide25.xml"/><Relationship Id="rId31" Type="http://schemas.openxmlformats.org/officeDocument/2006/relationships/slide" Target="slides/slide38.xml"/><Relationship Id="rId4" Type="http://schemas.openxmlformats.org/officeDocument/2006/relationships/slide" Target="slides/slide4.xml"/><Relationship Id="rId9" Type="http://schemas.openxmlformats.org/officeDocument/2006/relationships/slide" Target="slides/slide12.xml"/><Relationship Id="rId14" Type="http://schemas.openxmlformats.org/officeDocument/2006/relationships/slide" Target="slides/slide19.xml"/><Relationship Id="rId22" Type="http://schemas.openxmlformats.org/officeDocument/2006/relationships/slide" Target="slides/slide28.xml"/><Relationship Id="rId27" Type="http://schemas.openxmlformats.org/officeDocument/2006/relationships/slide" Target="slides/slide33.xml"/><Relationship Id="rId30" Type="http://schemas.openxmlformats.org/officeDocument/2006/relationships/slide" Target="slides/slide36.xml"/><Relationship Id="rId35" Type="http://schemas.openxmlformats.org/officeDocument/2006/relationships/slide" Target="slides/slide42.xml"/><Relationship Id="rId8" Type="http://schemas.openxmlformats.org/officeDocument/2006/relationships/slide" Target="slides/slide11.xml"/><Relationship Id="rId3" Type="http://schemas.openxmlformats.org/officeDocument/2006/relationships/slide" Target="slides/slide3.xml"/><Relationship Id="rId12" Type="http://schemas.openxmlformats.org/officeDocument/2006/relationships/slide" Target="slides/slide17.xml"/><Relationship Id="rId17" Type="http://schemas.openxmlformats.org/officeDocument/2006/relationships/slide" Target="slides/slide23.xml"/><Relationship Id="rId25" Type="http://schemas.openxmlformats.org/officeDocument/2006/relationships/slide" Target="slides/slide31.xml"/><Relationship Id="rId33" Type="http://schemas.openxmlformats.org/officeDocument/2006/relationships/slide" Target="slides/slide40.xml"/><Relationship Id="rId38" Type="http://schemas.openxmlformats.org/officeDocument/2006/relationships/slide" Target="slides/slide45.xml"/></Relationships>
</file>

<file path=ppt/charts/_rels/chart1.xml.rels><?xml version="1.0" encoding="UTF-8" standalone="yes"?>
<Relationships xmlns="http://schemas.openxmlformats.org/package/2006/relationships"><Relationship Id="rId2" Type="http://schemas.openxmlformats.org/officeDocument/2006/relationships/oleObject" Target="file:///F:\BaiduNetdiskDownload\50ETF&#26399;&#26435;&#21608;&#25253;\50ETF&#26399;&#26435;excel.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YI\AppData\Roaming\Microsoft\Excel\&#30002;&#37255;&#12289;pta&#21382;&#21490;&#27874;&#21160;&#29575;%20(version%201).xlsb"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ltLang="en-US" b="1"/>
              <a:t>历史波动率锥</a:t>
            </a:r>
          </a:p>
        </c:rich>
      </c:tx>
      <c:overlay val="0"/>
      <c:spPr>
        <a:noFill/>
        <a:ln>
          <a:noFill/>
        </a:ln>
        <a:effectLst/>
      </c:spPr>
    </c:title>
    <c:autoTitleDeleted val="0"/>
    <c:plotArea>
      <c:layout>
        <c:manualLayout>
          <c:layoutTarget val="inner"/>
          <c:xMode val="edge"/>
          <c:yMode val="edge"/>
          <c:x val="9.4908977813929596E-2"/>
          <c:y val="0.287199477001995"/>
          <c:w val="0.86530317089522901"/>
          <c:h val="0.57868889163492798"/>
        </c:manualLayout>
      </c:layout>
      <c:lineChart>
        <c:grouping val="standard"/>
        <c:varyColors val="0"/>
        <c:ser>
          <c:idx val="0"/>
          <c:order val="0"/>
          <c:tx>
            <c:strRef>
              <c:f>MAX</c:f>
              <c:strCache>
                <c:ptCount val="1"/>
                <c:pt idx="0">
                  <c:v>MAX</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cat>
            <c:numRef>
              <c:f>波动率锥!$C$1:$U$1</c:f>
              <c:numCache>
                <c:formatCode>General</c:formatCode>
                <c:ptCount val="19"/>
                <c:pt idx="0">
                  <c:v>5</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cat>
          <c:val>
            <c:numRef>
              <c:f>波动率锥!$C$940:$U$940</c:f>
              <c:numCache>
                <c:formatCode>General</c:formatCode>
                <c:ptCount val="19"/>
                <c:pt idx="0">
                  <c:v>0.52450553548591705</c:v>
                </c:pt>
                <c:pt idx="1">
                  <c:v>0.44007991802171997</c:v>
                </c:pt>
                <c:pt idx="2">
                  <c:v>0.35813455576916398</c:v>
                </c:pt>
                <c:pt idx="3">
                  <c:v>0.32190582841771798</c:v>
                </c:pt>
                <c:pt idx="4">
                  <c:v>0.29540384238517298</c:v>
                </c:pt>
                <c:pt idx="5">
                  <c:v>0.27292673706968601</c:v>
                </c:pt>
                <c:pt idx="6">
                  <c:v>0.26877410947787</c:v>
                </c:pt>
                <c:pt idx="7">
                  <c:v>0.260306521880939</c:v>
                </c:pt>
                <c:pt idx="8">
                  <c:v>0.25608652235561002</c:v>
                </c:pt>
                <c:pt idx="9">
                  <c:v>0.25864460819173202</c:v>
                </c:pt>
                <c:pt idx="10">
                  <c:v>0.25069144486980099</c:v>
                </c:pt>
                <c:pt idx="11">
                  <c:v>0.24429997883805099</c:v>
                </c:pt>
                <c:pt idx="12">
                  <c:v>0.237281815412134</c:v>
                </c:pt>
                <c:pt idx="13">
                  <c:v>0.23255252930978801</c:v>
                </c:pt>
                <c:pt idx="14">
                  <c:v>0.22887503412548299</c:v>
                </c:pt>
                <c:pt idx="15">
                  <c:v>0.22662899237333201</c:v>
                </c:pt>
                <c:pt idx="16">
                  <c:v>0.22091451610764401</c:v>
                </c:pt>
                <c:pt idx="17">
                  <c:v>0.224548668408144</c:v>
                </c:pt>
                <c:pt idx="18">
                  <c:v>0.22771847483893501</c:v>
                </c:pt>
              </c:numCache>
            </c:numRef>
          </c:val>
          <c:smooth val="0"/>
          <c:extLst>
            <c:ext xmlns:c16="http://schemas.microsoft.com/office/drawing/2014/chart" uri="{C3380CC4-5D6E-409C-BE32-E72D297353CC}">
              <c16:uniqueId val="{00000000-AB52-469B-83D5-52B6C72EAA54}"/>
            </c:ext>
          </c:extLst>
        </c:ser>
        <c:ser>
          <c:idx val="2"/>
          <c:order val="1"/>
          <c:tx>
            <c:strRef>
              <c:f>75%</c:f>
              <c:strCache>
                <c:ptCount val="1"/>
                <c:pt idx="0">
                  <c:v>75%</c:v>
                </c:pt>
              </c:strCache>
            </c:strRef>
          </c:tx>
          <c:spPr>
            <a:ln w="28575" cap="rnd" cmpd="sng" algn="ctr">
              <a:solidFill>
                <a:schemeClr val="accent3"/>
              </a:solidFill>
              <a:prstDash val="solid"/>
              <a:round/>
            </a:ln>
            <a:effectLst/>
          </c:spPr>
          <c:marker>
            <c:symbol val="circle"/>
            <c:size val="5"/>
            <c:spPr>
              <a:solidFill>
                <a:schemeClr val="accent3"/>
              </a:solidFill>
              <a:ln w="9525" cap="flat" cmpd="sng" algn="ctr">
                <a:solidFill>
                  <a:schemeClr val="accent3"/>
                </a:solidFill>
                <a:prstDash val="solid"/>
                <a:round/>
              </a:ln>
              <a:effectLst/>
            </c:spPr>
          </c:marker>
          <c:cat>
            <c:numRef>
              <c:f>波动率锥!$C$1:$U$1</c:f>
              <c:numCache>
                <c:formatCode>General</c:formatCode>
                <c:ptCount val="19"/>
                <c:pt idx="0">
                  <c:v>5</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cat>
          <c:val>
            <c:numRef>
              <c:f>波动率锥!$C$942:$U$942</c:f>
              <c:numCache>
                <c:formatCode>General</c:formatCode>
                <c:ptCount val="19"/>
                <c:pt idx="0">
                  <c:v>0.183613110669434</c:v>
                </c:pt>
                <c:pt idx="1">
                  <c:v>0.18246109524149701</c:v>
                </c:pt>
                <c:pt idx="2">
                  <c:v>0.17530376247806201</c:v>
                </c:pt>
                <c:pt idx="3">
                  <c:v>0.19308910959063499</c:v>
                </c:pt>
                <c:pt idx="4">
                  <c:v>0.200704513396952</c:v>
                </c:pt>
                <c:pt idx="5">
                  <c:v>0.20337958151090499</c:v>
                </c:pt>
                <c:pt idx="6">
                  <c:v>0.198842033534774</c:v>
                </c:pt>
                <c:pt idx="7">
                  <c:v>0.19434982040912299</c:v>
                </c:pt>
                <c:pt idx="8">
                  <c:v>0.19010471449792801</c:v>
                </c:pt>
                <c:pt idx="9">
                  <c:v>0.188059248011682</c:v>
                </c:pt>
                <c:pt idx="10">
                  <c:v>0.184571523115932</c:v>
                </c:pt>
                <c:pt idx="11">
                  <c:v>0.182479219992634</c:v>
                </c:pt>
                <c:pt idx="12">
                  <c:v>0.17911548075755501</c:v>
                </c:pt>
                <c:pt idx="13">
                  <c:v>0.17552532423223699</c:v>
                </c:pt>
                <c:pt idx="14">
                  <c:v>0.17105340591688101</c:v>
                </c:pt>
                <c:pt idx="15">
                  <c:v>0.166549998595035</c:v>
                </c:pt>
                <c:pt idx="16">
                  <c:v>0.16160893379524899</c:v>
                </c:pt>
                <c:pt idx="17">
                  <c:v>0.158388780640874</c:v>
                </c:pt>
                <c:pt idx="18">
                  <c:v>0.155876652867069</c:v>
                </c:pt>
              </c:numCache>
            </c:numRef>
          </c:val>
          <c:smooth val="0"/>
          <c:extLst>
            <c:ext xmlns:c16="http://schemas.microsoft.com/office/drawing/2014/chart" uri="{C3380CC4-5D6E-409C-BE32-E72D297353CC}">
              <c16:uniqueId val="{00000001-AB52-469B-83D5-52B6C72EAA54}"/>
            </c:ext>
          </c:extLst>
        </c:ser>
        <c:ser>
          <c:idx val="3"/>
          <c:order val="2"/>
          <c:tx>
            <c:strRef>
              <c:f>中位数</c:f>
              <c:strCache>
                <c:ptCount val="1"/>
                <c:pt idx="0">
                  <c:v>中位数</c:v>
                </c:pt>
              </c:strCache>
            </c:strRef>
          </c:tx>
          <c:spPr>
            <a:ln w="28575" cap="rnd" cmpd="sng" algn="ctr">
              <a:solidFill>
                <a:schemeClr val="accent4"/>
              </a:solidFill>
              <a:prstDash val="solid"/>
              <a:round/>
            </a:ln>
            <a:effectLst/>
          </c:spPr>
          <c:marker>
            <c:symbol val="circle"/>
            <c:size val="5"/>
            <c:spPr>
              <a:solidFill>
                <a:schemeClr val="accent4"/>
              </a:solidFill>
              <a:ln w="9525" cap="flat" cmpd="sng" algn="ctr">
                <a:solidFill>
                  <a:schemeClr val="accent4"/>
                </a:solidFill>
                <a:prstDash val="solid"/>
                <a:round/>
              </a:ln>
              <a:effectLst/>
            </c:spPr>
          </c:marker>
          <c:cat>
            <c:numRef>
              <c:f>波动率锥!$C$1:$U$1</c:f>
              <c:numCache>
                <c:formatCode>General</c:formatCode>
                <c:ptCount val="19"/>
                <c:pt idx="0">
                  <c:v>5</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cat>
          <c:val>
            <c:numRef>
              <c:f>波动率锥!$C$943:$U$943</c:f>
              <c:numCache>
                <c:formatCode>General</c:formatCode>
                <c:ptCount val="19"/>
                <c:pt idx="0">
                  <c:v>0.117320792096564</c:v>
                </c:pt>
                <c:pt idx="1">
                  <c:v>0.12931398373737801</c:v>
                </c:pt>
                <c:pt idx="2">
                  <c:v>0.13268381395171</c:v>
                </c:pt>
                <c:pt idx="3">
                  <c:v>0.131528907208881</c:v>
                </c:pt>
                <c:pt idx="4">
                  <c:v>0.124772543499113</c:v>
                </c:pt>
                <c:pt idx="5">
                  <c:v>0.1257978891339</c:v>
                </c:pt>
                <c:pt idx="6">
                  <c:v>0.121735835138892</c:v>
                </c:pt>
                <c:pt idx="7">
                  <c:v>0.12130154779645599</c:v>
                </c:pt>
                <c:pt idx="8">
                  <c:v>0.116566898499669</c:v>
                </c:pt>
                <c:pt idx="9">
                  <c:v>0.11144413345254001</c:v>
                </c:pt>
                <c:pt idx="10">
                  <c:v>0.112778680403404</c:v>
                </c:pt>
                <c:pt idx="11">
                  <c:v>0.110129434123899</c:v>
                </c:pt>
                <c:pt idx="12">
                  <c:v>0.10879532532577001</c:v>
                </c:pt>
                <c:pt idx="13">
                  <c:v>0.111088923743364</c:v>
                </c:pt>
                <c:pt idx="14">
                  <c:v>0.112562187886869</c:v>
                </c:pt>
                <c:pt idx="15">
                  <c:v>0.113183759421599</c:v>
                </c:pt>
                <c:pt idx="16">
                  <c:v>0.110858701886976</c:v>
                </c:pt>
                <c:pt idx="17">
                  <c:v>0.112763031583639</c:v>
                </c:pt>
                <c:pt idx="18">
                  <c:v>0.112795029857026</c:v>
                </c:pt>
              </c:numCache>
            </c:numRef>
          </c:val>
          <c:smooth val="0"/>
          <c:extLst>
            <c:ext xmlns:c16="http://schemas.microsoft.com/office/drawing/2014/chart" uri="{C3380CC4-5D6E-409C-BE32-E72D297353CC}">
              <c16:uniqueId val="{00000002-AB52-469B-83D5-52B6C72EAA54}"/>
            </c:ext>
          </c:extLst>
        </c:ser>
        <c:ser>
          <c:idx val="6"/>
          <c:order val="3"/>
          <c:tx>
            <c:strRef>
              <c:f>MIN</c:f>
              <c:strCache>
                <c:ptCount val="1"/>
                <c:pt idx="0">
                  <c:v>MIN</c:v>
                </c:pt>
              </c:strCache>
            </c:strRef>
          </c:tx>
          <c:spPr>
            <a:ln w="28575" cap="rnd" cmpd="sng" algn="ctr">
              <a:solidFill>
                <a:schemeClr val="accent1">
                  <a:lumMod val="60000"/>
                </a:schemeClr>
              </a:solidFill>
              <a:prstDash val="solid"/>
              <a:round/>
            </a:ln>
            <a:effectLst/>
          </c:spPr>
          <c:marker>
            <c:symbol val="circle"/>
            <c:size val="5"/>
            <c:spPr>
              <a:solidFill>
                <a:schemeClr val="accent1">
                  <a:lumMod val="60000"/>
                </a:schemeClr>
              </a:solidFill>
              <a:ln w="9525" cap="flat" cmpd="sng" algn="ctr">
                <a:solidFill>
                  <a:schemeClr val="accent1">
                    <a:lumMod val="60000"/>
                  </a:schemeClr>
                </a:solidFill>
                <a:prstDash val="solid"/>
                <a:round/>
              </a:ln>
              <a:effectLst/>
            </c:spPr>
          </c:marker>
          <c:cat>
            <c:numRef>
              <c:f>波动率锥!$C$1:$U$1</c:f>
              <c:numCache>
                <c:formatCode>General</c:formatCode>
                <c:ptCount val="19"/>
                <c:pt idx="0">
                  <c:v>5</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cat>
          <c:val>
            <c:numRef>
              <c:f>波动率锥!$C$946:$U$946</c:f>
              <c:numCache>
                <c:formatCode>General</c:formatCode>
                <c:ptCount val="19"/>
                <c:pt idx="0">
                  <c:v>5.2013070592837798E-3</c:v>
                </c:pt>
                <c:pt idx="1">
                  <c:v>2.32722198902321E-2</c:v>
                </c:pt>
                <c:pt idx="2">
                  <c:v>4.0464797442043801E-2</c:v>
                </c:pt>
                <c:pt idx="3">
                  <c:v>4.8031927995337502E-2</c:v>
                </c:pt>
                <c:pt idx="4">
                  <c:v>6.42129322904198E-2</c:v>
                </c:pt>
                <c:pt idx="5">
                  <c:v>6.4230614025126503E-2</c:v>
                </c:pt>
                <c:pt idx="6">
                  <c:v>6.2340411100971702E-2</c:v>
                </c:pt>
                <c:pt idx="7">
                  <c:v>6.3683807606686599E-2</c:v>
                </c:pt>
                <c:pt idx="8">
                  <c:v>6.8198712564297506E-2</c:v>
                </c:pt>
                <c:pt idx="9">
                  <c:v>7.00158576077477E-2</c:v>
                </c:pt>
                <c:pt idx="10">
                  <c:v>7.4464815279926003E-2</c:v>
                </c:pt>
                <c:pt idx="11">
                  <c:v>8.4168585485726602E-2</c:v>
                </c:pt>
                <c:pt idx="12">
                  <c:v>8.5688451324634499E-2</c:v>
                </c:pt>
                <c:pt idx="13">
                  <c:v>8.5622014688488499E-2</c:v>
                </c:pt>
                <c:pt idx="14">
                  <c:v>8.6532826759960393E-2</c:v>
                </c:pt>
                <c:pt idx="15">
                  <c:v>8.6593094713005206E-2</c:v>
                </c:pt>
                <c:pt idx="16">
                  <c:v>8.6585701273457993E-2</c:v>
                </c:pt>
                <c:pt idx="17">
                  <c:v>8.5036533585341204E-2</c:v>
                </c:pt>
                <c:pt idx="18">
                  <c:v>8.6128382548058394E-2</c:v>
                </c:pt>
              </c:numCache>
            </c:numRef>
          </c:val>
          <c:smooth val="0"/>
          <c:extLst>
            <c:ext xmlns:c16="http://schemas.microsoft.com/office/drawing/2014/chart" uri="{C3380CC4-5D6E-409C-BE32-E72D297353CC}">
              <c16:uniqueId val="{00000003-AB52-469B-83D5-52B6C72EAA54}"/>
            </c:ext>
          </c:extLst>
        </c:ser>
        <c:ser>
          <c:idx val="1"/>
          <c:order val="4"/>
          <c:tx>
            <c:strRef>
              <c:f>25%</c:f>
              <c:strCache>
                <c:ptCount val="1"/>
                <c:pt idx="0">
                  <c:v>25%</c:v>
                </c:pt>
              </c:strCache>
            </c:strRef>
          </c:tx>
          <c:spPr>
            <a:ln w="28575" cap="rnd" cmpd="sng" algn="ctr">
              <a:solidFill>
                <a:schemeClr val="accent2"/>
              </a:solidFill>
              <a:prstDash val="solid"/>
              <a:round/>
            </a:ln>
            <a:effectLst/>
          </c:spPr>
          <c:marker>
            <c:symbol val="circle"/>
            <c:size val="5"/>
            <c:spPr>
              <a:solidFill>
                <a:schemeClr val="accent2"/>
              </a:solidFill>
              <a:ln w="9525" cap="flat" cmpd="sng" algn="ctr">
                <a:solidFill>
                  <a:schemeClr val="accent2"/>
                </a:solidFill>
                <a:prstDash val="solid"/>
                <a:round/>
              </a:ln>
              <a:effectLst/>
            </c:spPr>
          </c:marker>
          <c:cat>
            <c:numRef>
              <c:f>波动率锥!$C$1:$U$1</c:f>
              <c:numCache>
                <c:formatCode>General</c:formatCode>
                <c:ptCount val="19"/>
                <c:pt idx="0">
                  <c:v>5</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cat>
          <c:val>
            <c:numRef>
              <c:f>波动率锥!$C$944:$U$944</c:f>
              <c:numCache>
                <c:formatCode>General</c:formatCode>
                <c:ptCount val="19"/>
                <c:pt idx="0">
                  <c:v>7.2839440187233304E-2</c:v>
                </c:pt>
                <c:pt idx="1">
                  <c:v>8.5721195900353306E-2</c:v>
                </c:pt>
                <c:pt idx="2">
                  <c:v>8.8497132791871796E-2</c:v>
                </c:pt>
                <c:pt idx="3">
                  <c:v>8.8971582748859995E-2</c:v>
                </c:pt>
                <c:pt idx="4">
                  <c:v>0.10190752821393199</c:v>
                </c:pt>
                <c:pt idx="5">
                  <c:v>0.100039137759293</c:v>
                </c:pt>
                <c:pt idx="6">
                  <c:v>0.10183430536822501</c:v>
                </c:pt>
                <c:pt idx="7">
                  <c:v>0.10089212391979099</c:v>
                </c:pt>
                <c:pt idx="8">
                  <c:v>9.9107884005213795E-2</c:v>
                </c:pt>
                <c:pt idx="9">
                  <c:v>9.7964458050185499E-2</c:v>
                </c:pt>
                <c:pt idx="10">
                  <c:v>9.7193539736587398E-2</c:v>
                </c:pt>
                <c:pt idx="11">
                  <c:v>9.7396840308032806E-2</c:v>
                </c:pt>
                <c:pt idx="12">
                  <c:v>9.9059990247607602E-2</c:v>
                </c:pt>
                <c:pt idx="13">
                  <c:v>0.100873347553425</c:v>
                </c:pt>
                <c:pt idx="14">
                  <c:v>0.100479703710201</c:v>
                </c:pt>
                <c:pt idx="15">
                  <c:v>0.10029752816062899</c:v>
                </c:pt>
                <c:pt idx="16">
                  <c:v>9.9420489222244904E-2</c:v>
                </c:pt>
                <c:pt idx="17">
                  <c:v>9.9149348530968698E-2</c:v>
                </c:pt>
                <c:pt idx="18">
                  <c:v>9.8704148598353594E-2</c:v>
                </c:pt>
              </c:numCache>
            </c:numRef>
          </c:val>
          <c:smooth val="0"/>
          <c:extLst>
            <c:ext xmlns:c16="http://schemas.microsoft.com/office/drawing/2014/chart" uri="{C3380CC4-5D6E-409C-BE32-E72D297353CC}">
              <c16:uniqueId val="{00000004-AB52-469B-83D5-52B6C72EAA54}"/>
            </c:ext>
          </c:extLst>
        </c:ser>
        <c:ser>
          <c:idx val="4"/>
          <c:order val="5"/>
          <c:tx>
            <c:strRef>
              <c:f>当前值</c:f>
              <c:strCache>
                <c:ptCount val="1"/>
                <c:pt idx="0">
                  <c:v>当前值</c:v>
                </c:pt>
              </c:strCache>
            </c:strRef>
          </c:tx>
          <c:spPr>
            <a:ln w="28575" cap="rnd" cmpd="sng" algn="ctr">
              <a:solidFill>
                <a:schemeClr val="accent5"/>
              </a:solidFill>
              <a:prstDash val="solid"/>
              <a:round/>
            </a:ln>
            <a:effectLst/>
          </c:spPr>
          <c:marker>
            <c:symbol val="circle"/>
            <c:size val="5"/>
            <c:spPr>
              <a:solidFill>
                <a:schemeClr val="accent5"/>
              </a:solidFill>
              <a:ln w="9525" cap="flat" cmpd="sng" algn="ctr">
                <a:solidFill>
                  <a:schemeClr val="accent5"/>
                </a:solidFill>
                <a:prstDash val="solid"/>
                <a:round/>
              </a:ln>
              <a:effectLst/>
            </c:spPr>
          </c:marker>
          <c:cat>
            <c:numRef>
              <c:f>波动率锥!$C$1:$U$1</c:f>
              <c:numCache>
                <c:formatCode>General</c:formatCode>
                <c:ptCount val="19"/>
                <c:pt idx="0">
                  <c:v>5</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numCache>
            </c:numRef>
          </c:cat>
          <c:val>
            <c:numRef>
              <c:f>波动率锥!$C$947:$U$947</c:f>
              <c:numCache>
                <c:formatCode>General</c:formatCode>
                <c:ptCount val="19"/>
                <c:pt idx="0">
                  <c:v>0.39892001645487901</c:v>
                </c:pt>
                <c:pt idx="1">
                  <c:v>0.39626261469958701</c:v>
                </c:pt>
                <c:pt idx="2">
                  <c:v>0.35813455576916398</c:v>
                </c:pt>
                <c:pt idx="3">
                  <c:v>0.32190582841771798</c:v>
                </c:pt>
                <c:pt idx="4">
                  <c:v>0.29540384238517298</c:v>
                </c:pt>
                <c:pt idx="5">
                  <c:v>0.27292673706968601</c:v>
                </c:pt>
                <c:pt idx="6">
                  <c:v>0.26877410947787</c:v>
                </c:pt>
                <c:pt idx="7">
                  <c:v>0.260306521880939</c:v>
                </c:pt>
                <c:pt idx="8">
                  <c:v>0.25452962428056602</c:v>
                </c:pt>
                <c:pt idx="9">
                  <c:v>0.25864460819173202</c:v>
                </c:pt>
                <c:pt idx="10">
                  <c:v>0.25069144486980099</c:v>
                </c:pt>
                <c:pt idx="11">
                  <c:v>0.24429997883805099</c:v>
                </c:pt>
                <c:pt idx="12">
                  <c:v>0.237281815412134</c:v>
                </c:pt>
                <c:pt idx="13">
                  <c:v>0.23255252930978801</c:v>
                </c:pt>
                <c:pt idx="14">
                  <c:v>0.22887503412548299</c:v>
                </c:pt>
                <c:pt idx="15">
                  <c:v>0.22662899237333201</c:v>
                </c:pt>
                <c:pt idx="16">
                  <c:v>0.22091451610764401</c:v>
                </c:pt>
                <c:pt idx="17">
                  <c:v>0.21740530194386701</c:v>
                </c:pt>
                <c:pt idx="18">
                  <c:v>0.22771847483893501</c:v>
                </c:pt>
              </c:numCache>
            </c:numRef>
          </c:val>
          <c:smooth val="0"/>
          <c:extLst>
            <c:ext xmlns:c16="http://schemas.microsoft.com/office/drawing/2014/chart" uri="{C3380CC4-5D6E-409C-BE32-E72D297353CC}">
              <c16:uniqueId val="{00000005-AB52-469B-83D5-52B6C72EAA54}"/>
            </c:ext>
          </c:extLst>
        </c:ser>
        <c:dLbls>
          <c:showLegendKey val="0"/>
          <c:showVal val="0"/>
          <c:showCatName val="0"/>
          <c:showSerName val="0"/>
          <c:showPercent val="0"/>
          <c:showBubbleSize val="0"/>
        </c:dLbls>
        <c:marker val="1"/>
        <c:smooth val="0"/>
        <c:axId val="201808896"/>
        <c:axId val="201815168"/>
      </c:lineChart>
      <c:catAx>
        <c:axId val="20180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01815168"/>
        <c:crosses val="autoZero"/>
        <c:auto val="1"/>
        <c:lblAlgn val="ctr"/>
        <c:lblOffset val="100"/>
        <c:noMultiLvlLbl val="0"/>
      </c:catAx>
      <c:valAx>
        <c:axId val="20181516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01808896"/>
        <c:crosses val="autoZero"/>
        <c:crossBetween val="between"/>
      </c:valAx>
      <c:spPr>
        <a:noFill/>
        <a:ln>
          <a:noFill/>
        </a:ln>
        <a:effectLst/>
      </c:spPr>
    </c:plotArea>
    <c:legend>
      <c:legendPos val="t"/>
      <c:layout>
        <c:manualLayout>
          <c:xMode val="edge"/>
          <c:yMode val="edge"/>
          <c:x val="0"/>
          <c:y val="0.12016229903789399"/>
          <c:w val="1"/>
          <c:h val="0.167037177964101"/>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a:t>沪深</a:t>
            </a:r>
            <a:r>
              <a:rPr lang="en-US" altLang="zh-CN"/>
              <a:t>300</a:t>
            </a:r>
            <a:r>
              <a:rPr lang="zh-CN" altLang="en-US"/>
              <a:t>指数期现基差</a:t>
            </a:r>
          </a:p>
        </c:rich>
      </c:tx>
      <c:overlay val="0"/>
    </c:title>
    <c:autoTitleDeleted val="0"/>
    <c:plotArea>
      <c:layout/>
      <c:lineChart>
        <c:grouping val="standard"/>
        <c:varyColors val="0"/>
        <c:ser>
          <c:idx val="0"/>
          <c:order val="0"/>
          <c:marker>
            <c:symbol val="none"/>
          </c:marker>
          <c:cat>
            <c:numRef>
              <c:f>期现基差!$A$2:$A$962</c:f>
              <c:numCache>
                <c:formatCode>yyyy\-mm\-dd</c:formatCode>
                <c:ptCount val="961"/>
                <c:pt idx="0">
                  <c:v>41278</c:v>
                </c:pt>
                <c:pt idx="1">
                  <c:v>41281</c:v>
                </c:pt>
                <c:pt idx="2">
                  <c:v>41282</c:v>
                </c:pt>
                <c:pt idx="3">
                  <c:v>41283</c:v>
                </c:pt>
                <c:pt idx="4">
                  <c:v>41284</c:v>
                </c:pt>
                <c:pt idx="5">
                  <c:v>41285</c:v>
                </c:pt>
                <c:pt idx="6">
                  <c:v>41288</c:v>
                </c:pt>
                <c:pt idx="7">
                  <c:v>41289</c:v>
                </c:pt>
                <c:pt idx="8">
                  <c:v>41290</c:v>
                </c:pt>
                <c:pt idx="9">
                  <c:v>41291</c:v>
                </c:pt>
                <c:pt idx="10">
                  <c:v>41292</c:v>
                </c:pt>
                <c:pt idx="11">
                  <c:v>41295</c:v>
                </c:pt>
                <c:pt idx="12">
                  <c:v>41296</c:v>
                </c:pt>
                <c:pt idx="13">
                  <c:v>41297</c:v>
                </c:pt>
                <c:pt idx="14">
                  <c:v>41298</c:v>
                </c:pt>
                <c:pt idx="15">
                  <c:v>41299</c:v>
                </c:pt>
                <c:pt idx="16">
                  <c:v>41302</c:v>
                </c:pt>
                <c:pt idx="17">
                  <c:v>41303</c:v>
                </c:pt>
                <c:pt idx="18">
                  <c:v>41304</c:v>
                </c:pt>
                <c:pt idx="19">
                  <c:v>41305</c:v>
                </c:pt>
                <c:pt idx="20">
                  <c:v>41306</c:v>
                </c:pt>
                <c:pt idx="21">
                  <c:v>41309</c:v>
                </c:pt>
                <c:pt idx="22">
                  <c:v>41310</c:v>
                </c:pt>
                <c:pt idx="23">
                  <c:v>41311</c:v>
                </c:pt>
                <c:pt idx="24">
                  <c:v>41312</c:v>
                </c:pt>
                <c:pt idx="25">
                  <c:v>41313</c:v>
                </c:pt>
                <c:pt idx="26">
                  <c:v>41323</c:v>
                </c:pt>
                <c:pt idx="27">
                  <c:v>41324</c:v>
                </c:pt>
                <c:pt idx="28">
                  <c:v>41325</c:v>
                </c:pt>
                <c:pt idx="29">
                  <c:v>41326</c:v>
                </c:pt>
                <c:pt idx="30">
                  <c:v>41327</c:v>
                </c:pt>
                <c:pt idx="31">
                  <c:v>41330</c:v>
                </c:pt>
                <c:pt idx="32">
                  <c:v>41331</c:v>
                </c:pt>
                <c:pt idx="33">
                  <c:v>41332</c:v>
                </c:pt>
                <c:pt idx="34">
                  <c:v>41333</c:v>
                </c:pt>
                <c:pt idx="35">
                  <c:v>41334</c:v>
                </c:pt>
                <c:pt idx="36">
                  <c:v>41337</c:v>
                </c:pt>
                <c:pt idx="37">
                  <c:v>41338</c:v>
                </c:pt>
                <c:pt idx="38">
                  <c:v>41339</c:v>
                </c:pt>
                <c:pt idx="39">
                  <c:v>41340</c:v>
                </c:pt>
                <c:pt idx="40">
                  <c:v>41341</c:v>
                </c:pt>
                <c:pt idx="41">
                  <c:v>41344</c:v>
                </c:pt>
                <c:pt idx="42">
                  <c:v>41345</c:v>
                </c:pt>
                <c:pt idx="43">
                  <c:v>41346</c:v>
                </c:pt>
                <c:pt idx="44">
                  <c:v>41347</c:v>
                </c:pt>
                <c:pt idx="45">
                  <c:v>41348</c:v>
                </c:pt>
                <c:pt idx="46">
                  <c:v>41351</c:v>
                </c:pt>
                <c:pt idx="47">
                  <c:v>41352</c:v>
                </c:pt>
                <c:pt idx="48">
                  <c:v>41353</c:v>
                </c:pt>
                <c:pt idx="49">
                  <c:v>41354</c:v>
                </c:pt>
                <c:pt idx="50">
                  <c:v>41355</c:v>
                </c:pt>
                <c:pt idx="51">
                  <c:v>41358</c:v>
                </c:pt>
                <c:pt idx="52">
                  <c:v>41359</c:v>
                </c:pt>
                <c:pt idx="53">
                  <c:v>41360</c:v>
                </c:pt>
                <c:pt idx="54">
                  <c:v>41361</c:v>
                </c:pt>
                <c:pt idx="55">
                  <c:v>41362</c:v>
                </c:pt>
                <c:pt idx="56">
                  <c:v>41365</c:v>
                </c:pt>
                <c:pt idx="57">
                  <c:v>41366</c:v>
                </c:pt>
                <c:pt idx="58">
                  <c:v>41367</c:v>
                </c:pt>
                <c:pt idx="59">
                  <c:v>41372</c:v>
                </c:pt>
                <c:pt idx="60">
                  <c:v>41373</c:v>
                </c:pt>
                <c:pt idx="61">
                  <c:v>41374</c:v>
                </c:pt>
                <c:pt idx="62">
                  <c:v>41375</c:v>
                </c:pt>
                <c:pt idx="63">
                  <c:v>41376</c:v>
                </c:pt>
                <c:pt idx="64">
                  <c:v>41379</c:v>
                </c:pt>
                <c:pt idx="65">
                  <c:v>41380</c:v>
                </c:pt>
                <c:pt idx="66">
                  <c:v>41381</c:v>
                </c:pt>
                <c:pt idx="67">
                  <c:v>41382</c:v>
                </c:pt>
                <c:pt idx="68">
                  <c:v>41383</c:v>
                </c:pt>
                <c:pt idx="69">
                  <c:v>41386</c:v>
                </c:pt>
                <c:pt idx="70">
                  <c:v>41387</c:v>
                </c:pt>
                <c:pt idx="71">
                  <c:v>41388</c:v>
                </c:pt>
                <c:pt idx="72">
                  <c:v>41389</c:v>
                </c:pt>
                <c:pt idx="73">
                  <c:v>41390</c:v>
                </c:pt>
                <c:pt idx="74">
                  <c:v>41396</c:v>
                </c:pt>
                <c:pt idx="75">
                  <c:v>41397</c:v>
                </c:pt>
                <c:pt idx="76">
                  <c:v>41400</c:v>
                </c:pt>
                <c:pt idx="77">
                  <c:v>41401</c:v>
                </c:pt>
                <c:pt idx="78">
                  <c:v>41402</c:v>
                </c:pt>
                <c:pt idx="79">
                  <c:v>41403</c:v>
                </c:pt>
                <c:pt idx="80">
                  <c:v>41404</c:v>
                </c:pt>
                <c:pt idx="81">
                  <c:v>41407</c:v>
                </c:pt>
                <c:pt idx="82">
                  <c:v>41408</c:v>
                </c:pt>
                <c:pt idx="83">
                  <c:v>41409</c:v>
                </c:pt>
                <c:pt idx="84">
                  <c:v>41410</c:v>
                </c:pt>
                <c:pt idx="85">
                  <c:v>41411</c:v>
                </c:pt>
                <c:pt idx="86">
                  <c:v>41414</c:v>
                </c:pt>
                <c:pt idx="87">
                  <c:v>41415</c:v>
                </c:pt>
                <c:pt idx="88">
                  <c:v>41416</c:v>
                </c:pt>
                <c:pt idx="89">
                  <c:v>41417</c:v>
                </c:pt>
                <c:pt idx="90">
                  <c:v>41418</c:v>
                </c:pt>
                <c:pt idx="91">
                  <c:v>41421</c:v>
                </c:pt>
                <c:pt idx="92">
                  <c:v>41422</c:v>
                </c:pt>
                <c:pt idx="93">
                  <c:v>41423</c:v>
                </c:pt>
                <c:pt idx="94">
                  <c:v>41424</c:v>
                </c:pt>
                <c:pt idx="95">
                  <c:v>41425</c:v>
                </c:pt>
                <c:pt idx="96">
                  <c:v>41428</c:v>
                </c:pt>
                <c:pt idx="97">
                  <c:v>41429</c:v>
                </c:pt>
                <c:pt idx="98">
                  <c:v>41430</c:v>
                </c:pt>
                <c:pt idx="99">
                  <c:v>41431</c:v>
                </c:pt>
                <c:pt idx="100">
                  <c:v>41432</c:v>
                </c:pt>
                <c:pt idx="101">
                  <c:v>41438</c:v>
                </c:pt>
                <c:pt idx="102">
                  <c:v>41439</c:v>
                </c:pt>
                <c:pt idx="103">
                  <c:v>41442</c:v>
                </c:pt>
                <c:pt idx="104">
                  <c:v>41443</c:v>
                </c:pt>
                <c:pt idx="105">
                  <c:v>41444</c:v>
                </c:pt>
                <c:pt idx="106">
                  <c:v>41445</c:v>
                </c:pt>
                <c:pt idx="107">
                  <c:v>41446</c:v>
                </c:pt>
                <c:pt idx="108">
                  <c:v>41449</c:v>
                </c:pt>
                <c:pt idx="109">
                  <c:v>41450</c:v>
                </c:pt>
                <c:pt idx="110">
                  <c:v>41451</c:v>
                </c:pt>
                <c:pt idx="111">
                  <c:v>41452</c:v>
                </c:pt>
                <c:pt idx="112">
                  <c:v>41453</c:v>
                </c:pt>
                <c:pt idx="113">
                  <c:v>41456</c:v>
                </c:pt>
                <c:pt idx="114">
                  <c:v>41457</c:v>
                </c:pt>
                <c:pt idx="115">
                  <c:v>41458</c:v>
                </c:pt>
                <c:pt idx="116">
                  <c:v>41459</c:v>
                </c:pt>
                <c:pt idx="117">
                  <c:v>41460</c:v>
                </c:pt>
                <c:pt idx="118">
                  <c:v>41463</c:v>
                </c:pt>
                <c:pt idx="119">
                  <c:v>41464</c:v>
                </c:pt>
                <c:pt idx="120">
                  <c:v>41465</c:v>
                </c:pt>
                <c:pt idx="121">
                  <c:v>41466</c:v>
                </c:pt>
                <c:pt idx="122">
                  <c:v>41467</c:v>
                </c:pt>
                <c:pt idx="123">
                  <c:v>41470</c:v>
                </c:pt>
                <c:pt idx="124">
                  <c:v>41471</c:v>
                </c:pt>
                <c:pt idx="125">
                  <c:v>41472</c:v>
                </c:pt>
                <c:pt idx="126">
                  <c:v>41473</c:v>
                </c:pt>
                <c:pt idx="127">
                  <c:v>41474</c:v>
                </c:pt>
                <c:pt idx="128">
                  <c:v>41477</c:v>
                </c:pt>
                <c:pt idx="129">
                  <c:v>41478</c:v>
                </c:pt>
                <c:pt idx="130">
                  <c:v>41479</c:v>
                </c:pt>
                <c:pt idx="131">
                  <c:v>41480</c:v>
                </c:pt>
                <c:pt idx="132">
                  <c:v>41481</c:v>
                </c:pt>
                <c:pt idx="133">
                  <c:v>41484</c:v>
                </c:pt>
                <c:pt idx="134">
                  <c:v>41485</c:v>
                </c:pt>
                <c:pt idx="135">
                  <c:v>41486</c:v>
                </c:pt>
                <c:pt idx="136">
                  <c:v>41487</c:v>
                </c:pt>
                <c:pt idx="137">
                  <c:v>41488</c:v>
                </c:pt>
                <c:pt idx="138">
                  <c:v>41491</c:v>
                </c:pt>
                <c:pt idx="139">
                  <c:v>41492</c:v>
                </c:pt>
                <c:pt idx="140">
                  <c:v>41493</c:v>
                </c:pt>
                <c:pt idx="141">
                  <c:v>41494</c:v>
                </c:pt>
                <c:pt idx="142">
                  <c:v>41495</c:v>
                </c:pt>
                <c:pt idx="143">
                  <c:v>41498</c:v>
                </c:pt>
                <c:pt idx="144">
                  <c:v>41499</c:v>
                </c:pt>
                <c:pt idx="145">
                  <c:v>41500</c:v>
                </c:pt>
                <c:pt idx="146">
                  <c:v>41501</c:v>
                </c:pt>
                <c:pt idx="147">
                  <c:v>41502</c:v>
                </c:pt>
                <c:pt idx="148">
                  <c:v>41505</c:v>
                </c:pt>
                <c:pt idx="149">
                  <c:v>41506</c:v>
                </c:pt>
                <c:pt idx="150">
                  <c:v>41507</c:v>
                </c:pt>
                <c:pt idx="151">
                  <c:v>41508</c:v>
                </c:pt>
                <c:pt idx="152">
                  <c:v>41509</c:v>
                </c:pt>
                <c:pt idx="153">
                  <c:v>41512</c:v>
                </c:pt>
                <c:pt idx="154">
                  <c:v>41513</c:v>
                </c:pt>
                <c:pt idx="155">
                  <c:v>41514</c:v>
                </c:pt>
                <c:pt idx="156">
                  <c:v>41515</c:v>
                </c:pt>
                <c:pt idx="157">
                  <c:v>41516</c:v>
                </c:pt>
                <c:pt idx="158">
                  <c:v>41519</c:v>
                </c:pt>
                <c:pt idx="159">
                  <c:v>41520</c:v>
                </c:pt>
                <c:pt idx="160">
                  <c:v>41521</c:v>
                </c:pt>
                <c:pt idx="161">
                  <c:v>41522</c:v>
                </c:pt>
                <c:pt idx="162">
                  <c:v>41523</c:v>
                </c:pt>
                <c:pt idx="163">
                  <c:v>41526</c:v>
                </c:pt>
                <c:pt idx="164">
                  <c:v>41527</c:v>
                </c:pt>
                <c:pt idx="165">
                  <c:v>41528</c:v>
                </c:pt>
                <c:pt idx="166">
                  <c:v>41529</c:v>
                </c:pt>
                <c:pt idx="167">
                  <c:v>41530</c:v>
                </c:pt>
                <c:pt idx="168">
                  <c:v>41533</c:v>
                </c:pt>
                <c:pt idx="169">
                  <c:v>41534</c:v>
                </c:pt>
                <c:pt idx="170">
                  <c:v>41535</c:v>
                </c:pt>
                <c:pt idx="171">
                  <c:v>41540</c:v>
                </c:pt>
                <c:pt idx="172">
                  <c:v>41541</c:v>
                </c:pt>
                <c:pt idx="173">
                  <c:v>41542</c:v>
                </c:pt>
                <c:pt idx="174">
                  <c:v>41543</c:v>
                </c:pt>
                <c:pt idx="175">
                  <c:v>41544</c:v>
                </c:pt>
                <c:pt idx="176">
                  <c:v>41547</c:v>
                </c:pt>
                <c:pt idx="177">
                  <c:v>41555</c:v>
                </c:pt>
                <c:pt idx="178">
                  <c:v>41556</c:v>
                </c:pt>
                <c:pt idx="179">
                  <c:v>41557</c:v>
                </c:pt>
                <c:pt idx="180">
                  <c:v>41558</c:v>
                </c:pt>
                <c:pt idx="181">
                  <c:v>41561</c:v>
                </c:pt>
                <c:pt idx="182">
                  <c:v>41562</c:v>
                </c:pt>
                <c:pt idx="183">
                  <c:v>41563</c:v>
                </c:pt>
                <c:pt idx="184">
                  <c:v>41564</c:v>
                </c:pt>
                <c:pt idx="185">
                  <c:v>41565</c:v>
                </c:pt>
                <c:pt idx="186">
                  <c:v>41568</c:v>
                </c:pt>
                <c:pt idx="187">
                  <c:v>41569</c:v>
                </c:pt>
                <c:pt idx="188">
                  <c:v>41570</c:v>
                </c:pt>
                <c:pt idx="189">
                  <c:v>41571</c:v>
                </c:pt>
                <c:pt idx="190">
                  <c:v>41572</c:v>
                </c:pt>
                <c:pt idx="191">
                  <c:v>41575</c:v>
                </c:pt>
                <c:pt idx="192">
                  <c:v>41576</c:v>
                </c:pt>
                <c:pt idx="193">
                  <c:v>41577</c:v>
                </c:pt>
                <c:pt idx="194">
                  <c:v>41578</c:v>
                </c:pt>
                <c:pt idx="195">
                  <c:v>41579</c:v>
                </c:pt>
                <c:pt idx="196">
                  <c:v>41582</c:v>
                </c:pt>
                <c:pt idx="197">
                  <c:v>41583</c:v>
                </c:pt>
                <c:pt idx="198">
                  <c:v>41584</c:v>
                </c:pt>
                <c:pt idx="199">
                  <c:v>41585</c:v>
                </c:pt>
                <c:pt idx="200">
                  <c:v>41586</c:v>
                </c:pt>
                <c:pt idx="201">
                  <c:v>41589</c:v>
                </c:pt>
                <c:pt idx="202">
                  <c:v>41590</c:v>
                </c:pt>
                <c:pt idx="203">
                  <c:v>41591</c:v>
                </c:pt>
                <c:pt idx="204">
                  <c:v>41592</c:v>
                </c:pt>
                <c:pt idx="205">
                  <c:v>41593</c:v>
                </c:pt>
                <c:pt idx="206">
                  <c:v>41596</c:v>
                </c:pt>
                <c:pt idx="207">
                  <c:v>41597</c:v>
                </c:pt>
                <c:pt idx="208">
                  <c:v>41598</c:v>
                </c:pt>
                <c:pt idx="209">
                  <c:v>41599</c:v>
                </c:pt>
                <c:pt idx="210">
                  <c:v>41600</c:v>
                </c:pt>
                <c:pt idx="211">
                  <c:v>41603</c:v>
                </c:pt>
                <c:pt idx="212">
                  <c:v>41604</c:v>
                </c:pt>
                <c:pt idx="213">
                  <c:v>41605</c:v>
                </c:pt>
                <c:pt idx="214">
                  <c:v>41606</c:v>
                </c:pt>
                <c:pt idx="215">
                  <c:v>41607</c:v>
                </c:pt>
                <c:pt idx="216">
                  <c:v>41610</c:v>
                </c:pt>
                <c:pt idx="217">
                  <c:v>41611</c:v>
                </c:pt>
                <c:pt idx="218">
                  <c:v>41612</c:v>
                </c:pt>
                <c:pt idx="219">
                  <c:v>41613</c:v>
                </c:pt>
                <c:pt idx="220">
                  <c:v>41614</c:v>
                </c:pt>
                <c:pt idx="221">
                  <c:v>41617</c:v>
                </c:pt>
                <c:pt idx="222">
                  <c:v>41618</c:v>
                </c:pt>
                <c:pt idx="223">
                  <c:v>41619</c:v>
                </c:pt>
                <c:pt idx="224">
                  <c:v>41620</c:v>
                </c:pt>
                <c:pt idx="225">
                  <c:v>41621</c:v>
                </c:pt>
                <c:pt idx="226">
                  <c:v>41624</c:v>
                </c:pt>
                <c:pt idx="227">
                  <c:v>41625</c:v>
                </c:pt>
                <c:pt idx="228">
                  <c:v>41626</c:v>
                </c:pt>
                <c:pt idx="229">
                  <c:v>41627</c:v>
                </c:pt>
                <c:pt idx="230">
                  <c:v>41628</c:v>
                </c:pt>
                <c:pt idx="231">
                  <c:v>41631</c:v>
                </c:pt>
                <c:pt idx="232">
                  <c:v>41632</c:v>
                </c:pt>
                <c:pt idx="233">
                  <c:v>41633</c:v>
                </c:pt>
                <c:pt idx="234">
                  <c:v>41634</c:v>
                </c:pt>
                <c:pt idx="235">
                  <c:v>41635</c:v>
                </c:pt>
                <c:pt idx="236">
                  <c:v>41638</c:v>
                </c:pt>
                <c:pt idx="237">
                  <c:v>41639</c:v>
                </c:pt>
                <c:pt idx="238">
                  <c:v>41641</c:v>
                </c:pt>
                <c:pt idx="239">
                  <c:v>41642</c:v>
                </c:pt>
                <c:pt idx="240">
                  <c:v>41645</c:v>
                </c:pt>
                <c:pt idx="241">
                  <c:v>41646</c:v>
                </c:pt>
                <c:pt idx="242">
                  <c:v>41647</c:v>
                </c:pt>
                <c:pt idx="243">
                  <c:v>41648</c:v>
                </c:pt>
                <c:pt idx="244">
                  <c:v>41649</c:v>
                </c:pt>
                <c:pt idx="245">
                  <c:v>41652</c:v>
                </c:pt>
                <c:pt idx="246">
                  <c:v>41653</c:v>
                </c:pt>
                <c:pt idx="247">
                  <c:v>41654</c:v>
                </c:pt>
                <c:pt idx="248">
                  <c:v>41655</c:v>
                </c:pt>
                <c:pt idx="249">
                  <c:v>41656</c:v>
                </c:pt>
                <c:pt idx="250">
                  <c:v>41659</c:v>
                </c:pt>
                <c:pt idx="251">
                  <c:v>41660</c:v>
                </c:pt>
                <c:pt idx="252">
                  <c:v>41661</c:v>
                </c:pt>
                <c:pt idx="253">
                  <c:v>41662</c:v>
                </c:pt>
                <c:pt idx="254">
                  <c:v>41663</c:v>
                </c:pt>
                <c:pt idx="255">
                  <c:v>41666</c:v>
                </c:pt>
                <c:pt idx="256">
                  <c:v>41667</c:v>
                </c:pt>
                <c:pt idx="257">
                  <c:v>41668</c:v>
                </c:pt>
                <c:pt idx="258">
                  <c:v>41669</c:v>
                </c:pt>
                <c:pt idx="259">
                  <c:v>41677</c:v>
                </c:pt>
                <c:pt idx="260">
                  <c:v>41680</c:v>
                </c:pt>
                <c:pt idx="261">
                  <c:v>41681</c:v>
                </c:pt>
                <c:pt idx="262">
                  <c:v>41682</c:v>
                </c:pt>
                <c:pt idx="263">
                  <c:v>41683</c:v>
                </c:pt>
                <c:pt idx="264">
                  <c:v>41684</c:v>
                </c:pt>
                <c:pt idx="265">
                  <c:v>41687</c:v>
                </c:pt>
                <c:pt idx="266">
                  <c:v>41688</c:v>
                </c:pt>
                <c:pt idx="267">
                  <c:v>41689</c:v>
                </c:pt>
                <c:pt idx="268">
                  <c:v>41690</c:v>
                </c:pt>
                <c:pt idx="269">
                  <c:v>41691</c:v>
                </c:pt>
                <c:pt idx="270">
                  <c:v>41694</c:v>
                </c:pt>
                <c:pt idx="271">
                  <c:v>41695</c:v>
                </c:pt>
                <c:pt idx="272">
                  <c:v>41696</c:v>
                </c:pt>
                <c:pt idx="273">
                  <c:v>41697</c:v>
                </c:pt>
                <c:pt idx="274">
                  <c:v>41698</c:v>
                </c:pt>
                <c:pt idx="275">
                  <c:v>41701</c:v>
                </c:pt>
                <c:pt idx="276">
                  <c:v>41702</c:v>
                </c:pt>
                <c:pt idx="277">
                  <c:v>41703</c:v>
                </c:pt>
                <c:pt idx="278">
                  <c:v>41704</c:v>
                </c:pt>
                <c:pt idx="279">
                  <c:v>41705</c:v>
                </c:pt>
                <c:pt idx="280">
                  <c:v>41708</c:v>
                </c:pt>
                <c:pt idx="281">
                  <c:v>41709</c:v>
                </c:pt>
                <c:pt idx="282">
                  <c:v>41710</c:v>
                </c:pt>
                <c:pt idx="283">
                  <c:v>41711</c:v>
                </c:pt>
                <c:pt idx="284">
                  <c:v>41712</c:v>
                </c:pt>
                <c:pt idx="285">
                  <c:v>41715</c:v>
                </c:pt>
                <c:pt idx="286">
                  <c:v>41716</c:v>
                </c:pt>
                <c:pt idx="287">
                  <c:v>41717</c:v>
                </c:pt>
                <c:pt idx="288">
                  <c:v>41718</c:v>
                </c:pt>
                <c:pt idx="289">
                  <c:v>41719</c:v>
                </c:pt>
                <c:pt idx="290">
                  <c:v>41722</c:v>
                </c:pt>
                <c:pt idx="291">
                  <c:v>41723</c:v>
                </c:pt>
                <c:pt idx="292">
                  <c:v>41724</c:v>
                </c:pt>
                <c:pt idx="293">
                  <c:v>41725</c:v>
                </c:pt>
                <c:pt idx="294">
                  <c:v>41726</c:v>
                </c:pt>
                <c:pt idx="295">
                  <c:v>41729</c:v>
                </c:pt>
                <c:pt idx="296">
                  <c:v>41730</c:v>
                </c:pt>
                <c:pt idx="297">
                  <c:v>41731</c:v>
                </c:pt>
                <c:pt idx="298">
                  <c:v>41732</c:v>
                </c:pt>
                <c:pt idx="299">
                  <c:v>41733</c:v>
                </c:pt>
                <c:pt idx="300">
                  <c:v>41737</c:v>
                </c:pt>
                <c:pt idx="301">
                  <c:v>41738</c:v>
                </c:pt>
                <c:pt idx="302">
                  <c:v>41739</c:v>
                </c:pt>
                <c:pt idx="303">
                  <c:v>41740</c:v>
                </c:pt>
                <c:pt idx="304">
                  <c:v>41743</c:v>
                </c:pt>
                <c:pt idx="305">
                  <c:v>41744</c:v>
                </c:pt>
                <c:pt idx="306">
                  <c:v>41745</c:v>
                </c:pt>
                <c:pt idx="307">
                  <c:v>41746</c:v>
                </c:pt>
                <c:pt idx="308">
                  <c:v>41747</c:v>
                </c:pt>
                <c:pt idx="309">
                  <c:v>41750</c:v>
                </c:pt>
                <c:pt idx="310">
                  <c:v>41751</c:v>
                </c:pt>
                <c:pt idx="311">
                  <c:v>41752</c:v>
                </c:pt>
                <c:pt idx="312">
                  <c:v>41753</c:v>
                </c:pt>
                <c:pt idx="313">
                  <c:v>41754</c:v>
                </c:pt>
                <c:pt idx="314">
                  <c:v>41757</c:v>
                </c:pt>
                <c:pt idx="315">
                  <c:v>41758</c:v>
                </c:pt>
                <c:pt idx="316">
                  <c:v>41759</c:v>
                </c:pt>
                <c:pt idx="317">
                  <c:v>41764</c:v>
                </c:pt>
                <c:pt idx="318">
                  <c:v>41765</c:v>
                </c:pt>
                <c:pt idx="319">
                  <c:v>41766</c:v>
                </c:pt>
                <c:pt idx="320">
                  <c:v>41767</c:v>
                </c:pt>
                <c:pt idx="321">
                  <c:v>41768</c:v>
                </c:pt>
                <c:pt idx="322">
                  <c:v>41771</c:v>
                </c:pt>
                <c:pt idx="323">
                  <c:v>41772</c:v>
                </c:pt>
                <c:pt idx="324">
                  <c:v>41773</c:v>
                </c:pt>
                <c:pt idx="325">
                  <c:v>41774</c:v>
                </c:pt>
                <c:pt idx="326">
                  <c:v>41775</c:v>
                </c:pt>
                <c:pt idx="327">
                  <c:v>41778</c:v>
                </c:pt>
                <c:pt idx="328">
                  <c:v>41779</c:v>
                </c:pt>
                <c:pt idx="329">
                  <c:v>41780</c:v>
                </c:pt>
                <c:pt idx="330">
                  <c:v>41781</c:v>
                </c:pt>
                <c:pt idx="331">
                  <c:v>41782</c:v>
                </c:pt>
                <c:pt idx="332">
                  <c:v>41785</c:v>
                </c:pt>
                <c:pt idx="333">
                  <c:v>41786</c:v>
                </c:pt>
                <c:pt idx="334">
                  <c:v>41787</c:v>
                </c:pt>
                <c:pt idx="335">
                  <c:v>41788</c:v>
                </c:pt>
                <c:pt idx="336">
                  <c:v>41789</c:v>
                </c:pt>
                <c:pt idx="337">
                  <c:v>41793</c:v>
                </c:pt>
                <c:pt idx="338">
                  <c:v>41794</c:v>
                </c:pt>
                <c:pt idx="339">
                  <c:v>41795</c:v>
                </c:pt>
                <c:pt idx="340">
                  <c:v>41796</c:v>
                </c:pt>
                <c:pt idx="341">
                  <c:v>41799</c:v>
                </c:pt>
                <c:pt idx="342">
                  <c:v>41800</c:v>
                </c:pt>
                <c:pt idx="343">
                  <c:v>41801</c:v>
                </c:pt>
                <c:pt idx="344">
                  <c:v>41802</c:v>
                </c:pt>
                <c:pt idx="345">
                  <c:v>41803</c:v>
                </c:pt>
                <c:pt idx="346">
                  <c:v>41806</c:v>
                </c:pt>
                <c:pt idx="347">
                  <c:v>41807</c:v>
                </c:pt>
                <c:pt idx="348">
                  <c:v>41808</c:v>
                </c:pt>
                <c:pt idx="349">
                  <c:v>41809</c:v>
                </c:pt>
                <c:pt idx="350">
                  <c:v>41810</c:v>
                </c:pt>
                <c:pt idx="351">
                  <c:v>41813</c:v>
                </c:pt>
                <c:pt idx="352">
                  <c:v>41814</c:v>
                </c:pt>
                <c:pt idx="353">
                  <c:v>41815</c:v>
                </c:pt>
                <c:pt idx="354">
                  <c:v>41816</c:v>
                </c:pt>
                <c:pt idx="355">
                  <c:v>41817</c:v>
                </c:pt>
                <c:pt idx="356">
                  <c:v>41820</c:v>
                </c:pt>
                <c:pt idx="357">
                  <c:v>41821</c:v>
                </c:pt>
                <c:pt idx="358">
                  <c:v>41822</c:v>
                </c:pt>
                <c:pt idx="359">
                  <c:v>41823</c:v>
                </c:pt>
                <c:pt idx="360">
                  <c:v>41824</c:v>
                </c:pt>
                <c:pt idx="361">
                  <c:v>41827</c:v>
                </c:pt>
                <c:pt idx="362">
                  <c:v>41828</c:v>
                </c:pt>
                <c:pt idx="363">
                  <c:v>41829</c:v>
                </c:pt>
                <c:pt idx="364">
                  <c:v>41830</c:v>
                </c:pt>
                <c:pt idx="365">
                  <c:v>41831</c:v>
                </c:pt>
                <c:pt idx="366">
                  <c:v>41834</c:v>
                </c:pt>
                <c:pt idx="367">
                  <c:v>41835</c:v>
                </c:pt>
                <c:pt idx="368">
                  <c:v>41836</c:v>
                </c:pt>
                <c:pt idx="369">
                  <c:v>41837</c:v>
                </c:pt>
                <c:pt idx="370">
                  <c:v>41838</c:v>
                </c:pt>
                <c:pt idx="371">
                  <c:v>41841</c:v>
                </c:pt>
                <c:pt idx="372">
                  <c:v>41842</c:v>
                </c:pt>
                <c:pt idx="373">
                  <c:v>41843</c:v>
                </c:pt>
                <c:pt idx="374">
                  <c:v>41844</c:v>
                </c:pt>
                <c:pt idx="375">
                  <c:v>41845</c:v>
                </c:pt>
                <c:pt idx="376">
                  <c:v>41848</c:v>
                </c:pt>
                <c:pt idx="377">
                  <c:v>41849</c:v>
                </c:pt>
                <c:pt idx="378">
                  <c:v>41850</c:v>
                </c:pt>
                <c:pt idx="379">
                  <c:v>41851</c:v>
                </c:pt>
                <c:pt idx="380">
                  <c:v>41852</c:v>
                </c:pt>
                <c:pt idx="381">
                  <c:v>41855</c:v>
                </c:pt>
                <c:pt idx="382">
                  <c:v>41856</c:v>
                </c:pt>
                <c:pt idx="383">
                  <c:v>41857</c:v>
                </c:pt>
                <c:pt idx="384">
                  <c:v>41858</c:v>
                </c:pt>
                <c:pt idx="385">
                  <c:v>41859</c:v>
                </c:pt>
                <c:pt idx="386">
                  <c:v>41862</c:v>
                </c:pt>
                <c:pt idx="387">
                  <c:v>41863</c:v>
                </c:pt>
                <c:pt idx="388">
                  <c:v>41864</c:v>
                </c:pt>
                <c:pt idx="389">
                  <c:v>41865</c:v>
                </c:pt>
                <c:pt idx="390">
                  <c:v>41866</c:v>
                </c:pt>
                <c:pt idx="391">
                  <c:v>41869</c:v>
                </c:pt>
                <c:pt idx="392">
                  <c:v>41870</c:v>
                </c:pt>
                <c:pt idx="393">
                  <c:v>41871</c:v>
                </c:pt>
                <c:pt idx="394">
                  <c:v>41872</c:v>
                </c:pt>
                <c:pt idx="395">
                  <c:v>41873</c:v>
                </c:pt>
                <c:pt idx="396">
                  <c:v>41876</c:v>
                </c:pt>
                <c:pt idx="397">
                  <c:v>41877</c:v>
                </c:pt>
                <c:pt idx="398">
                  <c:v>41878</c:v>
                </c:pt>
                <c:pt idx="399">
                  <c:v>41879</c:v>
                </c:pt>
                <c:pt idx="400">
                  <c:v>41880</c:v>
                </c:pt>
                <c:pt idx="401">
                  <c:v>41883</c:v>
                </c:pt>
                <c:pt idx="402">
                  <c:v>41884</c:v>
                </c:pt>
                <c:pt idx="403">
                  <c:v>41885</c:v>
                </c:pt>
                <c:pt idx="404">
                  <c:v>41886</c:v>
                </c:pt>
                <c:pt idx="405">
                  <c:v>41887</c:v>
                </c:pt>
                <c:pt idx="406">
                  <c:v>41891</c:v>
                </c:pt>
                <c:pt idx="407">
                  <c:v>41892</c:v>
                </c:pt>
                <c:pt idx="408">
                  <c:v>41893</c:v>
                </c:pt>
                <c:pt idx="409">
                  <c:v>41894</c:v>
                </c:pt>
                <c:pt idx="410">
                  <c:v>41897</c:v>
                </c:pt>
                <c:pt idx="411">
                  <c:v>41898</c:v>
                </c:pt>
                <c:pt idx="412">
                  <c:v>41899</c:v>
                </c:pt>
                <c:pt idx="413">
                  <c:v>41900</c:v>
                </c:pt>
                <c:pt idx="414">
                  <c:v>41901</c:v>
                </c:pt>
                <c:pt idx="415">
                  <c:v>41904</c:v>
                </c:pt>
                <c:pt idx="416">
                  <c:v>41905</c:v>
                </c:pt>
                <c:pt idx="417">
                  <c:v>41906</c:v>
                </c:pt>
                <c:pt idx="418">
                  <c:v>41907</c:v>
                </c:pt>
                <c:pt idx="419">
                  <c:v>41908</c:v>
                </c:pt>
                <c:pt idx="420">
                  <c:v>41911</c:v>
                </c:pt>
                <c:pt idx="421">
                  <c:v>41912</c:v>
                </c:pt>
                <c:pt idx="422">
                  <c:v>41920</c:v>
                </c:pt>
                <c:pt idx="423">
                  <c:v>41921</c:v>
                </c:pt>
                <c:pt idx="424">
                  <c:v>41922</c:v>
                </c:pt>
                <c:pt idx="425">
                  <c:v>41925</c:v>
                </c:pt>
                <c:pt idx="426">
                  <c:v>41926</c:v>
                </c:pt>
                <c:pt idx="427">
                  <c:v>41927</c:v>
                </c:pt>
                <c:pt idx="428">
                  <c:v>41928</c:v>
                </c:pt>
                <c:pt idx="429">
                  <c:v>41929</c:v>
                </c:pt>
                <c:pt idx="430">
                  <c:v>41932</c:v>
                </c:pt>
                <c:pt idx="431">
                  <c:v>41933</c:v>
                </c:pt>
                <c:pt idx="432">
                  <c:v>41934</c:v>
                </c:pt>
                <c:pt idx="433">
                  <c:v>41935</c:v>
                </c:pt>
                <c:pt idx="434">
                  <c:v>41936</c:v>
                </c:pt>
                <c:pt idx="435">
                  <c:v>41939</c:v>
                </c:pt>
                <c:pt idx="436">
                  <c:v>41940</c:v>
                </c:pt>
                <c:pt idx="437">
                  <c:v>41941</c:v>
                </c:pt>
                <c:pt idx="438">
                  <c:v>41942</c:v>
                </c:pt>
                <c:pt idx="439">
                  <c:v>41943</c:v>
                </c:pt>
                <c:pt idx="440">
                  <c:v>41946</c:v>
                </c:pt>
                <c:pt idx="441">
                  <c:v>41947</c:v>
                </c:pt>
                <c:pt idx="442">
                  <c:v>41948</c:v>
                </c:pt>
                <c:pt idx="443">
                  <c:v>41949</c:v>
                </c:pt>
                <c:pt idx="444">
                  <c:v>41950</c:v>
                </c:pt>
                <c:pt idx="445">
                  <c:v>41953</c:v>
                </c:pt>
                <c:pt idx="446">
                  <c:v>41954</c:v>
                </c:pt>
                <c:pt idx="447">
                  <c:v>41955</c:v>
                </c:pt>
                <c:pt idx="448">
                  <c:v>41956</c:v>
                </c:pt>
                <c:pt idx="449">
                  <c:v>41957</c:v>
                </c:pt>
                <c:pt idx="450">
                  <c:v>41960</c:v>
                </c:pt>
                <c:pt idx="451">
                  <c:v>41961</c:v>
                </c:pt>
                <c:pt idx="452">
                  <c:v>41962</c:v>
                </c:pt>
                <c:pt idx="453">
                  <c:v>41963</c:v>
                </c:pt>
                <c:pt idx="454">
                  <c:v>41964</c:v>
                </c:pt>
                <c:pt idx="455">
                  <c:v>41967</c:v>
                </c:pt>
                <c:pt idx="456">
                  <c:v>41968</c:v>
                </c:pt>
                <c:pt idx="457">
                  <c:v>41969</c:v>
                </c:pt>
                <c:pt idx="458">
                  <c:v>41970</c:v>
                </c:pt>
                <c:pt idx="459">
                  <c:v>41971</c:v>
                </c:pt>
                <c:pt idx="460">
                  <c:v>41974</c:v>
                </c:pt>
                <c:pt idx="461">
                  <c:v>41975</c:v>
                </c:pt>
                <c:pt idx="462">
                  <c:v>41976</c:v>
                </c:pt>
                <c:pt idx="463">
                  <c:v>41977</c:v>
                </c:pt>
                <c:pt idx="464">
                  <c:v>41978</c:v>
                </c:pt>
                <c:pt idx="465">
                  <c:v>41981</c:v>
                </c:pt>
                <c:pt idx="466">
                  <c:v>41982</c:v>
                </c:pt>
                <c:pt idx="467">
                  <c:v>41983</c:v>
                </c:pt>
                <c:pt idx="468">
                  <c:v>41984</c:v>
                </c:pt>
                <c:pt idx="469">
                  <c:v>41985</c:v>
                </c:pt>
                <c:pt idx="470">
                  <c:v>41988</c:v>
                </c:pt>
                <c:pt idx="471">
                  <c:v>41989</c:v>
                </c:pt>
                <c:pt idx="472">
                  <c:v>41990</c:v>
                </c:pt>
                <c:pt idx="473">
                  <c:v>41991</c:v>
                </c:pt>
                <c:pt idx="474">
                  <c:v>41992</c:v>
                </c:pt>
                <c:pt idx="475">
                  <c:v>41995</c:v>
                </c:pt>
                <c:pt idx="476">
                  <c:v>41996</c:v>
                </c:pt>
                <c:pt idx="477">
                  <c:v>41997</c:v>
                </c:pt>
                <c:pt idx="478">
                  <c:v>41998</c:v>
                </c:pt>
                <c:pt idx="479">
                  <c:v>41999</c:v>
                </c:pt>
                <c:pt idx="480">
                  <c:v>42002</c:v>
                </c:pt>
                <c:pt idx="481">
                  <c:v>42003</c:v>
                </c:pt>
                <c:pt idx="482">
                  <c:v>42004</c:v>
                </c:pt>
                <c:pt idx="483">
                  <c:v>42009</c:v>
                </c:pt>
                <c:pt idx="484">
                  <c:v>42010</c:v>
                </c:pt>
                <c:pt idx="485">
                  <c:v>42011</c:v>
                </c:pt>
                <c:pt idx="486">
                  <c:v>42012</c:v>
                </c:pt>
                <c:pt idx="487">
                  <c:v>42013</c:v>
                </c:pt>
                <c:pt idx="488">
                  <c:v>42016</c:v>
                </c:pt>
                <c:pt idx="489">
                  <c:v>42017</c:v>
                </c:pt>
                <c:pt idx="490">
                  <c:v>42018</c:v>
                </c:pt>
                <c:pt idx="491">
                  <c:v>42019</c:v>
                </c:pt>
                <c:pt idx="492">
                  <c:v>42020</c:v>
                </c:pt>
                <c:pt idx="493">
                  <c:v>42023</c:v>
                </c:pt>
                <c:pt idx="494">
                  <c:v>42024</c:v>
                </c:pt>
                <c:pt idx="495">
                  <c:v>42025</c:v>
                </c:pt>
                <c:pt idx="496">
                  <c:v>42026</c:v>
                </c:pt>
                <c:pt idx="497">
                  <c:v>42027</c:v>
                </c:pt>
                <c:pt idx="498">
                  <c:v>42030</c:v>
                </c:pt>
                <c:pt idx="499">
                  <c:v>42031</c:v>
                </c:pt>
                <c:pt idx="500">
                  <c:v>42032</c:v>
                </c:pt>
                <c:pt idx="501">
                  <c:v>42033</c:v>
                </c:pt>
                <c:pt idx="502">
                  <c:v>42034</c:v>
                </c:pt>
                <c:pt idx="503">
                  <c:v>42037</c:v>
                </c:pt>
                <c:pt idx="504">
                  <c:v>42038</c:v>
                </c:pt>
                <c:pt idx="505">
                  <c:v>42039</c:v>
                </c:pt>
                <c:pt idx="506">
                  <c:v>42040</c:v>
                </c:pt>
                <c:pt idx="507">
                  <c:v>42041</c:v>
                </c:pt>
                <c:pt idx="508">
                  <c:v>42044</c:v>
                </c:pt>
                <c:pt idx="509">
                  <c:v>42045</c:v>
                </c:pt>
                <c:pt idx="510">
                  <c:v>42046</c:v>
                </c:pt>
                <c:pt idx="511">
                  <c:v>42047</c:v>
                </c:pt>
                <c:pt idx="512">
                  <c:v>42048</c:v>
                </c:pt>
                <c:pt idx="513">
                  <c:v>42051</c:v>
                </c:pt>
                <c:pt idx="514">
                  <c:v>42052</c:v>
                </c:pt>
                <c:pt idx="515">
                  <c:v>42060</c:v>
                </c:pt>
                <c:pt idx="516">
                  <c:v>42061</c:v>
                </c:pt>
                <c:pt idx="517">
                  <c:v>42062</c:v>
                </c:pt>
                <c:pt idx="518">
                  <c:v>42065</c:v>
                </c:pt>
                <c:pt idx="519">
                  <c:v>42066</c:v>
                </c:pt>
                <c:pt idx="520">
                  <c:v>42067</c:v>
                </c:pt>
                <c:pt idx="521">
                  <c:v>42068</c:v>
                </c:pt>
                <c:pt idx="522">
                  <c:v>42069</c:v>
                </c:pt>
                <c:pt idx="523">
                  <c:v>42072</c:v>
                </c:pt>
                <c:pt idx="524">
                  <c:v>42073</c:v>
                </c:pt>
                <c:pt idx="525">
                  <c:v>42074</c:v>
                </c:pt>
                <c:pt idx="526">
                  <c:v>42075</c:v>
                </c:pt>
                <c:pt idx="527">
                  <c:v>42076</c:v>
                </c:pt>
                <c:pt idx="528">
                  <c:v>42079</c:v>
                </c:pt>
                <c:pt idx="529">
                  <c:v>42080</c:v>
                </c:pt>
                <c:pt idx="530">
                  <c:v>42081</c:v>
                </c:pt>
                <c:pt idx="531">
                  <c:v>42082</c:v>
                </c:pt>
                <c:pt idx="532">
                  <c:v>42083</c:v>
                </c:pt>
                <c:pt idx="533">
                  <c:v>42086</c:v>
                </c:pt>
                <c:pt idx="534">
                  <c:v>42087</c:v>
                </c:pt>
                <c:pt idx="535">
                  <c:v>42088</c:v>
                </c:pt>
                <c:pt idx="536">
                  <c:v>42089</c:v>
                </c:pt>
                <c:pt idx="537">
                  <c:v>42090</c:v>
                </c:pt>
                <c:pt idx="538">
                  <c:v>42093</c:v>
                </c:pt>
                <c:pt idx="539">
                  <c:v>42094</c:v>
                </c:pt>
                <c:pt idx="540">
                  <c:v>42095</c:v>
                </c:pt>
                <c:pt idx="541">
                  <c:v>42096</c:v>
                </c:pt>
                <c:pt idx="542">
                  <c:v>42097</c:v>
                </c:pt>
                <c:pt idx="543">
                  <c:v>42101</c:v>
                </c:pt>
                <c:pt idx="544">
                  <c:v>42102</c:v>
                </c:pt>
                <c:pt idx="545">
                  <c:v>42103</c:v>
                </c:pt>
                <c:pt idx="546">
                  <c:v>42104</c:v>
                </c:pt>
                <c:pt idx="547">
                  <c:v>42107</c:v>
                </c:pt>
                <c:pt idx="548">
                  <c:v>42108</c:v>
                </c:pt>
                <c:pt idx="549">
                  <c:v>42109</c:v>
                </c:pt>
                <c:pt idx="550">
                  <c:v>42110</c:v>
                </c:pt>
                <c:pt idx="551">
                  <c:v>42111</c:v>
                </c:pt>
                <c:pt idx="552">
                  <c:v>42114</c:v>
                </c:pt>
                <c:pt idx="553">
                  <c:v>42115</c:v>
                </c:pt>
                <c:pt idx="554">
                  <c:v>42116</c:v>
                </c:pt>
                <c:pt idx="555">
                  <c:v>42117</c:v>
                </c:pt>
                <c:pt idx="556">
                  <c:v>42118</c:v>
                </c:pt>
                <c:pt idx="557">
                  <c:v>42121</c:v>
                </c:pt>
                <c:pt idx="558">
                  <c:v>42122</c:v>
                </c:pt>
                <c:pt idx="559">
                  <c:v>42123</c:v>
                </c:pt>
                <c:pt idx="560">
                  <c:v>42124</c:v>
                </c:pt>
                <c:pt idx="561">
                  <c:v>42128</c:v>
                </c:pt>
                <c:pt idx="562">
                  <c:v>42129</c:v>
                </c:pt>
                <c:pt idx="563">
                  <c:v>42130</c:v>
                </c:pt>
                <c:pt idx="564">
                  <c:v>42131</c:v>
                </c:pt>
                <c:pt idx="565">
                  <c:v>42132</c:v>
                </c:pt>
                <c:pt idx="566">
                  <c:v>42135</c:v>
                </c:pt>
                <c:pt idx="567">
                  <c:v>42136</c:v>
                </c:pt>
                <c:pt idx="568">
                  <c:v>42137</c:v>
                </c:pt>
                <c:pt idx="569">
                  <c:v>42138</c:v>
                </c:pt>
                <c:pt idx="570">
                  <c:v>42139</c:v>
                </c:pt>
                <c:pt idx="571">
                  <c:v>42142</c:v>
                </c:pt>
                <c:pt idx="572">
                  <c:v>42143</c:v>
                </c:pt>
                <c:pt idx="573">
                  <c:v>42144</c:v>
                </c:pt>
                <c:pt idx="574">
                  <c:v>42145</c:v>
                </c:pt>
                <c:pt idx="575">
                  <c:v>42146</c:v>
                </c:pt>
                <c:pt idx="576">
                  <c:v>42149</c:v>
                </c:pt>
                <c:pt idx="577">
                  <c:v>42150</c:v>
                </c:pt>
                <c:pt idx="578">
                  <c:v>42151</c:v>
                </c:pt>
                <c:pt idx="579">
                  <c:v>42152</c:v>
                </c:pt>
                <c:pt idx="580">
                  <c:v>42153</c:v>
                </c:pt>
                <c:pt idx="581">
                  <c:v>42156</c:v>
                </c:pt>
                <c:pt idx="582">
                  <c:v>42157</c:v>
                </c:pt>
                <c:pt idx="583">
                  <c:v>42158</c:v>
                </c:pt>
                <c:pt idx="584">
                  <c:v>42159</c:v>
                </c:pt>
                <c:pt idx="585">
                  <c:v>42160</c:v>
                </c:pt>
                <c:pt idx="586">
                  <c:v>42163</c:v>
                </c:pt>
                <c:pt idx="587">
                  <c:v>42164</c:v>
                </c:pt>
                <c:pt idx="588">
                  <c:v>42165</c:v>
                </c:pt>
                <c:pt idx="589">
                  <c:v>42166</c:v>
                </c:pt>
                <c:pt idx="590">
                  <c:v>42167</c:v>
                </c:pt>
                <c:pt idx="591">
                  <c:v>42170</c:v>
                </c:pt>
                <c:pt idx="592">
                  <c:v>42171</c:v>
                </c:pt>
                <c:pt idx="593">
                  <c:v>42172</c:v>
                </c:pt>
                <c:pt idx="594">
                  <c:v>42173</c:v>
                </c:pt>
                <c:pt idx="595">
                  <c:v>42174</c:v>
                </c:pt>
                <c:pt idx="596">
                  <c:v>42178</c:v>
                </c:pt>
                <c:pt idx="597">
                  <c:v>42179</c:v>
                </c:pt>
                <c:pt idx="598">
                  <c:v>42180</c:v>
                </c:pt>
                <c:pt idx="599">
                  <c:v>42181</c:v>
                </c:pt>
                <c:pt idx="600">
                  <c:v>42184</c:v>
                </c:pt>
                <c:pt idx="601">
                  <c:v>42185</c:v>
                </c:pt>
                <c:pt idx="602">
                  <c:v>42186</c:v>
                </c:pt>
                <c:pt idx="603">
                  <c:v>42187</c:v>
                </c:pt>
                <c:pt idx="604">
                  <c:v>42188</c:v>
                </c:pt>
                <c:pt idx="605">
                  <c:v>42191</c:v>
                </c:pt>
                <c:pt idx="606">
                  <c:v>42192</c:v>
                </c:pt>
                <c:pt idx="607">
                  <c:v>42193</c:v>
                </c:pt>
                <c:pt idx="608">
                  <c:v>42194</c:v>
                </c:pt>
                <c:pt idx="609">
                  <c:v>42195</c:v>
                </c:pt>
                <c:pt idx="610">
                  <c:v>42198</c:v>
                </c:pt>
                <c:pt idx="611">
                  <c:v>42199</c:v>
                </c:pt>
                <c:pt idx="612">
                  <c:v>42200</c:v>
                </c:pt>
                <c:pt idx="613">
                  <c:v>42201</c:v>
                </c:pt>
                <c:pt idx="614">
                  <c:v>42202</c:v>
                </c:pt>
                <c:pt idx="615">
                  <c:v>42205</c:v>
                </c:pt>
                <c:pt idx="616">
                  <c:v>42206</c:v>
                </c:pt>
                <c:pt idx="617">
                  <c:v>42207</c:v>
                </c:pt>
                <c:pt idx="618">
                  <c:v>42208</c:v>
                </c:pt>
                <c:pt idx="619">
                  <c:v>42209</c:v>
                </c:pt>
                <c:pt idx="620">
                  <c:v>42212</c:v>
                </c:pt>
                <c:pt idx="621">
                  <c:v>42213</c:v>
                </c:pt>
                <c:pt idx="622">
                  <c:v>42214</c:v>
                </c:pt>
                <c:pt idx="623">
                  <c:v>42215</c:v>
                </c:pt>
                <c:pt idx="624">
                  <c:v>42216</c:v>
                </c:pt>
                <c:pt idx="625">
                  <c:v>42219</c:v>
                </c:pt>
                <c:pt idx="626">
                  <c:v>42220</c:v>
                </c:pt>
                <c:pt idx="627">
                  <c:v>42221</c:v>
                </c:pt>
                <c:pt idx="628">
                  <c:v>42222</c:v>
                </c:pt>
                <c:pt idx="629">
                  <c:v>42223</c:v>
                </c:pt>
                <c:pt idx="630">
                  <c:v>42226</c:v>
                </c:pt>
                <c:pt idx="631">
                  <c:v>42227</c:v>
                </c:pt>
                <c:pt idx="632">
                  <c:v>42228</c:v>
                </c:pt>
                <c:pt idx="633">
                  <c:v>42229</c:v>
                </c:pt>
                <c:pt idx="634">
                  <c:v>42230</c:v>
                </c:pt>
                <c:pt idx="635">
                  <c:v>42233</c:v>
                </c:pt>
                <c:pt idx="636">
                  <c:v>42234</c:v>
                </c:pt>
                <c:pt idx="637">
                  <c:v>42235</c:v>
                </c:pt>
                <c:pt idx="638">
                  <c:v>42236</c:v>
                </c:pt>
                <c:pt idx="639">
                  <c:v>42237</c:v>
                </c:pt>
                <c:pt idx="640">
                  <c:v>42240</c:v>
                </c:pt>
                <c:pt idx="641">
                  <c:v>42241</c:v>
                </c:pt>
                <c:pt idx="642">
                  <c:v>42242</c:v>
                </c:pt>
                <c:pt idx="643">
                  <c:v>42243</c:v>
                </c:pt>
                <c:pt idx="644">
                  <c:v>42244</c:v>
                </c:pt>
                <c:pt idx="645">
                  <c:v>42247</c:v>
                </c:pt>
                <c:pt idx="646">
                  <c:v>42248</c:v>
                </c:pt>
                <c:pt idx="647">
                  <c:v>42249</c:v>
                </c:pt>
                <c:pt idx="648">
                  <c:v>42254</c:v>
                </c:pt>
                <c:pt idx="649">
                  <c:v>42255</c:v>
                </c:pt>
                <c:pt idx="650">
                  <c:v>42256</c:v>
                </c:pt>
                <c:pt idx="651">
                  <c:v>42257</c:v>
                </c:pt>
                <c:pt idx="652">
                  <c:v>42258</c:v>
                </c:pt>
                <c:pt idx="653">
                  <c:v>42261</c:v>
                </c:pt>
                <c:pt idx="654">
                  <c:v>42262</c:v>
                </c:pt>
                <c:pt idx="655">
                  <c:v>42263</c:v>
                </c:pt>
                <c:pt idx="656">
                  <c:v>42264</c:v>
                </c:pt>
                <c:pt idx="657">
                  <c:v>42265</c:v>
                </c:pt>
                <c:pt idx="658">
                  <c:v>42268</c:v>
                </c:pt>
                <c:pt idx="659">
                  <c:v>42269</c:v>
                </c:pt>
                <c:pt idx="660">
                  <c:v>42270</c:v>
                </c:pt>
                <c:pt idx="661">
                  <c:v>42271</c:v>
                </c:pt>
                <c:pt idx="662">
                  <c:v>42272</c:v>
                </c:pt>
                <c:pt idx="663">
                  <c:v>42275</c:v>
                </c:pt>
                <c:pt idx="664">
                  <c:v>42276</c:v>
                </c:pt>
                <c:pt idx="665">
                  <c:v>42277</c:v>
                </c:pt>
                <c:pt idx="666">
                  <c:v>42285</c:v>
                </c:pt>
                <c:pt idx="667">
                  <c:v>42286</c:v>
                </c:pt>
                <c:pt idx="668">
                  <c:v>42289</c:v>
                </c:pt>
                <c:pt idx="669">
                  <c:v>42290</c:v>
                </c:pt>
                <c:pt idx="670">
                  <c:v>42291</c:v>
                </c:pt>
                <c:pt idx="671">
                  <c:v>42292</c:v>
                </c:pt>
                <c:pt idx="672">
                  <c:v>42293</c:v>
                </c:pt>
                <c:pt idx="673">
                  <c:v>42296</c:v>
                </c:pt>
                <c:pt idx="674">
                  <c:v>42297</c:v>
                </c:pt>
                <c:pt idx="675">
                  <c:v>42298</c:v>
                </c:pt>
                <c:pt idx="676">
                  <c:v>42299</c:v>
                </c:pt>
                <c:pt idx="677">
                  <c:v>42300</c:v>
                </c:pt>
                <c:pt idx="678">
                  <c:v>42303</c:v>
                </c:pt>
                <c:pt idx="679">
                  <c:v>42304</c:v>
                </c:pt>
                <c:pt idx="680">
                  <c:v>42305</c:v>
                </c:pt>
                <c:pt idx="681">
                  <c:v>42306</c:v>
                </c:pt>
                <c:pt idx="682">
                  <c:v>42307</c:v>
                </c:pt>
                <c:pt idx="683">
                  <c:v>42310</c:v>
                </c:pt>
                <c:pt idx="684">
                  <c:v>42311</c:v>
                </c:pt>
                <c:pt idx="685">
                  <c:v>42312</c:v>
                </c:pt>
                <c:pt idx="686">
                  <c:v>42313</c:v>
                </c:pt>
                <c:pt idx="687">
                  <c:v>42314</c:v>
                </c:pt>
                <c:pt idx="688">
                  <c:v>42317</c:v>
                </c:pt>
                <c:pt idx="689">
                  <c:v>42318</c:v>
                </c:pt>
                <c:pt idx="690">
                  <c:v>42319</c:v>
                </c:pt>
                <c:pt idx="691">
                  <c:v>42320</c:v>
                </c:pt>
                <c:pt idx="692">
                  <c:v>42321</c:v>
                </c:pt>
                <c:pt idx="693">
                  <c:v>42324</c:v>
                </c:pt>
                <c:pt idx="694">
                  <c:v>42325</c:v>
                </c:pt>
                <c:pt idx="695">
                  <c:v>42326</c:v>
                </c:pt>
                <c:pt idx="696">
                  <c:v>42327</c:v>
                </c:pt>
                <c:pt idx="697">
                  <c:v>42328</c:v>
                </c:pt>
                <c:pt idx="698">
                  <c:v>42331</c:v>
                </c:pt>
                <c:pt idx="699">
                  <c:v>42332</c:v>
                </c:pt>
                <c:pt idx="700">
                  <c:v>42333</c:v>
                </c:pt>
                <c:pt idx="701">
                  <c:v>42334</c:v>
                </c:pt>
                <c:pt idx="702">
                  <c:v>42335</c:v>
                </c:pt>
                <c:pt idx="703">
                  <c:v>42338</c:v>
                </c:pt>
                <c:pt idx="704">
                  <c:v>42339</c:v>
                </c:pt>
                <c:pt idx="705">
                  <c:v>42340</c:v>
                </c:pt>
                <c:pt idx="706">
                  <c:v>42341</c:v>
                </c:pt>
                <c:pt idx="707">
                  <c:v>42342</c:v>
                </c:pt>
                <c:pt idx="708">
                  <c:v>42345</c:v>
                </c:pt>
                <c:pt idx="709">
                  <c:v>42346</c:v>
                </c:pt>
                <c:pt idx="710">
                  <c:v>42347</c:v>
                </c:pt>
                <c:pt idx="711">
                  <c:v>42348</c:v>
                </c:pt>
                <c:pt idx="712">
                  <c:v>42349</c:v>
                </c:pt>
                <c:pt idx="713">
                  <c:v>42352</c:v>
                </c:pt>
                <c:pt idx="714">
                  <c:v>42353</c:v>
                </c:pt>
                <c:pt idx="715">
                  <c:v>42354</c:v>
                </c:pt>
                <c:pt idx="716">
                  <c:v>42355</c:v>
                </c:pt>
                <c:pt idx="717">
                  <c:v>42356</c:v>
                </c:pt>
                <c:pt idx="718">
                  <c:v>42359</c:v>
                </c:pt>
                <c:pt idx="719">
                  <c:v>42360</c:v>
                </c:pt>
                <c:pt idx="720">
                  <c:v>42361</c:v>
                </c:pt>
                <c:pt idx="721">
                  <c:v>42362</c:v>
                </c:pt>
                <c:pt idx="722">
                  <c:v>42363</c:v>
                </c:pt>
                <c:pt idx="723">
                  <c:v>42366</c:v>
                </c:pt>
                <c:pt idx="724">
                  <c:v>42367</c:v>
                </c:pt>
                <c:pt idx="725">
                  <c:v>42368</c:v>
                </c:pt>
                <c:pt idx="726">
                  <c:v>42369</c:v>
                </c:pt>
                <c:pt idx="727">
                  <c:v>42373</c:v>
                </c:pt>
                <c:pt idx="728">
                  <c:v>42374</c:v>
                </c:pt>
                <c:pt idx="729">
                  <c:v>42375</c:v>
                </c:pt>
                <c:pt idx="730">
                  <c:v>42376</c:v>
                </c:pt>
                <c:pt idx="731">
                  <c:v>42377</c:v>
                </c:pt>
                <c:pt idx="732">
                  <c:v>42380</c:v>
                </c:pt>
                <c:pt idx="733">
                  <c:v>42381</c:v>
                </c:pt>
                <c:pt idx="734">
                  <c:v>42382</c:v>
                </c:pt>
                <c:pt idx="735">
                  <c:v>42383</c:v>
                </c:pt>
                <c:pt idx="736">
                  <c:v>42384</c:v>
                </c:pt>
                <c:pt idx="737">
                  <c:v>42387</c:v>
                </c:pt>
                <c:pt idx="738">
                  <c:v>42388</c:v>
                </c:pt>
                <c:pt idx="739">
                  <c:v>42389</c:v>
                </c:pt>
                <c:pt idx="740">
                  <c:v>42390</c:v>
                </c:pt>
                <c:pt idx="741">
                  <c:v>42391</c:v>
                </c:pt>
                <c:pt idx="742">
                  <c:v>42394</c:v>
                </c:pt>
                <c:pt idx="743">
                  <c:v>42395</c:v>
                </c:pt>
                <c:pt idx="744">
                  <c:v>42396</c:v>
                </c:pt>
                <c:pt idx="745">
                  <c:v>42397</c:v>
                </c:pt>
                <c:pt idx="746">
                  <c:v>42398</c:v>
                </c:pt>
                <c:pt idx="747">
                  <c:v>42401</c:v>
                </c:pt>
                <c:pt idx="748">
                  <c:v>42402</c:v>
                </c:pt>
                <c:pt idx="749">
                  <c:v>42403</c:v>
                </c:pt>
                <c:pt idx="750">
                  <c:v>42404</c:v>
                </c:pt>
                <c:pt idx="751">
                  <c:v>42405</c:v>
                </c:pt>
                <c:pt idx="752">
                  <c:v>42415</c:v>
                </c:pt>
                <c:pt idx="753">
                  <c:v>42416</c:v>
                </c:pt>
                <c:pt idx="754">
                  <c:v>42417</c:v>
                </c:pt>
                <c:pt idx="755">
                  <c:v>42418</c:v>
                </c:pt>
                <c:pt idx="756">
                  <c:v>42419</c:v>
                </c:pt>
                <c:pt idx="757">
                  <c:v>42422</c:v>
                </c:pt>
                <c:pt idx="758">
                  <c:v>42423</c:v>
                </c:pt>
                <c:pt idx="759">
                  <c:v>42424</c:v>
                </c:pt>
                <c:pt idx="760">
                  <c:v>42425</c:v>
                </c:pt>
                <c:pt idx="761">
                  <c:v>42426</c:v>
                </c:pt>
                <c:pt idx="762">
                  <c:v>42429</c:v>
                </c:pt>
                <c:pt idx="763">
                  <c:v>42430</c:v>
                </c:pt>
                <c:pt idx="764">
                  <c:v>42431</c:v>
                </c:pt>
                <c:pt idx="765">
                  <c:v>42432</c:v>
                </c:pt>
                <c:pt idx="766">
                  <c:v>42433</c:v>
                </c:pt>
                <c:pt idx="767">
                  <c:v>42436</c:v>
                </c:pt>
                <c:pt idx="768">
                  <c:v>42437</c:v>
                </c:pt>
                <c:pt idx="769">
                  <c:v>42438</c:v>
                </c:pt>
                <c:pt idx="770">
                  <c:v>42439</c:v>
                </c:pt>
                <c:pt idx="771">
                  <c:v>42440</c:v>
                </c:pt>
                <c:pt idx="772">
                  <c:v>42443</c:v>
                </c:pt>
                <c:pt idx="773">
                  <c:v>42444</c:v>
                </c:pt>
                <c:pt idx="774">
                  <c:v>42445</c:v>
                </c:pt>
                <c:pt idx="775">
                  <c:v>42446</c:v>
                </c:pt>
                <c:pt idx="776">
                  <c:v>42447</c:v>
                </c:pt>
                <c:pt idx="777">
                  <c:v>42450</c:v>
                </c:pt>
                <c:pt idx="778">
                  <c:v>42451</c:v>
                </c:pt>
                <c:pt idx="779">
                  <c:v>42452</c:v>
                </c:pt>
                <c:pt idx="780">
                  <c:v>42453</c:v>
                </c:pt>
                <c:pt idx="781">
                  <c:v>42454</c:v>
                </c:pt>
                <c:pt idx="782">
                  <c:v>42457</c:v>
                </c:pt>
                <c:pt idx="783">
                  <c:v>42458</c:v>
                </c:pt>
                <c:pt idx="784">
                  <c:v>42459</c:v>
                </c:pt>
                <c:pt idx="785">
                  <c:v>42460</c:v>
                </c:pt>
                <c:pt idx="786">
                  <c:v>42461</c:v>
                </c:pt>
                <c:pt idx="787">
                  <c:v>42465</c:v>
                </c:pt>
                <c:pt idx="788">
                  <c:v>42466</c:v>
                </c:pt>
                <c:pt idx="789">
                  <c:v>42467</c:v>
                </c:pt>
                <c:pt idx="790">
                  <c:v>42468</c:v>
                </c:pt>
                <c:pt idx="791">
                  <c:v>42471</c:v>
                </c:pt>
                <c:pt idx="792">
                  <c:v>42472</c:v>
                </c:pt>
                <c:pt idx="793">
                  <c:v>42473</c:v>
                </c:pt>
                <c:pt idx="794">
                  <c:v>42474</c:v>
                </c:pt>
                <c:pt idx="795">
                  <c:v>42475</c:v>
                </c:pt>
                <c:pt idx="796">
                  <c:v>42478</c:v>
                </c:pt>
                <c:pt idx="797">
                  <c:v>42479</c:v>
                </c:pt>
                <c:pt idx="798">
                  <c:v>42480</c:v>
                </c:pt>
                <c:pt idx="799">
                  <c:v>42481</c:v>
                </c:pt>
                <c:pt idx="800">
                  <c:v>42482</c:v>
                </c:pt>
                <c:pt idx="801">
                  <c:v>42485</c:v>
                </c:pt>
                <c:pt idx="802">
                  <c:v>42486</c:v>
                </c:pt>
                <c:pt idx="803">
                  <c:v>42487</c:v>
                </c:pt>
                <c:pt idx="804">
                  <c:v>42488</c:v>
                </c:pt>
                <c:pt idx="805">
                  <c:v>42489</c:v>
                </c:pt>
                <c:pt idx="806">
                  <c:v>42493</c:v>
                </c:pt>
                <c:pt idx="807">
                  <c:v>42494</c:v>
                </c:pt>
                <c:pt idx="808">
                  <c:v>42495</c:v>
                </c:pt>
                <c:pt idx="809">
                  <c:v>42496</c:v>
                </c:pt>
                <c:pt idx="810">
                  <c:v>42499</c:v>
                </c:pt>
                <c:pt idx="811">
                  <c:v>42500</c:v>
                </c:pt>
                <c:pt idx="812">
                  <c:v>42501</c:v>
                </c:pt>
                <c:pt idx="813">
                  <c:v>42502</c:v>
                </c:pt>
                <c:pt idx="814">
                  <c:v>42503</c:v>
                </c:pt>
                <c:pt idx="815">
                  <c:v>42506</c:v>
                </c:pt>
                <c:pt idx="816">
                  <c:v>42507</c:v>
                </c:pt>
                <c:pt idx="817">
                  <c:v>42508</c:v>
                </c:pt>
                <c:pt idx="818">
                  <c:v>42509</c:v>
                </c:pt>
                <c:pt idx="819">
                  <c:v>42510</c:v>
                </c:pt>
                <c:pt idx="820">
                  <c:v>42513</c:v>
                </c:pt>
                <c:pt idx="821">
                  <c:v>42514</c:v>
                </c:pt>
                <c:pt idx="822">
                  <c:v>42515</c:v>
                </c:pt>
                <c:pt idx="823">
                  <c:v>42516</c:v>
                </c:pt>
                <c:pt idx="824">
                  <c:v>42517</c:v>
                </c:pt>
                <c:pt idx="825">
                  <c:v>42520</c:v>
                </c:pt>
                <c:pt idx="826">
                  <c:v>42521</c:v>
                </c:pt>
                <c:pt idx="827">
                  <c:v>42522</c:v>
                </c:pt>
                <c:pt idx="828">
                  <c:v>42523</c:v>
                </c:pt>
                <c:pt idx="829">
                  <c:v>42524</c:v>
                </c:pt>
                <c:pt idx="830">
                  <c:v>42527</c:v>
                </c:pt>
                <c:pt idx="831">
                  <c:v>42528</c:v>
                </c:pt>
                <c:pt idx="832">
                  <c:v>42529</c:v>
                </c:pt>
                <c:pt idx="833">
                  <c:v>42534</c:v>
                </c:pt>
                <c:pt idx="834">
                  <c:v>42535</c:v>
                </c:pt>
                <c:pt idx="835">
                  <c:v>42536</c:v>
                </c:pt>
                <c:pt idx="836">
                  <c:v>42537</c:v>
                </c:pt>
                <c:pt idx="837">
                  <c:v>42538</c:v>
                </c:pt>
                <c:pt idx="838">
                  <c:v>42541</c:v>
                </c:pt>
                <c:pt idx="839">
                  <c:v>42542</c:v>
                </c:pt>
                <c:pt idx="840">
                  <c:v>42543</c:v>
                </c:pt>
                <c:pt idx="841">
                  <c:v>42544</c:v>
                </c:pt>
                <c:pt idx="842">
                  <c:v>42545</c:v>
                </c:pt>
                <c:pt idx="843">
                  <c:v>42548</c:v>
                </c:pt>
                <c:pt idx="844">
                  <c:v>42549</c:v>
                </c:pt>
                <c:pt idx="845">
                  <c:v>42550</c:v>
                </c:pt>
                <c:pt idx="846">
                  <c:v>42551</c:v>
                </c:pt>
                <c:pt idx="847">
                  <c:v>42552</c:v>
                </c:pt>
                <c:pt idx="848">
                  <c:v>42555</c:v>
                </c:pt>
                <c:pt idx="849">
                  <c:v>42556</c:v>
                </c:pt>
                <c:pt idx="850">
                  <c:v>42557</c:v>
                </c:pt>
                <c:pt idx="851">
                  <c:v>42558</c:v>
                </c:pt>
                <c:pt idx="852">
                  <c:v>42559</c:v>
                </c:pt>
                <c:pt idx="853">
                  <c:v>42562</c:v>
                </c:pt>
                <c:pt idx="854">
                  <c:v>42563</c:v>
                </c:pt>
                <c:pt idx="855">
                  <c:v>42564</c:v>
                </c:pt>
                <c:pt idx="856">
                  <c:v>42565</c:v>
                </c:pt>
                <c:pt idx="857">
                  <c:v>42566</c:v>
                </c:pt>
                <c:pt idx="858">
                  <c:v>42569</c:v>
                </c:pt>
                <c:pt idx="859">
                  <c:v>42570</c:v>
                </c:pt>
                <c:pt idx="860">
                  <c:v>42571</c:v>
                </c:pt>
                <c:pt idx="861">
                  <c:v>42572</c:v>
                </c:pt>
                <c:pt idx="862">
                  <c:v>42573</c:v>
                </c:pt>
                <c:pt idx="863">
                  <c:v>42576</c:v>
                </c:pt>
                <c:pt idx="864">
                  <c:v>42577</c:v>
                </c:pt>
                <c:pt idx="865">
                  <c:v>42578</c:v>
                </c:pt>
                <c:pt idx="866">
                  <c:v>42579</c:v>
                </c:pt>
                <c:pt idx="867">
                  <c:v>42580</c:v>
                </c:pt>
                <c:pt idx="868">
                  <c:v>42583</c:v>
                </c:pt>
                <c:pt idx="869">
                  <c:v>42584</c:v>
                </c:pt>
                <c:pt idx="870">
                  <c:v>42585</c:v>
                </c:pt>
                <c:pt idx="871">
                  <c:v>42586</c:v>
                </c:pt>
                <c:pt idx="872">
                  <c:v>42587</c:v>
                </c:pt>
                <c:pt idx="873">
                  <c:v>42590</c:v>
                </c:pt>
                <c:pt idx="874">
                  <c:v>42591</c:v>
                </c:pt>
                <c:pt idx="875">
                  <c:v>42592</c:v>
                </c:pt>
                <c:pt idx="876">
                  <c:v>42593</c:v>
                </c:pt>
                <c:pt idx="877">
                  <c:v>42594</c:v>
                </c:pt>
                <c:pt idx="878">
                  <c:v>42597</c:v>
                </c:pt>
                <c:pt idx="879">
                  <c:v>42598</c:v>
                </c:pt>
                <c:pt idx="880">
                  <c:v>42599</c:v>
                </c:pt>
                <c:pt idx="881">
                  <c:v>42600</c:v>
                </c:pt>
                <c:pt idx="882">
                  <c:v>42601</c:v>
                </c:pt>
                <c:pt idx="883">
                  <c:v>42604</c:v>
                </c:pt>
                <c:pt idx="884">
                  <c:v>42605</c:v>
                </c:pt>
                <c:pt idx="885">
                  <c:v>42606</c:v>
                </c:pt>
                <c:pt idx="886">
                  <c:v>42607</c:v>
                </c:pt>
                <c:pt idx="887">
                  <c:v>42608</c:v>
                </c:pt>
                <c:pt idx="888">
                  <c:v>42611</c:v>
                </c:pt>
                <c:pt idx="889">
                  <c:v>42612</c:v>
                </c:pt>
                <c:pt idx="890">
                  <c:v>42613</c:v>
                </c:pt>
                <c:pt idx="891">
                  <c:v>42614</c:v>
                </c:pt>
                <c:pt idx="892">
                  <c:v>42615</c:v>
                </c:pt>
                <c:pt idx="893">
                  <c:v>42618</c:v>
                </c:pt>
                <c:pt idx="894">
                  <c:v>42619</c:v>
                </c:pt>
                <c:pt idx="895">
                  <c:v>42620</c:v>
                </c:pt>
                <c:pt idx="896">
                  <c:v>42621</c:v>
                </c:pt>
                <c:pt idx="897">
                  <c:v>42622</c:v>
                </c:pt>
                <c:pt idx="898">
                  <c:v>42625</c:v>
                </c:pt>
                <c:pt idx="899">
                  <c:v>42626</c:v>
                </c:pt>
                <c:pt idx="900">
                  <c:v>42627</c:v>
                </c:pt>
                <c:pt idx="901">
                  <c:v>42632</c:v>
                </c:pt>
                <c:pt idx="902">
                  <c:v>42633</c:v>
                </c:pt>
                <c:pt idx="903">
                  <c:v>42634</c:v>
                </c:pt>
                <c:pt idx="904">
                  <c:v>42635</c:v>
                </c:pt>
                <c:pt idx="905">
                  <c:v>42636</c:v>
                </c:pt>
                <c:pt idx="906">
                  <c:v>42639</c:v>
                </c:pt>
                <c:pt idx="907">
                  <c:v>42640</c:v>
                </c:pt>
                <c:pt idx="908">
                  <c:v>42641</c:v>
                </c:pt>
                <c:pt idx="909">
                  <c:v>42642</c:v>
                </c:pt>
                <c:pt idx="910">
                  <c:v>42643</c:v>
                </c:pt>
                <c:pt idx="911">
                  <c:v>42653</c:v>
                </c:pt>
                <c:pt idx="912">
                  <c:v>42654</c:v>
                </c:pt>
                <c:pt idx="913">
                  <c:v>42655</c:v>
                </c:pt>
                <c:pt idx="914">
                  <c:v>42656</c:v>
                </c:pt>
                <c:pt idx="915">
                  <c:v>42657</c:v>
                </c:pt>
                <c:pt idx="916">
                  <c:v>42660</c:v>
                </c:pt>
                <c:pt idx="917">
                  <c:v>42661</c:v>
                </c:pt>
                <c:pt idx="918">
                  <c:v>42662</c:v>
                </c:pt>
                <c:pt idx="919">
                  <c:v>42663</c:v>
                </c:pt>
                <c:pt idx="920">
                  <c:v>42664</c:v>
                </c:pt>
                <c:pt idx="921">
                  <c:v>42667</c:v>
                </c:pt>
                <c:pt idx="922">
                  <c:v>42668</c:v>
                </c:pt>
                <c:pt idx="923">
                  <c:v>42669</c:v>
                </c:pt>
                <c:pt idx="924">
                  <c:v>42670</c:v>
                </c:pt>
                <c:pt idx="925">
                  <c:v>42671</c:v>
                </c:pt>
                <c:pt idx="926">
                  <c:v>42674</c:v>
                </c:pt>
                <c:pt idx="927">
                  <c:v>42675</c:v>
                </c:pt>
                <c:pt idx="928">
                  <c:v>42676</c:v>
                </c:pt>
                <c:pt idx="929">
                  <c:v>42677</c:v>
                </c:pt>
                <c:pt idx="930">
                  <c:v>42678</c:v>
                </c:pt>
                <c:pt idx="931">
                  <c:v>42681</c:v>
                </c:pt>
                <c:pt idx="932">
                  <c:v>42682</c:v>
                </c:pt>
                <c:pt idx="933">
                  <c:v>42683</c:v>
                </c:pt>
                <c:pt idx="934">
                  <c:v>42684</c:v>
                </c:pt>
                <c:pt idx="935">
                  <c:v>42685</c:v>
                </c:pt>
                <c:pt idx="936">
                  <c:v>42688</c:v>
                </c:pt>
                <c:pt idx="937">
                  <c:v>42689</c:v>
                </c:pt>
                <c:pt idx="938">
                  <c:v>42690</c:v>
                </c:pt>
                <c:pt idx="939">
                  <c:v>42691</c:v>
                </c:pt>
                <c:pt idx="940">
                  <c:v>42692</c:v>
                </c:pt>
                <c:pt idx="941">
                  <c:v>42695</c:v>
                </c:pt>
                <c:pt idx="942">
                  <c:v>42696</c:v>
                </c:pt>
                <c:pt idx="943">
                  <c:v>42697</c:v>
                </c:pt>
                <c:pt idx="944">
                  <c:v>42698</c:v>
                </c:pt>
                <c:pt idx="945">
                  <c:v>42699</c:v>
                </c:pt>
                <c:pt idx="946">
                  <c:v>42702</c:v>
                </c:pt>
                <c:pt idx="947">
                  <c:v>42703</c:v>
                </c:pt>
                <c:pt idx="948">
                  <c:v>42704</c:v>
                </c:pt>
                <c:pt idx="949">
                  <c:v>42705</c:v>
                </c:pt>
                <c:pt idx="950">
                  <c:v>42706</c:v>
                </c:pt>
                <c:pt idx="951">
                  <c:v>42709</c:v>
                </c:pt>
                <c:pt idx="952">
                  <c:v>42710</c:v>
                </c:pt>
                <c:pt idx="953">
                  <c:v>42711</c:v>
                </c:pt>
                <c:pt idx="954">
                  <c:v>42712</c:v>
                </c:pt>
                <c:pt idx="955">
                  <c:v>42713</c:v>
                </c:pt>
                <c:pt idx="956">
                  <c:v>42716</c:v>
                </c:pt>
                <c:pt idx="957">
                  <c:v>42717</c:v>
                </c:pt>
                <c:pt idx="958">
                  <c:v>42718</c:v>
                </c:pt>
                <c:pt idx="959">
                  <c:v>42719</c:v>
                </c:pt>
                <c:pt idx="960">
                  <c:v>42720</c:v>
                </c:pt>
              </c:numCache>
            </c:numRef>
          </c:cat>
          <c:val>
            <c:numRef>
              <c:f>期现基差!$D$2:$D$962</c:f>
              <c:numCache>
                <c:formatCode>General</c:formatCode>
                <c:ptCount val="961"/>
                <c:pt idx="0">
                  <c:v>8.7909999999997108</c:v>
                </c:pt>
                <c:pt idx="1">
                  <c:v>-2.7850000000003101</c:v>
                </c:pt>
                <c:pt idx="2">
                  <c:v>5.86999999999989</c:v>
                </c:pt>
                <c:pt idx="3">
                  <c:v>-0.726000000000113</c:v>
                </c:pt>
                <c:pt idx="4">
                  <c:v>7.2310000000002201</c:v>
                </c:pt>
                <c:pt idx="5">
                  <c:v>15.3699999999999</c:v>
                </c:pt>
                <c:pt idx="6">
                  <c:v>8.875</c:v>
                </c:pt>
                <c:pt idx="7">
                  <c:v>0.54399999999986903</c:v>
                </c:pt>
                <c:pt idx="8">
                  <c:v>-7.0920000000001</c:v>
                </c:pt>
                <c:pt idx="9">
                  <c:v>24.042000000000399</c:v>
                </c:pt>
                <c:pt idx="10">
                  <c:v>14.961000000000199</c:v>
                </c:pt>
                <c:pt idx="11">
                  <c:v>-2.6980000000003201</c:v>
                </c:pt>
                <c:pt idx="12">
                  <c:v>5.7019999999997699</c:v>
                </c:pt>
                <c:pt idx="13">
                  <c:v>8.1439999999997799</c:v>
                </c:pt>
                <c:pt idx="14">
                  <c:v>7.8449999999997999</c:v>
                </c:pt>
                <c:pt idx="15">
                  <c:v>21.1260000000002</c:v>
                </c:pt>
                <c:pt idx="16">
                  <c:v>2.5370000000002602</c:v>
                </c:pt>
                <c:pt idx="17">
                  <c:v>-4.8659999999999899</c:v>
                </c:pt>
                <c:pt idx="18">
                  <c:v>10.2890000000002</c:v>
                </c:pt>
                <c:pt idx="19">
                  <c:v>12.918000000000101</c:v>
                </c:pt>
                <c:pt idx="20">
                  <c:v>3.0760000000000201</c:v>
                </c:pt>
                <c:pt idx="21">
                  <c:v>1.3720000000003001</c:v>
                </c:pt>
                <c:pt idx="22">
                  <c:v>16.524999999999601</c:v>
                </c:pt>
                <c:pt idx="23">
                  <c:v>26.556000000000001</c:v>
                </c:pt>
                <c:pt idx="24">
                  <c:v>40.5300000000002</c:v>
                </c:pt>
                <c:pt idx="25">
                  <c:v>12.4749999999999</c:v>
                </c:pt>
                <c:pt idx="26">
                  <c:v>14.9290000000001</c:v>
                </c:pt>
                <c:pt idx="27">
                  <c:v>23.5939999999996</c:v>
                </c:pt>
                <c:pt idx="28">
                  <c:v>7.76499999999987</c:v>
                </c:pt>
                <c:pt idx="29">
                  <c:v>4.6509999999998399</c:v>
                </c:pt>
                <c:pt idx="30">
                  <c:v>-3.4039999999999999</c:v>
                </c:pt>
                <c:pt idx="31">
                  <c:v>3.9999999999963599E-2</c:v>
                </c:pt>
                <c:pt idx="32">
                  <c:v>-2.99499999999989</c:v>
                </c:pt>
                <c:pt idx="33">
                  <c:v>-7.07700000000023</c:v>
                </c:pt>
                <c:pt idx="34">
                  <c:v>5.0729999999998698</c:v>
                </c:pt>
                <c:pt idx="35">
                  <c:v>-2.2359999999998799</c:v>
                </c:pt>
                <c:pt idx="36">
                  <c:v>2.28499999999985</c:v>
                </c:pt>
                <c:pt idx="37">
                  <c:v>-6.8069999999997899</c:v>
                </c:pt>
                <c:pt idx="38">
                  <c:v>-2.20200000000023</c:v>
                </c:pt>
                <c:pt idx="39">
                  <c:v>-3.8789999999999099</c:v>
                </c:pt>
                <c:pt idx="40">
                  <c:v>4.67299999999977</c:v>
                </c:pt>
                <c:pt idx="41">
                  <c:v>0.22800000000006501</c:v>
                </c:pt>
                <c:pt idx="42">
                  <c:v>-2.8149999999995998</c:v>
                </c:pt>
                <c:pt idx="43">
                  <c:v>1.5140000000001199</c:v>
                </c:pt>
                <c:pt idx="44">
                  <c:v>-5.27300000000014</c:v>
                </c:pt>
                <c:pt idx="45">
                  <c:v>-6.4729999999999599</c:v>
                </c:pt>
                <c:pt idx="46">
                  <c:v>8.3070000000002402</c:v>
                </c:pt>
                <c:pt idx="47">
                  <c:v>4.7029999999999701</c:v>
                </c:pt>
                <c:pt idx="48">
                  <c:v>-0.17399999999997801</c:v>
                </c:pt>
                <c:pt idx="49">
                  <c:v>2.0120000000001701</c:v>
                </c:pt>
                <c:pt idx="50">
                  <c:v>7.4920000000001901</c:v>
                </c:pt>
                <c:pt idx="51">
                  <c:v>9.5029999999996999</c:v>
                </c:pt>
                <c:pt idx="52">
                  <c:v>-2.6500000000000901</c:v>
                </c:pt>
                <c:pt idx="53">
                  <c:v>-9.9300000000002893</c:v>
                </c:pt>
                <c:pt idx="54">
                  <c:v>7.49800000000005</c:v>
                </c:pt>
                <c:pt idx="55">
                  <c:v>-11.2829999999999</c:v>
                </c:pt>
                <c:pt idx="56">
                  <c:v>-9.98700000000008</c:v>
                </c:pt>
                <c:pt idx="57">
                  <c:v>19.409000000000098</c:v>
                </c:pt>
                <c:pt idx="58">
                  <c:v>-4.94700000000012</c:v>
                </c:pt>
                <c:pt idx="59">
                  <c:v>-8.4989999999997998</c:v>
                </c:pt>
                <c:pt idx="60">
                  <c:v>-8.8299999999999308</c:v>
                </c:pt>
                <c:pt idx="61">
                  <c:v>-4.3090000000002</c:v>
                </c:pt>
                <c:pt idx="62">
                  <c:v>-5.4760000000001101</c:v>
                </c:pt>
                <c:pt idx="63">
                  <c:v>-0.31199999999989803</c:v>
                </c:pt>
                <c:pt idx="64">
                  <c:v>4.3819999999996098</c:v>
                </c:pt>
                <c:pt idx="65">
                  <c:v>-9.5920000000001</c:v>
                </c:pt>
                <c:pt idx="66">
                  <c:v>-4.4729999999999599</c:v>
                </c:pt>
                <c:pt idx="67">
                  <c:v>-8.6510000000002893</c:v>
                </c:pt>
                <c:pt idx="68">
                  <c:v>1.3729999999995901</c:v>
                </c:pt>
                <c:pt idx="69">
                  <c:v>1.13000000000011</c:v>
                </c:pt>
                <c:pt idx="70">
                  <c:v>-1.07099999999991</c:v>
                </c:pt>
                <c:pt idx="71">
                  <c:v>-2.9790000000002701</c:v>
                </c:pt>
                <c:pt idx="72">
                  <c:v>-7.0749999999998199</c:v>
                </c:pt>
                <c:pt idx="73">
                  <c:v>-7.5059999999998599</c:v>
                </c:pt>
                <c:pt idx="74">
                  <c:v>-10.239000000000001</c:v>
                </c:pt>
                <c:pt idx="75">
                  <c:v>-6.3119999999998999</c:v>
                </c:pt>
                <c:pt idx="76">
                  <c:v>-16.783000000000399</c:v>
                </c:pt>
                <c:pt idx="77">
                  <c:v>-4.9380000000001001</c:v>
                </c:pt>
                <c:pt idx="78">
                  <c:v>2.0000000004074502E-3</c:v>
                </c:pt>
                <c:pt idx="79">
                  <c:v>-6.9939999999996898</c:v>
                </c:pt>
                <c:pt idx="80">
                  <c:v>-5.43599999999969</c:v>
                </c:pt>
                <c:pt idx="81">
                  <c:v>-23.367999999999899</c:v>
                </c:pt>
                <c:pt idx="82">
                  <c:v>-21.1380000000004</c:v>
                </c:pt>
                <c:pt idx="83">
                  <c:v>-35.925000000000203</c:v>
                </c:pt>
                <c:pt idx="84">
                  <c:v>-27.708999999999801</c:v>
                </c:pt>
                <c:pt idx="85">
                  <c:v>-19.447999999999901</c:v>
                </c:pt>
                <c:pt idx="86">
                  <c:v>-15.8069999999998</c:v>
                </c:pt>
                <c:pt idx="87">
                  <c:v>-15.253000000000201</c:v>
                </c:pt>
                <c:pt idx="88">
                  <c:v>-16.034000000000098</c:v>
                </c:pt>
                <c:pt idx="89">
                  <c:v>-12.048999999999999</c:v>
                </c:pt>
                <c:pt idx="90">
                  <c:v>-9.2280000000000708</c:v>
                </c:pt>
                <c:pt idx="91">
                  <c:v>-25.987000000000101</c:v>
                </c:pt>
                <c:pt idx="92">
                  <c:v>-11.1590000000001</c:v>
                </c:pt>
                <c:pt idx="93">
                  <c:v>-15.361000000000301</c:v>
                </c:pt>
                <c:pt idx="94">
                  <c:v>-9.3229999999998707</c:v>
                </c:pt>
                <c:pt idx="95">
                  <c:v>-6.42599999999993</c:v>
                </c:pt>
                <c:pt idx="96">
                  <c:v>-5.62300000000005</c:v>
                </c:pt>
                <c:pt idx="97">
                  <c:v>-3.0660000000002601</c:v>
                </c:pt>
                <c:pt idx="98">
                  <c:v>-6.7390000000000301</c:v>
                </c:pt>
                <c:pt idx="99">
                  <c:v>6.9550000000003802</c:v>
                </c:pt>
                <c:pt idx="100">
                  <c:v>-7.75999999999976</c:v>
                </c:pt>
                <c:pt idx="101">
                  <c:v>-16.337</c:v>
                </c:pt>
                <c:pt idx="102">
                  <c:v>-21.171000000000301</c:v>
                </c:pt>
                <c:pt idx="103">
                  <c:v>-7.6390000000001201</c:v>
                </c:pt>
                <c:pt idx="104">
                  <c:v>-13.545000000000099</c:v>
                </c:pt>
                <c:pt idx="105">
                  <c:v>-22.964999999999701</c:v>
                </c:pt>
                <c:pt idx="106">
                  <c:v>-4.6659999999997099</c:v>
                </c:pt>
                <c:pt idx="107">
                  <c:v>-20.993999999999701</c:v>
                </c:pt>
                <c:pt idx="108">
                  <c:v>-38.21</c:v>
                </c:pt>
                <c:pt idx="109">
                  <c:v>-52.620999999999597</c:v>
                </c:pt>
                <c:pt idx="110">
                  <c:v>-45.896999999999899</c:v>
                </c:pt>
                <c:pt idx="111">
                  <c:v>-41.735000000000099</c:v>
                </c:pt>
                <c:pt idx="112">
                  <c:v>-32.0390000000002</c:v>
                </c:pt>
                <c:pt idx="113">
                  <c:v>-49.916999999999902</c:v>
                </c:pt>
                <c:pt idx="114">
                  <c:v>-60.583999999999797</c:v>
                </c:pt>
                <c:pt idx="115">
                  <c:v>-57.828000000000003</c:v>
                </c:pt>
                <c:pt idx="116">
                  <c:v>-50.9789999999998</c:v>
                </c:pt>
                <c:pt idx="117">
                  <c:v>-53.249000000000301</c:v>
                </c:pt>
                <c:pt idx="118">
                  <c:v>-34.819000000000003</c:v>
                </c:pt>
                <c:pt idx="119">
                  <c:v>-35.469000000000101</c:v>
                </c:pt>
                <c:pt idx="120">
                  <c:v>-20.065000000000101</c:v>
                </c:pt>
                <c:pt idx="121">
                  <c:v>-5.6880000000001001</c:v>
                </c:pt>
                <c:pt idx="122">
                  <c:v>1.62699999999995</c:v>
                </c:pt>
                <c:pt idx="123">
                  <c:v>-15.896999999999901</c:v>
                </c:pt>
                <c:pt idx="124">
                  <c:v>-12.848000000000001</c:v>
                </c:pt>
                <c:pt idx="125">
                  <c:v>-0.43599999999969402</c:v>
                </c:pt>
                <c:pt idx="126">
                  <c:v>-15.728000000000099</c:v>
                </c:pt>
                <c:pt idx="127">
                  <c:v>-35.478000000000101</c:v>
                </c:pt>
                <c:pt idx="128">
                  <c:v>-34.188999999999901</c:v>
                </c:pt>
                <c:pt idx="129">
                  <c:v>-22.8449999999998</c:v>
                </c:pt>
                <c:pt idx="130">
                  <c:v>-16.750999999999699</c:v>
                </c:pt>
                <c:pt idx="131">
                  <c:v>-27.8829999999998</c:v>
                </c:pt>
                <c:pt idx="132">
                  <c:v>-32.007999999999797</c:v>
                </c:pt>
                <c:pt idx="133">
                  <c:v>-12.3699999999999</c:v>
                </c:pt>
                <c:pt idx="134">
                  <c:v>-21.188000000000098</c:v>
                </c:pt>
                <c:pt idx="135">
                  <c:v>-28.0210000000002</c:v>
                </c:pt>
                <c:pt idx="136">
                  <c:v>-1.16400000000021</c:v>
                </c:pt>
                <c:pt idx="137">
                  <c:v>-7.26299999999992</c:v>
                </c:pt>
                <c:pt idx="138">
                  <c:v>-12.529</c:v>
                </c:pt>
                <c:pt idx="139">
                  <c:v>-14.8409999999999</c:v>
                </c:pt>
                <c:pt idx="140">
                  <c:v>-22.222999999999999</c:v>
                </c:pt>
                <c:pt idx="141">
                  <c:v>-11.382000000000099</c:v>
                </c:pt>
                <c:pt idx="142">
                  <c:v>2.1899999999995998</c:v>
                </c:pt>
                <c:pt idx="143">
                  <c:v>-4.3939999999997799</c:v>
                </c:pt>
                <c:pt idx="144">
                  <c:v>-4.4680000000003002</c:v>
                </c:pt>
                <c:pt idx="145">
                  <c:v>4.3200000000001602</c:v>
                </c:pt>
                <c:pt idx="146">
                  <c:v>8.0239999999998908</c:v>
                </c:pt>
                <c:pt idx="147">
                  <c:v>-17.943999999999999</c:v>
                </c:pt>
                <c:pt idx="148">
                  <c:v>-2.0299999999997498</c:v>
                </c:pt>
                <c:pt idx="149">
                  <c:v>-3.86500000000024</c:v>
                </c:pt>
                <c:pt idx="150">
                  <c:v>5.41100000000006</c:v>
                </c:pt>
                <c:pt idx="151">
                  <c:v>5.0680000000002101</c:v>
                </c:pt>
                <c:pt idx="152">
                  <c:v>-7.7290000000002701</c:v>
                </c:pt>
                <c:pt idx="153">
                  <c:v>4.3840000000000101</c:v>
                </c:pt>
                <c:pt idx="154">
                  <c:v>-2.4809999999997698</c:v>
                </c:pt>
                <c:pt idx="155">
                  <c:v>-5.2559999999998599</c:v>
                </c:pt>
                <c:pt idx="156">
                  <c:v>-3.5109999999999699</c:v>
                </c:pt>
                <c:pt idx="157">
                  <c:v>-11.71</c:v>
                </c:pt>
                <c:pt idx="158">
                  <c:v>8.8559999999997707</c:v>
                </c:pt>
                <c:pt idx="159">
                  <c:v>-5.50199999999995</c:v>
                </c:pt>
                <c:pt idx="160">
                  <c:v>-8.0990000000001601</c:v>
                </c:pt>
                <c:pt idx="161">
                  <c:v>6.5000000000054597E-2</c:v>
                </c:pt>
                <c:pt idx="162">
                  <c:v>-2.5820000000003298</c:v>
                </c:pt>
                <c:pt idx="163">
                  <c:v>-5.8089999999997399</c:v>
                </c:pt>
                <c:pt idx="164">
                  <c:v>-2.2939999999998699</c:v>
                </c:pt>
                <c:pt idx="165">
                  <c:v>-2.08899999999994</c:v>
                </c:pt>
                <c:pt idx="166">
                  <c:v>-4.0549999999998398</c:v>
                </c:pt>
                <c:pt idx="167">
                  <c:v>8.2979999999997691</c:v>
                </c:pt>
                <c:pt idx="168">
                  <c:v>1.0100000000002201</c:v>
                </c:pt>
                <c:pt idx="169">
                  <c:v>13.077999999999999</c:v>
                </c:pt>
                <c:pt idx="170">
                  <c:v>4.6899999999995998</c:v>
                </c:pt>
                <c:pt idx="171">
                  <c:v>-3.4879999999998299</c:v>
                </c:pt>
                <c:pt idx="172">
                  <c:v>4.51499999999987</c:v>
                </c:pt>
                <c:pt idx="173">
                  <c:v>5.76999999999998</c:v>
                </c:pt>
                <c:pt idx="174">
                  <c:v>6.5569999999997899</c:v>
                </c:pt>
                <c:pt idx="175">
                  <c:v>3.42900000000009</c:v>
                </c:pt>
                <c:pt idx="176">
                  <c:v>0.56300000000010197</c:v>
                </c:pt>
                <c:pt idx="177">
                  <c:v>-1.81100000000015</c:v>
                </c:pt>
                <c:pt idx="178">
                  <c:v>3.4169999999999199</c:v>
                </c:pt>
                <c:pt idx="179">
                  <c:v>-0.317000000000007</c:v>
                </c:pt>
                <c:pt idx="180">
                  <c:v>-2.5079999999998099</c:v>
                </c:pt>
                <c:pt idx="181">
                  <c:v>-3.74199999999973</c:v>
                </c:pt>
                <c:pt idx="182">
                  <c:v>-6.11699999999973</c:v>
                </c:pt>
                <c:pt idx="183">
                  <c:v>5.0289999999999999</c:v>
                </c:pt>
                <c:pt idx="184">
                  <c:v>-2.3299999999999299</c:v>
                </c:pt>
                <c:pt idx="185">
                  <c:v>-11.0540000000001</c:v>
                </c:pt>
                <c:pt idx="186">
                  <c:v>-4.9220000000000299</c:v>
                </c:pt>
                <c:pt idx="187">
                  <c:v>0.108999999999924</c:v>
                </c:pt>
                <c:pt idx="188">
                  <c:v>0.30900000000019601</c:v>
                </c:pt>
                <c:pt idx="189">
                  <c:v>4.8890000000001201</c:v>
                </c:pt>
                <c:pt idx="190">
                  <c:v>-7.9590000000002901</c:v>
                </c:pt>
                <c:pt idx="191">
                  <c:v>-2.3540000000002701</c:v>
                </c:pt>
                <c:pt idx="192">
                  <c:v>-3.8530000000000699</c:v>
                </c:pt>
                <c:pt idx="193">
                  <c:v>-15.6709999999998</c:v>
                </c:pt>
                <c:pt idx="194">
                  <c:v>7.2820000000001501</c:v>
                </c:pt>
                <c:pt idx="195">
                  <c:v>6.4400000000000501</c:v>
                </c:pt>
                <c:pt idx="196">
                  <c:v>3.54599999999982</c:v>
                </c:pt>
                <c:pt idx="197">
                  <c:v>-2.3689999999996898</c:v>
                </c:pt>
                <c:pt idx="198">
                  <c:v>-2.76800000000003</c:v>
                </c:pt>
                <c:pt idx="199">
                  <c:v>8.8479999999999599</c:v>
                </c:pt>
                <c:pt idx="200">
                  <c:v>3.25499999999965</c:v>
                </c:pt>
                <c:pt idx="201">
                  <c:v>3.31099999999969</c:v>
                </c:pt>
                <c:pt idx="202">
                  <c:v>-7.4000000000000901</c:v>
                </c:pt>
                <c:pt idx="203">
                  <c:v>6.2840000000001099</c:v>
                </c:pt>
                <c:pt idx="204">
                  <c:v>-7.9010000000002902</c:v>
                </c:pt>
                <c:pt idx="205">
                  <c:v>-6.33399999999983</c:v>
                </c:pt>
                <c:pt idx="206">
                  <c:v>-13.3029999999999</c:v>
                </c:pt>
                <c:pt idx="207">
                  <c:v>3.0369999999998099</c:v>
                </c:pt>
                <c:pt idx="208">
                  <c:v>5.3499999999999099</c:v>
                </c:pt>
                <c:pt idx="209">
                  <c:v>4.6109999999998799</c:v>
                </c:pt>
                <c:pt idx="210">
                  <c:v>9.2379999999998308</c:v>
                </c:pt>
                <c:pt idx="211">
                  <c:v>1.57099999999991</c:v>
                </c:pt>
                <c:pt idx="212">
                  <c:v>3.58399999999983</c:v>
                </c:pt>
                <c:pt idx="213">
                  <c:v>7.9189999999998699</c:v>
                </c:pt>
                <c:pt idx="214">
                  <c:v>9.0699999999997107</c:v>
                </c:pt>
                <c:pt idx="215">
                  <c:v>18.056000000000001</c:v>
                </c:pt>
                <c:pt idx="216">
                  <c:v>14.6120000000001</c:v>
                </c:pt>
                <c:pt idx="217">
                  <c:v>8.8159999999998</c:v>
                </c:pt>
                <c:pt idx="218">
                  <c:v>7.0649999999995998</c:v>
                </c:pt>
                <c:pt idx="219">
                  <c:v>15.603000000000099</c:v>
                </c:pt>
                <c:pt idx="220">
                  <c:v>14.7130000000002</c:v>
                </c:pt>
                <c:pt idx="221">
                  <c:v>10.528000000000199</c:v>
                </c:pt>
                <c:pt idx="222">
                  <c:v>8.67799999999988</c:v>
                </c:pt>
                <c:pt idx="223">
                  <c:v>8.23700000000008</c:v>
                </c:pt>
                <c:pt idx="224">
                  <c:v>2.5850000000000399</c:v>
                </c:pt>
                <c:pt idx="225">
                  <c:v>7.56099999999969</c:v>
                </c:pt>
                <c:pt idx="226">
                  <c:v>-2.3229999999998698</c:v>
                </c:pt>
                <c:pt idx="227">
                  <c:v>1.4239999999999799</c:v>
                </c:pt>
                <c:pt idx="228">
                  <c:v>10.9739999999997</c:v>
                </c:pt>
                <c:pt idx="229">
                  <c:v>16.590000000000099</c:v>
                </c:pt>
                <c:pt idx="230">
                  <c:v>22.463999999999899</c:v>
                </c:pt>
                <c:pt idx="231">
                  <c:v>21.398000000000099</c:v>
                </c:pt>
                <c:pt idx="232">
                  <c:v>17.152000000000001</c:v>
                </c:pt>
                <c:pt idx="233">
                  <c:v>13.889999999999899</c:v>
                </c:pt>
                <c:pt idx="234">
                  <c:v>28.666000000000199</c:v>
                </c:pt>
                <c:pt idx="235">
                  <c:v>23.322000000000099</c:v>
                </c:pt>
                <c:pt idx="236">
                  <c:v>24.741999999999699</c:v>
                </c:pt>
                <c:pt idx="237">
                  <c:v>14.974000000000199</c:v>
                </c:pt>
                <c:pt idx="238">
                  <c:v>9.82200000000012</c:v>
                </c:pt>
                <c:pt idx="239">
                  <c:v>11.6210000000001</c:v>
                </c:pt>
                <c:pt idx="240">
                  <c:v>2.16300000000001</c:v>
                </c:pt>
                <c:pt idx="241">
                  <c:v>0.398999999999887</c:v>
                </c:pt>
                <c:pt idx="242">
                  <c:v>-0.71100000000024</c:v>
                </c:pt>
                <c:pt idx="243">
                  <c:v>1.3789999999999101</c:v>
                </c:pt>
                <c:pt idx="244">
                  <c:v>13.1489999999999</c:v>
                </c:pt>
                <c:pt idx="245">
                  <c:v>10.721</c:v>
                </c:pt>
                <c:pt idx="246">
                  <c:v>4.7539999999999099</c:v>
                </c:pt>
                <c:pt idx="247">
                  <c:v>2.6590000000001099</c:v>
                </c:pt>
                <c:pt idx="248">
                  <c:v>-0.64400000000023305</c:v>
                </c:pt>
                <c:pt idx="249">
                  <c:v>20.712</c:v>
                </c:pt>
                <c:pt idx="250">
                  <c:v>18.606999999999999</c:v>
                </c:pt>
                <c:pt idx="251">
                  <c:v>18.990000000000201</c:v>
                </c:pt>
                <c:pt idx="252">
                  <c:v>10.8040000000001</c:v>
                </c:pt>
                <c:pt idx="253">
                  <c:v>12.3109999999997</c:v>
                </c:pt>
                <c:pt idx="254">
                  <c:v>6.1220000000003001</c:v>
                </c:pt>
                <c:pt idx="255">
                  <c:v>11.081000000000101</c:v>
                </c:pt>
                <c:pt idx="256">
                  <c:v>10.945000000000199</c:v>
                </c:pt>
                <c:pt idx="257">
                  <c:v>12.219000000000101</c:v>
                </c:pt>
                <c:pt idx="258">
                  <c:v>-3.25</c:v>
                </c:pt>
                <c:pt idx="259">
                  <c:v>2.11699999999973</c:v>
                </c:pt>
                <c:pt idx="260">
                  <c:v>-7.1340000000000101</c:v>
                </c:pt>
                <c:pt idx="261">
                  <c:v>-8.1619999999998107</c:v>
                </c:pt>
                <c:pt idx="262">
                  <c:v>-7.2460000000000901</c:v>
                </c:pt>
                <c:pt idx="263">
                  <c:v>-6.1539999999999999</c:v>
                </c:pt>
                <c:pt idx="264">
                  <c:v>-7.1749999999997298</c:v>
                </c:pt>
                <c:pt idx="265">
                  <c:v>-6.24699999999984</c:v>
                </c:pt>
                <c:pt idx="266">
                  <c:v>2.5579999999999901</c:v>
                </c:pt>
                <c:pt idx="267">
                  <c:v>0.144000000000233</c:v>
                </c:pt>
                <c:pt idx="268">
                  <c:v>-4.6359999999999699</c:v>
                </c:pt>
                <c:pt idx="269">
                  <c:v>1.90599999999995</c:v>
                </c:pt>
                <c:pt idx="270">
                  <c:v>-8.3090000000002</c:v>
                </c:pt>
                <c:pt idx="271">
                  <c:v>-12.3090000000002</c:v>
                </c:pt>
                <c:pt idx="272">
                  <c:v>-14.4050000000002</c:v>
                </c:pt>
                <c:pt idx="273">
                  <c:v>-5.9080000000003601</c:v>
                </c:pt>
                <c:pt idx="274">
                  <c:v>-4.9710000000000001</c:v>
                </c:pt>
                <c:pt idx="275">
                  <c:v>-26.569999999999698</c:v>
                </c:pt>
                <c:pt idx="276">
                  <c:v>-14.473000000000001</c:v>
                </c:pt>
                <c:pt idx="277">
                  <c:v>-14.3760000000002</c:v>
                </c:pt>
                <c:pt idx="278">
                  <c:v>-6.23399999999992</c:v>
                </c:pt>
                <c:pt idx="279">
                  <c:v>-27.158000000000399</c:v>
                </c:pt>
                <c:pt idx="280">
                  <c:v>-34.986999999999597</c:v>
                </c:pt>
                <c:pt idx="281">
                  <c:v>-20.061000000000099</c:v>
                </c:pt>
                <c:pt idx="282">
                  <c:v>-28.333999999999801</c:v>
                </c:pt>
                <c:pt idx="283">
                  <c:v>-34.933</c:v>
                </c:pt>
                <c:pt idx="284">
                  <c:v>-22.8359999999998</c:v>
                </c:pt>
                <c:pt idx="285">
                  <c:v>-5.63799999999992</c:v>
                </c:pt>
                <c:pt idx="286">
                  <c:v>-23.732999999999699</c:v>
                </c:pt>
                <c:pt idx="287">
                  <c:v>2.3299999999999299</c:v>
                </c:pt>
                <c:pt idx="288">
                  <c:v>-31.567</c:v>
                </c:pt>
                <c:pt idx="289">
                  <c:v>-4.9979999999995899</c:v>
                </c:pt>
                <c:pt idx="290">
                  <c:v>-25.753999999999898</c:v>
                </c:pt>
                <c:pt idx="291">
                  <c:v>-21.840000000000099</c:v>
                </c:pt>
                <c:pt idx="292">
                  <c:v>-18.047000000000001</c:v>
                </c:pt>
                <c:pt idx="293">
                  <c:v>-20.906999999999702</c:v>
                </c:pt>
                <c:pt idx="294">
                  <c:v>-6.96500000000015</c:v>
                </c:pt>
                <c:pt idx="295">
                  <c:v>-2.9049999999997498</c:v>
                </c:pt>
                <c:pt idx="296">
                  <c:v>-4.7149999999996899</c:v>
                </c:pt>
                <c:pt idx="297">
                  <c:v>-5.72699999999986</c:v>
                </c:pt>
                <c:pt idx="298">
                  <c:v>-5.4079999999999</c:v>
                </c:pt>
                <c:pt idx="299">
                  <c:v>2.52799999999979</c:v>
                </c:pt>
                <c:pt idx="300">
                  <c:v>9.8840000000000092</c:v>
                </c:pt>
                <c:pt idx="301">
                  <c:v>-2.4200000000000701</c:v>
                </c:pt>
                <c:pt idx="302">
                  <c:v>11.239000000000001</c:v>
                </c:pt>
                <c:pt idx="303">
                  <c:v>1.33399999999983</c:v>
                </c:pt>
                <c:pt idx="304">
                  <c:v>3.7870000000002602</c:v>
                </c:pt>
                <c:pt idx="305">
                  <c:v>7.33699999999999</c:v>
                </c:pt>
                <c:pt idx="306">
                  <c:v>0.47400000000016002</c:v>
                </c:pt>
                <c:pt idx="307">
                  <c:v>4.19700000000012</c:v>
                </c:pt>
                <c:pt idx="308">
                  <c:v>1.3210000000003701</c:v>
                </c:pt>
                <c:pt idx="309">
                  <c:v>-7.4479999999998698</c:v>
                </c:pt>
                <c:pt idx="310">
                  <c:v>-8.1950000000001602</c:v>
                </c:pt>
                <c:pt idx="311">
                  <c:v>-9.6680000000001201</c:v>
                </c:pt>
                <c:pt idx="312">
                  <c:v>-7.2740000000003402</c:v>
                </c:pt>
                <c:pt idx="313">
                  <c:v>4.57400000000007</c:v>
                </c:pt>
                <c:pt idx="314">
                  <c:v>8.6309999999998599</c:v>
                </c:pt>
                <c:pt idx="315">
                  <c:v>2.3300000000003802</c:v>
                </c:pt>
                <c:pt idx="316">
                  <c:v>-11.6590000000001</c:v>
                </c:pt>
                <c:pt idx="317">
                  <c:v>0.130000000000109</c:v>
                </c:pt>
                <c:pt idx="318">
                  <c:v>-12.5279999999998</c:v>
                </c:pt>
                <c:pt idx="319">
                  <c:v>-1.3159999999998</c:v>
                </c:pt>
                <c:pt idx="320">
                  <c:v>1.9039999999999999</c:v>
                </c:pt>
                <c:pt idx="321">
                  <c:v>4.08899999999994</c:v>
                </c:pt>
                <c:pt idx="322">
                  <c:v>-1.2539999999999101</c:v>
                </c:pt>
                <c:pt idx="323">
                  <c:v>-8.2519999999999492</c:v>
                </c:pt>
                <c:pt idx="324">
                  <c:v>-16.571999999999701</c:v>
                </c:pt>
                <c:pt idx="325">
                  <c:v>-7.48399999999992</c:v>
                </c:pt>
                <c:pt idx="326">
                  <c:v>-15.552000000000101</c:v>
                </c:pt>
                <c:pt idx="327">
                  <c:v>-15.543000000000101</c:v>
                </c:pt>
                <c:pt idx="328">
                  <c:v>-16.371000000000102</c:v>
                </c:pt>
                <c:pt idx="329">
                  <c:v>-16.7050000000004</c:v>
                </c:pt>
                <c:pt idx="330">
                  <c:v>-16.668000000000099</c:v>
                </c:pt>
                <c:pt idx="331">
                  <c:v>-5.2140000000004001</c:v>
                </c:pt>
                <c:pt idx="332">
                  <c:v>-7.7760000000002902</c:v>
                </c:pt>
                <c:pt idx="333">
                  <c:v>-5.0800000000003802</c:v>
                </c:pt>
                <c:pt idx="334">
                  <c:v>4.4480000000003201</c:v>
                </c:pt>
                <c:pt idx="335">
                  <c:v>-1.7640000000001199</c:v>
                </c:pt>
                <c:pt idx="336">
                  <c:v>-8.6639999999997599</c:v>
                </c:pt>
                <c:pt idx="337">
                  <c:v>-10.7180000000003</c:v>
                </c:pt>
                <c:pt idx="338">
                  <c:v>-3.07400000000007</c:v>
                </c:pt>
                <c:pt idx="339">
                  <c:v>-1.00199999999995</c:v>
                </c:pt>
                <c:pt idx="340">
                  <c:v>-9.1159999999999908</c:v>
                </c:pt>
                <c:pt idx="341">
                  <c:v>-6.0810000000001301</c:v>
                </c:pt>
                <c:pt idx="342">
                  <c:v>-3.6680000000001201</c:v>
                </c:pt>
                <c:pt idx="343">
                  <c:v>-9.5660000000002601</c:v>
                </c:pt>
                <c:pt idx="344">
                  <c:v>-3.00999999999976</c:v>
                </c:pt>
                <c:pt idx="345">
                  <c:v>0.95799999999962904</c:v>
                </c:pt>
                <c:pt idx="346">
                  <c:v>-5.25500000000011</c:v>
                </c:pt>
                <c:pt idx="347">
                  <c:v>3.3260000000000201</c:v>
                </c:pt>
                <c:pt idx="348">
                  <c:v>-0.63900000000012402</c:v>
                </c:pt>
                <c:pt idx="349">
                  <c:v>3.6929999999997598</c:v>
                </c:pt>
                <c:pt idx="350">
                  <c:v>-3.9289999999996299</c:v>
                </c:pt>
                <c:pt idx="351">
                  <c:v>-10.9100000000003</c:v>
                </c:pt>
                <c:pt idx="352">
                  <c:v>-12.6210000000001</c:v>
                </c:pt>
                <c:pt idx="353">
                  <c:v>-7.3710000000000901</c:v>
                </c:pt>
                <c:pt idx="354">
                  <c:v>-13.4760000000001</c:v>
                </c:pt>
                <c:pt idx="355">
                  <c:v>-7.8579999999997199</c:v>
                </c:pt>
                <c:pt idx="356">
                  <c:v>-10.918000000000101</c:v>
                </c:pt>
                <c:pt idx="357">
                  <c:v>-8.3590000000003801</c:v>
                </c:pt>
                <c:pt idx="358">
                  <c:v>-7.6670000000003702</c:v>
                </c:pt>
                <c:pt idx="359">
                  <c:v>-12.7919999999999</c:v>
                </c:pt>
                <c:pt idx="360">
                  <c:v>-12.095000000000301</c:v>
                </c:pt>
                <c:pt idx="361">
                  <c:v>-13.0890000000004</c:v>
                </c:pt>
                <c:pt idx="362">
                  <c:v>-13.473000000000001</c:v>
                </c:pt>
                <c:pt idx="363">
                  <c:v>-16.510000000000201</c:v>
                </c:pt>
                <c:pt idx="364">
                  <c:v>-9.6470000000003893</c:v>
                </c:pt>
                <c:pt idx="365">
                  <c:v>-10.009</c:v>
                </c:pt>
                <c:pt idx="366">
                  <c:v>-9.3579999999997199</c:v>
                </c:pt>
                <c:pt idx="367">
                  <c:v>-11.9760000000001</c:v>
                </c:pt>
                <c:pt idx="368">
                  <c:v>-7.4679999999998499</c:v>
                </c:pt>
                <c:pt idx="369">
                  <c:v>-1.26800000000003</c:v>
                </c:pt>
                <c:pt idx="370">
                  <c:v>-5.3439999999995997</c:v>
                </c:pt>
                <c:pt idx="371">
                  <c:v>-8.89499999999998</c:v>
                </c:pt>
                <c:pt idx="372">
                  <c:v>-6.29799999999977</c:v>
                </c:pt>
                <c:pt idx="373">
                  <c:v>-7.2330000000001702</c:v>
                </c:pt>
                <c:pt idx="374">
                  <c:v>3.3850000000002201</c:v>
                </c:pt>
                <c:pt idx="375">
                  <c:v>14.145999999999701</c:v>
                </c:pt>
                <c:pt idx="376">
                  <c:v>12.503000000000201</c:v>
                </c:pt>
                <c:pt idx="377">
                  <c:v>4.03099999999995</c:v>
                </c:pt>
                <c:pt idx="378">
                  <c:v>6.7890000000002102</c:v>
                </c:pt>
                <c:pt idx="379">
                  <c:v>20.548999999999999</c:v>
                </c:pt>
                <c:pt idx="380">
                  <c:v>13.197999999999899</c:v>
                </c:pt>
                <c:pt idx="381">
                  <c:v>10.7800000000002</c:v>
                </c:pt>
                <c:pt idx="382">
                  <c:v>-1.3530000000000699</c:v>
                </c:pt>
                <c:pt idx="383">
                  <c:v>-1.2210000000000001</c:v>
                </c:pt>
                <c:pt idx="384">
                  <c:v>6.9430000000002101</c:v>
                </c:pt>
                <c:pt idx="385">
                  <c:v>7.4659999999998901</c:v>
                </c:pt>
                <c:pt idx="386">
                  <c:v>-5.3490000000001601</c:v>
                </c:pt>
                <c:pt idx="387">
                  <c:v>8.7480000000000508</c:v>
                </c:pt>
                <c:pt idx="388">
                  <c:v>9.4990000000002492</c:v>
                </c:pt>
                <c:pt idx="389">
                  <c:v>9.2549999999996508</c:v>
                </c:pt>
                <c:pt idx="390">
                  <c:v>17.364999999999799</c:v>
                </c:pt>
                <c:pt idx="391">
                  <c:v>1.63799999999992</c:v>
                </c:pt>
                <c:pt idx="392">
                  <c:v>-0.36799999999993799</c:v>
                </c:pt>
                <c:pt idx="393">
                  <c:v>-1.7399999999997799</c:v>
                </c:pt>
                <c:pt idx="394">
                  <c:v>0.55600000000004002</c:v>
                </c:pt>
                <c:pt idx="395">
                  <c:v>6.8359999999997898</c:v>
                </c:pt>
                <c:pt idx="396">
                  <c:v>5.1370000000001701</c:v>
                </c:pt>
                <c:pt idx="397">
                  <c:v>13.5079999999998</c:v>
                </c:pt>
                <c:pt idx="398">
                  <c:v>8.4050000000002001</c:v>
                </c:pt>
                <c:pt idx="399">
                  <c:v>19.322000000000099</c:v>
                </c:pt>
                <c:pt idx="400">
                  <c:v>13.3130000000001</c:v>
                </c:pt>
                <c:pt idx="401">
                  <c:v>-5.7170000000001</c:v>
                </c:pt>
                <c:pt idx="402">
                  <c:v>2.9400000000000501</c:v>
                </c:pt>
                <c:pt idx="403">
                  <c:v>2.7619999999997198</c:v>
                </c:pt>
                <c:pt idx="404">
                  <c:v>19.375999999999699</c:v>
                </c:pt>
                <c:pt idx="405">
                  <c:v>20.9409999999998</c:v>
                </c:pt>
                <c:pt idx="406">
                  <c:v>12.375999999999699</c:v>
                </c:pt>
                <c:pt idx="407">
                  <c:v>8.9670000000001</c:v>
                </c:pt>
                <c:pt idx="408">
                  <c:v>-5.45400000000018</c:v>
                </c:pt>
                <c:pt idx="409">
                  <c:v>0.84199999999964303</c:v>
                </c:pt>
                <c:pt idx="410">
                  <c:v>-4.18899999999985</c:v>
                </c:pt>
                <c:pt idx="411">
                  <c:v>5.4349999999999499</c:v>
                </c:pt>
                <c:pt idx="412">
                  <c:v>0.67399999999997795</c:v>
                </c:pt>
                <c:pt idx="413">
                  <c:v>5.3359999999997898</c:v>
                </c:pt>
                <c:pt idx="414">
                  <c:v>16.189000000000298</c:v>
                </c:pt>
                <c:pt idx="415">
                  <c:v>10.279999999999699</c:v>
                </c:pt>
                <c:pt idx="416">
                  <c:v>4.3380000000001901</c:v>
                </c:pt>
                <c:pt idx="417">
                  <c:v>26.536000000000101</c:v>
                </c:pt>
                <c:pt idx="418">
                  <c:v>17.634999999999799</c:v>
                </c:pt>
                <c:pt idx="419">
                  <c:v>13.599000000000199</c:v>
                </c:pt>
                <c:pt idx="420">
                  <c:v>7.4009999999998399</c:v>
                </c:pt>
                <c:pt idx="421">
                  <c:v>2.21199999999999</c:v>
                </c:pt>
                <c:pt idx="422">
                  <c:v>5.2170000000001</c:v>
                </c:pt>
                <c:pt idx="423">
                  <c:v>-6.9549999999999299</c:v>
                </c:pt>
                <c:pt idx="424">
                  <c:v>3.0109999999999699</c:v>
                </c:pt>
                <c:pt idx="425">
                  <c:v>-0.54599999999982196</c:v>
                </c:pt>
                <c:pt idx="426">
                  <c:v>-7.96199999999999</c:v>
                </c:pt>
                <c:pt idx="427">
                  <c:v>-8.8739999999997998</c:v>
                </c:pt>
                <c:pt idx="428">
                  <c:v>2.2049999999999299</c:v>
                </c:pt>
                <c:pt idx="429">
                  <c:v>2.6680000000001201</c:v>
                </c:pt>
                <c:pt idx="430">
                  <c:v>-0.91099999999960302</c:v>
                </c:pt>
                <c:pt idx="431">
                  <c:v>6.0090000000000101</c:v>
                </c:pt>
                <c:pt idx="432">
                  <c:v>9.9589999999998309</c:v>
                </c:pt>
                <c:pt idx="433">
                  <c:v>9.6639999999997599</c:v>
                </c:pt>
                <c:pt idx="434">
                  <c:v>5.8939999999997799</c:v>
                </c:pt>
                <c:pt idx="435">
                  <c:v>12.168000000000101</c:v>
                </c:pt>
                <c:pt idx="436">
                  <c:v>9.1470000000003893</c:v>
                </c:pt>
                <c:pt idx="437">
                  <c:v>6.2159999999998901</c:v>
                </c:pt>
                <c:pt idx="438">
                  <c:v>0.67499999999972704</c:v>
                </c:pt>
                <c:pt idx="439">
                  <c:v>14.875</c:v>
                </c:pt>
                <c:pt idx="440">
                  <c:v>-1.3479999999999599</c:v>
                </c:pt>
                <c:pt idx="441">
                  <c:v>-2.1720000000000299</c:v>
                </c:pt>
                <c:pt idx="442">
                  <c:v>11.752000000000001</c:v>
                </c:pt>
                <c:pt idx="443">
                  <c:v>11.1329999999998</c:v>
                </c:pt>
                <c:pt idx="444">
                  <c:v>-5.7529999999996999</c:v>
                </c:pt>
                <c:pt idx="445">
                  <c:v>-0.92999999999983596</c:v>
                </c:pt>
                <c:pt idx="446">
                  <c:v>-9.2119999999999909</c:v>
                </c:pt>
                <c:pt idx="447">
                  <c:v>-10.1180000000004</c:v>
                </c:pt>
                <c:pt idx="448">
                  <c:v>-8.9499999999998199</c:v>
                </c:pt>
                <c:pt idx="449">
                  <c:v>-2.89300000000003</c:v>
                </c:pt>
                <c:pt idx="450">
                  <c:v>-0.101000000000113</c:v>
                </c:pt>
                <c:pt idx="451">
                  <c:v>8.7839999999996508</c:v>
                </c:pt>
                <c:pt idx="452">
                  <c:v>4.1770000000001302</c:v>
                </c:pt>
                <c:pt idx="453">
                  <c:v>16.100999999999701</c:v>
                </c:pt>
                <c:pt idx="454">
                  <c:v>19.345000000000301</c:v>
                </c:pt>
                <c:pt idx="455">
                  <c:v>25.142000000000301</c:v>
                </c:pt>
                <c:pt idx="456">
                  <c:v>38.838999999999899</c:v>
                </c:pt>
                <c:pt idx="457">
                  <c:v>22.581999999999901</c:v>
                </c:pt>
                <c:pt idx="458">
                  <c:v>0.31000000000040001</c:v>
                </c:pt>
                <c:pt idx="459">
                  <c:v>17.181000000000001</c:v>
                </c:pt>
                <c:pt idx="460">
                  <c:v>-10.6120000000001</c:v>
                </c:pt>
                <c:pt idx="461">
                  <c:v>12.059999999999899</c:v>
                </c:pt>
                <c:pt idx="462">
                  <c:v>28.650999999999801</c:v>
                </c:pt>
                <c:pt idx="463">
                  <c:v>91.449000000000098</c:v>
                </c:pt>
                <c:pt idx="464">
                  <c:v>58.114999999999803</c:v>
                </c:pt>
                <c:pt idx="465">
                  <c:v>74.319000000000003</c:v>
                </c:pt>
                <c:pt idx="466">
                  <c:v>36.087000000000003</c:v>
                </c:pt>
                <c:pt idx="467">
                  <c:v>8.0540000000000909</c:v>
                </c:pt>
                <c:pt idx="468">
                  <c:v>24.788</c:v>
                </c:pt>
                <c:pt idx="469">
                  <c:v>22.573000000000299</c:v>
                </c:pt>
                <c:pt idx="470">
                  <c:v>26.771999999999899</c:v>
                </c:pt>
                <c:pt idx="471">
                  <c:v>19.398000000000099</c:v>
                </c:pt>
                <c:pt idx="472">
                  <c:v>120.002</c:v>
                </c:pt>
                <c:pt idx="473">
                  <c:v>144.673</c:v>
                </c:pt>
                <c:pt idx="474">
                  <c:v>119.833</c:v>
                </c:pt>
                <c:pt idx="475">
                  <c:v>4.9189999999998699</c:v>
                </c:pt>
                <c:pt idx="476">
                  <c:v>-11.923999999999999</c:v>
                </c:pt>
                <c:pt idx="477">
                  <c:v>28.614999999999799</c:v>
                </c:pt>
                <c:pt idx="478">
                  <c:v>45.581000000000103</c:v>
                </c:pt>
                <c:pt idx="479">
                  <c:v>37.161000000000101</c:v>
                </c:pt>
                <c:pt idx="480">
                  <c:v>19.145</c:v>
                </c:pt>
                <c:pt idx="481">
                  <c:v>25.0459999999998</c:v>
                </c:pt>
                <c:pt idx="482">
                  <c:v>59.494999999999898</c:v>
                </c:pt>
                <c:pt idx="483">
                  <c:v>29.858999999999899</c:v>
                </c:pt>
                <c:pt idx="484">
                  <c:v>15.741</c:v>
                </c:pt>
                <c:pt idx="485">
                  <c:v>19.409999999999901</c:v>
                </c:pt>
                <c:pt idx="486">
                  <c:v>2.7409999999999899</c:v>
                </c:pt>
                <c:pt idx="487">
                  <c:v>-18.722999999999999</c:v>
                </c:pt>
                <c:pt idx="488">
                  <c:v>24.023999999999901</c:v>
                </c:pt>
                <c:pt idx="489">
                  <c:v>15.559999999999899</c:v>
                </c:pt>
                <c:pt idx="490">
                  <c:v>1.7770000000000401</c:v>
                </c:pt>
                <c:pt idx="491">
                  <c:v>79.4789999999998</c:v>
                </c:pt>
                <c:pt idx="492">
                  <c:v>32.053999999999597</c:v>
                </c:pt>
                <c:pt idx="493">
                  <c:v>-38.955000000000403</c:v>
                </c:pt>
                <c:pt idx="494">
                  <c:v>-1.82200000000012</c:v>
                </c:pt>
                <c:pt idx="495">
                  <c:v>-2.8850000000002201</c:v>
                </c:pt>
                <c:pt idx="496">
                  <c:v>-6.41300000000001</c:v>
                </c:pt>
                <c:pt idx="497">
                  <c:v>25.268000000000001</c:v>
                </c:pt>
                <c:pt idx="498">
                  <c:v>18.815000000000101</c:v>
                </c:pt>
                <c:pt idx="499">
                  <c:v>-0.33100000000013102</c:v>
                </c:pt>
                <c:pt idx="500">
                  <c:v>-1.7229999999999599</c:v>
                </c:pt>
                <c:pt idx="501">
                  <c:v>11.802000000000101</c:v>
                </c:pt>
                <c:pt idx="502">
                  <c:v>-5.1900000000000501</c:v>
                </c:pt>
                <c:pt idx="503">
                  <c:v>43.04</c:v>
                </c:pt>
                <c:pt idx="504">
                  <c:v>17.954999999999899</c:v>
                </c:pt>
                <c:pt idx="505">
                  <c:v>-9.7680000000000309</c:v>
                </c:pt>
                <c:pt idx="506">
                  <c:v>-11.7460000000001</c:v>
                </c:pt>
                <c:pt idx="507">
                  <c:v>32.179999999999801</c:v>
                </c:pt>
                <c:pt idx="508">
                  <c:v>30.279</c:v>
                </c:pt>
                <c:pt idx="509">
                  <c:v>30.456999999999901</c:v>
                </c:pt>
                <c:pt idx="510">
                  <c:v>12.8760000000002</c:v>
                </c:pt>
                <c:pt idx="511">
                  <c:v>47.126000000000197</c:v>
                </c:pt>
                <c:pt idx="512">
                  <c:v>30.172000000000001</c:v>
                </c:pt>
                <c:pt idx="513">
                  <c:v>45.317</c:v>
                </c:pt>
                <c:pt idx="514">
                  <c:v>35.677999999999898</c:v>
                </c:pt>
                <c:pt idx="515">
                  <c:v>9.0710000000003692</c:v>
                </c:pt>
                <c:pt idx="516">
                  <c:v>46.304999999999801</c:v>
                </c:pt>
                <c:pt idx="517">
                  <c:v>14.356999999999999</c:v>
                </c:pt>
                <c:pt idx="518">
                  <c:v>4.9349999999999499</c:v>
                </c:pt>
                <c:pt idx="519">
                  <c:v>31.6999999999998</c:v>
                </c:pt>
                <c:pt idx="520">
                  <c:v>2.3779999999996999</c:v>
                </c:pt>
                <c:pt idx="521">
                  <c:v>10.255999999999901</c:v>
                </c:pt>
                <c:pt idx="522">
                  <c:v>11.679999999999801</c:v>
                </c:pt>
                <c:pt idx="523">
                  <c:v>26.650000000000102</c:v>
                </c:pt>
                <c:pt idx="524">
                  <c:v>7.18900000000031</c:v>
                </c:pt>
                <c:pt idx="525">
                  <c:v>17.547000000000001</c:v>
                </c:pt>
                <c:pt idx="526">
                  <c:v>-0.84400000000005104</c:v>
                </c:pt>
                <c:pt idx="527">
                  <c:v>5.14300000000003</c:v>
                </c:pt>
                <c:pt idx="528">
                  <c:v>8.1290000000003602</c:v>
                </c:pt>
                <c:pt idx="529">
                  <c:v>7.87800000000016</c:v>
                </c:pt>
                <c:pt idx="530">
                  <c:v>-33.054999999999801</c:v>
                </c:pt>
                <c:pt idx="531">
                  <c:v>15.061000000000099</c:v>
                </c:pt>
                <c:pt idx="532">
                  <c:v>26.425999999999899</c:v>
                </c:pt>
                <c:pt idx="533">
                  <c:v>22.138999999999701</c:v>
                </c:pt>
                <c:pt idx="534">
                  <c:v>-9.4459999999999091</c:v>
                </c:pt>
                <c:pt idx="535">
                  <c:v>11.3880000000004</c:v>
                </c:pt>
                <c:pt idx="536">
                  <c:v>-15.9989999999998</c:v>
                </c:pt>
                <c:pt idx="537">
                  <c:v>13.9029999999998</c:v>
                </c:pt>
                <c:pt idx="538">
                  <c:v>52.422000000000502</c:v>
                </c:pt>
                <c:pt idx="539">
                  <c:v>-15.404</c:v>
                </c:pt>
                <c:pt idx="540">
                  <c:v>-1.09500000000025</c:v>
                </c:pt>
                <c:pt idx="541">
                  <c:v>-18.576000000000001</c:v>
                </c:pt>
                <c:pt idx="542">
                  <c:v>35.462000000000401</c:v>
                </c:pt>
                <c:pt idx="543">
                  <c:v>-20.243999999999701</c:v>
                </c:pt>
                <c:pt idx="544">
                  <c:v>-48.202999999999498</c:v>
                </c:pt>
                <c:pt idx="545">
                  <c:v>-35.938000000000102</c:v>
                </c:pt>
                <c:pt idx="546">
                  <c:v>32.583999999999797</c:v>
                </c:pt>
                <c:pt idx="547">
                  <c:v>-7.3000000000320101E-2</c:v>
                </c:pt>
                <c:pt idx="548">
                  <c:v>-21.583999999999801</c:v>
                </c:pt>
                <c:pt idx="549">
                  <c:v>1.88699999999972</c:v>
                </c:pt>
                <c:pt idx="550">
                  <c:v>7.6539999999995398</c:v>
                </c:pt>
                <c:pt idx="551">
                  <c:v>8.2639999999992106</c:v>
                </c:pt>
                <c:pt idx="552">
                  <c:v>-5.5190000000002302</c:v>
                </c:pt>
                <c:pt idx="553">
                  <c:v>-0.36399999999957799</c:v>
                </c:pt>
                <c:pt idx="554">
                  <c:v>21.185999999999702</c:v>
                </c:pt>
                <c:pt idx="555">
                  <c:v>-24.891999999999801</c:v>
                </c:pt>
                <c:pt idx="556">
                  <c:v>19.3590000000004</c:v>
                </c:pt>
                <c:pt idx="557">
                  <c:v>-3.5919999999996399</c:v>
                </c:pt>
                <c:pt idx="558">
                  <c:v>-20.860999999999901</c:v>
                </c:pt>
                <c:pt idx="559">
                  <c:v>-3.3260000000000201</c:v>
                </c:pt>
                <c:pt idx="560">
                  <c:v>17.913999999999799</c:v>
                </c:pt>
                <c:pt idx="561">
                  <c:v>-30.1409999999996</c:v>
                </c:pt>
                <c:pt idx="562">
                  <c:v>21.162999999999599</c:v>
                </c:pt>
                <c:pt idx="563">
                  <c:v>28.672999999999799</c:v>
                </c:pt>
                <c:pt idx="564">
                  <c:v>33.110999999999898</c:v>
                </c:pt>
                <c:pt idx="565">
                  <c:v>-17.004000000000801</c:v>
                </c:pt>
                <c:pt idx="566">
                  <c:v>-32.532000000000203</c:v>
                </c:pt>
                <c:pt idx="567">
                  <c:v>-43.421000000000298</c:v>
                </c:pt>
                <c:pt idx="568">
                  <c:v>-65.235999999999905</c:v>
                </c:pt>
                <c:pt idx="569">
                  <c:v>-36.778000000000198</c:v>
                </c:pt>
                <c:pt idx="570">
                  <c:v>-54.470000000000297</c:v>
                </c:pt>
                <c:pt idx="571">
                  <c:v>-38.340000000000103</c:v>
                </c:pt>
                <c:pt idx="572">
                  <c:v>42.778000000000198</c:v>
                </c:pt>
                <c:pt idx="573">
                  <c:v>20.081000000000099</c:v>
                </c:pt>
                <c:pt idx="574">
                  <c:v>50.824000000000503</c:v>
                </c:pt>
                <c:pt idx="575">
                  <c:v>71.465000000000103</c:v>
                </c:pt>
                <c:pt idx="576">
                  <c:v>56.904999999999703</c:v>
                </c:pt>
                <c:pt idx="577">
                  <c:v>75.282000000000195</c:v>
                </c:pt>
                <c:pt idx="578">
                  <c:v>108.566</c:v>
                </c:pt>
                <c:pt idx="579">
                  <c:v>109.193</c:v>
                </c:pt>
                <c:pt idx="580">
                  <c:v>56.171000000000298</c:v>
                </c:pt>
                <c:pt idx="581">
                  <c:v>172.821</c:v>
                </c:pt>
                <c:pt idx="582">
                  <c:v>102.33</c:v>
                </c:pt>
                <c:pt idx="583">
                  <c:v>39.010000000000197</c:v>
                </c:pt>
                <c:pt idx="584">
                  <c:v>68.983999999999497</c:v>
                </c:pt>
                <c:pt idx="585">
                  <c:v>-0.15200000000004399</c:v>
                </c:pt>
                <c:pt idx="586">
                  <c:v>-18.351000000000599</c:v>
                </c:pt>
                <c:pt idx="587">
                  <c:v>-67.061000000000604</c:v>
                </c:pt>
                <c:pt idx="588">
                  <c:v>-56.311999999999898</c:v>
                </c:pt>
                <c:pt idx="589">
                  <c:v>-6.9899999999997799</c:v>
                </c:pt>
                <c:pt idx="590">
                  <c:v>26.484900000000401</c:v>
                </c:pt>
                <c:pt idx="591">
                  <c:v>-21.366500000000102</c:v>
                </c:pt>
                <c:pt idx="592">
                  <c:v>4.3787999999995</c:v>
                </c:pt>
                <c:pt idx="593">
                  <c:v>-25.030700000000301</c:v>
                </c:pt>
                <c:pt idx="594">
                  <c:v>9.4508999999998196</c:v>
                </c:pt>
                <c:pt idx="595">
                  <c:v>-39.051699999999997</c:v>
                </c:pt>
                <c:pt idx="596">
                  <c:v>-55.290600000000303</c:v>
                </c:pt>
                <c:pt idx="597">
                  <c:v>-21.926100000000599</c:v>
                </c:pt>
                <c:pt idx="598">
                  <c:v>-119.31590000000099</c:v>
                </c:pt>
                <c:pt idx="599">
                  <c:v>-123.79470000000001</c:v>
                </c:pt>
                <c:pt idx="600">
                  <c:v>-177.3486</c:v>
                </c:pt>
                <c:pt idx="601">
                  <c:v>-91.597600000000099</c:v>
                </c:pt>
                <c:pt idx="602">
                  <c:v>-194.02099999999999</c:v>
                </c:pt>
                <c:pt idx="603">
                  <c:v>22.0038999999997</c:v>
                </c:pt>
                <c:pt idx="604">
                  <c:v>45.883099999999999</c:v>
                </c:pt>
                <c:pt idx="605">
                  <c:v>42.063000000000102</c:v>
                </c:pt>
                <c:pt idx="606">
                  <c:v>-231.20249999999999</c:v>
                </c:pt>
                <c:pt idx="607">
                  <c:v>-199.63749999999999</c:v>
                </c:pt>
                <c:pt idx="608">
                  <c:v>-87.626299999999901</c:v>
                </c:pt>
                <c:pt idx="609">
                  <c:v>60.043900000000598</c:v>
                </c:pt>
                <c:pt idx="610">
                  <c:v>-126.41160000000001</c:v>
                </c:pt>
                <c:pt idx="611">
                  <c:v>-110.5488</c:v>
                </c:pt>
                <c:pt idx="612">
                  <c:v>-108.35850000000001</c:v>
                </c:pt>
                <c:pt idx="613">
                  <c:v>10.644499999999899</c:v>
                </c:pt>
                <c:pt idx="614">
                  <c:v>-61.095600000000097</c:v>
                </c:pt>
                <c:pt idx="615">
                  <c:v>-210.61199999999999</c:v>
                </c:pt>
                <c:pt idx="616">
                  <c:v>-197.00569999999999</c:v>
                </c:pt>
                <c:pt idx="617">
                  <c:v>-211.96039999999999</c:v>
                </c:pt>
                <c:pt idx="618">
                  <c:v>-67.005000000000095</c:v>
                </c:pt>
                <c:pt idx="619">
                  <c:v>-164.0787</c:v>
                </c:pt>
                <c:pt idx="620">
                  <c:v>-170.9314</c:v>
                </c:pt>
                <c:pt idx="621">
                  <c:v>-157.0926</c:v>
                </c:pt>
                <c:pt idx="622">
                  <c:v>-108.9791</c:v>
                </c:pt>
                <c:pt idx="623">
                  <c:v>-161.61179999999999</c:v>
                </c:pt>
                <c:pt idx="624">
                  <c:v>-123.2993</c:v>
                </c:pt>
                <c:pt idx="625">
                  <c:v>-191.03540000000001</c:v>
                </c:pt>
                <c:pt idx="626">
                  <c:v>-110.55540000000001</c:v>
                </c:pt>
                <c:pt idx="627">
                  <c:v>-104.2998</c:v>
                </c:pt>
                <c:pt idx="628">
                  <c:v>-65.051599999999794</c:v>
                </c:pt>
                <c:pt idx="629">
                  <c:v>-52.344800000000298</c:v>
                </c:pt>
                <c:pt idx="630">
                  <c:v>-51.5645999999997</c:v>
                </c:pt>
                <c:pt idx="631">
                  <c:v>-65.469200000000001</c:v>
                </c:pt>
                <c:pt idx="632">
                  <c:v>-49.3262</c:v>
                </c:pt>
                <c:pt idx="633">
                  <c:v>-59.863000000000298</c:v>
                </c:pt>
                <c:pt idx="634">
                  <c:v>-64.940000000000097</c:v>
                </c:pt>
                <c:pt idx="635">
                  <c:v>-74.072099999999907</c:v>
                </c:pt>
                <c:pt idx="636">
                  <c:v>-70.412200000000198</c:v>
                </c:pt>
                <c:pt idx="637">
                  <c:v>-202.9357</c:v>
                </c:pt>
                <c:pt idx="638">
                  <c:v>-160.45410000000001</c:v>
                </c:pt>
                <c:pt idx="639">
                  <c:v>-120.33580000000001</c:v>
                </c:pt>
                <c:pt idx="640">
                  <c:v>-143.33420000000001</c:v>
                </c:pt>
                <c:pt idx="641">
                  <c:v>-221.32660000000001</c:v>
                </c:pt>
                <c:pt idx="642">
                  <c:v>-276.09199999999998</c:v>
                </c:pt>
                <c:pt idx="643">
                  <c:v>-174.83750000000001</c:v>
                </c:pt>
                <c:pt idx="644">
                  <c:v>-153.88630000000001</c:v>
                </c:pt>
                <c:pt idx="645">
                  <c:v>-296.33589999999998</c:v>
                </c:pt>
                <c:pt idx="646">
                  <c:v>-363.08269999999999</c:v>
                </c:pt>
                <c:pt idx="647">
                  <c:v>-400.03179999999998</c:v>
                </c:pt>
                <c:pt idx="648">
                  <c:v>-154.285</c:v>
                </c:pt>
                <c:pt idx="649">
                  <c:v>3.97670000000016</c:v>
                </c:pt>
                <c:pt idx="650">
                  <c:v>-71.105400000000401</c:v>
                </c:pt>
                <c:pt idx="651">
                  <c:v>-60.961000000000197</c:v>
                </c:pt>
                <c:pt idx="652">
                  <c:v>-35.787800000000097</c:v>
                </c:pt>
                <c:pt idx="653">
                  <c:v>-150.5317</c:v>
                </c:pt>
                <c:pt idx="654">
                  <c:v>-10.0319000000004</c:v>
                </c:pt>
                <c:pt idx="655">
                  <c:v>-4.4483999999997597</c:v>
                </c:pt>
                <c:pt idx="656">
                  <c:v>3.6014000000000101</c:v>
                </c:pt>
                <c:pt idx="657">
                  <c:v>-112.2732</c:v>
                </c:pt>
                <c:pt idx="658">
                  <c:v>-76.0467000000003</c:v>
                </c:pt>
                <c:pt idx="659">
                  <c:v>-106.23</c:v>
                </c:pt>
                <c:pt idx="660">
                  <c:v>-102.0275</c:v>
                </c:pt>
                <c:pt idx="661">
                  <c:v>-97.999099999999999</c:v>
                </c:pt>
                <c:pt idx="662">
                  <c:v>-113.95140000000001</c:v>
                </c:pt>
                <c:pt idx="663">
                  <c:v>-92.752399999999895</c:v>
                </c:pt>
                <c:pt idx="664">
                  <c:v>-96.054400000000001</c:v>
                </c:pt>
                <c:pt idx="665">
                  <c:v>-81.547500000000099</c:v>
                </c:pt>
                <c:pt idx="666">
                  <c:v>-81.681999999999803</c:v>
                </c:pt>
                <c:pt idx="667">
                  <c:v>-30.115899999999801</c:v>
                </c:pt>
                <c:pt idx="668">
                  <c:v>-26.6934000000001</c:v>
                </c:pt>
                <c:pt idx="669">
                  <c:v>-30.2430999999997</c:v>
                </c:pt>
                <c:pt idx="670">
                  <c:v>-29.111600000000202</c:v>
                </c:pt>
                <c:pt idx="671">
                  <c:v>6.98500000000013</c:v>
                </c:pt>
                <c:pt idx="672">
                  <c:v>-97.465300000000298</c:v>
                </c:pt>
                <c:pt idx="673">
                  <c:v>-152.78210000000001</c:v>
                </c:pt>
                <c:pt idx="674">
                  <c:v>-111.1027</c:v>
                </c:pt>
                <c:pt idx="675">
                  <c:v>-130.45439999999999</c:v>
                </c:pt>
                <c:pt idx="676">
                  <c:v>-119.5339</c:v>
                </c:pt>
                <c:pt idx="677">
                  <c:v>-94.441100000000006</c:v>
                </c:pt>
                <c:pt idx="678">
                  <c:v>-119.0611</c:v>
                </c:pt>
                <c:pt idx="679">
                  <c:v>-114.2794</c:v>
                </c:pt>
                <c:pt idx="680">
                  <c:v>-111.9199</c:v>
                </c:pt>
                <c:pt idx="681">
                  <c:v>-93.306500000000099</c:v>
                </c:pt>
                <c:pt idx="682">
                  <c:v>-94.878799999999998</c:v>
                </c:pt>
                <c:pt idx="683">
                  <c:v>-72.962300000000099</c:v>
                </c:pt>
                <c:pt idx="684">
                  <c:v>-88.892699999999905</c:v>
                </c:pt>
                <c:pt idx="685">
                  <c:v>-37.337699999999998</c:v>
                </c:pt>
                <c:pt idx="686">
                  <c:v>-67.569699999999997</c:v>
                </c:pt>
                <c:pt idx="687">
                  <c:v>-40.373899999999999</c:v>
                </c:pt>
                <c:pt idx="688">
                  <c:v>-64.954699999999804</c:v>
                </c:pt>
                <c:pt idx="689">
                  <c:v>-57.237900000000103</c:v>
                </c:pt>
                <c:pt idx="690">
                  <c:v>-27.645700000000001</c:v>
                </c:pt>
                <c:pt idx="691">
                  <c:v>-38.524099999999599</c:v>
                </c:pt>
                <c:pt idx="692">
                  <c:v>-24.0422000000003</c:v>
                </c:pt>
                <c:pt idx="693">
                  <c:v>-114.1262</c:v>
                </c:pt>
                <c:pt idx="694">
                  <c:v>-152.7869</c:v>
                </c:pt>
                <c:pt idx="695">
                  <c:v>-119.3796</c:v>
                </c:pt>
                <c:pt idx="696">
                  <c:v>-86.168999999999897</c:v>
                </c:pt>
                <c:pt idx="697">
                  <c:v>-129.58330000000001</c:v>
                </c:pt>
                <c:pt idx="698">
                  <c:v>-134.13509999999999</c:v>
                </c:pt>
                <c:pt idx="699">
                  <c:v>-98.288700000000105</c:v>
                </c:pt>
                <c:pt idx="700">
                  <c:v>-86.606900000000195</c:v>
                </c:pt>
                <c:pt idx="701">
                  <c:v>-97.428600000000202</c:v>
                </c:pt>
                <c:pt idx="702">
                  <c:v>-69.592399999999998</c:v>
                </c:pt>
                <c:pt idx="703">
                  <c:v>-80.612200000000001</c:v>
                </c:pt>
                <c:pt idx="704">
                  <c:v>-66.895999999999702</c:v>
                </c:pt>
                <c:pt idx="705">
                  <c:v>-29.954499999999801</c:v>
                </c:pt>
                <c:pt idx="706">
                  <c:v>-49.698500000000003</c:v>
                </c:pt>
                <c:pt idx="707">
                  <c:v>-39.592199999999998</c:v>
                </c:pt>
                <c:pt idx="708">
                  <c:v>-67.607300000000095</c:v>
                </c:pt>
                <c:pt idx="709">
                  <c:v>-43.820200000000099</c:v>
                </c:pt>
                <c:pt idx="710">
                  <c:v>-42.738200000000198</c:v>
                </c:pt>
                <c:pt idx="711">
                  <c:v>-56.084199999999797</c:v>
                </c:pt>
                <c:pt idx="712">
                  <c:v>-15.0587</c:v>
                </c:pt>
                <c:pt idx="713">
                  <c:v>0.47800000000006498</c:v>
                </c:pt>
                <c:pt idx="714">
                  <c:v>-23.988499999999899</c:v>
                </c:pt>
                <c:pt idx="715">
                  <c:v>-10.439800000000099</c:v>
                </c:pt>
                <c:pt idx="716">
                  <c:v>-1.48810000000003</c:v>
                </c:pt>
                <c:pt idx="717">
                  <c:v>-63.112799999999901</c:v>
                </c:pt>
                <c:pt idx="718">
                  <c:v>-65.765000000000299</c:v>
                </c:pt>
                <c:pt idx="719">
                  <c:v>-57.732500000000101</c:v>
                </c:pt>
                <c:pt idx="720">
                  <c:v>-61.381400000000198</c:v>
                </c:pt>
                <c:pt idx="721">
                  <c:v>-54.202200000000197</c:v>
                </c:pt>
                <c:pt idx="722">
                  <c:v>-31.400999999999801</c:v>
                </c:pt>
                <c:pt idx="723">
                  <c:v>-80.031600000000296</c:v>
                </c:pt>
                <c:pt idx="724">
                  <c:v>-66.074499999999702</c:v>
                </c:pt>
                <c:pt idx="725">
                  <c:v>-68.375199999999893</c:v>
                </c:pt>
                <c:pt idx="726">
                  <c:v>-72.804700000000096</c:v>
                </c:pt>
                <c:pt idx="727">
                  <c:v>-44.066200000000201</c:v>
                </c:pt>
                <c:pt idx="728">
                  <c:v>-69.979699999999895</c:v>
                </c:pt>
                <c:pt idx="729">
                  <c:v>-74.8081999999999</c:v>
                </c:pt>
                <c:pt idx="730">
                  <c:v>-49.183900000000001</c:v>
                </c:pt>
                <c:pt idx="731">
                  <c:v>-52.563200000000101</c:v>
                </c:pt>
                <c:pt idx="732">
                  <c:v>-40.649899999999903</c:v>
                </c:pt>
                <c:pt idx="733">
                  <c:v>-19.1098999999999</c:v>
                </c:pt>
                <c:pt idx="734">
                  <c:v>-3.0787000000000302</c:v>
                </c:pt>
                <c:pt idx="735">
                  <c:v>-16.9713999999999</c:v>
                </c:pt>
                <c:pt idx="736">
                  <c:v>-90.930099999999996</c:v>
                </c:pt>
                <c:pt idx="737">
                  <c:v>-88.728900000000095</c:v>
                </c:pt>
                <c:pt idx="738">
                  <c:v>-89.125100000000202</c:v>
                </c:pt>
                <c:pt idx="739">
                  <c:v>-100.3781</c:v>
                </c:pt>
                <c:pt idx="740">
                  <c:v>-70.345400000000197</c:v>
                </c:pt>
                <c:pt idx="741">
                  <c:v>-71.462599999999796</c:v>
                </c:pt>
                <c:pt idx="742">
                  <c:v>-84.686000000000107</c:v>
                </c:pt>
                <c:pt idx="743">
                  <c:v>-41.508499999999898</c:v>
                </c:pt>
                <c:pt idx="744">
                  <c:v>-62.751900000000198</c:v>
                </c:pt>
                <c:pt idx="745">
                  <c:v>-36.956199999999598</c:v>
                </c:pt>
                <c:pt idx="746">
                  <c:v>-42.290199999999899</c:v>
                </c:pt>
                <c:pt idx="747">
                  <c:v>-17.247699999999899</c:v>
                </c:pt>
                <c:pt idx="748">
                  <c:v>-12.5337</c:v>
                </c:pt>
                <c:pt idx="749">
                  <c:v>-9.2386000000001296</c:v>
                </c:pt>
                <c:pt idx="750">
                  <c:v>-5.9597999999996301</c:v>
                </c:pt>
                <c:pt idx="751">
                  <c:v>-26.5894000000003</c:v>
                </c:pt>
                <c:pt idx="752">
                  <c:v>-16.906599999999798</c:v>
                </c:pt>
                <c:pt idx="753">
                  <c:v>-20.435300000000101</c:v>
                </c:pt>
                <c:pt idx="754">
                  <c:v>-75.519899999999794</c:v>
                </c:pt>
                <c:pt idx="755">
                  <c:v>-71.8984999999998</c:v>
                </c:pt>
                <c:pt idx="756">
                  <c:v>-70.784999999999897</c:v>
                </c:pt>
                <c:pt idx="757">
                  <c:v>-76.867499999999794</c:v>
                </c:pt>
                <c:pt idx="758">
                  <c:v>-66.963199999999702</c:v>
                </c:pt>
                <c:pt idx="759">
                  <c:v>-69.745399999999805</c:v>
                </c:pt>
                <c:pt idx="760">
                  <c:v>-71.750100000000202</c:v>
                </c:pt>
                <c:pt idx="761">
                  <c:v>-68.030600000000007</c:v>
                </c:pt>
                <c:pt idx="762">
                  <c:v>-88.466600000000199</c:v>
                </c:pt>
                <c:pt idx="763">
                  <c:v>-66.493700000000004</c:v>
                </c:pt>
                <c:pt idx="764">
                  <c:v>-42.332699999999903</c:v>
                </c:pt>
                <c:pt idx="765">
                  <c:v>-49.8218999999999</c:v>
                </c:pt>
                <c:pt idx="766">
                  <c:v>-41.489500000000099</c:v>
                </c:pt>
                <c:pt idx="767">
                  <c:v>-21.039699999999801</c:v>
                </c:pt>
                <c:pt idx="768">
                  <c:v>-32.2727</c:v>
                </c:pt>
                <c:pt idx="769">
                  <c:v>-55.307000000000201</c:v>
                </c:pt>
                <c:pt idx="770">
                  <c:v>-30.145700000000001</c:v>
                </c:pt>
                <c:pt idx="771">
                  <c:v>-31.6844000000001</c:v>
                </c:pt>
                <c:pt idx="772">
                  <c:v>-23.6904</c:v>
                </c:pt>
                <c:pt idx="773">
                  <c:v>-28.179599999999901</c:v>
                </c:pt>
                <c:pt idx="774">
                  <c:v>-28.032800000000002</c:v>
                </c:pt>
                <c:pt idx="775">
                  <c:v>-1.20389999999998</c:v>
                </c:pt>
                <c:pt idx="776">
                  <c:v>-46.9630000000002</c:v>
                </c:pt>
                <c:pt idx="777">
                  <c:v>-39.237200000000001</c:v>
                </c:pt>
                <c:pt idx="778">
                  <c:v>-31.1903000000002</c:v>
                </c:pt>
                <c:pt idx="779">
                  <c:v>-40.092399999999998</c:v>
                </c:pt>
                <c:pt idx="780">
                  <c:v>-37.0506999999998</c:v>
                </c:pt>
                <c:pt idx="781">
                  <c:v>-35.016899999999602</c:v>
                </c:pt>
                <c:pt idx="782">
                  <c:v>-39.9283</c:v>
                </c:pt>
                <c:pt idx="783">
                  <c:v>-31.409799999999901</c:v>
                </c:pt>
                <c:pt idx="784">
                  <c:v>-26.275299999999799</c:v>
                </c:pt>
                <c:pt idx="785">
                  <c:v>-27.087900000000001</c:v>
                </c:pt>
                <c:pt idx="786">
                  <c:v>-15.2948000000001</c:v>
                </c:pt>
                <c:pt idx="787">
                  <c:v>-28.285800000000101</c:v>
                </c:pt>
                <c:pt idx="788">
                  <c:v>-18.127599999999799</c:v>
                </c:pt>
                <c:pt idx="789">
                  <c:v>-6.4901999999997297</c:v>
                </c:pt>
                <c:pt idx="790">
                  <c:v>-5.7258000000001603</c:v>
                </c:pt>
                <c:pt idx="791">
                  <c:v>-16.295699999999702</c:v>
                </c:pt>
                <c:pt idx="792">
                  <c:v>-3.0497000000000298</c:v>
                </c:pt>
                <c:pt idx="793">
                  <c:v>-9.7831000000001005</c:v>
                </c:pt>
                <c:pt idx="794">
                  <c:v>-6.6321000000002597</c:v>
                </c:pt>
                <c:pt idx="795">
                  <c:v>-34.605300000000199</c:v>
                </c:pt>
                <c:pt idx="796">
                  <c:v>-36.853100000000303</c:v>
                </c:pt>
                <c:pt idx="797">
                  <c:v>-45.702900000000199</c:v>
                </c:pt>
                <c:pt idx="798">
                  <c:v>-66.226399999999998</c:v>
                </c:pt>
                <c:pt idx="799">
                  <c:v>-45.603300000000203</c:v>
                </c:pt>
                <c:pt idx="800">
                  <c:v>-33.7012</c:v>
                </c:pt>
                <c:pt idx="801">
                  <c:v>-34.433100000000202</c:v>
                </c:pt>
                <c:pt idx="802">
                  <c:v>-36.160499999999999</c:v>
                </c:pt>
                <c:pt idx="803">
                  <c:v>-40.115599999999603</c:v>
                </c:pt>
                <c:pt idx="804">
                  <c:v>-39.380900000000103</c:v>
                </c:pt>
                <c:pt idx="805">
                  <c:v>-28.7451000000001</c:v>
                </c:pt>
                <c:pt idx="806">
                  <c:v>-13.539699999999799</c:v>
                </c:pt>
                <c:pt idx="807">
                  <c:v>-21.2614000000003</c:v>
                </c:pt>
                <c:pt idx="808">
                  <c:v>-21.319900000000001</c:v>
                </c:pt>
                <c:pt idx="809">
                  <c:v>-41.954400000000099</c:v>
                </c:pt>
                <c:pt idx="810">
                  <c:v>-43.615400000000101</c:v>
                </c:pt>
                <c:pt idx="811">
                  <c:v>-33.912400000000197</c:v>
                </c:pt>
                <c:pt idx="812">
                  <c:v>-30.408599999999801</c:v>
                </c:pt>
                <c:pt idx="813">
                  <c:v>-23.537200000000201</c:v>
                </c:pt>
                <c:pt idx="814">
                  <c:v>-6.9351000000001504</c:v>
                </c:pt>
                <c:pt idx="815">
                  <c:v>-12.9085</c:v>
                </c:pt>
                <c:pt idx="816">
                  <c:v>-4.6248999999998004</c:v>
                </c:pt>
                <c:pt idx="817">
                  <c:v>-49.035800000000101</c:v>
                </c:pt>
                <c:pt idx="818">
                  <c:v>-48.300200000000103</c:v>
                </c:pt>
                <c:pt idx="819">
                  <c:v>-44.018300000000202</c:v>
                </c:pt>
                <c:pt idx="820">
                  <c:v>-44.222499999999897</c:v>
                </c:pt>
                <c:pt idx="821">
                  <c:v>-34.955600000000203</c:v>
                </c:pt>
                <c:pt idx="822">
                  <c:v>-37.625900000000001</c:v>
                </c:pt>
                <c:pt idx="823">
                  <c:v>-38.211100000000002</c:v>
                </c:pt>
                <c:pt idx="824">
                  <c:v>-28.8993</c:v>
                </c:pt>
                <c:pt idx="825">
                  <c:v>-30.109500000000001</c:v>
                </c:pt>
                <c:pt idx="826">
                  <c:v>-10.7597999999998</c:v>
                </c:pt>
                <c:pt idx="827">
                  <c:v>-28.746999999999801</c:v>
                </c:pt>
                <c:pt idx="828">
                  <c:v>-31.699700000000099</c:v>
                </c:pt>
                <c:pt idx="829">
                  <c:v>-11.925499999999801</c:v>
                </c:pt>
                <c:pt idx="830">
                  <c:v>-21.3883000000001</c:v>
                </c:pt>
                <c:pt idx="831">
                  <c:v>-17.053600000000198</c:v>
                </c:pt>
                <c:pt idx="832">
                  <c:v>-15.986399999999801</c:v>
                </c:pt>
                <c:pt idx="833">
                  <c:v>-37.5412999999999</c:v>
                </c:pt>
                <c:pt idx="834">
                  <c:v>-25.583400000000001</c:v>
                </c:pt>
                <c:pt idx="835">
                  <c:v>-16.368199999999899</c:v>
                </c:pt>
                <c:pt idx="836">
                  <c:v>-65.874799999999595</c:v>
                </c:pt>
                <c:pt idx="837">
                  <c:v>-73.957199999999801</c:v>
                </c:pt>
                <c:pt idx="838">
                  <c:v>-63.474400000000102</c:v>
                </c:pt>
                <c:pt idx="839">
                  <c:v>-68.517499999999899</c:v>
                </c:pt>
                <c:pt idx="840">
                  <c:v>-57.961100000000002</c:v>
                </c:pt>
                <c:pt idx="841">
                  <c:v>-55.716800000000099</c:v>
                </c:pt>
                <c:pt idx="842">
                  <c:v>-63.955400000000303</c:v>
                </c:pt>
                <c:pt idx="843">
                  <c:v>-42.5443</c:v>
                </c:pt>
                <c:pt idx="844">
                  <c:v>-42.401299999999999</c:v>
                </c:pt>
                <c:pt idx="845">
                  <c:v>-40.389799999999902</c:v>
                </c:pt>
                <c:pt idx="846">
                  <c:v>-42.720999999999997</c:v>
                </c:pt>
                <c:pt idx="847">
                  <c:v>-53.200299999999999</c:v>
                </c:pt>
                <c:pt idx="848">
                  <c:v>-34.696199999999898</c:v>
                </c:pt>
                <c:pt idx="849">
                  <c:v>-34.582699999999903</c:v>
                </c:pt>
                <c:pt idx="850">
                  <c:v>-32.603500000000203</c:v>
                </c:pt>
                <c:pt idx="851">
                  <c:v>-24.354200000000201</c:v>
                </c:pt>
                <c:pt idx="852">
                  <c:v>-20.880400000000002</c:v>
                </c:pt>
                <c:pt idx="853">
                  <c:v>-26.7298000000001</c:v>
                </c:pt>
                <c:pt idx="854">
                  <c:v>-10.5823</c:v>
                </c:pt>
                <c:pt idx="855">
                  <c:v>-10.4681</c:v>
                </c:pt>
                <c:pt idx="856">
                  <c:v>-35.7637</c:v>
                </c:pt>
                <c:pt idx="857">
                  <c:v>-33.077500000000299</c:v>
                </c:pt>
                <c:pt idx="858">
                  <c:v>-37.822200000000102</c:v>
                </c:pt>
                <c:pt idx="859">
                  <c:v>-42.234100000000097</c:v>
                </c:pt>
                <c:pt idx="860">
                  <c:v>-41.605100000000199</c:v>
                </c:pt>
                <c:pt idx="861">
                  <c:v>-32.322700000000196</c:v>
                </c:pt>
                <c:pt idx="862">
                  <c:v>-30.962100000000198</c:v>
                </c:pt>
                <c:pt idx="863">
                  <c:v>-32.885000000000197</c:v>
                </c:pt>
                <c:pt idx="864">
                  <c:v>-22.5882000000001</c:v>
                </c:pt>
                <c:pt idx="865">
                  <c:v>-55.242999999999903</c:v>
                </c:pt>
                <c:pt idx="866">
                  <c:v>-30.136500000000101</c:v>
                </c:pt>
                <c:pt idx="867">
                  <c:v>-22.130400000000002</c:v>
                </c:pt>
                <c:pt idx="868">
                  <c:v>-25.209099999999999</c:v>
                </c:pt>
                <c:pt idx="869">
                  <c:v>-24.2529</c:v>
                </c:pt>
                <c:pt idx="870">
                  <c:v>-27.5073000000002</c:v>
                </c:pt>
                <c:pt idx="871">
                  <c:v>-24.088799999999999</c:v>
                </c:pt>
                <c:pt idx="872">
                  <c:v>-12.1100999999999</c:v>
                </c:pt>
                <c:pt idx="873">
                  <c:v>-11.1833000000001</c:v>
                </c:pt>
                <c:pt idx="874">
                  <c:v>-12.9812999999999</c:v>
                </c:pt>
                <c:pt idx="875">
                  <c:v>-9.1409000000003306</c:v>
                </c:pt>
                <c:pt idx="876">
                  <c:v>-7.1604000000002097</c:v>
                </c:pt>
                <c:pt idx="877">
                  <c:v>-6.2337000000002298</c:v>
                </c:pt>
                <c:pt idx="878">
                  <c:v>-13.423899999999801</c:v>
                </c:pt>
                <c:pt idx="879">
                  <c:v>-4.8451000000000004</c:v>
                </c:pt>
                <c:pt idx="880">
                  <c:v>-31.2475999999997</c:v>
                </c:pt>
                <c:pt idx="881">
                  <c:v>-28.4850999999999</c:v>
                </c:pt>
                <c:pt idx="882">
                  <c:v>-32.619699999999703</c:v>
                </c:pt>
                <c:pt idx="883">
                  <c:v>-19.794899999999899</c:v>
                </c:pt>
                <c:pt idx="884">
                  <c:v>-23.829799999999999</c:v>
                </c:pt>
                <c:pt idx="885">
                  <c:v>-27.663100000000199</c:v>
                </c:pt>
                <c:pt idx="886">
                  <c:v>-24.772100000000101</c:v>
                </c:pt>
                <c:pt idx="887">
                  <c:v>-28.690200000000001</c:v>
                </c:pt>
                <c:pt idx="888">
                  <c:v>-28.581200000000099</c:v>
                </c:pt>
                <c:pt idx="889">
                  <c:v>-18.787200000000201</c:v>
                </c:pt>
                <c:pt idx="890">
                  <c:v>-17.1938</c:v>
                </c:pt>
                <c:pt idx="891">
                  <c:v>-29.776699999999899</c:v>
                </c:pt>
                <c:pt idx="892">
                  <c:v>-25.1142</c:v>
                </c:pt>
                <c:pt idx="893">
                  <c:v>-20.280299999999901</c:v>
                </c:pt>
                <c:pt idx="894">
                  <c:v>-13.6259</c:v>
                </c:pt>
                <c:pt idx="895">
                  <c:v>-10.6172000000001</c:v>
                </c:pt>
                <c:pt idx="896">
                  <c:v>-11.364000000000001</c:v>
                </c:pt>
                <c:pt idx="897">
                  <c:v>-9.0439999999998708</c:v>
                </c:pt>
                <c:pt idx="898">
                  <c:v>-28.0043000000001</c:v>
                </c:pt>
                <c:pt idx="899">
                  <c:v>-14.733000000000199</c:v>
                </c:pt>
                <c:pt idx="900">
                  <c:v>-50.929899999999598</c:v>
                </c:pt>
                <c:pt idx="901">
                  <c:v>-49.124200000000201</c:v>
                </c:pt>
                <c:pt idx="902">
                  <c:v>-43.003400000000099</c:v>
                </c:pt>
                <c:pt idx="903">
                  <c:v>-30.0363000000002</c:v>
                </c:pt>
                <c:pt idx="904">
                  <c:v>-28.321099999999699</c:v>
                </c:pt>
                <c:pt idx="905">
                  <c:v>-27.266499999999699</c:v>
                </c:pt>
                <c:pt idx="906">
                  <c:v>-15.4838</c:v>
                </c:pt>
                <c:pt idx="907">
                  <c:v>-15.954599999999999</c:v>
                </c:pt>
                <c:pt idx="908">
                  <c:v>-9.4904000000001396</c:v>
                </c:pt>
                <c:pt idx="909">
                  <c:v>-2.58739999999989</c:v>
                </c:pt>
                <c:pt idx="910">
                  <c:v>-7.2847999999999002</c:v>
                </c:pt>
                <c:pt idx="911">
                  <c:v>-4.6689000000001197</c:v>
                </c:pt>
                <c:pt idx="912">
                  <c:v>-8.5572999999999393</c:v>
                </c:pt>
                <c:pt idx="913">
                  <c:v>-10.2098999999998</c:v>
                </c:pt>
                <c:pt idx="914">
                  <c:v>-15.445500000000299</c:v>
                </c:pt>
                <c:pt idx="915">
                  <c:v>-4.0480999999999803</c:v>
                </c:pt>
                <c:pt idx="916">
                  <c:v>-6.8787000000002099</c:v>
                </c:pt>
                <c:pt idx="917">
                  <c:v>-4.3323999999997804</c:v>
                </c:pt>
                <c:pt idx="918">
                  <c:v>-3.4406999999996501</c:v>
                </c:pt>
                <c:pt idx="919">
                  <c:v>-29.004400000000299</c:v>
                </c:pt>
                <c:pt idx="920">
                  <c:v>-30.54</c:v>
                </c:pt>
                <c:pt idx="921">
                  <c:v>-23.3778000000002</c:v>
                </c:pt>
                <c:pt idx="922">
                  <c:v>-28.6546999999996</c:v>
                </c:pt>
                <c:pt idx="923">
                  <c:v>-25.000299999999701</c:v>
                </c:pt>
                <c:pt idx="924">
                  <c:v>-21.095000000000301</c:v>
                </c:pt>
                <c:pt idx="925">
                  <c:v>-16.1262000000002</c:v>
                </c:pt>
                <c:pt idx="926">
                  <c:v>-18.877799999999802</c:v>
                </c:pt>
                <c:pt idx="927">
                  <c:v>-17.8515000000002</c:v>
                </c:pt>
                <c:pt idx="928">
                  <c:v>-14.1524000000004</c:v>
                </c:pt>
                <c:pt idx="929">
                  <c:v>-13.284999999999901</c:v>
                </c:pt>
                <c:pt idx="930">
                  <c:v>-15.574900000000101</c:v>
                </c:pt>
                <c:pt idx="931">
                  <c:v>-13.191600000000101</c:v>
                </c:pt>
                <c:pt idx="932">
                  <c:v>-5.9176999999999698</c:v>
                </c:pt>
                <c:pt idx="933">
                  <c:v>-4.85470000000032</c:v>
                </c:pt>
                <c:pt idx="934">
                  <c:v>-11.211899999999799</c:v>
                </c:pt>
                <c:pt idx="935">
                  <c:v>-0.42110000000002401</c:v>
                </c:pt>
                <c:pt idx="936">
                  <c:v>-4.6482000000000898</c:v>
                </c:pt>
                <c:pt idx="937">
                  <c:v>-6.6697000000003799</c:v>
                </c:pt>
                <c:pt idx="938">
                  <c:v>-31.392099999999999</c:v>
                </c:pt>
                <c:pt idx="939">
                  <c:v>-30.734999999999701</c:v>
                </c:pt>
                <c:pt idx="940">
                  <c:v>-22.8553999999999</c:v>
                </c:pt>
                <c:pt idx="941">
                  <c:v>-26.110600000000002</c:v>
                </c:pt>
                <c:pt idx="942">
                  <c:v>-17.563699999999699</c:v>
                </c:pt>
                <c:pt idx="943">
                  <c:v>-16.128900000000201</c:v>
                </c:pt>
                <c:pt idx="944">
                  <c:v>-23.940200000000001</c:v>
                </c:pt>
                <c:pt idx="945">
                  <c:v>-4.2984000000001297</c:v>
                </c:pt>
                <c:pt idx="946">
                  <c:v>-2.6806999999998902</c:v>
                </c:pt>
                <c:pt idx="947">
                  <c:v>-2.4403999999999502</c:v>
                </c:pt>
                <c:pt idx="948">
                  <c:v>-3.4010000000002898</c:v>
                </c:pt>
                <c:pt idx="949">
                  <c:v>3.3640000000000301</c:v>
                </c:pt>
                <c:pt idx="950">
                  <c:v>-2.9546999999997801</c:v>
                </c:pt>
                <c:pt idx="951">
                  <c:v>-16.4072999999999</c:v>
                </c:pt>
                <c:pt idx="952">
                  <c:v>-10.7532999999999</c:v>
                </c:pt>
                <c:pt idx="953">
                  <c:v>-16.347299999999901</c:v>
                </c:pt>
                <c:pt idx="954">
                  <c:v>-11.542600000000199</c:v>
                </c:pt>
                <c:pt idx="955">
                  <c:v>-14.700400000000201</c:v>
                </c:pt>
                <c:pt idx="956">
                  <c:v>-18.7793999999999</c:v>
                </c:pt>
                <c:pt idx="957">
                  <c:v>-14.035500000000001</c:v>
                </c:pt>
                <c:pt idx="958">
                  <c:v>-7.3452999999999502</c:v>
                </c:pt>
                <c:pt idx="959">
                  <c:v>-40.833799999999897</c:v>
                </c:pt>
                <c:pt idx="960">
                  <c:v>-32.430499999999903</c:v>
                </c:pt>
              </c:numCache>
            </c:numRef>
          </c:val>
          <c:smooth val="0"/>
          <c:extLst>
            <c:ext xmlns:c16="http://schemas.microsoft.com/office/drawing/2014/chart" uri="{C3380CC4-5D6E-409C-BE32-E72D297353CC}">
              <c16:uniqueId val="{00000000-9BBD-4FD3-951C-DC70F01691F1}"/>
            </c:ext>
          </c:extLst>
        </c:ser>
        <c:dLbls>
          <c:showLegendKey val="0"/>
          <c:showVal val="0"/>
          <c:showCatName val="0"/>
          <c:showSerName val="0"/>
          <c:showPercent val="0"/>
          <c:showBubbleSize val="0"/>
        </c:dLbls>
        <c:smooth val="0"/>
        <c:axId val="201664000"/>
        <c:axId val="201665536"/>
      </c:lineChart>
      <c:catAx>
        <c:axId val="201664000"/>
        <c:scaling>
          <c:orientation val="minMax"/>
        </c:scaling>
        <c:delete val="0"/>
        <c:axPos val="b"/>
        <c:numFmt formatCode="yyyy\-mm\-dd"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201665536"/>
        <c:crosses val="autoZero"/>
        <c:auto val="0"/>
        <c:lblAlgn val="ctr"/>
        <c:lblOffset val="100"/>
        <c:tickLblSkip val="60"/>
        <c:noMultiLvlLbl val="0"/>
      </c:catAx>
      <c:valAx>
        <c:axId val="201665536"/>
        <c:scaling>
          <c:orientation val="minMax"/>
        </c:scaling>
        <c:delete val="0"/>
        <c:axPos val="l"/>
        <c:majorGridlines>
          <c:spPr>
            <a:ln w="9525" cap="flat" cmpd="sng" algn="ctr">
              <a:no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crossAx val="201664000"/>
        <c:crosses val="autoZero"/>
        <c:crossBetween val="between"/>
      </c:valAx>
    </c:plotArea>
    <c:plotVisOnly val="1"/>
    <c:dispBlanksAs val="gap"/>
    <c:showDLblsOverMax val="0"/>
  </c:chart>
  <c:spPr>
    <a:solidFill>
      <a:schemeClr val="bg1"/>
    </a:solidFill>
  </c:spPr>
  <c:txPr>
    <a:bodyPr/>
    <a:lstStyle/>
    <a:p>
      <a:pPr>
        <a:defRPr lang="zh-CN"/>
      </a:pPr>
      <a:endParaRPr lang="zh-CN"/>
    </a:p>
  </c:txPr>
  <c:externalData r:id="rId2">
    <c:autoUpdate val="0"/>
  </c:externalData>
  <c:userShapes r:id="rId3"/>
</c:chartSpace>
</file>

<file path=ppt/drawings/_rels/drawing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0.1406</cdr:x>
      <cdr:y>0.11145</cdr:y>
    </cdr:from>
    <cdr:to>
      <cdr:x>0.51846</cdr:x>
      <cdr:y>0.3436</cdr:y>
    </cdr:to>
    <cdr:pic>
      <cdr:nvPicPr>
        <cdr:cNvPr id="2" name="图片 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30424" y="460647"/>
          <a:ext cx="1962952" cy="959489"/>
        </a:xfrm>
        <a:prstGeom xmlns:a="http://schemas.openxmlformats.org/drawingml/2006/main" prst="rect">
          <a:avLst/>
        </a:prstGeom>
      </cdr:spPr>
    </cdr:pic>
  </cdr:relSizeAnchor>
  <cdr:relSizeAnchor xmlns:cdr="http://schemas.openxmlformats.org/drawingml/2006/chartDrawing">
    <cdr:from>
      <cdr:x>0.24074</cdr:x>
      <cdr:y>0.6585</cdr:y>
    </cdr:from>
    <cdr:to>
      <cdr:x>0.6186</cdr:x>
      <cdr:y>0.89064</cdr:y>
    </cdr:to>
    <cdr:pic>
      <cdr:nvPicPr>
        <cdr:cNvPr id="3" name="图片 2"/>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872208" y="2939852"/>
          <a:ext cx="2938527" cy="1036410"/>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4B4A8-4704-462D-B30F-B429D0D758A2}" type="datetimeFigureOut">
              <a:rPr lang="zh-CN" altLang="en-US" smtClean="0"/>
              <a:pPr/>
              <a:t>2023/5/22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5B31C8-5735-49FC-BA33-F3CB2E2CA3B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4B4A8-4704-462D-B30F-B429D0D758A2}" type="datetimeFigureOut">
              <a:rPr lang="zh-CN" altLang="en-US" smtClean="0"/>
              <a:pPr/>
              <a:t>2023/5/22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5B31C8-5735-49FC-BA33-F3CB2E2CA3B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4B4A8-4704-462D-B30F-B429D0D758A2}" type="datetimeFigureOut">
              <a:rPr lang="zh-CN" altLang="en-US" smtClean="0"/>
              <a:pPr/>
              <a:t>2023/5/22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5B31C8-5735-49FC-BA33-F3CB2E2CA3B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4B4A8-4704-462D-B30F-B429D0D758A2}" type="datetimeFigureOut">
              <a:rPr lang="zh-CN" altLang="en-US" smtClean="0"/>
              <a:pPr/>
              <a:t>2023/5/22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5B31C8-5735-49FC-BA33-F3CB2E2CA3B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DA4B4A8-4704-462D-B30F-B429D0D758A2}" type="datetimeFigureOut">
              <a:rPr lang="zh-CN" altLang="en-US" smtClean="0"/>
              <a:pPr/>
              <a:t>2023/5/22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5B31C8-5735-49FC-BA33-F3CB2E2CA3B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DA4B4A8-4704-462D-B30F-B429D0D758A2}" type="datetimeFigureOut">
              <a:rPr lang="zh-CN" altLang="en-US" smtClean="0"/>
              <a:pPr/>
              <a:t>2023/5/22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5B31C8-5735-49FC-BA33-F3CB2E2CA3B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A4B4A8-4704-462D-B30F-B429D0D758A2}" type="datetimeFigureOut">
              <a:rPr lang="zh-CN" altLang="en-US" smtClean="0"/>
              <a:pPr/>
              <a:t>2023/5/22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5B31C8-5735-49FC-BA33-F3CB2E2CA3B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A4B4A8-4704-462D-B30F-B429D0D758A2}" type="datetimeFigureOut">
              <a:rPr lang="zh-CN" altLang="en-US" smtClean="0"/>
              <a:pPr/>
              <a:t>2023/5/22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5B31C8-5735-49FC-BA33-F3CB2E2CA3B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4B4A8-4704-462D-B30F-B429D0D758A2}" type="datetimeFigureOut">
              <a:rPr lang="zh-CN" altLang="en-US" smtClean="0"/>
              <a:pPr/>
              <a:t>2023/5/22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5B31C8-5735-49FC-BA33-F3CB2E2CA3B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DA4B4A8-4704-462D-B30F-B429D0D758A2}" type="datetimeFigureOut">
              <a:rPr lang="zh-CN" altLang="en-US" smtClean="0"/>
              <a:pPr/>
              <a:t>2023/5/22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5B31C8-5735-49FC-BA33-F3CB2E2CA3B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DA4B4A8-4704-462D-B30F-B429D0D758A2}" type="datetimeFigureOut">
              <a:rPr lang="zh-CN" altLang="en-US" smtClean="0"/>
              <a:pPr/>
              <a:t>2023/5/22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5B31C8-5735-49FC-BA33-F3CB2E2CA3B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4B4A8-4704-462D-B30F-B429D0D758A2}" type="datetimeFigureOut">
              <a:rPr lang="zh-CN" altLang="en-US" smtClean="0"/>
              <a:pPr/>
              <a:t>2023/5/22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B31C8-5735-49FC-BA33-F3CB2E2CA3B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1214414" y="274638"/>
            <a:ext cx="6572296" cy="654032"/>
          </a:xfrm>
        </p:spPr>
        <p:txBody>
          <a:bodyPr>
            <a:noAutofit/>
          </a:bodyPr>
          <a:lstStyle/>
          <a:p>
            <a:pPr eaLnBrk="1" hangingPunct="1"/>
            <a:r>
              <a:rPr lang="zh-CN" altLang="en-US" sz="4000" b="0" dirty="0">
                <a:solidFill>
                  <a:srgbClr val="000000"/>
                </a:solidFill>
                <a:latin typeface="华文楷体" pitchFamily="2" charset="-122"/>
                <a:ea typeface="华文楷体" pitchFamily="2" charset="-122"/>
              </a:rPr>
              <a:t>第四节 期权交易策略</a:t>
            </a:r>
            <a:r>
              <a:rPr lang="zh-CN" altLang="en-US" sz="4000" dirty="0">
                <a:latin typeface="华文楷体" pitchFamily="2" charset="-122"/>
                <a:ea typeface="华文楷体" pitchFamily="2" charset="-122"/>
              </a:rPr>
              <a:t> </a:t>
            </a:r>
          </a:p>
        </p:txBody>
      </p:sp>
      <p:sp>
        <p:nvSpPr>
          <p:cNvPr id="25605" name="Rectangle 3"/>
          <p:cNvSpPr>
            <a:spLocks noGrp="1" noChangeArrowheads="1"/>
          </p:cNvSpPr>
          <p:nvPr>
            <p:ph idx="1"/>
          </p:nvPr>
        </p:nvSpPr>
        <p:spPr>
          <a:xfrm>
            <a:off x="357158" y="1071546"/>
            <a:ext cx="8358246" cy="5634054"/>
          </a:xfrm>
        </p:spPr>
        <p:txBody>
          <a:bodyPr/>
          <a:lstStyle/>
          <a:p>
            <a:pPr eaLnBrk="1" hangingPunct="1">
              <a:lnSpc>
                <a:spcPct val="80000"/>
              </a:lnSpc>
              <a:buNone/>
            </a:pPr>
            <a:r>
              <a:rPr lang="zh-CN" altLang="en-US" sz="2800" dirty="0">
                <a:solidFill>
                  <a:srgbClr val="000000"/>
                </a:solidFill>
                <a:latin typeface="华文楷体" pitchFamily="2" charset="-122"/>
                <a:ea typeface="华文楷体" pitchFamily="2" charset="-122"/>
              </a:rPr>
              <a:t>一、标的资产与期权组合</a:t>
            </a:r>
            <a:endParaRPr lang="en-US" altLang="zh-CN" sz="2800" dirty="0">
              <a:solidFill>
                <a:srgbClr val="000000"/>
              </a:solidFill>
              <a:latin typeface="华文楷体" pitchFamily="2" charset="-122"/>
              <a:ea typeface="华文楷体" pitchFamily="2" charset="-122"/>
            </a:endParaRPr>
          </a:p>
          <a:p>
            <a:pPr>
              <a:lnSpc>
                <a:spcPct val="80000"/>
              </a:lnSpc>
              <a:buNone/>
            </a:pPr>
            <a:r>
              <a:rPr lang="zh-CN" altLang="en-US" sz="2800" dirty="0">
                <a:solidFill>
                  <a:srgbClr val="000000"/>
                </a:solidFill>
                <a:latin typeface="华文楷体" pitchFamily="2" charset="-122"/>
                <a:ea typeface="华文楷体" pitchFamily="2" charset="-122"/>
              </a:rPr>
              <a:t>二、期权与期权组合</a:t>
            </a:r>
            <a:endParaRPr lang="en-US" altLang="zh-CN" sz="2800" dirty="0">
              <a:solidFill>
                <a:srgbClr val="000000"/>
              </a:solidFill>
              <a:latin typeface="华文楷体" pitchFamily="2" charset="-122"/>
              <a:ea typeface="华文楷体" pitchFamily="2" charset="-122"/>
            </a:endParaRPr>
          </a:p>
          <a:p>
            <a:pPr>
              <a:lnSpc>
                <a:spcPct val="80000"/>
              </a:lnSpc>
              <a:buNone/>
            </a:pPr>
            <a:r>
              <a:rPr lang="en-US" altLang="zh-CN" sz="2800" dirty="0">
                <a:solidFill>
                  <a:srgbClr val="000000"/>
                </a:solidFill>
                <a:latin typeface="华文楷体" pitchFamily="2" charset="-122"/>
                <a:ea typeface="华文楷体" pitchFamily="2" charset="-122"/>
              </a:rPr>
              <a:t>     1</a:t>
            </a:r>
            <a:r>
              <a:rPr lang="zh-CN" altLang="en-US" sz="2800" dirty="0">
                <a:solidFill>
                  <a:srgbClr val="000000"/>
                </a:solidFill>
                <a:latin typeface="华文楷体" pitchFamily="2" charset="-122"/>
                <a:ea typeface="华文楷体" pitchFamily="2" charset="-122"/>
              </a:rPr>
              <a:t>、差价组合</a:t>
            </a:r>
            <a:endParaRPr lang="en-US" altLang="zh-CN" sz="2800" dirty="0">
              <a:solidFill>
                <a:srgbClr val="000000"/>
              </a:solidFill>
              <a:latin typeface="华文楷体" pitchFamily="2" charset="-122"/>
              <a:ea typeface="华文楷体" pitchFamily="2" charset="-122"/>
            </a:endParaRPr>
          </a:p>
          <a:p>
            <a:pPr>
              <a:lnSpc>
                <a:spcPct val="80000"/>
              </a:lnSpc>
              <a:buNone/>
            </a:pPr>
            <a:r>
              <a:rPr lang="en-US" altLang="zh-CN" sz="2800" dirty="0">
                <a:solidFill>
                  <a:srgbClr val="000000"/>
                </a:solidFill>
                <a:latin typeface="华文楷体" pitchFamily="2" charset="-122"/>
                <a:ea typeface="华文楷体" pitchFamily="2" charset="-122"/>
              </a:rPr>
              <a:t>     2</a:t>
            </a:r>
            <a:r>
              <a:rPr lang="zh-CN" altLang="en-US" sz="2800" dirty="0">
                <a:solidFill>
                  <a:srgbClr val="000000"/>
                </a:solidFill>
                <a:latin typeface="华文楷体" pitchFamily="2" charset="-122"/>
                <a:ea typeface="华文楷体" pitchFamily="2" charset="-122"/>
              </a:rPr>
              <a:t>、差期组合</a:t>
            </a:r>
            <a:endParaRPr lang="en-US" altLang="zh-CN" sz="2800" dirty="0">
              <a:solidFill>
                <a:srgbClr val="000000"/>
              </a:solidFill>
              <a:latin typeface="华文楷体" pitchFamily="2" charset="-122"/>
              <a:ea typeface="华文楷体" pitchFamily="2" charset="-122"/>
            </a:endParaRPr>
          </a:p>
          <a:p>
            <a:pPr>
              <a:lnSpc>
                <a:spcPct val="80000"/>
              </a:lnSpc>
              <a:buNone/>
            </a:pPr>
            <a:r>
              <a:rPr lang="en-US" altLang="zh-CN" sz="2800" dirty="0">
                <a:solidFill>
                  <a:srgbClr val="000000"/>
                </a:solidFill>
                <a:latin typeface="华文楷体" pitchFamily="2" charset="-122"/>
                <a:ea typeface="华文楷体" pitchFamily="2" charset="-122"/>
              </a:rPr>
              <a:t>     3</a:t>
            </a:r>
            <a:r>
              <a:rPr lang="zh-CN" altLang="en-US" sz="2800" dirty="0">
                <a:solidFill>
                  <a:srgbClr val="000000"/>
                </a:solidFill>
                <a:latin typeface="华文楷体" pitchFamily="2" charset="-122"/>
                <a:ea typeface="华文楷体" pitchFamily="2" charset="-122"/>
              </a:rPr>
              <a:t>、对角组合</a:t>
            </a:r>
            <a:endParaRPr lang="en-US" altLang="zh-CN" sz="2800" dirty="0">
              <a:solidFill>
                <a:srgbClr val="000000"/>
              </a:solidFill>
              <a:latin typeface="华文楷体" pitchFamily="2" charset="-122"/>
              <a:ea typeface="华文楷体" pitchFamily="2" charset="-122"/>
            </a:endParaRPr>
          </a:p>
          <a:p>
            <a:pPr>
              <a:lnSpc>
                <a:spcPct val="80000"/>
              </a:lnSpc>
              <a:buNone/>
            </a:pPr>
            <a:r>
              <a:rPr lang="zh-CN" altLang="en-US" sz="2800" dirty="0">
                <a:solidFill>
                  <a:srgbClr val="000000"/>
                </a:solidFill>
                <a:latin typeface="华文楷体" pitchFamily="2" charset="-122"/>
                <a:ea typeface="华文楷体" pitchFamily="2" charset="-122"/>
              </a:rPr>
              <a:t>三、混合期权组合</a:t>
            </a:r>
            <a:endParaRPr lang="en-US" altLang="zh-CN" sz="2800" dirty="0">
              <a:solidFill>
                <a:srgbClr val="000000"/>
              </a:solidFill>
              <a:latin typeface="华文楷体" pitchFamily="2" charset="-122"/>
              <a:ea typeface="华文楷体" pitchFamily="2" charset="-122"/>
            </a:endParaRPr>
          </a:p>
          <a:p>
            <a:pPr>
              <a:lnSpc>
                <a:spcPct val="80000"/>
              </a:lnSpc>
              <a:buNone/>
            </a:pPr>
            <a:r>
              <a:rPr lang="zh-CN" altLang="en-US" sz="2800" dirty="0">
                <a:latin typeface="华文楷体" pitchFamily="2" charset="-122"/>
                <a:ea typeface="华文楷体" pitchFamily="2" charset="-122"/>
              </a:rPr>
              <a:t>     </a:t>
            </a:r>
            <a:r>
              <a:rPr lang="en-US" altLang="zh-CN" sz="28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、跨式组合</a:t>
            </a:r>
            <a:r>
              <a:rPr lang="zh-CN" altLang="en-US" sz="2800" dirty="0">
                <a:latin typeface="华文楷体" pitchFamily="2" charset="-122"/>
                <a:ea typeface="华文楷体" pitchFamily="2" charset="-122"/>
              </a:rPr>
              <a:t> </a:t>
            </a:r>
            <a:endParaRPr lang="en-US" altLang="zh-CN" sz="2800" dirty="0">
              <a:latin typeface="华文楷体" pitchFamily="2" charset="-122"/>
              <a:ea typeface="华文楷体" pitchFamily="2" charset="-122"/>
            </a:endParaRPr>
          </a:p>
          <a:p>
            <a:pPr>
              <a:lnSpc>
                <a:spcPct val="80000"/>
              </a:lnSpc>
              <a:buNone/>
            </a:pPr>
            <a:r>
              <a:rPr lang="en-US" altLang="zh-CN" sz="2800" b="1" dirty="0">
                <a:latin typeface="华文楷体" pitchFamily="2" charset="-122"/>
                <a:ea typeface="华文楷体" pitchFamily="2" charset="-122"/>
              </a:rPr>
              <a:t>   </a:t>
            </a:r>
            <a:r>
              <a:rPr lang="en-US" altLang="zh-CN" sz="2800" dirty="0">
                <a:latin typeface="华文楷体" pitchFamily="2" charset="-122"/>
                <a:ea typeface="华文楷体" pitchFamily="2" charset="-122"/>
              </a:rPr>
              <a:t>  2</a:t>
            </a:r>
            <a:r>
              <a:rPr lang="zh-CN" altLang="en-US" sz="2800" dirty="0">
                <a:latin typeface="华文楷体" pitchFamily="2" charset="-122"/>
                <a:ea typeface="华文楷体" pitchFamily="2" charset="-122"/>
              </a:rPr>
              <a:t>、条式组合</a:t>
            </a:r>
            <a:endParaRPr lang="en-US" altLang="zh-CN" sz="2800" dirty="0">
              <a:latin typeface="华文楷体" pitchFamily="2" charset="-122"/>
              <a:ea typeface="华文楷体" pitchFamily="2" charset="-122"/>
            </a:endParaRPr>
          </a:p>
          <a:p>
            <a:pPr>
              <a:lnSpc>
                <a:spcPct val="80000"/>
              </a:lnSpc>
              <a:buNone/>
            </a:pPr>
            <a:r>
              <a:rPr lang="en-US" altLang="zh-CN" sz="2800" dirty="0">
                <a:latin typeface="华文楷体" pitchFamily="2" charset="-122"/>
                <a:ea typeface="华文楷体" pitchFamily="2" charset="-122"/>
              </a:rPr>
              <a:t>     3</a:t>
            </a:r>
            <a:r>
              <a:rPr lang="zh-CN" altLang="en-US" sz="2800" dirty="0">
                <a:latin typeface="华文楷体" pitchFamily="2" charset="-122"/>
                <a:ea typeface="华文楷体" pitchFamily="2" charset="-122"/>
              </a:rPr>
              <a:t>、宽</a:t>
            </a:r>
            <a:r>
              <a:rPr lang="zh-CN" altLang="en-US" sz="2800" dirty="0">
                <a:solidFill>
                  <a:srgbClr val="000000"/>
                </a:solidFill>
                <a:latin typeface="华文楷体" pitchFamily="2" charset="-122"/>
                <a:ea typeface="华文楷体" pitchFamily="2" charset="-122"/>
              </a:rPr>
              <a:t>跨式组合</a:t>
            </a:r>
            <a:r>
              <a:rPr lang="zh-CN" altLang="en-US" sz="2800" dirty="0">
                <a:latin typeface="华文楷体" pitchFamily="2" charset="-122"/>
                <a:ea typeface="华文楷体" pitchFamily="2" charset="-122"/>
              </a:rPr>
              <a:t> </a:t>
            </a:r>
            <a:endParaRPr lang="en-US" altLang="zh-CN" sz="2800" dirty="0">
              <a:latin typeface="华文楷体" pitchFamily="2" charset="-122"/>
              <a:ea typeface="华文楷体" pitchFamily="2" charset="-122"/>
            </a:endParaRPr>
          </a:p>
          <a:p>
            <a:pPr>
              <a:lnSpc>
                <a:spcPct val="80000"/>
              </a:lnSpc>
              <a:buNone/>
            </a:pPr>
            <a:r>
              <a:rPr lang="zh-CN" altLang="en-US" sz="2800" dirty="0">
                <a:latin typeface="华文楷体" pitchFamily="2" charset="-122"/>
                <a:ea typeface="华文楷体" pitchFamily="2" charset="-122"/>
              </a:rPr>
              <a:t>四、</a:t>
            </a:r>
            <a:r>
              <a:rPr lang="zh-CN" altLang="en-US" sz="2800" dirty="0">
                <a:solidFill>
                  <a:srgbClr val="000000"/>
                </a:solidFill>
                <a:latin typeface="华文楷体" pitchFamily="2" charset="-122"/>
                <a:ea typeface="华文楷体" pitchFamily="2" charset="-122"/>
              </a:rPr>
              <a:t>期权组合盈亏图的算法</a:t>
            </a:r>
            <a:r>
              <a:rPr lang="zh-CN" altLang="en-US" sz="2800" dirty="0">
                <a:latin typeface="华文楷体" pitchFamily="2" charset="-122"/>
                <a:ea typeface="华文楷体" pitchFamily="2" charset="-122"/>
              </a:rPr>
              <a:t> </a:t>
            </a:r>
          </a:p>
          <a:p>
            <a:pPr eaLnBrk="1" hangingPunct="1">
              <a:lnSpc>
                <a:spcPct val="80000"/>
              </a:lnSpc>
              <a:buNone/>
            </a:pPr>
            <a:endParaRPr lang="en-US" altLang="zh-CN" sz="2800" dirty="0">
              <a:latin typeface="宋体" pitchFamily="2" charset="-122"/>
              <a:ea typeface="宋体" pitchFamily="2" charset="-122"/>
            </a:endParaRPr>
          </a:p>
          <a:p>
            <a:pPr eaLnBrk="1" hangingPunct="1">
              <a:lnSpc>
                <a:spcPct val="80000"/>
              </a:lnSpc>
              <a:buNone/>
            </a:pPr>
            <a:endParaRPr lang="en-US" altLang="zh-CN" dirty="0"/>
          </a:p>
          <a:p>
            <a:pPr eaLnBrk="1" hangingPunct="1">
              <a:lnSpc>
                <a:spcPct val="80000"/>
              </a:lnSpc>
              <a:buNone/>
            </a:pPr>
            <a:endParaRPr lang="zh-CN" altLang="en-US" dirty="0"/>
          </a:p>
          <a:p>
            <a:pPr eaLnBrk="1" hangingPunct="1">
              <a:lnSpc>
                <a:spcPct val="80000"/>
              </a:lnSpc>
            </a:pPr>
            <a:endParaRPr lang="zh-CN" altLang="en-US" sz="3100" dirty="0"/>
          </a:p>
          <a:p>
            <a:pPr eaLnBrk="1" hangingPunct="1">
              <a:lnSpc>
                <a:spcPct val="80000"/>
              </a:lnSpc>
            </a:pPr>
            <a:endParaRPr lang="zh-CN" altLang="en-US" sz="3100" dirty="0"/>
          </a:p>
          <a:p>
            <a:pPr eaLnBrk="1" hangingPunct="1">
              <a:lnSpc>
                <a:spcPct val="80000"/>
              </a:lnSpc>
            </a:pPr>
            <a:endParaRPr lang="zh-CN" altLang="en-US" sz="3100" dirty="0"/>
          </a:p>
          <a:p>
            <a:pPr eaLnBrk="1" hangingPunct="1">
              <a:lnSpc>
                <a:spcPct val="80000"/>
              </a:lnSpc>
            </a:pPr>
            <a:endParaRPr lang="zh-CN" altLang="en-US" sz="3100" dirty="0"/>
          </a:p>
          <a:p>
            <a:pPr eaLnBrk="1" hangingPunct="1">
              <a:lnSpc>
                <a:spcPct val="80000"/>
              </a:lnSpc>
            </a:pPr>
            <a:endParaRPr lang="zh-CN" altLang="en-US" sz="3100" dirty="0"/>
          </a:p>
          <a:p>
            <a:pPr eaLnBrk="1" hangingPunct="1">
              <a:lnSpc>
                <a:spcPct val="80000"/>
              </a:lnSpc>
            </a:pPr>
            <a:endParaRPr lang="zh-CN" altLang="en-US" sz="3100" dirty="0"/>
          </a:p>
          <a:p>
            <a:pPr eaLnBrk="1" hangingPunct="1">
              <a:lnSpc>
                <a:spcPct val="80000"/>
              </a:lnSpc>
            </a:pPr>
            <a:endParaRPr lang="zh-CN" altLang="en-US" sz="2100" dirty="0">
              <a:solidFill>
                <a:srgbClr val="000000"/>
              </a:solidFill>
            </a:endParaRPr>
          </a:p>
          <a:p>
            <a:pPr eaLnBrk="1" hangingPunct="1">
              <a:lnSpc>
                <a:spcPct val="80000"/>
              </a:lnSpc>
            </a:pPr>
            <a:endParaRPr lang="zh-CN" altLang="en-US" sz="2100" dirty="0">
              <a:solidFill>
                <a:srgbClr val="000000"/>
              </a:solidFill>
            </a:endParaRPr>
          </a:p>
        </p:txBody>
      </p:sp>
      <p:sp>
        <p:nvSpPr>
          <p:cNvPr id="25603" name="灯片编号占位符 5"/>
          <p:cNvSpPr>
            <a:spLocks noGrp="1"/>
          </p:cNvSpPr>
          <p:nvPr>
            <p:ph type="sldNum" sz="quarter" idx="12"/>
          </p:nvPr>
        </p:nvSpPr>
        <p:spPr>
          <a:noFill/>
        </p:spPr>
        <p:txBody>
          <a:bodyPr/>
          <a:lstStyle/>
          <a:p>
            <a:fld id="{E4E2D287-AB79-4679-B8B2-281D377DB012}" type="slidenum">
              <a:rPr lang="en-US" altLang="zh-CN"/>
              <a:pPr/>
              <a:t>1</a:t>
            </a:fld>
            <a:endParaRPr lang="en-US" altLang="zh-CN"/>
          </a:p>
        </p:txBody>
      </p:sp>
      <p:sp>
        <p:nvSpPr>
          <p:cNvPr id="25606" name="Rectangle 4"/>
          <p:cNvSpPr>
            <a:spLocks noChangeArrowheads="1"/>
          </p:cNvSpPr>
          <p:nvPr/>
        </p:nvSpPr>
        <p:spPr bwMode="auto">
          <a:xfrm>
            <a:off x="2281238" y="1733550"/>
            <a:ext cx="9144000" cy="0"/>
          </a:xfrm>
          <a:prstGeom prst="rect">
            <a:avLst/>
          </a:prstGeom>
          <a:noFill/>
          <a:ln w="9525">
            <a:noFill/>
            <a:miter lim="800000"/>
            <a:headEnd/>
            <a:tailEnd/>
          </a:ln>
        </p:spPr>
        <p:txBody>
          <a:bodyPr>
            <a:spAutoFit/>
          </a:bodyPr>
          <a:lstStyle/>
          <a:p>
            <a:endParaRPr lang="zh-CN" altLang="en-US"/>
          </a:p>
        </p:txBody>
      </p:sp>
      <p:sp>
        <p:nvSpPr>
          <p:cNvPr id="25607" name="Rectangle 5"/>
          <p:cNvSpPr>
            <a:spLocks noChangeArrowheads="1"/>
          </p:cNvSpPr>
          <p:nvPr/>
        </p:nvSpPr>
        <p:spPr bwMode="auto">
          <a:xfrm>
            <a:off x="2281238" y="2014538"/>
            <a:ext cx="9144000" cy="0"/>
          </a:xfrm>
          <a:prstGeom prst="rect">
            <a:avLst/>
          </a:prstGeom>
          <a:noFill/>
          <a:ln w="9525">
            <a:noFill/>
            <a:miter lim="800000"/>
            <a:headEnd/>
            <a:tailEnd/>
          </a:ln>
        </p:spPr>
        <p:txBody>
          <a:bodyPr>
            <a:spAutoFit/>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1214414" y="122239"/>
            <a:ext cx="6357982" cy="877870"/>
          </a:xfrm>
        </p:spPr>
        <p:txBody>
          <a:bodyPr>
            <a:normAutofit/>
          </a:bodyPr>
          <a:lstStyle/>
          <a:p>
            <a:pPr eaLnBrk="1" hangingPunct="1"/>
            <a:r>
              <a:rPr lang="zh-CN" altLang="en-US" sz="3600" dirty="0">
                <a:latin typeface="华文楷体" pitchFamily="2" charset="-122"/>
                <a:ea typeface="华文楷体" pitchFamily="2" charset="-122"/>
              </a:rPr>
              <a:t>牛市差价组合</a:t>
            </a:r>
          </a:p>
        </p:txBody>
      </p:sp>
      <p:sp>
        <p:nvSpPr>
          <p:cNvPr id="84996" name="Rectangle 3"/>
          <p:cNvSpPr>
            <a:spLocks noGrp="1" noChangeArrowheads="1"/>
          </p:cNvSpPr>
          <p:nvPr>
            <p:ph idx="1"/>
          </p:nvPr>
        </p:nvSpPr>
        <p:spPr>
          <a:xfrm>
            <a:off x="285720" y="1142985"/>
            <a:ext cx="8643998" cy="3857652"/>
          </a:xfrm>
        </p:spPr>
        <p:txBody>
          <a:bodyPr/>
          <a:lstStyle/>
          <a:p>
            <a:pPr eaLnBrk="1" hangingPunct="1">
              <a:buNone/>
            </a:pPr>
            <a:r>
              <a:rPr lang="zh-CN" altLang="en-US" sz="2800" dirty="0">
                <a:solidFill>
                  <a:srgbClr val="000000"/>
                </a:solidFill>
                <a:latin typeface="华文楷体" pitchFamily="2" charset="-122"/>
                <a:ea typeface="华文楷体" pitchFamily="2" charset="-122"/>
              </a:rPr>
              <a:t>通过比较标的资产现价与协议价格的关系，我们可以把牛市差价组合分为</a:t>
            </a:r>
            <a:r>
              <a:rPr lang="zh-CN" altLang="en-US" sz="2800" dirty="0">
                <a:solidFill>
                  <a:srgbClr val="FF0000"/>
                </a:solidFill>
                <a:latin typeface="华文楷体" pitchFamily="2" charset="-122"/>
                <a:ea typeface="华文楷体" pitchFamily="2" charset="-122"/>
              </a:rPr>
              <a:t>三类</a:t>
            </a:r>
            <a:r>
              <a:rPr lang="zh-CN" altLang="en-US" sz="2800" dirty="0">
                <a:solidFill>
                  <a:srgbClr val="000000"/>
                </a:solidFill>
                <a:latin typeface="华文楷体" pitchFamily="2" charset="-122"/>
                <a:ea typeface="华文楷体" pitchFamily="2" charset="-122"/>
              </a:rPr>
              <a:t>：</a:t>
            </a:r>
            <a:endParaRPr lang="en-US" altLang="zh-CN" sz="2800" dirty="0">
              <a:solidFill>
                <a:srgbClr val="000000"/>
              </a:solidFill>
              <a:latin typeface="华文楷体" pitchFamily="2" charset="-122"/>
              <a:ea typeface="华文楷体" pitchFamily="2" charset="-122"/>
            </a:endParaRPr>
          </a:p>
          <a:p>
            <a:pPr eaLnBrk="1" hangingPunct="1">
              <a:buNone/>
            </a:pPr>
            <a:r>
              <a:rPr lang="en-US" altLang="zh-CN" sz="2800" dirty="0">
                <a:solidFill>
                  <a:srgbClr val="000000"/>
                </a:solidFill>
                <a:latin typeface="华文楷体" pitchFamily="2" charset="-122"/>
                <a:ea typeface="华文楷体" pitchFamily="2" charset="-122"/>
                <a:sym typeface="Wingdings" pitchFamily="2" charset="2"/>
              </a:rPr>
              <a:t>  </a:t>
            </a:r>
            <a:r>
              <a:rPr lang="zh-CN" altLang="en-US" sz="2800" dirty="0">
                <a:solidFill>
                  <a:srgbClr val="000000"/>
                </a:solidFill>
                <a:latin typeface="华文楷体" pitchFamily="2" charset="-122"/>
                <a:ea typeface="华文楷体" pitchFamily="2" charset="-122"/>
                <a:sym typeface="Wingdings" pitchFamily="2" charset="2"/>
              </a:rPr>
              <a:t></a:t>
            </a:r>
            <a:r>
              <a:rPr lang="zh-CN" altLang="en-US" sz="2800" dirty="0">
                <a:solidFill>
                  <a:srgbClr val="000000"/>
                </a:solidFill>
                <a:latin typeface="华文楷体" pitchFamily="2" charset="-122"/>
                <a:ea typeface="华文楷体" pitchFamily="2" charset="-122"/>
              </a:rPr>
              <a:t>两虚值期权组合，指两个协议价格均比现货价格高（</a:t>
            </a:r>
            <a:r>
              <a:rPr lang="zh-CN" altLang="en-US" sz="2800" dirty="0">
                <a:solidFill>
                  <a:srgbClr val="FF0000"/>
                </a:solidFill>
                <a:latin typeface="华文楷体" pitchFamily="2" charset="-122"/>
                <a:ea typeface="华文楷体" pitchFamily="2" charset="-122"/>
              </a:rPr>
              <a:t>成本最低、收到高收益的概率也低</a:t>
            </a:r>
            <a:r>
              <a:rPr lang="zh-CN" altLang="en-US" sz="2800" dirty="0">
                <a:solidFill>
                  <a:srgbClr val="000000"/>
                </a:solidFill>
                <a:latin typeface="华文楷体" pitchFamily="2" charset="-122"/>
                <a:ea typeface="华文楷体" pitchFamily="2" charset="-122"/>
              </a:rPr>
              <a:t>）；</a:t>
            </a:r>
            <a:endParaRPr lang="en-US" altLang="zh-CN" sz="2800" dirty="0">
              <a:solidFill>
                <a:srgbClr val="000000"/>
              </a:solidFill>
              <a:latin typeface="华文楷体" pitchFamily="2" charset="-122"/>
              <a:ea typeface="华文楷体" pitchFamily="2" charset="-122"/>
            </a:endParaRPr>
          </a:p>
          <a:p>
            <a:pPr eaLnBrk="1" hangingPunct="1">
              <a:buNone/>
            </a:pPr>
            <a:r>
              <a:rPr lang="en-US" altLang="zh-CN" sz="2800" dirty="0">
                <a:solidFill>
                  <a:srgbClr val="000000"/>
                </a:solidFill>
                <a:latin typeface="华文楷体" pitchFamily="2" charset="-122"/>
                <a:ea typeface="华文楷体" pitchFamily="2" charset="-122"/>
                <a:sym typeface="Wingdings" pitchFamily="2" charset="2"/>
              </a:rPr>
              <a:t>  </a:t>
            </a:r>
            <a:r>
              <a:rPr lang="zh-CN" altLang="en-US" sz="2800" dirty="0">
                <a:solidFill>
                  <a:srgbClr val="000000"/>
                </a:solidFill>
                <a:latin typeface="华文楷体" pitchFamily="2" charset="-122"/>
                <a:ea typeface="华文楷体" pitchFamily="2" charset="-122"/>
                <a:sym typeface="Wingdings" pitchFamily="2" charset="2"/>
              </a:rPr>
              <a:t></a:t>
            </a:r>
            <a:r>
              <a:rPr lang="zh-CN" altLang="en-US" sz="2800" dirty="0">
                <a:solidFill>
                  <a:srgbClr val="000000"/>
                </a:solidFill>
                <a:latin typeface="华文楷体" pitchFamily="2" charset="-122"/>
                <a:ea typeface="华文楷体" pitchFamily="2" charset="-122"/>
              </a:rPr>
              <a:t>多头实值期权加空头虚值期权组合，指多头期权的协议价格比现货价格低，而空头期权的协议价格比现货价格高；</a:t>
            </a:r>
            <a:endParaRPr lang="en-US" altLang="zh-CN" sz="2800" dirty="0">
              <a:solidFill>
                <a:srgbClr val="000000"/>
              </a:solidFill>
              <a:latin typeface="华文楷体" pitchFamily="2" charset="-122"/>
              <a:ea typeface="华文楷体" pitchFamily="2" charset="-122"/>
            </a:endParaRPr>
          </a:p>
          <a:p>
            <a:pPr eaLnBrk="1" hangingPunct="1">
              <a:buNone/>
            </a:pPr>
            <a:r>
              <a:rPr lang="en-US" altLang="zh-CN" sz="2800" dirty="0">
                <a:solidFill>
                  <a:srgbClr val="000000"/>
                </a:solidFill>
                <a:latin typeface="华文楷体" pitchFamily="2" charset="-122"/>
                <a:ea typeface="华文楷体" pitchFamily="2" charset="-122"/>
                <a:sym typeface="Wingdings" pitchFamily="2" charset="2"/>
              </a:rPr>
              <a:t>  </a:t>
            </a:r>
            <a:r>
              <a:rPr lang="zh-CN" altLang="en-US" sz="2800" dirty="0">
                <a:solidFill>
                  <a:srgbClr val="000000"/>
                </a:solidFill>
                <a:latin typeface="华文楷体" pitchFamily="2" charset="-122"/>
                <a:ea typeface="华文楷体" pitchFamily="2" charset="-122"/>
                <a:sym typeface="Wingdings" pitchFamily="2" charset="2"/>
              </a:rPr>
              <a:t></a:t>
            </a:r>
            <a:r>
              <a:rPr lang="zh-CN" altLang="en-US" sz="2800" dirty="0">
                <a:solidFill>
                  <a:srgbClr val="000000"/>
                </a:solidFill>
                <a:latin typeface="华文楷体" pitchFamily="2" charset="-122"/>
                <a:ea typeface="华文楷体" pitchFamily="2" charset="-122"/>
              </a:rPr>
              <a:t>两实值期权组合，指两个协议价格均比现货价格低。</a:t>
            </a:r>
            <a:endParaRPr lang="zh-CN" altLang="en-US" sz="2800" dirty="0">
              <a:latin typeface="华文楷体" pitchFamily="2" charset="-122"/>
              <a:ea typeface="华文楷体" pitchFamily="2" charset="-122"/>
            </a:endParaRPr>
          </a:p>
          <a:p>
            <a:pPr eaLnBrk="1" hangingPunct="1"/>
            <a:endParaRPr lang="en-US" altLang="zh-CN" dirty="0"/>
          </a:p>
        </p:txBody>
      </p:sp>
      <p:sp>
        <p:nvSpPr>
          <p:cNvPr id="84994" name="灯片编号占位符 5"/>
          <p:cNvSpPr>
            <a:spLocks noGrp="1"/>
          </p:cNvSpPr>
          <p:nvPr>
            <p:ph type="sldNum" sz="quarter" idx="12"/>
          </p:nvPr>
        </p:nvSpPr>
        <p:spPr>
          <a:noFill/>
        </p:spPr>
        <p:txBody>
          <a:bodyPr/>
          <a:lstStyle/>
          <a:p>
            <a:fld id="{907F1945-644B-4EF4-8384-4DE4F895A575}" type="slidenum">
              <a:rPr lang="en-US" altLang="zh-CN"/>
              <a:pPr/>
              <a:t>10</a:t>
            </a:fld>
            <a:endParaRPr lang="en-US" altLang="zh-C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457200" y="274638"/>
            <a:ext cx="8229600" cy="796908"/>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（二）熊市差价组合</a:t>
            </a:r>
          </a:p>
        </p:txBody>
      </p:sp>
      <p:sp>
        <p:nvSpPr>
          <p:cNvPr id="86020" name="Rectangle 3"/>
          <p:cNvSpPr>
            <a:spLocks noGrp="1" noChangeArrowheads="1"/>
          </p:cNvSpPr>
          <p:nvPr>
            <p:ph idx="1"/>
          </p:nvPr>
        </p:nvSpPr>
        <p:spPr>
          <a:xfrm>
            <a:off x="457200" y="1142984"/>
            <a:ext cx="8229600" cy="4983179"/>
          </a:xfrm>
        </p:spPr>
        <p:txBody>
          <a:bodyPr>
            <a:normAutofit/>
          </a:bodyPr>
          <a:lstStyle/>
          <a:p>
            <a:pPr eaLnBrk="1" hangingPunct="1"/>
            <a:r>
              <a:rPr lang="zh-CN" altLang="en-US" sz="2800" dirty="0">
                <a:solidFill>
                  <a:srgbClr val="000000"/>
                </a:solidFill>
                <a:latin typeface="华文楷体" pitchFamily="2" charset="-122"/>
                <a:ea typeface="华文楷体" pitchFamily="2" charset="-122"/>
              </a:rPr>
              <a:t>熊市差价（</a:t>
            </a:r>
            <a:r>
              <a:rPr lang="en-US" altLang="zh-CN" sz="2800" dirty="0">
                <a:solidFill>
                  <a:srgbClr val="000000"/>
                </a:solidFill>
                <a:latin typeface="华文楷体" pitchFamily="2" charset="-122"/>
                <a:ea typeface="华文楷体" pitchFamily="2" charset="-122"/>
              </a:rPr>
              <a:t>Bear Spreads</a:t>
            </a:r>
            <a:r>
              <a:rPr lang="zh-CN" altLang="en-US" sz="2800" dirty="0">
                <a:solidFill>
                  <a:srgbClr val="000000"/>
                </a:solidFill>
                <a:latin typeface="华文楷体" pitchFamily="2" charset="-122"/>
                <a:ea typeface="华文楷体" pitchFamily="2" charset="-122"/>
              </a:rPr>
              <a:t>）组合刚好</a:t>
            </a:r>
            <a:r>
              <a:rPr lang="zh-CN" altLang="en-US" sz="2800" dirty="0">
                <a:solidFill>
                  <a:srgbClr val="FF0000"/>
                </a:solidFill>
                <a:latin typeface="华文楷体" pitchFamily="2" charset="-122"/>
                <a:ea typeface="华文楷体" pitchFamily="2" charset="-122"/>
              </a:rPr>
              <a:t>跟牛市差价组合相反</a:t>
            </a:r>
            <a:r>
              <a:rPr lang="zh-CN" altLang="en-US" sz="2800" dirty="0">
                <a:solidFill>
                  <a:srgbClr val="000000"/>
                </a:solidFill>
                <a:latin typeface="华文楷体" pitchFamily="2" charset="-122"/>
                <a:ea typeface="华文楷体" pitchFamily="2" charset="-122"/>
              </a:rPr>
              <a:t>，它可以</a:t>
            </a:r>
            <a:r>
              <a:rPr lang="zh-CN" altLang="en-US" sz="2800" dirty="0">
                <a:solidFill>
                  <a:srgbClr val="FF0000"/>
                </a:solidFill>
                <a:latin typeface="华文楷体" pitchFamily="2" charset="-122"/>
                <a:ea typeface="华文楷体" pitchFamily="2" charset="-122"/>
              </a:rPr>
              <a:t>由一份看涨期权多头和一份相同期限、协议价格较低的看涨期权空头组成</a:t>
            </a:r>
            <a:r>
              <a:rPr lang="zh-CN" altLang="en-US" sz="2800" dirty="0">
                <a:solidFill>
                  <a:srgbClr val="000000"/>
                </a:solidFill>
                <a:latin typeface="华文楷体" pitchFamily="2" charset="-122"/>
                <a:ea typeface="华文楷体" pitchFamily="2" charset="-122"/>
              </a:rPr>
              <a:t>（如图</a:t>
            </a:r>
            <a:r>
              <a:rPr lang="en-US" altLang="zh-CN" sz="2800" dirty="0">
                <a:solidFill>
                  <a:srgbClr val="000000"/>
                </a:solidFill>
                <a:latin typeface="华文楷体" pitchFamily="2" charset="-122"/>
                <a:ea typeface="华文楷体" pitchFamily="2" charset="-122"/>
              </a:rPr>
              <a:t>5.3</a:t>
            </a:r>
            <a:r>
              <a:rPr lang="zh-CN" altLang="en-US" sz="2800" dirty="0">
                <a:solidFill>
                  <a:srgbClr val="000000"/>
                </a:solidFill>
                <a:latin typeface="华文楷体" pitchFamily="2" charset="-122"/>
                <a:ea typeface="华文楷体" pitchFamily="2" charset="-122"/>
              </a:rPr>
              <a:t>所示）也可以</a:t>
            </a:r>
            <a:r>
              <a:rPr lang="zh-CN" altLang="en-US" sz="2800" dirty="0">
                <a:solidFill>
                  <a:srgbClr val="FF0000"/>
                </a:solidFill>
                <a:latin typeface="华文楷体" pitchFamily="2" charset="-122"/>
                <a:ea typeface="华文楷体" pitchFamily="2" charset="-122"/>
              </a:rPr>
              <a:t>由一份看跌期权多头和一份相同期限、协议价格较低的看跌期权空头组成</a:t>
            </a:r>
            <a:r>
              <a:rPr lang="zh-CN" altLang="en-US" sz="2800" dirty="0">
                <a:solidFill>
                  <a:srgbClr val="000000"/>
                </a:solidFill>
                <a:latin typeface="华文楷体" pitchFamily="2" charset="-122"/>
                <a:ea typeface="华文楷体" pitchFamily="2" charset="-122"/>
              </a:rPr>
              <a:t>（如图</a:t>
            </a:r>
            <a:r>
              <a:rPr lang="en-US" altLang="zh-CN" sz="2800" dirty="0">
                <a:solidFill>
                  <a:srgbClr val="000000"/>
                </a:solidFill>
                <a:latin typeface="华文楷体" pitchFamily="2" charset="-122"/>
                <a:ea typeface="华文楷体" pitchFamily="2" charset="-122"/>
              </a:rPr>
              <a:t>5.4</a:t>
            </a:r>
            <a:r>
              <a:rPr lang="zh-CN" altLang="en-US" sz="2800" dirty="0">
                <a:solidFill>
                  <a:srgbClr val="000000"/>
                </a:solidFill>
                <a:latin typeface="华文楷体" pitchFamily="2" charset="-122"/>
                <a:ea typeface="华文楷体" pitchFamily="2" charset="-122"/>
              </a:rPr>
              <a:t>所示）。</a:t>
            </a:r>
            <a:r>
              <a:rPr lang="zh-CN" altLang="en-US" sz="2800" dirty="0">
                <a:latin typeface="华文楷体" pitchFamily="2" charset="-122"/>
                <a:ea typeface="华文楷体" pitchFamily="2" charset="-122"/>
              </a:rPr>
              <a:t> </a:t>
            </a:r>
          </a:p>
        </p:txBody>
      </p:sp>
      <p:sp>
        <p:nvSpPr>
          <p:cNvPr id="86018" name="灯片编号占位符 5"/>
          <p:cNvSpPr>
            <a:spLocks noGrp="1"/>
          </p:cNvSpPr>
          <p:nvPr>
            <p:ph type="sldNum" sz="quarter" idx="12"/>
          </p:nvPr>
        </p:nvSpPr>
        <p:spPr>
          <a:noFill/>
        </p:spPr>
        <p:txBody>
          <a:bodyPr/>
          <a:lstStyle/>
          <a:p>
            <a:fld id="{2A94979B-2641-4B3E-A212-72B0433129D2}" type="slidenum">
              <a:rPr lang="en-US" altLang="zh-CN"/>
              <a:pPr/>
              <a:t>11</a:t>
            </a:fld>
            <a:endParaRPr lang="en-US" altLang="zh-C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28677" name="Rectangle 3"/>
          <p:cNvSpPr>
            <a:spLocks noGrp="1" noChangeArrowheads="1"/>
          </p:cNvSpPr>
          <p:nvPr>
            <p:ph idx="1"/>
          </p:nvPr>
        </p:nvSpPr>
        <p:spPr>
          <a:xfrm>
            <a:off x="457200" y="1719263"/>
            <a:ext cx="8229600" cy="4100512"/>
          </a:xfrm>
        </p:spPr>
        <p:txBody>
          <a:bodyPr/>
          <a:lstStyle/>
          <a:p>
            <a:pPr eaLnBrk="1" hangingPunct="1">
              <a:lnSpc>
                <a:spcPct val="90000"/>
              </a:lnSpc>
            </a:pPr>
            <a:r>
              <a:rPr lang="en-US" altLang="zh-CN" sz="2600" dirty="0">
                <a:solidFill>
                  <a:srgbClr val="000000"/>
                </a:solidFill>
              </a:rPr>
              <a:t> </a:t>
            </a: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r>
              <a:rPr lang="en-US" altLang="zh-CN" sz="2100" dirty="0">
                <a:solidFill>
                  <a:srgbClr val="000000"/>
                </a:solidFill>
                <a:latin typeface="宋体" pitchFamily="2" charset="-122"/>
              </a:rPr>
              <a:t>           </a:t>
            </a:r>
            <a:r>
              <a:rPr lang="zh-CN" altLang="en-US" sz="2100" dirty="0">
                <a:solidFill>
                  <a:srgbClr val="000000"/>
                </a:solidFill>
                <a:latin typeface="宋体" pitchFamily="2" charset="-122"/>
              </a:rPr>
              <a:t>图</a:t>
            </a:r>
            <a:r>
              <a:rPr lang="en-US" altLang="zh-CN" sz="2100" dirty="0">
                <a:solidFill>
                  <a:srgbClr val="000000"/>
                </a:solidFill>
              </a:rPr>
              <a:t>5.10</a:t>
            </a:r>
            <a:r>
              <a:rPr lang="zh-CN" altLang="en-US" sz="2100" dirty="0">
                <a:solidFill>
                  <a:srgbClr val="000000"/>
                </a:solidFill>
                <a:latin typeface="宋体" pitchFamily="2" charset="-122"/>
              </a:rPr>
              <a:t>看涨期权的熊市差价组合</a:t>
            </a:r>
            <a:r>
              <a:rPr lang="zh-CN" altLang="en-US" sz="2100" dirty="0"/>
              <a:t> </a:t>
            </a:r>
          </a:p>
        </p:txBody>
      </p:sp>
      <p:sp>
        <p:nvSpPr>
          <p:cNvPr id="28675" name="灯片编号占位符 5"/>
          <p:cNvSpPr>
            <a:spLocks noGrp="1"/>
          </p:cNvSpPr>
          <p:nvPr>
            <p:ph type="sldNum" sz="quarter" idx="12"/>
          </p:nvPr>
        </p:nvSpPr>
        <p:spPr>
          <a:noFill/>
        </p:spPr>
        <p:txBody>
          <a:bodyPr/>
          <a:lstStyle/>
          <a:p>
            <a:fld id="{5FF561DB-2B6E-429C-BE14-51EA9F1B732C}" type="slidenum">
              <a:rPr lang="en-US" altLang="zh-CN"/>
              <a:pPr/>
              <a:t>12</a:t>
            </a:fld>
            <a:endParaRPr lang="en-US" altLang="zh-CN"/>
          </a:p>
        </p:txBody>
      </p:sp>
      <p:sp>
        <p:nvSpPr>
          <p:cNvPr id="28678" name="Rectangle 4"/>
          <p:cNvSpPr>
            <a:spLocks noChangeArrowheads="1"/>
          </p:cNvSpPr>
          <p:nvPr/>
        </p:nvSpPr>
        <p:spPr bwMode="auto">
          <a:xfrm>
            <a:off x="2281238" y="1733550"/>
            <a:ext cx="9144000" cy="0"/>
          </a:xfrm>
          <a:prstGeom prst="rect">
            <a:avLst/>
          </a:prstGeom>
          <a:noFill/>
          <a:ln w="9525">
            <a:noFill/>
            <a:miter lim="800000"/>
            <a:headEnd/>
            <a:tailEnd/>
          </a:ln>
        </p:spPr>
        <p:txBody>
          <a:bodyPr>
            <a:spAutoFit/>
          </a:bodyPr>
          <a:lstStyle/>
          <a:p>
            <a:endParaRPr lang="zh-CN" altLang="en-US"/>
          </a:p>
        </p:txBody>
      </p:sp>
      <p:graphicFrame>
        <p:nvGraphicFramePr>
          <p:cNvPr id="28674" name="Object 5"/>
          <p:cNvGraphicFramePr>
            <a:graphicFrameLocks noChangeAspect="1"/>
          </p:cNvGraphicFramePr>
          <p:nvPr/>
        </p:nvGraphicFramePr>
        <p:xfrm>
          <a:off x="323850" y="404813"/>
          <a:ext cx="8458200" cy="5472112"/>
        </p:xfrm>
        <a:graphic>
          <a:graphicData uri="http://schemas.openxmlformats.org/presentationml/2006/ole">
            <mc:AlternateContent xmlns:mc="http://schemas.openxmlformats.org/markup-compatibility/2006">
              <mc:Choice xmlns:v="urn:schemas-microsoft-com:vml" Requires="v">
                <p:oleObj spid="_x0000_s4121" r:id="rId3" imgW="4600651" imgH="3533851" progId="Excel.Sheet.8">
                  <p:embed/>
                </p:oleObj>
              </mc:Choice>
              <mc:Fallback>
                <p:oleObj r:id="rId3" imgW="4600651" imgH="3533851"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8458200" cy="547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29701" name="Rectangle 3"/>
          <p:cNvSpPr>
            <a:spLocks noGrp="1" noChangeArrowheads="1"/>
          </p:cNvSpPr>
          <p:nvPr>
            <p:ph idx="1"/>
          </p:nvPr>
        </p:nvSpPr>
        <p:spPr>
          <a:xfrm>
            <a:off x="685800" y="1981200"/>
            <a:ext cx="7772400" cy="4648200"/>
          </a:xfrm>
        </p:spPr>
        <p:txBody>
          <a:bodyPr/>
          <a:lstStyle/>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2100" dirty="0">
              <a:solidFill>
                <a:srgbClr val="000000"/>
              </a:solidFill>
              <a:latin typeface="宋体" pitchFamily="2" charset="-122"/>
            </a:endParaRPr>
          </a:p>
          <a:p>
            <a:pPr eaLnBrk="1" hangingPunct="1">
              <a:lnSpc>
                <a:spcPct val="90000"/>
              </a:lnSpc>
            </a:pPr>
            <a:endParaRPr lang="en-US" altLang="zh-CN" sz="2100" dirty="0">
              <a:solidFill>
                <a:srgbClr val="000000"/>
              </a:solidFill>
              <a:latin typeface="宋体" pitchFamily="2" charset="-122"/>
            </a:endParaRPr>
          </a:p>
          <a:p>
            <a:pPr eaLnBrk="1" hangingPunct="1">
              <a:lnSpc>
                <a:spcPct val="90000"/>
              </a:lnSpc>
            </a:pPr>
            <a:endParaRPr lang="en-US" altLang="zh-CN" sz="2100" dirty="0">
              <a:solidFill>
                <a:srgbClr val="000000"/>
              </a:solidFill>
              <a:latin typeface="宋体" pitchFamily="2" charset="-122"/>
            </a:endParaRPr>
          </a:p>
          <a:p>
            <a:pPr eaLnBrk="1" hangingPunct="1">
              <a:lnSpc>
                <a:spcPct val="90000"/>
              </a:lnSpc>
            </a:pPr>
            <a:r>
              <a:rPr lang="en-US" altLang="zh-CN" sz="2100" dirty="0">
                <a:solidFill>
                  <a:srgbClr val="000000"/>
                </a:solidFill>
                <a:latin typeface="宋体" pitchFamily="2" charset="-122"/>
              </a:rPr>
              <a:t>       </a:t>
            </a:r>
            <a:r>
              <a:rPr lang="zh-CN" altLang="en-US" sz="2100" dirty="0">
                <a:solidFill>
                  <a:srgbClr val="000000"/>
                </a:solidFill>
                <a:latin typeface="宋体" pitchFamily="2" charset="-122"/>
              </a:rPr>
              <a:t>图</a:t>
            </a:r>
            <a:r>
              <a:rPr lang="en-US" altLang="zh-CN" sz="2100" dirty="0">
                <a:solidFill>
                  <a:srgbClr val="000000"/>
                </a:solidFill>
              </a:rPr>
              <a:t>5.11  </a:t>
            </a:r>
            <a:r>
              <a:rPr lang="zh-CN" altLang="en-US" sz="2100" dirty="0">
                <a:solidFill>
                  <a:srgbClr val="000000"/>
                </a:solidFill>
                <a:latin typeface="宋体" pitchFamily="2" charset="-122"/>
              </a:rPr>
              <a:t>看跌期权的熊市差价组合</a:t>
            </a:r>
            <a:r>
              <a:rPr lang="zh-CN" altLang="en-US" sz="2100" dirty="0"/>
              <a:t> </a:t>
            </a:r>
          </a:p>
        </p:txBody>
      </p:sp>
      <p:sp>
        <p:nvSpPr>
          <p:cNvPr id="29699" name="灯片编号占位符 5"/>
          <p:cNvSpPr>
            <a:spLocks noGrp="1"/>
          </p:cNvSpPr>
          <p:nvPr>
            <p:ph type="sldNum" sz="quarter" idx="12"/>
          </p:nvPr>
        </p:nvSpPr>
        <p:spPr>
          <a:noFill/>
        </p:spPr>
        <p:txBody>
          <a:bodyPr/>
          <a:lstStyle/>
          <a:p>
            <a:fld id="{EDE11D3A-7143-453F-A077-60ADD09CB0C9}" type="slidenum">
              <a:rPr lang="en-US" altLang="zh-CN"/>
              <a:pPr/>
              <a:t>13</a:t>
            </a:fld>
            <a:endParaRPr lang="en-US" altLang="zh-CN"/>
          </a:p>
        </p:txBody>
      </p:sp>
      <p:sp>
        <p:nvSpPr>
          <p:cNvPr id="29702" name="Rectangle 4"/>
          <p:cNvSpPr>
            <a:spLocks noChangeArrowheads="1"/>
          </p:cNvSpPr>
          <p:nvPr/>
        </p:nvSpPr>
        <p:spPr bwMode="auto">
          <a:xfrm>
            <a:off x="2281238" y="1733550"/>
            <a:ext cx="9144000" cy="0"/>
          </a:xfrm>
          <a:prstGeom prst="rect">
            <a:avLst/>
          </a:prstGeom>
          <a:noFill/>
          <a:ln w="9525">
            <a:noFill/>
            <a:miter lim="800000"/>
            <a:headEnd/>
            <a:tailEnd/>
          </a:ln>
        </p:spPr>
        <p:txBody>
          <a:bodyPr>
            <a:spAutoFit/>
          </a:bodyPr>
          <a:lstStyle/>
          <a:p>
            <a:endParaRPr lang="zh-CN" altLang="en-US"/>
          </a:p>
        </p:txBody>
      </p:sp>
      <p:graphicFrame>
        <p:nvGraphicFramePr>
          <p:cNvPr id="29698" name="Object 5"/>
          <p:cNvGraphicFramePr>
            <a:graphicFrameLocks noChangeAspect="1"/>
          </p:cNvGraphicFramePr>
          <p:nvPr/>
        </p:nvGraphicFramePr>
        <p:xfrm>
          <a:off x="685800" y="304800"/>
          <a:ext cx="7848600" cy="5810250"/>
        </p:xfrm>
        <a:graphic>
          <a:graphicData uri="http://schemas.openxmlformats.org/presentationml/2006/ole">
            <mc:AlternateContent xmlns:mc="http://schemas.openxmlformats.org/markup-compatibility/2006">
              <mc:Choice xmlns:v="urn:schemas-microsoft-com:vml" Requires="v">
                <p:oleObj spid="_x0000_s5145" r:id="rId3" imgW="4591202" imgH="3381451" progId="Excel.Sheet.8">
                  <p:embed/>
                </p:oleObj>
              </mc:Choice>
              <mc:Fallback>
                <p:oleObj r:id="rId3" imgW="4591202" imgH="3381451"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
                        <a:ext cx="7848600" cy="581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14348" y="214290"/>
            <a:ext cx="7858180" cy="1071570"/>
          </a:xfrm>
        </p:spPr>
        <p:txBody>
          <a:bodyPr>
            <a:noAutofit/>
          </a:bodyPr>
          <a:lstStyle/>
          <a:p>
            <a:r>
              <a:rPr lang="zh-CN" sz="3600" kern="100" dirty="0">
                <a:latin typeface="华文楷体" pitchFamily="2" charset="-122"/>
                <a:ea typeface="华文楷体" pitchFamily="2" charset="-122"/>
                <a:cs typeface="Times New Roman"/>
              </a:rPr>
              <a:t>表</a:t>
            </a:r>
            <a:r>
              <a:rPr lang="en-US" sz="3600" kern="100" dirty="0">
                <a:latin typeface="华文楷体" pitchFamily="2" charset="-122"/>
                <a:ea typeface="华文楷体" pitchFamily="2" charset="-122"/>
                <a:cs typeface="Times New Roman"/>
              </a:rPr>
              <a:t>10.3</a:t>
            </a:r>
            <a:r>
              <a:rPr lang="en-US" sz="3600" kern="100" baseline="0" dirty="0">
                <a:latin typeface="华文楷体" pitchFamily="2" charset="-122"/>
                <a:ea typeface="华文楷体" pitchFamily="2" charset="-122"/>
                <a:cs typeface="Times New Roman"/>
              </a:rPr>
              <a:t> </a:t>
            </a:r>
            <a:r>
              <a:rPr lang="zh-CN" sz="3600" kern="100" dirty="0">
                <a:latin typeface="华文楷体" pitchFamily="2" charset="-122"/>
                <a:ea typeface="华文楷体" pitchFamily="2" charset="-122"/>
                <a:cs typeface="Times New Roman"/>
              </a:rPr>
              <a:t>由看</a:t>
            </a:r>
            <a:r>
              <a:rPr lang="zh-CN" altLang="en-US" sz="3600" kern="100" dirty="0">
                <a:latin typeface="华文楷体" pitchFamily="2" charset="-122"/>
                <a:ea typeface="华文楷体" pitchFamily="2" charset="-122"/>
                <a:cs typeface="Times New Roman"/>
              </a:rPr>
              <a:t>跌</a:t>
            </a:r>
            <a:r>
              <a:rPr lang="zh-CN" sz="3600" kern="100" dirty="0">
                <a:latin typeface="华文楷体" pitchFamily="2" charset="-122"/>
                <a:ea typeface="华文楷体" pitchFamily="2" charset="-122"/>
                <a:cs typeface="Times New Roman"/>
              </a:rPr>
              <a:t>期权构成的</a:t>
            </a:r>
            <a:r>
              <a:rPr lang="zh-CN" altLang="en-US" sz="3600" kern="100" dirty="0">
                <a:latin typeface="华文楷体" pitchFamily="2" charset="-122"/>
                <a:ea typeface="华文楷体" pitchFamily="2" charset="-122"/>
                <a:cs typeface="Times New Roman"/>
              </a:rPr>
              <a:t>熊</a:t>
            </a:r>
            <a:r>
              <a:rPr lang="zh-CN" sz="3600" kern="100" dirty="0">
                <a:latin typeface="华文楷体" pitchFamily="2" charset="-122"/>
                <a:ea typeface="华文楷体" pitchFamily="2" charset="-122"/>
                <a:cs typeface="Times New Roman"/>
              </a:rPr>
              <a:t>市差价的收益</a:t>
            </a:r>
            <a:endParaRPr lang="zh-CN" altLang="en-US" sz="3600" dirty="0">
              <a:latin typeface="华文楷体" pitchFamily="2" charset="-122"/>
              <a:ea typeface="华文楷体" pitchFamily="2" charset="-122"/>
            </a:endParaRPr>
          </a:p>
        </p:txBody>
      </p:sp>
      <p:pic>
        <p:nvPicPr>
          <p:cNvPr id="79874" name="Picture 2"/>
          <p:cNvPicPr>
            <a:picLocks noChangeAspect="1" noChangeArrowheads="1"/>
          </p:cNvPicPr>
          <p:nvPr/>
        </p:nvPicPr>
        <p:blipFill>
          <a:blip r:embed="rId2"/>
          <a:srcRect/>
          <a:stretch>
            <a:fillRect/>
          </a:stretch>
        </p:blipFill>
        <p:spPr bwMode="auto">
          <a:xfrm>
            <a:off x="500034" y="1857364"/>
            <a:ext cx="7731179"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00042"/>
            <a:ext cx="8229600" cy="6000792"/>
          </a:xfrm>
        </p:spPr>
        <p:txBody>
          <a:bodyPr>
            <a:normAutofit/>
          </a:bodyPr>
          <a:lstStyle/>
          <a:p>
            <a:pPr>
              <a:buNone/>
            </a:pPr>
            <a:r>
              <a:rPr lang="zh-CN" altLang="en-US" sz="2800" dirty="0">
                <a:latin typeface="华文楷体" pitchFamily="2" charset="-122"/>
                <a:ea typeface="华文楷体" pitchFamily="2" charset="-122"/>
              </a:rPr>
              <a:t>例</a:t>
            </a:r>
            <a:r>
              <a:rPr lang="en-US" altLang="zh-CN" sz="2800" dirty="0">
                <a:latin typeface="华文楷体" pitchFamily="2" charset="-122"/>
                <a:ea typeface="华文楷体" pitchFamily="2" charset="-122"/>
              </a:rPr>
              <a:t>10-2.</a:t>
            </a:r>
            <a:r>
              <a:rPr lang="zh-CN" altLang="en-US" sz="2800" dirty="0">
                <a:latin typeface="华文楷体" pitchFamily="2" charset="-122"/>
                <a:ea typeface="华文楷体" pitchFamily="2" charset="-122"/>
              </a:rPr>
              <a:t>某投资者以</a:t>
            </a:r>
            <a:r>
              <a:rPr lang="en-US" altLang="zh-CN" sz="2800" dirty="0">
                <a:latin typeface="华文楷体" pitchFamily="2" charset="-122"/>
                <a:ea typeface="华文楷体" pitchFamily="2" charset="-122"/>
              </a:rPr>
              <a:t>3</a:t>
            </a:r>
            <a:r>
              <a:rPr lang="zh-CN" altLang="en-US" sz="2800" dirty="0">
                <a:latin typeface="华文楷体" pitchFamily="2" charset="-122"/>
                <a:ea typeface="华文楷体" pitchFamily="2" charset="-122"/>
              </a:rPr>
              <a:t>美元的价格买入一个执行价为</a:t>
            </a:r>
            <a:r>
              <a:rPr lang="en-US" altLang="zh-CN" sz="2800" dirty="0">
                <a:latin typeface="华文楷体" pitchFamily="2" charset="-122"/>
                <a:ea typeface="华文楷体" pitchFamily="2" charset="-122"/>
              </a:rPr>
              <a:t>35</a:t>
            </a:r>
            <a:r>
              <a:rPr lang="zh-CN" altLang="en-US" sz="2800" dirty="0">
                <a:latin typeface="华文楷体" pitchFamily="2" charset="-122"/>
                <a:ea typeface="华文楷体" pitchFamily="2" charset="-122"/>
              </a:rPr>
              <a:t>美元的看跌期权，同时以</a:t>
            </a:r>
            <a:r>
              <a:rPr lang="en-US" altLang="zh-CN" sz="2800" dirty="0">
                <a:latin typeface="华文楷体" pitchFamily="2" charset="-122"/>
                <a:ea typeface="华文楷体" pitchFamily="2" charset="-122"/>
              </a:rPr>
              <a:t>1</a:t>
            </a:r>
            <a:r>
              <a:rPr lang="zh-CN" altLang="en-US" sz="2800" dirty="0">
                <a:latin typeface="华文楷体" pitchFamily="2" charset="-122"/>
                <a:ea typeface="华文楷体" pitchFamily="2" charset="-122"/>
              </a:rPr>
              <a:t>美元的价格卖出一个执行价为</a:t>
            </a:r>
            <a:r>
              <a:rPr lang="en-US" altLang="zh-CN" sz="2800" dirty="0">
                <a:latin typeface="华文楷体" pitchFamily="2" charset="-122"/>
                <a:ea typeface="华文楷体" pitchFamily="2" charset="-122"/>
              </a:rPr>
              <a:t>30</a:t>
            </a:r>
            <a:r>
              <a:rPr lang="zh-CN" altLang="en-US" sz="2800" dirty="0">
                <a:latin typeface="华文楷体" pitchFamily="2" charset="-122"/>
                <a:ea typeface="华文楷体" pitchFamily="2" charset="-122"/>
              </a:rPr>
              <a:t>美元的看跌期权。如果股票价格高于</a:t>
            </a:r>
            <a:r>
              <a:rPr lang="en-US" altLang="zh-CN" sz="2800" dirty="0">
                <a:latin typeface="华文楷体" pitchFamily="2" charset="-122"/>
                <a:ea typeface="华文楷体" pitchFamily="2" charset="-122"/>
              </a:rPr>
              <a:t>35</a:t>
            </a:r>
            <a:r>
              <a:rPr lang="zh-CN" altLang="en-US" sz="2800" dirty="0">
                <a:latin typeface="华文楷体" pitchFamily="2" charset="-122"/>
                <a:ea typeface="华文楷体" pitchFamily="2" charset="-122"/>
              </a:rPr>
              <a:t>美元，则投资者的这一熊市差价收益为</a:t>
            </a:r>
            <a:r>
              <a:rPr lang="en-US" altLang="zh-CN" sz="2800" dirty="0">
                <a:latin typeface="华文楷体" pitchFamily="2" charset="-122"/>
                <a:ea typeface="华文楷体" pitchFamily="2" charset="-122"/>
              </a:rPr>
              <a:t>0</a:t>
            </a:r>
            <a:r>
              <a:rPr lang="zh-CN" altLang="en-US" sz="2800" dirty="0">
                <a:latin typeface="华文楷体" pitchFamily="2" charset="-122"/>
                <a:ea typeface="华文楷体" pitchFamily="2" charset="-122"/>
              </a:rPr>
              <a:t>美元；如果股票价格低于</a:t>
            </a:r>
            <a:r>
              <a:rPr lang="en-US" altLang="zh-CN" sz="2800" dirty="0">
                <a:latin typeface="华文楷体" pitchFamily="2" charset="-122"/>
                <a:ea typeface="华文楷体" pitchFamily="2" charset="-122"/>
              </a:rPr>
              <a:t>30</a:t>
            </a:r>
            <a:r>
              <a:rPr lang="zh-CN" altLang="en-US" sz="2800" dirty="0">
                <a:latin typeface="华文楷体" pitchFamily="2" charset="-122"/>
                <a:ea typeface="华文楷体" pitchFamily="2" charset="-122"/>
              </a:rPr>
              <a:t>美元，则投资者的这一熊市差价收益为</a:t>
            </a:r>
            <a:r>
              <a:rPr lang="en-US" altLang="zh-CN" sz="2800" dirty="0">
                <a:latin typeface="华文楷体" pitchFamily="2" charset="-122"/>
                <a:ea typeface="华文楷体" pitchFamily="2" charset="-122"/>
              </a:rPr>
              <a:t>5</a:t>
            </a:r>
            <a:r>
              <a:rPr lang="zh-CN" altLang="en-US" sz="2800" dirty="0">
                <a:latin typeface="华文楷体" pitchFamily="2" charset="-122"/>
                <a:ea typeface="华文楷体" pitchFamily="2" charset="-122"/>
              </a:rPr>
              <a:t>美元；如果股票价格在</a:t>
            </a:r>
            <a:r>
              <a:rPr lang="en-US" altLang="zh-CN" sz="2800" dirty="0">
                <a:latin typeface="华文楷体" pitchFamily="2" charset="-122"/>
                <a:ea typeface="华文楷体" pitchFamily="2" charset="-122"/>
              </a:rPr>
              <a:t>30</a:t>
            </a:r>
            <a:r>
              <a:rPr lang="zh-CN" altLang="en-US" sz="2800" dirty="0">
                <a:latin typeface="华文楷体" pitchFamily="2" charset="-122"/>
                <a:ea typeface="华文楷体" pitchFamily="2" charset="-122"/>
              </a:rPr>
              <a:t>与</a:t>
            </a:r>
            <a:r>
              <a:rPr lang="en-US" altLang="zh-CN" sz="2800" dirty="0">
                <a:latin typeface="华文楷体" pitchFamily="2" charset="-122"/>
                <a:ea typeface="华文楷体" pitchFamily="2" charset="-122"/>
              </a:rPr>
              <a:t>50</a:t>
            </a:r>
            <a:r>
              <a:rPr lang="zh-CN" altLang="en-US" sz="2800" dirty="0">
                <a:latin typeface="华文楷体" pitchFamily="2" charset="-122"/>
                <a:ea typeface="华文楷体" pitchFamily="2" charset="-122"/>
              </a:rPr>
              <a:t>美元之间，则投资者的这一熊市差价收益为</a:t>
            </a:r>
            <a:r>
              <a:rPr lang="en-US" altLang="zh-CN" sz="2800" dirty="0">
                <a:latin typeface="华文楷体" pitchFamily="2" charset="-122"/>
                <a:ea typeface="华文楷体" pitchFamily="2" charset="-122"/>
              </a:rPr>
              <a:t>35</a:t>
            </a:r>
            <a:r>
              <a:rPr lang="zh-CN" altLang="en-US" sz="2800" dirty="0">
                <a:latin typeface="华文楷体" pitchFamily="2" charset="-122"/>
                <a:ea typeface="华文楷体" pitchFamily="2" charset="-122"/>
              </a:rPr>
              <a:t>美元与股票价格的差。</a:t>
            </a:r>
          </a:p>
        </p:txBody>
      </p:sp>
      <p:graphicFrame>
        <p:nvGraphicFramePr>
          <p:cNvPr id="5" name="表格 4"/>
          <p:cNvGraphicFramePr>
            <a:graphicFrameLocks noGrp="1"/>
          </p:cNvGraphicFramePr>
          <p:nvPr/>
        </p:nvGraphicFramePr>
        <p:xfrm>
          <a:off x="1142976" y="4214818"/>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zh-CN" altLang="en-US" sz="1800" b="1" kern="1200" dirty="0">
                          <a:solidFill>
                            <a:schemeClr val="lt1"/>
                          </a:solidFill>
                          <a:latin typeface="+mn-lt"/>
                          <a:ea typeface="+mn-ea"/>
                          <a:cs typeface="+mn-cs"/>
                        </a:rPr>
                        <a:t>股票价格范围</a:t>
                      </a:r>
                      <a:endParaRPr lang="zh-CN" altLang="en-US" dirty="0"/>
                    </a:p>
                  </a:txBody>
                  <a:tcPr/>
                </a:tc>
                <a:tc>
                  <a:txBody>
                    <a:bodyPr/>
                    <a:lstStyle/>
                    <a:p>
                      <a:r>
                        <a:rPr lang="zh-CN" altLang="en-US" dirty="0"/>
                        <a:t>盈利</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S</a:t>
                      </a:r>
                      <a:r>
                        <a:rPr lang="en-US" altLang="zh-CN" baseline="-25000" dirty="0"/>
                        <a:t>T</a:t>
                      </a:r>
                      <a:r>
                        <a:rPr lang="en-US" altLang="zh-CN" dirty="0"/>
                        <a:t>≤30</a:t>
                      </a:r>
                      <a:endParaRPr lang="zh-CN" altLang="en-US" dirty="0"/>
                    </a:p>
                  </a:txBody>
                  <a:tcPr/>
                </a:tc>
                <a:tc>
                  <a:txBody>
                    <a:bodyPr/>
                    <a:lstStyle/>
                    <a:p>
                      <a:r>
                        <a:rPr lang="en-US" altLang="zh-CN" dirty="0"/>
                        <a:t>3</a:t>
                      </a:r>
                      <a:endParaRPr lang="zh-CN" alt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30&lt;S</a:t>
                      </a:r>
                      <a:r>
                        <a:rPr lang="en-US" altLang="zh-CN" baseline="-25000" dirty="0"/>
                        <a:t>T</a:t>
                      </a:r>
                      <a:r>
                        <a:rPr lang="en-US" altLang="zh-CN" dirty="0"/>
                        <a:t>&lt;35</a:t>
                      </a:r>
                      <a:endParaRPr lang="zh-CN" altLang="en-US" dirty="0"/>
                    </a:p>
                  </a:txBody>
                  <a:tcPr/>
                </a:tc>
                <a:tc>
                  <a:txBody>
                    <a:bodyPr/>
                    <a:lstStyle/>
                    <a:p>
                      <a:r>
                        <a:rPr lang="en-US" altLang="zh-CN" dirty="0"/>
                        <a:t>-S</a:t>
                      </a:r>
                      <a:r>
                        <a:rPr lang="en-US" altLang="zh-CN" baseline="-25000" dirty="0"/>
                        <a:t>T</a:t>
                      </a:r>
                      <a:r>
                        <a:rPr lang="en-US" altLang="zh-CN" dirty="0"/>
                        <a:t>+33</a:t>
                      </a:r>
                      <a:endParaRPr lang="zh-CN" alt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S</a:t>
                      </a:r>
                      <a:r>
                        <a:rPr lang="en-US" altLang="zh-CN" baseline="-25000" dirty="0"/>
                        <a:t>T</a:t>
                      </a:r>
                      <a:r>
                        <a:rPr lang="en-US" altLang="zh-CN" dirty="0"/>
                        <a:t>≥35</a:t>
                      </a:r>
                      <a:endParaRPr lang="zh-CN" altLang="en-US" dirty="0"/>
                    </a:p>
                  </a:txBody>
                  <a:tcPr/>
                </a:tc>
                <a:tc>
                  <a:txBody>
                    <a:bodyPr/>
                    <a:lstStyle/>
                    <a:p>
                      <a:r>
                        <a:rPr lang="en-US" altLang="zh-CN" dirty="0"/>
                        <a:t>-2</a:t>
                      </a:r>
                      <a:endParaRPr lang="zh-CN" alt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928662" y="122238"/>
            <a:ext cx="7072338" cy="811212"/>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（三）盒式差价组合</a:t>
            </a:r>
            <a:r>
              <a:rPr lang="zh-CN" altLang="en-US" sz="3600" dirty="0">
                <a:latin typeface="华文楷体" pitchFamily="2" charset="-122"/>
                <a:ea typeface="华文楷体" pitchFamily="2" charset="-122"/>
              </a:rPr>
              <a:t> </a:t>
            </a:r>
          </a:p>
        </p:txBody>
      </p:sp>
      <p:sp>
        <p:nvSpPr>
          <p:cNvPr id="87044" name="Rectangle 3"/>
          <p:cNvSpPr>
            <a:spLocks noGrp="1" noChangeArrowheads="1"/>
          </p:cNvSpPr>
          <p:nvPr>
            <p:ph idx="1"/>
          </p:nvPr>
        </p:nvSpPr>
        <p:spPr>
          <a:xfrm>
            <a:off x="500034" y="928670"/>
            <a:ext cx="8215370" cy="5143536"/>
          </a:xfrm>
        </p:spPr>
        <p:txBody>
          <a:bodyPr>
            <a:normAutofit/>
          </a:bodyPr>
          <a:lstStyle/>
          <a:p>
            <a:r>
              <a:rPr lang="zh-CN" altLang="en-US" sz="2800" dirty="0">
                <a:solidFill>
                  <a:srgbClr val="000000"/>
                </a:solidFill>
                <a:latin typeface="华文楷体" pitchFamily="2" charset="-122"/>
                <a:ea typeface="华文楷体" pitchFamily="2" charset="-122"/>
              </a:rPr>
              <a:t>一个盒式差价组合是由协议价格为</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与</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的看涨期权所构成的牛市差价组合与一个执行价相同所构成的熊市差价组合构成的组合。其盒式差价的收益为</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endParaRPr lang="en-US" altLang="zh-CN" sz="2800" dirty="0">
              <a:solidFill>
                <a:srgbClr val="000000"/>
              </a:solidFill>
              <a:latin typeface="华文楷体" pitchFamily="2" charset="-122"/>
              <a:ea typeface="华文楷体" pitchFamily="2" charset="-122"/>
            </a:endParaRPr>
          </a:p>
          <a:p>
            <a:pPr>
              <a:buNone/>
            </a:pPr>
            <a:endParaRPr lang="en-US" altLang="zh-CN" sz="2800" dirty="0">
              <a:solidFill>
                <a:srgbClr val="000000"/>
              </a:solidFill>
              <a:latin typeface="宋体" pitchFamily="2" charset="-122"/>
            </a:endParaRPr>
          </a:p>
        </p:txBody>
      </p:sp>
      <p:sp>
        <p:nvSpPr>
          <p:cNvPr id="87042" name="灯片编号占位符 5"/>
          <p:cNvSpPr>
            <a:spLocks noGrp="1"/>
          </p:cNvSpPr>
          <p:nvPr>
            <p:ph type="sldNum" sz="quarter" idx="12"/>
          </p:nvPr>
        </p:nvSpPr>
        <p:spPr>
          <a:noFill/>
        </p:spPr>
        <p:txBody>
          <a:bodyPr/>
          <a:lstStyle/>
          <a:p>
            <a:fld id="{07FBAC12-E7F3-4657-A954-A2D56DF1F94E}" type="slidenum">
              <a:rPr lang="en-US" altLang="zh-CN"/>
              <a:pPr/>
              <a:t>16</a:t>
            </a:fld>
            <a:endParaRPr lang="en-US" altLang="zh-CN"/>
          </a:p>
        </p:txBody>
      </p:sp>
      <p:pic>
        <p:nvPicPr>
          <p:cNvPr id="91138" name="Picture 2"/>
          <p:cNvPicPr>
            <a:picLocks noChangeAspect="1" noChangeArrowheads="1"/>
          </p:cNvPicPr>
          <p:nvPr/>
        </p:nvPicPr>
        <p:blipFill>
          <a:blip r:embed="rId2"/>
          <a:srcRect/>
          <a:stretch>
            <a:fillRect/>
          </a:stretch>
        </p:blipFill>
        <p:spPr bwMode="auto">
          <a:xfrm>
            <a:off x="1357290" y="2928934"/>
            <a:ext cx="7357740" cy="20050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928662" y="122238"/>
            <a:ext cx="7072338" cy="811212"/>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（四）蝶式差价组合</a:t>
            </a:r>
            <a:r>
              <a:rPr lang="zh-CN" altLang="en-US" sz="3600" dirty="0">
                <a:latin typeface="华文楷体" pitchFamily="2" charset="-122"/>
                <a:ea typeface="华文楷体" pitchFamily="2" charset="-122"/>
              </a:rPr>
              <a:t> </a:t>
            </a:r>
          </a:p>
        </p:txBody>
      </p:sp>
      <p:sp>
        <p:nvSpPr>
          <p:cNvPr id="87044" name="Rectangle 3"/>
          <p:cNvSpPr>
            <a:spLocks noGrp="1" noChangeArrowheads="1"/>
          </p:cNvSpPr>
          <p:nvPr>
            <p:ph idx="1"/>
          </p:nvPr>
        </p:nvSpPr>
        <p:spPr>
          <a:xfrm>
            <a:off x="500034" y="928670"/>
            <a:ext cx="8215370" cy="5143536"/>
          </a:xfrm>
        </p:spPr>
        <p:txBody>
          <a:bodyPr>
            <a:normAutofit/>
          </a:bodyPr>
          <a:lstStyle/>
          <a:p>
            <a:pPr eaLnBrk="1" hangingPunct="1"/>
            <a:r>
              <a:rPr lang="zh-CN" altLang="en-US" sz="2800" dirty="0">
                <a:solidFill>
                  <a:srgbClr val="000000"/>
                </a:solidFill>
                <a:latin typeface="华文楷体" pitchFamily="2" charset="-122"/>
                <a:ea typeface="华文楷体" pitchFamily="2" charset="-122"/>
              </a:rPr>
              <a:t>蝶式差价（</a:t>
            </a:r>
            <a:r>
              <a:rPr lang="en-US" altLang="zh-CN" sz="2800" dirty="0">
                <a:solidFill>
                  <a:srgbClr val="000000"/>
                </a:solidFill>
                <a:latin typeface="华文楷体" pitchFamily="2" charset="-122"/>
                <a:ea typeface="华文楷体" pitchFamily="2" charset="-122"/>
              </a:rPr>
              <a:t>Butterfly Spreads</a:t>
            </a:r>
            <a:r>
              <a:rPr lang="zh-CN" altLang="en-US" sz="2800" dirty="0">
                <a:solidFill>
                  <a:srgbClr val="000000"/>
                </a:solidFill>
                <a:latin typeface="华文楷体" pitchFamily="2" charset="-122"/>
                <a:ea typeface="华文楷体" pitchFamily="2" charset="-122"/>
              </a:rPr>
              <a:t>）组合是由四份具有相同期限、不同协议价格的同种期权头寸组成。若</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 </a:t>
            </a:r>
            <a:r>
              <a:rPr lang="en-US" altLang="zh-CN" sz="2800" dirty="0">
                <a:solidFill>
                  <a:srgbClr val="000000"/>
                </a:solidFill>
                <a:latin typeface="华文楷体" pitchFamily="2" charset="-122"/>
                <a:ea typeface="华文楷体" pitchFamily="2" charset="-122"/>
              </a:rPr>
              <a:t>&lt;</a:t>
            </a:r>
            <a:r>
              <a:rPr lang="en-US" altLang="zh-CN" sz="2800" baseline="-30000" dirty="0">
                <a:solidFill>
                  <a:srgbClr val="000000"/>
                </a:solidFill>
                <a:latin typeface="华文楷体" pitchFamily="2" charset="-122"/>
                <a:ea typeface="华文楷体" pitchFamily="2" charset="-122"/>
              </a:rPr>
              <a:t>  </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 </a:t>
            </a:r>
            <a:r>
              <a:rPr lang="en-US" altLang="zh-CN" sz="2800" dirty="0">
                <a:solidFill>
                  <a:srgbClr val="000000"/>
                </a:solidFill>
                <a:latin typeface="华文楷体" pitchFamily="2" charset="-122"/>
                <a:ea typeface="华文楷体" pitchFamily="2" charset="-122"/>
              </a:rPr>
              <a:t>&lt;</a:t>
            </a:r>
            <a:r>
              <a:rPr lang="en-US" altLang="zh-CN" sz="2800" baseline="-30000" dirty="0">
                <a:solidFill>
                  <a:srgbClr val="000000"/>
                </a:solidFill>
                <a:latin typeface="华文楷体" pitchFamily="2" charset="-122"/>
                <a:ea typeface="华文楷体" pitchFamily="2" charset="-122"/>
              </a:rPr>
              <a:t> </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3</a:t>
            </a:r>
            <a:r>
              <a:rPr lang="zh-CN" altLang="en-US" sz="2800" dirty="0">
                <a:solidFill>
                  <a:srgbClr val="000000"/>
                </a:solidFill>
                <a:latin typeface="华文楷体" pitchFamily="2" charset="-122"/>
                <a:ea typeface="华文楷体" pitchFamily="2" charset="-122"/>
              </a:rPr>
              <a:t>，且</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en-US" altLang="zh-CN" sz="2800" dirty="0">
                <a:solidFill>
                  <a:srgbClr val="000000"/>
                </a:solidFill>
                <a:latin typeface="华文楷体" pitchFamily="2" charset="-122"/>
                <a:ea typeface="华文楷体" pitchFamily="2" charset="-122"/>
              </a:rPr>
              <a:t>=</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3</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，则蝶式差价组合有如下四种：</a:t>
            </a:r>
            <a:endParaRPr lang="en-US" altLang="zh-CN" sz="2800" dirty="0">
              <a:solidFill>
                <a:srgbClr val="000000"/>
              </a:solidFill>
              <a:latin typeface="华文楷体" pitchFamily="2" charset="-122"/>
              <a:ea typeface="华文楷体" pitchFamily="2" charset="-122"/>
            </a:endParaRPr>
          </a:p>
          <a:p>
            <a:pPr eaLnBrk="1" hangingPunct="1">
              <a:buNone/>
            </a:pPr>
            <a:r>
              <a:rPr lang="en-US" altLang="zh-CN" sz="2800" dirty="0">
                <a:solidFill>
                  <a:srgbClr val="000000"/>
                </a:solidFill>
                <a:latin typeface="华文楷体" pitchFamily="2" charset="-122"/>
                <a:ea typeface="华文楷体" pitchFamily="2" charset="-122"/>
                <a:sym typeface="Wingdings" pitchFamily="2" charset="2"/>
              </a:rPr>
              <a:t> </a:t>
            </a:r>
            <a:r>
              <a:rPr lang="zh-CN" altLang="en-US" sz="2800" dirty="0">
                <a:solidFill>
                  <a:srgbClr val="000000"/>
                </a:solidFill>
                <a:latin typeface="华文楷体" pitchFamily="2" charset="-122"/>
                <a:ea typeface="华文楷体" pitchFamily="2" charset="-122"/>
                <a:sym typeface="Wingdings" pitchFamily="2" charset="2"/>
              </a:rPr>
              <a:t></a:t>
            </a:r>
            <a:r>
              <a:rPr lang="zh-CN" altLang="en-US" sz="2800" dirty="0">
                <a:solidFill>
                  <a:srgbClr val="000000"/>
                </a:solidFill>
                <a:latin typeface="华文楷体" pitchFamily="2" charset="-122"/>
                <a:ea typeface="华文楷体" pitchFamily="2" charset="-122"/>
              </a:rPr>
              <a:t>看涨期权的正向蝶式差价组合，它由协议价格分别为</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和</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3</a:t>
            </a:r>
            <a:r>
              <a:rPr lang="zh-CN" altLang="en-US" sz="2800" dirty="0">
                <a:solidFill>
                  <a:srgbClr val="000000"/>
                </a:solidFill>
                <a:latin typeface="华文楷体" pitchFamily="2" charset="-122"/>
                <a:ea typeface="华文楷体" pitchFamily="2" charset="-122"/>
              </a:rPr>
              <a:t>的看涨期权多头和两份协议价格为</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的看涨期权空头组成，其盈亏分布图如图</a:t>
            </a:r>
            <a:r>
              <a:rPr lang="en-US" altLang="zh-CN" sz="2800" dirty="0">
                <a:solidFill>
                  <a:srgbClr val="000000"/>
                </a:solidFill>
                <a:latin typeface="华文楷体" pitchFamily="2" charset="-122"/>
                <a:ea typeface="华文楷体" pitchFamily="2" charset="-122"/>
              </a:rPr>
              <a:t>5.12</a:t>
            </a:r>
            <a:r>
              <a:rPr lang="zh-CN" altLang="en-US" sz="2800" dirty="0">
                <a:solidFill>
                  <a:srgbClr val="000000"/>
                </a:solidFill>
                <a:latin typeface="华文楷体" pitchFamily="2" charset="-122"/>
                <a:ea typeface="华文楷体" pitchFamily="2" charset="-122"/>
              </a:rPr>
              <a:t>所示；</a:t>
            </a:r>
            <a:endParaRPr lang="zh-CN" altLang="en-US" sz="2800" dirty="0">
              <a:latin typeface="华文楷体" pitchFamily="2" charset="-122"/>
              <a:ea typeface="华文楷体" pitchFamily="2" charset="-122"/>
            </a:endParaRPr>
          </a:p>
        </p:txBody>
      </p:sp>
      <p:sp>
        <p:nvSpPr>
          <p:cNvPr id="87042" name="灯片编号占位符 5"/>
          <p:cNvSpPr>
            <a:spLocks noGrp="1"/>
          </p:cNvSpPr>
          <p:nvPr>
            <p:ph type="sldNum" sz="quarter" idx="12"/>
          </p:nvPr>
        </p:nvSpPr>
        <p:spPr>
          <a:noFill/>
        </p:spPr>
        <p:txBody>
          <a:bodyPr/>
          <a:lstStyle/>
          <a:p>
            <a:fld id="{07FBAC12-E7F3-4657-A954-A2D56DF1F94E}" type="slidenum">
              <a:rPr lang="en-US" altLang="zh-CN"/>
              <a:pPr/>
              <a:t>17</a:t>
            </a:fld>
            <a:endParaRPr lang="en-US" altLang="zh-C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457200" y="122238"/>
            <a:ext cx="7543800" cy="730250"/>
          </a:xfrm>
        </p:spPr>
        <p:txBody>
          <a:bodyPr/>
          <a:lstStyle/>
          <a:p>
            <a:pPr eaLnBrk="1" hangingPunct="1"/>
            <a:r>
              <a:rPr lang="zh-CN" altLang="en-US" sz="3500" b="0" dirty="0">
                <a:solidFill>
                  <a:srgbClr val="000000"/>
                </a:solidFill>
                <a:latin typeface="华文楷体" pitchFamily="2" charset="-122"/>
                <a:ea typeface="华文楷体" pitchFamily="2" charset="-122"/>
              </a:rPr>
              <a:t>蝶式差价组合</a:t>
            </a:r>
            <a:r>
              <a:rPr lang="zh-CN" altLang="en-US" sz="3500" dirty="0">
                <a:latin typeface="华文楷体" pitchFamily="2" charset="-122"/>
                <a:ea typeface="华文楷体" pitchFamily="2" charset="-122"/>
              </a:rPr>
              <a:t> </a:t>
            </a:r>
          </a:p>
        </p:txBody>
      </p:sp>
      <p:sp>
        <p:nvSpPr>
          <p:cNvPr id="88068" name="Rectangle 3"/>
          <p:cNvSpPr>
            <a:spLocks noGrp="1" noChangeArrowheads="1"/>
          </p:cNvSpPr>
          <p:nvPr>
            <p:ph idx="1"/>
          </p:nvPr>
        </p:nvSpPr>
        <p:spPr>
          <a:xfrm>
            <a:off x="685800" y="1142985"/>
            <a:ext cx="7772400" cy="5257816"/>
          </a:xfrm>
        </p:spPr>
        <p:txBody>
          <a:bodyPr/>
          <a:lstStyle/>
          <a:p>
            <a:pPr>
              <a:buNone/>
            </a:pPr>
            <a:r>
              <a:rPr lang="en-US" altLang="zh-CN" sz="2600" dirty="0">
                <a:solidFill>
                  <a:srgbClr val="000000"/>
                </a:solidFill>
                <a:latin typeface="华文楷体" pitchFamily="2" charset="-122"/>
                <a:ea typeface="华文楷体" pitchFamily="2" charset="-122"/>
                <a:sym typeface="Wingdings" pitchFamily="2" charset="2"/>
              </a:rPr>
              <a:t></a:t>
            </a:r>
            <a:r>
              <a:rPr lang="zh-CN" altLang="en-US" sz="2600" dirty="0">
                <a:solidFill>
                  <a:srgbClr val="000000"/>
                </a:solidFill>
                <a:latin typeface="华文楷体" pitchFamily="2" charset="-122"/>
                <a:ea typeface="华文楷体" pitchFamily="2" charset="-122"/>
              </a:rPr>
              <a:t>看涨期权的反向蝶式差价组合，它由协议价格分别为</a:t>
            </a:r>
            <a:r>
              <a:rPr lang="en-US" altLang="zh-CN" sz="2600" dirty="0">
                <a:solidFill>
                  <a:srgbClr val="000000"/>
                </a:solidFill>
                <a:latin typeface="华文楷体" pitchFamily="2" charset="-122"/>
                <a:ea typeface="华文楷体" pitchFamily="2" charset="-122"/>
              </a:rPr>
              <a:t>K</a:t>
            </a:r>
            <a:r>
              <a:rPr lang="en-US" altLang="zh-CN" sz="2600" baseline="-30000" dirty="0">
                <a:solidFill>
                  <a:srgbClr val="000000"/>
                </a:solidFill>
                <a:latin typeface="华文楷体" pitchFamily="2" charset="-122"/>
                <a:ea typeface="华文楷体" pitchFamily="2" charset="-122"/>
              </a:rPr>
              <a:t>1</a:t>
            </a:r>
            <a:r>
              <a:rPr lang="zh-CN" altLang="en-US" sz="2600" dirty="0">
                <a:solidFill>
                  <a:srgbClr val="000000"/>
                </a:solidFill>
                <a:latin typeface="华文楷体" pitchFamily="2" charset="-122"/>
                <a:ea typeface="华文楷体" pitchFamily="2" charset="-122"/>
              </a:rPr>
              <a:t>和</a:t>
            </a:r>
            <a:r>
              <a:rPr lang="en-US" altLang="zh-CN" sz="2600" dirty="0">
                <a:solidFill>
                  <a:srgbClr val="000000"/>
                </a:solidFill>
                <a:latin typeface="华文楷体" pitchFamily="2" charset="-122"/>
                <a:ea typeface="华文楷体" pitchFamily="2" charset="-122"/>
              </a:rPr>
              <a:t>K</a:t>
            </a:r>
            <a:r>
              <a:rPr lang="en-US" altLang="zh-CN" sz="2600" baseline="-30000" dirty="0">
                <a:solidFill>
                  <a:srgbClr val="000000"/>
                </a:solidFill>
                <a:latin typeface="华文楷体" pitchFamily="2" charset="-122"/>
                <a:ea typeface="华文楷体" pitchFamily="2" charset="-122"/>
              </a:rPr>
              <a:t>3</a:t>
            </a:r>
            <a:r>
              <a:rPr lang="zh-CN" altLang="en-US" sz="2600" dirty="0">
                <a:solidFill>
                  <a:srgbClr val="000000"/>
                </a:solidFill>
                <a:latin typeface="华文楷体" pitchFamily="2" charset="-122"/>
                <a:ea typeface="华文楷体" pitchFamily="2" charset="-122"/>
              </a:rPr>
              <a:t>的看涨期权空头和两份协议价格为</a:t>
            </a:r>
            <a:r>
              <a:rPr lang="en-US" altLang="zh-CN" sz="2600" dirty="0">
                <a:solidFill>
                  <a:srgbClr val="000000"/>
                </a:solidFill>
                <a:latin typeface="华文楷体" pitchFamily="2" charset="-122"/>
                <a:ea typeface="华文楷体" pitchFamily="2" charset="-122"/>
              </a:rPr>
              <a:t>K</a:t>
            </a:r>
            <a:r>
              <a:rPr lang="en-US" altLang="zh-CN" sz="2600" baseline="-30000" dirty="0">
                <a:solidFill>
                  <a:srgbClr val="000000"/>
                </a:solidFill>
                <a:latin typeface="华文楷体" pitchFamily="2" charset="-122"/>
                <a:ea typeface="华文楷体" pitchFamily="2" charset="-122"/>
              </a:rPr>
              <a:t>2</a:t>
            </a:r>
            <a:r>
              <a:rPr lang="zh-CN" altLang="en-US" sz="2600" dirty="0">
                <a:solidFill>
                  <a:srgbClr val="000000"/>
                </a:solidFill>
                <a:latin typeface="华文楷体" pitchFamily="2" charset="-122"/>
                <a:ea typeface="华文楷体" pitchFamily="2" charset="-122"/>
              </a:rPr>
              <a:t>的看涨期权多头组成，其盈亏图刚好与图</a:t>
            </a:r>
            <a:r>
              <a:rPr lang="en-US" altLang="zh-CN" sz="2600" dirty="0">
                <a:solidFill>
                  <a:srgbClr val="000000"/>
                </a:solidFill>
                <a:latin typeface="华文楷体" pitchFamily="2" charset="-122"/>
                <a:ea typeface="华文楷体" pitchFamily="2" charset="-122"/>
              </a:rPr>
              <a:t>5. 12</a:t>
            </a:r>
            <a:r>
              <a:rPr lang="zh-CN" altLang="en-US" sz="2600" dirty="0">
                <a:solidFill>
                  <a:srgbClr val="000000"/>
                </a:solidFill>
                <a:latin typeface="华文楷体" pitchFamily="2" charset="-122"/>
                <a:ea typeface="华文楷体" pitchFamily="2" charset="-122"/>
              </a:rPr>
              <a:t>相反； </a:t>
            </a:r>
            <a:endParaRPr lang="en-US" altLang="zh-CN" sz="2600" dirty="0">
              <a:solidFill>
                <a:srgbClr val="000000"/>
              </a:solidFill>
              <a:latin typeface="华文楷体" pitchFamily="2" charset="-122"/>
              <a:ea typeface="华文楷体" pitchFamily="2" charset="-122"/>
            </a:endParaRPr>
          </a:p>
          <a:p>
            <a:pPr>
              <a:buNone/>
            </a:pPr>
            <a:r>
              <a:rPr lang="zh-CN" altLang="en-US" sz="2600" dirty="0">
                <a:solidFill>
                  <a:srgbClr val="000000"/>
                </a:solidFill>
                <a:latin typeface="华文楷体" pitchFamily="2" charset="-122"/>
                <a:ea typeface="华文楷体" pitchFamily="2" charset="-122"/>
                <a:sym typeface="Wingdings" pitchFamily="2" charset="2"/>
              </a:rPr>
              <a:t></a:t>
            </a:r>
            <a:r>
              <a:rPr lang="zh-CN" altLang="en-US" sz="2600" dirty="0">
                <a:solidFill>
                  <a:srgbClr val="000000"/>
                </a:solidFill>
                <a:latin typeface="华文楷体" pitchFamily="2" charset="-122"/>
                <a:ea typeface="华文楷体" pitchFamily="2" charset="-122"/>
              </a:rPr>
              <a:t>看跌期权的正向蝶式差价组合，它由协议价格分别为</a:t>
            </a:r>
            <a:r>
              <a:rPr lang="en-US" altLang="zh-CN" sz="2600" dirty="0">
                <a:solidFill>
                  <a:srgbClr val="000000"/>
                </a:solidFill>
                <a:latin typeface="华文楷体" pitchFamily="2" charset="-122"/>
                <a:ea typeface="华文楷体" pitchFamily="2" charset="-122"/>
              </a:rPr>
              <a:t>K</a:t>
            </a:r>
            <a:r>
              <a:rPr lang="en-US" altLang="zh-CN" sz="2600" baseline="-30000" dirty="0">
                <a:solidFill>
                  <a:srgbClr val="000000"/>
                </a:solidFill>
                <a:latin typeface="华文楷体" pitchFamily="2" charset="-122"/>
                <a:ea typeface="华文楷体" pitchFamily="2" charset="-122"/>
              </a:rPr>
              <a:t>1</a:t>
            </a:r>
            <a:r>
              <a:rPr lang="zh-CN" altLang="en-US" sz="2600" dirty="0">
                <a:solidFill>
                  <a:srgbClr val="000000"/>
                </a:solidFill>
                <a:latin typeface="华文楷体" pitchFamily="2" charset="-122"/>
                <a:ea typeface="华文楷体" pitchFamily="2" charset="-122"/>
              </a:rPr>
              <a:t>和</a:t>
            </a:r>
            <a:r>
              <a:rPr lang="en-US" altLang="zh-CN" sz="2600" dirty="0">
                <a:solidFill>
                  <a:srgbClr val="000000"/>
                </a:solidFill>
                <a:latin typeface="华文楷体" pitchFamily="2" charset="-122"/>
                <a:ea typeface="华文楷体" pitchFamily="2" charset="-122"/>
              </a:rPr>
              <a:t>K</a:t>
            </a:r>
            <a:r>
              <a:rPr lang="en-US" altLang="zh-CN" sz="2600" baseline="-30000" dirty="0">
                <a:solidFill>
                  <a:srgbClr val="000000"/>
                </a:solidFill>
                <a:latin typeface="华文楷体" pitchFamily="2" charset="-122"/>
                <a:ea typeface="华文楷体" pitchFamily="2" charset="-122"/>
              </a:rPr>
              <a:t>3</a:t>
            </a:r>
            <a:r>
              <a:rPr lang="zh-CN" altLang="en-US" sz="2600" dirty="0">
                <a:solidFill>
                  <a:srgbClr val="000000"/>
                </a:solidFill>
                <a:latin typeface="华文楷体" pitchFamily="2" charset="-122"/>
                <a:ea typeface="华文楷体" pitchFamily="2" charset="-122"/>
              </a:rPr>
              <a:t>的看跌期权多头和两份协议价格为</a:t>
            </a:r>
            <a:r>
              <a:rPr lang="en-US" altLang="zh-CN" sz="2600" dirty="0">
                <a:solidFill>
                  <a:srgbClr val="000000"/>
                </a:solidFill>
                <a:latin typeface="华文楷体" pitchFamily="2" charset="-122"/>
                <a:ea typeface="华文楷体" pitchFamily="2" charset="-122"/>
              </a:rPr>
              <a:t>K</a:t>
            </a:r>
            <a:r>
              <a:rPr lang="en-US" altLang="zh-CN" sz="2600" baseline="-30000" dirty="0">
                <a:solidFill>
                  <a:srgbClr val="000000"/>
                </a:solidFill>
                <a:latin typeface="华文楷体" pitchFamily="2" charset="-122"/>
                <a:ea typeface="华文楷体" pitchFamily="2" charset="-122"/>
              </a:rPr>
              <a:t>2</a:t>
            </a:r>
            <a:r>
              <a:rPr lang="zh-CN" altLang="en-US" sz="2600" dirty="0">
                <a:solidFill>
                  <a:srgbClr val="000000"/>
                </a:solidFill>
                <a:latin typeface="华文楷体" pitchFamily="2" charset="-122"/>
                <a:ea typeface="华文楷体" pitchFamily="2" charset="-122"/>
              </a:rPr>
              <a:t>的看跌期权空头组成，其盈亏图如图</a:t>
            </a:r>
            <a:r>
              <a:rPr lang="en-US" altLang="zh-CN" sz="2600" dirty="0">
                <a:solidFill>
                  <a:srgbClr val="000000"/>
                </a:solidFill>
                <a:latin typeface="华文楷体" pitchFamily="2" charset="-122"/>
                <a:ea typeface="华文楷体" pitchFamily="2" charset="-122"/>
              </a:rPr>
              <a:t>5.13</a:t>
            </a:r>
            <a:r>
              <a:rPr lang="zh-CN" altLang="en-US" sz="2600" dirty="0">
                <a:solidFill>
                  <a:srgbClr val="000000"/>
                </a:solidFill>
                <a:latin typeface="华文楷体" pitchFamily="2" charset="-122"/>
                <a:ea typeface="华文楷体" pitchFamily="2" charset="-122"/>
              </a:rPr>
              <a:t>所示。</a:t>
            </a:r>
            <a:endParaRPr lang="en-US" altLang="zh-CN" sz="2600" dirty="0">
              <a:solidFill>
                <a:srgbClr val="000000"/>
              </a:solidFill>
              <a:latin typeface="华文楷体" pitchFamily="2" charset="-122"/>
              <a:ea typeface="华文楷体" pitchFamily="2" charset="-122"/>
            </a:endParaRPr>
          </a:p>
          <a:p>
            <a:pPr>
              <a:buNone/>
            </a:pPr>
            <a:r>
              <a:rPr lang="zh-CN" altLang="en-US" sz="2600" dirty="0">
                <a:solidFill>
                  <a:srgbClr val="000000"/>
                </a:solidFill>
                <a:latin typeface="华文楷体" pitchFamily="2" charset="-122"/>
                <a:ea typeface="华文楷体" pitchFamily="2" charset="-122"/>
                <a:sym typeface="Wingdings" pitchFamily="2" charset="2"/>
              </a:rPr>
              <a:t></a:t>
            </a:r>
            <a:r>
              <a:rPr lang="zh-CN" altLang="en-US" sz="2600" dirty="0">
                <a:solidFill>
                  <a:srgbClr val="000000"/>
                </a:solidFill>
                <a:latin typeface="华文楷体" pitchFamily="2" charset="-122"/>
                <a:ea typeface="华文楷体" pitchFamily="2" charset="-122"/>
              </a:rPr>
              <a:t>看跌期权的反向蝶式差价组合，它由协议价格分别为</a:t>
            </a:r>
            <a:r>
              <a:rPr lang="en-US" altLang="zh-CN" sz="2600" dirty="0">
                <a:solidFill>
                  <a:srgbClr val="000000"/>
                </a:solidFill>
                <a:latin typeface="华文楷体" pitchFamily="2" charset="-122"/>
                <a:ea typeface="华文楷体" pitchFamily="2" charset="-122"/>
              </a:rPr>
              <a:t>K</a:t>
            </a:r>
            <a:r>
              <a:rPr lang="en-US" altLang="zh-CN" sz="2600" baseline="-30000" dirty="0">
                <a:solidFill>
                  <a:srgbClr val="000000"/>
                </a:solidFill>
                <a:latin typeface="华文楷体" pitchFamily="2" charset="-122"/>
                <a:ea typeface="华文楷体" pitchFamily="2" charset="-122"/>
              </a:rPr>
              <a:t>1</a:t>
            </a:r>
            <a:r>
              <a:rPr lang="zh-CN" altLang="en-US" sz="2600" dirty="0">
                <a:solidFill>
                  <a:srgbClr val="000000"/>
                </a:solidFill>
                <a:latin typeface="华文楷体" pitchFamily="2" charset="-122"/>
                <a:ea typeface="华文楷体" pitchFamily="2" charset="-122"/>
              </a:rPr>
              <a:t>和</a:t>
            </a:r>
            <a:r>
              <a:rPr lang="en-US" altLang="zh-CN" sz="2600" dirty="0">
                <a:solidFill>
                  <a:srgbClr val="000000"/>
                </a:solidFill>
                <a:latin typeface="华文楷体" pitchFamily="2" charset="-122"/>
                <a:ea typeface="华文楷体" pitchFamily="2" charset="-122"/>
              </a:rPr>
              <a:t>K</a:t>
            </a:r>
            <a:r>
              <a:rPr lang="en-US" altLang="zh-CN" sz="2600" baseline="-30000" dirty="0">
                <a:solidFill>
                  <a:srgbClr val="000000"/>
                </a:solidFill>
                <a:latin typeface="华文楷体" pitchFamily="2" charset="-122"/>
                <a:ea typeface="华文楷体" pitchFamily="2" charset="-122"/>
              </a:rPr>
              <a:t>3</a:t>
            </a:r>
            <a:r>
              <a:rPr lang="zh-CN" altLang="en-US" sz="2600" dirty="0">
                <a:solidFill>
                  <a:srgbClr val="000000"/>
                </a:solidFill>
                <a:latin typeface="华文楷体" pitchFamily="2" charset="-122"/>
                <a:ea typeface="华文楷体" pitchFamily="2" charset="-122"/>
              </a:rPr>
              <a:t>的看跌期权空头和两份协议价格为</a:t>
            </a:r>
            <a:r>
              <a:rPr lang="en-US" altLang="zh-CN" sz="2600" dirty="0">
                <a:solidFill>
                  <a:srgbClr val="000000"/>
                </a:solidFill>
                <a:latin typeface="华文楷体" pitchFamily="2" charset="-122"/>
                <a:ea typeface="华文楷体" pitchFamily="2" charset="-122"/>
              </a:rPr>
              <a:t>K</a:t>
            </a:r>
            <a:r>
              <a:rPr lang="en-US" altLang="zh-CN" sz="2600" baseline="-30000" dirty="0">
                <a:solidFill>
                  <a:srgbClr val="000000"/>
                </a:solidFill>
                <a:latin typeface="华文楷体" pitchFamily="2" charset="-122"/>
                <a:ea typeface="华文楷体" pitchFamily="2" charset="-122"/>
              </a:rPr>
              <a:t>2</a:t>
            </a:r>
            <a:r>
              <a:rPr lang="zh-CN" altLang="en-US" sz="2600" dirty="0">
                <a:solidFill>
                  <a:srgbClr val="000000"/>
                </a:solidFill>
                <a:latin typeface="华文楷体" pitchFamily="2" charset="-122"/>
                <a:ea typeface="华文楷体" pitchFamily="2" charset="-122"/>
              </a:rPr>
              <a:t>的看跌期权多头组成，其盈亏图与图</a:t>
            </a:r>
            <a:r>
              <a:rPr lang="en-US" altLang="zh-CN" sz="2600" dirty="0">
                <a:solidFill>
                  <a:srgbClr val="000000"/>
                </a:solidFill>
                <a:latin typeface="华文楷体" pitchFamily="2" charset="-122"/>
                <a:ea typeface="华文楷体" pitchFamily="2" charset="-122"/>
              </a:rPr>
              <a:t>5.13</a:t>
            </a:r>
            <a:r>
              <a:rPr lang="zh-CN" altLang="en-US" sz="2600" dirty="0">
                <a:solidFill>
                  <a:srgbClr val="000000"/>
                </a:solidFill>
                <a:latin typeface="华文楷体" pitchFamily="2" charset="-122"/>
                <a:ea typeface="华文楷体" pitchFamily="2" charset="-122"/>
              </a:rPr>
              <a:t>刚好相反。</a:t>
            </a:r>
            <a:r>
              <a:rPr lang="zh-CN" altLang="en-US" sz="2600" dirty="0">
                <a:latin typeface="华文楷体" pitchFamily="2" charset="-122"/>
                <a:ea typeface="华文楷体" pitchFamily="2" charset="-122"/>
              </a:rPr>
              <a:t> </a:t>
            </a:r>
          </a:p>
          <a:p>
            <a:pPr eaLnBrk="1" hangingPunct="1"/>
            <a:endParaRPr lang="en-US" altLang="zh-CN" sz="2600" dirty="0"/>
          </a:p>
        </p:txBody>
      </p:sp>
      <p:sp>
        <p:nvSpPr>
          <p:cNvPr id="88066" name="灯片编号占位符 5"/>
          <p:cNvSpPr>
            <a:spLocks noGrp="1"/>
          </p:cNvSpPr>
          <p:nvPr>
            <p:ph type="sldNum" sz="quarter" idx="12"/>
          </p:nvPr>
        </p:nvSpPr>
        <p:spPr>
          <a:noFill/>
        </p:spPr>
        <p:txBody>
          <a:bodyPr/>
          <a:lstStyle/>
          <a:p>
            <a:fld id="{5146538C-6F02-4C9F-9E94-45827BE14913}" type="slidenum">
              <a:rPr lang="en-US" altLang="zh-CN"/>
              <a:pPr/>
              <a:t>18</a:t>
            </a:fld>
            <a:endParaRPr lang="en-US" altLang="zh-C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30725" name="Rectangle 3"/>
          <p:cNvSpPr>
            <a:spLocks noGrp="1" noChangeArrowheads="1"/>
          </p:cNvSpPr>
          <p:nvPr>
            <p:ph idx="1"/>
          </p:nvPr>
        </p:nvSpPr>
        <p:spPr>
          <a:xfrm>
            <a:off x="685800" y="1981200"/>
            <a:ext cx="7772400" cy="4495800"/>
          </a:xfrm>
        </p:spPr>
        <p:txBody>
          <a:bodyPr/>
          <a:lstStyle/>
          <a:p>
            <a:pPr eaLnBrk="1" hangingPunct="1">
              <a:lnSpc>
                <a:spcPct val="90000"/>
              </a:lnSpc>
            </a:pPr>
            <a:endParaRPr lang="en-US" altLang="zh-CN" sz="2600" dirty="0"/>
          </a:p>
          <a:p>
            <a:pPr eaLnBrk="1" hangingPunct="1">
              <a:lnSpc>
                <a:spcPct val="90000"/>
              </a:lnSpc>
            </a:pPr>
            <a:endParaRPr lang="en-US" altLang="zh-CN" sz="2600" dirty="0"/>
          </a:p>
          <a:p>
            <a:pPr eaLnBrk="1" hangingPunct="1">
              <a:lnSpc>
                <a:spcPct val="90000"/>
              </a:lnSpc>
            </a:pPr>
            <a:r>
              <a:rPr lang="en-US" altLang="zh-CN" sz="2600" dirty="0"/>
              <a:t> </a:t>
            </a:r>
          </a:p>
          <a:p>
            <a:pPr eaLnBrk="1" hangingPunct="1">
              <a:lnSpc>
                <a:spcPct val="90000"/>
              </a:lnSpc>
            </a:pPr>
            <a:endParaRPr lang="en-US" altLang="zh-CN" sz="2600" dirty="0"/>
          </a:p>
          <a:p>
            <a:pPr eaLnBrk="1" hangingPunct="1">
              <a:lnSpc>
                <a:spcPct val="90000"/>
              </a:lnSpc>
            </a:pPr>
            <a:endParaRPr lang="en-US" altLang="zh-CN" sz="2600" dirty="0"/>
          </a:p>
          <a:p>
            <a:pPr eaLnBrk="1" hangingPunct="1">
              <a:lnSpc>
                <a:spcPct val="90000"/>
              </a:lnSpc>
            </a:pPr>
            <a:endParaRPr lang="en-US" altLang="zh-CN" sz="2600" dirty="0"/>
          </a:p>
          <a:p>
            <a:pPr eaLnBrk="1" hangingPunct="1">
              <a:lnSpc>
                <a:spcPct val="90000"/>
              </a:lnSpc>
            </a:pPr>
            <a:endParaRPr lang="en-US" altLang="zh-CN" sz="1900" dirty="0">
              <a:latin typeface="宋体" pitchFamily="2" charset="-122"/>
            </a:endParaRPr>
          </a:p>
          <a:p>
            <a:pPr eaLnBrk="1" hangingPunct="1">
              <a:lnSpc>
                <a:spcPct val="90000"/>
              </a:lnSpc>
            </a:pPr>
            <a:endParaRPr lang="en-US" altLang="zh-CN" sz="1900" dirty="0">
              <a:latin typeface="宋体" pitchFamily="2" charset="-122"/>
            </a:endParaRPr>
          </a:p>
          <a:p>
            <a:pPr eaLnBrk="1" hangingPunct="1">
              <a:lnSpc>
                <a:spcPct val="90000"/>
              </a:lnSpc>
            </a:pPr>
            <a:endParaRPr lang="en-US" altLang="zh-CN" sz="1900" dirty="0">
              <a:latin typeface="宋体" pitchFamily="2" charset="-122"/>
            </a:endParaRPr>
          </a:p>
          <a:p>
            <a:pPr eaLnBrk="1" hangingPunct="1">
              <a:lnSpc>
                <a:spcPct val="90000"/>
              </a:lnSpc>
            </a:pPr>
            <a:r>
              <a:rPr lang="en-US" altLang="zh-CN" sz="2100" dirty="0">
                <a:latin typeface="宋体" pitchFamily="2" charset="-122"/>
              </a:rPr>
              <a:t>   </a:t>
            </a:r>
            <a:r>
              <a:rPr lang="zh-CN" altLang="en-US" sz="2100" dirty="0">
                <a:latin typeface="宋体" pitchFamily="2" charset="-122"/>
              </a:rPr>
              <a:t>图</a:t>
            </a:r>
            <a:r>
              <a:rPr lang="en-US" altLang="zh-CN" sz="2100" dirty="0"/>
              <a:t>5.12  </a:t>
            </a:r>
            <a:r>
              <a:rPr lang="zh-CN" altLang="en-US" sz="2100" dirty="0">
                <a:solidFill>
                  <a:srgbClr val="000000"/>
                </a:solidFill>
                <a:latin typeface="宋体" pitchFamily="2" charset="-122"/>
              </a:rPr>
              <a:t>看涨期权的正向蝶式差价组合</a:t>
            </a:r>
            <a:r>
              <a:rPr lang="zh-CN" altLang="en-US" sz="2600" dirty="0"/>
              <a:t> </a:t>
            </a:r>
          </a:p>
        </p:txBody>
      </p:sp>
      <p:sp>
        <p:nvSpPr>
          <p:cNvPr id="30723" name="灯片编号占位符 5"/>
          <p:cNvSpPr>
            <a:spLocks noGrp="1"/>
          </p:cNvSpPr>
          <p:nvPr>
            <p:ph type="sldNum" sz="quarter" idx="12"/>
          </p:nvPr>
        </p:nvSpPr>
        <p:spPr>
          <a:noFill/>
        </p:spPr>
        <p:txBody>
          <a:bodyPr/>
          <a:lstStyle/>
          <a:p>
            <a:fld id="{B2C7E253-F796-4A32-8152-1A9B0B6ECC47}" type="slidenum">
              <a:rPr lang="en-US" altLang="zh-CN"/>
              <a:pPr/>
              <a:t>19</a:t>
            </a:fld>
            <a:endParaRPr lang="en-US" altLang="zh-CN"/>
          </a:p>
        </p:txBody>
      </p:sp>
      <p:sp>
        <p:nvSpPr>
          <p:cNvPr id="30726" name="Rectangle 4"/>
          <p:cNvSpPr>
            <a:spLocks noChangeArrowheads="1"/>
          </p:cNvSpPr>
          <p:nvPr/>
        </p:nvSpPr>
        <p:spPr bwMode="auto">
          <a:xfrm>
            <a:off x="1752600" y="1909763"/>
            <a:ext cx="9144000" cy="0"/>
          </a:xfrm>
          <a:prstGeom prst="rect">
            <a:avLst/>
          </a:prstGeom>
          <a:noFill/>
          <a:ln w="9525">
            <a:noFill/>
            <a:miter lim="800000"/>
            <a:headEnd/>
            <a:tailEnd/>
          </a:ln>
        </p:spPr>
        <p:txBody>
          <a:bodyPr>
            <a:spAutoFit/>
          </a:bodyPr>
          <a:lstStyle/>
          <a:p>
            <a:endParaRPr lang="zh-CN" altLang="en-US"/>
          </a:p>
        </p:txBody>
      </p:sp>
      <p:graphicFrame>
        <p:nvGraphicFramePr>
          <p:cNvPr id="30722" name="Object 5"/>
          <p:cNvGraphicFramePr>
            <a:graphicFrameLocks noChangeAspect="1"/>
          </p:cNvGraphicFramePr>
          <p:nvPr/>
        </p:nvGraphicFramePr>
        <p:xfrm>
          <a:off x="395288" y="404813"/>
          <a:ext cx="8458200" cy="5638800"/>
        </p:xfrm>
        <a:graphic>
          <a:graphicData uri="http://schemas.openxmlformats.org/presentationml/2006/ole">
            <mc:AlternateContent xmlns:mc="http://schemas.openxmlformats.org/markup-compatibility/2006">
              <mc:Choice xmlns:v="urn:schemas-microsoft-com:vml" Requires="v">
                <p:oleObj spid="_x0000_s6169" r:id="rId3" imgW="5658002" imgH="3181502" progId="Excel.Sheet.8">
                  <p:embed/>
                </p:oleObj>
              </mc:Choice>
              <mc:Fallback>
                <p:oleObj r:id="rId3" imgW="5658002" imgH="3181502"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04813"/>
                        <a:ext cx="8458200" cy="563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1214414" y="214290"/>
            <a:ext cx="6572296" cy="571504"/>
          </a:xfrm>
        </p:spPr>
        <p:txBody>
          <a:bodyPr>
            <a:normAutofit fontScale="90000"/>
          </a:bodyPr>
          <a:lstStyle/>
          <a:p>
            <a:r>
              <a:rPr lang="zh-CN" altLang="en-US" sz="4000" dirty="0">
                <a:solidFill>
                  <a:srgbClr val="000000"/>
                </a:solidFill>
                <a:latin typeface="华文楷体" pitchFamily="2" charset="-122"/>
                <a:ea typeface="华文楷体" pitchFamily="2" charset="-122"/>
              </a:rPr>
              <a:t>一、标的资产与期权组合</a:t>
            </a:r>
            <a:endParaRPr lang="zh-CN" altLang="en-US" sz="4000" dirty="0">
              <a:latin typeface="华文楷体" pitchFamily="2" charset="-122"/>
              <a:ea typeface="华文楷体" pitchFamily="2" charset="-122"/>
            </a:endParaRPr>
          </a:p>
        </p:txBody>
      </p:sp>
      <p:sp>
        <p:nvSpPr>
          <p:cNvPr id="25605" name="Rectangle 3"/>
          <p:cNvSpPr>
            <a:spLocks noGrp="1" noChangeArrowheads="1"/>
          </p:cNvSpPr>
          <p:nvPr>
            <p:ph idx="1"/>
          </p:nvPr>
        </p:nvSpPr>
        <p:spPr>
          <a:xfrm>
            <a:off x="357158" y="928670"/>
            <a:ext cx="8358246" cy="5776930"/>
          </a:xfrm>
        </p:spPr>
        <p:txBody>
          <a:bodyPr/>
          <a:lstStyle/>
          <a:p>
            <a:pPr>
              <a:lnSpc>
                <a:spcPct val="80000"/>
              </a:lnSpc>
              <a:buNone/>
            </a:pPr>
            <a:r>
              <a:rPr lang="en-US" altLang="zh-CN" sz="2800" dirty="0">
                <a:latin typeface="华文楷体" pitchFamily="2" charset="-122"/>
                <a:ea typeface="华文楷体" pitchFamily="2" charset="-122"/>
              </a:rPr>
              <a:t>1</a:t>
            </a:r>
            <a:r>
              <a:rPr lang="zh-CN" altLang="en-US" sz="2800" dirty="0">
                <a:latin typeface="华文楷体" pitchFamily="2" charset="-122"/>
                <a:ea typeface="华文楷体" pitchFamily="2" charset="-122"/>
              </a:rPr>
              <a:t>、</a:t>
            </a:r>
            <a:r>
              <a:rPr lang="zh-CN" altLang="en-US" sz="2800" dirty="0">
                <a:solidFill>
                  <a:srgbClr val="000000"/>
                </a:solidFill>
                <a:latin typeface="华文楷体" pitchFamily="2" charset="-122"/>
                <a:ea typeface="华文楷体" pitchFamily="2" charset="-122"/>
              </a:rPr>
              <a:t>标的资产多头与看涨期权空头组合</a:t>
            </a:r>
            <a:r>
              <a:rPr lang="en-US" altLang="zh-CN" sz="2800" dirty="0">
                <a:solidFill>
                  <a:srgbClr val="000000"/>
                </a:solidFill>
                <a:latin typeface="华文楷体" pitchFamily="2" charset="-122"/>
                <a:ea typeface="华文楷体" pitchFamily="2" charset="-122"/>
              </a:rPr>
              <a:t>:</a:t>
            </a:r>
            <a:r>
              <a:rPr lang="zh-CN" altLang="en-US" sz="2800" dirty="0">
                <a:solidFill>
                  <a:srgbClr val="000000"/>
                </a:solidFill>
                <a:latin typeface="华文楷体" pitchFamily="2" charset="-122"/>
                <a:ea typeface="华文楷体" pitchFamily="2" charset="-122"/>
              </a:rPr>
              <a:t>看跌期权空头</a:t>
            </a:r>
            <a:endParaRPr lang="en-US" altLang="zh-CN" sz="2800" dirty="0">
              <a:latin typeface="华文楷体" pitchFamily="2" charset="-122"/>
              <a:ea typeface="华文楷体" pitchFamily="2" charset="-122"/>
            </a:endParaRPr>
          </a:p>
          <a:p>
            <a:pPr eaLnBrk="1" hangingPunct="1">
              <a:lnSpc>
                <a:spcPct val="80000"/>
              </a:lnSpc>
              <a:buNone/>
            </a:pPr>
            <a:endParaRPr lang="zh-CN" altLang="en-US" dirty="0"/>
          </a:p>
          <a:p>
            <a:pPr eaLnBrk="1" hangingPunct="1">
              <a:lnSpc>
                <a:spcPct val="80000"/>
              </a:lnSpc>
            </a:pPr>
            <a:endParaRPr lang="zh-CN" altLang="en-US" sz="3100" dirty="0"/>
          </a:p>
          <a:p>
            <a:pPr eaLnBrk="1" hangingPunct="1">
              <a:lnSpc>
                <a:spcPct val="80000"/>
              </a:lnSpc>
            </a:pPr>
            <a:endParaRPr lang="zh-CN" altLang="en-US" sz="3100" dirty="0"/>
          </a:p>
          <a:p>
            <a:pPr eaLnBrk="1" hangingPunct="1">
              <a:lnSpc>
                <a:spcPct val="80000"/>
              </a:lnSpc>
            </a:pPr>
            <a:endParaRPr lang="zh-CN" altLang="en-US" sz="3100" dirty="0"/>
          </a:p>
          <a:p>
            <a:pPr eaLnBrk="1" hangingPunct="1">
              <a:lnSpc>
                <a:spcPct val="80000"/>
              </a:lnSpc>
            </a:pPr>
            <a:endParaRPr lang="zh-CN" altLang="en-US" sz="3100" dirty="0"/>
          </a:p>
          <a:p>
            <a:pPr eaLnBrk="1" hangingPunct="1">
              <a:lnSpc>
                <a:spcPct val="80000"/>
              </a:lnSpc>
            </a:pPr>
            <a:endParaRPr lang="zh-CN" altLang="en-US" sz="3100" dirty="0"/>
          </a:p>
          <a:p>
            <a:pPr eaLnBrk="1" hangingPunct="1">
              <a:lnSpc>
                <a:spcPct val="80000"/>
              </a:lnSpc>
            </a:pPr>
            <a:endParaRPr lang="zh-CN" altLang="en-US" sz="3100" dirty="0"/>
          </a:p>
          <a:p>
            <a:pPr eaLnBrk="1" hangingPunct="1">
              <a:lnSpc>
                <a:spcPct val="80000"/>
              </a:lnSpc>
            </a:pPr>
            <a:endParaRPr lang="zh-CN" altLang="en-US" sz="2100" dirty="0">
              <a:solidFill>
                <a:srgbClr val="000000"/>
              </a:solidFill>
            </a:endParaRPr>
          </a:p>
          <a:p>
            <a:pPr eaLnBrk="1" hangingPunct="1">
              <a:lnSpc>
                <a:spcPct val="80000"/>
              </a:lnSpc>
            </a:pPr>
            <a:endParaRPr lang="zh-CN" altLang="en-US" sz="2100" dirty="0">
              <a:solidFill>
                <a:srgbClr val="000000"/>
              </a:solidFill>
            </a:endParaRPr>
          </a:p>
          <a:p>
            <a:pPr>
              <a:lnSpc>
                <a:spcPct val="80000"/>
              </a:lnSpc>
              <a:buNone/>
            </a:pPr>
            <a:r>
              <a:rPr lang="zh-CN" altLang="en-US" sz="2400" dirty="0">
                <a:solidFill>
                  <a:srgbClr val="000000"/>
                </a:solidFill>
              </a:rPr>
              <a:t>      </a:t>
            </a:r>
            <a:r>
              <a:rPr lang="en-US" altLang="zh-CN" sz="2400" dirty="0">
                <a:solidFill>
                  <a:srgbClr val="000000"/>
                </a:solidFill>
              </a:rPr>
              <a:t>(a)</a:t>
            </a:r>
            <a:r>
              <a:rPr lang="zh-CN" altLang="en-US" sz="2400" dirty="0">
                <a:solidFill>
                  <a:srgbClr val="000000"/>
                </a:solidFill>
                <a:latin typeface="宋体" pitchFamily="2" charset="-122"/>
              </a:rPr>
              <a:t>标的资产多头与看涨期权空头的组合</a:t>
            </a:r>
            <a:r>
              <a:rPr lang="zh-CN" altLang="en-US" sz="2100" dirty="0">
                <a:solidFill>
                  <a:srgbClr val="000000"/>
                </a:solidFill>
                <a:latin typeface="宋体" pitchFamily="2" charset="-122"/>
              </a:rPr>
              <a:t>：</a:t>
            </a:r>
            <a:r>
              <a:rPr lang="zh-CN" altLang="en-US" sz="2400" dirty="0">
                <a:solidFill>
                  <a:srgbClr val="000000"/>
                </a:solidFill>
                <a:latin typeface="宋体" pitchFamily="2" charset="-122"/>
              </a:rPr>
              <a:t>看跌期权空头。</a:t>
            </a:r>
            <a:endParaRPr lang="zh-CN" altLang="en-US" sz="2400" dirty="0"/>
          </a:p>
        </p:txBody>
      </p:sp>
      <p:sp>
        <p:nvSpPr>
          <p:cNvPr id="25603" name="灯片编号占位符 5"/>
          <p:cNvSpPr>
            <a:spLocks noGrp="1"/>
          </p:cNvSpPr>
          <p:nvPr>
            <p:ph type="sldNum" sz="quarter" idx="12"/>
          </p:nvPr>
        </p:nvSpPr>
        <p:spPr>
          <a:noFill/>
        </p:spPr>
        <p:txBody>
          <a:bodyPr/>
          <a:lstStyle/>
          <a:p>
            <a:fld id="{E4E2D287-AB79-4679-B8B2-281D377DB012}" type="slidenum">
              <a:rPr lang="en-US" altLang="zh-CN"/>
              <a:pPr/>
              <a:t>2</a:t>
            </a:fld>
            <a:endParaRPr lang="en-US" altLang="zh-CN"/>
          </a:p>
        </p:txBody>
      </p:sp>
      <p:sp>
        <p:nvSpPr>
          <p:cNvPr id="25606" name="Rectangle 4"/>
          <p:cNvSpPr>
            <a:spLocks noChangeArrowheads="1"/>
          </p:cNvSpPr>
          <p:nvPr/>
        </p:nvSpPr>
        <p:spPr bwMode="auto">
          <a:xfrm>
            <a:off x="2281238" y="1733550"/>
            <a:ext cx="9144000" cy="0"/>
          </a:xfrm>
          <a:prstGeom prst="rect">
            <a:avLst/>
          </a:prstGeom>
          <a:noFill/>
          <a:ln w="9525">
            <a:noFill/>
            <a:miter lim="800000"/>
            <a:headEnd/>
            <a:tailEnd/>
          </a:ln>
        </p:spPr>
        <p:txBody>
          <a:bodyPr>
            <a:spAutoFit/>
          </a:bodyPr>
          <a:lstStyle/>
          <a:p>
            <a:endParaRPr lang="zh-CN" altLang="en-US"/>
          </a:p>
        </p:txBody>
      </p:sp>
      <p:sp>
        <p:nvSpPr>
          <p:cNvPr id="25607" name="Rectangle 5"/>
          <p:cNvSpPr>
            <a:spLocks noChangeArrowheads="1"/>
          </p:cNvSpPr>
          <p:nvPr/>
        </p:nvSpPr>
        <p:spPr bwMode="auto">
          <a:xfrm>
            <a:off x="2281238" y="2014538"/>
            <a:ext cx="9144000" cy="0"/>
          </a:xfrm>
          <a:prstGeom prst="rect">
            <a:avLst/>
          </a:prstGeom>
          <a:noFill/>
          <a:ln w="9525">
            <a:noFill/>
            <a:miter lim="800000"/>
            <a:headEnd/>
            <a:tailEnd/>
          </a:ln>
        </p:spPr>
        <p:txBody>
          <a:bodyPr>
            <a:spAutoFit/>
          </a:bodyPr>
          <a:lstStyle/>
          <a:p>
            <a:endParaRPr lang="zh-CN" altLang="en-US"/>
          </a:p>
        </p:txBody>
      </p:sp>
      <p:graphicFrame>
        <p:nvGraphicFramePr>
          <p:cNvPr id="25602" name="Object 6"/>
          <p:cNvGraphicFramePr>
            <a:graphicFrameLocks noChangeAspect="1"/>
          </p:cNvGraphicFramePr>
          <p:nvPr/>
        </p:nvGraphicFramePr>
        <p:xfrm>
          <a:off x="642910" y="1643050"/>
          <a:ext cx="7620000" cy="4214842"/>
        </p:xfrm>
        <a:graphic>
          <a:graphicData uri="http://schemas.openxmlformats.org/presentationml/2006/ole">
            <mc:AlternateContent xmlns:mc="http://schemas.openxmlformats.org/markup-compatibility/2006">
              <mc:Choice xmlns:v="urn:schemas-microsoft-com:vml" Requires="v">
                <p:oleObj spid="_x0000_s54297" name="Worksheet" r:id="rId3" imgW="4591202" imgH="2828849" progId="Excel.Sheet.8">
                  <p:embed/>
                </p:oleObj>
              </mc:Choice>
              <mc:Fallback>
                <p:oleObj name="Worksheet" r:id="rId3" imgW="4591202" imgH="2828849"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0" y="1643050"/>
                        <a:ext cx="7620000" cy="4214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000100" y="1428736"/>
            <a:ext cx="6357982" cy="560406"/>
          </a:xfrm>
        </p:spPr>
        <p:txBody>
          <a:bodyPr>
            <a:normAutofit/>
          </a:bodyPr>
          <a:lstStyle/>
          <a:p>
            <a:r>
              <a:rPr lang="zh-CN" sz="2400" kern="100" dirty="0">
                <a:latin typeface="华文楷体" pitchFamily="2" charset="-122"/>
                <a:ea typeface="华文楷体" pitchFamily="2" charset="-122"/>
                <a:cs typeface="Times New Roman"/>
              </a:rPr>
              <a:t>表</a:t>
            </a:r>
            <a:r>
              <a:rPr lang="en-US" sz="2400" kern="100" dirty="0">
                <a:latin typeface="华文楷体" pitchFamily="2" charset="-122"/>
                <a:ea typeface="华文楷体" pitchFamily="2" charset="-122"/>
                <a:cs typeface="Times New Roman"/>
              </a:rPr>
              <a:t>10.6 </a:t>
            </a:r>
            <a:r>
              <a:rPr lang="zh-CN" altLang="en-US" sz="2400" kern="100" dirty="0">
                <a:latin typeface="华文楷体" pitchFamily="2" charset="-122"/>
                <a:ea typeface="华文楷体" pitchFamily="2" charset="-122"/>
                <a:cs typeface="Times New Roman"/>
              </a:rPr>
              <a:t>一个蝶式</a:t>
            </a:r>
            <a:r>
              <a:rPr lang="zh-CN" sz="2400" kern="100" dirty="0">
                <a:latin typeface="华文楷体" pitchFamily="2" charset="-122"/>
                <a:ea typeface="华文楷体" pitchFamily="2" charset="-122"/>
                <a:cs typeface="Times New Roman"/>
              </a:rPr>
              <a:t>差价</a:t>
            </a:r>
            <a:r>
              <a:rPr lang="zh-CN" altLang="en-US" sz="2400" kern="100" dirty="0">
                <a:latin typeface="华文楷体" pitchFamily="2" charset="-122"/>
                <a:ea typeface="华文楷体" pitchFamily="2" charset="-122"/>
                <a:cs typeface="Times New Roman"/>
              </a:rPr>
              <a:t>期权</a:t>
            </a:r>
            <a:r>
              <a:rPr lang="zh-CN" sz="2400" kern="100" dirty="0">
                <a:latin typeface="华文楷体" pitchFamily="2" charset="-122"/>
                <a:ea typeface="华文楷体" pitchFamily="2" charset="-122"/>
                <a:cs typeface="Times New Roman"/>
              </a:rPr>
              <a:t>的收益</a:t>
            </a:r>
            <a:endParaRPr lang="zh-CN" altLang="en-US" dirty="0">
              <a:latin typeface="华文楷体" pitchFamily="2" charset="-122"/>
              <a:ea typeface="华文楷体" pitchFamily="2" charset="-122"/>
            </a:endParaRPr>
          </a:p>
        </p:txBody>
      </p:sp>
      <p:pic>
        <p:nvPicPr>
          <p:cNvPr id="92162" name="Picture 2"/>
          <p:cNvPicPr>
            <a:picLocks noChangeAspect="1" noChangeArrowheads="1"/>
          </p:cNvPicPr>
          <p:nvPr/>
        </p:nvPicPr>
        <p:blipFill>
          <a:blip r:embed="rId2"/>
          <a:srcRect/>
          <a:stretch>
            <a:fillRect/>
          </a:stretch>
        </p:blipFill>
        <p:spPr bwMode="auto">
          <a:xfrm>
            <a:off x="1142976" y="2071678"/>
            <a:ext cx="6643734"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31749" name="Rectangle 3"/>
          <p:cNvSpPr>
            <a:spLocks noGrp="1" noChangeArrowheads="1"/>
          </p:cNvSpPr>
          <p:nvPr>
            <p:ph idx="1"/>
          </p:nvPr>
        </p:nvSpPr>
        <p:spPr>
          <a:xfrm>
            <a:off x="685800" y="6072206"/>
            <a:ext cx="7772400" cy="500066"/>
          </a:xfrm>
        </p:spPr>
        <p:txBody>
          <a:bodyPr>
            <a:normAutofit fontScale="92500" lnSpcReduction="10000"/>
          </a:bodyPr>
          <a:lstStyle/>
          <a:p>
            <a:pPr eaLnBrk="1" hangingPunct="1">
              <a:lnSpc>
                <a:spcPct val="90000"/>
              </a:lnSpc>
            </a:pPr>
            <a:r>
              <a:rPr lang="zh-CN" altLang="en-US" sz="2600" dirty="0">
                <a:latin typeface="宋体" pitchFamily="2" charset="-122"/>
              </a:rPr>
              <a:t>图</a:t>
            </a:r>
            <a:r>
              <a:rPr lang="en-US" altLang="zh-CN" sz="2600" dirty="0"/>
              <a:t>5.12  </a:t>
            </a:r>
            <a:r>
              <a:rPr lang="zh-CN" altLang="en-US" sz="2600" dirty="0">
                <a:solidFill>
                  <a:srgbClr val="000000"/>
                </a:solidFill>
                <a:latin typeface="宋体" pitchFamily="2" charset="-122"/>
              </a:rPr>
              <a:t>看涨期权的反向蝶式差价组合</a:t>
            </a:r>
            <a:r>
              <a:rPr lang="zh-CN" altLang="en-US" dirty="0"/>
              <a:t> </a:t>
            </a:r>
          </a:p>
        </p:txBody>
      </p:sp>
      <p:sp>
        <p:nvSpPr>
          <p:cNvPr id="31747" name="灯片编号占位符 5"/>
          <p:cNvSpPr>
            <a:spLocks noGrp="1"/>
          </p:cNvSpPr>
          <p:nvPr>
            <p:ph type="sldNum" sz="quarter" idx="12"/>
          </p:nvPr>
        </p:nvSpPr>
        <p:spPr>
          <a:noFill/>
        </p:spPr>
        <p:txBody>
          <a:bodyPr/>
          <a:lstStyle/>
          <a:p>
            <a:fld id="{F0686150-CAFA-4754-A991-210A2F262413}" type="slidenum">
              <a:rPr lang="en-US" altLang="zh-CN"/>
              <a:pPr/>
              <a:t>21</a:t>
            </a:fld>
            <a:endParaRPr lang="en-US" altLang="zh-CN"/>
          </a:p>
        </p:txBody>
      </p:sp>
      <p:sp>
        <p:nvSpPr>
          <p:cNvPr id="31750" name="Rectangle 4"/>
          <p:cNvSpPr>
            <a:spLocks noChangeArrowheads="1"/>
          </p:cNvSpPr>
          <p:nvPr/>
        </p:nvSpPr>
        <p:spPr bwMode="auto">
          <a:xfrm>
            <a:off x="1752600" y="1905000"/>
            <a:ext cx="9144000" cy="0"/>
          </a:xfrm>
          <a:prstGeom prst="rect">
            <a:avLst/>
          </a:prstGeom>
          <a:noFill/>
          <a:ln w="9525">
            <a:noFill/>
            <a:miter lim="800000"/>
            <a:headEnd/>
            <a:tailEnd/>
          </a:ln>
        </p:spPr>
        <p:txBody>
          <a:bodyPr>
            <a:spAutoFit/>
          </a:bodyPr>
          <a:lstStyle/>
          <a:p>
            <a:endParaRPr lang="zh-CN" altLang="en-US"/>
          </a:p>
        </p:txBody>
      </p:sp>
      <p:graphicFrame>
        <p:nvGraphicFramePr>
          <p:cNvPr id="31746" name="Object 5"/>
          <p:cNvGraphicFramePr>
            <a:graphicFrameLocks noChangeAspect="1"/>
          </p:cNvGraphicFramePr>
          <p:nvPr/>
        </p:nvGraphicFramePr>
        <p:xfrm>
          <a:off x="323850" y="260350"/>
          <a:ext cx="8534400" cy="5715000"/>
        </p:xfrm>
        <a:graphic>
          <a:graphicData uri="http://schemas.openxmlformats.org/presentationml/2006/ole">
            <mc:AlternateContent xmlns:mc="http://schemas.openxmlformats.org/markup-compatibility/2006">
              <mc:Choice xmlns:v="urn:schemas-microsoft-com:vml" Requires="v">
                <p:oleObj spid="_x0000_s7193" r:id="rId3" imgW="5658002" imgH="3181502" progId="Excel.Sheet.8">
                  <p:embed/>
                </p:oleObj>
              </mc:Choice>
              <mc:Fallback>
                <p:oleObj r:id="rId3" imgW="5658002" imgH="3181502"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0350"/>
                        <a:ext cx="8534400"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457200" y="122238"/>
            <a:ext cx="7543800" cy="811212"/>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（五）差期组合（日历价差）***</a:t>
            </a:r>
          </a:p>
        </p:txBody>
      </p:sp>
      <p:sp>
        <p:nvSpPr>
          <p:cNvPr id="89092" name="Rectangle 3"/>
          <p:cNvSpPr>
            <a:spLocks noGrp="1" noChangeArrowheads="1"/>
          </p:cNvSpPr>
          <p:nvPr>
            <p:ph idx="1"/>
          </p:nvPr>
        </p:nvSpPr>
        <p:spPr>
          <a:xfrm>
            <a:off x="500034" y="928670"/>
            <a:ext cx="8215370" cy="5167330"/>
          </a:xfrm>
        </p:spPr>
        <p:txBody>
          <a:bodyPr>
            <a:normAutofit/>
          </a:bodyPr>
          <a:lstStyle/>
          <a:p>
            <a:pPr eaLnBrk="1" hangingPunct="1">
              <a:lnSpc>
                <a:spcPct val="80000"/>
              </a:lnSpc>
              <a:buNone/>
            </a:pPr>
            <a:r>
              <a:rPr lang="zh-CN" altLang="en-US" sz="2800" dirty="0">
                <a:solidFill>
                  <a:srgbClr val="000000"/>
                </a:solidFill>
                <a:latin typeface="华文楷体" pitchFamily="2" charset="-122"/>
                <a:ea typeface="华文楷体" pitchFamily="2" charset="-122"/>
              </a:rPr>
              <a:t>差期（</a:t>
            </a:r>
            <a:r>
              <a:rPr lang="en-US" altLang="zh-CN" sz="2800" dirty="0">
                <a:solidFill>
                  <a:srgbClr val="000000"/>
                </a:solidFill>
                <a:latin typeface="华文楷体" pitchFamily="2" charset="-122"/>
                <a:ea typeface="华文楷体" pitchFamily="2" charset="-122"/>
              </a:rPr>
              <a:t>Calendar Spreads</a:t>
            </a:r>
            <a:r>
              <a:rPr lang="zh-CN" altLang="en-US" sz="2800" dirty="0">
                <a:solidFill>
                  <a:srgbClr val="000000"/>
                </a:solidFill>
                <a:latin typeface="华文楷体" pitchFamily="2" charset="-122"/>
                <a:ea typeface="华文楷体" pitchFamily="2" charset="-122"/>
              </a:rPr>
              <a:t>）组合</a:t>
            </a:r>
            <a:r>
              <a:rPr lang="zh-CN" altLang="en-US" sz="2800" dirty="0">
                <a:solidFill>
                  <a:srgbClr val="FF0000"/>
                </a:solidFill>
                <a:latin typeface="华文楷体" pitchFamily="2" charset="-122"/>
                <a:ea typeface="华文楷体" pitchFamily="2" charset="-122"/>
              </a:rPr>
              <a:t>是由两份相同协议价格</a:t>
            </a:r>
            <a:r>
              <a:rPr lang="zh-CN" altLang="en-US" sz="2800" dirty="0">
                <a:solidFill>
                  <a:srgbClr val="000000"/>
                </a:solidFill>
                <a:latin typeface="华文楷体" pitchFamily="2" charset="-122"/>
                <a:ea typeface="华文楷体" pitchFamily="2" charset="-122"/>
              </a:rPr>
              <a:t>、</a:t>
            </a:r>
            <a:r>
              <a:rPr lang="zh-CN" altLang="en-US" sz="2800" dirty="0">
                <a:solidFill>
                  <a:srgbClr val="FF0000"/>
                </a:solidFill>
                <a:latin typeface="华文楷体" pitchFamily="2" charset="-122"/>
                <a:ea typeface="华文楷体" pitchFamily="2" charset="-122"/>
              </a:rPr>
              <a:t>不同期限的同种期权</a:t>
            </a:r>
            <a:r>
              <a:rPr lang="zh-CN" altLang="en-US" sz="2800" dirty="0">
                <a:solidFill>
                  <a:srgbClr val="000000"/>
                </a:solidFill>
                <a:latin typeface="华文楷体" pitchFamily="2" charset="-122"/>
                <a:ea typeface="华文楷体" pitchFamily="2" charset="-122"/>
              </a:rPr>
              <a:t>的不同头寸组成的组合。</a:t>
            </a:r>
          </a:p>
          <a:p>
            <a:pPr eaLnBrk="1" hangingPunct="1">
              <a:lnSpc>
                <a:spcPct val="80000"/>
              </a:lnSpc>
              <a:buNone/>
            </a:pPr>
            <a:r>
              <a:rPr lang="zh-CN" altLang="en-US" sz="2800" dirty="0">
                <a:solidFill>
                  <a:srgbClr val="000000"/>
                </a:solidFill>
                <a:latin typeface="华文楷体" pitchFamily="2" charset="-122"/>
                <a:ea typeface="华文楷体" pitchFamily="2" charset="-122"/>
              </a:rPr>
              <a:t>它有四种类型：</a:t>
            </a:r>
            <a:endParaRPr lang="en-US" altLang="zh-CN" sz="2800" dirty="0">
              <a:solidFill>
                <a:srgbClr val="000000"/>
              </a:solidFill>
              <a:latin typeface="华文楷体" pitchFamily="2" charset="-122"/>
              <a:ea typeface="华文楷体" pitchFamily="2" charset="-122"/>
            </a:endParaRPr>
          </a:p>
          <a:p>
            <a:pPr eaLnBrk="1" hangingPunct="1">
              <a:lnSpc>
                <a:spcPct val="80000"/>
              </a:lnSpc>
              <a:buNone/>
            </a:pPr>
            <a:r>
              <a:rPr lang="en-US" altLang="zh-CN" sz="2800" dirty="0">
                <a:solidFill>
                  <a:srgbClr val="000000"/>
                </a:solidFill>
                <a:latin typeface="华文楷体" pitchFamily="2" charset="-122"/>
                <a:ea typeface="华文楷体" pitchFamily="2" charset="-122"/>
                <a:sym typeface="Wingdings" pitchFamily="2" charset="2"/>
              </a:rPr>
              <a:t> </a:t>
            </a:r>
            <a:r>
              <a:rPr lang="zh-CN" altLang="en-US" sz="2800" dirty="0">
                <a:solidFill>
                  <a:srgbClr val="000000"/>
                </a:solidFill>
                <a:latin typeface="华文楷体" pitchFamily="2" charset="-122"/>
                <a:ea typeface="华文楷体" pitchFamily="2" charset="-122"/>
                <a:sym typeface="Wingdings" pitchFamily="2" charset="2"/>
              </a:rPr>
              <a:t></a:t>
            </a:r>
            <a:r>
              <a:rPr lang="zh-CN" altLang="en-US" sz="2800" dirty="0">
                <a:solidFill>
                  <a:srgbClr val="000000"/>
                </a:solidFill>
                <a:latin typeface="华文楷体" pitchFamily="2" charset="-122"/>
                <a:ea typeface="华文楷体" pitchFamily="2" charset="-122"/>
              </a:rPr>
              <a:t>一份看涨期权多头与一份期限较短的看涨期权空头的组合，称看涨期权的正向差期组合。</a:t>
            </a:r>
            <a:endParaRPr lang="en-US" altLang="zh-CN" sz="2800" dirty="0">
              <a:solidFill>
                <a:srgbClr val="000000"/>
              </a:solidFill>
              <a:latin typeface="华文楷体" pitchFamily="2" charset="-122"/>
              <a:ea typeface="华文楷体" pitchFamily="2" charset="-122"/>
            </a:endParaRPr>
          </a:p>
          <a:p>
            <a:pPr eaLnBrk="1" hangingPunct="1">
              <a:lnSpc>
                <a:spcPct val="80000"/>
              </a:lnSpc>
              <a:buNone/>
            </a:pPr>
            <a:r>
              <a:rPr lang="en-US" altLang="zh-CN" sz="2800" dirty="0">
                <a:solidFill>
                  <a:srgbClr val="000000"/>
                </a:solidFill>
                <a:latin typeface="华文楷体" pitchFamily="2" charset="-122"/>
                <a:ea typeface="华文楷体" pitchFamily="2" charset="-122"/>
                <a:sym typeface="Wingdings" pitchFamily="2" charset="2"/>
              </a:rPr>
              <a:t> </a:t>
            </a:r>
            <a:r>
              <a:rPr lang="zh-CN" altLang="en-US" sz="2800" dirty="0">
                <a:solidFill>
                  <a:srgbClr val="000000"/>
                </a:solidFill>
                <a:latin typeface="华文楷体" pitchFamily="2" charset="-122"/>
                <a:ea typeface="华文楷体" pitchFamily="2" charset="-122"/>
                <a:sym typeface="Wingdings" pitchFamily="2" charset="2"/>
              </a:rPr>
              <a:t></a:t>
            </a:r>
            <a:r>
              <a:rPr lang="zh-CN" altLang="en-US" sz="2800" dirty="0">
                <a:solidFill>
                  <a:srgbClr val="000000"/>
                </a:solidFill>
                <a:latin typeface="华文楷体" pitchFamily="2" charset="-122"/>
                <a:ea typeface="华文楷体" pitchFamily="2" charset="-122"/>
              </a:rPr>
              <a:t>一份看涨期权多头与一份期限较长的看涨期权空头的组合，称看涨期权的反向差期组合。</a:t>
            </a:r>
            <a:endParaRPr lang="en-US" altLang="zh-CN" sz="2800" dirty="0">
              <a:solidFill>
                <a:srgbClr val="000000"/>
              </a:solidFill>
              <a:latin typeface="华文楷体" pitchFamily="2" charset="-122"/>
              <a:ea typeface="华文楷体" pitchFamily="2" charset="-122"/>
            </a:endParaRPr>
          </a:p>
          <a:p>
            <a:pPr eaLnBrk="1" hangingPunct="1">
              <a:lnSpc>
                <a:spcPct val="80000"/>
              </a:lnSpc>
              <a:buNone/>
            </a:pPr>
            <a:r>
              <a:rPr lang="en-US" altLang="zh-CN" sz="2800" dirty="0">
                <a:solidFill>
                  <a:srgbClr val="000000"/>
                </a:solidFill>
                <a:latin typeface="华文楷体" pitchFamily="2" charset="-122"/>
                <a:ea typeface="华文楷体" pitchFamily="2" charset="-122"/>
                <a:sym typeface="Wingdings" pitchFamily="2" charset="2"/>
              </a:rPr>
              <a:t> </a:t>
            </a:r>
            <a:r>
              <a:rPr lang="zh-CN" altLang="en-US" sz="2800" dirty="0">
                <a:solidFill>
                  <a:srgbClr val="000000"/>
                </a:solidFill>
                <a:latin typeface="华文楷体" pitchFamily="2" charset="-122"/>
                <a:ea typeface="华文楷体" pitchFamily="2" charset="-122"/>
                <a:sym typeface="Wingdings" pitchFamily="2" charset="2"/>
              </a:rPr>
              <a:t></a:t>
            </a:r>
            <a:r>
              <a:rPr lang="zh-CN" altLang="en-US" sz="2800" dirty="0">
                <a:solidFill>
                  <a:srgbClr val="000000"/>
                </a:solidFill>
                <a:latin typeface="华文楷体" pitchFamily="2" charset="-122"/>
                <a:ea typeface="华文楷体" pitchFamily="2" charset="-122"/>
              </a:rPr>
              <a:t>一份看跌期权多头与一份期限较短的看跌期权空头的组合，称看跌期权的正向差期组合。</a:t>
            </a:r>
            <a:endParaRPr lang="en-US" altLang="zh-CN" sz="2800" dirty="0">
              <a:solidFill>
                <a:srgbClr val="000000"/>
              </a:solidFill>
              <a:latin typeface="华文楷体" pitchFamily="2" charset="-122"/>
              <a:ea typeface="华文楷体" pitchFamily="2" charset="-122"/>
            </a:endParaRPr>
          </a:p>
          <a:p>
            <a:pPr eaLnBrk="1" hangingPunct="1">
              <a:lnSpc>
                <a:spcPct val="80000"/>
              </a:lnSpc>
              <a:buNone/>
            </a:pPr>
            <a:r>
              <a:rPr lang="en-US" altLang="zh-CN" sz="2800" dirty="0">
                <a:solidFill>
                  <a:srgbClr val="000000"/>
                </a:solidFill>
                <a:latin typeface="华文楷体" pitchFamily="2" charset="-122"/>
                <a:ea typeface="华文楷体" pitchFamily="2" charset="-122"/>
                <a:sym typeface="Wingdings" pitchFamily="2" charset="2"/>
              </a:rPr>
              <a:t> </a:t>
            </a:r>
            <a:r>
              <a:rPr lang="zh-CN" altLang="en-US" sz="2800" dirty="0">
                <a:solidFill>
                  <a:srgbClr val="000000"/>
                </a:solidFill>
                <a:latin typeface="华文楷体" pitchFamily="2" charset="-122"/>
                <a:ea typeface="华文楷体" pitchFamily="2" charset="-122"/>
                <a:sym typeface="Wingdings" pitchFamily="2" charset="2"/>
              </a:rPr>
              <a:t></a:t>
            </a:r>
            <a:r>
              <a:rPr lang="zh-CN" altLang="en-US" sz="2800" dirty="0">
                <a:solidFill>
                  <a:srgbClr val="000000"/>
                </a:solidFill>
                <a:latin typeface="华文楷体" pitchFamily="2" charset="-122"/>
                <a:ea typeface="华文楷体" pitchFamily="2" charset="-122"/>
              </a:rPr>
              <a:t>一份看跌期权多头与一份期限较长的看跌期权空头的组合，称看跌期权的反向差期组合。 </a:t>
            </a:r>
            <a:r>
              <a:rPr lang="zh-CN" altLang="en-US" sz="2800" b="1" dirty="0">
                <a:solidFill>
                  <a:srgbClr val="000000"/>
                </a:solidFill>
                <a:latin typeface="华文楷体" pitchFamily="2" charset="-122"/>
                <a:ea typeface="华文楷体" pitchFamily="2" charset="-122"/>
              </a:rPr>
              <a:t> </a:t>
            </a:r>
          </a:p>
        </p:txBody>
      </p:sp>
      <p:sp>
        <p:nvSpPr>
          <p:cNvPr id="89090" name="灯片编号占位符 5"/>
          <p:cNvSpPr>
            <a:spLocks noGrp="1"/>
          </p:cNvSpPr>
          <p:nvPr>
            <p:ph type="sldNum" sz="quarter" idx="12"/>
          </p:nvPr>
        </p:nvSpPr>
        <p:spPr>
          <a:noFill/>
        </p:spPr>
        <p:txBody>
          <a:bodyPr/>
          <a:lstStyle/>
          <a:p>
            <a:fld id="{914B1738-24E4-45EB-90DC-E42D1FB425A6}" type="slidenum">
              <a:rPr lang="en-US" altLang="zh-CN"/>
              <a:pPr/>
              <a:t>22</a:t>
            </a:fld>
            <a:endParaRPr lang="en-US" altLang="zh-C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32773" name="Rectangle 3"/>
          <p:cNvSpPr>
            <a:spLocks noGrp="1" noChangeArrowheads="1"/>
          </p:cNvSpPr>
          <p:nvPr>
            <p:ph idx="1"/>
          </p:nvPr>
        </p:nvSpPr>
        <p:spPr>
          <a:xfrm>
            <a:off x="685800" y="1981200"/>
            <a:ext cx="7772400" cy="4572000"/>
          </a:xfrm>
        </p:spPr>
        <p:txBody>
          <a:bodyPr/>
          <a:lstStyle/>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r>
              <a:rPr lang="en-US" altLang="zh-CN" sz="2600" dirty="0">
                <a:solidFill>
                  <a:srgbClr val="000000"/>
                </a:solidFill>
              </a:rPr>
              <a:t> </a:t>
            </a:r>
            <a:r>
              <a:rPr lang="zh-CN" altLang="en-US" sz="2600" dirty="0">
                <a:solidFill>
                  <a:srgbClr val="000000"/>
                </a:solidFill>
                <a:latin typeface="华文楷体" pitchFamily="2" charset="-122"/>
                <a:ea typeface="华文楷体" pitchFamily="2" charset="-122"/>
              </a:rPr>
              <a:t>图</a:t>
            </a:r>
            <a:r>
              <a:rPr lang="en-US" altLang="zh-CN" sz="2600" dirty="0">
                <a:solidFill>
                  <a:srgbClr val="000000"/>
                </a:solidFill>
                <a:latin typeface="华文楷体" pitchFamily="2" charset="-122"/>
                <a:ea typeface="华文楷体" pitchFamily="2" charset="-122"/>
              </a:rPr>
              <a:t>5.14 </a:t>
            </a:r>
            <a:r>
              <a:rPr lang="zh-CN" altLang="en-US" sz="2600" dirty="0">
                <a:solidFill>
                  <a:srgbClr val="000000"/>
                </a:solidFill>
                <a:latin typeface="华文楷体" pitchFamily="2" charset="-122"/>
                <a:ea typeface="华文楷体" pitchFamily="2" charset="-122"/>
              </a:rPr>
              <a:t>看涨期权的正向差期组合</a:t>
            </a:r>
            <a:r>
              <a:rPr lang="zh-CN" altLang="en-US" sz="3400" dirty="0">
                <a:latin typeface="华文楷体" pitchFamily="2" charset="-122"/>
                <a:ea typeface="华文楷体" pitchFamily="2" charset="-122"/>
              </a:rPr>
              <a:t> </a:t>
            </a:r>
          </a:p>
        </p:txBody>
      </p:sp>
      <p:sp>
        <p:nvSpPr>
          <p:cNvPr id="32771" name="灯片编号占位符 5"/>
          <p:cNvSpPr>
            <a:spLocks noGrp="1"/>
          </p:cNvSpPr>
          <p:nvPr>
            <p:ph type="sldNum" sz="quarter" idx="12"/>
          </p:nvPr>
        </p:nvSpPr>
        <p:spPr>
          <a:noFill/>
        </p:spPr>
        <p:txBody>
          <a:bodyPr/>
          <a:lstStyle/>
          <a:p>
            <a:fld id="{1CF7275F-E0A2-4B7E-9AEE-BE937E6AD8C6}" type="slidenum">
              <a:rPr lang="en-US" altLang="zh-CN"/>
              <a:pPr/>
              <a:t>23</a:t>
            </a:fld>
            <a:endParaRPr lang="en-US" altLang="zh-CN"/>
          </a:p>
        </p:txBody>
      </p:sp>
      <p:sp>
        <p:nvSpPr>
          <p:cNvPr id="32774" name="Rectangle 4"/>
          <p:cNvSpPr>
            <a:spLocks noChangeArrowheads="1"/>
          </p:cNvSpPr>
          <p:nvPr/>
        </p:nvSpPr>
        <p:spPr bwMode="auto">
          <a:xfrm>
            <a:off x="2238375" y="1909763"/>
            <a:ext cx="9144000" cy="0"/>
          </a:xfrm>
          <a:prstGeom prst="rect">
            <a:avLst/>
          </a:prstGeom>
          <a:noFill/>
          <a:ln w="9525">
            <a:noFill/>
            <a:miter lim="800000"/>
            <a:headEnd/>
            <a:tailEnd/>
          </a:ln>
        </p:spPr>
        <p:txBody>
          <a:bodyPr>
            <a:spAutoFit/>
          </a:bodyPr>
          <a:lstStyle/>
          <a:p>
            <a:endParaRPr lang="zh-CN" altLang="en-US"/>
          </a:p>
        </p:txBody>
      </p:sp>
      <p:graphicFrame>
        <p:nvGraphicFramePr>
          <p:cNvPr id="32770" name="Object 5"/>
          <p:cNvGraphicFramePr>
            <a:graphicFrameLocks noChangeAspect="1"/>
          </p:cNvGraphicFramePr>
          <p:nvPr/>
        </p:nvGraphicFramePr>
        <p:xfrm>
          <a:off x="468313" y="333375"/>
          <a:ext cx="8305800" cy="5537200"/>
        </p:xfrm>
        <a:graphic>
          <a:graphicData uri="http://schemas.openxmlformats.org/presentationml/2006/ole">
            <mc:AlternateContent xmlns:mc="http://schemas.openxmlformats.org/markup-compatibility/2006">
              <mc:Choice xmlns:v="urn:schemas-microsoft-com:vml" Requires="v">
                <p:oleObj spid="_x0000_s8217" r:id="rId3" imgW="4686300" imgH="3181502" progId="Excel.Sheet.8">
                  <p:embed/>
                </p:oleObj>
              </mc:Choice>
              <mc:Fallback>
                <p:oleObj r:id="rId3" imgW="4686300" imgH="3181502"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33375"/>
                        <a:ext cx="8305800" cy="553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428596" y="928670"/>
            <a:ext cx="8229600" cy="928694"/>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看涨期权的正向差期组合</a:t>
            </a:r>
          </a:p>
        </p:txBody>
      </p:sp>
      <p:sp>
        <p:nvSpPr>
          <p:cNvPr id="90116" name="Rectangle 3"/>
          <p:cNvSpPr>
            <a:spLocks noGrp="1" noChangeArrowheads="1"/>
          </p:cNvSpPr>
          <p:nvPr>
            <p:ph idx="1"/>
          </p:nvPr>
        </p:nvSpPr>
        <p:spPr>
          <a:xfrm>
            <a:off x="357158" y="2428868"/>
            <a:ext cx="8134350" cy="642942"/>
          </a:xfrm>
        </p:spPr>
        <p:txBody>
          <a:bodyPr>
            <a:normAutofit fontScale="85000" lnSpcReduction="10000"/>
          </a:bodyPr>
          <a:lstStyle/>
          <a:p>
            <a:r>
              <a:rPr lang="zh-CN" altLang="en-US" sz="2800" dirty="0">
                <a:solidFill>
                  <a:srgbClr val="000000"/>
                </a:solidFill>
                <a:latin typeface="华文楷体" pitchFamily="2" charset="-122"/>
                <a:ea typeface="华文楷体" pitchFamily="2" charset="-122"/>
              </a:rPr>
              <a:t>表</a:t>
            </a:r>
            <a:r>
              <a:rPr lang="en-US" altLang="zh-CN" sz="2800" dirty="0">
                <a:solidFill>
                  <a:srgbClr val="000000"/>
                </a:solidFill>
                <a:latin typeface="华文楷体" pitchFamily="2" charset="-122"/>
                <a:ea typeface="华文楷体" pitchFamily="2" charset="-122"/>
              </a:rPr>
              <a:t>5.1</a:t>
            </a:r>
            <a:r>
              <a:rPr lang="zh-CN" altLang="en-US" sz="2800" dirty="0">
                <a:solidFill>
                  <a:srgbClr val="000000"/>
                </a:solidFill>
                <a:latin typeface="华文楷体" pitchFamily="2" charset="-122"/>
                <a:ea typeface="华文楷体" pitchFamily="2" charset="-122"/>
              </a:rPr>
              <a:t>看涨期权的正向差期组合的盈亏状况</a:t>
            </a:r>
            <a:r>
              <a:rPr lang="zh-CN" altLang="en-US" sz="2800" dirty="0">
                <a:latin typeface="华文楷体" pitchFamily="2" charset="-122"/>
                <a:ea typeface="华文楷体" pitchFamily="2" charset="-122"/>
              </a:rPr>
              <a:t> （</a:t>
            </a:r>
            <a:r>
              <a:rPr kumimoji="1" lang="en-US" altLang="zh-CN" sz="2800">
                <a:solidFill>
                  <a:srgbClr val="000000"/>
                </a:solidFill>
                <a:latin typeface="Times New Roman" pitchFamily="18" charset="0"/>
                <a:sym typeface="Symbol" pitchFamily="18" charset="2"/>
              </a:rPr>
              <a:t>c</a:t>
            </a:r>
            <a:r>
              <a:rPr kumimoji="1" lang="en-US" altLang="zh-CN" sz="2800" baseline="-30000">
                <a:solidFill>
                  <a:srgbClr val="000000"/>
                </a:solidFill>
                <a:latin typeface="Times New Roman" pitchFamily="18" charset="0"/>
                <a:sym typeface="Symbol" pitchFamily="18" charset="2"/>
              </a:rPr>
              <a:t>1T</a:t>
            </a:r>
            <a:r>
              <a:rPr lang="zh-CN" altLang="en-US" sz="2800">
                <a:solidFill>
                  <a:srgbClr val="000000"/>
                </a:solidFill>
                <a:latin typeface="华文楷体" pitchFamily="2" charset="-122"/>
                <a:ea typeface="华文楷体" pitchFamily="2" charset="-122"/>
              </a:rPr>
              <a:t>时间价值</a:t>
            </a:r>
            <a:r>
              <a:rPr lang="zh-CN" altLang="en-US" sz="2800">
                <a:latin typeface="华文楷体" pitchFamily="2" charset="-122"/>
                <a:ea typeface="华文楷体" pitchFamily="2" charset="-122"/>
              </a:rPr>
              <a:t>）</a:t>
            </a:r>
            <a:endParaRPr lang="zh-CN" altLang="en-US" sz="2800" dirty="0">
              <a:latin typeface="华文楷体" pitchFamily="2" charset="-122"/>
              <a:ea typeface="华文楷体" pitchFamily="2" charset="-122"/>
            </a:endParaRPr>
          </a:p>
        </p:txBody>
      </p:sp>
      <p:sp>
        <p:nvSpPr>
          <p:cNvPr id="90114" name="灯片编号占位符 5"/>
          <p:cNvSpPr>
            <a:spLocks noGrp="1"/>
          </p:cNvSpPr>
          <p:nvPr>
            <p:ph type="sldNum" sz="quarter" idx="12"/>
          </p:nvPr>
        </p:nvSpPr>
        <p:spPr>
          <a:noFill/>
        </p:spPr>
        <p:txBody>
          <a:bodyPr/>
          <a:lstStyle/>
          <a:p>
            <a:fld id="{C220A9B6-02ED-41D6-991F-99765916C669}" type="slidenum">
              <a:rPr lang="en-US" altLang="zh-CN"/>
              <a:pPr/>
              <a:t>24</a:t>
            </a:fld>
            <a:endParaRPr lang="en-US" altLang="zh-CN"/>
          </a:p>
        </p:txBody>
      </p:sp>
      <p:grpSp>
        <p:nvGrpSpPr>
          <p:cNvPr id="2" name="Group 4"/>
          <p:cNvGrpSpPr>
            <a:grpSpLocks/>
          </p:cNvGrpSpPr>
          <p:nvPr/>
        </p:nvGrpSpPr>
        <p:grpSpPr bwMode="auto">
          <a:xfrm>
            <a:off x="304800" y="3276600"/>
            <a:ext cx="8534400" cy="2438400"/>
            <a:chOff x="-3" y="-3"/>
            <a:chExt cx="3558" cy="832"/>
          </a:xfrm>
        </p:grpSpPr>
        <p:grpSp>
          <p:nvGrpSpPr>
            <p:cNvPr id="3" name="Group 5"/>
            <p:cNvGrpSpPr>
              <a:grpSpLocks/>
            </p:cNvGrpSpPr>
            <p:nvPr/>
          </p:nvGrpSpPr>
          <p:grpSpPr bwMode="auto">
            <a:xfrm>
              <a:off x="0" y="0"/>
              <a:ext cx="3552" cy="826"/>
              <a:chOff x="0" y="0"/>
              <a:chExt cx="3552" cy="826"/>
            </a:xfrm>
          </p:grpSpPr>
          <p:grpSp>
            <p:nvGrpSpPr>
              <p:cNvPr id="4" name="Group 6"/>
              <p:cNvGrpSpPr>
                <a:grpSpLocks/>
              </p:cNvGrpSpPr>
              <p:nvPr/>
            </p:nvGrpSpPr>
            <p:grpSpPr bwMode="auto">
              <a:xfrm>
                <a:off x="0" y="0"/>
                <a:ext cx="3552" cy="384"/>
                <a:chOff x="0" y="0"/>
                <a:chExt cx="3552" cy="384"/>
              </a:xfrm>
            </p:grpSpPr>
            <p:sp>
              <p:nvSpPr>
                <p:cNvPr id="90124" name="Rectangle 7"/>
                <p:cNvSpPr>
                  <a:spLocks noChangeArrowheads="1"/>
                </p:cNvSpPr>
                <p:nvPr/>
              </p:nvSpPr>
              <p:spPr bwMode="auto">
                <a:xfrm>
                  <a:off x="43" y="0"/>
                  <a:ext cx="3466" cy="384"/>
                </a:xfrm>
                <a:prstGeom prst="rect">
                  <a:avLst/>
                </a:prstGeom>
                <a:noFill/>
                <a:ln w="9525">
                  <a:noFill/>
                  <a:miter lim="800000"/>
                  <a:headEnd/>
                  <a:tailEnd/>
                </a:ln>
              </p:spPr>
              <p:txBody>
                <a:bodyPr anchor="ctr"/>
                <a:lstStyle/>
                <a:p>
                  <a:r>
                    <a:rPr kumimoji="1" lang="en-US" altLang="zh-CN" sz="2000">
                      <a:solidFill>
                        <a:srgbClr val="000000"/>
                      </a:solidFill>
                      <a:latin typeface="Times New Roman" pitchFamily="18" charset="0"/>
                    </a:rPr>
                    <a:t>S</a:t>
                  </a:r>
                  <a:r>
                    <a:rPr kumimoji="1" lang="en-US" altLang="zh-CN" sz="2000" baseline="-30000">
                      <a:solidFill>
                        <a:srgbClr val="000000"/>
                      </a:solidFill>
                      <a:latin typeface="Times New Roman" pitchFamily="18" charset="0"/>
                    </a:rPr>
                    <a:t>T</a:t>
                  </a:r>
                  <a:r>
                    <a:rPr kumimoji="1" lang="zh-CN" altLang="en-US" sz="2000">
                      <a:solidFill>
                        <a:srgbClr val="000000"/>
                      </a:solidFill>
                      <a:latin typeface="Times New Roman" pitchFamily="18" charset="0"/>
                    </a:rPr>
                    <a:t>的范围         看涨期权多头的盈亏       看涨期权空头的盈亏        总盈亏</a:t>
                  </a:r>
                  <a:r>
                    <a:rPr kumimoji="1" lang="zh-CN" altLang="en-US" sz="1000">
                      <a:solidFill>
                        <a:srgbClr val="000000"/>
                      </a:solidFill>
                      <a:latin typeface="Times New Roman" pitchFamily="18" charset="0"/>
                    </a:rPr>
                    <a:t>    </a:t>
                  </a:r>
                  <a:endParaRPr kumimoji="1" lang="zh-CN" altLang="en-US" sz="1000">
                    <a:latin typeface="Times New Roman" pitchFamily="18" charset="0"/>
                  </a:endParaRPr>
                </a:p>
                <a:p>
                  <a:pPr eaLnBrk="0" hangingPunct="0"/>
                  <a:endParaRPr kumimoji="1" lang="en-US" altLang="zh-CN" sz="2400">
                    <a:latin typeface="Times New Roman" pitchFamily="18" charset="0"/>
                  </a:endParaRPr>
                </a:p>
              </p:txBody>
            </p:sp>
            <p:sp>
              <p:nvSpPr>
                <p:cNvPr id="90125" name="Rectangle 8"/>
                <p:cNvSpPr>
                  <a:spLocks noChangeArrowheads="1"/>
                </p:cNvSpPr>
                <p:nvPr/>
              </p:nvSpPr>
              <p:spPr bwMode="auto">
                <a:xfrm>
                  <a:off x="0" y="0"/>
                  <a:ext cx="3552" cy="384"/>
                </a:xfrm>
                <a:prstGeom prst="rect">
                  <a:avLst/>
                </a:prstGeom>
                <a:noFill/>
                <a:ln w="7">
                  <a:solidFill>
                    <a:srgbClr val="A0A0A0"/>
                  </a:solidFill>
                  <a:miter lim="800000"/>
                  <a:headEnd/>
                  <a:tailEnd/>
                </a:ln>
              </p:spPr>
              <p:txBody>
                <a:bodyPr wrap="none"/>
                <a:lstStyle/>
                <a:p>
                  <a:endParaRPr lang="zh-CN" altLang="en-US"/>
                </a:p>
              </p:txBody>
            </p:sp>
          </p:grpSp>
          <p:grpSp>
            <p:nvGrpSpPr>
              <p:cNvPr id="5" name="Group 9"/>
              <p:cNvGrpSpPr>
                <a:grpSpLocks/>
              </p:cNvGrpSpPr>
              <p:nvPr/>
            </p:nvGrpSpPr>
            <p:grpSpPr bwMode="auto">
              <a:xfrm>
                <a:off x="0" y="384"/>
                <a:ext cx="3552" cy="442"/>
                <a:chOff x="0" y="384"/>
                <a:chExt cx="3552" cy="442"/>
              </a:xfrm>
            </p:grpSpPr>
            <p:sp>
              <p:nvSpPr>
                <p:cNvPr id="90122" name="Rectangle 10"/>
                <p:cNvSpPr>
                  <a:spLocks noChangeArrowheads="1"/>
                </p:cNvSpPr>
                <p:nvPr/>
              </p:nvSpPr>
              <p:spPr bwMode="auto">
                <a:xfrm>
                  <a:off x="43" y="384"/>
                  <a:ext cx="3466" cy="442"/>
                </a:xfrm>
                <a:prstGeom prst="rect">
                  <a:avLst/>
                </a:prstGeom>
                <a:noFill/>
                <a:ln w="9525">
                  <a:noFill/>
                  <a:miter lim="800000"/>
                  <a:headEnd/>
                  <a:tailEnd/>
                </a:ln>
              </p:spPr>
              <p:txBody>
                <a:bodyPr/>
                <a:lstStyle/>
                <a:p>
                  <a:r>
                    <a:rPr kumimoji="1" lang="en-US" altLang="zh-CN" sz="2000" dirty="0">
                      <a:solidFill>
                        <a:srgbClr val="000000"/>
                      </a:solidFill>
                      <a:latin typeface="Times New Roman" pitchFamily="18" charset="0"/>
                    </a:rPr>
                    <a:t>S</a:t>
                  </a:r>
                  <a:r>
                    <a:rPr kumimoji="1" lang="en-US" altLang="zh-CN" sz="2000" baseline="-30000" dirty="0">
                      <a:solidFill>
                        <a:srgbClr val="000000"/>
                      </a:solidFill>
                      <a:latin typeface="Times New Roman" pitchFamily="18" charset="0"/>
                    </a:rPr>
                    <a:t>T</a:t>
                  </a:r>
                  <a:r>
                    <a:rPr kumimoji="1" lang="en-US" altLang="zh-CN" sz="2000" dirty="0">
                      <a:solidFill>
                        <a:srgbClr val="000000"/>
                      </a:solidFill>
                      <a:latin typeface="Times New Roman" pitchFamily="18" charset="0"/>
                      <a:sym typeface="Symbol" pitchFamily="18" charset="2"/>
                    </a:rPr>
                    <a:t></a:t>
                  </a:r>
                  <a:r>
                    <a:rPr kumimoji="1" lang="en-US" altLang="zh-CN" sz="2000" dirty="0">
                      <a:solidFill>
                        <a:srgbClr val="000000"/>
                      </a:solidFill>
                      <a:latin typeface="Times New Roman" pitchFamily="18" charset="0"/>
                    </a:rPr>
                    <a:t>               </a:t>
                  </a:r>
                  <a:r>
                    <a:rPr kumimoji="1" lang="zh-CN" altLang="en-US" sz="2000" dirty="0">
                      <a:solidFill>
                        <a:srgbClr val="000000"/>
                      </a:solidFill>
                      <a:latin typeface="Times New Roman" pitchFamily="18" charset="0"/>
                      <a:sym typeface="Symbol" pitchFamily="18" charset="2"/>
                    </a:rPr>
                    <a:t>趋近</a:t>
                  </a:r>
                  <a:r>
                    <a:rPr kumimoji="1" lang="en-US" altLang="zh-CN" sz="2000" dirty="0">
                      <a:solidFill>
                        <a:srgbClr val="000000"/>
                      </a:solidFill>
                      <a:latin typeface="Times New Roman" pitchFamily="18" charset="0"/>
                      <a:sym typeface="Symbol" pitchFamily="18" charset="2"/>
                    </a:rPr>
                    <a:t>S</a:t>
                  </a:r>
                  <a:r>
                    <a:rPr kumimoji="1" lang="en-US" altLang="zh-CN" sz="2000" baseline="-30000" dirty="0">
                      <a:solidFill>
                        <a:srgbClr val="000000"/>
                      </a:solidFill>
                      <a:latin typeface="Times New Roman" pitchFamily="18" charset="0"/>
                      <a:sym typeface="Symbol" pitchFamily="18" charset="2"/>
                    </a:rPr>
                    <a:t>T</a:t>
                  </a:r>
                  <a:r>
                    <a:rPr kumimoji="1" lang="en-US" altLang="zh-CN" sz="2000" dirty="0">
                      <a:solidFill>
                        <a:srgbClr val="000000"/>
                      </a:solidFill>
                      <a:latin typeface="Times New Roman" pitchFamily="18" charset="0"/>
                      <a:sym typeface="Symbol" pitchFamily="18" charset="2"/>
                    </a:rPr>
                    <a:t>―K―c</a:t>
                  </a:r>
                  <a:r>
                    <a:rPr kumimoji="1" lang="en-US" altLang="zh-CN" sz="2000" baseline="-30000" dirty="0">
                      <a:solidFill>
                        <a:srgbClr val="000000"/>
                      </a:solidFill>
                      <a:latin typeface="Times New Roman" pitchFamily="18" charset="0"/>
                      <a:sym typeface="Symbol" pitchFamily="18" charset="2"/>
                    </a:rPr>
                    <a:t>1</a:t>
                  </a:r>
                  <a:r>
                    <a:rPr kumimoji="1" lang="en-US" altLang="zh-CN" sz="2000" dirty="0">
                      <a:solidFill>
                        <a:srgbClr val="000000"/>
                      </a:solidFill>
                      <a:latin typeface="Times New Roman" pitchFamily="18" charset="0"/>
                      <a:sym typeface="Symbol" pitchFamily="18" charset="2"/>
                    </a:rPr>
                    <a:t>                     K―S</a:t>
                  </a:r>
                  <a:r>
                    <a:rPr kumimoji="1" lang="en-US" altLang="zh-CN" sz="2000" baseline="-30000" dirty="0">
                      <a:solidFill>
                        <a:srgbClr val="000000"/>
                      </a:solidFill>
                      <a:latin typeface="Times New Roman" pitchFamily="18" charset="0"/>
                      <a:sym typeface="Symbol" pitchFamily="18" charset="2"/>
                    </a:rPr>
                    <a:t>T</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2          </a:t>
                  </a:r>
                  <a:r>
                    <a:rPr kumimoji="1" lang="en-US" altLang="zh-CN" sz="2000" dirty="0">
                      <a:solidFill>
                        <a:srgbClr val="000000"/>
                      </a:solidFill>
                      <a:latin typeface="Times New Roman" pitchFamily="18" charset="0"/>
                      <a:sym typeface="Symbol" pitchFamily="18" charset="2"/>
                    </a:rPr>
                    <a:t>             </a:t>
                  </a:r>
                  <a:r>
                    <a:rPr kumimoji="1" lang="zh-CN" altLang="en-US" sz="2000" dirty="0">
                      <a:solidFill>
                        <a:srgbClr val="000000"/>
                      </a:solidFill>
                      <a:latin typeface="Times New Roman" pitchFamily="18" charset="0"/>
                      <a:sym typeface="Symbol" pitchFamily="18" charset="2"/>
                    </a:rPr>
                    <a:t>趋近 </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a:t>
                  </a:r>
                  <a:endParaRPr kumimoji="1" lang="en-US" altLang="zh-CN" sz="2000" dirty="0">
                    <a:latin typeface="Times New Roman" pitchFamily="18" charset="0"/>
                    <a:sym typeface="Symbol" pitchFamily="18" charset="2"/>
                  </a:endParaRPr>
                </a:p>
                <a:p>
                  <a:pPr eaLnBrk="0" hangingPunct="0"/>
                  <a:r>
                    <a:rPr kumimoji="1" lang="en-US" altLang="zh-CN" sz="2000" dirty="0">
                      <a:solidFill>
                        <a:srgbClr val="000000"/>
                      </a:solidFill>
                      <a:latin typeface="Times New Roman" pitchFamily="18" charset="0"/>
                      <a:sym typeface="Symbol" pitchFamily="18" charset="2"/>
                    </a:rPr>
                    <a:t>S</a:t>
                  </a:r>
                  <a:r>
                    <a:rPr kumimoji="1" lang="en-US" altLang="zh-CN" sz="2000" baseline="-30000" dirty="0">
                      <a:solidFill>
                        <a:srgbClr val="000000"/>
                      </a:solidFill>
                      <a:latin typeface="Times New Roman" pitchFamily="18" charset="0"/>
                      <a:sym typeface="Symbol" pitchFamily="18" charset="2"/>
                    </a:rPr>
                    <a:t>T</a:t>
                  </a:r>
                  <a:r>
                    <a:rPr kumimoji="1" lang="en-US" altLang="zh-CN" sz="2000" dirty="0">
                      <a:solidFill>
                        <a:srgbClr val="000000"/>
                      </a:solidFill>
                      <a:latin typeface="Times New Roman" pitchFamily="18" charset="0"/>
                      <a:sym typeface="Symbol" pitchFamily="18" charset="2"/>
                    </a:rPr>
                    <a:t>=K                       c</a:t>
                  </a:r>
                  <a:r>
                    <a:rPr kumimoji="1" lang="en-US" altLang="zh-CN" sz="2000" baseline="-30000" dirty="0">
                      <a:solidFill>
                        <a:srgbClr val="000000"/>
                      </a:solidFill>
                      <a:latin typeface="Times New Roman" pitchFamily="18" charset="0"/>
                      <a:sym typeface="Symbol" pitchFamily="18" charset="2"/>
                    </a:rPr>
                    <a:t>1T</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 </a:t>
                  </a:r>
                  <a:r>
                    <a:rPr kumimoji="1" lang="en-US" altLang="zh-CN" sz="2000" dirty="0">
                      <a:solidFill>
                        <a:srgbClr val="000000"/>
                      </a:solidFill>
                      <a:latin typeface="Times New Roman" pitchFamily="18" charset="0"/>
                      <a:sym typeface="Symbol" pitchFamily="18" charset="2"/>
                    </a:rPr>
                    <a:t>                                    c</a:t>
                  </a:r>
                  <a:r>
                    <a:rPr kumimoji="1" lang="en-US" altLang="zh-CN" sz="2000" baseline="-30000" dirty="0">
                      <a:solidFill>
                        <a:srgbClr val="000000"/>
                      </a:solidFill>
                      <a:latin typeface="Times New Roman" pitchFamily="18" charset="0"/>
                      <a:sym typeface="Symbol" pitchFamily="18" charset="2"/>
                    </a:rPr>
                    <a:t>2  </a:t>
                  </a:r>
                  <a:r>
                    <a:rPr kumimoji="1" lang="en-US" altLang="zh-CN" sz="2000" dirty="0">
                      <a:solidFill>
                        <a:srgbClr val="000000"/>
                      </a:solidFill>
                      <a:latin typeface="Times New Roman" pitchFamily="18" charset="0"/>
                      <a:sym typeface="Symbol" pitchFamily="18" charset="2"/>
                    </a:rPr>
                    <a:t>                        c</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1T</a:t>
                  </a:r>
                  <a:endParaRPr kumimoji="1" lang="en-US" altLang="zh-CN" sz="2000" dirty="0">
                    <a:latin typeface="Times New Roman" pitchFamily="18" charset="0"/>
                    <a:sym typeface="Symbol" pitchFamily="18" charset="2"/>
                  </a:endParaRPr>
                </a:p>
                <a:p>
                  <a:pPr eaLnBrk="0" hangingPunct="0"/>
                  <a:r>
                    <a:rPr kumimoji="1" lang="en-US" altLang="zh-CN" sz="2000" dirty="0">
                      <a:solidFill>
                        <a:srgbClr val="000000"/>
                      </a:solidFill>
                      <a:latin typeface="Times New Roman" pitchFamily="18" charset="0"/>
                      <a:sym typeface="Symbol" pitchFamily="18" charset="2"/>
                    </a:rPr>
                    <a:t>S</a:t>
                  </a:r>
                  <a:r>
                    <a:rPr kumimoji="1" lang="en-US" altLang="zh-CN" sz="2000" baseline="-30000" dirty="0">
                      <a:solidFill>
                        <a:srgbClr val="000000"/>
                      </a:solidFill>
                      <a:latin typeface="Times New Roman" pitchFamily="18" charset="0"/>
                      <a:sym typeface="Symbol" pitchFamily="18" charset="2"/>
                    </a:rPr>
                    <a:t>T</a:t>
                  </a:r>
                  <a:r>
                    <a:rPr kumimoji="1" lang="en-US" altLang="zh-CN" sz="2000" dirty="0">
                      <a:solidFill>
                        <a:srgbClr val="000000"/>
                      </a:solidFill>
                      <a:latin typeface="Times New Roman" pitchFamily="18" charset="0"/>
                      <a:sym typeface="Symbol" pitchFamily="18" charset="2"/>
                    </a:rPr>
                    <a:t></a:t>
                  </a:r>
                  <a:r>
                    <a:rPr kumimoji="1" lang="en-US" altLang="zh-CN" sz="2000" dirty="0">
                      <a:solidFill>
                        <a:srgbClr val="000000"/>
                      </a:solidFill>
                      <a:latin typeface="Times New Roman" pitchFamily="18" charset="0"/>
                    </a:rPr>
                    <a:t>0</a:t>
                  </a:r>
                  <a:r>
                    <a:rPr kumimoji="1" lang="en-US" altLang="zh-CN" sz="2000" dirty="0">
                      <a:solidFill>
                        <a:srgbClr val="000000"/>
                      </a:solidFill>
                      <a:latin typeface="Times New Roman" pitchFamily="18" charset="0"/>
                      <a:sym typeface="Symbol" pitchFamily="18" charset="2"/>
                    </a:rPr>
                    <a:t>                      </a:t>
                  </a:r>
                  <a:r>
                    <a:rPr kumimoji="1" lang="zh-CN" altLang="en-US" sz="2000" dirty="0">
                      <a:solidFill>
                        <a:srgbClr val="000000"/>
                      </a:solidFill>
                      <a:latin typeface="Times New Roman" pitchFamily="18" charset="0"/>
                      <a:sym typeface="Symbol" pitchFamily="18" charset="2"/>
                    </a:rPr>
                    <a:t>趋近</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     </a:t>
                  </a:r>
                  <a:r>
                    <a:rPr kumimoji="1" lang="en-US" altLang="zh-CN" sz="2000" dirty="0">
                      <a:solidFill>
                        <a:srgbClr val="000000"/>
                      </a:solidFill>
                      <a:latin typeface="Times New Roman" pitchFamily="18" charset="0"/>
                      <a:sym typeface="Symbol" pitchFamily="18" charset="2"/>
                    </a:rPr>
                    <a:t>                                 c</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                        </a:t>
                  </a:r>
                  <a:r>
                    <a:rPr kumimoji="1" lang="zh-CN" altLang="en-US" sz="2000" dirty="0">
                      <a:solidFill>
                        <a:srgbClr val="000000"/>
                      </a:solidFill>
                      <a:latin typeface="Times New Roman" pitchFamily="18" charset="0"/>
                      <a:sym typeface="Symbol" pitchFamily="18" charset="2"/>
                    </a:rPr>
                    <a:t>趋近 </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a:t>
                  </a:r>
                  <a:endParaRPr kumimoji="1" lang="en-US" altLang="zh-CN" sz="2000" dirty="0">
                    <a:latin typeface="Times New Roman" pitchFamily="18" charset="0"/>
                    <a:sym typeface="Symbol" pitchFamily="18" charset="2"/>
                  </a:endParaRPr>
                </a:p>
                <a:p>
                  <a:pPr eaLnBrk="0" hangingPunct="0"/>
                  <a:endParaRPr kumimoji="1" lang="en-US" altLang="zh-CN" sz="2000" dirty="0">
                    <a:solidFill>
                      <a:srgbClr val="000000"/>
                    </a:solidFill>
                    <a:latin typeface="Times New Roman" pitchFamily="18" charset="0"/>
                    <a:sym typeface="Symbol" pitchFamily="18" charset="2"/>
                  </a:endParaRPr>
                </a:p>
              </p:txBody>
            </p:sp>
            <p:sp>
              <p:nvSpPr>
                <p:cNvPr id="90123" name="Rectangle 11"/>
                <p:cNvSpPr>
                  <a:spLocks noChangeArrowheads="1"/>
                </p:cNvSpPr>
                <p:nvPr/>
              </p:nvSpPr>
              <p:spPr bwMode="auto">
                <a:xfrm>
                  <a:off x="0" y="384"/>
                  <a:ext cx="3552" cy="442"/>
                </a:xfrm>
                <a:prstGeom prst="rect">
                  <a:avLst/>
                </a:prstGeom>
                <a:noFill/>
                <a:ln w="7">
                  <a:solidFill>
                    <a:srgbClr val="A0A0A0"/>
                  </a:solidFill>
                  <a:miter lim="800000"/>
                  <a:headEnd/>
                  <a:tailEnd/>
                </a:ln>
              </p:spPr>
              <p:txBody>
                <a:bodyPr wrap="none"/>
                <a:lstStyle/>
                <a:p>
                  <a:endParaRPr lang="zh-CN" altLang="en-US"/>
                </a:p>
              </p:txBody>
            </p:sp>
          </p:grpSp>
        </p:grpSp>
        <p:sp>
          <p:nvSpPr>
            <p:cNvPr id="90119" name="Rectangle 12"/>
            <p:cNvSpPr>
              <a:spLocks noChangeArrowheads="1"/>
            </p:cNvSpPr>
            <p:nvPr/>
          </p:nvSpPr>
          <p:spPr bwMode="auto">
            <a:xfrm>
              <a:off x="-3" y="-3"/>
              <a:ext cx="3558" cy="832"/>
            </a:xfrm>
            <a:prstGeom prst="rect">
              <a:avLst/>
            </a:prstGeom>
            <a:noFill/>
            <a:ln w="9525">
              <a:solidFill>
                <a:srgbClr val="A0A0A0"/>
              </a:solidFill>
              <a:miter lim="800000"/>
              <a:headEnd/>
              <a:tailEnd/>
            </a:ln>
          </p:spPr>
          <p:txBody>
            <a:bodyPr wrap="none"/>
            <a:lstStyle/>
            <a:p>
              <a:endParaRPr lang="zh-CN" alt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33797" name="Rectangle 3"/>
          <p:cNvSpPr>
            <a:spLocks noGrp="1" noChangeArrowheads="1"/>
          </p:cNvSpPr>
          <p:nvPr>
            <p:ph idx="1"/>
          </p:nvPr>
        </p:nvSpPr>
        <p:spPr>
          <a:xfrm>
            <a:off x="685800" y="1981200"/>
            <a:ext cx="7772400" cy="4572000"/>
          </a:xfrm>
        </p:spPr>
        <p:txBody>
          <a:bodyPr/>
          <a:lstStyle/>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buFont typeface="Wingdings" pitchFamily="2" charset="2"/>
              <a:buNone/>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r>
              <a:rPr lang="en-US" altLang="zh-CN" sz="2600" dirty="0">
                <a:solidFill>
                  <a:srgbClr val="000000"/>
                </a:solidFill>
                <a:latin typeface="华文楷体" pitchFamily="2" charset="-122"/>
                <a:ea typeface="华文楷体" pitchFamily="2" charset="-122"/>
              </a:rPr>
              <a:t>   </a:t>
            </a:r>
            <a:r>
              <a:rPr lang="zh-CN" altLang="en-US" sz="2600" dirty="0">
                <a:solidFill>
                  <a:srgbClr val="000000"/>
                </a:solidFill>
                <a:latin typeface="华文楷体" pitchFamily="2" charset="-122"/>
                <a:ea typeface="华文楷体" pitchFamily="2" charset="-122"/>
              </a:rPr>
              <a:t>图</a:t>
            </a:r>
            <a:r>
              <a:rPr lang="en-US" altLang="zh-CN" sz="2600" dirty="0">
                <a:solidFill>
                  <a:srgbClr val="000000"/>
                </a:solidFill>
                <a:latin typeface="华文楷体" pitchFamily="2" charset="-122"/>
                <a:ea typeface="华文楷体" pitchFamily="2" charset="-122"/>
              </a:rPr>
              <a:t>5.15  </a:t>
            </a:r>
            <a:r>
              <a:rPr lang="zh-CN" altLang="en-US" sz="2600" dirty="0">
                <a:solidFill>
                  <a:srgbClr val="000000"/>
                </a:solidFill>
                <a:latin typeface="华文楷体" pitchFamily="2" charset="-122"/>
                <a:ea typeface="华文楷体" pitchFamily="2" charset="-122"/>
              </a:rPr>
              <a:t>看跌期权的正向差期组合</a:t>
            </a:r>
            <a:r>
              <a:rPr lang="zh-CN" altLang="en-US" sz="3400" dirty="0">
                <a:latin typeface="华文楷体" pitchFamily="2" charset="-122"/>
                <a:ea typeface="华文楷体" pitchFamily="2" charset="-122"/>
              </a:rPr>
              <a:t> </a:t>
            </a:r>
          </a:p>
        </p:txBody>
      </p:sp>
      <p:sp>
        <p:nvSpPr>
          <p:cNvPr id="33795" name="灯片编号占位符 5"/>
          <p:cNvSpPr>
            <a:spLocks noGrp="1"/>
          </p:cNvSpPr>
          <p:nvPr>
            <p:ph type="sldNum" sz="quarter" idx="12"/>
          </p:nvPr>
        </p:nvSpPr>
        <p:spPr>
          <a:noFill/>
        </p:spPr>
        <p:txBody>
          <a:bodyPr/>
          <a:lstStyle/>
          <a:p>
            <a:fld id="{4B08C35F-5E72-407B-8AE1-C683B6485028}" type="slidenum">
              <a:rPr lang="en-US" altLang="zh-CN"/>
              <a:pPr/>
              <a:t>25</a:t>
            </a:fld>
            <a:endParaRPr lang="en-US" altLang="zh-CN"/>
          </a:p>
        </p:txBody>
      </p:sp>
      <p:sp>
        <p:nvSpPr>
          <p:cNvPr id="33798" name="Rectangle 4"/>
          <p:cNvSpPr>
            <a:spLocks noChangeArrowheads="1"/>
          </p:cNvSpPr>
          <p:nvPr/>
        </p:nvSpPr>
        <p:spPr bwMode="auto">
          <a:xfrm>
            <a:off x="2238375" y="1909763"/>
            <a:ext cx="9144000" cy="0"/>
          </a:xfrm>
          <a:prstGeom prst="rect">
            <a:avLst/>
          </a:prstGeom>
          <a:noFill/>
          <a:ln w="9525">
            <a:noFill/>
            <a:miter lim="800000"/>
            <a:headEnd/>
            <a:tailEnd/>
          </a:ln>
        </p:spPr>
        <p:txBody>
          <a:bodyPr>
            <a:spAutoFit/>
          </a:bodyPr>
          <a:lstStyle/>
          <a:p>
            <a:endParaRPr lang="zh-CN" altLang="en-US"/>
          </a:p>
        </p:txBody>
      </p:sp>
      <p:graphicFrame>
        <p:nvGraphicFramePr>
          <p:cNvPr id="33794" name="Object 5"/>
          <p:cNvGraphicFramePr>
            <a:graphicFrameLocks noChangeAspect="1"/>
          </p:cNvGraphicFramePr>
          <p:nvPr/>
        </p:nvGraphicFramePr>
        <p:xfrm>
          <a:off x="304800" y="350838"/>
          <a:ext cx="8229600" cy="5592762"/>
        </p:xfrm>
        <a:graphic>
          <a:graphicData uri="http://schemas.openxmlformats.org/presentationml/2006/ole">
            <mc:AlternateContent xmlns:mc="http://schemas.openxmlformats.org/markup-compatibility/2006">
              <mc:Choice xmlns:v="urn:schemas-microsoft-com:vml" Requires="v">
                <p:oleObj spid="_x0000_s9241" r:id="rId3" imgW="4686300" imgH="3181502" progId="Excel.Sheet.8">
                  <p:embed/>
                </p:oleObj>
              </mc:Choice>
              <mc:Fallback>
                <p:oleObj r:id="rId3" imgW="4686300" imgH="3181502"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0838"/>
                        <a:ext cx="8229600" cy="559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1571604" y="122238"/>
            <a:ext cx="5572164" cy="663556"/>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（六）对角组合</a:t>
            </a:r>
            <a:r>
              <a:rPr lang="zh-CN" altLang="en-US" sz="3600" dirty="0">
                <a:latin typeface="华文楷体" pitchFamily="2" charset="-122"/>
                <a:ea typeface="华文楷体" pitchFamily="2" charset="-122"/>
              </a:rPr>
              <a:t> </a:t>
            </a:r>
          </a:p>
        </p:txBody>
      </p:sp>
      <p:sp>
        <p:nvSpPr>
          <p:cNvPr id="91140" name="Rectangle 3"/>
          <p:cNvSpPr>
            <a:spLocks noGrp="1" noChangeArrowheads="1"/>
          </p:cNvSpPr>
          <p:nvPr>
            <p:ph idx="1"/>
          </p:nvPr>
        </p:nvSpPr>
        <p:spPr>
          <a:xfrm>
            <a:off x="685800" y="1000109"/>
            <a:ext cx="7772400" cy="5095892"/>
          </a:xfrm>
        </p:spPr>
        <p:txBody>
          <a:bodyPr/>
          <a:lstStyle/>
          <a:p>
            <a:pPr eaLnBrk="1" hangingPunct="1">
              <a:buNone/>
            </a:pPr>
            <a:r>
              <a:rPr lang="zh-CN" altLang="en-US" sz="2800" dirty="0">
                <a:solidFill>
                  <a:srgbClr val="000000"/>
                </a:solidFill>
                <a:latin typeface="华文楷体" pitchFamily="2" charset="-122"/>
                <a:ea typeface="华文楷体" pitchFamily="2" charset="-122"/>
              </a:rPr>
              <a:t>对角组合（</a:t>
            </a:r>
            <a:r>
              <a:rPr lang="en-US" altLang="zh-CN" sz="2800" dirty="0">
                <a:solidFill>
                  <a:srgbClr val="000000"/>
                </a:solidFill>
                <a:latin typeface="华文楷体" pitchFamily="2" charset="-122"/>
                <a:ea typeface="华文楷体" pitchFamily="2" charset="-122"/>
              </a:rPr>
              <a:t>Diagonal Spreads</a:t>
            </a:r>
            <a:r>
              <a:rPr lang="zh-CN" altLang="en-US" sz="2800" dirty="0">
                <a:solidFill>
                  <a:srgbClr val="000000"/>
                </a:solidFill>
                <a:latin typeface="华文楷体" pitchFamily="2" charset="-122"/>
                <a:ea typeface="华文楷体" pitchFamily="2" charset="-122"/>
              </a:rPr>
              <a:t>）是指由</a:t>
            </a:r>
            <a:r>
              <a:rPr lang="zh-CN" altLang="en-US" sz="2800" dirty="0">
                <a:solidFill>
                  <a:srgbClr val="FF0000"/>
                </a:solidFill>
                <a:latin typeface="华文楷体" pitchFamily="2" charset="-122"/>
                <a:ea typeface="华文楷体" pitchFamily="2" charset="-122"/>
              </a:rPr>
              <a:t>两份协议价格不同</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和</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，且</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en-US" altLang="zh-CN" sz="2800" dirty="0">
                <a:solidFill>
                  <a:srgbClr val="000000"/>
                </a:solidFill>
                <a:latin typeface="华文楷体" pitchFamily="2" charset="-122"/>
                <a:ea typeface="华文楷体" pitchFamily="2" charset="-122"/>
              </a:rPr>
              <a:t>&lt;K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a:t>
            </a:r>
            <a:r>
              <a:rPr lang="zh-CN" altLang="en-US" sz="2800" dirty="0">
                <a:solidFill>
                  <a:srgbClr val="FF0000"/>
                </a:solidFill>
                <a:latin typeface="华文楷体" pitchFamily="2" charset="-122"/>
                <a:ea typeface="华文楷体" pitchFamily="2" charset="-122"/>
              </a:rPr>
              <a:t>期限也不同</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和</a:t>
            </a:r>
            <a:r>
              <a:rPr lang="en-US" altLang="zh-CN" sz="2800" dirty="0">
                <a:solidFill>
                  <a:srgbClr val="000000"/>
                </a:solidFill>
                <a:latin typeface="华文楷体" pitchFamily="2" charset="-122"/>
                <a:ea typeface="华文楷体" pitchFamily="2" charset="-122"/>
              </a:rPr>
              <a:t>T</a:t>
            </a:r>
            <a:r>
              <a:rPr lang="en-US" altLang="zh-CN" sz="2800" baseline="30000" dirty="0">
                <a:solidFill>
                  <a:srgbClr val="000000"/>
                </a:solidFill>
                <a:latin typeface="华文楷体" pitchFamily="2" charset="-122"/>
                <a:ea typeface="华文楷体" pitchFamily="2" charset="-122"/>
              </a:rPr>
              <a:t>*</a:t>
            </a:r>
            <a:r>
              <a:rPr lang="zh-CN" altLang="en-US" sz="2800" dirty="0">
                <a:solidFill>
                  <a:srgbClr val="000000"/>
                </a:solidFill>
                <a:latin typeface="华文楷体" pitchFamily="2" charset="-122"/>
                <a:ea typeface="华文楷体" pitchFamily="2" charset="-122"/>
              </a:rPr>
              <a:t>，且</a:t>
            </a:r>
            <a:r>
              <a:rPr lang="en-US" altLang="zh-CN" sz="2800" dirty="0">
                <a:solidFill>
                  <a:srgbClr val="000000"/>
                </a:solidFill>
                <a:latin typeface="华文楷体" pitchFamily="2" charset="-122"/>
                <a:ea typeface="华文楷体" pitchFamily="2" charset="-122"/>
              </a:rPr>
              <a:t>T&lt;T</a:t>
            </a:r>
            <a:r>
              <a:rPr lang="en-US" altLang="zh-CN" sz="2800" baseline="30000" dirty="0">
                <a:solidFill>
                  <a:srgbClr val="000000"/>
                </a:solidFill>
                <a:latin typeface="华文楷体" pitchFamily="2" charset="-122"/>
                <a:ea typeface="华文楷体" pitchFamily="2" charset="-122"/>
              </a:rPr>
              <a:t>*</a:t>
            </a:r>
            <a:r>
              <a:rPr lang="zh-CN" altLang="en-US" sz="2800" dirty="0">
                <a:solidFill>
                  <a:srgbClr val="000000"/>
                </a:solidFill>
                <a:latin typeface="华文楷体" pitchFamily="2" charset="-122"/>
                <a:ea typeface="华文楷体" pitchFamily="2" charset="-122"/>
              </a:rPr>
              <a:t>）的</a:t>
            </a:r>
            <a:r>
              <a:rPr lang="zh-CN" altLang="en-US" sz="2800" dirty="0">
                <a:solidFill>
                  <a:srgbClr val="FF0000"/>
                </a:solidFill>
                <a:latin typeface="华文楷体" pitchFamily="2" charset="-122"/>
                <a:ea typeface="华文楷体" pitchFamily="2" charset="-122"/>
              </a:rPr>
              <a:t>同种期权</a:t>
            </a:r>
            <a:r>
              <a:rPr lang="zh-CN" altLang="en-US" sz="2800" dirty="0">
                <a:solidFill>
                  <a:srgbClr val="000000"/>
                </a:solidFill>
                <a:latin typeface="华文楷体" pitchFamily="2" charset="-122"/>
                <a:ea typeface="华文楷体" pitchFamily="2" charset="-122"/>
              </a:rPr>
              <a:t>的不同头寸组成。它有八种类型：</a:t>
            </a:r>
          </a:p>
          <a:p>
            <a:pPr eaLnBrk="1" hangingPunct="1">
              <a:buNone/>
            </a:pPr>
            <a:r>
              <a:rPr lang="en-US" altLang="zh-CN" sz="28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看涨期权的牛市正向对角组合 </a:t>
            </a:r>
          </a:p>
          <a:p>
            <a:pPr eaLnBrk="1" hangingPunct="1"/>
            <a:r>
              <a:rPr lang="zh-CN" altLang="en-US" sz="2800" dirty="0">
                <a:solidFill>
                  <a:srgbClr val="000000"/>
                </a:solidFill>
                <a:latin typeface="华文楷体" pitchFamily="2" charset="-122"/>
                <a:ea typeface="华文楷体" pitchFamily="2" charset="-122"/>
              </a:rPr>
              <a:t>看涨期权的牛市正向对角组合是由看涨期权的（</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en-US" altLang="zh-CN" sz="2800" baseline="30000" dirty="0">
                <a:solidFill>
                  <a:srgbClr val="000000"/>
                </a:solidFill>
                <a:latin typeface="华文楷体" pitchFamily="2" charset="-122"/>
                <a:ea typeface="华文楷体" pitchFamily="2" charset="-122"/>
              </a:rPr>
              <a:t>*</a:t>
            </a:r>
            <a:r>
              <a:rPr lang="zh-CN" altLang="en-US" sz="2800" dirty="0">
                <a:solidFill>
                  <a:srgbClr val="000000"/>
                </a:solidFill>
                <a:latin typeface="华文楷体" pitchFamily="2" charset="-122"/>
                <a:ea typeface="华文楷体" pitchFamily="2" charset="-122"/>
              </a:rPr>
              <a:t>）多头加（</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）空头组合组成的。 </a:t>
            </a:r>
            <a:r>
              <a:rPr lang="zh-CN" altLang="en-US" sz="2800" dirty="0">
                <a:latin typeface="华文楷体" pitchFamily="2" charset="-122"/>
                <a:ea typeface="华文楷体" pitchFamily="2" charset="-122"/>
              </a:rPr>
              <a:t> </a:t>
            </a:r>
            <a:r>
              <a:rPr lang="zh-CN" altLang="en-US" dirty="0">
                <a:latin typeface="华文楷体" pitchFamily="2" charset="-122"/>
                <a:ea typeface="华文楷体" pitchFamily="2" charset="-122"/>
              </a:rPr>
              <a:t/>
            </a:r>
            <a:br>
              <a:rPr lang="zh-CN" altLang="en-US" dirty="0">
                <a:latin typeface="华文楷体" pitchFamily="2" charset="-122"/>
                <a:ea typeface="华文楷体" pitchFamily="2" charset="-122"/>
              </a:rPr>
            </a:br>
            <a:endParaRPr lang="zh-CN" altLang="en-US" dirty="0">
              <a:latin typeface="华文楷体" pitchFamily="2" charset="-122"/>
              <a:ea typeface="华文楷体" pitchFamily="2" charset="-122"/>
            </a:endParaRPr>
          </a:p>
        </p:txBody>
      </p:sp>
      <p:sp>
        <p:nvSpPr>
          <p:cNvPr id="91138" name="灯片编号占位符 5"/>
          <p:cNvSpPr>
            <a:spLocks noGrp="1"/>
          </p:cNvSpPr>
          <p:nvPr>
            <p:ph type="sldNum" sz="quarter" idx="12"/>
          </p:nvPr>
        </p:nvSpPr>
        <p:spPr>
          <a:noFill/>
        </p:spPr>
        <p:txBody>
          <a:bodyPr/>
          <a:lstStyle/>
          <a:p>
            <a:fld id="{0D62B3CA-2576-44A6-8245-27AB1568FBAF}" type="slidenum">
              <a:rPr lang="en-US" altLang="zh-CN"/>
              <a:pPr/>
              <a:t>26</a:t>
            </a:fld>
            <a:endParaRPr lang="en-US" altLang="zh-C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34821" name="Rectangle 3"/>
          <p:cNvSpPr>
            <a:spLocks noGrp="1" noChangeArrowheads="1"/>
          </p:cNvSpPr>
          <p:nvPr>
            <p:ph idx="1"/>
          </p:nvPr>
        </p:nvSpPr>
        <p:spPr>
          <a:xfrm>
            <a:off x="685800" y="1981200"/>
            <a:ext cx="7772400" cy="4495800"/>
          </a:xfrm>
        </p:spPr>
        <p:txBody>
          <a:bodyPr/>
          <a:lstStyle/>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pPr>
            <a:endParaRPr lang="en-US" altLang="zh-CN" sz="1900" dirty="0">
              <a:solidFill>
                <a:srgbClr val="000000"/>
              </a:solidFill>
              <a:latin typeface="宋体" pitchFamily="2" charset="-122"/>
            </a:endParaRPr>
          </a:p>
          <a:p>
            <a:pPr eaLnBrk="1" hangingPunct="1">
              <a:lnSpc>
                <a:spcPct val="90000"/>
              </a:lnSpc>
              <a:buFont typeface="Wingdings" pitchFamily="2" charset="2"/>
              <a:buNone/>
            </a:pPr>
            <a:r>
              <a:rPr lang="en-US" altLang="zh-CN" sz="2100" dirty="0">
                <a:solidFill>
                  <a:srgbClr val="000000"/>
                </a:solidFill>
                <a:latin typeface="宋体" pitchFamily="2" charset="-122"/>
              </a:rPr>
              <a:t>    </a:t>
            </a:r>
          </a:p>
          <a:p>
            <a:pPr algn="ctr" eaLnBrk="1" hangingPunct="1">
              <a:lnSpc>
                <a:spcPct val="90000"/>
              </a:lnSpc>
            </a:pPr>
            <a:r>
              <a:rPr lang="zh-CN" altLang="en-US" sz="2100" dirty="0">
                <a:solidFill>
                  <a:srgbClr val="000000"/>
                </a:solidFill>
                <a:latin typeface="宋体" pitchFamily="2" charset="-122"/>
              </a:rPr>
              <a:t>图</a:t>
            </a:r>
            <a:r>
              <a:rPr lang="en-US" altLang="zh-CN" sz="2100" dirty="0">
                <a:solidFill>
                  <a:srgbClr val="000000"/>
                </a:solidFill>
              </a:rPr>
              <a:t>5.16  </a:t>
            </a:r>
            <a:r>
              <a:rPr lang="zh-CN" altLang="en-US" sz="2100" dirty="0">
                <a:solidFill>
                  <a:srgbClr val="000000"/>
                </a:solidFill>
                <a:latin typeface="宋体" pitchFamily="2" charset="-122"/>
              </a:rPr>
              <a:t>看涨期权的牛市正向对角组合</a:t>
            </a:r>
            <a:r>
              <a:rPr lang="zh-CN" altLang="en-US" sz="2600" dirty="0"/>
              <a:t> </a:t>
            </a:r>
          </a:p>
        </p:txBody>
      </p:sp>
      <p:sp>
        <p:nvSpPr>
          <p:cNvPr id="34819" name="灯片编号占位符 5"/>
          <p:cNvSpPr>
            <a:spLocks noGrp="1"/>
          </p:cNvSpPr>
          <p:nvPr>
            <p:ph type="sldNum" sz="quarter" idx="12"/>
          </p:nvPr>
        </p:nvSpPr>
        <p:spPr>
          <a:noFill/>
        </p:spPr>
        <p:txBody>
          <a:bodyPr/>
          <a:lstStyle/>
          <a:p>
            <a:fld id="{CD843F7A-8735-4CA8-BCBE-B8064C97F96A}" type="slidenum">
              <a:rPr lang="en-US" altLang="zh-CN"/>
              <a:pPr/>
              <a:t>27</a:t>
            </a:fld>
            <a:endParaRPr lang="en-US" altLang="zh-CN"/>
          </a:p>
        </p:txBody>
      </p:sp>
      <p:sp>
        <p:nvSpPr>
          <p:cNvPr id="34822" name="Rectangle 4"/>
          <p:cNvSpPr>
            <a:spLocks noChangeArrowheads="1"/>
          </p:cNvSpPr>
          <p:nvPr/>
        </p:nvSpPr>
        <p:spPr bwMode="auto">
          <a:xfrm>
            <a:off x="2014538" y="1704975"/>
            <a:ext cx="9144000" cy="0"/>
          </a:xfrm>
          <a:prstGeom prst="rect">
            <a:avLst/>
          </a:prstGeom>
          <a:noFill/>
          <a:ln w="9525">
            <a:noFill/>
            <a:miter lim="800000"/>
            <a:headEnd/>
            <a:tailEnd/>
          </a:ln>
        </p:spPr>
        <p:txBody>
          <a:bodyPr>
            <a:spAutoFit/>
          </a:bodyPr>
          <a:lstStyle/>
          <a:p>
            <a:endParaRPr lang="zh-CN" altLang="en-US"/>
          </a:p>
        </p:txBody>
      </p:sp>
      <p:graphicFrame>
        <p:nvGraphicFramePr>
          <p:cNvPr id="34818" name="Object 5"/>
          <p:cNvGraphicFramePr>
            <a:graphicFrameLocks noChangeAspect="1"/>
          </p:cNvGraphicFramePr>
          <p:nvPr/>
        </p:nvGraphicFramePr>
        <p:xfrm>
          <a:off x="250825" y="0"/>
          <a:ext cx="8382000" cy="5778500"/>
        </p:xfrm>
        <a:graphic>
          <a:graphicData uri="http://schemas.openxmlformats.org/presentationml/2006/ole">
            <mc:AlternateContent xmlns:mc="http://schemas.openxmlformats.org/markup-compatibility/2006">
              <mc:Choice xmlns:v="urn:schemas-microsoft-com:vml" Requires="v">
                <p:oleObj spid="_x0000_s10265" r:id="rId3" imgW="5124602" imgH="3448202" progId="Excel.Sheet.8">
                  <p:embed/>
                </p:oleObj>
              </mc:Choice>
              <mc:Fallback>
                <p:oleObj r:id="rId3" imgW="5124602" imgH="3448202"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0"/>
                        <a:ext cx="8382000" cy="577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3"/>
          <p:cNvSpPr>
            <a:spLocks noGrp="1" noChangeArrowheads="1"/>
          </p:cNvSpPr>
          <p:nvPr>
            <p:ph idx="1"/>
          </p:nvPr>
        </p:nvSpPr>
        <p:spPr>
          <a:xfrm>
            <a:off x="214282" y="1571612"/>
            <a:ext cx="8715436" cy="4525963"/>
          </a:xfrm>
        </p:spPr>
        <p:txBody>
          <a:bodyPr>
            <a:normAutofit/>
          </a:bodyPr>
          <a:lstStyle/>
          <a:p>
            <a:pPr eaLnBrk="1" hangingPunct="1"/>
            <a:r>
              <a:rPr lang="zh-CN" altLang="en-US" sz="2800" b="1" dirty="0">
                <a:solidFill>
                  <a:srgbClr val="000000"/>
                </a:solidFill>
                <a:latin typeface="华文楷体" pitchFamily="2" charset="-122"/>
                <a:ea typeface="华文楷体" pitchFamily="2" charset="-122"/>
              </a:rPr>
              <a:t>表</a:t>
            </a:r>
            <a:r>
              <a:rPr lang="en-US" altLang="zh-CN" sz="2800" b="1" dirty="0">
                <a:solidFill>
                  <a:srgbClr val="000000"/>
                </a:solidFill>
                <a:latin typeface="华文楷体" pitchFamily="2" charset="-122"/>
                <a:ea typeface="华文楷体" pitchFamily="2" charset="-122"/>
              </a:rPr>
              <a:t>5.2  </a:t>
            </a:r>
            <a:r>
              <a:rPr lang="zh-CN" altLang="en-US" sz="2800" b="1" dirty="0">
                <a:solidFill>
                  <a:srgbClr val="000000"/>
                </a:solidFill>
                <a:latin typeface="华文楷体" pitchFamily="2" charset="-122"/>
                <a:ea typeface="华文楷体" pitchFamily="2" charset="-122"/>
              </a:rPr>
              <a:t>看涨期权的正向牛市对角组合</a:t>
            </a:r>
            <a:r>
              <a:rPr lang="zh-CN" altLang="en-US" sz="2800" dirty="0">
                <a:latin typeface="华文楷体" pitchFamily="2" charset="-122"/>
                <a:ea typeface="华文楷体" pitchFamily="2" charset="-122"/>
              </a:rPr>
              <a:t> </a:t>
            </a:r>
          </a:p>
        </p:txBody>
      </p:sp>
      <p:sp>
        <p:nvSpPr>
          <p:cNvPr id="92162" name="灯片编号占位符 5"/>
          <p:cNvSpPr>
            <a:spLocks noGrp="1"/>
          </p:cNvSpPr>
          <p:nvPr>
            <p:ph type="sldNum" sz="quarter" idx="12"/>
          </p:nvPr>
        </p:nvSpPr>
        <p:spPr>
          <a:noFill/>
        </p:spPr>
        <p:txBody>
          <a:bodyPr/>
          <a:lstStyle/>
          <a:p>
            <a:fld id="{62D9442F-6D1D-48E7-97BA-EE568537875D}" type="slidenum">
              <a:rPr lang="en-US" altLang="zh-CN"/>
              <a:pPr/>
              <a:t>28</a:t>
            </a:fld>
            <a:endParaRPr lang="en-US" altLang="zh-CN"/>
          </a:p>
        </p:txBody>
      </p:sp>
      <p:grpSp>
        <p:nvGrpSpPr>
          <p:cNvPr id="2" name="Group 4"/>
          <p:cNvGrpSpPr>
            <a:grpSpLocks/>
          </p:cNvGrpSpPr>
          <p:nvPr/>
        </p:nvGrpSpPr>
        <p:grpSpPr bwMode="auto">
          <a:xfrm>
            <a:off x="304800" y="2768600"/>
            <a:ext cx="8610600" cy="1955800"/>
            <a:chOff x="-3" y="-3"/>
            <a:chExt cx="3558" cy="832"/>
          </a:xfrm>
        </p:grpSpPr>
        <p:grpSp>
          <p:nvGrpSpPr>
            <p:cNvPr id="3" name="Group 5"/>
            <p:cNvGrpSpPr>
              <a:grpSpLocks/>
            </p:cNvGrpSpPr>
            <p:nvPr/>
          </p:nvGrpSpPr>
          <p:grpSpPr bwMode="auto">
            <a:xfrm>
              <a:off x="0" y="0"/>
              <a:ext cx="3552" cy="826"/>
              <a:chOff x="0" y="0"/>
              <a:chExt cx="3552" cy="826"/>
            </a:xfrm>
          </p:grpSpPr>
          <p:grpSp>
            <p:nvGrpSpPr>
              <p:cNvPr id="4" name="Group 6"/>
              <p:cNvGrpSpPr>
                <a:grpSpLocks/>
              </p:cNvGrpSpPr>
              <p:nvPr/>
            </p:nvGrpSpPr>
            <p:grpSpPr bwMode="auto">
              <a:xfrm>
                <a:off x="0" y="0"/>
                <a:ext cx="3552" cy="384"/>
                <a:chOff x="0" y="0"/>
                <a:chExt cx="3552" cy="384"/>
              </a:xfrm>
            </p:grpSpPr>
            <p:sp>
              <p:nvSpPr>
                <p:cNvPr id="92172" name="Rectangle 7"/>
                <p:cNvSpPr>
                  <a:spLocks noChangeArrowheads="1"/>
                </p:cNvSpPr>
                <p:nvPr/>
              </p:nvSpPr>
              <p:spPr bwMode="auto">
                <a:xfrm>
                  <a:off x="43" y="0"/>
                  <a:ext cx="3466" cy="384"/>
                </a:xfrm>
                <a:prstGeom prst="rect">
                  <a:avLst/>
                </a:prstGeom>
                <a:noFill/>
                <a:ln w="9525">
                  <a:noFill/>
                  <a:miter lim="800000"/>
                  <a:headEnd/>
                  <a:tailEnd/>
                </a:ln>
              </p:spPr>
              <p:txBody>
                <a:bodyPr anchor="ctr"/>
                <a:lstStyle/>
                <a:p>
                  <a:r>
                    <a:rPr kumimoji="1" lang="en-US" altLang="zh-CN" sz="2000" dirty="0">
                      <a:solidFill>
                        <a:srgbClr val="000000"/>
                      </a:solidFill>
                      <a:latin typeface="Times New Roman" pitchFamily="18" charset="0"/>
                    </a:rPr>
                    <a:t>S</a:t>
                  </a:r>
                  <a:r>
                    <a:rPr kumimoji="1" lang="en-US" altLang="zh-CN" sz="2000" baseline="-30000" dirty="0">
                      <a:solidFill>
                        <a:srgbClr val="000000"/>
                      </a:solidFill>
                      <a:latin typeface="Times New Roman" pitchFamily="18" charset="0"/>
                    </a:rPr>
                    <a:t>T</a:t>
                  </a:r>
                  <a:r>
                    <a:rPr kumimoji="1" lang="zh-CN" altLang="en-US" sz="2000" dirty="0">
                      <a:solidFill>
                        <a:srgbClr val="000000"/>
                      </a:solidFill>
                      <a:latin typeface="Times New Roman" pitchFamily="18" charset="0"/>
                    </a:rPr>
                    <a:t>的范围       </a:t>
                  </a:r>
                  <a:r>
                    <a:rPr kumimoji="1" lang="en-US" altLang="zh-CN" sz="2000" dirty="0">
                      <a:solidFill>
                        <a:srgbClr val="000000"/>
                      </a:solidFill>
                      <a:latin typeface="Times New Roman" pitchFamily="18" charset="0"/>
                    </a:rPr>
                    <a:t>(K</a:t>
                  </a:r>
                  <a:r>
                    <a:rPr kumimoji="1" lang="en-US" altLang="zh-CN" sz="2000" baseline="-30000" dirty="0">
                      <a:solidFill>
                        <a:srgbClr val="000000"/>
                      </a:solidFill>
                      <a:latin typeface="Times New Roman" pitchFamily="18" charset="0"/>
                    </a:rPr>
                    <a:t>1</a:t>
                  </a:r>
                  <a:r>
                    <a:rPr kumimoji="1" lang="en-US" altLang="zh-CN" sz="2000" dirty="0">
                      <a:solidFill>
                        <a:srgbClr val="000000"/>
                      </a:solidFill>
                      <a:latin typeface="Times New Roman" pitchFamily="18" charset="0"/>
                    </a:rPr>
                    <a:t>, T</a:t>
                  </a:r>
                  <a:r>
                    <a:rPr kumimoji="1" lang="en-US" altLang="zh-CN" sz="2000" baseline="30000" dirty="0">
                      <a:solidFill>
                        <a:srgbClr val="000000"/>
                      </a:solidFill>
                      <a:latin typeface="Times New Roman" pitchFamily="18" charset="0"/>
                    </a:rPr>
                    <a:t>*</a:t>
                  </a:r>
                  <a:r>
                    <a:rPr kumimoji="1" lang="en-US" altLang="zh-CN" sz="2000" dirty="0">
                      <a:solidFill>
                        <a:srgbClr val="000000"/>
                      </a:solidFill>
                      <a:latin typeface="Times New Roman" pitchFamily="18" charset="0"/>
                    </a:rPr>
                    <a:t>)</a:t>
                  </a:r>
                  <a:r>
                    <a:rPr kumimoji="1" lang="zh-CN" altLang="en-US" sz="2000" dirty="0">
                      <a:solidFill>
                        <a:srgbClr val="000000"/>
                      </a:solidFill>
                      <a:latin typeface="Times New Roman" pitchFamily="18" charset="0"/>
                    </a:rPr>
                    <a:t>多头的盈亏        </a:t>
                  </a:r>
                  <a:r>
                    <a:rPr kumimoji="1" lang="en-US" altLang="zh-CN" sz="2000" dirty="0">
                      <a:solidFill>
                        <a:srgbClr val="000000"/>
                      </a:solidFill>
                      <a:latin typeface="Times New Roman" pitchFamily="18" charset="0"/>
                    </a:rPr>
                    <a:t>(K</a:t>
                  </a:r>
                  <a:r>
                    <a:rPr kumimoji="1" lang="en-US" altLang="zh-CN" sz="2000" baseline="-30000" dirty="0">
                      <a:solidFill>
                        <a:srgbClr val="000000"/>
                      </a:solidFill>
                      <a:latin typeface="Times New Roman" pitchFamily="18" charset="0"/>
                    </a:rPr>
                    <a:t>2</a:t>
                  </a:r>
                  <a:r>
                    <a:rPr kumimoji="1" lang="en-US" altLang="zh-CN" sz="2000" dirty="0">
                      <a:solidFill>
                        <a:srgbClr val="000000"/>
                      </a:solidFill>
                      <a:latin typeface="Times New Roman" pitchFamily="18" charset="0"/>
                    </a:rPr>
                    <a:t>, T)</a:t>
                  </a:r>
                  <a:r>
                    <a:rPr kumimoji="1" lang="zh-CN" altLang="en-US" sz="2000" dirty="0">
                      <a:solidFill>
                        <a:srgbClr val="000000"/>
                      </a:solidFill>
                      <a:latin typeface="Times New Roman" pitchFamily="18" charset="0"/>
                    </a:rPr>
                    <a:t>空头的盈亏        总盈亏</a:t>
                  </a:r>
                  <a:r>
                    <a:rPr kumimoji="1" lang="zh-CN" altLang="en-US" sz="1000" dirty="0">
                      <a:solidFill>
                        <a:srgbClr val="000000"/>
                      </a:solidFill>
                      <a:latin typeface="Times New Roman" pitchFamily="18" charset="0"/>
                    </a:rPr>
                    <a:t>    </a:t>
                  </a:r>
                  <a:endParaRPr kumimoji="1" lang="zh-CN" altLang="en-US" sz="1000" dirty="0">
                    <a:latin typeface="Times New Roman" pitchFamily="18" charset="0"/>
                  </a:endParaRPr>
                </a:p>
                <a:p>
                  <a:pPr eaLnBrk="0" hangingPunct="0"/>
                  <a:endParaRPr kumimoji="1" lang="en-US" altLang="zh-CN" sz="2400" dirty="0">
                    <a:latin typeface="Times New Roman" pitchFamily="18" charset="0"/>
                  </a:endParaRPr>
                </a:p>
              </p:txBody>
            </p:sp>
            <p:sp>
              <p:nvSpPr>
                <p:cNvPr id="92173" name="Rectangle 8"/>
                <p:cNvSpPr>
                  <a:spLocks noChangeArrowheads="1"/>
                </p:cNvSpPr>
                <p:nvPr/>
              </p:nvSpPr>
              <p:spPr bwMode="auto">
                <a:xfrm>
                  <a:off x="0" y="0"/>
                  <a:ext cx="3552" cy="384"/>
                </a:xfrm>
                <a:prstGeom prst="rect">
                  <a:avLst/>
                </a:prstGeom>
                <a:noFill/>
                <a:ln w="7">
                  <a:solidFill>
                    <a:srgbClr val="A0A0A0"/>
                  </a:solidFill>
                  <a:miter lim="800000"/>
                  <a:headEnd/>
                  <a:tailEnd/>
                </a:ln>
              </p:spPr>
              <p:txBody>
                <a:bodyPr wrap="none"/>
                <a:lstStyle/>
                <a:p>
                  <a:endParaRPr lang="zh-CN" altLang="en-US"/>
                </a:p>
              </p:txBody>
            </p:sp>
          </p:grpSp>
          <p:grpSp>
            <p:nvGrpSpPr>
              <p:cNvPr id="5" name="Group 9"/>
              <p:cNvGrpSpPr>
                <a:grpSpLocks/>
              </p:cNvGrpSpPr>
              <p:nvPr/>
            </p:nvGrpSpPr>
            <p:grpSpPr bwMode="auto">
              <a:xfrm>
                <a:off x="0" y="384"/>
                <a:ext cx="3552" cy="442"/>
                <a:chOff x="0" y="384"/>
                <a:chExt cx="3552" cy="442"/>
              </a:xfrm>
            </p:grpSpPr>
            <p:sp>
              <p:nvSpPr>
                <p:cNvPr id="92170" name="Rectangle 10"/>
                <p:cNvSpPr>
                  <a:spLocks noChangeArrowheads="1"/>
                </p:cNvSpPr>
                <p:nvPr/>
              </p:nvSpPr>
              <p:spPr bwMode="auto">
                <a:xfrm>
                  <a:off x="43" y="384"/>
                  <a:ext cx="3466" cy="442"/>
                </a:xfrm>
                <a:prstGeom prst="rect">
                  <a:avLst/>
                </a:prstGeom>
                <a:noFill/>
                <a:ln w="9525">
                  <a:noFill/>
                  <a:miter lim="800000"/>
                  <a:headEnd/>
                  <a:tailEnd/>
                </a:ln>
              </p:spPr>
              <p:txBody>
                <a:bodyPr/>
                <a:lstStyle/>
                <a:p>
                  <a:r>
                    <a:rPr kumimoji="1" lang="en-US" altLang="zh-CN" sz="2000" dirty="0">
                      <a:solidFill>
                        <a:srgbClr val="000000"/>
                      </a:solidFill>
                      <a:latin typeface="Times New Roman" pitchFamily="18" charset="0"/>
                    </a:rPr>
                    <a:t>S</a:t>
                  </a:r>
                  <a:r>
                    <a:rPr kumimoji="1" lang="en-US" altLang="zh-CN" sz="2000" baseline="-30000" dirty="0">
                      <a:solidFill>
                        <a:srgbClr val="000000"/>
                      </a:solidFill>
                      <a:latin typeface="Times New Roman" pitchFamily="18" charset="0"/>
                    </a:rPr>
                    <a:t>T</a:t>
                  </a:r>
                  <a:r>
                    <a:rPr kumimoji="1" lang="en-US" altLang="zh-CN" sz="2000" dirty="0">
                      <a:solidFill>
                        <a:srgbClr val="000000"/>
                      </a:solidFill>
                      <a:latin typeface="Times New Roman" pitchFamily="18" charset="0"/>
                      <a:sym typeface="Symbol" pitchFamily="18" charset="2"/>
                    </a:rPr>
                    <a:t></a:t>
                  </a:r>
                  <a:r>
                    <a:rPr kumimoji="1" lang="en-US" altLang="zh-CN" sz="2000" dirty="0">
                      <a:solidFill>
                        <a:srgbClr val="000000"/>
                      </a:solidFill>
                      <a:latin typeface="Times New Roman" pitchFamily="18" charset="0"/>
                    </a:rPr>
                    <a:t>              </a:t>
                  </a:r>
                  <a:r>
                    <a:rPr kumimoji="1" lang="zh-CN" altLang="en-US" sz="2000" dirty="0">
                      <a:solidFill>
                        <a:srgbClr val="000000"/>
                      </a:solidFill>
                      <a:latin typeface="Times New Roman" pitchFamily="18" charset="0"/>
                      <a:sym typeface="Symbol" pitchFamily="18" charset="2"/>
                    </a:rPr>
                    <a:t>趋近于</a:t>
                  </a:r>
                  <a:r>
                    <a:rPr kumimoji="1" lang="en-US" altLang="zh-CN" sz="2000" dirty="0">
                      <a:solidFill>
                        <a:srgbClr val="000000"/>
                      </a:solidFill>
                      <a:latin typeface="Times New Roman" pitchFamily="18" charset="0"/>
                      <a:sym typeface="Symbol" pitchFamily="18" charset="2"/>
                    </a:rPr>
                    <a:t>S</a:t>
                  </a:r>
                  <a:r>
                    <a:rPr kumimoji="1" lang="en-US" altLang="zh-CN" sz="2000" baseline="-30000" dirty="0">
                      <a:solidFill>
                        <a:srgbClr val="000000"/>
                      </a:solidFill>
                      <a:latin typeface="Times New Roman" pitchFamily="18" charset="0"/>
                      <a:sym typeface="Symbol" pitchFamily="18" charset="2"/>
                    </a:rPr>
                    <a:t>T</a:t>
                  </a:r>
                  <a:r>
                    <a:rPr kumimoji="1" lang="en-US" altLang="zh-CN" sz="2000" dirty="0">
                      <a:solidFill>
                        <a:srgbClr val="000000"/>
                      </a:solidFill>
                      <a:latin typeface="Times New Roman" pitchFamily="18" charset="0"/>
                      <a:sym typeface="Symbol" pitchFamily="18" charset="2"/>
                    </a:rPr>
                    <a:t>―K</a:t>
                  </a:r>
                  <a:r>
                    <a:rPr kumimoji="1" lang="en-US" altLang="zh-CN" sz="2000" baseline="-30000" dirty="0">
                      <a:solidFill>
                        <a:srgbClr val="000000"/>
                      </a:solidFill>
                      <a:latin typeface="Times New Roman" pitchFamily="18" charset="0"/>
                      <a:sym typeface="Symbol" pitchFamily="18" charset="2"/>
                    </a:rPr>
                    <a:t>1</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a:t>
                  </a:r>
                  <a:r>
                    <a:rPr kumimoji="1" lang="en-US" altLang="zh-CN" sz="2000" dirty="0">
                      <a:solidFill>
                        <a:srgbClr val="000000"/>
                      </a:solidFill>
                      <a:latin typeface="Times New Roman" pitchFamily="18" charset="0"/>
                      <a:sym typeface="Symbol" pitchFamily="18" charset="2"/>
                    </a:rPr>
                    <a:t>             K</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―S</a:t>
                  </a:r>
                  <a:r>
                    <a:rPr kumimoji="1" lang="en-US" altLang="zh-CN" sz="2000" baseline="-30000" dirty="0">
                      <a:solidFill>
                        <a:srgbClr val="000000"/>
                      </a:solidFill>
                      <a:latin typeface="Times New Roman" pitchFamily="18" charset="0"/>
                      <a:sym typeface="Symbol" pitchFamily="18" charset="2"/>
                    </a:rPr>
                    <a:t>T</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     </a:t>
                  </a:r>
                  <a:r>
                    <a:rPr kumimoji="1" lang="zh-CN" altLang="en-US" sz="2000" dirty="0">
                      <a:solidFill>
                        <a:srgbClr val="000000"/>
                      </a:solidFill>
                      <a:latin typeface="Times New Roman" pitchFamily="18" charset="0"/>
                      <a:sym typeface="Symbol" pitchFamily="18" charset="2"/>
                    </a:rPr>
                    <a:t>趋近 </a:t>
                  </a:r>
                  <a:r>
                    <a:rPr kumimoji="1" lang="en-US" altLang="zh-CN" sz="2000" dirty="0">
                      <a:solidFill>
                        <a:srgbClr val="000000"/>
                      </a:solidFill>
                      <a:latin typeface="Times New Roman" pitchFamily="18" charset="0"/>
                      <a:sym typeface="Symbol" pitchFamily="18" charset="2"/>
                    </a:rPr>
                    <a:t>K</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―K</a:t>
                  </a:r>
                  <a:r>
                    <a:rPr kumimoji="1" lang="en-US" altLang="zh-CN" sz="2000" baseline="-30000" dirty="0">
                      <a:solidFill>
                        <a:srgbClr val="000000"/>
                      </a:solidFill>
                      <a:latin typeface="Times New Roman" pitchFamily="18" charset="0"/>
                      <a:sym typeface="Symbol" pitchFamily="18" charset="2"/>
                    </a:rPr>
                    <a:t>1</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2</a:t>
                  </a:r>
                  <a:r>
                    <a:rPr kumimoji="1" lang="zh-CN" altLang="en-US" sz="2000" dirty="0">
                      <a:solidFill>
                        <a:srgbClr val="000000"/>
                      </a:solidFill>
                      <a:latin typeface="Times New Roman" pitchFamily="18" charset="0"/>
                      <a:sym typeface="Symbol" pitchFamily="18" charset="2"/>
                    </a:rPr>
                    <a:t>－</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a:t>
                  </a:r>
                  <a:endParaRPr kumimoji="1" lang="en-US" altLang="zh-CN" sz="2000" dirty="0">
                    <a:latin typeface="Times New Roman" pitchFamily="18" charset="0"/>
                    <a:sym typeface="Symbol" pitchFamily="18" charset="2"/>
                  </a:endParaRPr>
                </a:p>
                <a:p>
                  <a:pPr eaLnBrk="0" hangingPunct="0"/>
                  <a:r>
                    <a:rPr kumimoji="1" lang="en-US" altLang="zh-CN" sz="2000" dirty="0">
                      <a:solidFill>
                        <a:srgbClr val="000000"/>
                      </a:solidFill>
                      <a:latin typeface="Times New Roman" pitchFamily="18" charset="0"/>
                      <a:sym typeface="Symbol" pitchFamily="18" charset="2"/>
                    </a:rPr>
                    <a:t>S</a:t>
                  </a:r>
                  <a:r>
                    <a:rPr kumimoji="1" lang="en-US" altLang="zh-CN" sz="2000" baseline="-30000" dirty="0">
                      <a:solidFill>
                        <a:srgbClr val="000000"/>
                      </a:solidFill>
                      <a:latin typeface="Times New Roman" pitchFamily="18" charset="0"/>
                      <a:sym typeface="Symbol" pitchFamily="18" charset="2"/>
                    </a:rPr>
                    <a:t>T</a:t>
                  </a:r>
                  <a:r>
                    <a:rPr kumimoji="1" lang="en-US" altLang="zh-CN" sz="2000" dirty="0">
                      <a:solidFill>
                        <a:srgbClr val="000000"/>
                      </a:solidFill>
                      <a:latin typeface="Times New Roman" pitchFamily="18" charset="0"/>
                      <a:sym typeface="Symbol" pitchFamily="18" charset="2"/>
                    </a:rPr>
                    <a:t>=K</a:t>
                  </a:r>
                  <a:r>
                    <a:rPr kumimoji="1" lang="en-US" altLang="zh-CN" sz="2000" baseline="-30000" dirty="0">
                      <a:solidFill>
                        <a:srgbClr val="000000"/>
                      </a:solidFill>
                      <a:latin typeface="Times New Roman" pitchFamily="18" charset="0"/>
                      <a:sym typeface="Symbol" pitchFamily="18" charset="2"/>
                    </a:rPr>
                    <a:t>2 </a:t>
                  </a:r>
                  <a:r>
                    <a:rPr kumimoji="1" lang="en-US" altLang="zh-CN" sz="2000" dirty="0">
                      <a:solidFill>
                        <a:srgbClr val="000000"/>
                      </a:solidFill>
                      <a:latin typeface="Times New Roman" pitchFamily="18" charset="0"/>
                      <a:sym typeface="Symbol" pitchFamily="18" charset="2"/>
                    </a:rPr>
                    <a:t>                K</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―K</a:t>
                  </a:r>
                  <a:r>
                    <a:rPr kumimoji="1" lang="en-US" altLang="zh-CN" sz="2000" baseline="-30000" dirty="0">
                      <a:solidFill>
                        <a:srgbClr val="000000"/>
                      </a:solidFill>
                      <a:latin typeface="Times New Roman" pitchFamily="18" charset="0"/>
                      <a:sym typeface="Symbol" pitchFamily="18" charset="2"/>
                    </a:rPr>
                    <a:t>1</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1T</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a:t>
                  </a:r>
                  <a:r>
                    <a:rPr kumimoji="1" lang="en-US" altLang="zh-CN" sz="2000" dirty="0">
                      <a:solidFill>
                        <a:srgbClr val="000000"/>
                      </a:solidFill>
                      <a:latin typeface="Times New Roman" pitchFamily="18" charset="0"/>
                      <a:sym typeface="Symbol" pitchFamily="18" charset="2"/>
                    </a:rPr>
                    <a:t>                      c</a:t>
                  </a:r>
                  <a:r>
                    <a:rPr kumimoji="1" lang="en-US" altLang="zh-CN" sz="2000" baseline="-30000" dirty="0">
                      <a:solidFill>
                        <a:srgbClr val="000000"/>
                      </a:solidFill>
                      <a:latin typeface="Times New Roman" pitchFamily="18" charset="0"/>
                      <a:sym typeface="Symbol" pitchFamily="18" charset="2"/>
                    </a:rPr>
                    <a:t>2  </a:t>
                  </a:r>
                  <a:r>
                    <a:rPr kumimoji="1" lang="en-US" altLang="zh-CN" sz="2000" dirty="0">
                      <a:solidFill>
                        <a:srgbClr val="000000"/>
                      </a:solidFill>
                      <a:latin typeface="Times New Roman" pitchFamily="18" charset="0"/>
                      <a:sym typeface="Symbol" pitchFamily="18" charset="2"/>
                    </a:rPr>
                    <a:t>           K</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―K</a:t>
                  </a:r>
                  <a:r>
                    <a:rPr kumimoji="1" lang="en-US" altLang="zh-CN" sz="2000" baseline="-30000" dirty="0">
                      <a:solidFill>
                        <a:srgbClr val="000000"/>
                      </a:solidFill>
                      <a:latin typeface="Times New Roman" pitchFamily="18" charset="0"/>
                      <a:sym typeface="Symbol" pitchFamily="18" charset="2"/>
                    </a:rPr>
                    <a:t>1</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 ―c</a:t>
                  </a:r>
                  <a:r>
                    <a:rPr kumimoji="1" lang="en-US" altLang="zh-CN" sz="2000" baseline="-30000" dirty="0">
                      <a:solidFill>
                        <a:srgbClr val="000000"/>
                      </a:solidFill>
                      <a:latin typeface="Times New Roman" pitchFamily="18" charset="0"/>
                      <a:sym typeface="Symbol" pitchFamily="18" charset="2"/>
                    </a:rPr>
                    <a:t>1</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1T</a:t>
                  </a:r>
                  <a:endParaRPr kumimoji="1" lang="en-US" altLang="zh-CN" sz="2000" dirty="0">
                    <a:latin typeface="Times New Roman" pitchFamily="18" charset="0"/>
                    <a:sym typeface="Symbol" pitchFamily="18" charset="2"/>
                  </a:endParaRPr>
                </a:p>
                <a:p>
                  <a:pPr eaLnBrk="0" hangingPunct="0"/>
                  <a:r>
                    <a:rPr kumimoji="1" lang="en-US" altLang="zh-CN" sz="2000" dirty="0">
                      <a:solidFill>
                        <a:srgbClr val="000000"/>
                      </a:solidFill>
                      <a:latin typeface="Times New Roman" pitchFamily="18" charset="0"/>
                      <a:sym typeface="Symbol" pitchFamily="18" charset="2"/>
                    </a:rPr>
                    <a:t>S</a:t>
                  </a:r>
                  <a:r>
                    <a:rPr kumimoji="1" lang="en-US" altLang="zh-CN" sz="2000" baseline="-30000" dirty="0">
                      <a:solidFill>
                        <a:srgbClr val="000000"/>
                      </a:solidFill>
                      <a:latin typeface="Times New Roman" pitchFamily="18" charset="0"/>
                      <a:sym typeface="Symbol" pitchFamily="18" charset="2"/>
                    </a:rPr>
                    <a:t>T</a:t>
                  </a:r>
                  <a:r>
                    <a:rPr kumimoji="1" lang="en-US" altLang="zh-CN" sz="2000" dirty="0">
                      <a:solidFill>
                        <a:srgbClr val="000000"/>
                      </a:solidFill>
                      <a:latin typeface="Times New Roman" pitchFamily="18" charset="0"/>
                      <a:sym typeface="Symbol" pitchFamily="18" charset="2"/>
                    </a:rPr>
                    <a:t></a:t>
                  </a:r>
                  <a:r>
                    <a:rPr kumimoji="1" lang="en-US" altLang="zh-CN" sz="2000" dirty="0">
                      <a:solidFill>
                        <a:srgbClr val="000000"/>
                      </a:solidFill>
                      <a:latin typeface="Times New Roman" pitchFamily="18" charset="0"/>
                    </a:rPr>
                    <a:t>0</a:t>
                  </a:r>
                  <a:r>
                    <a:rPr kumimoji="1" lang="en-US" altLang="zh-CN" sz="2000" dirty="0">
                      <a:solidFill>
                        <a:srgbClr val="000000"/>
                      </a:solidFill>
                      <a:latin typeface="Times New Roman" pitchFamily="18" charset="0"/>
                      <a:sym typeface="Symbol" pitchFamily="18" charset="2"/>
                    </a:rPr>
                    <a:t>                       </a:t>
                  </a:r>
                  <a:r>
                    <a:rPr kumimoji="1" lang="zh-CN" altLang="en-US" sz="2000" dirty="0">
                      <a:solidFill>
                        <a:srgbClr val="000000"/>
                      </a:solidFill>
                      <a:latin typeface="Times New Roman" pitchFamily="18" charset="0"/>
                      <a:sym typeface="Symbol" pitchFamily="18" charset="2"/>
                    </a:rPr>
                    <a:t>趋近</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   </a:t>
                  </a:r>
                  <a:r>
                    <a:rPr kumimoji="1" lang="en-US" altLang="zh-CN" sz="2000" dirty="0">
                      <a:solidFill>
                        <a:srgbClr val="000000"/>
                      </a:solidFill>
                      <a:latin typeface="Times New Roman" pitchFamily="18" charset="0"/>
                      <a:sym typeface="Symbol" pitchFamily="18" charset="2"/>
                    </a:rPr>
                    <a:t>                            c</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                     </a:t>
                  </a:r>
                  <a:r>
                    <a:rPr kumimoji="1" lang="zh-CN" altLang="en-US" sz="2000" dirty="0">
                      <a:solidFill>
                        <a:srgbClr val="000000"/>
                      </a:solidFill>
                      <a:latin typeface="Times New Roman" pitchFamily="18" charset="0"/>
                      <a:sym typeface="Symbol" pitchFamily="18" charset="2"/>
                    </a:rPr>
                    <a:t>趋近 </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2</a:t>
                  </a:r>
                  <a:r>
                    <a:rPr kumimoji="1" lang="en-US" altLang="zh-CN" sz="2000" dirty="0">
                      <a:solidFill>
                        <a:srgbClr val="000000"/>
                      </a:solidFill>
                      <a:latin typeface="Times New Roman" pitchFamily="18" charset="0"/>
                      <a:sym typeface="Symbol" pitchFamily="18" charset="2"/>
                    </a:rPr>
                    <a:t>―c</a:t>
                  </a:r>
                  <a:r>
                    <a:rPr kumimoji="1" lang="en-US" altLang="zh-CN" sz="2000" baseline="-30000" dirty="0">
                      <a:solidFill>
                        <a:srgbClr val="000000"/>
                      </a:solidFill>
                      <a:latin typeface="Times New Roman" pitchFamily="18" charset="0"/>
                      <a:sym typeface="Symbol" pitchFamily="18" charset="2"/>
                    </a:rPr>
                    <a:t>1</a:t>
                  </a:r>
                  <a:endParaRPr kumimoji="1" lang="en-US" altLang="zh-CN" sz="2000" dirty="0">
                    <a:latin typeface="Times New Roman" pitchFamily="18" charset="0"/>
                    <a:sym typeface="Symbol" pitchFamily="18" charset="2"/>
                  </a:endParaRPr>
                </a:p>
                <a:p>
                  <a:pPr eaLnBrk="0" hangingPunct="0"/>
                  <a:endParaRPr kumimoji="1" lang="en-US" altLang="zh-CN" sz="1000" dirty="0">
                    <a:solidFill>
                      <a:srgbClr val="000000"/>
                    </a:solidFill>
                    <a:latin typeface="Times New Roman" pitchFamily="18" charset="0"/>
                    <a:sym typeface="Symbol" pitchFamily="18" charset="2"/>
                  </a:endParaRPr>
                </a:p>
              </p:txBody>
            </p:sp>
            <p:sp>
              <p:nvSpPr>
                <p:cNvPr id="92171" name="Rectangle 11"/>
                <p:cNvSpPr>
                  <a:spLocks noChangeArrowheads="1"/>
                </p:cNvSpPr>
                <p:nvPr/>
              </p:nvSpPr>
              <p:spPr bwMode="auto">
                <a:xfrm>
                  <a:off x="0" y="384"/>
                  <a:ext cx="3552" cy="442"/>
                </a:xfrm>
                <a:prstGeom prst="rect">
                  <a:avLst/>
                </a:prstGeom>
                <a:noFill/>
                <a:ln w="7">
                  <a:solidFill>
                    <a:srgbClr val="A0A0A0"/>
                  </a:solidFill>
                  <a:miter lim="800000"/>
                  <a:headEnd/>
                  <a:tailEnd/>
                </a:ln>
              </p:spPr>
              <p:txBody>
                <a:bodyPr wrap="none"/>
                <a:lstStyle/>
                <a:p>
                  <a:endParaRPr lang="zh-CN" altLang="en-US"/>
                </a:p>
              </p:txBody>
            </p:sp>
          </p:grpSp>
        </p:grpSp>
        <p:sp>
          <p:nvSpPr>
            <p:cNvPr id="92167" name="Rectangle 12"/>
            <p:cNvSpPr>
              <a:spLocks noChangeArrowheads="1"/>
            </p:cNvSpPr>
            <p:nvPr/>
          </p:nvSpPr>
          <p:spPr bwMode="auto">
            <a:xfrm>
              <a:off x="-3" y="-3"/>
              <a:ext cx="3558" cy="832"/>
            </a:xfrm>
            <a:prstGeom prst="rect">
              <a:avLst/>
            </a:prstGeom>
            <a:noFill/>
            <a:ln w="9525">
              <a:solidFill>
                <a:srgbClr val="A0A0A0"/>
              </a:solidFill>
              <a:miter lim="800000"/>
              <a:headEnd/>
              <a:tailEnd/>
            </a:ln>
          </p:spPr>
          <p:txBody>
            <a:bodyPr wrap="none"/>
            <a:lstStyle/>
            <a:p>
              <a:endParaRPr lang="zh-CN" alt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3"/>
          <p:cNvSpPr>
            <a:spLocks noGrp="1" noChangeArrowheads="1"/>
          </p:cNvSpPr>
          <p:nvPr>
            <p:ph idx="1"/>
          </p:nvPr>
        </p:nvSpPr>
        <p:spPr>
          <a:xfrm>
            <a:off x="428596" y="357166"/>
            <a:ext cx="8358246" cy="5738834"/>
          </a:xfrm>
        </p:spPr>
        <p:txBody>
          <a:bodyPr>
            <a:normAutofit/>
          </a:bodyPr>
          <a:lstStyle/>
          <a:p>
            <a:pPr eaLnBrk="1" hangingPunct="1"/>
            <a:r>
              <a:rPr lang="en-US" altLang="zh-CN" sz="28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、看涨期权的熊市反向对角组合。它是由看涨期权的（</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）空头加（</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）多头组成的组合。其盈亏图与图</a:t>
            </a:r>
            <a:r>
              <a:rPr lang="en-US" altLang="zh-CN" sz="2800" dirty="0">
                <a:solidFill>
                  <a:srgbClr val="000000"/>
                </a:solidFill>
                <a:latin typeface="华文楷体" pitchFamily="2" charset="-122"/>
                <a:ea typeface="华文楷体" pitchFamily="2" charset="-122"/>
              </a:rPr>
              <a:t>5.16</a:t>
            </a:r>
            <a:r>
              <a:rPr lang="zh-CN" altLang="en-US" sz="2800" dirty="0">
                <a:solidFill>
                  <a:srgbClr val="000000"/>
                </a:solidFill>
                <a:latin typeface="华文楷体" pitchFamily="2" charset="-122"/>
                <a:ea typeface="华文楷体" pitchFamily="2" charset="-122"/>
              </a:rPr>
              <a:t>刚好相反。</a:t>
            </a:r>
            <a:r>
              <a:rPr lang="zh-CN" altLang="en-US" sz="2800" dirty="0">
                <a:latin typeface="华文楷体" pitchFamily="2" charset="-122"/>
                <a:ea typeface="华文楷体" pitchFamily="2" charset="-122"/>
              </a:rPr>
              <a:t> </a:t>
            </a:r>
          </a:p>
          <a:p>
            <a:pPr eaLnBrk="1" hangingPunct="1"/>
            <a:r>
              <a:rPr lang="en-US" altLang="zh-CN" sz="2800" dirty="0">
                <a:solidFill>
                  <a:srgbClr val="000000"/>
                </a:solidFill>
                <a:latin typeface="华文楷体" pitchFamily="2" charset="-122"/>
                <a:ea typeface="华文楷体" pitchFamily="2" charset="-122"/>
              </a:rPr>
              <a:t>3</a:t>
            </a:r>
            <a:r>
              <a:rPr lang="zh-CN" altLang="en-US" sz="2800" dirty="0">
                <a:solidFill>
                  <a:srgbClr val="000000"/>
                </a:solidFill>
                <a:latin typeface="华文楷体" pitchFamily="2" charset="-122"/>
                <a:ea typeface="华文楷体" pitchFamily="2" charset="-122"/>
              </a:rPr>
              <a:t>、看涨期权的熊市正向对角组合。它是由看涨期权的（</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）多头加（</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）空头组成的组合。用同样的办法我们可以画出该组合的盈亏分布图如图</a:t>
            </a:r>
            <a:r>
              <a:rPr lang="en-US" altLang="zh-CN" sz="2800" dirty="0">
                <a:solidFill>
                  <a:srgbClr val="000000"/>
                </a:solidFill>
                <a:latin typeface="华文楷体" pitchFamily="2" charset="-122"/>
                <a:ea typeface="华文楷体" pitchFamily="2" charset="-122"/>
              </a:rPr>
              <a:t>5.17</a:t>
            </a:r>
            <a:r>
              <a:rPr lang="zh-CN" altLang="en-US" sz="2800" dirty="0">
                <a:solidFill>
                  <a:srgbClr val="000000"/>
                </a:solidFill>
                <a:latin typeface="华文楷体" pitchFamily="2" charset="-122"/>
                <a:ea typeface="华文楷体" pitchFamily="2" charset="-122"/>
              </a:rPr>
              <a:t>所示。</a:t>
            </a:r>
            <a:r>
              <a:rPr lang="zh-CN" altLang="en-US" sz="2800" dirty="0">
                <a:latin typeface="华文楷体" pitchFamily="2" charset="-122"/>
                <a:ea typeface="华文楷体" pitchFamily="2" charset="-122"/>
              </a:rPr>
              <a:t> </a:t>
            </a:r>
          </a:p>
        </p:txBody>
      </p:sp>
      <p:sp>
        <p:nvSpPr>
          <p:cNvPr id="93186" name="灯片编号占位符 5"/>
          <p:cNvSpPr>
            <a:spLocks noGrp="1"/>
          </p:cNvSpPr>
          <p:nvPr>
            <p:ph type="sldNum" sz="quarter" idx="12"/>
          </p:nvPr>
        </p:nvSpPr>
        <p:spPr>
          <a:noFill/>
        </p:spPr>
        <p:txBody>
          <a:bodyPr/>
          <a:lstStyle/>
          <a:p>
            <a:fld id="{2D3C8E66-A843-4076-B7AE-E080B82FA501}" type="slidenum">
              <a:rPr lang="en-US" altLang="zh-CN"/>
              <a:pPr/>
              <a:t>29</a:t>
            </a:fld>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26629" name="Rectangle 3"/>
          <p:cNvSpPr>
            <a:spLocks noGrp="1" noChangeArrowheads="1"/>
          </p:cNvSpPr>
          <p:nvPr>
            <p:ph idx="1"/>
          </p:nvPr>
        </p:nvSpPr>
        <p:spPr>
          <a:xfrm>
            <a:off x="285720" y="214290"/>
            <a:ext cx="8501122" cy="6357982"/>
          </a:xfrm>
        </p:spPr>
        <p:txBody>
          <a:bodyPr>
            <a:normAutofit lnSpcReduction="10000"/>
          </a:bodyPr>
          <a:lstStyle/>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a:lnSpc>
                <a:spcPct val="90000"/>
              </a:lnSpc>
              <a:buNone/>
            </a:pPr>
            <a:endParaRPr lang="en-US" altLang="zh-CN" sz="2400" dirty="0">
              <a:solidFill>
                <a:srgbClr val="000000"/>
              </a:solidFill>
              <a:latin typeface="华文楷体" pitchFamily="2" charset="-122"/>
              <a:ea typeface="华文楷体" pitchFamily="2" charset="-122"/>
            </a:endParaRPr>
          </a:p>
          <a:p>
            <a:pPr>
              <a:lnSpc>
                <a:spcPct val="90000"/>
              </a:lnSpc>
              <a:buNone/>
            </a:pPr>
            <a:endParaRPr lang="en-US" altLang="zh-CN" sz="2400" dirty="0">
              <a:solidFill>
                <a:srgbClr val="000000"/>
              </a:solidFill>
              <a:latin typeface="华文楷体" pitchFamily="2" charset="-122"/>
              <a:ea typeface="华文楷体" pitchFamily="2" charset="-122"/>
            </a:endParaRPr>
          </a:p>
          <a:p>
            <a:pPr>
              <a:lnSpc>
                <a:spcPct val="90000"/>
              </a:lnSpc>
              <a:buNone/>
            </a:pPr>
            <a:endParaRPr lang="en-US" altLang="zh-CN" sz="2400" dirty="0">
              <a:solidFill>
                <a:srgbClr val="000000"/>
              </a:solidFill>
              <a:latin typeface="华文楷体" pitchFamily="2" charset="-122"/>
              <a:ea typeface="华文楷体" pitchFamily="2" charset="-122"/>
            </a:endParaRPr>
          </a:p>
          <a:p>
            <a:pPr algn="ctr">
              <a:lnSpc>
                <a:spcPct val="90000"/>
              </a:lnSpc>
              <a:buNone/>
            </a:pPr>
            <a:r>
              <a:rPr lang="en-US" altLang="zh-CN" sz="2400" dirty="0">
                <a:solidFill>
                  <a:srgbClr val="000000"/>
                </a:solidFill>
                <a:latin typeface="华文楷体" pitchFamily="2" charset="-122"/>
                <a:ea typeface="华文楷体" pitchFamily="2" charset="-122"/>
              </a:rPr>
              <a:t>2</a:t>
            </a:r>
            <a:r>
              <a:rPr lang="zh-CN" altLang="en-US" sz="2400" dirty="0">
                <a:solidFill>
                  <a:srgbClr val="000000"/>
                </a:solidFill>
                <a:latin typeface="华文楷体" pitchFamily="2" charset="-122"/>
                <a:ea typeface="华文楷体" pitchFamily="2" charset="-122"/>
              </a:rPr>
              <a:t>、标的资产空头与看涨期权多头的组合：看跌期权多头</a:t>
            </a:r>
            <a:endParaRPr lang="en-US" altLang="zh-CN" sz="2400" dirty="0">
              <a:solidFill>
                <a:srgbClr val="000000"/>
              </a:solidFill>
              <a:latin typeface="华文楷体" pitchFamily="2" charset="-122"/>
              <a:ea typeface="华文楷体" pitchFamily="2" charset="-122"/>
            </a:endParaRPr>
          </a:p>
          <a:p>
            <a:pPr algn="ctr">
              <a:lnSpc>
                <a:spcPct val="90000"/>
              </a:lnSpc>
              <a:buNone/>
            </a:pPr>
            <a:r>
              <a:rPr lang="zh-CN" altLang="en-US" sz="2400" dirty="0">
                <a:solidFill>
                  <a:srgbClr val="000000"/>
                </a:solidFill>
                <a:latin typeface="华文楷体" pitchFamily="2" charset="-122"/>
                <a:ea typeface="华文楷体" pitchFamily="2" charset="-122"/>
              </a:rPr>
              <a:t>其它组合见</a:t>
            </a:r>
            <a:r>
              <a:rPr lang="en-US" altLang="zh-CN" sz="2400" dirty="0">
                <a:solidFill>
                  <a:srgbClr val="000000"/>
                </a:solidFill>
                <a:latin typeface="华文楷体" pitchFamily="2" charset="-122"/>
                <a:ea typeface="华文楷体" pitchFamily="2" charset="-122"/>
              </a:rPr>
              <a:t>P151.</a:t>
            </a:r>
            <a:endParaRPr lang="zh-CN" altLang="en-US" sz="2400" dirty="0">
              <a:solidFill>
                <a:srgbClr val="000000"/>
              </a:solidFill>
              <a:latin typeface="华文楷体" pitchFamily="2" charset="-122"/>
              <a:ea typeface="华文楷体" pitchFamily="2" charset="-122"/>
            </a:endParaRPr>
          </a:p>
          <a:p>
            <a:pPr eaLnBrk="1" hangingPunct="1">
              <a:lnSpc>
                <a:spcPct val="90000"/>
              </a:lnSpc>
              <a:buNone/>
            </a:pPr>
            <a:r>
              <a:rPr lang="zh-CN" altLang="en-US" sz="2600" b="1" dirty="0">
                <a:solidFill>
                  <a:srgbClr val="000000"/>
                </a:solidFill>
                <a:latin typeface="宋体" pitchFamily="2" charset="-122"/>
              </a:rPr>
              <a:t>   </a:t>
            </a:r>
            <a:endParaRPr lang="en-US" altLang="zh-CN" sz="2600" b="1" dirty="0">
              <a:solidFill>
                <a:srgbClr val="000000"/>
              </a:solidFill>
              <a:latin typeface="宋体" pitchFamily="2" charset="-122"/>
            </a:endParaRPr>
          </a:p>
          <a:p>
            <a:pPr eaLnBrk="1" hangingPunct="1">
              <a:lnSpc>
                <a:spcPct val="90000"/>
              </a:lnSpc>
              <a:buNone/>
            </a:pPr>
            <a:r>
              <a:rPr lang="en-US" altLang="zh-CN" sz="2600" b="1" dirty="0">
                <a:solidFill>
                  <a:srgbClr val="000000"/>
                </a:solidFill>
                <a:latin typeface="宋体" pitchFamily="2" charset="-122"/>
              </a:rPr>
              <a:t>   </a:t>
            </a:r>
            <a:r>
              <a:rPr lang="zh-CN" altLang="en-US" sz="2600" b="1" dirty="0">
                <a:solidFill>
                  <a:srgbClr val="000000"/>
                </a:solidFill>
                <a:latin typeface="宋体" pitchFamily="2" charset="-122"/>
              </a:rPr>
              <a:t> </a:t>
            </a:r>
            <a:r>
              <a:rPr lang="zh-CN" altLang="en-US" sz="2600" b="1" dirty="0">
                <a:solidFill>
                  <a:srgbClr val="000000"/>
                </a:solidFill>
                <a:latin typeface="华文楷体" pitchFamily="2" charset="-122"/>
                <a:ea typeface="华文楷体" pitchFamily="2" charset="-122"/>
              </a:rPr>
              <a:t>图</a:t>
            </a:r>
            <a:r>
              <a:rPr lang="en-US" altLang="zh-CN" sz="2600" b="1" dirty="0">
                <a:solidFill>
                  <a:srgbClr val="000000"/>
                </a:solidFill>
                <a:latin typeface="华文楷体" pitchFamily="2" charset="-122"/>
                <a:ea typeface="华文楷体" pitchFamily="2" charset="-122"/>
              </a:rPr>
              <a:t>5.1  </a:t>
            </a:r>
            <a:r>
              <a:rPr lang="zh-CN" altLang="en-US" sz="2600" b="1" dirty="0">
                <a:solidFill>
                  <a:srgbClr val="000000"/>
                </a:solidFill>
                <a:latin typeface="华文楷体" pitchFamily="2" charset="-122"/>
                <a:ea typeface="华文楷体" pitchFamily="2" charset="-122"/>
              </a:rPr>
              <a:t>标的资产与期权组合的盈亏分布图</a:t>
            </a:r>
            <a:r>
              <a:rPr lang="zh-CN" altLang="en-US" sz="2600" dirty="0">
                <a:latin typeface="华文楷体" pitchFamily="2" charset="-122"/>
                <a:ea typeface="华文楷体" pitchFamily="2" charset="-122"/>
              </a:rPr>
              <a:t> </a:t>
            </a:r>
          </a:p>
        </p:txBody>
      </p:sp>
      <p:sp>
        <p:nvSpPr>
          <p:cNvPr id="26627" name="灯片编号占位符 5"/>
          <p:cNvSpPr>
            <a:spLocks noGrp="1"/>
          </p:cNvSpPr>
          <p:nvPr>
            <p:ph type="sldNum" sz="quarter" idx="12"/>
          </p:nvPr>
        </p:nvSpPr>
        <p:spPr>
          <a:noFill/>
        </p:spPr>
        <p:txBody>
          <a:bodyPr/>
          <a:lstStyle/>
          <a:p>
            <a:fld id="{8E6EAFEE-5439-4D27-9BBB-42F60CF2D3E2}" type="slidenum">
              <a:rPr lang="en-US" altLang="zh-CN"/>
              <a:pPr/>
              <a:t>3</a:t>
            </a:fld>
            <a:endParaRPr lang="en-US" altLang="zh-CN"/>
          </a:p>
        </p:txBody>
      </p:sp>
      <p:sp>
        <p:nvSpPr>
          <p:cNvPr id="26630" name="Rectangle 4"/>
          <p:cNvSpPr>
            <a:spLocks noChangeArrowheads="1"/>
          </p:cNvSpPr>
          <p:nvPr/>
        </p:nvSpPr>
        <p:spPr bwMode="auto">
          <a:xfrm>
            <a:off x="2286000" y="1795463"/>
            <a:ext cx="9144000" cy="0"/>
          </a:xfrm>
          <a:prstGeom prst="rect">
            <a:avLst/>
          </a:prstGeom>
          <a:noFill/>
          <a:ln w="9525">
            <a:noFill/>
            <a:miter lim="800000"/>
            <a:headEnd/>
            <a:tailEnd/>
          </a:ln>
        </p:spPr>
        <p:txBody>
          <a:bodyPr>
            <a:spAutoFit/>
          </a:bodyPr>
          <a:lstStyle/>
          <a:p>
            <a:endParaRPr lang="zh-CN" altLang="en-US"/>
          </a:p>
        </p:txBody>
      </p:sp>
      <p:graphicFrame>
        <p:nvGraphicFramePr>
          <p:cNvPr id="26626" name="Object 5"/>
          <p:cNvGraphicFramePr>
            <a:graphicFrameLocks noChangeAspect="1"/>
          </p:cNvGraphicFramePr>
          <p:nvPr/>
        </p:nvGraphicFramePr>
        <p:xfrm>
          <a:off x="428596" y="214291"/>
          <a:ext cx="8143932" cy="4429155"/>
        </p:xfrm>
        <a:graphic>
          <a:graphicData uri="http://schemas.openxmlformats.org/presentationml/2006/ole">
            <mc:AlternateContent xmlns:mc="http://schemas.openxmlformats.org/markup-compatibility/2006">
              <mc:Choice xmlns:v="urn:schemas-microsoft-com:vml" Requires="v">
                <p:oleObj spid="_x0000_s2073" name="Worksheet" r:id="rId3" imgW="4619549" imgH="3219602" progId="Excel.Sheet.8">
                  <p:embed/>
                </p:oleObj>
              </mc:Choice>
              <mc:Fallback>
                <p:oleObj name="Worksheet" r:id="rId3" imgW="4619549" imgH="3219602"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214291"/>
                        <a:ext cx="8143932" cy="44291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35845" name="Rectangle 3"/>
          <p:cNvSpPr>
            <a:spLocks noGrp="1" noChangeArrowheads="1"/>
          </p:cNvSpPr>
          <p:nvPr>
            <p:ph idx="1"/>
          </p:nvPr>
        </p:nvSpPr>
        <p:spPr>
          <a:xfrm>
            <a:off x="685800" y="1981200"/>
            <a:ext cx="7772400" cy="4572000"/>
          </a:xfrm>
        </p:spPr>
        <p:txBody>
          <a:bodyPr/>
          <a:lstStyle/>
          <a:p>
            <a:pPr eaLnBrk="1" hangingPunct="1">
              <a:lnSpc>
                <a:spcPct val="90000"/>
              </a:lnSpc>
            </a:pPr>
            <a:r>
              <a:rPr lang="en-US" altLang="zh-CN" sz="2600" dirty="0">
                <a:solidFill>
                  <a:srgbClr val="000000"/>
                </a:solidFill>
              </a:rPr>
              <a:t> </a:t>
            </a: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r>
              <a:rPr lang="en-US" altLang="zh-CN" sz="2100" dirty="0">
                <a:solidFill>
                  <a:srgbClr val="000000"/>
                </a:solidFill>
                <a:latin typeface="宋体" pitchFamily="2" charset="-122"/>
              </a:rPr>
              <a:t>    </a:t>
            </a:r>
            <a:r>
              <a:rPr lang="zh-CN" altLang="en-US" sz="2100" dirty="0">
                <a:solidFill>
                  <a:srgbClr val="000000"/>
                </a:solidFill>
                <a:latin typeface="宋体" pitchFamily="2" charset="-122"/>
              </a:rPr>
              <a:t>图</a:t>
            </a:r>
            <a:r>
              <a:rPr lang="en-US" altLang="zh-CN" sz="2100" dirty="0">
                <a:solidFill>
                  <a:srgbClr val="000000"/>
                </a:solidFill>
              </a:rPr>
              <a:t>5.17  </a:t>
            </a:r>
            <a:r>
              <a:rPr lang="zh-CN" altLang="en-US" sz="2100" dirty="0">
                <a:solidFill>
                  <a:srgbClr val="000000"/>
                </a:solidFill>
                <a:latin typeface="宋体" pitchFamily="2" charset="-122"/>
              </a:rPr>
              <a:t>看涨期权的熊市正向对角组合</a:t>
            </a:r>
            <a:r>
              <a:rPr lang="zh-CN" altLang="en-US" sz="2600" dirty="0"/>
              <a:t> </a:t>
            </a:r>
          </a:p>
        </p:txBody>
      </p:sp>
      <p:sp>
        <p:nvSpPr>
          <p:cNvPr id="35843" name="灯片编号占位符 5"/>
          <p:cNvSpPr>
            <a:spLocks noGrp="1"/>
          </p:cNvSpPr>
          <p:nvPr>
            <p:ph type="sldNum" sz="quarter" idx="12"/>
          </p:nvPr>
        </p:nvSpPr>
        <p:spPr>
          <a:noFill/>
        </p:spPr>
        <p:txBody>
          <a:bodyPr/>
          <a:lstStyle/>
          <a:p>
            <a:fld id="{4FAE198B-B57B-4493-B9F9-9AE6CBFEA911}" type="slidenum">
              <a:rPr lang="en-US" altLang="zh-CN"/>
              <a:pPr/>
              <a:t>30</a:t>
            </a:fld>
            <a:endParaRPr lang="en-US" altLang="zh-CN"/>
          </a:p>
        </p:txBody>
      </p:sp>
      <p:sp>
        <p:nvSpPr>
          <p:cNvPr id="35846" name="Rectangle 4"/>
          <p:cNvSpPr>
            <a:spLocks noChangeArrowheads="1"/>
          </p:cNvSpPr>
          <p:nvPr/>
        </p:nvSpPr>
        <p:spPr bwMode="auto">
          <a:xfrm>
            <a:off x="2014538" y="1704975"/>
            <a:ext cx="9144000" cy="0"/>
          </a:xfrm>
          <a:prstGeom prst="rect">
            <a:avLst/>
          </a:prstGeom>
          <a:noFill/>
          <a:ln w="9525">
            <a:noFill/>
            <a:miter lim="800000"/>
            <a:headEnd/>
            <a:tailEnd/>
          </a:ln>
        </p:spPr>
        <p:txBody>
          <a:bodyPr>
            <a:spAutoFit/>
          </a:bodyPr>
          <a:lstStyle/>
          <a:p>
            <a:endParaRPr lang="zh-CN" altLang="en-US"/>
          </a:p>
        </p:txBody>
      </p:sp>
      <p:graphicFrame>
        <p:nvGraphicFramePr>
          <p:cNvPr id="35842" name="Object 5"/>
          <p:cNvGraphicFramePr>
            <a:graphicFrameLocks noChangeAspect="1"/>
          </p:cNvGraphicFramePr>
          <p:nvPr/>
        </p:nvGraphicFramePr>
        <p:xfrm>
          <a:off x="323850" y="188913"/>
          <a:ext cx="8534400" cy="5754687"/>
        </p:xfrm>
        <a:graphic>
          <a:graphicData uri="http://schemas.openxmlformats.org/presentationml/2006/ole">
            <mc:AlternateContent xmlns:mc="http://schemas.openxmlformats.org/markup-compatibility/2006">
              <mc:Choice xmlns:v="urn:schemas-microsoft-com:vml" Requires="v">
                <p:oleObj spid="_x0000_s11289" r:id="rId3" imgW="5124602" imgH="3448202" progId="Excel.Sheet.8">
                  <p:embed/>
                </p:oleObj>
              </mc:Choice>
              <mc:Fallback>
                <p:oleObj r:id="rId3" imgW="5124602" imgH="3448202"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88913"/>
                        <a:ext cx="8534400" cy="575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3"/>
          <p:cNvSpPr>
            <a:spLocks noGrp="1" noChangeArrowheads="1"/>
          </p:cNvSpPr>
          <p:nvPr>
            <p:ph idx="1"/>
          </p:nvPr>
        </p:nvSpPr>
        <p:spPr>
          <a:xfrm>
            <a:off x="755650" y="642918"/>
            <a:ext cx="7772400" cy="4956195"/>
          </a:xfrm>
        </p:spPr>
        <p:txBody>
          <a:bodyPr>
            <a:normAutofit/>
          </a:bodyPr>
          <a:lstStyle/>
          <a:p>
            <a:pPr eaLnBrk="1" hangingPunct="1">
              <a:buNone/>
            </a:pPr>
            <a:r>
              <a:rPr lang="en-US" altLang="zh-CN" sz="2800" dirty="0">
                <a:solidFill>
                  <a:srgbClr val="000000"/>
                </a:solidFill>
                <a:latin typeface="华文楷体" pitchFamily="2" charset="-122"/>
                <a:ea typeface="华文楷体" pitchFamily="2" charset="-122"/>
              </a:rPr>
              <a:t>4.  </a:t>
            </a:r>
            <a:r>
              <a:rPr lang="zh-CN" altLang="en-US" sz="2800" dirty="0">
                <a:solidFill>
                  <a:srgbClr val="000000"/>
                </a:solidFill>
                <a:latin typeface="华文楷体" pitchFamily="2" charset="-122"/>
                <a:ea typeface="华文楷体" pitchFamily="2" charset="-122"/>
              </a:rPr>
              <a:t>看涨期权的牛市反向对角组合。它是由看涨期权的（</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）空头加（</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）多头组成的组合，其盈亏图与图</a:t>
            </a:r>
            <a:r>
              <a:rPr lang="en-US" altLang="zh-CN" sz="2800" dirty="0">
                <a:solidFill>
                  <a:srgbClr val="000000"/>
                </a:solidFill>
                <a:latin typeface="华文楷体" pitchFamily="2" charset="-122"/>
                <a:ea typeface="华文楷体" pitchFamily="2" charset="-122"/>
              </a:rPr>
              <a:t>5.17</a:t>
            </a:r>
            <a:r>
              <a:rPr lang="zh-CN" altLang="en-US" sz="2800" dirty="0">
                <a:solidFill>
                  <a:srgbClr val="000000"/>
                </a:solidFill>
                <a:latin typeface="华文楷体" pitchFamily="2" charset="-122"/>
                <a:ea typeface="华文楷体" pitchFamily="2" charset="-122"/>
              </a:rPr>
              <a:t>刚好相反。</a:t>
            </a:r>
            <a:r>
              <a:rPr lang="zh-CN" altLang="en-US" sz="2800" dirty="0">
                <a:latin typeface="华文楷体" pitchFamily="2" charset="-122"/>
                <a:ea typeface="华文楷体" pitchFamily="2" charset="-122"/>
              </a:rPr>
              <a:t> </a:t>
            </a:r>
          </a:p>
          <a:p>
            <a:pPr eaLnBrk="1" hangingPunct="1">
              <a:buNone/>
            </a:pPr>
            <a:r>
              <a:rPr lang="en-US" altLang="zh-CN" sz="2800" dirty="0">
                <a:solidFill>
                  <a:srgbClr val="000000"/>
                </a:solidFill>
                <a:latin typeface="华文楷体" pitchFamily="2" charset="-122"/>
                <a:ea typeface="华文楷体" pitchFamily="2" charset="-122"/>
              </a:rPr>
              <a:t>5.  </a:t>
            </a:r>
            <a:r>
              <a:rPr lang="zh-CN" altLang="en-US" sz="2800" dirty="0">
                <a:solidFill>
                  <a:srgbClr val="000000"/>
                </a:solidFill>
                <a:latin typeface="华文楷体" pitchFamily="2" charset="-122"/>
                <a:ea typeface="华文楷体" pitchFamily="2" charset="-122"/>
              </a:rPr>
              <a:t>看跌期权的牛市正向对角组合。它是由看跌期权的（</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）多头加（</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）空头组成的组合，其盈亏图如图</a:t>
            </a:r>
            <a:r>
              <a:rPr lang="en-US" altLang="zh-CN" sz="2800" dirty="0">
                <a:solidFill>
                  <a:srgbClr val="000000"/>
                </a:solidFill>
                <a:latin typeface="华文楷体" pitchFamily="2" charset="-122"/>
                <a:ea typeface="华文楷体" pitchFamily="2" charset="-122"/>
              </a:rPr>
              <a:t>5.18</a:t>
            </a:r>
            <a:r>
              <a:rPr lang="zh-CN" altLang="en-US" sz="2800" dirty="0">
                <a:solidFill>
                  <a:srgbClr val="000000"/>
                </a:solidFill>
                <a:latin typeface="华文楷体" pitchFamily="2" charset="-122"/>
                <a:ea typeface="华文楷体" pitchFamily="2" charset="-122"/>
              </a:rPr>
              <a:t>所示。</a:t>
            </a:r>
            <a:r>
              <a:rPr lang="zh-CN" altLang="en-US" sz="2800" dirty="0">
                <a:latin typeface="华文楷体" pitchFamily="2" charset="-122"/>
                <a:ea typeface="华文楷体" pitchFamily="2" charset="-122"/>
              </a:rPr>
              <a:t> </a:t>
            </a:r>
          </a:p>
        </p:txBody>
      </p:sp>
      <p:sp>
        <p:nvSpPr>
          <p:cNvPr id="94210" name="灯片编号占位符 5"/>
          <p:cNvSpPr>
            <a:spLocks noGrp="1"/>
          </p:cNvSpPr>
          <p:nvPr>
            <p:ph type="sldNum" sz="quarter" idx="12"/>
          </p:nvPr>
        </p:nvSpPr>
        <p:spPr>
          <a:noFill/>
        </p:spPr>
        <p:txBody>
          <a:bodyPr/>
          <a:lstStyle/>
          <a:p>
            <a:fld id="{3CB636E8-CA19-4857-A6B3-9C827D6E68E4}" type="slidenum">
              <a:rPr lang="en-US" altLang="zh-CN"/>
              <a:pPr/>
              <a:t>31</a:t>
            </a:fld>
            <a:endParaRPr lang="en-US" altLang="zh-C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36869" name="Rectangle 3"/>
          <p:cNvSpPr>
            <a:spLocks noGrp="1" noChangeArrowheads="1"/>
          </p:cNvSpPr>
          <p:nvPr>
            <p:ph idx="1"/>
          </p:nvPr>
        </p:nvSpPr>
        <p:spPr>
          <a:xfrm>
            <a:off x="684213" y="2060575"/>
            <a:ext cx="7772400" cy="4495800"/>
          </a:xfrm>
        </p:spPr>
        <p:txBody>
          <a:bodyPr/>
          <a:lstStyle/>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r>
              <a:rPr lang="en-US" altLang="zh-CN" sz="2100" dirty="0">
                <a:solidFill>
                  <a:srgbClr val="000000"/>
                </a:solidFill>
                <a:latin typeface="宋体" pitchFamily="2" charset="-122"/>
              </a:rPr>
              <a:t>    </a:t>
            </a:r>
            <a:r>
              <a:rPr lang="zh-CN" altLang="en-US" sz="2100" dirty="0">
                <a:solidFill>
                  <a:srgbClr val="000000"/>
                </a:solidFill>
                <a:latin typeface="宋体" pitchFamily="2" charset="-122"/>
              </a:rPr>
              <a:t>图</a:t>
            </a:r>
            <a:r>
              <a:rPr lang="en-US" altLang="zh-CN" sz="2100" dirty="0">
                <a:solidFill>
                  <a:srgbClr val="000000"/>
                </a:solidFill>
              </a:rPr>
              <a:t>5.18  </a:t>
            </a:r>
            <a:r>
              <a:rPr lang="zh-CN" altLang="en-US" sz="2100" dirty="0">
                <a:solidFill>
                  <a:srgbClr val="000000"/>
                </a:solidFill>
                <a:latin typeface="宋体" pitchFamily="2" charset="-122"/>
              </a:rPr>
              <a:t>看跌期权的牛市正向对角组合</a:t>
            </a:r>
            <a:r>
              <a:rPr lang="zh-CN" altLang="en-US" sz="2100" dirty="0"/>
              <a:t> </a:t>
            </a:r>
          </a:p>
        </p:txBody>
      </p:sp>
      <p:sp>
        <p:nvSpPr>
          <p:cNvPr id="36867" name="灯片编号占位符 5"/>
          <p:cNvSpPr>
            <a:spLocks noGrp="1"/>
          </p:cNvSpPr>
          <p:nvPr>
            <p:ph type="sldNum" sz="quarter" idx="12"/>
          </p:nvPr>
        </p:nvSpPr>
        <p:spPr>
          <a:noFill/>
        </p:spPr>
        <p:txBody>
          <a:bodyPr/>
          <a:lstStyle/>
          <a:p>
            <a:fld id="{0A3EEB99-B15F-48ED-A173-B53B32145AB3}" type="slidenum">
              <a:rPr lang="en-US" altLang="zh-CN"/>
              <a:pPr/>
              <a:t>32</a:t>
            </a:fld>
            <a:endParaRPr lang="en-US" altLang="zh-CN"/>
          </a:p>
        </p:txBody>
      </p:sp>
      <p:sp>
        <p:nvSpPr>
          <p:cNvPr id="36870" name="Rectangle 4"/>
          <p:cNvSpPr>
            <a:spLocks noChangeArrowheads="1"/>
          </p:cNvSpPr>
          <p:nvPr/>
        </p:nvSpPr>
        <p:spPr bwMode="auto">
          <a:xfrm>
            <a:off x="2014538" y="1704975"/>
            <a:ext cx="9144000" cy="0"/>
          </a:xfrm>
          <a:prstGeom prst="rect">
            <a:avLst/>
          </a:prstGeom>
          <a:noFill/>
          <a:ln w="9525">
            <a:noFill/>
            <a:miter lim="800000"/>
            <a:headEnd/>
            <a:tailEnd/>
          </a:ln>
        </p:spPr>
        <p:txBody>
          <a:bodyPr>
            <a:spAutoFit/>
          </a:bodyPr>
          <a:lstStyle/>
          <a:p>
            <a:endParaRPr lang="zh-CN" altLang="en-US"/>
          </a:p>
        </p:txBody>
      </p:sp>
      <p:graphicFrame>
        <p:nvGraphicFramePr>
          <p:cNvPr id="36866" name="Object 5"/>
          <p:cNvGraphicFramePr>
            <a:graphicFrameLocks noChangeAspect="1"/>
          </p:cNvGraphicFramePr>
          <p:nvPr/>
        </p:nvGraphicFramePr>
        <p:xfrm>
          <a:off x="539750" y="188913"/>
          <a:ext cx="8382000" cy="5775325"/>
        </p:xfrm>
        <a:graphic>
          <a:graphicData uri="http://schemas.openxmlformats.org/presentationml/2006/ole">
            <mc:AlternateContent xmlns:mc="http://schemas.openxmlformats.org/markup-compatibility/2006">
              <mc:Choice xmlns:v="urn:schemas-microsoft-com:vml" Requires="v">
                <p:oleObj spid="_x0000_s12313" r:id="rId3" imgW="5124602" imgH="3448202" progId="Excel.Sheet.8">
                  <p:embed/>
                </p:oleObj>
              </mc:Choice>
              <mc:Fallback>
                <p:oleObj r:id="rId3" imgW="5124602" imgH="3448202"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8382000" cy="577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3"/>
          <p:cNvSpPr>
            <a:spLocks noGrp="1" noChangeArrowheads="1"/>
          </p:cNvSpPr>
          <p:nvPr>
            <p:ph idx="1"/>
          </p:nvPr>
        </p:nvSpPr>
        <p:spPr>
          <a:xfrm>
            <a:off x="685800" y="500042"/>
            <a:ext cx="7772400" cy="5595958"/>
          </a:xfrm>
        </p:spPr>
        <p:txBody>
          <a:bodyPr>
            <a:normAutofit/>
          </a:bodyPr>
          <a:lstStyle/>
          <a:p>
            <a:pPr eaLnBrk="1" hangingPunct="1">
              <a:buNone/>
            </a:pPr>
            <a:r>
              <a:rPr lang="en-US" altLang="zh-CN" sz="2800" dirty="0">
                <a:solidFill>
                  <a:srgbClr val="000000"/>
                </a:solidFill>
                <a:latin typeface="华文楷体" pitchFamily="2" charset="-122"/>
                <a:ea typeface="华文楷体" pitchFamily="2" charset="-122"/>
              </a:rPr>
              <a:t>6. </a:t>
            </a:r>
            <a:r>
              <a:rPr lang="zh-CN" altLang="en-US" sz="2800" dirty="0">
                <a:solidFill>
                  <a:srgbClr val="000000"/>
                </a:solidFill>
                <a:latin typeface="华文楷体" pitchFamily="2" charset="-122"/>
                <a:ea typeface="华文楷体" pitchFamily="2" charset="-122"/>
              </a:rPr>
              <a:t>看跌期权的熊市反向对角组合。它是由看跌期权的（</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）空头加（</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）多头组成的组合，其盈亏图与图</a:t>
            </a:r>
            <a:r>
              <a:rPr lang="en-US" altLang="zh-CN" sz="2800" dirty="0">
                <a:solidFill>
                  <a:srgbClr val="000000"/>
                </a:solidFill>
                <a:latin typeface="华文楷体" pitchFamily="2" charset="-122"/>
                <a:ea typeface="华文楷体" pitchFamily="2" charset="-122"/>
              </a:rPr>
              <a:t>5.18</a:t>
            </a:r>
            <a:r>
              <a:rPr lang="zh-CN" altLang="en-US" sz="2800" dirty="0">
                <a:solidFill>
                  <a:srgbClr val="000000"/>
                </a:solidFill>
                <a:latin typeface="华文楷体" pitchFamily="2" charset="-122"/>
                <a:ea typeface="华文楷体" pitchFamily="2" charset="-122"/>
              </a:rPr>
              <a:t>刚好相反。</a:t>
            </a:r>
            <a:r>
              <a:rPr lang="zh-CN" altLang="en-US" sz="2800" dirty="0">
                <a:latin typeface="华文楷体" pitchFamily="2" charset="-122"/>
                <a:ea typeface="华文楷体" pitchFamily="2" charset="-122"/>
              </a:rPr>
              <a:t> </a:t>
            </a:r>
          </a:p>
          <a:p>
            <a:pPr eaLnBrk="1" hangingPunct="1">
              <a:buNone/>
            </a:pPr>
            <a:r>
              <a:rPr lang="en-US" altLang="zh-CN" sz="2800" dirty="0">
                <a:solidFill>
                  <a:srgbClr val="000000"/>
                </a:solidFill>
                <a:latin typeface="华文楷体" pitchFamily="2" charset="-122"/>
                <a:ea typeface="华文楷体" pitchFamily="2" charset="-122"/>
              </a:rPr>
              <a:t>7. </a:t>
            </a:r>
            <a:r>
              <a:rPr lang="zh-CN" altLang="en-US" sz="2800" dirty="0">
                <a:solidFill>
                  <a:srgbClr val="000000"/>
                </a:solidFill>
                <a:latin typeface="华文楷体" pitchFamily="2" charset="-122"/>
                <a:ea typeface="华文楷体" pitchFamily="2" charset="-122"/>
              </a:rPr>
              <a:t>看跌期权的熊市正向对角组合。它是由看跌期权的（</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）多头加（</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）空头组成的组合，其盈亏图如图</a:t>
            </a:r>
            <a:r>
              <a:rPr lang="en-US" altLang="zh-CN" sz="2800" dirty="0">
                <a:solidFill>
                  <a:srgbClr val="000000"/>
                </a:solidFill>
                <a:latin typeface="华文楷体" pitchFamily="2" charset="-122"/>
                <a:ea typeface="华文楷体" pitchFamily="2" charset="-122"/>
              </a:rPr>
              <a:t>5.19</a:t>
            </a:r>
            <a:r>
              <a:rPr lang="zh-CN" altLang="en-US" sz="2800" dirty="0">
                <a:solidFill>
                  <a:srgbClr val="000000"/>
                </a:solidFill>
                <a:latin typeface="华文楷体" pitchFamily="2" charset="-122"/>
                <a:ea typeface="华文楷体" pitchFamily="2" charset="-122"/>
              </a:rPr>
              <a:t>所示。</a:t>
            </a:r>
            <a:r>
              <a:rPr lang="zh-CN" altLang="en-US" sz="2800" dirty="0">
                <a:latin typeface="华文楷体" pitchFamily="2" charset="-122"/>
                <a:ea typeface="华文楷体" pitchFamily="2" charset="-122"/>
              </a:rPr>
              <a:t> </a:t>
            </a:r>
          </a:p>
          <a:p>
            <a:pPr eaLnBrk="1" hangingPunct="1">
              <a:buNone/>
            </a:pPr>
            <a:r>
              <a:rPr lang="en-US" altLang="zh-CN" sz="2800" dirty="0">
                <a:solidFill>
                  <a:srgbClr val="000000"/>
                </a:solidFill>
                <a:latin typeface="华文楷体" pitchFamily="2" charset="-122"/>
                <a:ea typeface="华文楷体" pitchFamily="2" charset="-122"/>
              </a:rPr>
              <a:t>8. </a:t>
            </a:r>
            <a:r>
              <a:rPr lang="zh-CN" altLang="en-US" sz="2800" dirty="0">
                <a:solidFill>
                  <a:srgbClr val="000000"/>
                </a:solidFill>
                <a:latin typeface="华文楷体" pitchFamily="2" charset="-122"/>
                <a:ea typeface="华文楷体" pitchFamily="2" charset="-122"/>
              </a:rPr>
              <a:t>看跌期权的牛市反向对角组合。它是由看跌期权的（</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2</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）空头加（</a:t>
            </a:r>
            <a:r>
              <a:rPr lang="en-US" altLang="zh-CN" sz="2800" dirty="0">
                <a:solidFill>
                  <a:srgbClr val="000000"/>
                </a:solidFill>
                <a:latin typeface="华文楷体" pitchFamily="2" charset="-122"/>
                <a:ea typeface="华文楷体" pitchFamily="2" charset="-122"/>
              </a:rPr>
              <a:t>K</a:t>
            </a:r>
            <a:r>
              <a:rPr lang="en-US" altLang="zh-CN" sz="2800" baseline="-300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a:t>
            </a:r>
            <a:r>
              <a:rPr lang="en-US" altLang="zh-CN" sz="2800" dirty="0">
                <a:solidFill>
                  <a:srgbClr val="000000"/>
                </a:solidFill>
                <a:latin typeface="华文楷体" pitchFamily="2" charset="-122"/>
                <a:ea typeface="华文楷体" pitchFamily="2" charset="-122"/>
              </a:rPr>
              <a:t>T</a:t>
            </a:r>
            <a:r>
              <a:rPr lang="zh-CN" altLang="en-US" sz="2800" dirty="0">
                <a:solidFill>
                  <a:srgbClr val="000000"/>
                </a:solidFill>
                <a:latin typeface="华文楷体" pitchFamily="2" charset="-122"/>
                <a:ea typeface="华文楷体" pitchFamily="2" charset="-122"/>
              </a:rPr>
              <a:t>）多头组成的组合，其盈亏图与图</a:t>
            </a:r>
            <a:r>
              <a:rPr lang="en-US" altLang="zh-CN" sz="2800" dirty="0">
                <a:solidFill>
                  <a:srgbClr val="000000"/>
                </a:solidFill>
                <a:latin typeface="华文楷体" pitchFamily="2" charset="-122"/>
                <a:ea typeface="华文楷体" pitchFamily="2" charset="-122"/>
              </a:rPr>
              <a:t>5.19</a:t>
            </a:r>
            <a:r>
              <a:rPr lang="zh-CN" altLang="en-US" sz="2800" dirty="0">
                <a:solidFill>
                  <a:srgbClr val="000000"/>
                </a:solidFill>
                <a:latin typeface="华文楷体" pitchFamily="2" charset="-122"/>
                <a:ea typeface="华文楷体" pitchFamily="2" charset="-122"/>
              </a:rPr>
              <a:t>刚好相反。</a:t>
            </a:r>
            <a:r>
              <a:rPr lang="zh-CN" altLang="en-US" sz="2800" dirty="0">
                <a:latin typeface="华文楷体" pitchFamily="2" charset="-122"/>
                <a:ea typeface="华文楷体" pitchFamily="2" charset="-122"/>
              </a:rPr>
              <a:t> </a:t>
            </a:r>
          </a:p>
        </p:txBody>
      </p:sp>
      <p:sp>
        <p:nvSpPr>
          <p:cNvPr id="95234" name="灯片编号占位符 5"/>
          <p:cNvSpPr>
            <a:spLocks noGrp="1"/>
          </p:cNvSpPr>
          <p:nvPr>
            <p:ph type="sldNum" sz="quarter" idx="12"/>
          </p:nvPr>
        </p:nvSpPr>
        <p:spPr>
          <a:noFill/>
        </p:spPr>
        <p:txBody>
          <a:bodyPr/>
          <a:lstStyle/>
          <a:p>
            <a:fld id="{ADEF4A55-4EF6-4000-89FC-21622755E0F4}" type="slidenum">
              <a:rPr lang="en-US" altLang="zh-CN"/>
              <a:pPr/>
              <a:t>33</a:t>
            </a:fld>
            <a:endParaRPr lang="en-US" altLang="zh-C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37893" name="Rectangle 3"/>
          <p:cNvSpPr>
            <a:spLocks noGrp="1" noChangeArrowheads="1"/>
          </p:cNvSpPr>
          <p:nvPr>
            <p:ph idx="1"/>
          </p:nvPr>
        </p:nvSpPr>
        <p:spPr>
          <a:xfrm>
            <a:off x="685800" y="1981200"/>
            <a:ext cx="7772400" cy="4572000"/>
          </a:xfrm>
        </p:spPr>
        <p:txBody>
          <a:bodyPr/>
          <a:lstStyle/>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r>
              <a:rPr lang="en-US" altLang="zh-CN" sz="2100" dirty="0">
                <a:solidFill>
                  <a:srgbClr val="000000"/>
                </a:solidFill>
                <a:latin typeface="宋体" pitchFamily="2" charset="-122"/>
              </a:rPr>
              <a:t>   </a:t>
            </a:r>
            <a:r>
              <a:rPr lang="zh-CN" altLang="en-US" sz="2100" dirty="0">
                <a:solidFill>
                  <a:srgbClr val="000000"/>
                </a:solidFill>
                <a:latin typeface="宋体" pitchFamily="2" charset="-122"/>
              </a:rPr>
              <a:t>图</a:t>
            </a:r>
            <a:r>
              <a:rPr lang="en-US" altLang="zh-CN" sz="2100" dirty="0">
                <a:solidFill>
                  <a:srgbClr val="000000"/>
                </a:solidFill>
              </a:rPr>
              <a:t>5.19  </a:t>
            </a:r>
            <a:r>
              <a:rPr lang="zh-CN" altLang="en-US" sz="2100" dirty="0">
                <a:solidFill>
                  <a:srgbClr val="000000"/>
                </a:solidFill>
                <a:latin typeface="宋体" pitchFamily="2" charset="-122"/>
              </a:rPr>
              <a:t>看跌期权的熊市正向对角组合</a:t>
            </a:r>
            <a:r>
              <a:rPr lang="zh-CN" altLang="en-US" sz="2600" dirty="0"/>
              <a:t> </a:t>
            </a:r>
          </a:p>
        </p:txBody>
      </p:sp>
      <p:sp>
        <p:nvSpPr>
          <p:cNvPr id="37891" name="灯片编号占位符 5"/>
          <p:cNvSpPr>
            <a:spLocks noGrp="1"/>
          </p:cNvSpPr>
          <p:nvPr>
            <p:ph type="sldNum" sz="quarter" idx="12"/>
          </p:nvPr>
        </p:nvSpPr>
        <p:spPr>
          <a:noFill/>
        </p:spPr>
        <p:txBody>
          <a:bodyPr/>
          <a:lstStyle/>
          <a:p>
            <a:fld id="{F4F0C8F1-EF31-4B08-A190-E0D75B9FA637}" type="slidenum">
              <a:rPr lang="en-US" altLang="zh-CN"/>
              <a:pPr/>
              <a:t>34</a:t>
            </a:fld>
            <a:endParaRPr lang="en-US" altLang="zh-CN"/>
          </a:p>
        </p:txBody>
      </p:sp>
      <p:sp>
        <p:nvSpPr>
          <p:cNvPr id="37894" name="Rectangle 4"/>
          <p:cNvSpPr>
            <a:spLocks noChangeArrowheads="1"/>
          </p:cNvSpPr>
          <p:nvPr/>
        </p:nvSpPr>
        <p:spPr bwMode="auto">
          <a:xfrm>
            <a:off x="2009775" y="1743075"/>
            <a:ext cx="9144000" cy="0"/>
          </a:xfrm>
          <a:prstGeom prst="rect">
            <a:avLst/>
          </a:prstGeom>
          <a:noFill/>
          <a:ln w="9525">
            <a:noFill/>
            <a:miter lim="800000"/>
            <a:headEnd/>
            <a:tailEnd/>
          </a:ln>
        </p:spPr>
        <p:txBody>
          <a:bodyPr>
            <a:spAutoFit/>
          </a:bodyPr>
          <a:lstStyle/>
          <a:p>
            <a:endParaRPr lang="zh-CN" altLang="en-US"/>
          </a:p>
        </p:txBody>
      </p:sp>
      <p:graphicFrame>
        <p:nvGraphicFramePr>
          <p:cNvPr id="37890" name="Object 5"/>
          <p:cNvGraphicFramePr>
            <a:graphicFrameLocks noChangeAspect="1"/>
          </p:cNvGraphicFramePr>
          <p:nvPr/>
        </p:nvGraphicFramePr>
        <p:xfrm>
          <a:off x="250825" y="188913"/>
          <a:ext cx="8686800" cy="5715000"/>
        </p:xfrm>
        <a:graphic>
          <a:graphicData uri="http://schemas.openxmlformats.org/presentationml/2006/ole">
            <mc:AlternateContent xmlns:mc="http://schemas.openxmlformats.org/markup-compatibility/2006">
              <mc:Choice xmlns:v="urn:schemas-microsoft-com:vml" Requires="v">
                <p:oleObj spid="_x0000_s13337" r:id="rId3" imgW="5124450" imgH="3371850" progId="Excel.Sheet.8">
                  <p:embed/>
                </p:oleObj>
              </mc:Choice>
              <mc:Fallback>
                <p:oleObj r:id="rId3" imgW="5124450" imgH="3371850"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8913"/>
                        <a:ext cx="8686800"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457200" y="122239"/>
            <a:ext cx="7543800" cy="806432"/>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三、混合期权</a:t>
            </a:r>
            <a:r>
              <a:rPr lang="zh-CN" altLang="en-US" sz="3600" dirty="0">
                <a:latin typeface="华文楷体" pitchFamily="2" charset="-122"/>
                <a:ea typeface="华文楷体" pitchFamily="2" charset="-122"/>
              </a:rPr>
              <a:t> </a:t>
            </a:r>
          </a:p>
        </p:txBody>
      </p:sp>
      <p:sp>
        <p:nvSpPr>
          <p:cNvPr id="96260" name="Rectangle 3"/>
          <p:cNvSpPr>
            <a:spLocks noGrp="1" noChangeArrowheads="1"/>
          </p:cNvSpPr>
          <p:nvPr>
            <p:ph idx="1"/>
          </p:nvPr>
        </p:nvSpPr>
        <p:spPr>
          <a:xfrm>
            <a:off x="457200" y="1000108"/>
            <a:ext cx="8229600" cy="5126055"/>
          </a:xfrm>
        </p:spPr>
        <p:txBody>
          <a:bodyPr/>
          <a:lstStyle/>
          <a:p>
            <a:pPr eaLnBrk="1" hangingPunct="1">
              <a:buNone/>
            </a:pPr>
            <a:r>
              <a:rPr lang="zh-CN" altLang="en-US" b="1" dirty="0">
                <a:solidFill>
                  <a:srgbClr val="000000"/>
                </a:solidFill>
                <a:latin typeface="华文楷体" pitchFamily="2" charset="-122"/>
                <a:ea typeface="华文楷体" pitchFamily="2" charset="-122"/>
              </a:rPr>
              <a:t>（一）跨式组合</a:t>
            </a:r>
            <a:r>
              <a:rPr lang="zh-CN" altLang="en-US" dirty="0">
                <a:latin typeface="华文楷体" pitchFamily="2" charset="-122"/>
                <a:ea typeface="华文楷体" pitchFamily="2" charset="-122"/>
              </a:rPr>
              <a:t> </a:t>
            </a:r>
          </a:p>
          <a:p>
            <a:pPr>
              <a:buNone/>
            </a:pPr>
            <a:r>
              <a:rPr lang="zh-CN" altLang="en-US" dirty="0">
                <a:solidFill>
                  <a:srgbClr val="000000"/>
                </a:solidFill>
                <a:latin typeface="华文楷体" pitchFamily="2" charset="-122"/>
                <a:ea typeface="华文楷体" pitchFamily="2" charset="-122"/>
              </a:rPr>
              <a:t>  </a:t>
            </a:r>
            <a:r>
              <a:rPr lang="zh-CN" altLang="en-US" sz="2800" dirty="0">
                <a:solidFill>
                  <a:srgbClr val="000000"/>
                </a:solidFill>
                <a:latin typeface="华文楷体" pitchFamily="2" charset="-122"/>
                <a:ea typeface="华文楷体" pitchFamily="2" charset="-122"/>
              </a:rPr>
              <a:t>跨式组合（</a:t>
            </a:r>
            <a:r>
              <a:rPr lang="en-US" altLang="zh-CN" sz="2800" dirty="0">
                <a:solidFill>
                  <a:srgbClr val="000000"/>
                </a:solidFill>
                <a:latin typeface="华文楷体" pitchFamily="2" charset="-122"/>
                <a:ea typeface="华文楷体" pitchFamily="2" charset="-122"/>
              </a:rPr>
              <a:t>Straddle</a:t>
            </a:r>
            <a:r>
              <a:rPr lang="zh-CN" altLang="en-US" sz="2800" dirty="0">
                <a:solidFill>
                  <a:srgbClr val="000000"/>
                </a:solidFill>
                <a:latin typeface="华文楷体" pitchFamily="2" charset="-122"/>
                <a:ea typeface="华文楷体" pitchFamily="2" charset="-122"/>
              </a:rPr>
              <a:t>）由具有</a:t>
            </a:r>
            <a:r>
              <a:rPr lang="zh-CN" altLang="en-US" sz="2800" dirty="0">
                <a:solidFill>
                  <a:srgbClr val="FF0000"/>
                </a:solidFill>
                <a:latin typeface="华文楷体" pitchFamily="2" charset="-122"/>
                <a:ea typeface="华文楷体" pitchFamily="2" charset="-122"/>
              </a:rPr>
              <a:t>相同期限、相同协议价格的一份看涨期权和一份看跌期权组成</a:t>
            </a:r>
            <a:r>
              <a:rPr lang="zh-CN" altLang="en-US" sz="2800" dirty="0">
                <a:solidFill>
                  <a:srgbClr val="000000"/>
                </a:solidFill>
                <a:latin typeface="华文楷体" pitchFamily="2" charset="-122"/>
                <a:ea typeface="华文楷体" pitchFamily="2" charset="-122"/>
              </a:rPr>
              <a:t>。跨式组合分为两种：底部跨式组合和顶部跨式组合。前者由两份多头组成，后者由两份空头组成。</a:t>
            </a:r>
            <a:r>
              <a:rPr lang="zh-CN" altLang="en-US" sz="2800" dirty="0">
                <a:latin typeface="华文楷体" pitchFamily="2" charset="-122"/>
                <a:ea typeface="华文楷体" pitchFamily="2" charset="-122"/>
              </a:rPr>
              <a:t> </a:t>
            </a:r>
          </a:p>
        </p:txBody>
      </p:sp>
      <p:sp>
        <p:nvSpPr>
          <p:cNvPr id="96258" name="灯片编号占位符 5"/>
          <p:cNvSpPr>
            <a:spLocks noGrp="1"/>
          </p:cNvSpPr>
          <p:nvPr>
            <p:ph type="sldNum" sz="quarter" idx="12"/>
          </p:nvPr>
        </p:nvSpPr>
        <p:spPr>
          <a:noFill/>
        </p:spPr>
        <p:txBody>
          <a:bodyPr/>
          <a:lstStyle/>
          <a:p>
            <a:fld id="{68EEB6F2-F9D6-48B7-A7A6-43118FA34472}" type="slidenum">
              <a:rPr lang="en-US" altLang="zh-CN"/>
              <a:pPr/>
              <a:t>35</a:t>
            </a:fld>
            <a:endParaRPr lang="en-US" altLang="zh-C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38917" name="Rectangle 3"/>
          <p:cNvSpPr>
            <a:spLocks noGrp="1" noChangeArrowheads="1"/>
          </p:cNvSpPr>
          <p:nvPr>
            <p:ph idx="1"/>
          </p:nvPr>
        </p:nvSpPr>
        <p:spPr>
          <a:xfrm>
            <a:off x="685800" y="1981200"/>
            <a:ext cx="7772400" cy="4495800"/>
          </a:xfrm>
        </p:spPr>
        <p:txBody>
          <a:bodyPr/>
          <a:lstStyle/>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buFont typeface="Wingdings" pitchFamily="2" charset="2"/>
              <a:buNone/>
            </a:pPr>
            <a:r>
              <a:rPr lang="en-US" altLang="zh-CN" sz="2100" dirty="0">
                <a:solidFill>
                  <a:srgbClr val="000000"/>
                </a:solidFill>
                <a:latin typeface="宋体" pitchFamily="2" charset="-122"/>
              </a:rPr>
              <a:t>           </a:t>
            </a:r>
          </a:p>
          <a:p>
            <a:pPr algn="ctr" eaLnBrk="1" hangingPunct="1">
              <a:lnSpc>
                <a:spcPct val="90000"/>
              </a:lnSpc>
            </a:pPr>
            <a:r>
              <a:rPr lang="zh-CN" altLang="en-US" sz="2100" dirty="0">
                <a:solidFill>
                  <a:srgbClr val="000000"/>
                </a:solidFill>
                <a:latin typeface="宋体" pitchFamily="2" charset="-122"/>
              </a:rPr>
              <a:t>图</a:t>
            </a:r>
            <a:r>
              <a:rPr lang="en-US" altLang="zh-CN" sz="2100" dirty="0">
                <a:solidFill>
                  <a:srgbClr val="000000"/>
                </a:solidFill>
              </a:rPr>
              <a:t>5.20  </a:t>
            </a:r>
            <a:r>
              <a:rPr lang="zh-CN" altLang="en-US" sz="2100" dirty="0">
                <a:solidFill>
                  <a:srgbClr val="000000"/>
                </a:solidFill>
                <a:latin typeface="宋体" pitchFamily="2" charset="-122"/>
              </a:rPr>
              <a:t>底部跨式组合</a:t>
            </a:r>
            <a:r>
              <a:rPr lang="zh-CN" altLang="en-US" sz="2600" dirty="0"/>
              <a:t> </a:t>
            </a:r>
          </a:p>
        </p:txBody>
      </p:sp>
      <p:sp>
        <p:nvSpPr>
          <p:cNvPr id="38915" name="灯片编号占位符 5"/>
          <p:cNvSpPr>
            <a:spLocks noGrp="1"/>
          </p:cNvSpPr>
          <p:nvPr>
            <p:ph type="sldNum" sz="quarter" idx="12"/>
          </p:nvPr>
        </p:nvSpPr>
        <p:spPr>
          <a:noFill/>
        </p:spPr>
        <p:txBody>
          <a:bodyPr/>
          <a:lstStyle/>
          <a:p>
            <a:fld id="{D3E4D675-4354-4A86-8DD3-7E0D0080B8AF}" type="slidenum">
              <a:rPr lang="en-US" altLang="zh-CN"/>
              <a:pPr/>
              <a:t>36</a:t>
            </a:fld>
            <a:endParaRPr lang="en-US" altLang="zh-CN"/>
          </a:p>
        </p:txBody>
      </p:sp>
      <p:sp>
        <p:nvSpPr>
          <p:cNvPr id="38918" name="Rectangle 4"/>
          <p:cNvSpPr>
            <a:spLocks noChangeArrowheads="1"/>
          </p:cNvSpPr>
          <p:nvPr/>
        </p:nvSpPr>
        <p:spPr bwMode="auto">
          <a:xfrm>
            <a:off x="2281238" y="1752600"/>
            <a:ext cx="9144000" cy="0"/>
          </a:xfrm>
          <a:prstGeom prst="rect">
            <a:avLst/>
          </a:prstGeom>
          <a:noFill/>
          <a:ln w="9525">
            <a:noFill/>
            <a:miter lim="800000"/>
            <a:headEnd/>
            <a:tailEnd/>
          </a:ln>
        </p:spPr>
        <p:txBody>
          <a:bodyPr>
            <a:spAutoFit/>
          </a:bodyPr>
          <a:lstStyle/>
          <a:p>
            <a:endParaRPr lang="zh-CN" altLang="en-US"/>
          </a:p>
        </p:txBody>
      </p:sp>
      <p:graphicFrame>
        <p:nvGraphicFramePr>
          <p:cNvPr id="38914" name="Object 5"/>
          <p:cNvGraphicFramePr>
            <a:graphicFrameLocks noChangeAspect="1"/>
          </p:cNvGraphicFramePr>
          <p:nvPr/>
        </p:nvGraphicFramePr>
        <p:xfrm>
          <a:off x="533400" y="152400"/>
          <a:ext cx="8229600" cy="5688013"/>
        </p:xfrm>
        <a:graphic>
          <a:graphicData uri="http://schemas.openxmlformats.org/presentationml/2006/ole">
            <mc:AlternateContent xmlns:mc="http://schemas.openxmlformats.org/markup-compatibility/2006">
              <mc:Choice xmlns:v="urn:schemas-microsoft-com:vml" Requires="v">
                <p:oleObj spid="_x0000_s14361" r:id="rId3" imgW="4600651" imgH="3495751" progId="Excel.Sheet.8">
                  <p:embed/>
                </p:oleObj>
              </mc:Choice>
              <mc:Fallback>
                <p:oleObj r:id="rId3" imgW="4600651" imgH="3495751"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
                        <a:ext cx="8229600" cy="568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852" y="2000240"/>
            <a:ext cx="5900750" cy="500066"/>
          </a:xfrm>
        </p:spPr>
        <p:txBody>
          <a:bodyPr>
            <a:normAutofit fontScale="90000"/>
          </a:bodyPr>
          <a:lstStyle/>
          <a:p>
            <a:r>
              <a:rPr lang="zh-CN" altLang="en-US" sz="2800" dirty="0">
                <a:latin typeface="华文楷体" pitchFamily="2" charset="-122"/>
                <a:ea typeface="华文楷体" pitchFamily="2" charset="-122"/>
              </a:rPr>
              <a:t>表</a:t>
            </a:r>
            <a:r>
              <a:rPr lang="en-US" altLang="zh-CN" sz="2800" dirty="0">
                <a:latin typeface="华文楷体" pitchFamily="2" charset="-122"/>
                <a:ea typeface="华文楷体" pitchFamily="2" charset="-122"/>
              </a:rPr>
              <a:t>10-8 </a:t>
            </a:r>
            <a:r>
              <a:rPr lang="zh-CN" altLang="en-US" sz="2800" dirty="0">
                <a:latin typeface="华文楷体" pitchFamily="2" charset="-122"/>
                <a:ea typeface="华文楷体" pitchFamily="2" charset="-122"/>
              </a:rPr>
              <a:t>跨式期权的收益</a:t>
            </a:r>
          </a:p>
        </p:txBody>
      </p:sp>
      <p:sp>
        <p:nvSpPr>
          <p:cNvPr id="3" name="内容占位符 2"/>
          <p:cNvSpPr>
            <a:spLocks noGrp="1"/>
          </p:cNvSpPr>
          <p:nvPr>
            <p:ph idx="1"/>
          </p:nvPr>
        </p:nvSpPr>
        <p:spPr/>
        <p:txBody>
          <a:bodyPr/>
          <a:lstStyle/>
          <a:p>
            <a:endParaRPr lang="zh-CN" altLang="en-US"/>
          </a:p>
        </p:txBody>
      </p:sp>
      <p:pic>
        <p:nvPicPr>
          <p:cNvPr id="93186" name="Picture 2"/>
          <p:cNvPicPr>
            <a:picLocks noChangeAspect="1" noChangeArrowheads="1"/>
          </p:cNvPicPr>
          <p:nvPr/>
        </p:nvPicPr>
        <p:blipFill>
          <a:blip r:embed="rId2"/>
          <a:srcRect/>
          <a:stretch>
            <a:fillRect/>
          </a:stretch>
        </p:blipFill>
        <p:spPr bwMode="auto">
          <a:xfrm>
            <a:off x="857224" y="2500306"/>
            <a:ext cx="7429552"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a:xfrm>
            <a:off x="1071538" y="122238"/>
            <a:ext cx="6929462" cy="893762"/>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（二）条式组合和带式组合</a:t>
            </a:r>
          </a:p>
        </p:txBody>
      </p:sp>
      <p:sp>
        <p:nvSpPr>
          <p:cNvPr id="97284" name="Rectangle 3"/>
          <p:cNvSpPr>
            <a:spLocks noGrp="1" noChangeArrowheads="1"/>
          </p:cNvSpPr>
          <p:nvPr>
            <p:ph idx="1"/>
          </p:nvPr>
        </p:nvSpPr>
        <p:spPr>
          <a:xfrm>
            <a:off x="755650" y="1071546"/>
            <a:ext cx="7772400" cy="4816492"/>
          </a:xfrm>
        </p:spPr>
        <p:txBody>
          <a:bodyPr/>
          <a:lstStyle/>
          <a:p>
            <a:pPr eaLnBrk="1" hangingPunct="1"/>
            <a:r>
              <a:rPr lang="zh-CN" altLang="en-US" sz="2800" dirty="0">
                <a:solidFill>
                  <a:srgbClr val="000000"/>
                </a:solidFill>
                <a:latin typeface="华文楷体" pitchFamily="2" charset="-122"/>
                <a:ea typeface="华文楷体" pitchFamily="2" charset="-122"/>
              </a:rPr>
              <a:t>条式组合（</a:t>
            </a:r>
            <a:r>
              <a:rPr lang="en-US" altLang="zh-CN" sz="2800" dirty="0">
                <a:solidFill>
                  <a:srgbClr val="000000"/>
                </a:solidFill>
                <a:latin typeface="华文楷体" pitchFamily="2" charset="-122"/>
                <a:ea typeface="华文楷体" pitchFamily="2" charset="-122"/>
              </a:rPr>
              <a:t>Strip</a:t>
            </a:r>
            <a:r>
              <a:rPr lang="zh-CN" altLang="en-US" sz="2800" dirty="0">
                <a:solidFill>
                  <a:srgbClr val="000000"/>
                </a:solidFill>
                <a:latin typeface="华文楷体" pitchFamily="2" charset="-122"/>
                <a:ea typeface="华文楷体" pitchFamily="2" charset="-122"/>
              </a:rPr>
              <a:t>）由具有</a:t>
            </a:r>
            <a:r>
              <a:rPr lang="zh-CN" altLang="en-US" sz="2800" dirty="0">
                <a:solidFill>
                  <a:srgbClr val="FF0000"/>
                </a:solidFill>
                <a:latin typeface="华文楷体" pitchFamily="2" charset="-122"/>
                <a:ea typeface="华文楷体" pitchFamily="2" charset="-122"/>
              </a:rPr>
              <a:t>相同协议价格、相同期限的一份看涨期权和两份看跌期权组成</a:t>
            </a:r>
            <a:r>
              <a:rPr lang="zh-CN" altLang="en-US" sz="2800" dirty="0">
                <a:solidFill>
                  <a:srgbClr val="000000"/>
                </a:solidFill>
                <a:latin typeface="华文楷体" pitchFamily="2" charset="-122"/>
                <a:ea typeface="华文楷体" pitchFamily="2" charset="-122"/>
              </a:rPr>
              <a:t>。条式组合也分底部和顶部两种，前者由多头构成，后者由空头构成。</a:t>
            </a:r>
          </a:p>
          <a:p>
            <a:pPr eaLnBrk="1" hangingPunct="1"/>
            <a:r>
              <a:rPr lang="zh-CN" altLang="en-US" sz="2800" dirty="0">
                <a:solidFill>
                  <a:srgbClr val="000000"/>
                </a:solidFill>
                <a:latin typeface="华文楷体" pitchFamily="2" charset="-122"/>
                <a:ea typeface="华文楷体" pitchFamily="2" charset="-122"/>
              </a:rPr>
              <a:t>底部条式组合的盈亏图如图</a:t>
            </a:r>
            <a:r>
              <a:rPr lang="en-US" altLang="zh-CN" sz="2800" dirty="0">
                <a:solidFill>
                  <a:srgbClr val="000000"/>
                </a:solidFill>
                <a:latin typeface="华文楷体" pitchFamily="2" charset="-122"/>
                <a:ea typeface="华文楷体" pitchFamily="2" charset="-122"/>
              </a:rPr>
              <a:t>5.21</a:t>
            </a:r>
            <a:r>
              <a:rPr lang="zh-CN" altLang="en-US" sz="2800" dirty="0">
                <a:solidFill>
                  <a:srgbClr val="000000"/>
                </a:solidFill>
                <a:latin typeface="华文楷体" pitchFamily="2" charset="-122"/>
                <a:ea typeface="华文楷体" pitchFamily="2" charset="-122"/>
              </a:rPr>
              <a:t>所示，顶部条式组合的盈亏图刚好相反。</a:t>
            </a:r>
          </a:p>
          <a:p>
            <a:pPr eaLnBrk="1" hangingPunct="1"/>
            <a:endParaRPr lang="en-US" altLang="zh-CN" dirty="0"/>
          </a:p>
        </p:txBody>
      </p:sp>
      <p:sp>
        <p:nvSpPr>
          <p:cNvPr id="97282" name="灯片编号占位符 5"/>
          <p:cNvSpPr>
            <a:spLocks noGrp="1"/>
          </p:cNvSpPr>
          <p:nvPr>
            <p:ph type="sldNum" sz="quarter" idx="12"/>
          </p:nvPr>
        </p:nvSpPr>
        <p:spPr>
          <a:noFill/>
        </p:spPr>
        <p:txBody>
          <a:bodyPr/>
          <a:lstStyle/>
          <a:p>
            <a:fld id="{E5CE2473-CC9D-4C62-9ACA-9A4032527ED9}" type="slidenum">
              <a:rPr lang="en-US" altLang="zh-CN"/>
              <a:pPr/>
              <a:t>38</a:t>
            </a:fld>
            <a:endParaRPr lang="en-US" altLang="zh-C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39941" name="Rectangle 3"/>
          <p:cNvSpPr>
            <a:spLocks noGrp="1" noChangeArrowheads="1"/>
          </p:cNvSpPr>
          <p:nvPr>
            <p:ph idx="1"/>
          </p:nvPr>
        </p:nvSpPr>
        <p:spPr>
          <a:xfrm>
            <a:off x="685800" y="1981200"/>
            <a:ext cx="7772400" cy="4495800"/>
          </a:xfrm>
        </p:spPr>
        <p:txBody>
          <a:bodyPr>
            <a:normAutofit lnSpcReduction="10000"/>
          </a:bodyPr>
          <a:lstStyle/>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100" dirty="0">
              <a:solidFill>
                <a:srgbClr val="000000"/>
              </a:solidFill>
              <a:latin typeface="宋体" pitchFamily="2" charset="-122"/>
            </a:endParaRPr>
          </a:p>
          <a:p>
            <a:pPr eaLnBrk="1" hangingPunct="1">
              <a:lnSpc>
                <a:spcPct val="90000"/>
              </a:lnSpc>
            </a:pPr>
            <a:endParaRPr lang="en-US" altLang="zh-CN" sz="2100" dirty="0">
              <a:solidFill>
                <a:srgbClr val="000000"/>
              </a:solidFill>
              <a:latin typeface="宋体" pitchFamily="2" charset="-122"/>
            </a:endParaRPr>
          </a:p>
          <a:p>
            <a:pPr eaLnBrk="1" hangingPunct="1">
              <a:lnSpc>
                <a:spcPct val="90000"/>
              </a:lnSpc>
            </a:pPr>
            <a:r>
              <a:rPr lang="en-US" altLang="zh-CN" sz="2100">
                <a:solidFill>
                  <a:srgbClr val="000000"/>
                </a:solidFill>
                <a:latin typeface="宋体" pitchFamily="2" charset="-122"/>
              </a:rPr>
              <a:t>                </a:t>
            </a:r>
            <a:r>
              <a:rPr lang="zh-CN" altLang="en-US" sz="2100" dirty="0">
                <a:solidFill>
                  <a:srgbClr val="000000"/>
                </a:solidFill>
                <a:latin typeface="宋体" pitchFamily="2" charset="-122"/>
              </a:rPr>
              <a:t>图</a:t>
            </a:r>
            <a:r>
              <a:rPr lang="en-US" altLang="zh-CN" sz="2100" dirty="0">
                <a:solidFill>
                  <a:srgbClr val="000000"/>
                </a:solidFill>
              </a:rPr>
              <a:t>5.21 </a:t>
            </a:r>
            <a:r>
              <a:rPr lang="zh-CN" altLang="en-US" sz="2100" dirty="0">
                <a:solidFill>
                  <a:srgbClr val="000000"/>
                </a:solidFill>
                <a:latin typeface="宋体" pitchFamily="2" charset="-122"/>
              </a:rPr>
              <a:t>底部条式组合</a:t>
            </a:r>
            <a:r>
              <a:rPr lang="zh-CN" altLang="en-US" sz="2100" dirty="0"/>
              <a:t> </a:t>
            </a:r>
          </a:p>
        </p:txBody>
      </p:sp>
      <p:sp>
        <p:nvSpPr>
          <p:cNvPr id="39939" name="灯片编号占位符 5"/>
          <p:cNvSpPr>
            <a:spLocks noGrp="1"/>
          </p:cNvSpPr>
          <p:nvPr>
            <p:ph type="sldNum" sz="quarter" idx="12"/>
          </p:nvPr>
        </p:nvSpPr>
        <p:spPr>
          <a:noFill/>
        </p:spPr>
        <p:txBody>
          <a:bodyPr/>
          <a:lstStyle/>
          <a:p>
            <a:fld id="{7871100D-F836-4990-BD8A-E9828192871B}" type="slidenum">
              <a:rPr lang="en-US" altLang="zh-CN"/>
              <a:pPr/>
              <a:t>39</a:t>
            </a:fld>
            <a:endParaRPr lang="en-US" altLang="zh-CN"/>
          </a:p>
        </p:txBody>
      </p:sp>
      <p:sp>
        <p:nvSpPr>
          <p:cNvPr id="39942" name="Rectangle 4"/>
          <p:cNvSpPr>
            <a:spLocks noChangeArrowheads="1"/>
          </p:cNvSpPr>
          <p:nvPr/>
        </p:nvSpPr>
        <p:spPr bwMode="auto">
          <a:xfrm>
            <a:off x="2276475" y="1747838"/>
            <a:ext cx="9144000" cy="0"/>
          </a:xfrm>
          <a:prstGeom prst="rect">
            <a:avLst/>
          </a:prstGeom>
          <a:noFill/>
          <a:ln w="9525">
            <a:noFill/>
            <a:miter lim="800000"/>
            <a:headEnd/>
            <a:tailEnd/>
          </a:ln>
        </p:spPr>
        <p:txBody>
          <a:bodyPr>
            <a:spAutoFit/>
          </a:bodyPr>
          <a:lstStyle/>
          <a:p>
            <a:endParaRPr lang="zh-CN" altLang="en-US"/>
          </a:p>
        </p:txBody>
      </p:sp>
      <p:graphicFrame>
        <p:nvGraphicFramePr>
          <p:cNvPr id="39938" name="Object 5"/>
          <p:cNvGraphicFramePr>
            <a:graphicFrameLocks noChangeAspect="1"/>
          </p:cNvGraphicFramePr>
          <p:nvPr>
            <p:extLst>
              <p:ext uri="{D42A27DB-BD31-4B8C-83A1-F6EECF244321}">
                <p14:modId xmlns:p14="http://schemas.microsoft.com/office/powerpoint/2010/main" val="3268263868"/>
              </p:ext>
            </p:extLst>
          </p:nvPr>
        </p:nvGraphicFramePr>
        <p:xfrm>
          <a:off x="571500" y="136525"/>
          <a:ext cx="8001000" cy="5545138"/>
        </p:xfrm>
        <a:graphic>
          <a:graphicData uri="http://schemas.openxmlformats.org/presentationml/2006/ole">
            <mc:AlternateContent xmlns:mc="http://schemas.openxmlformats.org/markup-compatibility/2006">
              <mc:Choice xmlns:v="urn:schemas-microsoft-com:vml" Requires="v">
                <p:oleObj spid="_x0000_s15385" r:id="rId3" imgW="4600651" imgH="3352800" progId="Excel.Sheet.8">
                  <p:embed/>
                </p:oleObj>
              </mc:Choice>
              <mc:Fallback>
                <p:oleObj r:id="rId3" imgW="4600651" imgH="3352800"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36525"/>
                        <a:ext cx="8001000" cy="554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xfrm>
            <a:off x="1785918" y="274638"/>
            <a:ext cx="5286412" cy="868346"/>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二、差价</a:t>
            </a:r>
            <a:r>
              <a:rPr lang="zh-CN" altLang="en-US" sz="3600" b="0" dirty="0" smtClean="0">
                <a:solidFill>
                  <a:srgbClr val="000000"/>
                </a:solidFill>
                <a:latin typeface="华文楷体" pitchFamily="2" charset="-122"/>
                <a:ea typeface="华文楷体" pitchFamily="2" charset="-122"/>
              </a:rPr>
              <a:t>组合***</a:t>
            </a:r>
            <a:endParaRPr lang="zh-CN" altLang="en-US" sz="3600" b="0" dirty="0">
              <a:solidFill>
                <a:srgbClr val="000000"/>
              </a:solidFill>
              <a:latin typeface="华文楷体" pitchFamily="2" charset="-122"/>
              <a:ea typeface="华文楷体" pitchFamily="2" charset="-122"/>
            </a:endParaRPr>
          </a:p>
        </p:txBody>
      </p:sp>
      <p:sp>
        <p:nvSpPr>
          <p:cNvPr id="81924" name="Rectangle 3"/>
          <p:cNvSpPr>
            <a:spLocks noGrp="1" noChangeArrowheads="1"/>
          </p:cNvSpPr>
          <p:nvPr>
            <p:ph idx="1"/>
          </p:nvPr>
        </p:nvSpPr>
        <p:spPr>
          <a:xfrm>
            <a:off x="457200" y="1357299"/>
            <a:ext cx="8229600" cy="2928958"/>
          </a:xfrm>
        </p:spPr>
        <p:txBody>
          <a:bodyPr>
            <a:normAutofit/>
          </a:bodyPr>
          <a:lstStyle/>
          <a:p>
            <a:pPr eaLnBrk="1" hangingPunct="1"/>
            <a:r>
              <a:rPr lang="zh-CN" altLang="en-US" sz="2800" dirty="0">
                <a:solidFill>
                  <a:srgbClr val="000000"/>
                </a:solidFill>
                <a:latin typeface="华文楷体" pitchFamily="2" charset="-122"/>
                <a:ea typeface="华文楷体" pitchFamily="2" charset="-122"/>
              </a:rPr>
              <a:t>差价（</a:t>
            </a:r>
            <a:r>
              <a:rPr lang="en-US" altLang="zh-CN" sz="2800" dirty="0">
                <a:solidFill>
                  <a:srgbClr val="000000"/>
                </a:solidFill>
                <a:latin typeface="华文楷体" pitchFamily="2" charset="-122"/>
                <a:ea typeface="华文楷体" pitchFamily="2" charset="-122"/>
              </a:rPr>
              <a:t>Spreads</a:t>
            </a:r>
            <a:r>
              <a:rPr lang="zh-CN" altLang="en-US" sz="2800" dirty="0">
                <a:solidFill>
                  <a:srgbClr val="000000"/>
                </a:solidFill>
                <a:latin typeface="华文楷体" pitchFamily="2" charset="-122"/>
                <a:ea typeface="华文楷体" pitchFamily="2" charset="-122"/>
              </a:rPr>
              <a:t>）</a:t>
            </a:r>
            <a:r>
              <a:rPr lang="zh-CN" altLang="en-US" sz="2800" dirty="0">
                <a:solidFill>
                  <a:srgbClr val="FF0000"/>
                </a:solidFill>
                <a:latin typeface="华文楷体" pitchFamily="2" charset="-122"/>
                <a:ea typeface="华文楷体" pitchFamily="2" charset="-122"/>
              </a:rPr>
              <a:t>组合是指持有相同期限</a:t>
            </a:r>
            <a:r>
              <a:rPr lang="zh-CN" altLang="en-US" sz="2800" dirty="0">
                <a:solidFill>
                  <a:srgbClr val="000000"/>
                </a:solidFill>
                <a:latin typeface="华文楷体" pitchFamily="2" charset="-122"/>
                <a:ea typeface="华文楷体" pitchFamily="2" charset="-122"/>
              </a:rPr>
              <a:t>、不同协议价格的两个或多个</a:t>
            </a:r>
            <a:r>
              <a:rPr lang="zh-CN" altLang="en-US" sz="2800" dirty="0">
                <a:solidFill>
                  <a:srgbClr val="FF0000"/>
                </a:solidFill>
                <a:latin typeface="华文楷体" pitchFamily="2" charset="-122"/>
                <a:ea typeface="华文楷体" pitchFamily="2" charset="-122"/>
              </a:rPr>
              <a:t>同种期权头寸</a:t>
            </a:r>
            <a:r>
              <a:rPr lang="zh-CN" altLang="en-US" sz="2800" dirty="0">
                <a:solidFill>
                  <a:srgbClr val="000000"/>
                </a:solidFill>
                <a:latin typeface="华文楷体" pitchFamily="2" charset="-122"/>
                <a:ea typeface="华文楷体" pitchFamily="2" charset="-122"/>
              </a:rPr>
              <a:t>组合（即同是看涨期权，或者同是看跌期权）。</a:t>
            </a:r>
          </a:p>
          <a:p>
            <a:pPr eaLnBrk="1" hangingPunct="1"/>
            <a:r>
              <a:rPr lang="zh-CN" altLang="en-US" sz="2800" dirty="0">
                <a:solidFill>
                  <a:srgbClr val="000000"/>
                </a:solidFill>
                <a:latin typeface="华文楷体" pitchFamily="2" charset="-122"/>
                <a:ea typeface="华文楷体" pitchFamily="2" charset="-122"/>
              </a:rPr>
              <a:t>其主要类型有牛市差价组合、熊市差价组合、蝶式差价组合等。</a:t>
            </a:r>
            <a:r>
              <a:rPr lang="zh-CN" altLang="en-US" sz="2800" dirty="0">
                <a:latin typeface="华文楷体" pitchFamily="2" charset="-122"/>
                <a:ea typeface="华文楷体" pitchFamily="2" charset="-122"/>
              </a:rPr>
              <a:t> </a:t>
            </a:r>
          </a:p>
        </p:txBody>
      </p:sp>
      <p:sp>
        <p:nvSpPr>
          <p:cNvPr id="81922" name="灯片编号占位符 5"/>
          <p:cNvSpPr>
            <a:spLocks noGrp="1"/>
          </p:cNvSpPr>
          <p:nvPr>
            <p:ph type="sldNum" sz="quarter" idx="12"/>
          </p:nvPr>
        </p:nvSpPr>
        <p:spPr>
          <a:noFill/>
        </p:spPr>
        <p:txBody>
          <a:bodyPr/>
          <a:lstStyle/>
          <a:p>
            <a:fld id="{A7883F32-9455-4E9C-A1A4-F264CF0CD3E7}" type="slidenum">
              <a:rPr lang="en-US" altLang="zh-CN"/>
              <a:pPr/>
              <a:t>4</a:t>
            </a:fld>
            <a:endParaRPr lang="en-US" altLang="zh-C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xfrm>
            <a:off x="1500166" y="122238"/>
            <a:ext cx="6500834" cy="893762"/>
          </a:xfrm>
        </p:spPr>
        <p:txBody>
          <a:bodyPr>
            <a:normAutofit/>
          </a:bodyPr>
          <a:lstStyle/>
          <a:p>
            <a:pPr eaLnBrk="1" hangingPunct="1"/>
            <a:r>
              <a:rPr lang="zh-CN" altLang="en-US" sz="3600" dirty="0">
                <a:latin typeface="华文楷体" pitchFamily="2" charset="-122"/>
                <a:ea typeface="华文楷体" pitchFamily="2" charset="-122"/>
              </a:rPr>
              <a:t>带式组合</a:t>
            </a:r>
          </a:p>
        </p:txBody>
      </p:sp>
      <p:sp>
        <p:nvSpPr>
          <p:cNvPr id="98308" name="Rectangle 3"/>
          <p:cNvSpPr>
            <a:spLocks noGrp="1" noChangeArrowheads="1"/>
          </p:cNvSpPr>
          <p:nvPr>
            <p:ph idx="1"/>
          </p:nvPr>
        </p:nvSpPr>
        <p:spPr>
          <a:xfrm>
            <a:off x="457200" y="1000108"/>
            <a:ext cx="8229600" cy="5126055"/>
          </a:xfrm>
        </p:spPr>
        <p:txBody>
          <a:bodyPr/>
          <a:lstStyle/>
          <a:p>
            <a:pPr eaLnBrk="1" hangingPunct="1">
              <a:lnSpc>
                <a:spcPct val="90000"/>
              </a:lnSpc>
            </a:pPr>
            <a:r>
              <a:rPr lang="zh-CN" altLang="en-US" sz="2800" dirty="0">
                <a:solidFill>
                  <a:srgbClr val="000000"/>
                </a:solidFill>
                <a:latin typeface="华文楷体" pitchFamily="2" charset="-122"/>
                <a:ea typeface="华文楷体" pitchFamily="2" charset="-122"/>
              </a:rPr>
              <a:t>带式组合（</a:t>
            </a:r>
            <a:r>
              <a:rPr lang="en-US" altLang="zh-CN" sz="2800" dirty="0">
                <a:solidFill>
                  <a:srgbClr val="000000"/>
                </a:solidFill>
                <a:latin typeface="华文楷体" pitchFamily="2" charset="-122"/>
                <a:ea typeface="华文楷体" pitchFamily="2" charset="-122"/>
              </a:rPr>
              <a:t>Strap</a:t>
            </a:r>
            <a:r>
              <a:rPr lang="zh-CN" altLang="en-US" sz="2800" dirty="0">
                <a:solidFill>
                  <a:srgbClr val="000000"/>
                </a:solidFill>
                <a:latin typeface="华文楷体" pitchFamily="2" charset="-122"/>
                <a:ea typeface="华文楷体" pitchFamily="2" charset="-122"/>
              </a:rPr>
              <a:t>）由</a:t>
            </a:r>
            <a:r>
              <a:rPr lang="zh-CN" altLang="en-US" sz="2800" dirty="0">
                <a:solidFill>
                  <a:srgbClr val="FF0000"/>
                </a:solidFill>
                <a:latin typeface="华文楷体" pitchFamily="2" charset="-122"/>
                <a:ea typeface="华文楷体" pitchFamily="2" charset="-122"/>
              </a:rPr>
              <a:t>具有相同协议价格、相同期限的资产的两份看涨期权和一份看跌期权组成</a:t>
            </a:r>
            <a:r>
              <a:rPr lang="zh-CN" altLang="en-US" sz="2800" dirty="0">
                <a:solidFill>
                  <a:srgbClr val="000000"/>
                </a:solidFill>
                <a:latin typeface="华文楷体" pitchFamily="2" charset="-122"/>
                <a:ea typeface="华文楷体" pitchFamily="2" charset="-122"/>
              </a:rPr>
              <a:t>，带式组合也分底部和预部两种，前者由多头构成，后者由空头构成。</a:t>
            </a:r>
          </a:p>
          <a:p>
            <a:pPr eaLnBrk="1" hangingPunct="1">
              <a:lnSpc>
                <a:spcPct val="90000"/>
              </a:lnSpc>
            </a:pPr>
            <a:r>
              <a:rPr lang="zh-CN" altLang="en-US" sz="2800" dirty="0">
                <a:solidFill>
                  <a:srgbClr val="000000"/>
                </a:solidFill>
                <a:latin typeface="华文楷体" pitchFamily="2" charset="-122"/>
                <a:ea typeface="华文楷体" pitchFamily="2" charset="-122"/>
              </a:rPr>
              <a:t>底部带式组合的盈亏图如图</a:t>
            </a:r>
            <a:r>
              <a:rPr lang="en-US" altLang="zh-CN" sz="2800" dirty="0">
                <a:solidFill>
                  <a:srgbClr val="000000"/>
                </a:solidFill>
                <a:latin typeface="华文楷体" pitchFamily="2" charset="-122"/>
                <a:ea typeface="华文楷体" pitchFamily="2" charset="-122"/>
              </a:rPr>
              <a:t>5.22</a:t>
            </a:r>
            <a:r>
              <a:rPr lang="zh-CN" altLang="en-US" sz="2800" dirty="0">
                <a:solidFill>
                  <a:srgbClr val="000000"/>
                </a:solidFill>
                <a:latin typeface="华文楷体" pitchFamily="2" charset="-122"/>
                <a:ea typeface="华文楷体" pitchFamily="2" charset="-122"/>
              </a:rPr>
              <a:t>所示，顶部带式组合的盈亏图刚好相反。</a:t>
            </a:r>
          </a:p>
          <a:p>
            <a:pPr eaLnBrk="1" hangingPunct="1">
              <a:lnSpc>
                <a:spcPct val="90000"/>
              </a:lnSpc>
            </a:pPr>
            <a:r>
              <a:rPr lang="zh-CN" altLang="en-US" dirty="0"/>
              <a:t> </a:t>
            </a:r>
          </a:p>
        </p:txBody>
      </p:sp>
      <p:sp>
        <p:nvSpPr>
          <p:cNvPr id="98306" name="灯片编号占位符 5"/>
          <p:cNvSpPr>
            <a:spLocks noGrp="1"/>
          </p:cNvSpPr>
          <p:nvPr>
            <p:ph type="sldNum" sz="quarter" idx="12"/>
          </p:nvPr>
        </p:nvSpPr>
        <p:spPr>
          <a:noFill/>
        </p:spPr>
        <p:txBody>
          <a:bodyPr/>
          <a:lstStyle/>
          <a:p>
            <a:fld id="{04D9D405-3AE3-4E5E-B931-88A46DDFA402}" type="slidenum">
              <a:rPr lang="en-US" altLang="zh-CN"/>
              <a:pPr/>
              <a:t>40</a:t>
            </a:fld>
            <a:endParaRPr lang="en-US" altLang="zh-C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40965" name="Rectangle 3"/>
          <p:cNvSpPr>
            <a:spLocks noGrp="1" noChangeArrowheads="1"/>
          </p:cNvSpPr>
          <p:nvPr>
            <p:ph idx="1"/>
          </p:nvPr>
        </p:nvSpPr>
        <p:spPr>
          <a:xfrm>
            <a:off x="685800" y="1981200"/>
            <a:ext cx="7772400" cy="4400550"/>
          </a:xfrm>
        </p:spPr>
        <p:txBody>
          <a:bodyPr>
            <a:normAutofit lnSpcReduction="10000"/>
          </a:bodyPr>
          <a:lstStyle/>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100" dirty="0">
              <a:solidFill>
                <a:srgbClr val="000000"/>
              </a:solidFill>
              <a:latin typeface="宋体" pitchFamily="2" charset="-122"/>
            </a:endParaRPr>
          </a:p>
          <a:p>
            <a:pPr eaLnBrk="1" hangingPunct="1">
              <a:lnSpc>
                <a:spcPct val="90000"/>
              </a:lnSpc>
            </a:pPr>
            <a:endParaRPr lang="en-US" altLang="zh-CN" sz="2100" dirty="0">
              <a:solidFill>
                <a:srgbClr val="000000"/>
              </a:solidFill>
              <a:latin typeface="宋体" pitchFamily="2" charset="-122"/>
            </a:endParaRPr>
          </a:p>
          <a:p>
            <a:pPr eaLnBrk="1" hangingPunct="1">
              <a:lnSpc>
                <a:spcPct val="90000"/>
              </a:lnSpc>
            </a:pPr>
            <a:r>
              <a:rPr lang="en-US" altLang="zh-CN" sz="2100" dirty="0">
                <a:solidFill>
                  <a:srgbClr val="000000"/>
                </a:solidFill>
                <a:latin typeface="宋体" pitchFamily="2" charset="-122"/>
              </a:rPr>
              <a:t>            </a:t>
            </a:r>
            <a:r>
              <a:rPr lang="zh-CN" altLang="en-US" sz="2100" dirty="0">
                <a:solidFill>
                  <a:srgbClr val="000000"/>
                </a:solidFill>
                <a:latin typeface="宋体" pitchFamily="2" charset="-122"/>
              </a:rPr>
              <a:t>图</a:t>
            </a:r>
            <a:r>
              <a:rPr lang="en-US" altLang="zh-CN" sz="2100" dirty="0">
                <a:solidFill>
                  <a:srgbClr val="000000"/>
                </a:solidFill>
              </a:rPr>
              <a:t>5.22  </a:t>
            </a:r>
            <a:r>
              <a:rPr lang="zh-CN" altLang="en-US" sz="2100" dirty="0">
                <a:solidFill>
                  <a:srgbClr val="000000"/>
                </a:solidFill>
                <a:latin typeface="宋体" pitchFamily="2" charset="-122"/>
              </a:rPr>
              <a:t>底部带式组合</a:t>
            </a:r>
            <a:r>
              <a:rPr lang="zh-CN" altLang="en-US" sz="2100" dirty="0"/>
              <a:t> </a:t>
            </a:r>
          </a:p>
        </p:txBody>
      </p:sp>
      <p:sp>
        <p:nvSpPr>
          <p:cNvPr id="40963" name="灯片编号占位符 5"/>
          <p:cNvSpPr>
            <a:spLocks noGrp="1"/>
          </p:cNvSpPr>
          <p:nvPr>
            <p:ph type="sldNum" sz="quarter" idx="12"/>
          </p:nvPr>
        </p:nvSpPr>
        <p:spPr>
          <a:noFill/>
        </p:spPr>
        <p:txBody>
          <a:bodyPr/>
          <a:lstStyle/>
          <a:p>
            <a:fld id="{73A363EB-F054-47AB-ABFF-A941AC4B8AD5}" type="slidenum">
              <a:rPr lang="en-US" altLang="zh-CN"/>
              <a:pPr/>
              <a:t>41</a:t>
            </a:fld>
            <a:endParaRPr lang="en-US" altLang="zh-CN"/>
          </a:p>
        </p:txBody>
      </p:sp>
      <p:sp>
        <p:nvSpPr>
          <p:cNvPr id="40966" name="Rectangle 4"/>
          <p:cNvSpPr>
            <a:spLocks noChangeArrowheads="1"/>
          </p:cNvSpPr>
          <p:nvPr/>
        </p:nvSpPr>
        <p:spPr bwMode="auto">
          <a:xfrm>
            <a:off x="2276475" y="1747838"/>
            <a:ext cx="9144000" cy="0"/>
          </a:xfrm>
          <a:prstGeom prst="rect">
            <a:avLst/>
          </a:prstGeom>
          <a:noFill/>
          <a:ln w="9525">
            <a:noFill/>
            <a:miter lim="800000"/>
            <a:headEnd/>
            <a:tailEnd/>
          </a:ln>
        </p:spPr>
        <p:txBody>
          <a:bodyPr>
            <a:spAutoFit/>
          </a:bodyPr>
          <a:lstStyle/>
          <a:p>
            <a:endParaRPr lang="zh-CN" altLang="en-US"/>
          </a:p>
        </p:txBody>
      </p:sp>
      <p:graphicFrame>
        <p:nvGraphicFramePr>
          <p:cNvPr id="40962" name="Object 5"/>
          <p:cNvGraphicFramePr>
            <a:graphicFrameLocks noChangeAspect="1"/>
          </p:cNvGraphicFramePr>
          <p:nvPr/>
        </p:nvGraphicFramePr>
        <p:xfrm>
          <a:off x="457200" y="533400"/>
          <a:ext cx="8153400" cy="5473700"/>
        </p:xfrm>
        <a:graphic>
          <a:graphicData uri="http://schemas.openxmlformats.org/presentationml/2006/ole">
            <mc:AlternateContent xmlns:mc="http://schemas.openxmlformats.org/markup-compatibility/2006">
              <mc:Choice xmlns:v="urn:schemas-microsoft-com:vml" Requires="v">
                <p:oleObj spid="_x0000_s16409" r:id="rId3" imgW="4610100" imgH="3505200" progId="Excel.Sheet.8">
                  <p:embed/>
                </p:oleObj>
              </mc:Choice>
              <mc:Fallback>
                <p:oleObj r:id="rId3" imgW="4610100" imgH="3505200"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
                        <a:ext cx="8153400" cy="547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a:xfrm>
            <a:off x="457200" y="122238"/>
            <a:ext cx="7543800" cy="974725"/>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（三）宽跨式组合</a:t>
            </a:r>
            <a:r>
              <a:rPr lang="zh-CN" altLang="en-US" sz="3600" dirty="0">
                <a:latin typeface="华文楷体" pitchFamily="2" charset="-122"/>
                <a:ea typeface="华文楷体" pitchFamily="2" charset="-122"/>
              </a:rPr>
              <a:t> </a:t>
            </a:r>
          </a:p>
        </p:txBody>
      </p:sp>
      <p:sp>
        <p:nvSpPr>
          <p:cNvPr id="99332" name="Rectangle 3"/>
          <p:cNvSpPr>
            <a:spLocks noGrp="1" noChangeArrowheads="1"/>
          </p:cNvSpPr>
          <p:nvPr>
            <p:ph idx="1"/>
          </p:nvPr>
        </p:nvSpPr>
        <p:spPr>
          <a:xfrm>
            <a:off x="457200" y="1071546"/>
            <a:ext cx="8229600" cy="5054617"/>
          </a:xfrm>
        </p:spPr>
        <p:txBody>
          <a:bodyPr>
            <a:normAutofit/>
          </a:bodyPr>
          <a:lstStyle/>
          <a:p>
            <a:pPr eaLnBrk="1" hangingPunct="1"/>
            <a:r>
              <a:rPr lang="zh-CN" altLang="en-US" sz="2800" dirty="0">
                <a:solidFill>
                  <a:srgbClr val="000000"/>
                </a:solidFill>
                <a:latin typeface="华文楷体" pitchFamily="2" charset="-122"/>
                <a:ea typeface="华文楷体" pitchFamily="2" charset="-122"/>
              </a:rPr>
              <a:t>宽跨式组合（</a:t>
            </a:r>
            <a:r>
              <a:rPr lang="en-US" altLang="zh-CN" sz="2800" dirty="0">
                <a:solidFill>
                  <a:srgbClr val="000000"/>
                </a:solidFill>
                <a:latin typeface="华文楷体" pitchFamily="2" charset="-122"/>
                <a:ea typeface="华文楷体" pitchFamily="2" charset="-122"/>
              </a:rPr>
              <a:t>Strangle</a:t>
            </a:r>
            <a:r>
              <a:rPr lang="zh-CN" altLang="en-US" sz="2800" dirty="0">
                <a:solidFill>
                  <a:srgbClr val="000000"/>
                </a:solidFill>
                <a:latin typeface="华文楷体" pitchFamily="2" charset="-122"/>
                <a:ea typeface="华文楷体" pitchFamily="2" charset="-122"/>
              </a:rPr>
              <a:t>）由</a:t>
            </a:r>
            <a:r>
              <a:rPr lang="zh-CN" altLang="en-US" sz="2800" dirty="0">
                <a:solidFill>
                  <a:srgbClr val="FF0000"/>
                </a:solidFill>
                <a:latin typeface="华文楷体" pitchFamily="2" charset="-122"/>
                <a:ea typeface="华文楷体" pitchFamily="2" charset="-122"/>
              </a:rPr>
              <a:t>相同到期日但协议价格不同的一份看涨期权和一份看跌期权组成</a:t>
            </a:r>
            <a:r>
              <a:rPr lang="zh-CN" altLang="en-US" sz="2800" dirty="0">
                <a:solidFill>
                  <a:srgbClr val="000000"/>
                </a:solidFill>
                <a:latin typeface="华文楷体" pitchFamily="2" charset="-122"/>
                <a:ea typeface="华文楷体" pitchFamily="2" charset="-122"/>
              </a:rPr>
              <a:t>，其中看涨期权的协议价格高于看跌期权。宽跨式组合也分底部和顶部，前者由多头组成，后者由空头组成。前者的盈亏图如图</a:t>
            </a:r>
            <a:r>
              <a:rPr lang="en-US" altLang="zh-CN" sz="2800" dirty="0">
                <a:solidFill>
                  <a:srgbClr val="000000"/>
                </a:solidFill>
                <a:latin typeface="华文楷体" pitchFamily="2" charset="-122"/>
                <a:ea typeface="华文楷体" pitchFamily="2" charset="-122"/>
              </a:rPr>
              <a:t>5.23</a:t>
            </a:r>
            <a:r>
              <a:rPr lang="zh-CN" altLang="en-US" sz="2800" dirty="0">
                <a:solidFill>
                  <a:srgbClr val="000000"/>
                </a:solidFill>
                <a:latin typeface="华文楷体" pitchFamily="2" charset="-122"/>
                <a:ea typeface="华文楷体" pitchFamily="2" charset="-122"/>
              </a:rPr>
              <a:t>所示。后者的盈亏图刚好相反。</a:t>
            </a:r>
            <a:r>
              <a:rPr lang="zh-CN" altLang="en-US" sz="2800" dirty="0">
                <a:latin typeface="华文楷体" pitchFamily="2" charset="-122"/>
                <a:ea typeface="华文楷体" pitchFamily="2" charset="-122"/>
              </a:rPr>
              <a:t> </a:t>
            </a:r>
          </a:p>
        </p:txBody>
      </p:sp>
      <p:sp>
        <p:nvSpPr>
          <p:cNvPr id="99330" name="灯片编号占位符 5"/>
          <p:cNvSpPr>
            <a:spLocks noGrp="1"/>
          </p:cNvSpPr>
          <p:nvPr>
            <p:ph type="sldNum" sz="quarter" idx="12"/>
          </p:nvPr>
        </p:nvSpPr>
        <p:spPr>
          <a:noFill/>
        </p:spPr>
        <p:txBody>
          <a:bodyPr/>
          <a:lstStyle/>
          <a:p>
            <a:fld id="{9ACB0520-6B96-4A21-B685-311A927BF4CA}" type="slidenum">
              <a:rPr lang="en-US" altLang="zh-CN"/>
              <a:pPr/>
              <a:t>42</a:t>
            </a:fld>
            <a:endParaRPr lang="en-US" altLang="zh-C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41989" name="Rectangle 3"/>
          <p:cNvSpPr>
            <a:spLocks noGrp="1" noChangeArrowheads="1"/>
          </p:cNvSpPr>
          <p:nvPr>
            <p:ph idx="1"/>
          </p:nvPr>
        </p:nvSpPr>
        <p:spPr>
          <a:xfrm>
            <a:off x="685800" y="1981200"/>
            <a:ext cx="7772400" cy="4572000"/>
          </a:xfrm>
        </p:spPr>
        <p:txBody>
          <a:bodyPr/>
          <a:lstStyle/>
          <a:p>
            <a:pPr eaLnBrk="1" hangingPunct="1">
              <a:lnSpc>
                <a:spcPct val="90000"/>
              </a:lnSpc>
              <a:buFont typeface="Wingdings" pitchFamily="2" charset="2"/>
              <a:buNone/>
            </a:pPr>
            <a:r>
              <a:rPr lang="en-US" altLang="zh-CN" sz="2600" dirty="0">
                <a:solidFill>
                  <a:srgbClr val="000000"/>
                </a:solidFill>
              </a:rPr>
              <a:t> </a:t>
            </a: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600" dirty="0">
              <a:solidFill>
                <a:srgbClr val="000000"/>
              </a:solidFill>
              <a:latin typeface="宋体" pitchFamily="2" charset="-122"/>
            </a:endParaRPr>
          </a:p>
          <a:p>
            <a:pPr eaLnBrk="1" hangingPunct="1">
              <a:lnSpc>
                <a:spcPct val="90000"/>
              </a:lnSpc>
            </a:pPr>
            <a:endParaRPr lang="en-US" altLang="zh-CN" sz="2100" dirty="0">
              <a:solidFill>
                <a:srgbClr val="000000"/>
              </a:solidFill>
              <a:latin typeface="宋体" pitchFamily="2" charset="-122"/>
            </a:endParaRPr>
          </a:p>
          <a:p>
            <a:pPr eaLnBrk="1" hangingPunct="1">
              <a:lnSpc>
                <a:spcPct val="90000"/>
              </a:lnSpc>
            </a:pPr>
            <a:r>
              <a:rPr lang="en-US" altLang="zh-CN" sz="2100" dirty="0">
                <a:solidFill>
                  <a:srgbClr val="000000"/>
                </a:solidFill>
                <a:latin typeface="宋体" pitchFamily="2" charset="-122"/>
              </a:rPr>
              <a:t>           </a:t>
            </a:r>
            <a:r>
              <a:rPr lang="zh-CN" altLang="en-US" sz="2100" dirty="0">
                <a:solidFill>
                  <a:srgbClr val="000000"/>
                </a:solidFill>
                <a:latin typeface="宋体" pitchFamily="2" charset="-122"/>
              </a:rPr>
              <a:t>图</a:t>
            </a:r>
            <a:r>
              <a:rPr lang="en-US" altLang="zh-CN" sz="2100" dirty="0">
                <a:solidFill>
                  <a:srgbClr val="000000"/>
                </a:solidFill>
              </a:rPr>
              <a:t>5.23  </a:t>
            </a:r>
            <a:r>
              <a:rPr lang="zh-CN" altLang="en-US" sz="2100" dirty="0">
                <a:solidFill>
                  <a:srgbClr val="000000"/>
                </a:solidFill>
                <a:latin typeface="宋体" pitchFamily="2" charset="-122"/>
              </a:rPr>
              <a:t>底部宽跨式组合</a:t>
            </a:r>
            <a:r>
              <a:rPr lang="zh-CN" altLang="en-US" sz="2600" dirty="0"/>
              <a:t> </a:t>
            </a:r>
          </a:p>
        </p:txBody>
      </p:sp>
      <p:sp>
        <p:nvSpPr>
          <p:cNvPr id="41987" name="灯片编号占位符 5"/>
          <p:cNvSpPr>
            <a:spLocks noGrp="1"/>
          </p:cNvSpPr>
          <p:nvPr>
            <p:ph type="sldNum" sz="quarter" idx="12"/>
          </p:nvPr>
        </p:nvSpPr>
        <p:spPr>
          <a:noFill/>
        </p:spPr>
        <p:txBody>
          <a:bodyPr/>
          <a:lstStyle/>
          <a:p>
            <a:fld id="{CC7518CE-BC8F-4256-8D47-8E5DAA41DDC0}" type="slidenum">
              <a:rPr lang="en-US" altLang="zh-CN"/>
              <a:pPr/>
              <a:t>43</a:t>
            </a:fld>
            <a:endParaRPr lang="en-US" altLang="zh-CN"/>
          </a:p>
        </p:txBody>
      </p:sp>
      <p:sp>
        <p:nvSpPr>
          <p:cNvPr id="41990" name="Rectangle 4"/>
          <p:cNvSpPr>
            <a:spLocks noChangeArrowheads="1"/>
          </p:cNvSpPr>
          <p:nvPr/>
        </p:nvSpPr>
        <p:spPr bwMode="auto">
          <a:xfrm>
            <a:off x="2281238" y="1733550"/>
            <a:ext cx="9144000" cy="0"/>
          </a:xfrm>
          <a:prstGeom prst="rect">
            <a:avLst/>
          </a:prstGeom>
          <a:noFill/>
          <a:ln w="9525">
            <a:noFill/>
            <a:miter lim="800000"/>
            <a:headEnd/>
            <a:tailEnd/>
          </a:ln>
        </p:spPr>
        <p:txBody>
          <a:bodyPr>
            <a:spAutoFit/>
          </a:bodyPr>
          <a:lstStyle/>
          <a:p>
            <a:endParaRPr lang="zh-CN" altLang="en-US"/>
          </a:p>
        </p:txBody>
      </p:sp>
      <p:graphicFrame>
        <p:nvGraphicFramePr>
          <p:cNvPr id="41986" name="Object 5"/>
          <p:cNvGraphicFramePr>
            <a:graphicFrameLocks noChangeAspect="1"/>
          </p:cNvGraphicFramePr>
          <p:nvPr/>
        </p:nvGraphicFramePr>
        <p:xfrm>
          <a:off x="539750" y="317500"/>
          <a:ext cx="8001000" cy="5473700"/>
        </p:xfrm>
        <a:graphic>
          <a:graphicData uri="http://schemas.openxmlformats.org/presentationml/2006/ole">
            <mc:AlternateContent xmlns:mc="http://schemas.openxmlformats.org/markup-compatibility/2006">
              <mc:Choice xmlns:v="urn:schemas-microsoft-com:vml" Requires="v">
                <p:oleObj spid="_x0000_s17433" r:id="rId3" imgW="4600651" imgH="3533851" progId="Excel.Sheet.8">
                  <p:embed/>
                </p:oleObj>
              </mc:Choice>
              <mc:Fallback>
                <p:oleObj r:id="rId3" imgW="4600651" imgH="3533851"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17500"/>
                        <a:ext cx="8001000" cy="547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785786" y="274638"/>
            <a:ext cx="7072362" cy="868346"/>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四、期权组合盈亏图的算法</a:t>
            </a:r>
            <a:r>
              <a:rPr lang="zh-CN" altLang="en-US" sz="3600" dirty="0">
                <a:latin typeface="华文楷体" pitchFamily="2" charset="-122"/>
                <a:ea typeface="华文楷体" pitchFamily="2" charset="-122"/>
              </a:rPr>
              <a:t> </a:t>
            </a:r>
          </a:p>
        </p:txBody>
      </p:sp>
      <p:sp>
        <p:nvSpPr>
          <p:cNvPr id="100356" name="Rectangle 3"/>
          <p:cNvSpPr>
            <a:spLocks noGrp="1" noChangeArrowheads="1"/>
          </p:cNvSpPr>
          <p:nvPr>
            <p:ph idx="1"/>
          </p:nvPr>
        </p:nvSpPr>
        <p:spPr>
          <a:xfrm>
            <a:off x="428596" y="1142984"/>
            <a:ext cx="8286808" cy="5181616"/>
          </a:xfrm>
        </p:spPr>
        <p:txBody>
          <a:bodyPr/>
          <a:lstStyle/>
          <a:p>
            <a:pPr eaLnBrk="1" hangingPunct="1">
              <a:lnSpc>
                <a:spcPct val="90000"/>
              </a:lnSpc>
            </a:pPr>
            <a:r>
              <a:rPr lang="zh-CN" altLang="en-US" sz="2800" dirty="0">
                <a:solidFill>
                  <a:srgbClr val="000000"/>
                </a:solidFill>
                <a:latin typeface="华文楷体" pitchFamily="2" charset="-122"/>
                <a:ea typeface="华文楷体" pitchFamily="2" charset="-122"/>
              </a:rPr>
              <a:t>通过符号，我们可以形象化地表示期权和期权组合的盈亏状态。首先定义符号规则：</a:t>
            </a:r>
            <a:endParaRPr lang="zh-CN" altLang="en-US" sz="2800" dirty="0">
              <a:latin typeface="华文楷体" pitchFamily="2" charset="-122"/>
              <a:ea typeface="华文楷体" pitchFamily="2" charset="-122"/>
            </a:endParaRPr>
          </a:p>
          <a:p>
            <a:pPr eaLnBrk="1" hangingPunct="1">
              <a:lnSpc>
                <a:spcPct val="90000"/>
              </a:lnSpc>
            </a:pPr>
            <a:r>
              <a:rPr lang="zh-CN" altLang="en-US" sz="2800" dirty="0">
                <a:solidFill>
                  <a:srgbClr val="000000"/>
                </a:solidFill>
                <a:latin typeface="华文楷体" pitchFamily="2" charset="-122"/>
                <a:ea typeface="华文楷体" pitchFamily="2" charset="-122"/>
              </a:rPr>
              <a:t>如果期权交易的结果在盈亏图上出现</a:t>
            </a:r>
            <a:r>
              <a:rPr lang="zh-CN" altLang="en-US" sz="2800" dirty="0">
                <a:solidFill>
                  <a:srgbClr val="FF0000"/>
                </a:solidFill>
                <a:latin typeface="华文楷体" pitchFamily="2" charset="-122"/>
                <a:ea typeface="华文楷体" pitchFamily="2" charset="-122"/>
              </a:rPr>
              <a:t>负斜率</a:t>
            </a:r>
            <a:r>
              <a:rPr lang="zh-CN" altLang="en-US" sz="2800" dirty="0">
                <a:solidFill>
                  <a:srgbClr val="000000"/>
                </a:solidFill>
                <a:latin typeface="华文楷体" pitchFamily="2" charset="-122"/>
                <a:ea typeface="华文楷体" pitchFamily="2" charset="-122"/>
              </a:rPr>
              <a:t>，就用（－</a:t>
            </a:r>
            <a:r>
              <a:rPr lang="en-US" altLang="zh-CN" sz="28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）表示，如果出现的结果是</a:t>
            </a:r>
            <a:r>
              <a:rPr lang="zh-CN" altLang="en-US" sz="2800" dirty="0">
                <a:solidFill>
                  <a:srgbClr val="FF0000"/>
                </a:solidFill>
                <a:latin typeface="华文楷体" pitchFamily="2" charset="-122"/>
                <a:ea typeface="华文楷体" pitchFamily="2" charset="-122"/>
              </a:rPr>
              <a:t>正斜率</a:t>
            </a:r>
            <a:r>
              <a:rPr lang="zh-CN" altLang="en-US" sz="2800" dirty="0">
                <a:solidFill>
                  <a:srgbClr val="000000"/>
                </a:solidFill>
                <a:latin typeface="华文楷体" pitchFamily="2" charset="-122"/>
                <a:ea typeface="华文楷体" pitchFamily="2" charset="-122"/>
              </a:rPr>
              <a:t>，就用（＋</a:t>
            </a:r>
            <a:r>
              <a:rPr lang="en-US" altLang="zh-CN" sz="2800" dirty="0">
                <a:solidFill>
                  <a:srgbClr val="000000"/>
                </a:solidFill>
                <a:latin typeface="华文楷体" pitchFamily="2" charset="-122"/>
                <a:ea typeface="华文楷体" pitchFamily="2" charset="-122"/>
              </a:rPr>
              <a:t>1</a:t>
            </a:r>
            <a:r>
              <a:rPr lang="zh-CN" altLang="en-US" sz="2800" dirty="0">
                <a:solidFill>
                  <a:srgbClr val="000000"/>
                </a:solidFill>
                <a:latin typeface="华文楷体" pitchFamily="2" charset="-122"/>
                <a:ea typeface="华文楷体" pitchFamily="2" charset="-122"/>
              </a:rPr>
              <a:t>）表示；如果出现的结果是水平状，就用（</a:t>
            </a:r>
            <a:r>
              <a:rPr lang="en-US" altLang="zh-CN" sz="2800" dirty="0">
                <a:solidFill>
                  <a:srgbClr val="000000"/>
                </a:solidFill>
                <a:latin typeface="华文楷体" pitchFamily="2" charset="-122"/>
                <a:ea typeface="华文楷体" pitchFamily="2" charset="-122"/>
              </a:rPr>
              <a:t>0</a:t>
            </a:r>
            <a:r>
              <a:rPr lang="zh-CN" altLang="en-US" sz="2800" dirty="0">
                <a:solidFill>
                  <a:srgbClr val="000000"/>
                </a:solidFill>
                <a:latin typeface="华文楷体" pitchFamily="2" charset="-122"/>
                <a:ea typeface="华文楷体" pitchFamily="2" charset="-122"/>
              </a:rPr>
              <a:t>）表示。每个折点都用逗号隔开，各种基本头寸的盈亏状态可以分别表示成：</a:t>
            </a:r>
            <a:endParaRPr lang="zh-CN" altLang="en-US" sz="2800" dirty="0">
              <a:latin typeface="华文楷体" pitchFamily="2" charset="-122"/>
              <a:ea typeface="华文楷体" pitchFamily="2" charset="-122"/>
            </a:endParaRPr>
          </a:p>
          <a:p>
            <a:pPr eaLnBrk="1" hangingPunct="1">
              <a:lnSpc>
                <a:spcPct val="90000"/>
              </a:lnSpc>
            </a:pPr>
            <a:endParaRPr lang="en-US" altLang="zh-CN" dirty="0"/>
          </a:p>
        </p:txBody>
      </p:sp>
      <p:sp>
        <p:nvSpPr>
          <p:cNvPr id="100354" name="灯片编号占位符 5"/>
          <p:cNvSpPr>
            <a:spLocks noGrp="1"/>
          </p:cNvSpPr>
          <p:nvPr>
            <p:ph type="sldNum" sz="quarter" idx="12"/>
          </p:nvPr>
        </p:nvSpPr>
        <p:spPr>
          <a:noFill/>
        </p:spPr>
        <p:txBody>
          <a:bodyPr/>
          <a:lstStyle/>
          <a:p>
            <a:fld id="{BF5D4D0D-E73D-4064-9E64-BAA65D1B81F8}" type="slidenum">
              <a:rPr lang="en-US" altLang="zh-CN"/>
              <a:pPr/>
              <a:t>44</a:t>
            </a:fld>
            <a:endParaRPr lang="en-US" altLang="zh-C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3"/>
          <p:cNvSpPr>
            <a:spLocks noGrp="1" noChangeArrowheads="1"/>
          </p:cNvSpPr>
          <p:nvPr>
            <p:ph idx="1"/>
          </p:nvPr>
        </p:nvSpPr>
        <p:spPr>
          <a:xfrm>
            <a:off x="428596" y="785794"/>
            <a:ext cx="8358246" cy="5429288"/>
          </a:xfrm>
        </p:spPr>
        <p:txBody>
          <a:bodyPr/>
          <a:lstStyle/>
          <a:p>
            <a:pPr eaLnBrk="1" hangingPunct="1">
              <a:buNone/>
            </a:pPr>
            <a:r>
              <a:rPr lang="en-US" altLang="zh-CN" dirty="0">
                <a:solidFill>
                  <a:srgbClr val="000000"/>
                </a:solidFill>
              </a:rPr>
              <a:t>1.</a:t>
            </a:r>
            <a:r>
              <a:rPr lang="en-US" altLang="zh-CN" dirty="0">
                <a:solidFill>
                  <a:srgbClr val="000000"/>
                </a:solidFill>
                <a:cs typeface="Times New Roman" pitchFamily="18" charset="0"/>
              </a:rPr>
              <a:t>      </a:t>
            </a:r>
            <a:r>
              <a:rPr lang="en-US" altLang="zh-CN" dirty="0">
                <a:solidFill>
                  <a:srgbClr val="000000"/>
                </a:solidFill>
                <a:latin typeface="Times New Roman" pitchFamily="18" charset="0"/>
                <a:cs typeface="Times New Roman" pitchFamily="18" charset="0"/>
              </a:rPr>
              <a:t> </a:t>
            </a:r>
            <a:r>
              <a:rPr lang="zh-CN" altLang="en-US" dirty="0">
                <a:solidFill>
                  <a:srgbClr val="000000"/>
                </a:solidFill>
                <a:latin typeface="Times New Roman" pitchFamily="18" charset="0"/>
              </a:rPr>
              <a:t>看涨多头：（</a:t>
            </a:r>
            <a:r>
              <a:rPr lang="en-US" altLang="zh-CN" dirty="0">
                <a:solidFill>
                  <a:srgbClr val="000000"/>
                </a:solidFill>
              </a:rPr>
              <a:t>0</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a:t>
            </a:r>
            <a:endParaRPr lang="zh-CN" altLang="en-US" dirty="0"/>
          </a:p>
          <a:p>
            <a:pPr eaLnBrk="1" hangingPunct="1">
              <a:buNone/>
            </a:pPr>
            <a:r>
              <a:rPr lang="en-US" altLang="zh-CN" dirty="0">
                <a:solidFill>
                  <a:srgbClr val="000000"/>
                </a:solidFill>
              </a:rPr>
              <a:t>2.</a:t>
            </a:r>
            <a:r>
              <a:rPr lang="en-US" altLang="zh-CN" dirty="0">
                <a:solidFill>
                  <a:srgbClr val="000000"/>
                </a:solidFill>
                <a:cs typeface="Times New Roman" pitchFamily="18" charset="0"/>
              </a:rPr>
              <a:t>      </a:t>
            </a:r>
            <a:r>
              <a:rPr lang="en-US" altLang="zh-CN" dirty="0">
                <a:solidFill>
                  <a:srgbClr val="000000"/>
                </a:solidFill>
                <a:latin typeface="Times New Roman" pitchFamily="18" charset="0"/>
                <a:cs typeface="Times New Roman" pitchFamily="18" charset="0"/>
              </a:rPr>
              <a:t> </a:t>
            </a:r>
            <a:r>
              <a:rPr lang="zh-CN" altLang="en-US" dirty="0">
                <a:solidFill>
                  <a:srgbClr val="000000"/>
                </a:solidFill>
                <a:latin typeface="Times New Roman" pitchFamily="18" charset="0"/>
              </a:rPr>
              <a:t>看涨空头：（</a:t>
            </a:r>
            <a:r>
              <a:rPr lang="en-US" altLang="zh-CN" dirty="0">
                <a:solidFill>
                  <a:srgbClr val="000000"/>
                </a:solidFill>
              </a:rPr>
              <a:t>0</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a:t>
            </a:r>
            <a:endParaRPr lang="zh-CN" altLang="en-US" dirty="0"/>
          </a:p>
          <a:p>
            <a:pPr eaLnBrk="1" hangingPunct="1">
              <a:buNone/>
            </a:pPr>
            <a:r>
              <a:rPr lang="en-US" altLang="zh-CN" dirty="0">
                <a:solidFill>
                  <a:srgbClr val="000000"/>
                </a:solidFill>
              </a:rPr>
              <a:t>3.</a:t>
            </a:r>
            <a:r>
              <a:rPr lang="en-US" altLang="zh-CN" dirty="0">
                <a:solidFill>
                  <a:srgbClr val="000000"/>
                </a:solidFill>
                <a:cs typeface="Times New Roman" pitchFamily="18" charset="0"/>
              </a:rPr>
              <a:t>      </a:t>
            </a:r>
            <a:r>
              <a:rPr lang="en-US" altLang="zh-CN" dirty="0">
                <a:solidFill>
                  <a:srgbClr val="000000"/>
                </a:solidFill>
                <a:latin typeface="Times New Roman" pitchFamily="18" charset="0"/>
                <a:cs typeface="Times New Roman" pitchFamily="18" charset="0"/>
              </a:rPr>
              <a:t> </a:t>
            </a:r>
            <a:r>
              <a:rPr lang="zh-CN" altLang="en-US" dirty="0">
                <a:solidFill>
                  <a:srgbClr val="000000"/>
                </a:solidFill>
                <a:latin typeface="Times New Roman" pitchFamily="18" charset="0"/>
              </a:rPr>
              <a:t>看跌多头：（－</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0</a:t>
            </a:r>
            <a:r>
              <a:rPr lang="zh-CN" altLang="en-US" dirty="0">
                <a:solidFill>
                  <a:srgbClr val="000000"/>
                </a:solidFill>
                <a:latin typeface="Times New Roman" pitchFamily="18" charset="0"/>
              </a:rPr>
              <a:t>）</a:t>
            </a:r>
            <a:endParaRPr lang="zh-CN" altLang="en-US" dirty="0"/>
          </a:p>
          <a:p>
            <a:pPr eaLnBrk="1" hangingPunct="1">
              <a:buNone/>
            </a:pPr>
            <a:r>
              <a:rPr lang="en-US" altLang="zh-CN" dirty="0">
                <a:solidFill>
                  <a:srgbClr val="000000"/>
                </a:solidFill>
              </a:rPr>
              <a:t>4.</a:t>
            </a:r>
            <a:r>
              <a:rPr lang="en-US" altLang="zh-CN" dirty="0">
                <a:solidFill>
                  <a:srgbClr val="000000"/>
                </a:solidFill>
                <a:cs typeface="Times New Roman" pitchFamily="18" charset="0"/>
              </a:rPr>
              <a:t>      </a:t>
            </a:r>
            <a:r>
              <a:rPr lang="en-US" altLang="zh-CN" dirty="0">
                <a:solidFill>
                  <a:srgbClr val="000000"/>
                </a:solidFill>
                <a:latin typeface="Times New Roman" pitchFamily="18" charset="0"/>
                <a:cs typeface="Times New Roman" pitchFamily="18" charset="0"/>
              </a:rPr>
              <a:t> </a:t>
            </a:r>
            <a:r>
              <a:rPr lang="zh-CN" altLang="en-US" dirty="0">
                <a:solidFill>
                  <a:srgbClr val="000000"/>
                </a:solidFill>
                <a:latin typeface="Times New Roman" pitchFamily="18" charset="0"/>
              </a:rPr>
              <a:t>看跌空头：（＋</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0</a:t>
            </a:r>
            <a:r>
              <a:rPr lang="zh-CN" altLang="en-US" dirty="0">
                <a:solidFill>
                  <a:srgbClr val="000000"/>
                </a:solidFill>
                <a:latin typeface="Times New Roman" pitchFamily="18" charset="0"/>
              </a:rPr>
              <a:t>）</a:t>
            </a:r>
            <a:endParaRPr lang="zh-CN" altLang="en-US" dirty="0"/>
          </a:p>
          <a:p>
            <a:pPr eaLnBrk="1" hangingPunct="1">
              <a:buNone/>
            </a:pPr>
            <a:r>
              <a:rPr lang="en-US" altLang="zh-CN" dirty="0">
                <a:solidFill>
                  <a:srgbClr val="000000"/>
                </a:solidFill>
              </a:rPr>
              <a:t>5.</a:t>
            </a:r>
            <a:r>
              <a:rPr lang="en-US" altLang="zh-CN" dirty="0">
                <a:solidFill>
                  <a:srgbClr val="000000"/>
                </a:solidFill>
                <a:cs typeface="Times New Roman" pitchFamily="18" charset="0"/>
              </a:rPr>
              <a:t>      </a:t>
            </a:r>
            <a:r>
              <a:rPr lang="en-US" altLang="zh-CN" dirty="0">
                <a:solidFill>
                  <a:srgbClr val="000000"/>
                </a:solidFill>
                <a:latin typeface="Times New Roman" pitchFamily="18" charset="0"/>
                <a:cs typeface="Times New Roman" pitchFamily="18" charset="0"/>
              </a:rPr>
              <a:t> </a:t>
            </a:r>
            <a:r>
              <a:rPr lang="zh-CN" altLang="en-US" dirty="0">
                <a:solidFill>
                  <a:srgbClr val="000000"/>
                </a:solidFill>
                <a:latin typeface="Times New Roman" pitchFamily="18" charset="0"/>
              </a:rPr>
              <a:t>标的资产多头：（＋</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a:t>
            </a:r>
            <a:endParaRPr lang="zh-CN" altLang="en-US" dirty="0"/>
          </a:p>
          <a:p>
            <a:pPr eaLnBrk="1" hangingPunct="1">
              <a:buNone/>
            </a:pPr>
            <a:r>
              <a:rPr lang="en-US" altLang="zh-CN" dirty="0">
                <a:solidFill>
                  <a:srgbClr val="000000"/>
                </a:solidFill>
                <a:latin typeface="宋体" pitchFamily="2" charset="-122"/>
              </a:rPr>
              <a:t>6.   </a:t>
            </a:r>
            <a:r>
              <a:rPr lang="zh-CN" altLang="en-US" dirty="0">
                <a:solidFill>
                  <a:srgbClr val="000000"/>
                </a:solidFill>
                <a:latin typeface="宋体" pitchFamily="2" charset="-122"/>
              </a:rPr>
              <a:t>标的资产空头：（－</a:t>
            </a:r>
            <a:r>
              <a:rPr lang="en-US" altLang="zh-CN" dirty="0">
                <a:solidFill>
                  <a:srgbClr val="000000"/>
                </a:solidFill>
              </a:rPr>
              <a:t>1</a:t>
            </a:r>
            <a:r>
              <a:rPr lang="zh-CN" altLang="en-US" dirty="0">
                <a:solidFill>
                  <a:srgbClr val="000000"/>
                </a:solidFill>
                <a:latin typeface="宋体" pitchFamily="2" charset="-122"/>
              </a:rPr>
              <a:t>，－</a:t>
            </a:r>
            <a:r>
              <a:rPr lang="en-US" altLang="zh-CN" dirty="0">
                <a:solidFill>
                  <a:srgbClr val="000000"/>
                </a:solidFill>
              </a:rPr>
              <a:t>1</a:t>
            </a:r>
            <a:r>
              <a:rPr lang="zh-CN" altLang="en-US" dirty="0">
                <a:solidFill>
                  <a:srgbClr val="000000"/>
                </a:solidFill>
                <a:latin typeface="宋体" pitchFamily="2" charset="-122"/>
              </a:rPr>
              <a:t>）</a:t>
            </a:r>
            <a:r>
              <a:rPr lang="zh-CN" altLang="en-US" dirty="0"/>
              <a:t> </a:t>
            </a:r>
          </a:p>
        </p:txBody>
      </p:sp>
      <p:sp>
        <p:nvSpPr>
          <p:cNvPr id="101378" name="灯片编号占位符 5"/>
          <p:cNvSpPr>
            <a:spLocks noGrp="1"/>
          </p:cNvSpPr>
          <p:nvPr>
            <p:ph type="sldNum" sz="quarter" idx="12"/>
          </p:nvPr>
        </p:nvSpPr>
        <p:spPr>
          <a:noFill/>
        </p:spPr>
        <p:txBody>
          <a:bodyPr/>
          <a:lstStyle/>
          <a:p>
            <a:fld id="{7199E3F2-527C-4AB8-9FB9-8A6493863FCA}" type="slidenum">
              <a:rPr lang="en-US" altLang="zh-CN"/>
              <a:pPr/>
              <a:t>45</a:t>
            </a:fld>
            <a:endParaRPr lang="en-US" altLang="zh-C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3"/>
          <p:cNvSpPr>
            <a:spLocks noGrp="1" noChangeArrowheads="1"/>
          </p:cNvSpPr>
          <p:nvPr>
            <p:ph idx="1"/>
          </p:nvPr>
        </p:nvSpPr>
        <p:spPr>
          <a:xfrm>
            <a:off x="685800" y="1143000"/>
            <a:ext cx="7772400" cy="4953000"/>
          </a:xfrm>
        </p:spPr>
        <p:txBody>
          <a:bodyPr/>
          <a:lstStyle/>
          <a:p>
            <a:pPr eaLnBrk="1" hangingPunct="1"/>
            <a:r>
              <a:rPr lang="zh-CN" altLang="en-US" dirty="0">
                <a:solidFill>
                  <a:srgbClr val="000000"/>
                </a:solidFill>
                <a:latin typeface="Times New Roman" pitchFamily="18" charset="0"/>
              </a:rPr>
              <a:t>因为（</a:t>
            </a:r>
            <a:r>
              <a:rPr lang="en-US" altLang="zh-CN" dirty="0">
                <a:solidFill>
                  <a:srgbClr val="000000"/>
                </a:solidFill>
              </a:rPr>
              <a:t>0</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0</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），所以有</a:t>
            </a:r>
            <a:r>
              <a:rPr lang="en-US" altLang="zh-CN" dirty="0">
                <a:solidFill>
                  <a:srgbClr val="000000"/>
                </a:solidFill>
                <a:latin typeface="Times New Roman" pitchFamily="18" charset="0"/>
              </a:rPr>
              <a:t>:</a:t>
            </a:r>
            <a:endParaRPr lang="en-US" altLang="zh-CN" dirty="0"/>
          </a:p>
          <a:p>
            <a:pPr algn="ctr" eaLnBrk="1" hangingPunct="1">
              <a:buFont typeface="Wingdings" pitchFamily="2" charset="2"/>
              <a:buNone/>
            </a:pPr>
            <a:r>
              <a:rPr lang="en-US" altLang="zh-CN" dirty="0">
                <a:solidFill>
                  <a:srgbClr val="000000"/>
                </a:solidFill>
                <a:latin typeface="Times New Roman" pitchFamily="18" charset="0"/>
              </a:rPr>
              <a:t>  </a:t>
            </a:r>
            <a:r>
              <a:rPr lang="zh-CN" altLang="en-US" dirty="0">
                <a:solidFill>
                  <a:srgbClr val="000000"/>
                </a:solidFill>
                <a:latin typeface="Times New Roman" pitchFamily="18" charset="0"/>
              </a:rPr>
              <a:t>看涨多头＋看跌空头＝标的资产多头</a:t>
            </a:r>
          </a:p>
          <a:p>
            <a:pPr eaLnBrk="1" hangingPunct="1"/>
            <a:r>
              <a:rPr lang="zh-CN" altLang="en-US" dirty="0"/>
              <a:t>如下图所示：</a:t>
            </a:r>
          </a:p>
          <a:p>
            <a:pPr eaLnBrk="1" hangingPunct="1"/>
            <a:endParaRPr lang="en-US" altLang="zh-CN" dirty="0"/>
          </a:p>
        </p:txBody>
      </p:sp>
      <p:sp>
        <p:nvSpPr>
          <p:cNvPr id="43011" name="灯片编号占位符 5"/>
          <p:cNvSpPr>
            <a:spLocks noGrp="1"/>
          </p:cNvSpPr>
          <p:nvPr>
            <p:ph type="sldNum" sz="quarter" idx="12"/>
          </p:nvPr>
        </p:nvSpPr>
        <p:spPr>
          <a:noFill/>
        </p:spPr>
        <p:txBody>
          <a:bodyPr/>
          <a:lstStyle/>
          <a:p>
            <a:fld id="{18E4AA3F-88FE-4550-A5B8-7419C1F7D960}" type="slidenum">
              <a:rPr lang="en-US" altLang="zh-CN"/>
              <a:pPr/>
              <a:t>46</a:t>
            </a:fld>
            <a:endParaRPr lang="en-US" altLang="zh-CN"/>
          </a:p>
        </p:txBody>
      </p:sp>
      <p:sp>
        <p:nvSpPr>
          <p:cNvPr id="43014" name="Rectangle 4"/>
          <p:cNvSpPr>
            <a:spLocks noChangeArrowheads="1"/>
          </p:cNvSpPr>
          <p:nvPr/>
        </p:nvSpPr>
        <p:spPr bwMode="auto">
          <a:xfrm>
            <a:off x="3714750" y="2786063"/>
            <a:ext cx="9144000" cy="0"/>
          </a:xfrm>
          <a:prstGeom prst="rect">
            <a:avLst/>
          </a:prstGeom>
          <a:noFill/>
          <a:ln w="9525">
            <a:noFill/>
            <a:miter lim="800000"/>
            <a:headEnd/>
            <a:tailEnd/>
          </a:ln>
        </p:spPr>
        <p:txBody>
          <a:bodyPr>
            <a:spAutoFit/>
          </a:bodyPr>
          <a:lstStyle/>
          <a:p>
            <a:endParaRPr lang="zh-CN" altLang="en-US"/>
          </a:p>
        </p:txBody>
      </p:sp>
      <p:graphicFrame>
        <p:nvGraphicFramePr>
          <p:cNvPr id="43010" name="Object 5"/>
          <p:cNvGraphicFramePr>
            <a:graphicFrameLocks noChangeAspect="1"/>
          </p:cNvGraphicFramePr>
          <p:nvPr/>
        </p:nvGraphicFramePr>
        <p:xfrm>
          <a:off x="3276600" y="2997200"/>
          <a:ext cx="4648200" cy="2971800"/>
        </p:xfrm>
        <a:graphic>
          <a:graphicData uri="http://schemas.openxmlformats.org/presentationml/2006/ole">
            <mc:AlternateContent xmlns:mc="http://schemas.openxmlformats.org/markup-compatibility/2006">
              <mc:Choice xmlns:v="urn:schemas-microsoft-com:vml" Requires="v">
                <p:oleObj spid="_x0000_s18457" r:id="rId3" imgW="1714739" imgH="1286055" progId="PBrush">
                  <p:embed/>
                </p:oleObj>
              </mc:Choice>
              <mc:Fallback>
                <p:oleObj r:id="rId3" imgW="1714739" imgH="1286055" progId="PBrus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97200"/>
                        <a:ext cx="4648200"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3"/>
          <p:cNvSpPr>
            <a:spLocks noGrp="1" noChangeArrowheads="1"/>
          </p:cNvSpPr>
          <p:nvPr>
            <p:ph idx="1"/>
          </p:nvPr>
        </p:nvSpPr>
        <p:spPr>
          <a:xfrm>
            <a:off x="685800" y="1268413"/>
            <a:ext cx="7772400" cy="4827587"/>
          </a:xfrm>
        </p:spPr>
        <p:txBody>
          <a:bodyPr/>
          <a:lstStyle/>
          <a:p>
            <a:pPr eaLnBrk="1" hangingPunct="1"/>
            <a:r>
              <a:rPr lang="zh-CN" altLang="en-US" dirty="0">
                <a:solidFill>
                  <a:srgbClr val="000000"/>
                </a:solidFill>
                <a:latin typeface="Times New Roman" pitchFamily="18" charset="0"/>
              </a:rPr>
              <a:t>因为（－</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0</a:t>
            </a:r>
            <a:r>
              <a:rPr lang="zh-CN" altLang="en-US" dirty="0">
                <a:solidFill>
                  <a:srgbClr val="000000"/>
                </a:solidFill>
                <a:latin typeface="Times New Roman" pitchFamily="18" charset="0"/>
              </a:rPr>
              <a:t>）＝（</a:t>
            </a:r>
            <a:r>
              <a:rPr lang="en-US" altLang="zh-CN" dirty="0">
                <a:solidFill>
                  <a:srgbClr val="000000"/>
                </a:solidFill>
              </a:rPr>
              <a:t>0</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），所以有：</a:t>
            </a:r>
            <a:endParaRPr lang="zh-CN" altLang="en-US" dirty="0"/>
          </a:p>
          <a:p>
            <a:pPr algn="ctr" eaLnBrk="1" hangingPunct="1">
              <a:buFont typeface="Wingdings" pitchFamily="2" charset="2"/>
              <a:buNone/>
            </a:pPr>
            <a:r>
              <a:rPr lang="zh-CN" altLang="en-US" dirty="0">
                <a:solidFill>
                  <a:srgbClr val="000000"/>
                </a:solidFill>
                <a:latin typeface="Times New Roman" pitchFamily="18" charset="0"/>
              </a:rPr>
              <a:t>标的资产空头＋看跌空头＝看涨空头</a:t>
            </a:r>
          </a:p>
          <a:p>
            <a:pPr eaLnBrk="1" hangingPunct="1"/>
            <a:r>
              <a:rPr lang="zh-CN" altLang="en-US" dirty="0">
                <a:solidFill>
                  <a:srgbClr val="000000"/>
                </a:solidFill>
                <a:latin typeface="Times New Roman" pitchFamily="18" charset="0"/>
              </a:rPr>
              <a:t>如下图所示：</a:t>
            </a:r>
            <a:endParaRPr lang="zh-CN" altLang="en-US" dirty="0"/>
          </a:p>
          <a:p>
            <a:pPr eaLnBrk="1" hangingPunct="1"/>
            <a:endParaRPr lang="en-US" altLang="zh-CN" dirty="0"/>
          </a:p>
        </p:txBody>
      </p:sp>
      <p:sp>
        <p:nvSpPr>
          <p:cNvPr id="44035" name="灯片编号占位符 5"/>
          <p:cNvSpPr>
            <a:spLocks noGrp="1"/>
          </p:cNvSpPr>
          <p:nvPr>
            <p:ph type="sldNum" sz="quarter" idx="12"/>
          </p:nvPr>
        </p:nvSpPr>
        <p:spPr>
          <a:noFill/>
        </p:spPr>
        <p:txBody>
          <a:bodyPr/>
          <a:lstStyle/>
          <a:p>
            <a:fld id="{4A6F3CBC-C8E8-4C57-A847-1EA55000449B}" type="slidenum">
              <a:rPr lang="en-US" altLang="zh-CN"/>
              <a:pPr/>
              <a:t>47</a:t>
            </a:fld>
            <a:endParaRPr lang="en-US" altLang="zh-CN"/>
          </a:p>
        </p:txBody>
      </p:sp>
      <p:sp>
        <p:nvSpPr>
          <p:cNvPr id="44038" name="Rectangle 4"/>
          <p:cNvSpPr>
            <a:spLocks noChangeArrowheads="1"/>
          </p:cNvSpPr>
          <p:nvPr/>
        </p:nvSpPr>
        <p:spPr bwMode="auto">
          <a:xfrm>
            <a:off x="3714750" y="2786063"/>
            <a:ext cx="9144000" cy="0"/>
          </a:xfrm>
          <a:prstGeom prst="rect">
            <a:avLst/>
          </a:prstGeom>
          <a:noFill/>
          <a:ln w="9525">
            <a:noFill/>
            <a:miter lim="800000"/>
            <a:headEnd/>
            <a:tailEnd/>
          </a:ln>
        </p:spPr>
        <p:txBody>
          <a:bodyPr>
            <a:spAutoFit/>
          </a:bodyPr>
          <a:lstStyle/>
          <a:p>
            <a:endParaRPr lang="zh-CN" altLang="en-US"/>
          </a:p>
        </p:txBody>
      </p:sp>
      <p:graphicFrame>
        <p:nvGraphicFramePr>
          <p:cNvPr id="44034" name="Object 5"/>
          <p:cNvGraphicFramePr>
            <a:graphicFrameLocks noChangeAspect="1"/>
          </p:cNvGraphicFramePr>
          <p:nvPr/>
        </p:nvGraphicFramePr>
        <p:xfrm>
          <a:off x="3276600" y="2997200"/>
          <a:ext cx="5181600" cy="3238500"/>
        </p:xfrm>
        <a:graphic>
          <a:graphicData uri="http://schemas.openxmlformats.org/presentationml/2006/ole">
            <mc:AlternateContent xmlns:mc="http://schemas.openxmlformats.org/markup-compatibility/2006">
              <mc:Choice xmlns:v="urn:schemas-microsoft-com:vml" Requires="v">
                <p:oleObj spid="_x0000_s19481" r:id="rId3" imgW="1714739" imgH="1286055" progId="PBrush">
                  <p:embed/>
                </p:oleObj>
              </mc:Choice>
              <mc:Fallback>
                <p:oleObj r:id="rId3" imgW="1714739" imgH="1286055" progId="PBrus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97200"/>
                        <a:ext cx="5181600" cy="323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idx="1"/>
          </p:nvPr>
        </p:nvSpPr>
        <p:spPr>
          <a:xfrm>
            <a:off x="685800" y="908050"/>
            <a:ext cx="7772400" cy="5187950"/>
          </a:xfrm>
        </p:spPr>
        <p:txBody>
          <a:bodyPr/>
          <a:lstStyle/>
          <a:p>
            <a:pPr eaLnBrk="1" hangingPunct="1"/>
            <a:r>
              <a:rPr lang="zh-CN" altLang="en-US" dirty="0">
                <a:solidFill>
                  <a:srgbClr val="000000"/>
                </a:solidFill>
                <a:latin typeface="Times New Roman" pitchFamily="18" charset="0"/>
              </a:rPr>
              <a:t>因为（－</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0</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a:t>
            </a:r>
            <a:r>
              <a:rPr lang="en-US" altLang="zh-CN" dirty="0">
                <a:solidFill>
                  <a:srgbClr val="000000"/>
                </a:solidFill>
              </a:rPr>
              <a:t>0</a:t>
            </a:r>
            <a:r>
              <a:rPr lang="zh-CN" altLang="en-US" dirty="0">
                <a:solidFill>
                  <a:srgbClr val="000000"/>
                </a:solidFill>
                <a:latin typeface="Times New Roman" pitchFamily="18" charset="0"/>
              </a:rPr>
              <a:t>，＋</a:t>
            </a:r>
            <a:r>
              <a:rPr lang="en-US" altLang="zh-CN" dirty="0">
                <a:solidFill>
                  <a:srgbClr val="000000"/>
                </a:solidFill>
              </a:rPr>
              <a:t>1</a:t>
            </a:r>
            <a:r>
              <a:rPr lang="zh-CN" altLang="en-US" dirty="0">
                <a:solidFill>
                  <a:srgbClr val="000000"/>
                </a:solidFill>
                <a:latin typeface="Times New Roman" pitchFamily="18" charset="0"/>
              </a:rPr>
              <a:t>），所以有</a:t>
            </a:r>
            <a:endParaRPr lang="zh-CN" altLang="en-US" dirty="0"/>
          </a:p>
          <a:p>
            <a:pPr eaLnBrk="1" hangingPunct="1"/>
            <a:r>
              <a:rPr lang="zh-CN" altLang="en-US" dirty="0">
                <a:solidFill>
                  <a:srgbClr val="000000"/>
                </a:solidFill>
                <a:latin typeface="宋体" pitchFamily="2" charset="-122"/>
              </a:rPr>
              <a:t>看跌多头＋标的资产多头＝看涨多头</a:t>
            </a:r>
            <a:r>
              <a:rPr lang="zh-CN" altLang="en-US" dirty="0"/>
              <a:t> </a:t>
            </a:r>
          </a:p>
          <a:p>
            <a:pPr eaLnBrk="1" hangingPunct="1"/>
            <a:r>
              <a:rPr lang="zh-CN" altLang="en-US" dirty="0"/>
              <a:t>如下图所示：</a:t>
            </a:r>
          </a:p>
        </p:txBody>
      </p:sp>
      <p:sp>
        <p:nvSpPr>
          <p:cNvPr id="45059" name="灯片编号占位符 5"/>
          <p:cNvSpPr>
            <a:spLocks noGrp="1"/>
          </p:cNvSpPr>
          <p:nvPr>
            <p:ph type="sldNum" sz="quarter" idx="12"/>
          </p:nvPr>
        </p:nvSpPr>
        <p:spPr>
          <a:noFill/>
        </p:spPr>
        <p:txBody>
          <a:bodyPr/>
          <a:lstStyle/>
          <a:p>
            <a:fld id="{942BFB71-328D-4523-A25F-8CD27D5F119A}" type="slidenum">
              <a:rPr lang="en-US" altLang="zh-CN"/>
              <a:pPr/>
              <a:t>48</a:t>
            </a:fld>
            <a:endParaRPr lang="en-US" altLang="zh-CN"/>
          </a:p>
        </p:txBody>
      </p:sp>
      <p:sp>
        <p:nvSpPr>
          <p:cNvPr id="45062" name="Rectangle 4"/>
          <p:cNvSpPr>
            <a:spLocks noChangeArrowheads="1"/>
          </p:cNvSpPr>
          <p:nvPr/>
        </p:nvSpPr>
        <p:spPr bwMode="auto">
          <a:xfrm>
            <a:off x="3714750" y="2786063"/>
            <a:ext cx="9144000" cy="0"/>
          </a:xfrm>
          <a:prstGeom prst="rect">
            <a:avLst/>
          </a:prstGeom>
          <a:noFill/>
          <a:ln w="9525">
            <a:noFill/>
            <a:miter lim="800000"/>
            <a:headEnd/>
            <a:tailEnd/>
          </a:ln>
        </p:spPr>
        <p:txBody>
          <a:bodyPr>
            <a:spAutoFit/>
          </a:bodyPr>
          <a:lstStyle/>
          <a:p>
            <a:endParaRPr lang="zh-CN" altLang="en-US"/>
          </a:p>
        </p:txBody>
      </p:sp>
      <p:graphicFrame>
        <p:nvGraphicFramePr>
          <p:cNvPr id="45058" name="Object 5"/>
          <p:cNvGraphicFramePr>
            <a:graphicFrameLocks noChangeAspect="1"/>
          </p:cNvGraphicFramePr>
          <p:nvPr/>
        </p:nvGraphicFramePr>
        <p:xfrm>
          <a:off x="3419475" y="2565400"/>
          <a:ext cx="4953000" cy="3409950"/>
        </p:xfrm>
        <a:graphic>
          <a:graphicData uri="http://schemas.openxmlformats.org/presentationml/2006/ole">
            <mc:AlternateContent xmlns:mc="http://schemas.openxmlformats.org/markup-compatibility/2006">
              <mc:Choice xmlns:v="urn:schemas-microsoft-com:vml" Requires="v">
                <p:oleObj spid="_x0000_s20505" r:id="rId3" imgW="1714739" imgH="1286055" progId="PBrush">
                  <p:embed/>
                </p:oleObj>
              </mc:Choice>
              <mc:Fallback>
                <p:oleObj r:id="rId3" imgW="1714739" imgH="1286055" progId="PBrus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565400"/>
                        <a:ext cx="4953000" cy="340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706090"/>
          </a:xfrm>
        </p:spPr>
        <p:txBody>
          <a:bodyPr>
            <a:normAutofit/>
          </a:bodyPr>
          <a:lstStyle/>
          <a:p>
            <a:r>
              <a:rPr lang="zh-CN" altLang="zh-CN" sz="3600" b="1" dirty="0">
                <a:latin typeface="华文楷体" panose="02010600040101010101" pitchFamily="2" charset="-122"/>
                <a:ea typeface="华文楷体" panose="02010600040101010101" pitchFamily="2" charset="-122"/>
              </a:rPr>
              <a:t>五、沪深</a:t>
            </a:r>
            <a:r>
              <a:rPr lang="en-US" altLang="zh-CN" sz="3600" b="1" dirty="0">
                <a:latin typeface="华文楷体" panose="02010600040101010101" pitchFamily="2" charset="-122"/>
                <a:ea typeface="华文楷体" panose="02010600040101010101" pitchFamily="2" charset="-122"/>
              </a:rPr>
              <a:t>300</a:t>
            </a:r>
            <a:r>
              <a:rPr lang="zh-CN" altLang="zh-CN" sz="3600" b="1" dirty="0">
                <a:latin typeface="华文楷体" panose="02010600040101010101" pitchFamily="2" charset="-122"/>
                <a:ea typeface="华文楷体" panose="02010600040101010101" pitchFamily="2" charset="-122"/>
              </a:rPr>
              <a:t>指数期权交易策略</a:t>
            </a:r>
            <a:r>
              <a:rPr lang="zh-CN" altLang="zh-CN" sz="3600" b="1" dirty="0" smtClean="0">
                <a:latin typeface="华文楷体" panose="02010600040101010101" pitchFamily="2" charset="-122"/>
                <a:ea typeface="华文楷体" panose="02010600040101010101" pitchFamily="2" charset="-122"/>
              </a:rPr>
              <a:t>实例</a:t>
            </a:r>
            <a:endParaRPr lang="zh-CN" altLang="en-US" sz="3600"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457200" y="1412776"/>
            <a:ext cx="8229600" cy="5112568"/>
          </a:xfrm>
        </p:spPr>
        <p:txBody>
          <a:bodyPr>
            <a:noAutofit/>
          </a:bodyPr>
          <a:lstStyle/>
          <a:p>
            <a:pPr marL="0" indent="0">
              <a:buNone/>
            </a:pPr>
            <a:r>
              <a:rPr lang="zh-CN" altLang="zh-CN" sz="2800" dirty="0" smtClean="0">
                <a:latin typeface="华文楷体" panose="02010600040101010101" pitchFamily="2" charset="-122"/>
                <a:ea typeface="华文楷体" panose="02010600040101010101" pitchFamily="2" charset="-122"/>
              </a:rPr>
              <a:t>（一）沪深</a:t>
            </a:r>
            <a:r>
              <a:rPr lang="en-US" altLang="zh-CN" sz="2800" dirty="0" smtClean="0">
                <a:latin typeface="华文楷体" panose="02010600040101010101" pitchFamily="2" charset="-122"/>
                <a:ea typeface="华文楷体" panose="02010600040101010101" pitchFamily="2" charset="-122"/>
              </a:rPr>
              <a:t>300</a:t>
            </a:r>
            <a:r>
              <a:rPr lang="zh-CN" altLang="zh-CN" sz="2800" dirty="0" smtClean="0">
                <a:latin typeface="华文楷体" panose="02010600040101010101" pitchFamily="2" charset="-122"/>
                <a:ea typeface="华文楷体" panose="02010600040101010101" pitchFamily="2" charset="-122"/>
              </a:rPr>
              <a:t>指数期权交易策略</a:t>
            </a:r>
          </a:p>
          <a:p>
            <a:pPr marL="0" indent="0">
              <a:buNone/>
            </a:pPr>
            <a:r>
              <a:rPr lang="en-US" altLang="zh-CN" sz="2800" dirty="0" smtClean="0">
                <a:latin typeface="华文楷体" panose="02010600040101010101" pitchFamily="2" charset="-122"/>
                <a:ea typeface="华文楷体" panose="02010600040101010101" pitchFamily="2" charset="-122"/>
              </a:rPr>
              <a:t>   1. </a:t>
            </a:r>
            <a:r>
              <a:rPr lang="zh-CN" altLang="zh-CN" sz="2800" dirty="0" smtClean="0">
                <a:latin typeface="华文楷体" panose="02010600040101010101" pitchFamily="2" charset="-122"/>
                <a:ea typeface="华文楷体" panose="02010600040101010101" pitchFamily="2" charset="-122"/>
              </a:rPr>
              <a:t>按交易的复杂性，分为基本策略与组合策略</a:t>
            </a: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基本策略有：买入看涨期权、买入看跌期权、卖出看涨期权、卖出看跌期权</a:t>
            </a:r>
            <a:r>
              <a:rPr lang="en-US" altLang="zh-CN" sz="2800" dirty="0" smtClean="0">
                <a:latin typeface="华文楷体" panose="02010600040101010101" pitchFamily="2" charset="-122"/>
                <a:ea typeface="华文楷体" panose="02010600040101010101" pitchFamily="2" charset="-122"/>
              </a:rPr>
              <a:t>.</a:t>
            </a:r>
            <a:endParaRPr lang="zh-CN" altLang="zh-CN" sz="2800" dirty="0" smtClean="0">
              <a:latin typeface="华文楷体" panose="02010600040101010101" pitchFamily="2" charset="-122"/>
              <a:ea typeface="华文楷体" panose="02010600040101010101" pitchFamily="2" charset="-122"/>
            </a:endParaRP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组合策略</a:t>
            </a:r>
            <a:r>
              <a:rPr lang="zh-CN" altLang="en-US" sz="2800" dirty="0" smtClean="0">
                <a:latin typeface="华文楷体" panose="02010600040101010101" pitchFamily="2" charset="-122"/>
                <a:ea typeface="华文楷体" panose="02010600040101010101" pitchFamily="2" charset="-122"/>
              </a:rPr>
              <a:t>（</a:t>
            </a:r>
            <a:r>
              <a:rPr lang="zh-CN" altLang="zh-CN" sz="2800" dirty="0" smtClean="0">
                <a:latin typeface="华文楷体" panose="02010600040101010101" pitchFamily="2" charset="-122"/>
                <a:ea typeface="华文楷体" panose="02010600040101010101" pitchFamily="2" charset="-122"/>
              </a:rPr>
              <a:t>基本</a:t>
            </a:r>
            <a:r>
              <a:rPr lang="zh-CN" altLang="en-US" sz="2800" dirty="0" smtClean="0">
                <a:latin typeface="华文楷体" panose="02010600040101010101" pitchFamily="2" charset="-122"/>
                <a:ea typeface="华文楷体" panose="02010600040101010101" pitchFamily="2" charset="-122"/>
              </a:rPr>
              <a:t>）</a:t>
            </a:r>
            <a:r>
              <a:rPr lang="zh-CN" altLang="zh-CN" sz="2800" dirty="0" smtClean="0">
                <a:latin typeface="华文楷体" panose="02010600040101010101" pitchFamily="2" charset="-122"/>
                <a:ea typeface="华文楷体" panose="02010600040101010101" pitchFamily="2" charset="-122"/>
              </a:rPr>
              <a:t>：认购牛市价差、认沽熊市价差、认沽牛市价差、认购熊市价差、跨式空头、宽跨式空头；</a:t>
            </a:r>
          </a:p>
          <a:p>
            <a:pPr marL="0" indent="0">
              <a:buNone/>
            </a:pPr>
            <a:r>
              <a:rPr lang="en-US" altLang="zh-CN" sz="2800" dirty="0" smtClean="0">
                <a:latin typeface="华文楷体" panose="02010600040101010101" pitchFamily="2" charset="-122"/>
                <a:ea typeface="华文楷体" panose="02010600040101010101" pitchFamily="2" charset="-122"/>
              </a:rPr>
              <a:t>   2. </a:t>
            </a:r>
            <a:r>
              <a:rPr lang="zh-CN" altLang="zh-CN" sz="2800" dirty="0" smtClean="0">
                <a:latin typeface="华文楷体" panose="02010600040101010101" pitchFamily="2" charset="-122"/>
                <a:ea typeface="华文楷体" panose="02010600040101010101" pitchFamily="2" charset="-122"/>
              </a:rPr>
              <a:t>按使用期权的目的分类</a:t>
            </a: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方向性策略、保险策略、套利策略与收益增强型策略四类。</a:t>
            </a:r>
          </a:p>
        </p:txBody>
      </p:sp>
    </p:spTree>
    <p:extLst>
      <p:ext uri="{BB962C8B-B14F-4D97-AF65-F5344CB8AC3E}">
        <p14:creationId xmlns:p14="http://schemas.microsoft.com/office/powerpoint/2010/main" val="3418487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a:xfrm>
            <a:off x="457200" y="122238"/>
            <a:ext cx="7829576" cy="974725"/>
          </a:xfrm>
        </p:spPr>
        <p:txBody>
          <a:bodyPr>
            <a:normAutofit/>
          </a:bodyPr>
          <a:lstStyle/>
          <a:p>
            <a:pPr eaLnBrk="1" hangingPunct="1"/>
            <a:r>
              <a:rPr lang="zh-CN" altLang="en-US" sz="3600" b="0" dirty="0">
                <a:solidFill>
                  <a:srgbClr val="000000"/>
                </a:solidFill>
                <a:latin typeface="华文楷体" pitchFamily="2" charset="-122"/>
                <a:ea typeface="华文楷体" pitchFamily="2" charset="-122"/>
              </a:rPr>
              <a:t>（一）牛市差价（</a:t>
            </a:r>
            <a:r>
              <a:rPr lang="en-US" altLang="zh-CN" sz="3600" b="0" dirty="0">
                <a:solidFill>
                  <a:srgbClr val="000000"/>
                </a:solidFill>
                <a:latin typeface="华文楷体" pitchFamily="2" charset="-122"/>
                <a:ea typeface="华文楷体" pitchFamily="2" charset="-122"/>
              </a:rPr>
              <a:t>Bull  Spreads</a:t>
            </a:r>
            <a:r>
              <a:rPr lang="zh-CN" altLang="en-US" sz="3600" b="0" dirty="0">
                <a:solidFill>
                  <a:srgbClr val="000000"/>
                </a:solidFill>
                <a:latin typeface="华文楷体" pitchFamily="2" charset="-122"/>
                <a:ea typeface="华文楷体" pitchFamily="2" charset="-122"/>
              </a:rPr>
              <a:t>）组合</a:t>
            </a:r>
          </a:p>
        </p:txBody>
      </p:sp>
      <p:sp>
        <p:nvSpPr>
          <p:cNvPr id="82948" name="Rectangle 3"/>
          <p:cNvSpPr>
            <a:spLocks noGrp="1" noChangeArrowheads="1"/>
          </p:cNvSpPr>
          <p:nvPr>
            <p:ph idx="1"/>
          </p:nvPr>
        </p:nvSpPr>
        <p:spPr>
          <a:xfrm>
            <a:off x="685800" y="1285860"/>
            <a:ext cx="8077200" cy="4810140"/>
          </a:xfrm>
        </p:spPr>
        <p:txBody>
          <a:bodyPr>
            <a:normAutofit/>
          </a:bodyPr>
          <a:lstStyle/>
          <a:p>
            <a:pPr eaLnBrk="1" hangingPunct="1">
              <a:lnSpc>
                <a:spcPct val="90000"/>
              </a:lnSpc>
            </a:pPr>
            <a:r>
              <a:rPr lang="zh-CN" altLang="en-US" sz="2800" dirty="0">
                <a:solidFill>
                  <a:srgbClr val="000000"/>
                </a:solidFill>
                <a:latin typeface="华文楷体" pitchFamily="2" charset="-122"/>
                <a:ea typeface="华文楷体" pitchFamily="2" charset="-122"/>
              </a:rPr>
              <a:t>牛市差价组合是由一份看涨期权多头与一份同一期限较高协议价格的看涨期权空头组成。</a:t>
            </a:r>
            <a:r>
              <a:rPr lang="zh-CN" altLang="en-US" sz="2800" dirty="0">
                <a:latin typeface="华文楷体" pitchFamily="2" charset="-122"/>
                <a:ea typeface="华文楷体" pitchFamily="2" charset="-122"/>
              </a:rPr>
              <a:t> </a:t>
            </a:r>
          </a:p>
          <a:p>
            <a:pPr eaLnBrk="1" hangingPunct="1">
              <a:lnSpc>
                <a:spcPct val="90000"/>
              </a:lnSpc>
            </a:pPr>
            <a:r>
              <a:rPr lang="zh-CN" altLang="en-US" sz="2800" dirty="0">
                <a:solidFill>
                  <a:srgbClr val="000000"/>
                </a:solidFill>
                <a:latin typeface="华文楷体" pitchFamily="2" charset="-122"/>
                <a:ea typeface="华文楷体" pitchFamily="2" charset="-122"/>
              </a:rPr>
              <a:t>一份看跌期权多头与一份同一期限、较高协议价格的看跌期权空头组合也是牛市差价组合。</a:t>
            </a:r>
          </a:p>
          <a:p>
            <a:pPr eaLnBrk="1" hangingPunct="1">
              <a:lnSpc>
                <a:spcPct val="90000"/>
              </a:lnSpc>
            </a:pPr>
            <a:r>
              <a:rPr lang="zh-CN" altLang="en-US" sz="2800" dirty="0">
                <a:solidFill>
                  <a:srgbClr val="000000"/>
                </a:solidFill>
                <a:latin typeface="华文楷体" pitchFamily="2" charset="-122"/>
                <a:ea typeface="华文楷体" pitchFamily="2" charset="-122"/>
              </a:rPr>
              <a:t>下图（图</a:t>
            </a:r>
            <a:r>
              <a:rPr lang="en-US" altLang="zh-CN" sz="2800" dirty="0">
                <a:solidFill>
                  <a:srgbClr val="000000"/>
                </a:solidFill>
                <a:latin typeface="华文楷体" pitchFamily="2" charset="-122"/>
                <a:ea typeface="华文楷体" pitchFamily="2" charset="-122"/>
              </a:rPr>
              <a:t>5.2</a:t>
            </a:r>
            <a:r>
              <a:rPr lang="zh-CN" altLang="en-US" sz="2800" dirty="0">
                <a:solidFill>
                  <a:srgbClr val="000000"/>
                </a:solidFill>
                <a:latin typeface="华文楷体" pitchFamily="2" charset="-122"/>
                <a:ea typeface="华文楷体" pitchFamily="2" charset="-122"/>
              </a:rPr>
              <a:t>）是看涨期权的牛市差价组合。</a:t>
            </a:r>
            <a:r>
              <a:rPr lang="zh-CN" altLang="en-US" sz="2800" dirty="0">
                <a:latin typeface="华文楷体" pitchFamily="2" charset="-122"/>
                <a:ea typeface="华文楷体" pitchFamily="2" charset="-122"/>
              </a:rPr>
              <a:t>  </a:t>
            </a:r>
          </a:p>
        </p:txBody>
      </p:sp>
      <p:sp>
        <p:nvSpPr>
          <p:cNvPr id="82946" name="灯片编号占位符 5"/>
          <p:cNvSpPr>
            <a:spLocks noGrp="1"/>
          </p:cNvSpPr>
          <p:nvPr>
            <p:ph type="sldNum" sz="quarter" idx="12"/>
          </p:nvPr>
        </p:nvSpPr>
        <p:spPr>
          <a:noFill/>
        </p:spPr>
        <p:txBody>
          <a:bodyPr/>
          <a:lstStyle/>
          <a:p>
            <a:fld id="{C9DF579D-0239-4E6C-8AB9-6E44A6ED2552}" type="slidenum">
              <a:rPr lang="en-US" altLang="zh-CN"/>
              <a:pPr/>
              <a:t>5</a:t>
            </a:fld>
            <a:endParaRPr lang="en-US" altLang="zh-C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548680"/>
            <a:ext cx="8229600" cy="634082"/>
          </a:xfrm>
        </p:spPr>
        <p:txBody>
          <a:bodyPr>
            <a:normAutofit fontScale="90000"/>
          </a:bodyPr>
          <a:lstStyle/>
          <a:p>
            <a:r>
              <a:rPr lang="zh-CN" altLang="zh-CN" sz="3600" dirty="0">
                <a:latin typeface="华文楷体" panose="02010600040101010101" pitchFamily="2" charset="-122"/>
                <a:ea typeface="华文楷体" panose="02010600040101010101" pitchFamily="2" charset="-122"/>
              </a:rPr>
              <a:t>（二）沪深</a:t>
            </a:r>
            <a:r>
              <a:rPr lang="en-US" altLang="zh-CN" sz="3600" dirty="0">
                <a:latin typeface="华文楷体" panose="02010600040101010101" pitchFamily="2" charset="-122"/>
                <a:ea typeface="华文楷体" panose="02010600040101010101" pitchFamily="2" charset="-122"/>
              </a:rPr>
              <a:t>300</a:t>
            </a:r>
            <a:r>
              <a:rPr lang="zh-CN" altLang="zh-CN" sz="3600" dirty="0">
                <a:latin typeface="华文楷体" panose="02010600040101010101" pitchFamily="2" charset="-122"/>
                <a:ea typeface="华文楷体" panose="02010600040101010101" pitchFamily="2" charset="-122"/>
              </a:rPr>
              <a:t>指数期权交易策略的</a:t>
            </a:r>
            <a:r>
              <a:rPr lang="zh-CN" altLang="zh-CN" sz="3600" dirty="0" smtClean="0">
                <a:latin typeface="华文楷体" panose="02010600040101010101" pitchFamily="2" charset="-122"/>
                <a:ea typeface="华文楷体" panose="02010600040101010101" pitchFamily="2" charset="-122"/>
              </a:rPr>
              <a:t>应用</a:t>
            </a:r>
            <a:endParaRPr lang="zh-CN" altLang="en-US" sz="3600"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457200" y="1412776"/>
            <a:ext cx="8229600" cy="5112568"/>
          </a:xfrm>
        </p:spPr>
        <p:txBody>
          <a:bodyPr>
            <a:normAutofit/>
          </a:bodyPr>
          <a:lstStyle/>
          <a:p>
            <a:pPr marL="0" indent="0">
              <a:buNone/>
            </a:pPr>
            <a:r>
              <a:rPr lang="en-US" altLang="zh-CN" sz="2400" dirty="0" smtClean="0">
                <a:latin typeface="华文楷体" panose="02010600040101010101" pitchFamily="2" charset="-122"/>
                <a:ea typeface="华文楷体" panose="02010600040101010101" pitchFamily="2" charset="-122"/>
              </a:rPr>
              <a:t>1</a:t>
            </a: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方向性策略</a:t>
            </a:r>
          </a:p>
          <a:p>
            <a:pPr marL="0" indent="0">
              <a:buNone/>
            </a:pPr>
            <a:r>
              <a:rPr lang="en-US" altLang="zh-CN" sz="2400" dirty="0" smtClean="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如果</a:t>
            </a:r>
            <a:r>
              <a:rPr lang="zh-CN" altLang="zh-CN" sz="2400" dirty="0">
                <a:latin typeface="华文楷体" panose="02010600040101010101" pitchFamily="2" charset="-122"/>
                <a:ea typeface="华文楷体" panose="02010600040101010101" pitchFamily="2" charset="-122"/>
              </a:rPr>
              <a:t>预测标的资产价格一段时间持续向上，则可买入看涨期权或卖出看跌期权；如果预测标的资产价格一段时间持续向下，则可买入看跌期权或卖出看涨期权。</a:t>
            </a:r>
          </a:p>
          <a:p>
            <a:pPr marL="0" indent="0">
              <a:buNone/>
            </a:pP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1</a:t>
            </a:r>
            <a:r>
              <a:rPr lang="zh-CN" altLang="zh-CN" sz="2400" dirty="0">
                <a:latin typeface="华文楷体" panose="02010600040101010101" pitchFamily="2" charset="-122"/>
                <a:ea typeface="华文楷体" panose="02010600040101010101" pitchFamily="2" charset="-122"/>
              </a:rPr>
              <a:t>）买入期权方向交易</a:t>
            </a:r>
            <a:r>
              <a:rPr lang="zh-CN" altLang="zh-CN" sz="2400" dirty="0" smtClean="0">
                <a:latin typeface="华文楷体" panose="02010600040101010101" pitchFamily="2" charset="-122"/>
                <a:ea typeface="华文楷体" panose="02010600040101010101" pitchFamily="2" charset="-122"/>
              </a:rPr>
              <a:t>策略</a:t>
            </a:r>
            <a:endParaRPr lang="en-US" altLang="zh-CN" sz="2400" dirty="0" smtClean="0">
              <a:latin typeface="华文楷体" panose="02010600040101010101" pitchFamily="2" charset="-122"/>
              <a:ea typeface="华文楷体" panose="02010600040101010101" pitchFamily="2" charset="-122"/>
            </a:endParaRPr>
          </a:p>
          <a:p>
            <a:pPr marL="0" indent="0">
              <a:buNone/>
            </a:pPr>
            <a:r>
              <a:rPr lang="en-US" altLang="zh-CN" sz="2400" dirty="0" smtClean="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对于</a:t>
            </a:r>
            <a:r>
              <a:rPr lang="zh-CN" altLang="zh-CN" sz="2400" dirty="0">
                <a:latin typeface="华文楷体" panose="02010600040101010101" pitchFamily="2" charset="-122"/>
                <a:ea typeface="华文楷体" panose="02010600040101010101" pitchFamily="2" charset="-122"/>
              </a:rPr>
              <a:t>期权买入方来说，通常其具有较高的杠杆</a:t>
            </a:r>
            <a:r>
              <a:rPr lang="zh-CN" altLang="zh-CN" sz="2400" dirty="0" smtClean="0">
                <a:latin typeface="华文楷体" panose="02010600040101010101" pitchFamily="2" charset="-122"/>
                <a:ea typeface="华文楷体" panose="02010600040101010101" pitchFamily="2" charset="-122"/>
              </a:rPr>
              <a:t>性。</a:t>
            </a:r>
            <a:r>
              <a:rPr lang="zh-CN" altLang="zh-CN" sz="2400" dirty="0">
                <a:latin typeface="华文楷体" panose="02010600040101010101" pitchFamily="2" charset="-122"/>
                <a:ea typeface="华文楷体" panose="02010600040101010101" pitchFamily="2" charset="-122"/>
              </a:rPr>
              <a:t>一份沪深</a:t>
            </a:r>
            <a:r>
              <a:rPr lang="en-US" altLang="zh-CN" sz="2400" dirty="0">
                <a:latin typeface="华文楷体" panose="02010600040101010101" pitchFamily="2" charset="-122"/>
                <a:ea typeface="华文楷体" panose="02010600040101010101" pitchFamily="2" charset="-122"/>
              </a:rPr>
              <a:t>300</a:t>
            </a:r>
            <a:r>
              <a:rPr lang="zh-CN" altLang="zh-CN" sz="2400" dirty="0">
                <a:latin typeface="华文楷体" panose="02010600040101010101" pitchFamily="2" charset="-122"/>
                <a:ea typeface="华文楷体" panose="02010600040101010101" pitchFamily="2" charset="-122"/>
              </a:rPr>
              <a:t>近月平值期权合约成本在</a:t>
            </a:r>
            <a:r>
              <a:rPr lang="en-US" altLang="zh-CN" sz="2400" dirty="0">
                <a:latin typeface="华文楷体" panose="02010600040101010101" pitchFamily="2" charset="-122"/>
                <a:ea typeface="华文楷体" panose="02010600040101010101" pitchFamily="2" charset="-122"/>
              </a:rPr>
              <a:t>8000-20000</a:t>
            </a:r>
            <a:r>
              <a:rPr lang="zh-CN" altLang="zh-CN" sz="2400" dirty="0">
                <a:latin typeface="华文楷体" panose="02010600040101010101" pitchFamily="2" charset="-122"/>
                <a:ea typeface="华文楷体" panose="02010600040101010101" pitchFamily="2" charset="-122"/>
              </a:rPr>
              <a:t>元不等，但能撬动</a:t>
            </a:r>
            <a:r>
              <a:rPr lang="en-US" altLang="zh-CN" sz="2400" dirty="0">
                <a:latin typeface="华文楷体" panose="02010600040101010101" pitchFamily="2" charset="-122"/>
                <a:ea typeface="华文楷体" panose="02010600040101010101" pitchFamily="2" charset="-122"/>
              </a:rPr>
              <a:t>480000</a:t>
            </a:r>
            <a:r>
              <a:rPr lang="zh-CN" altLang="zh-CN" sz="2400" dirty="0">
                <a:latin typeface="华文楷体" panose="02010600040101010101" pitchFamily="2" charset="-122"/>
                <a:ea typeface="华文楷体" panose="02010600040101010101" pitchFamily="2" charset="-122"/>
              </a:rPr>
              <a:t>元的资金，杠杆约为</a:t>
            </a:r>
            <a:r>
              <a:rPr lang="en-US" altLang="zh-CN" sz="2400" dirty="0">
                <a:latin typeface="华文楷体" panose="02010600040101010101" pitchFamily="2" charset="-122"/>
                <a:ea typeface="华文楷体" panose="02010600040101010101" pitchFamily="2" charset="-122"/>
              </a:rPr>
              <a:t>20-60</a:t>
            </a:r>
            <a:r>
              <a:rPr lang="zh-CN" altLang="zh-CN" sz="2400" dirty="0">
                <a:latin typeface="华文楷体" panose="02010600040101010101" pitchFamily="2" charset="-122"/>
                <a:ea typeface="华文楷体" panose="02010600040101010101" pitchFamily="2" charset="-122"/>
              </a:rPr>
              <a:t>倍</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0" indent="0">
              <a:buNone/>
            </a:pP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2</a:t>
            </a:r>
            <a:r>
              <a:rPr lang="zh-CN" altLang="zh-CN" sz="2400" dirty="0">
                <a:latin typeface="华文楷体" panose="02010600040101010101" pitchFamily="2" charset="-122"/>
                <a:ea typeface="华文楷体" panose="02010600040101010101" pitchFamily="2" charset="-122"/>
              </a:rPr>
              <a:t>）卖出期权方向</a:t>
            </a:r>
            <a:r>
              <a:rPr lang="zh-CN" altLang="zh-CN" sz="2400" dirty="0" smtClean="0">
                <a:latin typeface="华文楷体" panose="02010600040101010101" pitchFamily="2" charset="-122"/>
                <a:ea typeface="华文楷体" panose="02010600040101010101" pitchFamily="2" charset="-122"/>
              </a:rPr>
              <a:t>策略</a:t>
            </a:r>
            <a:endParaRPr lang="en-US" altLang="zh-CN" sz="2400" dirty="0" smtClean="0">
              <a:latin typeface="华文楷体" panose="02010600040101010101" pitchFamily="2" charset="-122"/>
              <a:ea typeface="华文楷体" panose="02010600040101010101" pitchFamily="2" charset="-122"/>
            </a:endParaRPr>
          </a:p>
          <a:p>
            <a:pPr marL="0" indent="0">
              <a:buNone/>
            </a:pPr>
            <a:r>
              <a:rPr lang="en-US" altLang="zh-CN" sz="2400" dirty="0">
                <a:latin typeface="华文楷体" panose="02010600040101010101" pitchFamily="2" charset="-122"/>
                <a:ea typeface="华文楷体" panose="02010600040101010101" pitchFamily="2" charset="-122"/>
              </a:rPr>
              <a:t> </a:t>
            </a:r>
            <a:r>
              <a:rPr lang="en-US" altLang="zh-CN" sz="2400" dirty="0" smtClean="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相对</a:t>
            </a:r>
            <a:r>
              <a:rPr lang="zh-CN" altLang="zh-CN" sz="2400" dirty="0">
                <a:latin typeface="华文楷体" panose="02010600040101010101" pitchFamily="2" charset="-122"/>
                <a:ea typeface="华文楷体" panose="02010600040101010101" pitchFamily="2" charset="-122"/>
              </a:rPr>
              <a:t>于期权买入方来说，期权卖方杠杆</a:t>
            </a:r>
            <a:r>
              <a:rPr lang="zh-CN" altLang="zh-CN" sz="2400" dirty="0" smtClean="0">
                <a:latin typeface="华文楷体" panose="02010600040101010101" pitchFamily="2" charset="-122"/>
                <a:ea typeface="华文楷体" panose="02010600040101010101" pitchFamily="2" charset="-122"/>
              </a:rPr>
              <a:t>较小。</a:t>
            </a:r>
            <a:r>
              <a:rPr lang="zh-CN" altLang="zh-CN" sz="2400" dirty="0">
                <a:latin typeface="华文楷体" panose="02010600040101010101" pitchFamily="2" charset="-122"/>
                <a:ea typeface="华文楷体" panose="02010600040101010101" pitchFamily="2" charset="-122"/>
              </a:rPr>
              <a:t>一份沪深</a:t>
            </a:r>
            <a:r>
              <a:rPr lang="en-US" altLang="zh-CN" sz="2400" dirty="0">
                <a:latin typeface="华文楷体" panose="02010600040101010101" pitchFamily="2" charset="-122"/>
                <a:ea typeface="华文楷体" panose="02010600040101010101" pitchFamily="2" charset="-122"/>
              </a:rPr>
              <a:t>300</a:t>
            </a:r>
            <a:r>
              <a:rPr lang="zh-CN" altLang="zh-CN" sz="2400" dirty="0">
                <a:latin typeface="华文楷体" panose="02010600040101010101" pitchFamily="2" charset="-122"/>
                <a:ea typeface="华文楷体" panose="02010600040101010101" pitchFamily="2" charset="-122"/>
              </a:rPr>
              <a:t>近月平值期权合约保证金在</a:t>
            </a:r>
            <a:r>
              <a:rPr lang="en-US" altLang="zh-CN" sz="2400" dirty="0">
                <a:latin typeface="华文楷体" panose="02010600040101010101" pitchFamily="2" charset="-122"/>
                <a:ea typeface="华文楷体" panose="02010600040101010101" pitchFamily="2" charset="-122"/>
              </a:rPr>
              <a:t>50000-60000</a:t>
            </a:r>
            <a:r>
              <a:rPr lang="zh-CN" altLang="zh-CN" sz="2400" dirty="0">
                <a:latin typeface="华文楷体" panose="02010600040101010101" pitchFamily="2" charset="-122"/>
                <a:ea typeface="华文楷体" panose="02010600040101010101" pitchFamily="2" charset="-122"/>
              </a:rPr>
              <a:t>元不等，撬动</a:t>
            </a:r>
            <a:r>
              <a:rPr lang="en-US" altLang="zh-CN" sz="2400" dirty="0">
                <a:latin typeface="华文楷体" panose="02010600040101010101" pitchFamily="2" charset="-122"/>
                <a:ea typeface="华文楷体" panose="02010600040101010101" pitchFamily="2" charset="-122"/>
              </a:rPr>
              <a:t>48</a:t>
            </a:r>
            <a:r>
              <a:rPr lang="zh-CN" altLang="zh-CN" sz="2400" dirty="0">
                <a:latin typeface="华文楷体" panose="02010600040101010101" pitchFamily="2" charset="-122"/>
                <a:ea typeface="华文楷体" panose="02010600040101010101" pitchFamily="2" charset="-122"/>
              </a:rPr>
              <a:t>万元的合约资金，杠杆约为</a:t>
            </a:r>
            <a:r>
              <a:rPr lang="en-US" altLang="zh-CN" sz="2400" dirty="0">
                <a:latin typeface="华文楷体" panose="02010600040101010101" pitchFamily="2" charset="-122"/>
                <a:ea typeface="华文楷体" panose="02010600040101010101" pitchFamily="2" charset="-122"/>
              </a:rPr>
              <a:t>6-10</a:t>
            </a:r>
            <a:r>
              <a:rPr lang="zh-CN" altLang="zh-CN" sz="2400" dirty="0">
                <a:latin typeface="华文楷体" panose="02010600040101010101" pitchFamily="2" charset="-122"/>
                <a:ea typeface="华文楷体" panose="02010600040101010101" pitchFamily="2" charset="-122"/>
              </a:rPr>
              <a:t>倍</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521675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图片 13" descr="15324813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71"/>
            <a:ext cx="3635898" cy="2963697"/>
          </a:xfrm>
          <a:prstGeom prst="rect">
            <a:avLst/>
          </a:prstGeom>
          <a:noFill/>
          <a:extLst>
            <a:ext uri="{909E8E84-426E-40DD-AFC4-6F175D3DCCD1}">
              <a14:hiddenFill xmlns:a14="http://schemas.microsoft.com/office/drawing/2010/main">
                <a:solidFill>
                  <a:srgbClr val="FFFFFF"/>
                </a:solidFill>
              </a14:hiddenFill>
            </a:ext>
          </a:extLst>
        </p:spPr>
      </p:pic>
      <p:pic>
        <p:nvPicPr>
          <p:cNvPr id="55297" name="图片 11" descr="153248095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7270"/>
            <a:ext cx="3456384" cy="29636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1331640" y="3255821"/>
            <a:ext cx="65527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买入期权方向交易策略</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55302" name="图片 8" descr="1532481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674127"/>
            <a:ext cx="3635898" cy="2428994"/>
          </a:xfrm>
          <a:prstGeom prst="rect">
            <a:avLst/>
          </a:prstGeom>
          <a:noFill/>
          <a:extLst>
            <a:ext uri="{909E8E84-426E-40DD-AFC4-6F175D3DCCD1}">
              <a14:hiddenFill xmlns:a14="http://schemas.microsoft.com/office/drawing/2010/main">
                <a:solidFill>
                  <a:srgbClr val="FFFFFF"/>
                </a:solidFill>
              </a14:hiddenFill>
            </a:ext>
          </a:extLst>
        </p:spPr>
      </p:pic>
      <p:pic>
        <p:nvPicPr>
          <p:cNvPr id="55301" name="图片 7" descr="15324812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680477"/>
            <a:ext cx="3456383" cy="24226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2057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9"/>
          <p:cNvSpPr>
            <a:spLocks noChangeArrowheads="1"/>
          </p:cNvSpPr>
          <p:nvPr/>
        </p:nvSpPr>
        <p:spPr bwMode="auto">
          <a:xfrm>
            <a:off x="2051720" y="6237312"/>
            <a:ext cx="50405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卖出期权方向交易策略</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597588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1640" y="188640"/>
            <a:ext cx="6336704" cy="720080"/>
          </a:xfrm>
        </p:spPr>
        <p:txBody>
          <a:bodyPr>
            <a:normAutofit/>
          </a:bodyPr>
          <a:lstStyle/>
          <a:p>
            <a:r>
              <a:rPr lang="zh-CN" altLang="en-US" sz="3600" dirty="0" smtClean="0">
                <a:latin typeface="华文楷体" panose="02010600040101010101" pitchFamily="2" charset="-122"/>
                <a:ea typeface="华文楷体" panose="02010600040101010101" pitchFamily="2" charset="-122"/>
              </a:rPr>
              <a:t>期权合约的选择</a:t>
            </a:r>
            <a:endParaRPr lang="zh-CN" altLang="en-US" sz="3600"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323528" y="1052736"/>
            <a:ext cx="8568952" cy="5328592"/>
          </a:xfrm>
        </p:spPr>
        <p:txBody>
          <a:bodyPr>
            <a:normAutofit fontScale="92500"/>
          </a:bodyPr>
          <a:lstStyle/>
          <a:p>
            <a:r>
              <a:rPr lang="zh-CN" altLang="zh-CN" sz="3000" dirty="0" smtClean="0">
                <a:latin typeface="华文楷体" panose="02010600040101010101" pitchFamily="2" charset="-122"/>
                <a:ea typeface="华文楷体" panose="02010600040101010101" pitchFamily="2" charset="-122"/>
              </a:rPr>
              <a:t>对于买入期权方向交易策略，合约的选择至关重要。</a:t>
            </a:r>
            <a:endParaRPr lang="en-US" altLang="zh-CN" sz="3000" dirty="0" smtClean="0">
              <a:latin typeface="华文楷体" panose="02010600040101010101" pitchFamily="2" charset="-122"/>
              <a:ea typeface="华文楷体" panose="02010600040101010101" pitchFamily="2" charset="-122"/>
            </a:endParaRPr>
          </a:p>
          <a:p>
            <a:pPr marL="0" indent="0">
              <a:buNone/>
            </a:pPr>
            <a:r>
              <a:rPr lang="en-US" altLang="zh-CN" sz="3000" dirty="0" smtClean="0">
                <a:latin typeface="华文楷体" panose="02010600040101010101" pitchFamily="2" charset="-122"/>
                <a:ea typeface="华文楷体" panose="02010600040101010101" pitchFamily="2" charset="-122"/>
              </a:rPr>
              <a:t>     </a:t>
            </a:r>
            <a:r>
              <a:rPr lang="zh-CN" altLang="zh-CN" sz="3000" dirty="0" smtClean="0">
                <a:latin typeface="华文楷体" panose="02010600040101010101" pitchFamily="2" charset="-122"/>
                <a:ea typeface="华文楷体" panose="02010600040101010101" pitchFamily="2" charset="-122"/>
              </a:rPr>
              <a:t>期权合约虚值程度越大，能够到期获得实际价值的概率越低，相应的胜率也就越低。为了提高胜率，需要买入距离平值期权较近的合约。</a:t>
            </a:r>
            <a:endParaRPr lang="en-US" altLang="zh-CN" sz="3000" dirty="0" smtClean="0">
              <a:latin typeface="华文楷体" panose="02010600040101010101" pitchFamily="2" charset="-122"/>
              <a:ea typeface="华文楷体" panose="02010600040101010101" pitchFamily="2" charset="-122"/>
            </a:endParaRPr>
          </a:p>
          <a:p>
            <a:pPr marL="0" indent="0">
              <a:buNone/>
            </a:pPr>
            <a:r>
              <a:rPr lang="en-US" altLang="zh-CN" sz="3000" dirty="0" smtClean="0">
                <a:latin typeface="华文楷体" panose="02010600040101010101" pitchFamily="2" charset="-122"/>
                <a:ea typeface="华文楷体" panose="02010600040101010101" pitchFamily="2" charset="-122"/>
              </a:rPr>
              <a:t>    </a:t>
            </a:r>
            <a:r>
              <a:rPr lang="zh-CN" altLang="zh-CN" sz="3000" dirty="0" smtClean="0">
                <a:latin typeface="华文楷体" panose="02010600040101010101" pitchFamily="2" charset="-122"/>
                <a:ea typeface="华文楷体" panose="02010600040101010101" pitchFamily="2" charset="-122"/>
              </a:rPr>
              <a:t>交易最为频繁是</a:t>
            </a:r>
            <a:r>
              <a:rPr lang="zh-CN" altLang="zh-CN" sz="3000" dirty="0" smtClean="0">
                <a:solidFill>
                  <a:srgbClr val="FF0000"/>
                </a:solidFill>
                <a:latin typeface="华文楷体" panose="02010600040101010101" pitchFamily="2" charset="-122"/>
                <a:ea typeface="华文楷体" panose="02010600040101010101" pitchFamily="2" charset="-122"/>
              </a:rPr>
              <a:t>平值期权与浅虚值期权</a:t>
            </a:r>
            <a:r>
              <a:rPr lang="zh-CN" altLang="en-US" sz="3000" dirty="0" smtClean="0">
                <a:latin typeface="华文楷体" panose="02010600040101010101" pitchFamily="2" charset="-122"/>
                <a:ea typeface="华文楷体" panose="02010600040101010101" pitchFamily="2" charset="-122"/>
              </a:rPr>
              <a:t>，</a:t>
            </a:r>
            <a:r>
              <a:rPr lang="zh-CN" altLang="zh-CN" sz="3000" dirty="0" smtClean="0">
                <a:latin typeface="华文楷体" panose="02010600040101010101" pitchFamily="2" charset="-122"/>
                <a:ea typeface="华文楷体" panose="02010600040101010101" pitchFamily="2" charset="-122"/>
              </a:rPr>
              <a:t>即</a:t>
            </a:r>
            <a:r>
              <a:rPr lang="zh-CN" altLang="zh-CN" sz="3000" dirty="0" smtClean="0">
                <a:solidFill>
                  <a:srgbClr val="FF0000"/>
                </a:solidFill>
                <a:latin typeface="华文楷体" panose="02010600040101010101" pitchFamily="2" charset="-122"/>
                <a:ea typeface="华文楷体" panose="02010600040101010101" pitchFamily="2" charset="-122"/>
              </a:rPr>
              <a:t>平值至虚</a:t>
            </a:r>
            <a:r>
              <a:rPr lang="en-US" altLang="zh-CN" sz="3000" dirty="0" smtClean="0">
                <a:solidFill>
                  <a:srgbClr val="FF0000"/>
                </a:solidFill>
                <a:latin typeface="华文楷体" panose="02010600040101010101" pitchFamily="2" charset="-122"/>
                <a:ea typeface="华文楷体" panose="02010600040101010101" pitchFamily="2" charset="-122"/>
              </a:rPr>
              <a:t>2</a:t>
            </a:r>
            <a:r>
              <a:rPr lang="zh-CN" altLang="zh-CN" sz="3000" dirty="0" smtClean="0">
                <a:solidFill>
                  <a:srgbClr val="FF0000"/>
                </a:solidFill>
                <a:latin typeface="华文楷体" panose="02010600040101010101" pitchFamily="2" charset="-122"/>
                <a:ea typeface="华文楷体" panose="02010600040101010101" pitchFamily="2" charset="-122"/>
              </a:rPr>
              <a:t>档期权合约</a:t>
            </a:r>
            <a:r>
              <a:rPr lang="zh-CN" altLang="zh-CN" sz="3000" dirty="0" smtClean="0">
                <a:latin typeface="华文楷体" panose="02010600040101010101" pitchFamily="2" charset="-122"/>
                <a:ea typeface="华文楷体" panose="02010600040101010101" pitchFamily="2" charset="-122"/>
              </a:rPr>
              <a:t>。随着到期日的临近</a:t>
            </a:r>
            <a:r>
              <a:rPr lang="zh-CN" altLang="en-US" sz="3000" dirty="0" smtClean="0">
                <a:latin typeface="华文楷体" panose="02010600040101010101" pitchFamily="2" charset="-122"/>
                <a:ea typeface="华文楷体" panose="02010600040101010101" pitchFamily="2" charset="-122"/>
              </a:rPr>
              <a:t>，</a:t>
            </a:r>
            <a:r>
              <a:rPr lang="zh-CN" altLang="zh-CN" sz="3000" dirty="0" smtClean="0">
                <a:latin typeface="华文楷体" panose="02010600040101010101" pitchFamily="2" charset="-122"/>
                <a:ea typeface="华文楷体" panose="02010600040101010101" pitchFamily="2" charset="-122"/>
              </a:rPr>
              <a:t>选择的合约应该离平值越来越近。</a:t>
            </a:r>
          </a:p>
          <a:p>
            <a:r>
              <a:rPr lang="zh-CN" altLang="zh-CN" sz="3000" dirty="0" smtClean="0">
                <a:latin typeface="华文楷体" panose="02010600040101010101" pitchFamily="2" charset="-122"/>
                <a:ea typeface="华文楷体" panose="02010600040101010101" pitchFamily="2" charset="-122"/>
              </a:rPr>
              <a:t>卖出期权方向性交易策略，本质上对行情的判断。</a:t>
            </a:r>
            <a:endParaRPr lang="en-US" altLang="zh-CN" sz="3000" dirty="0" smtClean="0">
              <a:latin typeface="华文楷体" panose="02010600040101010101" pitchFamily="2" charset="-122"/>
              <a:ea typeface="华文楷体" panose="02010600040101010101" pitchFamily="2" charset="-122"/>
            </a:endParaRPr>
          </a:p>
          <a:p>
            <a:pPr marL="0" indent="0">
              <a:buNone/>
            </a:pPr>
            <a:r>
              <a:rPr lang="en-US" altLang="zh-CN" sz="3000" dirty="0" smtClean="0">
                <a:latin typeface="华文楷体" panose="02010600040101010101" pitchFamily="2" charset="-122"/>
                <a:ea typeface="华文楷体" panose="02010600040101010101" pitchFamily="2" charset="-122"/>
              </a:rPr>
              <a:t>    </a:t>
            </a:r>
            <a:r>
              <a:rPr lang="zh-CN" altLang="zh-CN" sz="3000" dirty="0" smtClean="0">
                <a:latin typeface="华文楷体" panose="02010600040101010101" pitchFamily="2" charset="-122"/>
                <a:ea typeface="华文楷体" panose="02010600040101010101" pitchFamily="2" charset="-122"/>
              </a:rPr>
              <a:t>无论行情在到期日前如何波动，只要在到期日为虚值，最终期权合约价值都会归零，通过卖出虚值期权，能使投资维持在较高的胜率。</a:t>
            </a:r>
            <a:endParaRPr lang="en-US" altLang="zh-CN" sz="3000" dirty="0" smtClean="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757863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1680" y="188640"/>
            <a:ext cx="5904656" cy="706090"/>
          </a:xfrm>
        </p:spPr>
        <p:txBody>
          <a:bodyPr>
            <a:normAutofit/>
          </a:bodyPr>
          <a:lstStyle/>
          <a:p>
            <a:r>
              <a:rPr lang="en-US" altLang="zh-CN" sz="3600" dirty="0">
                <a:latin typeface="华文楷体" panose="02010600040101010101" pitchFamily="2" charset="-122"/>
                <a:ea typeface="华文楷体" panose="02010600040101010101" pitchFamily="2" charset="-122"/>
              </a:rPr>
              <a:t>2.</a:t>
            </a:r>
            <a:r>
              <a:rPr lang="zh-CN" altLang="zh-CN" sz="3600" dirty="0">
                <a:latin typeface="华文楷体" panose="02010600040101010101" pitchFamily="2" charset="-122"/>
                <a:ea typeface="华文楷体" panose="02010600040101010101" pitchFamily="2" charset="-122"/>
              </a:rPr>
              <a:t>保险</a:t>
            </a:r>
            <a:r>
              <a:rPr lang="zh-CN" altLang="zh-CN" sz="3600" dirty="0" smtClean="0">
                <a:latin typeface="华文楷体" panose="02010600040101010101" pitchFamily="2" charset="-122"/>
                <a:ea typeface="华文楷体" panose="02010600040101010101" pitchFamily="2" charset="-122"/>
              </a:rPr>
              <a:t>策略</a:t>
            </a:r>
            <a:endParaRPr lang="zh-CN" altLang="en-US" sz="3600"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251520" y="980728"/>
            <a:ext cx="8640960" cy="5688632"/>
          </a:xfrm>
        </p:spPr>
        <p:txBody>
          <a:bodyPr>
            <a:normAutofit fontScale="92500" lnSpcReduction="10000"/>
          </a:bodyPr>
          <a:lstStyle/>
          <a:p>
            <a:r>
              <a:rPr lang="zh-CN" altLang="zh-CN" sz="2800" dirty="0" smtClean="0">
                <a:latin typeface="华文楷体" panose="02010600040101010101" pitchFamily="2" charset="-122"/>
                <a:ea typeface="华文楷体" panose="02010600040101010101" pitchFamily="2" charset="-122"/>
              </a:rPr>
              <a:t>期权</a:t>
            </a:r>
            <a:r>
              <a:rPr lang="zh-CN" altLang="zh-CN" sz="2800" dirty="0">
                <a:latin typeface="华文楷体" panose="02010600040101010101" pitchFamily="2" charset="-122"/>
                <a:ea typeface="华文楷体" panose="02010600040101010101" pitchFamily="2" charset="-122"/>
              </a:rPr>
              <a:t>的保险策略是指用沪深</a:t>
            </a:r>
            <a:r>
              <a:rPr lang="en-US" altLang="zh-CN" sz="2800" dirty="0">
                <a:latin typeface="华文楷体" panose="02010600040101010101" pitchFamily="2" charset="-122"/>
                <a:ea typeface="华文楷体" panose="02010600040101010101" pitchFamily="2" charset="-122"/>
              </a:rPr>
              <a:t>300</a:t>
            </a:r>
            <a:r>
              <a:rPr lang="zh-CN" altLang="zh-CN" sz="2800" dirty="0">
                <a:latin typeface="华文楷体" panose="02010600040101010101" pitchFamily="2" charset="-122"/>
                <a:ea typeface="华文楷体" panose="02010600040101010101" pitchFamily="2" charset="-122"/>
              </a:rPr>
              <a:t>股指期权防范系统性风险</a:t>
            </a:r>
            <a:r>
              <a:rPr lang="zh-CN" altLang="zh-CN"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例如</a:t>
            </a:r>
            <a:r>
              <a:rPr lang="zh-CN" altLang="zh-CN" sz="2800" dirty="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2015</a:t>
            </a:r>
            <a:r>
              <a:rPr lang="zh-CN" altLang="zh-CN" sz="2800" dirty="0">
                <a:latin typeface="华文楷体" panose="02010600040101010101" pitchFamily="2" charset="-122"/>
                <a:ea typeface="华文楷体" panose="02010600040101010101" pitchFamily="2" charset="-122"/>
              </a:rPr>
              <a:t>年的股灾</a:t>
            </a:r>
            <a:r>
              <a:rPr lang="zh-CN" altLang="zh-CN" sz="2800" dirty="0" smtClean="0">
                <a:latin typeface="华文楷体" panose="02010600040101010101" pitchFamily="2" charset="-122"/>
                <a:ea typeface="华文楷体" panose="02010600040101010101" pitchFamily="2" charset="-122"/>
              </a:rPr>
              <a:t>，一周内</a:t>
            </a:r>
            <a:r>
              <a:rPr lang="zh-CN" altLang="zh-CN" sz="2800" dirty="0">
                <a:latin typeface="华文楷体" panose="02010600040101010101" pitchFamily="2" charset="-122"/>
                <a:ea typeface="华文楷体" panose="02010600040101010101" pitchFamily="2" charset="-122"/>
              </a:rPr>
              <a:t>沪指下跌</a:t>
            </a:r>
            <a:r>
              <a:rPr lang="en-US" altLang="zh-CN" sz="2800" dirty="0">
                <a:latin typeface="华文楷体" panose="02010600040101010101" pitchFamily="2" charset="-122"/>
                <a:ea typeface="华文楷体" panose="02010600040101010101" pitchFamily="2" charset="-122"/>
              </a:rPr>
              <a:t>13.32%</a:t>
            </a:r>
            <a:r>
              <a:rPr lang="zh-CN" altLang="zh-CN" sz="2800" dirty="0">
                <a:latin typeface="华文楷体" panose="02010600040101010101" pitchFamily="2" charset="-122"/>
                <a:ea typeface="华文楷体" panose="02010600040101010101" pitchFamily="2" charset="-122"/>
              </a:rPr>
              <a:t>，深指下跌</a:t>
            </a:r>
            <a:r>
              <a:rPr lang="en-US" altLang="zh-CN" sz="2800" dirty="0">
                <a:latin typeface="华文楷体" panose="02010600040101010101" pitchFamily="2" charset="-122"/>
                <a:ea typeface="华文楷体" panose="02010600040101010101" pitchFamily="2" charset="-122"/>
              </a:rPr>
              <a:t>13.11%</a:t>
            </a:r>
            <a:r>
              <a:rPr lang="zh-CN" altLang="zh-CN" sz="2800" dirty="0">
                <a:latin typeface="华文楷体" panose="02010600040101010101" pitchFamily="2" charset="-122"/>
                <a:ea typeface="华文楷体" panose="02010600040101010101" pitchFamily="2" charset="-122"/>
              </a:rPr>
              <a:t>，一年内</a:t>
            </a:r>
            <a:r>
              <a:rPr lang="en-US" altLang="zh-CN" sz="2800" dirty="0">
                <a:latin typeface="华文楷体" panose="02010600040101010101" pitchFamily="2" charset="-122"/>
                <a:ea typeface="华文楷体" panose="02010600040101010101" pitchFamily="2" charset="-122"/>
              </a:rPr>
              <a:t>A</a:t>
            </a:r>
            <a:r>
              <a:rPr lang="zh-CN" altLang="zh-CN" sz="2800" dirty="0">
                <a:latin typeface="华文楷体" panose="02010600040101010101" pitchFamily="2" charset="-122"/>
                <a:ea typeface="华文楷体" panose="02010600040101010101" pitchFamily="2" charset="-122"/>
              </a:rPr>
              <a:t>股市值蒸发</a:t>
            </a:r>
            <a:r>
              <a:rPr lang="en-US" altLang="zh-CN" sz="2800" dirty="0">
                <a:latin typeface="华文楷体" panose="02010600040101010101" pitchFamily="2" charset="-122"/>
                <a:ea typeface="华文楷体" panose="02010600040101010101" pitchFamily="2" charset="-122"/>
              </a:rPr>
              <a:t>25</a:t>
            </a:r>
            <a:r>
              <a:rPr lang="zh-CN" altLang="zh-CN" sz="2800" dirty="0">
                <a:latin typeface="华文楷体" panose="02010600040101010101" pitchFamily="2" charset="-122"/>
                <a:ea typeface="华文楷体" panose="02010600040101010101" pitchFamily="2" charset="-122"/>
              </a:rPr>
              <a:t>万亿</a:t>
            </a:r>
            <a:r>
              <a:rPr lang="zh-CN" altLang="zh-CN" sz="2800" dirty="0" smtClean="0">
                <a:latin typeface="华文楷体" panose="02010600040101010101" pitchFamily="2" charset="-122"/>
                <a:ea typeface="华文楷体" panose="02010600040101010101" pitchFamily="2" charset="-122"/>
              </a:rPr>
              <a:t>。如何</a:t>
            </a:r>
            <a:r>
              <a:rPr lang="zh-CN" altLang="zh-CN" sz="2800" dirty="0">
                <a:latin typeface="华文楷体" panose="02010600040101010101" pitchFamily="2" charset="-122"/>
                <a:ea typeface="华文楷体" panose="02010600040101010101" pitchFamily="2" charset="-122"/>
              </a:rPr>
              <a:t>用沪深</a:t>
            </a:r>
            <a:r>
              <a:rPr lang="en-US" altLang="zh-CN" sz="2800" dirty="0">
                <a:latin typeface="华文楷体" panose="02010600040101010101" pitchFamily="2" charset="-122"/>
                <a:ea typeface="华文楷体" panose="02010600040101010101" pitchFamily="2" charset="-122"/>
              </a:rPr>
              <a:t>300</a:t>
            </a:r>
            <a:r>
              <a:rPr lang="zh-CN" altLang="zh-CN" sz="2800" dirty="0">
                <a:latin typeface="华文楷体" panose="02010600040101010101" pitchFamily="2" charset="-122"/>
                <a:ea typeface="华文楷体" panose="02010600040101010101" pitchFamily="2" charset="-122"/>
              </a:rPr>
              <a:t>股指期权防范系统性风险？</a:t>
            </a: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假设</a:t>
            </a:r>
            <a:r>
              <a:rPr lang="en-US" altLang="zh-CN" sz="2800" dirty="0">
                <a:latin typeface="华文楷体" panose="02010600040101010101" pitchFamily="2" charset="-122"/>
                <a:ea typeface="华文楷体" panose="02010600040101010101" pitchFamily="2" charset="-122"/>
              </a:rPr>
              <a:t>2015</a:t>
            </a:r>
            <a:r>
              <a:rPr lang="zh-CN" altLang="zh-CN" sz="2800" dirty="0">
                <a:latin typeface="华文楷体" panose="02010600040101010101" pitchFamily="2" charset="-122"/>
                <a:ea typeface="华文楷体" panose="02010600040101010101" pitchFamily="2" charset="-122"/>
              </a:rPr>
              <a:t>年</a:t>
            </a:r>
            <a:r>
              <a:rPr lang="en-US" altLang="zh-CN" sz="2800" dirty="0">
                <a:latin typeface="华文楷体" panose="02010600040101010101" pitchFamily="2" charset="-122"/>
                <a:ea typeface="华文楷体" panose="02010600040101010101" pitchFamily="2" charset="-122"/>
              </a:rPr>
              <a:t>6</a:t>
            </a:r>
            <a:r>
              <a:rPr lang="zh-CN" altLang="zh-CN" sz="2800" dirty="0">
                <a:latin typeface="华文楷体" panose="02010600040101010101" pitchFamily="2" charset="-122"/>
                <a:ea typeface="华文楷体" panose="02010600040101010101" pitchFamily="2" charset="-122"/>
              </a:rPr>
              <a:t>月</a:t>
            </a:r>
            <a:r>
              <a:rPr lang="en-US" altLang="zh-CN" sz="2800" dirty="0">
                <a:latin typeface="华文楷体" panose="02010600040101010101" pitchFamily="2" charset="-122"/>
                <a:ea typeface="华文楷体" panose="02010600040101010101" pitchFamily="2" charset="-122"/>
              </a:rPr>
              <a:t>15</a:t>
            </a:r>
            <a:r>
              <a:rPr lang="zh-CN" altLang="zh-CN" sz="2800" dirty="0">
                <a:latin typeface="华文楷体" panose="02010600040101010101" pitchFamily="2" charset="-122"/>
                <a:ea typeface="华文楷体" panose="02010600040101010101" pitchFamily="2" charset="-122"/>
              </a:rPr>
              <a:t>日当日，沪深</a:t>
            </a:r>
            <a:r>
              <a:rPr lang="en-US" altLang="zh-CN" sz="2800" dirty="0">
                <a:latin typeface="华文楷体" panose="02010600040101010101" pitchFamily="2" charset="-122"/>
                <a:ea typeface="华文楷体" panose="02010600040101010101" pitchFamily="2" charset="-122"/>
              </a:rPr>
              <a:t>300</a:t>
            </a:r>
            <a:r>
              <a:rPr lang="zh-CN" altLang="zh-CN" sz="2800" dirty="0">
                <a:latin typeface="华文楷体" panose="02010600040101010101" pitchFamily="2" charset="-122"/>
                <a:ea typeface="华文楷体" panose="02010600040101010101" pitchFamily="2" charset="-122"/>
              </a:rPr>
              <a:t>指数为</a:t>
            </a:r>
            <a:r>
              <a:rPr lang="en-US" altLang="zh-CN" sz="2800" dirty="0">
                <a:latin typeface="华文楷体" panose="02010600040101010101" pitchFamily="2" charset="-122"/>
                <a:ea typeface="华文楷体" panose="02010600040101010101" pitchFamily="2" charset="-122"/>
              </a:rPr>
              <a:t>5000</a:t>
            </a:r>
            <a:r>
              <a:rPr lang="zh-CN" altLang="zh-CN" sz="2800" dirty="0">
                <a:latin typeface="华文楷体" panose="02010600040101010101" pitchFamily="2" charset="-122"/>
                <a:ea typeface="华文楷体" panose="02010600040101010101" pitchFamily="2" charset="-122"/>
              </a:rPr>
              <a:t>点，某投资者买入某股票</a:t>
            </a:r>
            <a:r>
              <a:rPr lang="en-US" altLang="zh-CN" sz="2800" dirty="0">
                <a:latin typeface="华文楷体" panose="02010600040101010101" pitchFamily="2" charset="-122"/>
                <a:ea typeface="华文楷体" panose="02010600040101010101" pitchFamily="2" charset="-122"/>
              </a:rPr>
              <a:t>200</a:t>
            </a:r>
            <a:r>
              <a:rPr lang="zh-CN" altLang="zh-CN" sz="2800" dirty="0">
                <a:latin typeface="华文楷体" panose="02010600040101010101" pitchFamily="2" charset="-122"/>
                <a:ea typeface="华文楷体" panose="02010600040101010101" pitchFamily="2" charset="-122"/>
              </a:rPr>
              <a:t>万元</a:t>
            </a:r>
            <a:r>
              <a:rPr lang="zh-CN" altLang="zh-CN" sz="2800" dirty="0" smtClean="0">
                <a:latin typeface="华文楷体" panose="02010600040101010101" pitchFamily="2" charset="-122"/>
                <a:ea typeface="华文楷体" panose="02010600040101010101" pitchFamily="2" charset="-122"/>
              </a:rPr>
              <a:t>，该</a:t>
            </a:r>
            <a:r>
              <a:rPr lang="zh-CN" altLang="zh-CN" sz="2800" dirty="0">
                <a:latin typeface="华文楷体" panose="02010600040101010101" pitchFamily="2" charset="-122"/>
                <a:ea typeface="华文楷体" panose="02010600040101010101" pitchFamily="2" charset="-122"/>
              </a:rPr>
              <a:t>股票的</a:t>
            </a:r>
            <a:r>
              <a:rPr lang="en-US" altLang="zh-CN" sz="2800" dirty="0">
                <a:latin typeface="华文楷体" panose="02010600040101010101" pitchFamily="2" charset="-122"/>
                <a:ea typeface="华文楷体" panose="02010600040101010101" pitchFamily="2" charset="-122"/>
              </a:rPr>
              <a:t>β</a:t>
            </a:r>
            <a:r>
              <a:rPr lang="zh-CN" altLang="zh-CN" sz="2800" dirty="0">
                <a:latin typeface="华文楷体" panose="02010600040101010101" pitchFamily="2" charset="-122"/>
                <a:ea typeface="华文楷体" panose="02010600040101010101" pitchFamily="2" charset="-122"/>
              </a:rPr>
              <a:t>系数为</a:t>
            </a:r>
            <a:r>
              <a:rPr lang="en-US" altLang="zh-CN" sz="2800" dirty="0">
                <a:latin typeface="华文楷体" panose="02010600040101010101" pitchFamily="2" charset="-122"/>
                <a:ea typeface="华文楷体" panose="02010600040101010101" pitchFamily="2" charset="-122"/>
              </a:rPr>
              <a:t> </a:t>
            </a:r>
            <a:r>
              <a:rPr lang="en-US" altLang="zh-CN" sz="2800" dirty="0" smtClean="0">
                <a:latin typeface="华文楷体" panose="02010600040101010101" pitchFamily="2" charset="-122"/>
                <a:ea typeface="华文楷体" panose="02010600040101010101" pitchFamily="2" charset="-122"/>
              </a:rPr>
              <a:t>0.75</a:t>
            </a:r>
            <a:r>
              <a:rPr lang="zh-CN" altLang="zh-CN" sz="2800" dirty="0" smtClean="0">
                <a:latin typeface="华文楷体" panose="02010600040101010101" pitchFamily="2" charset="-122"/>
                <a:ea typeface="华文楷体" panose="02010600040101010101" pitchFamily="2" charset="-122"/>
              </a:rPr>
              <a:t>。</a:t>
            </a:r>
            <a:r>
              <a:rPr lang="zh-CN" altLang="zh-CN" sz="2800" dirty="0">
                <a:latin typeface="华文楷体" panose="02010600040101010101" pitchFamily="2" charset="-122"/>
                <a:ea typeface="华文楷体" panose="02010600040101010101" pitchFamily="2" charset="-122"/>
              </a:rPr>
              <a:t>用沪深</a:t>
            </a:r>
            <a:r>
              <a:rPr lang="en-US" altLang="zh-CN" sz="2800" dirty="0">
                <a:latin typeface="华文楷体" panose="02010600040101010101" pitchFamily="2" charset="-122"/>
                <a:ea typeface="华文楷体" panose="02010600040101010101" pitchFamily="2" charset="-122"/>
              </a:rPr>
              <a:t>300</a:t>
            </a:r>
            <a:r>
              <a:rPr lang="zh-CN" altLang="zh-CN" sz="2800" dirty="0">
                <a:latin typeface="华文楷体" panose="02010600040101010101" pitchFamily="2" charset="-122"/>
                <a:ea typeface="华文楷体" panose="02010600040101010101" pitchFamily="2" charset="-122"/>
              </a:rPr>
              <a:t>股指期权对冲系统性下跌风险，此时应买入沪深</a:t>
            </a:r>
            <a:r>
              <a:rPr lang="en-US" altLang="zh-CN" sz="2800" dirty="0">
                <a:latin typeface="华文楷体" panose="02010600040101010101" pitchFamily="2" charset="-122"/>
                <a:ea typeface="华文楷体" panose="02010600040101010101" pitchFamily="2" charset="-122"/>
              </a:rPr>
              <a:t>300</a:t>
            </a:r>
            <a:r>
              <a:rPr lang="zh-CN" altLang="zh-CN" sz="2800" dirty="0">
                <a:latin typeface="华文楷体" panose="02010600040101010101" pitchFamily="2" charset="-122"/>
                <a:ea typeface="华文楷体" panose="02010600040101010101" pitchFamily="2" charset="-122"/>
              </a:rPr>
              <a:t>股指期权平值看跌期权（</a:t>
            </a:r>
            <a:r>
              <a:rPr lang="en-US" altLang="zh-CN" sz="2800" dirty="0">
                <a:latin typeface="华文楷体" panose="02010600040101010101" pitchFamily="2" charset="-122"/>
                <a:ea typeface="华文楷体" panose="02010600040101010101" pitchFamily="2" charset="-122"/>
              </a:rPr>
              <a:t>Delta</a:t>
            </a:r>
            <a:r>
              <a:rPr lang="zh-CN" altLang="zh-CN" sz="2800" dirty="0">
                <a:latin typeface="华文楷体" panose="02010600040101010101" pitchFamily="2" charset="-122"/>
                <a:ea typeface="华文楷体" panose="02010600040101010101" pitchFamily="2" charset="-122"/>
              </a:rPr>
              <a:t>为</a:t>
            </a:r>
            <a:r>
              <a:rPr lang="en-US" altLang="zh-CN" sz="2800" dirty="0">
                <a:latin typeface="华文楷体" panose="02010600040101010101" pitchFamily="2" charset="-122"/>
                <a:ea typeface="华文楷体" panose="02010600040101010101" pitchFamily="2" charset="-122"/>
              </a:rPr>
              <a:t>-0.5</a:t>
            </a:r>
            <a:r>
              <a:rPr lang="zh-CN" altLang="zh-CN" sz="2800" dirty="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0.75*200/50/0.5=6</a:t>
            </a:r>
            <a:r>
              <a:rPr lang="zh-CN" altLang="zh-CN" sz="2800" dirty="0">
                <a:latin typeface="华文楷体" panose="02010600040101010101" pitchFamily="2" charset="-122"/>
                <a:ea typeface="华文楷体" panose="02010600040101010101" pitchFamily="2" charset="-122"/>
              </a:rPr>
              <a:t>手，即</a:t>
            </a:r>
            <a:r>
              <a:rPr lang="en-US" altLang="zh-CN" sz="2800" dirty="0">
                <a:latin typeface="华文楷体" panose="02010600040101010101" pitchFamily="2" charset="-122"/>
                <a:ea typeface="华文楷体" panose="02010600040101010101" pitchFamily="2" charset="-122"/>
              </a:rPr>
              <a:t>12</a:t>
            </a:r>
            <a:r>
              <a:rPr lang="zh-CN" altLang="zh-CN" sz="2800" dirty="0">
                <a:latin typeface="华文楷体" panose="02010600040101010101" pitchFamily="2" charset="-122"/>
                <a:ea typeface="华文楷体" panose="02010600040101010101" pitchFamily="2" charset="-122"/>
              </a:rPr>
              <a:t>万元权利金成本</a:t>
            </a:r>
            <a:r>
              <a:rPr lang="zh-CN" altLang="zh-CN"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r>
              <a:rPr lang="zh-CN" altLang="zh-CN" sz="2800" dirty="0" smtClean="0">
                <a:latin typeface="华文楷体" panose="02010600040101010101" pitchFamily="2" charset="-122"/>
                <a:ea typeface="华文楷体" panose="02010600040101010101" pitchFamily="2" charset="-122"/>
              </a:rPr>
              <a:t>该</a:t>
            </a:r>
            <a:r>
              <a:rPr lang="zh-CN" altLang="zh-CN" sz="2800" dirty="0">
                <a:latin typeface="华文楷体" panose="02010600040101010101" pitchFamily="2" charset="-122"/>
                <a:ea typeface="华文楷体" panose="02010600040101010101" pitchFamily="2" charset="-122"/>
              </a:rPr>
              <a:t>策略一个月后到期保值效果为：</a:t>
            </a: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一个月后</a:t>
            </a:r>
            <a:r>
              <a:rPr lang="zh-CN" altLang="zh-CN" sz="2800" dirty="0">
                <a:latin typeface="华文楷体" panose="02010600040101010101" pitchFamily="2" charset="-122"/>
                <a:ea typeface="华文楷体" panose="02010600040101010101" pitchFamily="2" charset="-122"/>
              </a:rPr>
              <a:t>，沪深</a:t>
            </a:r>
            <a:r>
              <a:rPr lang="en-US" altLang="zh-CN" sz="2800" dirty="0">
                <a:latin typeface="华文楷体" panose="02010600040101010101" pitchFamily="2" charset="-122"/>
                <a:ea typeface="华文楷体" panose="02010600040101010101" pitchFamily="2" charset="-122"/>
              </a:rPr>
              <a:t>300</a:t>
            </a:r>
            <a:r>
              <a:rPr lang="zh-CN" altLang="zh-CN" sz="2800" dirty="0">
                <a:latin typeface="华文楷体" panose="02010600040101010101" pitchFamily="2" charset="-122"/>
                <a:ea typeface="华文楷体" panose="02010600040101010101" pitchFamily="2" charset="-122"/>
              </a:rPr>
              <a:t>指数下降了</a:t>
            </a:r>
            <a:r>
              <a:rPr lang="en-US" altLang="zh-CN" sz="2800" dirty="0">
                <a:latin typeface="华文楷体" panose="02010600040101010101" pitchFamily="2" charset="-122"/>
                <a:ea typeface="华文楷体" panose="02010600040101010101" pitchFamily="2" charset="-122"/>
              </a:rPr>
              <a:t>1500</a:t>
            </a:r>
            <a:r>
              <a:rPr lang="zh-CN" altLang="zh-CN" sz="2800" dirty="0">
                <a:latin typeface="华文楷体" panose="02010600040101010101" pitchFamily="2" charset="-122"/>
                <a:ea typeface="华文楷体" panose="02010600040101010101" pitchFamily="2" charset="-122"/>
              </a:rPr>
              <a:t>点，这样，</a:t>
            </a: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期权</a:t>
            </a:r>
            <a:r>
              <a:rPr lang="zh-CN" altLang="zh-CN" sz="2800" dirty="0">
                <a:latin typeface="华文楷体" panose="02010600040101010101" pitchFamily="2" charset="-122"/>
                <a:ea typeface="华文楷体" panose="02010600040101010101" pitchFamily="2" charset="-122"/>
              </a:rPr>
              <a:t>端的收益为：</a:t>
            </a:r>
            <a:r>
              <a:rPr lang="en-US" altLang="zh-CN" sz="2800" dirty="0">
                <a:latin typeface="华文楷体" panose="02010600040101010101" pitchFamily="2" charset="-122"/>
                <a:ea typeface="华文楷体" panose="02010600040101010101" pitchFamily="2" charset="-122"/>
              </a:rPr>
              <a:t>1500*100*6=90</a:t>
            </a:r>
            <a:r>
              <a:rPr lang="zh-CN" altLang="zh-CN" sz="2800" dirty="0">
                <a:latin typeface="华文楷体" panose="02010600040101010101" pitchFamily="2" charset="-122"/>
                <a:ea typeface="华文楷体" panose="02010600040101010101" pitchFamily="2" charset="-122"/>
              </a:rPr>
              <a:t>万元</a:t>
            </a: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股票</a:t>
            </a:r>
            <a:r>
              <a:rPr lang="zh-CN" altLang="zh-CN" sz="2800" dirty="0">
                <a:latin typeface="华文楷体" panose="02010600040101010101" pitchFamily="2" charset="-122"/>
                <a:ea typeface="华文楷体" panose="02010600040101010101" pitchFamily="2" charset="-122"/>
              </a:rPr>
              <a:t>下跌的损失为：</a:t>
            </a:r>
            <a:r>
              <a:rPr lang="en-US" altLang="zh-CN" sz="2800" dirty="0">
                <a:latin typeface="华文楷体" panose="02010600040101010101" pitchFamily="2" charset="-122"/>
                <a:ea typeface="华文楷体" panose="02010600040101010101" pitchFamily="2" charset="-122"/>
              </a:rPr>
              <a:t>200*1500/5000*0.75=45</a:t>
            </a:r>
            <a:r>
              <a:rPr lang="zh-CN" altLang="zh-CN" sz="2800" dirty="0">
                <a:latin typeface="华文楷体" panose="02010600040101010101" pitchFamily="2" charset="-122"/>
                <a:ea typeface="华文楷体" panose="02010600040101010101" pitchFamily="2" charset="-122"/>
              </a:rPr>
              <a:t>万元</a:t>
            </a: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组合</a:t>
            </a:r>
            <a:r>
              <a:rPr lang="zh-CN" altLang="zh-CN" sz="2800" dirty="0">
                <a:latin typeface="华文楷体" panose="02010600040101010101" pitchFamily="2" charset="-122"/>
                <a:ea typeface="华文楷体" panose="02010600040101010101" pitchFamily="2" charset="-122"/>
              </a:rPr>
              <a:t>收益为：</a:t>
            </a:r>
            <a:r>
              <a:rPr lang="en-US" altLang="zh-CN" sz="2800" dirty="0">
                <a:latin typeface="华文楷体" panose="02010600040101010101" pitchFamily="2" charset="-122"/>
                <a:ea typeface="华文楷体" panose="02010600040101010101" pitchFamily="2" charset="-122"/>
              </a:rPr>
              <a:t>90-45-12=33</a:t>
            </a:r>
            <a:r>
              <a:rPr lang="zh-CN" altLang="zh-CN" sz="2800" dirty="0">
                <a:latin typeface="华文楷体" panose="02010600040101010101" pitchFamily="2" charset="-122"/>
                <a:ea typeface="华文楷体" panose="02010600040101010101" pitchFamily="2" charset="-122"/>
              </a:rPr>
              <a:t>万</a:t>
            </a:r>
            <a:r>
              <a:rPr lang="zh-CN" altLang="zh-CN" sz="2800" dirty="0" smtClean="0">
                <a:latin typeface="华文楷体" panose="02010600040101010101" pitchFamily="2" charset="-122"/>
                <a:ea typeface="华文楷体" panose="02010600040101010101" pitchFamily="2" charset="-122"/>
              </a:rPr>
              <a:t>元</a:t>
            </a:r>
            <a:endParaRPr lang="en-US" altLang="zh-CN" sz="2800" dirty="0" smtClean="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0337404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274638"/>
            <a:ext cx="7560840" cy="706090"/>
          </a:xfrm>
        </p:spPr>
        <p:txBody>
          <a:bodyPr>
            <a:normAutofit/>
          </a:bodyPr>
          <a:lstStyle/>
          <a:p>
            <a:r>
              <a:rPr lang="zh-CN" altLang="zh-CN" sz="3600" b="1" dirty="0">
                <a:latin typeface="华文楷体" panose="02010600040101010101" pitchFamily="2" charset="-122"/>
                <a:ea typeface="华文楷体" panose="02010600040101010101" pitchFamily="2" charset="-122"/>
              </a:rPr>
              <a:t>期权保值</a:t>
            </a:r>
            <a:r>
              <a:rPr lang="zh-CN" altLang="zh-CN" sz="3600" b="1" dirty="0" smtClean="0">
                <a:latin typeface="华文楷体" panose="02010600040101010101" pitchFamily="2" charset="-122"/>
                <a:ea typeface="华文楷体" panose="02010600040101010101" pitchFamily="2" charset="-122"/>
              </a:rPr>
              <a:t>效果</a:t>
            </a:r>
            <a:r>
              <a:rPr lang="zh-CN" altLang="en-US" sz="3600" b="1" dirty="0" smtClean="0">
                <a:latin typeface="华文楷体" panose="02010600040101010101" pitchFamily="2" charset="-122"/>
                <a:ea typeface="华文楷体" panose="02010600040101010101" pitchFamily="2" charset="-122"/>
              </a:rPr>
              <a:t>图（</a:t>
            </a:r>
            <a:r>
              <a:rPr lang="zh-CN" altLang="zh-CN" sz="3600" b="1" dirty="0" smtClean="0">
                <a:latin typeface="华文楷体" panose="02010600040101010101" pitchFamily="2" charset="-122"/>
                <a:ea typeface="华文楷体" panose="02010600040101010101" pitchFamily="2" charset="-122"/>
              </a:rPr>
              <a:t>图</a:t>
            </a:r>
            <a:r>
              <a:rPr lang="en-US" altLang="zh-CN" sz="3600" b="1" dirty="0" smtClean="0">
                <a:latin typeface="华文楷体" panose="02010600040101010101" pitchFamily="2" charset="-122"/>
                <a:ea typeface="华文楷体" panose="02010600040101010101" pitchFamily="2" charset="-122"/>
              </a:rPr>
              <a:t>6-48</a:t>
            </a:r>
            <a:r>
              <a:rPr lang="zh-CN" altLang="en-US" sz="3600" b="1" dirty="0" smtClean="0">
                <a:latin typeface="华文楷体" panose="02010600040101010101" pitchFamily="2" charset="-122"/>
                <a:ea typeface="华文楷体" panose="02010600040101010101" pitchFamily="2" charset="-122"/>
              </a:rPr>
              <a:t>）</a:t>
            </a:r>
            <a:endParaRPr lang="zh-CN" altLang="en-US" sz="3600" dirty="0">
              <a:latin typeface="华文楷体" panose="02010600040101010101" pitchFamily="2" charset="-122"/>
              <a:ea typeface="华文楷体" panose="02010600040101010101" pitchFamily="2" charset="-122"/>
            </a:endParaRPr>
          </a:p>
        </p:txBody>
      </p:sp>
      <p:pic>
        <p:nvPicPr>
          <p:cNvPr id="552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1910" y="1340768"/>
            <a:ext cx="7602578" cy="485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2013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274638"/>
            <a:ext cx="6696744" cy="706090"/>
          </a:xfrm>
        </p:spPr>
        <p:txBody>
          <a:bodyPr>
            <a:normAutofit/>
          </a:bodyPr>
          <a:lstStyle/>
          <a:p>
            <a:r>
              <a:rPr lang="en-US" altLang="zh-CN" sz="3600" dirty="0">
                <a:latin typeface="华文楷体" panose="02010600040101010101" pitchFamily="2" charset="-122"/>
                <a:ea typeface="华文楷体" panose="02010600040101010101" pitchFamily="2" charset="-122"/>
              </a:rPr>
              <a:t>3</a:t>
            </a:r>
            <a:r>
              <a:rPr lang="en-US" altLang="zh-CN" sz="3600" dirty="0" smtClean="0">
                <a:latin typeface="华文楷体" panose="02010600040101010101" pitchFamily="2" charset="-122"/>
                <a:ea typeface="华文楷体" panose="02010600040101010101" pitchFamily="2" charset="-122"/>
              </a:rPr>
              <a:t>. </a:t>
            </a:r>
            <a:r>
              <a:rPr lang="zh-CN" altLang="zh-CN" sz="3600" dirty="0" smtClean="0">
                <a:latin typeface="华文楷体" panose="02010600040101010101" pitchFamily="2" charset="-122"/>
                <a:ea typeface="华文楷体" panose="02010600040101010101" pitchFamily="2" charset="-122"/>
              </a:rPr>
              <a:t>增强</a:t>
            </a:r>
            <a:r>
              <a:rPr lang="zh-CN" altLang="zh-CN" sz="3600" dirty="0">
                <a:latin typeface="华文楷体" panose="02010600040101010101" pitchFamily="2" charset="-122"/>
                <a:ea typeface="华文楷体" panose="02010600040101010101" pitchFamily="2" charset="-122"/>
              </a:rPr>
              <a:t>收益</a:t>
            </a:r>
            <a:r>
              <a:rPr lang="zh-CN" altLang="zh-CN" sz="3600" dirty="0" smtClean="0">
                <a:latin typeface="华文楷体" panose="02010600040101010101" pitchFamily="2" charset="-122"/>
                <a:ea typeface="华文楷体" panose="02010600040101010101" pitchFamily="2" charset="-122"/>
              </a:rPr>
              <a:t>策略</a:t>
            </a:r>
            <a:endParaRPr lang="zh-CN" altLang="en-US" sz="3600" dirty="0"/>
          </a:p>
        </p:txBody>
      </p:sp>
      <p:sp>
        <p:nvSpPr>
          <p:cNvPr id="3" name="内容占位符 2"/>
          <p:cNvSpPr>
            <a:spLocks noGrp="1"/>
          </p:cNvSpPr>
          <p:nvPr>
            <p:ph idx="1"/>
          </p:nvPr>
        </p:nvSpPr>
        <p:spPr>
          <a:xfrm>
            <a:off x="457200" y="1052736"/>
            <a:ext cx="8363272" cy="5400600"/>
          </a:xfrm>
        </p:spPr>
        <p:txBody>
          <a:bodyPr>
            <a:normAutofit fontScale="77500" lnSpcReduction="20000"/>
          </a:bodyPr>
          <a:lstStyle/>
          <a:p>
            <a:pPr marL="0" indent="0">
              <a:buNone/>
            </a:pPr>
            <a:r>
              <a:rPr lang="en-US" altLang="zh-CN" dirty="0" smtClean="0">
                <a:latin typeface="华文楷体" panose="02010600040101010101" pitchFamily="2" charset="-122"/>
                <a:ea typeface="华文楷体" panose="02010600040101010101" pitchFamily="2" charset="-122"/>
              </a:rPr>
              <a:t>   </a:t>
            </a:r>
            <a:r>
              <a:rPr lang="zh-CN" altLang="zh-CN" dirty="0" smtClean="0">
                <a:latin typeface="华文楷体" panose="02010600040101010101" pitchFamily="2" charset="-122"/>
                <a:ea typeface="华文楷体" panose="02010600040101010101" pitchFamily="2" charset="-122"/>
              </a:rPr>
              <a:t>增强</a:t>
            </a:r>
            <a:r>
              <a:rPr lang="zh-CN" altLang="zh-CN" dirty="0">
                <a:latin typeface="华文楷体" panose="02010600040101010101" pitchFamily="2" charset="-122"/>
                <a:ea typeface="华文楷体" panose="02010600040101010101" pitchFamily="2" charset="-122"/>
              </a:rPr>
              <a:t>收益策略指在原有投资的基础上，增加投资收益的策略，主要有备兑开仓策略和卖出看跌期权策略两</a:t>
            </a:r>
            <a:r>
              <a:rPr lang="zh-CN" altLang="zh-CN" dirty="0" smtClean="0">
                <a:latin typeface="华文楷体" panose="02010600040101010101" pitchFamily="2" charset="-122"/>
                <a:ea typeface="华文楷体" panose="02010600040101010101" pitchFamily="2" charset="-122"/>
              </a:rPr>
              <a:t>类</a:t>
            </a:r>
            <a:r>
              <a:rPr lang="zh-CN" altLang="en-US" dirty="0" smtClean="0">
                <a:latin typeface="华文楷体" panose="02010600040101010101" pitchFamily="2" charset="-122"/>
                <a:ea typeface="华文楷体" panose="02010600040101010101" pitchFamily="2" charset="-122"/>
              </a:rPr>
              <a:t>。</a:t>
            </a:r>
            <a:endParaRPr lang="zh-CN" altLang="zh-CN" dirty="0">
              <a:latin typeface="华文楷体" panose="02010600040101010101" pitchFamily="2" charset="-122"/>
              <a:ea typeface="华文楷体" panose="02010600040101010101" pitchFamily="2" charset="-122"/>
            </a:endParaRPr>
          </a:p>
          <a:p>
            <a:pPr marL="0" indent="0">
              <a:buNone/>
            </a:pPr>
            <a:r>
              <a:rPr lang="zh-CN" altLang="zh-CN"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1</a:t>
            </a:r>
            <a:r>
              <a:rPr lang="zh-CN" altLang="zh-CN" dirty="0">
                <a:latin typeface="华文楷体" panose="02010600040101010101" pitchFamily="2" charset="-122"/>
                <a:ea typeface="华文楷体" panose="02010600040101010101" pitchFamily="2" charset="-122"/>
              </a:rPr>
              <a:t>）备兑开仓策略。拥有标的资产，然后卖出虚值看涨期权。</a:t>
            </a:r>
          </a:p>
          <a:p>
            <a:pPr marL="0" indent="0">
              <a:buNone/>
            </a:pPr>
            <a:r>
              <a:rPr lang="en-US" altLang="zh-CN" dirty="0" smtClean="0">
                <a:latin typeface="华文楷体" panose="02010600040101010101" pitchFamily="2" charset="-122"/>
                <a:ea typeface="华文楷体" panose="02010600040101010101" pitchFamily="2" charset="-122"/>
              </a:rPr>
              <a:t>    </a:t>
            </a:r>
            <a:r>
              <a:rPr lang="zh-CN" altLang="zh-CN" dirty="0" smtClean="0">
                <a:latin typeface="华文楷体" panose="02010600040101010101" pitchFamily="2" charset="-122"/>
                <a:ea typeface="华文楷体" panose="02010600040101010101" pitchFamily="2" charset="-122"/>
              </a:rPr>
              <a:t>适用</a:t>
            </a:r>
            <a:r>
              <a:rPr lang="zh-CN" altLang="zh-CN" dirty="0">
                <a:latin typeface="华文楷体" panose="02010600040101010101" pitchFamily="2" charset="-122"/>
                <a:ea typeface="华文楷体" panose="02010600040101010101" pitchFamily="2" charset="-122"/>
              </a:rPr>
              <a:t>环境为：市场不温不火，震荡中偏上行；持有</a:t>
            </a:r>
            <a:r>
              <a:rPr lang="en-US" altLang="zh-CN" dirty="0">
                <a:latin typeface="华文楷体" panose="02010600040101010101" pitchFamily="2" charset="-122"/>
                <a:ea typeface="华文楷体" panose="02010600040101010101" pitchFamily="2" charset="-122"/>
              </a:rPr>
              <a:t>ETF</a:t>
            </a:r>
            <a:r>
              <a:rPr lang="zh-CN" altLang="zh-CN" dirty="0">
                <a:latin typeface="华文楷体" panose="02010600040101010101" pitchFamily="2" charset="-122"/>
                <a:ea typeface="华文楷体" panose="02010600040101010101" pitchFamily="2" charset="-122"/>
              </a:rPr>
              <a:t>，希望降低持仓成本。</a:t>
            </a:r>
          </a:p>
          <a:p>
            <a:pPr marL="0" indent="0">
              <a:buNone/>
            </a:pPr>
            <a:r>
              <a:rPr lang="en-US" altLang="zh-CN" dirty="0" smtClean="0">
                <a:latin typeface="华文楷体" panose="02010600040101010101" pitchFamily="2" charset="-122"/>
                <a:ea typeface="华文楷体" panose="02010600040101010101" pitchFamily="2" charset="-122"/>
              </a:rPr>
              <a:t>    </a:t>
            </a:r>
            <a:r>
              <a:rPr lang="zh-CN" altLang="zh-CN" dirty="0" smtClean="0">
                <a:latin typeface="华文楷体" panose="02010600040101010101" pitchFamily="2" charset="-122"/>
                <a:ea typeface="华文楷体" panose="02010600040101010101" pitchFamily="2" charset="-122"/>
              </a:rPr>
              <a:t>建仓</a:t>
            </a:r>
            <a:r>
              <a:rPr lang="zh-CN" altLang="zh-CN" dirty="0">
                <a:latin typeface="华文楷体" panose="02010600040101010101" pitchFamily="2" charset="-122"/>
                <a:ea typeface="华文楷体" panose="02010600040101010101" pitchFamily="2" charset="-122"/>
              </a:rPr>
              <a:t>头寸：持有</a:t>
            </a:r>
            <a:r>
              <a:rPr lang="en-US" altLang="zh-CN" dirty="0">
                <a:latin typeface="华文楷体" panose="02010600040101010101" pitchFamily="2" charset="-122"/>
                <a:ea typeface="华文楷体" panose="02010600040101010101" pitchFamily="2" charset="-122"/>
              </a:rPr>
              <a:t>ETF</a:t>
            </a:r>
            <a:r>
              <a:rPr lang="zh-CN" altLang="zh-CN" dirty="0">
                <a:latin typeface="华文楷体" panose="02010600040101010101" pitchFamily="2" charset="-122"/>
                <a:ea typeface="华文楷体" panose="02010600040101010101" pitchFamily="2" charset="-122"/>
              </a:rPr>
              <a:t>同时卖出虚值看涨期权</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marL="0" indent="0">
              <a:buNone/>
            </a:pPr>
            <a:r>
              <a:rPr lang="en-US" altLang="zh-CN" dirty="0" smtClean="0">
                <a:latin typeface="华文楷体" panose="02010600040101010101" pitchFamily="2" charset="-122"/>
                <a:ea typeface="华文楷体" panose="02010600040101010101" pitchFamily="2" charset="-122"/>
              </a:rPr>
              <a:t>    </a:t>
            </a:r>
            <a:r>
              <a:rPr lang="zh-CN" altLang="zh-CN" dirty="0" smtClean="0">
                <a:latin typeface="华文楷体" panose="02010600040101010101" pitchFamily="2" charset="-122"/>
                <a:ea typeface="华文楷体" panose="02010600040101010101" pitchFamily="2" charset="-122"/>
              </a:rPr>
              <a:t>这样</a:t>
            </a:r>
            <a:r>
              <a:rPr lang="zh-CN" altLang="zh-CN" dirty="0">
                <a:latin typeface="华文楷体" panose="02010600040101010101" pitchFamily="2" charset="-122"/>
                <a:ea typeface="华文楷体" panose="02010600040101010101" pitchFamily="2" charset="-122"/>
              </a:rPr>
              <a:t>，虚值看涨期权变为实值看涨期权的概率小，被执行的概率也小，投资者可以得期权费，进而增加收入。</a:t>
            </a:r>
          </a:p>
          <a:p>
            <a:pPr marL="0" indent="0">
              <a:buNone/>
            </a:pPr>
            <a:r>
              <a:rPr lang="zh-CN" altLang="zh-CN" dirty="0">
                <a:latin typeface="华文楷体" panose="02010600040101010101" pitchFamily="2" charset="-122"/>
                <a:ea typeface="华文楷体" panose="02010600040101010101" pitchFamily="2" charset="-122"/>
              </a:rPr>
              <a:t>跟踪方式：定期检查虚值额变化，适时调仓，为避免行权，到期日前提前移仓至下月。</a:t>
            </a:r>
          </a:p>
          <a:p>
            <a:pPr marL="0" indent="0">
              <a:buNone/>
            </a:pPr>
            <a:r>
              <a:rPr lang="zh-CN" altLang="zh-CN" dirty="0">
                <a:latin typeface="华文楷体" panose="02010600040101010101" pitchFamily="2" charset="-122"/>
                <a:ea typeface="华文楷体" panose="02010600040101010101" pitchFamily="2" charset="-122"/>
              </a:rPr>
              <a:t>该策略效果为：如果没有涨超，则收入权利金，增加额外收益；如果标的资产大幅涨超，则相当于止盈</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marL="0" indent="0">
              <a:buNone/>
            </a:pPr>
            <a:r>
              <a:rPr lang="en-US" altLang="zh-CN" dirty="0">
                <a:latin typeface="华文楷体" panose="02010600040101010101" pitchFamily="2" charset="-122"/>
                <a:ea typeface="华文楷体" panose="02010600040101010101" pitchFamily="2" charset="-122"/>
              </a:rPr>
              <a:t> </a:t>
            </a:r>
            <a:r>
              <a:rPr lang="en-US" altLang="zh-CN" dirty="0" smtClean="0">
                <a:latin typeface="华文楷体" panose="02010600040101010101" pitchFamily="2" charset="-122"/>
                <a:ea typeface="华文楷体" panose="02010600040101010101" pitchFamily="2" charset="-122"/>
              </a:rPr>
              <a:t>   </a:t>
            </a:r>
            <a:r>
              <a:rPr lang="zh-CN" altLang="zh-CN" dirty="0" smtClean="0">
                <a:latin typeface="华文楷体" panose="02010600040101010101" pitchFamily="2" charset="-122"/>
                <a:ea typeface="华文楷体" panose="02010600040101010101" pitchFamily="2" charset="-122"/>
              </a:rPr>
              <a:t>该</a:t>
            </a:r>
            <a:r>
              <a:rPr lang="zh-CN" altLang="zh-CN" dirty="0">
                <a:latin typeface="华文楷体" panose="02010600040101010101" pitchFamily="2" charset="-122"/>
                <a:ea typeface="华文楷体" panose="02010600040101010101" pitchFamily="2" charset="-122"/>
              </a:rPr>
              <a:t>策略的优点是：风险较小，备兑卖出期权无需保证金</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4175752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908720"/>
            <a:ext cx="5904656" cy="4608512"/>
          </a:xfrm>
          <a:prstGeom prst="rect">
            <a:avLst/>
          </a:prstGeom>
          <a:noFill/>
          <a:ln>
            <a:noFill/>
          </a:ln>
        </p:spPr>
      </p:pic>
    </p:spTree>
    <p:extLst>
      <p:ext uri="{BB962C8B-B14F-4D97-AF65-F5344CB8AC3E}">
        <p14:creationId xmlns:p14="http://schemas.microsoft.com/office/powerpoint/2010/main" val="28836967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9632" y="274638"/>
            <a:ext cx="6480720" cy="706090"/>
          </a:xfrm>
        </p:spPr>
        <p:txBody>
          <a:bodyPr/>
          <a:lstStyle/>
          <a:p>
            <a:r>
              <a:rPr lang="zh-CN" altLang="zh-CN" sz="3600" dirty="0">
                <a:latin typeface="华文楷体" panose="02010600040101010101" pitchFamily="2" charset="-122"/>
                <a:ea typeface="华文楷体" panose="02010600040101010101" pitchFamily="2" charset="-122"/>
              </a:rPr>
              <a:t>（</a:t>
            </a:r>
            <a:r>
              <a:rPr lang="en-US" altLang="zh-CN" sz="3600" dirty="0">
                <a:latin typeface="华文楷体" panose="02010600040101010101" pitchFamily="2" charset="-122"/>
                <a:ea typeface="华文楷体" panose="02010600040101010101" pitchFamily="2" charset="-122"/>
              </a:rPr>
              <a:t>2</a:t>
            </a:r>
            <a:r>
              <a:rPr lang="zh-CN" altLang="zh-CN" sz="3600" dirty="0">
                <a:latin typeface="华文楷体" panose="02010600040101010101" pitchFamily="2" charset="-122"/>
                <a:ea typeface="华文楷体" panose="02010600040101010101" pitchFamily="2" charset="-122"/>
              </a:rPr>
              <a:t>）卖出看跌</a:t>
            </a:r>
            <a:r>
              <a:rPr lang="zh-CN" altLang="zh-CN" sz="3600">
                <a:latin typeface="华文楷体" panose="02010600040101010101" pitchFamily="2" charset="-122"/>
                <a:ea typeface="华文楷体" panose="02010600040101010101" pitchFamily="2" charset="-122"/>
              </a:rPr>
              <a:t>期权</a:t>
            </a:r>
            <a:r>
              <a:rPr lang="zh-CN" altLang="zh-CN" sz="3600" smtClean="0">
                <a:latin typeface="华文楷体" panose="02010600040101010101" pitchFamily="2" charset="-122"/>
                <a:ea typeface="华文楷体" panose="02010600040101010101" pitchFamily="2" charset="-122"/>
              </a:rPr>
              <a:t>策略</a:t>
            </a:r>
            <a:r>
              <a:rPr lang="zh-CN" altLang="en-US" sz="3600" smtClean="0">
                <a:latin typeface="华文楷体" panose="02010600040101010101" pitchFamily="2" charset="-122"/>
                <a:ea typeface="华文楷体" panose="02010600040101010101" pitchFamily="2" charset="-122"/>
              </a:rPr>
              <a:t>***</a:t>
            </a:r>
            <a:endParaRPr lang="zh-CN" altLang="en-US" sz="3600" dirty="0"/>
          </a:p>
        </p:txBody>
      </p:sp>
      <p:sp>
        <p:nvSpPr>
          <p:cNvPr id="3" name="内容占位符 2"/>
          <p:cNvSpPr>
            <a:spLocks noGrp="1"/>
          </p:cNvSpPr>
          <p:nvPr>
            <p:ph idx="1"/>
          </p:nvPr>
        </p:nvSpPr>
        <p:spPr>
          <a:xfrm>
            <a:off x="457200" y="1052736"/>
            <a:ext cx="8229600" cy="5616624"/>
          </a:xfrm>
        </p:spPr>
        <p:txBody>
          <a:bodyPr>
            <a:noAutofit/>
          </a:bodyPr>
          <a:lstStyle/>
          <a:p>
            <a:pPr marL="0" indent="0">
              <a:buNone/>
            </a:pPr>
            <a:r>
              <a:rPr lang="en-US" altLang="zh-CN" sz="2400" dirty="0" smtClean="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拥有</a:t>
            </a:r>
            <a:r>
              <a:rPr lang="zh-CN" altLang="zh-CN" sz="2400" dirty="0">
                <a:latin typeface="华文楷体" panose="02010600040101010101" pitchFamily="2" charset="-122"/>
                <a:ea typeface="华文楷体" panose="02010600040101010101" pitchFamily="2" charset="-122"/>
              </a:rPr>
              <a:t>标的资产，当标的资产价格持续上涨，可以卖出虚值看跌期权增加收益。</a:t>
            </a:r>
          </a:p>
          <a:p>
            <a:pPr marL="0" indent="0">
              <a:buNone/>
            </a:pPr>
            <a:r>
              <a:rPr lang="en-US" altLang="zh-CN" sz="2400" dirty="0" smtClean="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适用</a:t>
            </a:r>
            <a:r>
              <a:rPr lang="zh-CN" altLang="zh-CN" sz="2400" dirty="0">
                <a:latin typeface="华文楷体" panose="02010600040101010101" pitchFamily="2" charset="-122"/>
                <a:ea typeface="华文楷体" panose="02010600040101010101" pitchFamily="2" charset="-122"/>
              </a:rPr>
              <a:t>环境为：市场行情有上涨期望，且下跌空间有限，持有标的资产，希望增加收益。</a:t>
            </a:r>
          </a:p>
          <a:p>
            <a:pPr marL="0" indent="0">
              <a:buNone/>
            </a:pPr>
            <a:r>
              <a:rPr lang="en-US" altLang="zh-CN" sz="2400" dirty="0" smtClean="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建仓</a:t>
            </a:r>
            <a:r>
              <a:rPr lang="zh-CN" altLang="zh-CN" sz="2400" dirty="0">
                <a:latin typeface="华文楷体" panose="02010600040101010101" pitchFamily="2" charset="-122"/>
                <a:ea typeface="华文楷体" panose="02010600040101010101" pitchFamily="2" charset="-122"/>
              </a:rPr>
              <a:t>头寸：持有</a:t>
            </a:r>
            <a:r>
              <a:rPr lang="en-US" altLang="zh-CN" sz="2400" dirty="0" smtClean="0">
                <a:latin typeface="华文楷体" panose="02010600040101010101" pitchFamily="2" charset="-122"/>
                <a:ea typeface="华文楷体" panose="02010600040101010101" pitchFamily="2" charset="-122"/>
              </a:rPr>
              <a:t>ETF</a:t>
            </a:r>
            <a:r>
              <a:rPr lang="zh-CN" altLang="zh-CN" sz="2400" dirty="0">
                <a:latin typeface="华文楷体" panose="02010600040101010101" pitchFamily="2" charset="-122"/>
                <a:ea typeface="华文楷体" panose="02010600040101010101" pitchFamily="2" charset="-122"/>
              </a:rPr>
              <a:t>同时卖出虚值看跌期权。这样，市场</a:t>
            </a:r>
            <a:r>
              <a:rPr lang="zh-CN" altLang="zh-CN" sz="2400" dirty="0" smtClean="0">
                <a:latin typeface="华文楷体" panose="02010600040101010101" pitchFamily="2" charset="-122"/>
                <a:ea typeface="华文楷体" panose="02010600040101010101" pitchFamily="2" charset="-122"/>
              </a:rPr>
              <a:t>行情上涨</a:t>
            </a:r>
            <a:r>
              <a:rPr lang="zh-CN" altLang="zh-CN" sz="2400" dirty="0">
                <a:latin typeface="华文楷体" panose="02010600040101010101" pitchFamily="2" charset="-122"/>
                <a:ea typeface="华文楷体" panose="02010600040101010101" pitchFamily="2" charset="-122"/>
              </a:rPr>
              <a:t>，虚值看跌期权变为实值看涨期权的概率小，被执行的概率也小，投资者可以得期权费，进而增加收入。</a:t>
            </a:r>
          </a:p>
          <a:p>
            <a:pPr marL="0" indent="0">
              <a:buNone/>
            </a:pPr>
            <a:r>
              <a:rPr lang="en-US" altLang="zh-CN" sz="2400" dirty="0" smtClean="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该</a:t>
            </a:r>
            <a:r>
              <a:rPr lang="zh-CN" altLang="zh-CN" sz="2400" dirty="0">
                <a:latin typeface="华文楷体" panose="02010600040101010101" pitchFamily="2" charset="-122"/>
                <a:ea typeface="华文楷体" panose="02010600040101010101" pitchFamily="2" charset="-122"/>
              </a:rPr>
              <a:t>策略效果为：不跌破执行价，收入权利金；跌破行权价，两端同时亏损，可选择被行权，高价买入证券，继续长期持有等待上涨。缺点为：风险较大，对资金力量要求更高，需要保证金，有追保压力</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0" indent="0">
              <a:buNone/>
            </a:pPr>
            <a:r>
              <a:rPr lang="en-US" altLang="zh-CN" sz="2400" dirty="0" smtClean="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例如</a:t>
            </a:r>
            <a:r>
              <a:rPr lang="zh-CN" altLang="zh-CN" sz="2400" dirty="0">
                <a:latin typeface="华文楷体" panose="02010600040101010101" pitchFamily="2" charset="-122"/>
                <a:ea typeface="华文楷体" panose="02010600040101010101" pitchFamily="2" charset="-122"/>
              </a:rPr>
              <a:t>，巴菲特卖出看跌期权增收的例子。</a:t>
            </a:r>
            <a:r>
              <a:rPr lang="en-US" altLang="zh-CN" sz="2400" dirty="0">
                <a:latin typeface="华文楷体" panose="02010600040101010101" pitchFamily="2" charset="-122"/>
                <a:ea typeface="华文楷体" panose="02010600040101010101" pitchFamily="2" charset="-122"/>
              </a:rPr>
              <a:t>1993</a:t>
            </a:r>
            <a:r>
              <a:rPr lang="zh-CN" altLang="zh-CN" sz="2400" dirty="0" smtClean="0">
                <a:latin typeface="华文楷体" panose="02010600040101010101" pitchFamily="2" charset="-122"/>
                <a:ea typeface="华文楷体" panose="02010600040101010101" pitchFamily="2" charset="-122"/>
              </a:rPr>
              <a:t>年</a:t>
            </a:r>
            <a:r>
              <a:rPr lang="zh-CN" altLang="zh-CN" sz="2400" dirty="0">
                <a:latin typeface="华文楷体" panose="02010600040101010101" pitchFamily="2" charset="-122"/>
                <a:ea typeface="华文楷体" panose="02010600040101010101" pitchFamily="2" charset="-122"/>
              </a:rPr>
              <a:t>长期</a:t>
            </a:r>
            <a:r>
              <a:rPr lang="zh-CN" altLang="zh-CN" sz="2400" dirty="0" smtClean="0">
                <a:latin typeface="华文楷体" panose="02010600040101010101" pitchFamily="2" charset="-122"/>
                <a:ea typeface="华文楷体" panose="02010600040101010101" pitchFamily="2" charset="-122"/>
              </a:rPr>
              <a:t>看好</a:t>
            </a:r>
            <a:r>
              <a:rPr lang="zh-CN" altLang="zh-CN" sz="2400" dirty="0">
                <a:latin typeface="华文楷体" panose="02010600040101010101" pitchFamily="2" charset="-122"/>
                <a:ea typeface="华文楷体" panose="02010600040101010101" pitchFamily="2" charset="-122"/>
              </a:rPr>
              <a:t>可口可乐</a:t>
            </a:r>
            <a:r>
              <a:rPr lang="zh-CN" altLang="zh-CN" sz="2400" dirty="0" smtClean="0">
                <a:latin typeface="华文楷体" panose="02010600040101010101" pitchFamily="2" charset="-122"/>
                <a:ea typeface="华文楷体" panose="02010600040101010101" pitchFamily="2" charset="-122"/>
              </a:rPr>
              <a:t>但</a:t>
            </a:r>
            <a:r>
              <a:rPr lang="zh-CN" altLang="zh-CN" sz="2400" dirty="0">
                <a:latin typeface="华文楷体" panose="02010600040101010101" pitchFamily="2" charset="-122"/>
                <a:ea typeface="华文楷体" panose="02010600040101010101" pitchFamily="2" charset="-122"/>
              </a:rPr>
              <a:t>担心回</a:t>
            </a:r>
            <a:r>
              <a:rPr lang="zh-CN" altLang="zh-CN" sz="2400" dirty="0" smtClean="0">
                <a:latin typeface="华文楷体" panose="02010600040101010101" pitchFamily="2" charset="-122"/>
                <a:ea typeface="华文楷体" panose="02010600040101010101" pitchFamily="2" charset="-122"/>
              </a:rPr>
              <a:t>撤</a:t>
            </a:r>
            <a:r>
              <a:rPr lang="zh-CN" altLang="en-US" sz="2400" dirty="0" smtClean="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重</a:t>
            </a:r>
            <a:r>
              <a:rPr lang="zh-CN" altLang="zh-CN" sz="2400" dirty="0">
                <a:latin typeface="华文楷体" panose="02010600040101010101" pitchFamily="2" charset="-122"/>
                <a:ea typeface="华文楷体" panose="02010600040101010101" pitchFamily="2" charset="-122"/>
              </a:rPr>
              <a:t>仓股票情况下卖出</a:t>
            </a:r>
            <a:r>
              <a:rPr lang="en-US" altLang="zh-CN" sz="2400" dirty="0">
                <a:latin typeface="华文楷体" panose="02010600040101010101" pitchFamily="2" charset="-122"/>
                <a:ea typeface="华文楷体" panose="02010600040101010101" pitchFamily="2" charset="-122"/>
              </a:rPr>
              <a:t>500</a:t>
            </a:r>
            <a:r>
              <a:rPr lang="zh-CN" altLang="zh-CN" sz="2400" dirty="0">
                <a:latin typeface="华文楷体" panose="02010600040101010101" pitchFamily="2" charset="-122"/>
                <a:ea typeface="华文楷体" panose="02010600040101010101" pitchFamily="2" charset="-122"/>
              </a:rPr>
              <a:t>万份认沽期权，股价震荡两年但获得</a:t>
            </a:r>
            <a:r>
              <a:rPr lang="en-US" altLang="zh-CN" sz="2400" dirty="0">
                <a:latin typeface="华文楷体" panose="02010600040101010101" pitchFamily="2" charset="-122"/>
                <a:ea typeface="华文楷体" panose="02010600040101010101" pitchFamily="2" charset="-122"/>
              </a:rPr>
              <a:t>750</a:t>
            </a:r>
            <a:r>
              <a:rPr lang="zh-CN" altLang="zh-CN" sz="2400" dirty="0">
                <a:latin typeface="华文楷体" panose="02010600040101010101" pitchFamily="2" charset="-122"/>
                <a:ea typeface="华文楷体" panose="02010600040101010101" pitchFamily="2" charset="-122"/>
              </a:rPr>
              <a:t>万美元期权费收入</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8953952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4824536" cy="4320480"/>
          </a:xfrm>
          <a:prstGeom prst="rect">
            <a:avLst/>
          </a:prstGeom>
          <a:noFill/>
          <a:ln>
            <a:noFill/>
          </a:ln>
        </p:spPr>
      </p:pic>
    </p:spTree>
    <p:extLst>
      <p:ext uri="{BB962C8B-B14F-4D97-AF65-F5344CB8AC3E}">
        <p14:creationId xmlns:p14="http://schemas.microsoft.com/office/powerpoint/2010/main" val="3854680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688" y="274638"/>
            <a:ext cx="5688632" cy="922114"/>
          </a:xfrm>
        </p:spPr>
        <p:txBody>
          <a:bodyPr>
            <a:normAutofit/>
          </a:bodyPr>
          <a:lstStyle/>
          <a:p>
            <a:r>
              <a:rPr lang="en-US" altLang="zh-CN" sz="3600" dirty="0">
                <a:latin typeface="华文楷体" panose="02010600040101010101" pitchFamily="2" charset="-122"/>
                <a:ea typeface="华文楷体" panose="02010600040101010101" pitchFamily="2" charset="-122"/>
              </a:rPr>
              <a:t>4.</a:t>
            </a:r>
            <a:r>
              <a:rPr lang="zh-CN" altLang="zh-CN" sz="3600" dirty="0">
                <a:latin typeface="华文楷体" panose="02010600040101010101" pitchFamily="2" charset="-122"/>
                <a:ea typeface="华文楷体" panose="02010600040101010101" pitchFamily="2" charset="-122"/>
              </a:rPr>
              <a:t>交易波动率</a:t>
            </a:r>
            <a:r>
              <a:rPr lang="zh-CN" altLang="zh-CN" sz="3600" dirty="0" smtClean="0">
                <a:latin typeface="华文楷体" panose="02010600040101010101" pitchFamily="2" charset="-122"/>
                <a:ea typeface="华文楷体" panose="02010600040101010101" pitchFamily="2" charset="-122"/>
              </a:rPr>
              <a:t>策略</a:t>
            </a:r>
            <a:endParaRPr lang="zh-CN" altLang="en-US" sz="3600" dirty="0"/>
          </a:p>
        </p:txBody>
      </p:sp>
      <p:sp>
        <p:nvSpPr>
          <p:cNvPr id="3" name="内容占位符 2"/>
          <p:cNvSpPr>
            <a:spLocks noGrp="1"/>
          </p:cNvSpPr>
          <p:nvPr>
            <p:ph idx="1"/>
          </p:nvPr>
        </p:nvSpPr>
        <p:spPr>
          <a:xfrm>
            <a:off x="457200" y="1196752"/>
            <a:ext cx="8229600" cy="5328592"/>
          </a:xfrm>
        </p:spPr>
        <p:txBody>
          <a:bodyPr>
            <a:normAutofit fontScale="85000" lnSpcReduction="20000"/>
          </a:bodyPr>
          <a:lstStyle/>
          <a:p>
            <a:r>
              <a:rPr lang="zh-CN" altLang="zh-CN" dirty="0" smtClean="0">
                <a:latin typeface="华文楷体" panose="02010600040101010101" pitchFamily="2" charset="-122"/>
                <a:ea typeface="华文楷体" panose="02010600040101010101" pitchFamily="2" charset="-122"/>
              </a:rPr>
              <a:t>交易</a:t>
            </a:r>
            <a:r>
              <a:rPr lang="zh-CN" altLang="zh-CN" dirty="0">
                <a:latin typeface="华文楷体" panose="02010600040101010101" pitchFamily="2" charset="-122"/>
                <a:ea typeface="华文楷体" panose="02010600040101010101" pitchFamily="2" charset="-122"/>
              </a:rPr>
              <a:t>波动率策略是根据波动率变化特征进行交易的策略。采用的是方向</a:t>
            </a:r>
            <a:r>
              <a:rPr lang="en-US" altLang="zh-CN"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波动率策略，该策略的优点是：不用准确判断方向，在波动时也能赚钱</a:t>
            </a:r>
            <a:r>
              <a:rPr lang="en-US" altLang="zh-CN" dirty="0">
                <a:latin typeface="华文楷体" panose="02010600040101010101" pitchFamily="2" charset="-122"/>
                <a:ea typeface="华文楷体" panose="02010600040101010101" pitchFamily="2" charset="-122"/>
              </a:rPr>
              <a:t>.</a:t>
            </a:r>
            <a:endParaRPr lang="zh-CN" altLang="zh-CN" dirty="0">
              <a:latin typeface="华文楷体" panose="02010600040101010101" pitchFamily="2" charset="-122"/>
              <a:ea typeface="华文楷体" panose="02010600040101010101" pitchFamily="2" charset="-122"/>
            </a:endParaRPr>
          </a:p>
          <a:p>
            <a:r>
              <a:rPr lang="zh-CN" altLang="zh-CN" dirty="0">
                <a:latin typeface="华文楷体" panose="02010600040101010101" pitchFamily="2" charset="-122"/>
                <a:ea typeface="华文楷体" panose="02010600040101010101" pitchFamily="2" charset="-122"/>
              </a:rPr>
              <a:t>波动率的性质是：从长期看，波动率具有均值回归的性质，对于一种品种来说，通常可以认为波动率有一项长期的均衡值，每日的波动率围绕均衡值上下波动。从短期看，波动率具有聚集的性质，通常来说，高的波动率伴随着高波动率，低波动率伴随着低波动率。</a:t>
            </a:r>
          </a:p>
          <a:p>
            <a:pPr marL="0" indent="0">
              <a:buNone/>
            </a:pPr>
            <a:r>
              <a:rPr lang="zh-CN" altLang="zh-CN"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1</a:t>
            </a:r>
            <a:r>
              <a:rPr lang="zh-CN" altLang="zh-CN" dirty="0">
                <a:latin typeface="华文楷体" panose="02010600040101010101" pitchFamily="2" charset="-122"/>
                <a:ea typeface="华文楷体" panose="02010600040101010101" pitchFamily="2" charset="-122"/>
              </a:rPr>
              <a:t>）根据波动率均值回归的特性，制定期权交易策略</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marL="0" indent="0">
              <a:buNone/>
            </a:pPr>
            <a:r>
              <a:rPr lang="en-US" altLang="zh-CN" dirty="0">
                <a:latin typeface="华文楷体" panose="02010600040101010101" pitchFamily="2" charset="-122"/>
                <a:ea typeface="华文楷体" panose="02010600040101010101" pitchFamily="2" charset="-122"/>
              </a:rPr>
              <a:t> </a:t>
            </a:r>
            <a:r>
              <a:rPr lang="en-US" altLang="zh-CN" dirty="0" smtClean="0">
                <a:latin typeface="华文楷体" panose="02010600040101010101" pitchFamily="2" charset="-122"/>
                <a:ea typeface="华文楷体" panose="02010600040101010101" pitchFamily="2" charset="-122"/>
              </a:rPr>
              <a:t>     </a:t>
            </a:r>
            <a:r>
              <a:rPr lang="zh-CN" altLang="zh-CN" dirty="0" smtClean="0">
                <a:latin typeface="华文楷体" panose="02010600040101010101" pitchFamily="2" charset="-122"/>
                <a:ea typeface="华文楷体" panose="02010600040101010101" pitchFamily="2" charset="-122"/>
              </a:rPr>
              <a:t>根据</a:t>
            </a:r>
            <a:r>
              <a:rPr lang="zh-CN" altLang="zh-CN" dirty="0">
                <a:latin typeface="华文楷体" panose="02010600040101010101" pitchFamily="2" charset="-122"/>
                <a:ea typeface="华文楷体" panose="02010600040101010101" pitchFamily="2" charset="-122"/>
              </a:rPr>
              <a:t>波动率均值回归的特性，通过历史波动率锥，识别实际波动率的运行范围，判断目前标的波动率的高低及运动方向，进而制定相应的期权交易策略</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92089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27654" name="Rectangle 5"/>
          <p:cNvSpPr>
            <a:spLocks noGrp="1" noChangeArrowheads="1"/>
          </p:cNvSpPr>
          <p:nvPr>
            <p:ph idx="1"/>
          </p:nvPr>
        </p:nvSpPr>
        <p:spPr>
          <a:xfrm>
            <a:off x="685800" y="1052513"/>
            <a:ext cx="7772400" cy="73025"/>
          </a:xfrm>
        </p:spPr>
        <p:txBody>
          <a:bodyPr>
            <a:normAutofit fontScale="25000" lnSpcReduction="20000"/>
          </a:bodyPr>
          <a:lstStyle/>
          <a:p>
            <a:pPr eaLnBrk="1" hangingPunct="1">
              <a:lnSpc>
                <a:spcPct val="80000"/>
              </a:lnSpc>
            </a:pPr>
            <a:endParaRPr lang="zh-CN" altLang="zh-CN" sz="800"/>
          </a:p>
        </p:txBody>
      </p:sp>
      <p:sp>
        <p:nvSpPr>
          <p:cNvPr id="27651" name="灯片编号占位符 5"/>
          <p:cNvSpPr>
            <a:spLocks noGrp="1"/>
          </p:cNvSpPr>
          <p:nvPr>
            <p:ph type="sldNum" sz="quarter" idx="12"/>
          </p:nvPr>
        </p:nvSpPr>
        <p:spPr>
          <a:noFill/>
        </p:spPr>
        <p:txBody>
          <a:bodyPr/>
          <a:lstStyle/>
          <a:p>
            <a:fld id="{195B66CF-FDB0-4B92-AE95-2748C8DA54E9}" type="slidenum">
              <a:rPr lang="en-US" altLang="zh-CN"/>
              <a:pPr/>
              <a:t>6</a:t>
            </a:fld>
            <a:endParaRPr lang="en-US" altLang="zh-CN"/>
          </a:p>
        </p:txBody>
      </p:sp>
      <p:sp>
        <p:nvSpPr>
          <p:cNvPr id="27653" name="Rectangle 3"/>
          <p:cNvSpPr>
            <a:spLocks noChangeArrowheads="1"/>
          </p:cNvSpPr>
          <p:nvPr/>
        </p:nvSpPr>
        <p:spPr bwMode="auto">
          <a:xfrm>
            <a:off x="2281238" y="1733550"/>
            <a:ext cx="9144000" cy="0"/>
          </a:xfrm>
          <a:prstGeom prst="rect">
            <a:avLst/>
          </a:prstGeom>
          <a:noFill/>
          <a:ln w="9525">
            <a:noFill/>
            <a:miter lim="800000"/>
            <a:headEnd/>
            <a:tailEnd/>
          </a:ln>
        </p:spPr>
        <p:txBody>
          <a:bodyPr>
            <a:spAutoFit/>
          </a:bodyPr>
          <a:lstStyle/>
          <a:p>
            <a:endParaRPr lang="zh-CN" altLang="en-US"/>
          </a:p>
        </p:txBody>
      </p:sp>
      <p:graphicFrame>
        <p:nvGraphicFramePr>
          <p:cNvPr id="27650" name="Object 4"/>
          <p:cNvGraphicFramePr>
            <a:graphicFrameLocks noChangeAspect="1"/>
          </p:cNvGraphicFramePr>
          <p:nvPr/>
        </p:nvGraphicFramePr>
        <p:xfrm>
          <a:off x="539750" y="333375"/>
          <a:ext cx="8153400" cy="6034088"/>
        </p:xfrm>
        <a:graphic>
          <a:graphicData uri="http://schemas.openxmlformats.org/presentationml/2006/ole">
            <mc:AlternateContent xmlns:mc="http://schemas.openxmlformats.org/markup-compatibility/2006">
              <mc:Choice xmlns:v="urn:schemas-microsoft-com:vml" Requires="v">
                <p:oleObj spid="_x0000_s3097" r:id="rId3" imgW="4591202" imgH="3381451" progId="Excel.Sheet.8">
                  <p:embed/>
                </p:oleObj>
              </mc:Choice>
              <mc:Fallback>
                <p:oleObj r:id="rId3" imgW="4591202" imgH="3381451"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33375"/>
                        <a:ext cx="8153400" cy="603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1899826637"/>
              </p:ext>
            </p:extLst>
          </p:nvPr>
        </p:nvGraphicFramePr>
        <p:xfrm>
          <a:off x="179512" y="1844824"/>
          <a:ext cx="4978896" cy="4248473"/>
        </p:xfrm>
        <a:graphic>
          <a:graphicData uri="http://schemas.openxmlformats.org/drawingml/2006/chart">
            <c:chart xmlns:c="http://schemas.openxmlformats.org/drawingml/2006/chart" xmlns:r="http://schemas.openxmlformats.org/officeDocument/2006/relationships" r:id="rId2"/>
          </a:graphicData>
        </a:graphic>
      </p:graphicFrame>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88840"/>
            <a:ext cx="3600400" cy="4032448"/>
          </a:xfrm>
          <a:prstGeom prst="rect">
            <a:avLst/>
          </a:prstGeom>
          <a:noFill/>
          <a:ln>
            <a:noFill/>
          </a:ln>
        </p:spPr>
      </p:pic>
    </p:spTree>
    <p:extLst>
      <p:ext uri="{BB962C8B-B14F-4D97-AF65-F5344CB8AC3E}">
        <p14:creationId xmlns:p14="http://schemas.microsoft.com/office/powerpoint/2010/main" val="1772276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1640" y="274638"/>
            <a:ext cx="6696744" cy="706090"/>
          </a:xfrm>
        </p:spPr>
        <p:txBody>
          <a:bodyPr>
            <a:normAutofit/>
          </a:bodyPr>
          <a:lstStyle/>
          <a:p>
            <a:r>
              <a:rPr lang="zh-CN" altLang="zh-CN" sz="3600" dirty="0">
                <a:latin typeface="华文楷体" panose="02010600040101010101" pitchFamily="2" charset="-122"/>
                <a:ea typeface="华文楷体" panose="02010600040101010101" pitchFamily="2" charset="-122"/>
              </a:rPr>
              <a:t>（</a:t>
            </a:r>
            <a:r>
              <a:rPr lang="en-US" altLang="zh-CN" sz="3600" dirty="0">
                <a:latin typeface="华文楷体" panose="02010600040101010101" pitchFamily="2" charset="-122"/>
                <a:ea typeface="华文楷体" panose="02010600040101010101" pitchFamily="2" charset="-122"/>
              </a:rPr>
              <a:t>2</a:t>
            </a:r>
            <a:r>
              <a:rPr lang="zh-CN" altLang="zh-CN" sz="3600" dirty="0">
                <a:latin typeface="华文楷体" panose="02010600040101010101" pitchFamily="2" charset="-122"/>
                <a:ea typeface="华文楷体" panose="02010600040101010101" pitchFamily="2" charset="-122"/>
              </a:rPr>
              <a:t>）期权波动率交易</a:t>
            </a:r>
            <a:r>
              <a:rPr lang="zh-CN" altLang="zh-CN" sz="3600" dirty="0" smtClean="0">
                <a:latin typeface="华文楷体" panose="02010600040101010101" pitchFamily="2" charset="-122"/>
                <a:ea typeface="华文楷体" panose="02010600040101010101" pitchFamily="2" charset="-122"/>
              </a:rPr>
              <a:t>技巧</a:t>
            </a:r>
            <a:endParaRPr lang="zh-CN" altLang="en-US" sz="3600"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457200" y="1052736"/>
            <a:ext cx="8363272" cy="5073427"/>
          </a:xfrm>
        </p:spPr>
        <p:txBody>
          <a:bodyPr>
            <a:normAutofit/>
          </a:bodyPr>
          <a:lstStyle/>
          <a:p>
            <a:r>
              <a:rPr lang="zh-CN" altLang="zh-CN" sz="2800" dirty="0" smtClean="0">
                <a:latin typeface="华文楷体" panose="02010600040101010101" pitchFamily="2" charset="-122"/>
                <a:ea typeface="华文楷体" panose="02010600040101010101" pitchFamily="2" charset="-122"/>
              </a:rPr>
              <a:t>波动</a:t>
            </a:r>
            <a:r>
              <a:rPr lang="zh-CN" altLang="zh-CN" sz="2800" dirty="0">
                <a:latin typeface="华文楷体" panose="02010600040101010101" pitchFamily="2" charset="-122"/>
                <a:ea typeface="华文楷体" panose="02010600040101010101" pitchFamily="2" charset="-122"/>
              </a:rPr>
              <a:t>率交易的核心是消除方向性风险</a:t>
            </a:r>
            <a:r>
              <a:rPr lang="zh-CN" altLang="zh-CN"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marL="0" indent="0">
              <a:buNone/>
            </a:pPr>
            <a:r>
              <a:rPr lang="en-US" altLang="zh-CN" sz="2800" dirty="0">
                <a:latin typeface="华文楷体" panose="02010600040101010101" pitchFamily="2" charset="-122"/>
                <a:ea typeface="华文楷体" panose="02010600040101010101" pitchFamily="2" charset="-122"/>
              </a:rPr>
              <a:t> </a:t>
            </a: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希望</a:t>
            </a:r>
            <a:r>
              <a:rPr lang="zh-CN" altLang="zh-CN" sz="2800" dirty="0">
                <a:latin typeface="华文楷体" panose="02010600040101010101" pitchFamily="2" charset="-122"/>
                <a:ea typeface="华文楷体" panose="02010600040101010101" pitchFamily="2" charset="-122"/>
              </a:rPr>
              <a:t>收益与价格波动的方向基本无关，而只与波动的幅度相关。由于不能准确预测未来波动率的方向，因而在交易中通过</a:t>
            </a:r>
            <a:r>
              <a:rPr lang="en-US" altLang="zh-CN" sz="2800" dirty="0">
                <a:latin typeface="华文楷体" panose="02010600040101010101" pitchFamily="2" charset="-122"/>
                <a:ea typeface="华文楷体" panose="02010600040101010101" pitchFamily="2" charset="-122"/>
              </a:rPr>
              <a:t>Delta</a:t>
            </a:r>
            <a:r>
              <a:rPr lang="zh-CN" altLang="zh-CN" sz="2800" dirty="0">
                <a:latin typeface="华文楷体" panose="02010600040101010101" pitchFamily="2" charset="-122"/>
                <a:ea typeface="华文楷体" panose="02010600040101010101" pitchFamily="2" charset="-122"/>
              </a:rPr>
              <a:t>中性持仓（</a:t>
            </a:r>
            <a:r>
              <a:rPr lang="en-US" altLang="zh-CN" sz="2800" dirty="0">
                <a:latin typeface="华文楷体" panose="02010600040101010101" pitchFamily="2" charset="-122"/>
                <a:ea typeface="华文楷体" panose="02010600040101010101" pitchFamily="2" charset="-122"/>
              </a:rPr>
              <a:t>Delta=0</a:t>
            </a:r>
            <a:r>
              <a:rPr lang="zh-CN" altLang="zh-CN" sz="2800" dirty="0">
                <a:latin typeface="华文楷体" panose="02010600040101010101" pitchFamily="2" charset="-122"/>
                <a:ea typeface="华文楷体" panose="02010600040101010101" pitchFamily="2" charset="-122"/>
              </a:rPr>
              <a:t>），来动态对冲风险。</a:t>
            </a:r>
          </a:p>
          <a:p>
            <a:r>
              <a:rPr lang="zh-CN" altLang="zh-CN" sz="2800" dirty="0">
                <a:latin typeface="华文楷体" panose="02010600040101010101" pitchFamily="2" charset="-122"/>
                <a:ea typeface="华文楷体" panose="02010600040101010101" pitchFamily="2" charset="-122"/>
              </a:rPr>
              <a:t>买入跨式组合策略：买入平值看涨</a:t>
            </a:r>
            <a:r>
              <a:rPr lang="en-US" altLang="zh-CN" sz="2800" dirty="0">
                <a:latin typeface="华文楷体" panose="02010600040101010101" pitchFamily="2" charset="-122"/>
                <a:ea typeface="华文楷体" panose="02010600040101010101" pitchFamily="2" charset="-122"/>
              </a:rPr>
              <a:t>+</a:t>
            </a:r>
            <a:r>
              <a:rPr lang="zh-CN" altLang="zh-CN" sz="2800" dirty="0">
                <a:latin typeface="华文楷体" panose="02010600040101010101" pitchFamily="2" charset="-122"/>
                <a:ea typeface="华文楷体" panose="02010600040101010101" pitchFamily="2" charset="-122"/>
              </a:rPr>
              <a:t>买入平值看跌（</a:t>
            </a:r>
            <a:r>
              <a:rPr lang="en-US" altLang="zh-CN" sz="2800" dirty="0">
                <a:latin typeface="华文楷体" panose="02010600040101010101" pitchFamily="2" charset="-122"/>
                <a:ea typeface="华文楷体" panose="02010600040101010101" pitchFamily="2" charset="-122"/>
              </a:rPr>
              <a:t>+</a:t>
            </a:r>
            <a:r>
              <a:rPr lang="zh-CN" altLang="zh-CN" sz="2800" dirty="0">
                <a:latin typeface="华文楷体" panose="02010600040101010101" pitchFamily="2" charset="-122"/>
                <a:ea typeface="华文楷体" panose="02010600040101010101" pitchFamily="2" charset="-122"/>
              </a:rPr>
              <a:t>调整），</a:t>
            </a:r>
            <a:r>
              <a:rPr lang="en-US" altLang="zh-CN" sz="2800" dirty="0">
                <a:latin typeface="华文楷体" panose="02010600040101010101" pitchFamily="2" charset="-122"/>
                <a:ea typeface="华文楷体" panose="02010600040101010101" pitchFamily="2" charset="-122"/>
              </a:rPr>
              <a:t>Delta=0</a:t>
            </a:r>
            <a:r>
              <a:rPr lang="zh-CN" altLang="zh-CN" sz="2800" dirty="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Gamma</a:t>
            </a:r>
            <a:r>
              <a:rPr lang="zh-CN" altLang="zh-CN" sz="2800" dirty="0">
                <a:latin typeface="华文楷体" panose="02010600040101010101" pitchFamily="2" charset="-122"/>
                <a:ea typeface="华文楷体" panose="02010600040101010101" pitchFamily="2" charset="-122"/>
              </a:rPr>
              <a:t>为正（高），</a:t>
            </a:r>
            <a:r>
              <a:rPr lang="en-US" altLang="zh-CN" sz="2800" dirty="0">
                <a:latin typeface="华文楷体" panose="02010600040101010101" pitchFamily="2" charset="-122"/>
                <a:ea typeface="华文楷体" panose="02010600040101010101" pitchFamily="2" charset="-122"/>
              </a:rPr>
              <a:t>Vega</a:t>
            </a:r>
            <a:r>
              <a:rPr lang="zh-CN" altLang="zh-CN" sz="2800" dirty="0">
                <a:latin typeface="华文楷体" panose="02010600040101010101" pitchFamily="2" charset="-122"/>
                <a:ea typeface="华文楷体" panose="02010600040101010101" pitchFamily="2" charset="-122"/>
              </a:rPr>
              <a:t>为正（高），</a:t>
            </a:r>
            <a:r>
              <a:rPr lang="en-US" altLang="zh-CN" sz="2800" dirty="0">
                <a:latin typeface="华文楷体" panose="02010600040101010101" pitchFamily="2" charset="-122"/>
                <a:ea typeface="华文楷体" panose="02010600040101010101" pitchFamily="2" charset="-122"/>
              </a:rPr>
              <a:t>Theta</a:t>
            </a:r>
            <a:r>
              <a:rPr lang="zh-CN" altLang="zh-CN" sz="2800" dirty="0">
                <a:latin typeface="华文楷体" panose="02010600040101010101" pitchFamily="2" charset="-122"/>
                <a:ea typeface="华文楷体" panose="02010600040101010101" pitchFamily="2" charset="-122"/>
              </a:rPr>
              <a:t>为负。该策略的风险：隐含波动率下降风险</a:t>
            </a:r>
            <a:r>
              <a:rPr lang="en-US" altLang="zh-CN" sz="2800" dirty="0">
                <a:latin typeface="华文楷体" panose="02010600040101010101" pitchFamily="2" charset="-122"/>
                <a:ea typeface="华文楷体" panose="02010600040101010101" pitchFamily="2" charset="-122"/>
              </a:rPr>
              <a:t>+</a:t>
            </a:r>
            <a:r>
              <a:rPr lang="zh-CN" altLang="zh-CN" sz="2800" dirty="0">
                <a:latin typeface="华文楷体" panose="02010600040101010101" pitchFamily="2" charset="-122"/>
                <a:ea typeface="华文楷体" panose="02010600040101010101" pitchFamily="2" charset="-122"/>
              </a:rPr>
              <a:t>时间价值损耗</a:t>
            </a:r>
            <a:r>
              <a:rPr lang="zh-CN" altLang="zh-CN"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979776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r>
              <a:rPr lang="en-US" altLang="zh-CN" sz="3600" dirty="0">
                <a:latin typeface="华文楷体" panose="02010600040101010101" pitchFamily="2" charset="-122"/>
                <a:ea typeface="华文楷体" panose="02010600040101010101" pitchFamily="2" charset="-122"/>
              </a:rPr>
              <a:t>5.</a:t>
            </a:r>
            <a:r>
              <a:rPr lang="zh-CN" altLang="zh-CN" sz="3600" dirty="0">
                <a:latin typeface="华文楷体" panose="02010600040101010101" pitchFamily="2" charset="-122"/>
                <a:ea typeface="华文楷体" panose="02010600040101010101" pitchFamily="2" charset="-122"/>
              </a:rPr>
              <a:t>期权套利</a:t>
            </a:r>
            <a:r>
              <a:rPr lang="zh-CN" altLang="zh-CN" sz="3600" dirty="0" smtClean="0">
                <a:latin typeface="华文楷体" panose="02010600040101010101" pitchFamily="2" charset="-122"/>
                <a:ea typeface="华文楷体" panose="02010600040101010101" pitchFamily="2" charset="-122"/>
              </a:rPr>
              <a:t>策略</a:t>
            </a:r>
            <a:endParaRPr lang="zh-CN" altLang="en-US" sz="3600" dirty="0"/>
          </a:p>
        </p:txBody>
      </p:sp>
      <p:sp>
        <p:nvSpPr>
          <p:cNvPr id="3" name="内容占位符 2"/>
          <p:cNvSpPr>
            <a:spLocks noGrp="1"/>
          </p:cNvSpPr>
          <p:nvPr>
            <p:ph idx="1"/>
          </p:nvPr>
        </p:nvSpPr>
        <p:spPr>
          <a:xfrm>
            <a:off x="457200" y="1124744"/>
            <a:ext cx="8363272" cy="5400600"/>
          </a:xfrm>
        </p:spPr>
        <p:txBody>
          <a:bodyPr>
            <a:normAutofit/>
          </a:bodyPr>
          <a:lstStyle/>
          <a:p>
            <a:r>
              <a:rPr lang="zh-CN" altLang="zh-CN" sz="2800" dirty="0" smtClean="0">
                <a:latin typeface="华文楷体" panose="02010600040101010101" pitchFamily="2" charset="-122"/>
                <a:ea typeface="华文楷体" panose="02010600040101010101" pitchFamily="2" charset="-122"/>
              </a:rPr>
              <a:t>期权套利策略常用在当期货与现货的基差较大时，应用期权市场合成现货资产，然后与期货进行套利，即期现基差套利。</a:t>
            </a:r>
          </a:p>
          <a:p>
            <a:r>
              <a:rPr lang="zh-CN" altLang="zh-CN" sz="2800" dirty="0" smtClean="0">
                <a:latin typeface="华文楷体" panose="02010600040101010101" pitchFamily="2" charset="-122"/>
                <a:ea typeface="华文楷体" panose="02010600040101010101" pitchFamily="2" charset="-122"/>
              </a:rPr>
              <a:t>例如，沪深</a:t>
            </a:r>
            <a:r>
              <a:rPr lang="en-US" altLang="zh-CN" sz="2800" dirty="0" smtClean="0">
                <a:latin typeface="华文楷体" panose="02010600040101010101" pitchFamily="2" charset="-122"/>
                <a:ea typeface="华文楷体" panose="02010600040101010101" pitchFamily="2" charset="-122"/>
              </a:rPr>
              <a:t>300</a:t>
            </a:r>
            <a:r>
              <a:rPr lang="zh-CN" altLang="zh-CN" sz="2800" dirty="0" smtClean="0">
                <a:latin typeface="华文楷体" panose="02010600040101010101" pitchFamily="2" charset="-122"/>
                <a:ea typeface="华文楷体" panose="02010600040101010101" pitchFamily="2" charset="-122"/>
              </a:rPr>
              <a:t>指数期现基差情况如</a:t>
            </a:r>
            <a:r>
              <a:rPr lang="zh-CN" altLang="en-US" sz="2800" dirty="0" smtClean="0">
                <a:latin typeface="华文楷体" panose="02010600040101010101" pitchFamily="2" charset="-122"/>
                <a:ea typeface="华文楷体" panose="02010600040101010101" pitchFamily="2" charset="-122"/>
              </a:rPr>
              <a:t>下</a:t>
            </a:r>
            <a:r>
              <a:rPr lang="zh-CN" altLang="zh-CN" sz="2800" dirty="0" smtClean="0">
                <a:latin typeface="华文楷体" panose="02010600040101010101" pitchFamily="2" charset="-122"/>
                <a:ea typeface="华文楷体" panose="02010600040101010101" pitchFamily="2" charset="-122"/>
              </a:rPr>
              <a:t>图</a:t>
            </a:r>
            <a:r>
              <a:rPr lang="en-US" altLang="zh-CN" sz="2800" dirty="0" smtClean="0">
                <a:latin typeface="华文楷体" panose="02010600040101010101" pitchFamily="2" charset="-122"/>
                <a:ea typeface="华文楷体" panose="02010600040101010101" pitchFamily="2" charset="-122"/>
              </a:rPr>
              <a:t>6-54</a:t>
            </a:r>
            <a:r>
              <a:rPr lang="zh-CN" altLang="zh-CN" sz="2800" dirty="0" smtClean="0">
                <a:latin typeface="华文楷体" panose="02010600040101010101" pitchFamily="2" charset="-122"/>
                <a:ea typeface="华文楷体" panose="02010600040101010101" pitchFamily="2" charset="-122"/>
              </a:rPr>
              <a:t>，可以用期权市场合成现货资产，与期货进行套利。</a:t>
            </a:r>
          </a:p>
          <a:p>
            <a:r>
              <a:rPr lang="zh-CN" altLang="zh-CN" sz="2800" dirty="0" smtClean="0">
                <a:latin typeface="华文楷体" panose="02010600040101010101" pitchFamily="2" charset="-122"/>
                <a:ea typeface="华文楷体" panose="02010600040101010101" pitchFamily="2" charset="-122"/>
              </a:rPr>
              <a:t>对于情景</a:t>
            </a:r>
            <a:r>
              <a:rPr lang="en-US" altLang="zh-CN" sz="2800" dirty="0" smtClean="0">
                <a:latin typeface="华文楷体" panose="02010600040101010101" pitchFamily="2" charset="-122"/>
                <a:ea typeface="华文楷体" panose="02010600040101010101" pitchFamily="2" charset="-122"/>
              </a:rPr>
              <a:t>1</a:t>
            </a:r>
            <a:r>
              <a:rPr lang="zh-CN" altLang="zh-CN"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股指期货大幅升水，可以做多</a:t>
            </a:r>
            <a:r>
              <a:rPr lang="en-US" altLang="zh-CN" sz="2800" dirty="0" smtClean="0">
                <a:latin typeface="华文楷体" panose="02010600040101010101" pitchFamily="2" charset="-122"/>
                <a:ea typeface="华文楷体" panose="02010600040101010101" pitchFamily="2" charset="-122"/>
              </a:rPr>
              <a:t>ETF</a:t>
            </a:r>
            <a:r>
              <a:rPr lang="zh-CN" altLang="zh-CN" sz="2800" dirty="0" smtClean="0">
                <a:latin typeface="华文楷体" panose="02010600040101010101" pitchFamily="2" charset="-122"/>
                <a:ea typeface="华文楷体" panose="02010600040101010101" pitchFamily="2" charset="-122"/>
              </a:rPr>
              <a:t>，做空期货套利套利。对于</a:t>
            </a:r>
            <a:r>
              <a:rPr lang="en-US" altLang="zh-CN" sz="2800" dirty="0" smtClean="0">
                <a:latin typeface="华文楷体" panose="02010600040101010101" pitchFamily="2" charset="-122"/>
                <a:ea typeface="华文楷体" panose="02010600040101010101" pitchFamily="2" charset="-122"/>
              </a:rPr>
              <a:t>ETF</a:t>
            </a:r>
            <a:r>
              <a:rPr lang="zh-CN" altLang="zh-CN" sz="2800" dirty="0" smtClean="0">
                <a:latin typeface="华文楷体" panose="02010600040101010101" pitchFamily="2" charset="-122"/>
                <a:ea typeface="华文楷体" panose="02010600040101010101" pitchFamily="2" charset="-122"/>
              </a:rPr>
              <a:t>多头，可以用期权合成。</a:t>
            </a:r>
          </a:p>
          <a:p>
            <a:r>
              <a:rPr lang="zh-CN" altLang="zh-CN" sz="2800" dirty="0" smtClean="0">
                <a:latin typeface="华文楷体" panose="02010600040101010101" pitchFamily="2" charset="-122"/>
                <a:ea typeface="华文楷体" panose="02010600040101010101" pitchFamily="2" charset="-122"/>
              </a:rPr>
              <a:t>对于情景</a:t>
            </a:r>
            <a:r>
              <a:rPr lang="en-US" altLang="zh-CN" sz="2800" dirty="0" smtClean="0">
                <a:latin typeface="华文楷体" panose="02010600040101010101" pitchFamily="2" charset="-122"/>
                <a:ea typeface="华文楷体" panose="02010600040101010101" pitchFamily="2" charset="-122"/>
              </a:rPr>
              <a:t>2</a:t>
            </a:r>
            <a:r>
              <a:rPr lang="zh-CN" altLang="zh-CN"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股指期货大幅贴水，可以做空</a:t>
            </a:r>
            <a:r>
              <a:rPr lang="en-US" altLang="zh-CN" sz="2800" dirty="0" smtClean="0">
                <a:latin typeface="华文楷体" panose="02010600040101010101" pitchFamily="2" charset="-122"/>
                <a:ea typeface="华文楷体" panose="02010600040101010101" pitchFamily="2" charset="-122"/>
              </a:rPr>
              <a:t>ETF</a:t>
            </a:r>
            <a:r>
              <a:rPr lang="zh-CN" altLang="zh-CN" sz="2800" dirty="0" smtClean="0">
                <a:latin typeface="华文楷体" panose="02010600040101010101" pitchFamily="2" charset="-122"/>
                <a:ea typeface="华文楷体" panose="02010600040101010101" pitchFamily="2" charset="-122"/>
              </a:rPr>
              <a:t>，做多期货套利套利。对于</a:t>
            </a:r>
            <a:r>
              <a:rPr lang="en-US" altLang="zh-CN" sz="2800" dirty="0" smtClean="0">
                <a:latin typeface="华文楷体" panose="02010600040101010101" pitchFamily="2" charset="-122"/>
                <a:ea typeface="华文楷体" panose="02010600040101010101" pitchFamily="2" charset="-122"/>
              </a:rPr>
              <a:t>ETF</a:t>
            </a:r>
            <a:r>
              <a:rPr lang="zh-CN" altLang="zh-CN" sz="2800" dirty="0" smtClean="0">
                <a:latin typeface="华文楷体" panose="02010600040101010101" pitchFamily="2" charset="-122"/>
                <a:ea typeface="华文楷体" panose="02010600040101010101" pitchFamily="2" charset="-122"/>
              </a:rPr>
              <a:t>空头，可以用期权合成。</a:t>
            </a:r>
            <a:endParaRPr lang="en-US" altLang="zh-CN" sz="2800" dirty="0" smtClean="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253043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981904653"/>
              </p:ext>
            </p:extLst>
          </p:nvPr>
        </p:nvGraphicFramePr>
        <p:xfrm>
          <a:off x="179512" y="1052736"/>
          <a:ext cx="4680520" cy="4320480"/>
        </p:xfrm>
        <a:graphic>
          <a:graphicData uri="http://schemas.openxmlformats.org/drawingml/2006/chart">
            <c:chart xmlns:c="http://schemas.openxmlformats.org/drawingml/2006/chart" xmlns:r="http://schemas.openxmlformats.org/officeDocument/2006/relationships" r:id="rId2"/>
          </a:graphicData>
        </a:graphic>
      </p:graphicFrame>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52736"/>
            <a:ext cx="3960440" cy="4392488"/>
          </a:xfrm>
          <a:prstGeom prst="rect">
            <a:avLst/>
          </a:prstGeom>
          <a:noFill/>
          <a:ln>
            <a:noFill/>
          </a:ln>
        </p:spPr>
      </p:pic>
    </p:spTree>
    <p:extLst>
      <p:ext uri="{BB962C8B-B14F-4D97-AF65-F5344CB8AC3E}">
        <p14:creationId xmlns:p14="http://schemas.microsoft.com/office/powerpoint/2010/main" val="147883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000100" y="1428736"/>
            <a:ext cx="6357982" cy="560406"/>
          </a:xfrm>
        </p:spPr>
        <p:txBody>
          <a:bodyPr/>
          <a:lstStyle/>
          <a:p>
            <a:r>
              <a:rPr lang="zh-CN" sz="2400" kern="100" dirty="0">
                <a:latin typeface="华文楷体" pitchFamily="2" charset="-122"/>
                <a:ea typeface="华文楷体" pitchFamily="2" charset="-122"/>
                <a:cs typeface="Times New Roman"/>
              </a:rPr>
              <a:t>表</a:t>
            </a:r>
            <a:r>
              <a:rPr lang="en-US" sz="2400" kern="100" dirty="0">
                <a:latin typeface="华文楷体" pitchFamily="2" charset="-122"/>
                <a:ea typeface="华文楷体" pitchFamily="2" charset="-122"/>
                <a:cs typeface="Times New Roman"/>
              </a:rPr>
              <a:t>10.1 </a:t>
            </a:r>
            <a:r>
              <a:rPr lang="zh-CN" sz="2400" kern="100" dirty="0">
                <a:latin typeface="华文楷体" pitchFamily="2" charset="-122"/>
                <a:ea typeface="华文楷体" pitchFamily="2" charset="-122"/>
                <a:cs typeface="Times New Roman"/>
              </a:rPr>
              <a:t>由看涨期权构成的牛市差价的收益</a:t>
            </a:r>
            <a:endParaRPr lang="zh-CN" altLang="en-US" dirty="0">
              <a:latin typeface="华文楷体" pitchFamily="2" charset="-122"/>
              <a:ea typeface="华文楷体" pitchFamily="2" charset="-122"/>
            </a:endParaRPr>
          </a:p>
        </p:txBody>
      </p:sp>
      <p:pic>
        <p:nvPicPr>
          <p:cNvPr id="89090" name="Picture 2"/>
          <p:cNvPicPr>
            <a:picLocks noGrp="1" noChangeAspect="1" noChangeArrowheads="1"/>
          </p:cNvPicPr>
          <p:nvPr>
            <p:ph idx="1"/>
          </p:nvPr>
        </p:nvPicPr>
        <p:blipFill>
          <a:blip r:embed="rId2"/>
          <a:srcRect/>
          <a:stretch>
            <a:fillRect/>
          </a:stretch>
        </p:blipFill>
        <p:spPr bwMode="auto">
          <a:xfrm>
            <a:off x="928662" y="2000240"/>
            <a:ext cx="7643866"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00042"/>
            <a:ext cx="8229600" cy="6000792"/>
          </a:xfrm>
        </p:spPr>
        <p:txBody>
          <a:bodyPr>
            <a:normAutofit/>
          </a:bodyPr>
          <a:lstStyle/>
          <a:p>
            <a:pPr>
              <a:buNone/>
            </a:pPr>
            <a:r>
              <a:rPr lang="zh-CN" altLang="en-US" sz="2800" dirty="0">
                <a:latin typeface="华文楷体" pitchFamily="2" charset="-122"/>
                <a:ea typeface="华文楷体" pitchFamily="2" charset="-122"/>
              </a:rPr>
              <a:t>例</a:t>
            </a:r>
            <a:r>
              <a:rPr lang="en-US" altLang="zh-CN" sz="2800" dirty="0">
                <a:latin typeface="华文楷体" pitchFamily="2" charset="-122"/>
                <a:ea typeface="华文楷体" pitchFamily="2" charset="-122"/>
              </a:rPr>
              <a:t>10-1.</a:t>
            </a:r>
            <a:r>
              <a:rPr lang="zh-CN" altLang="en-US" sz="2800" dirty="0">
                <a:latin typeface="华文楷体" pitchFamily="2" charset="-122"/>
                <a:ea typeface="华文楷体" pitchFamily="2" charset="-122"/>
              </a:rPr>
              <a:t>某投资者以</a:t>
            </a:r>
            <a:r>
              <a:rPr lang="en-US" altLang="zh-CN" sz="2800" dirty="0">
                <a:latin typeface="华文楷体" pitchFamily="2" charset="-122"/>
                <a:ea typeface="华文楷体" pitchFamily="2" charset="-122"/>
              </a:rPr>
              <a:t>3</a:t>
            </a:r>
            <a:r>
              <a:rPr lang="zh-CN" altLang="en-US" sz="2800" dirty="0">
                <a:latin typeface="华文楷体" pitchFamily="2" charset="-122"/>
                <a:ea typeface="华文楷体" pitchFamily="2" charset="-122"/>
              </a:rPr>
              <a:t>美元的价格买入一个执行价为</a:t>
            </a:r>
            <a:r>
              <a:rPr lang="en-US" altLang="zh-CN" sz="2800" dirty="0">
                <a:latin typeface="华文楷体" pitchFamily="2" charset="-122"/>
                <a:ea typeface="华文楷体" pitchFamily="2" charset="-122"/>
              </a:rPr>
              <a:t>30</a:t>
            </a:r>
            <a:r>
              <a:rPr lang="zh-CN" altLang="en-US" sz="2800" dirty="0">
                <a:latin typeface="华文楷体" pitchFamily="2" charset="-122"/>
                <a:ea typeface="华文楷体" pitchFamily="2" charset="-122"/>
              </a:rPr>
              <a:t>美元的看涨期权，同时以</a:t>
            </a:r>
            <a:r>
              <a:rPr lang="en-US" altLang="zh-CN" sz="2800" dirty="0">
                <a:latin typeface="华文楷体" pitchFamily="2" charset="-122"/>
                <a:ea typeface="华文楷体" pitchFamily="2" charset="-122"/>
              </a:rPr>
              <a:t>1</a:t>
            </a:r>
            <a:r>
              <a:rPr lang="zh-CN" altLang="en-US" sz="2800" dirty="0">
                <a:latin typeface="华文楷体" pitchFamily="2" charset="-122"/>
                <a:ea typeface="华文楷体" pitchFamily="2" charset="-122"/>
              </a:rPr>
              <a:t>美元的价格卖出一个执行价为</a:t>
            </a:r>
            <a:r>
              <a:rPr lang="en-US" altLang="zh-CN" sz="2800" dirty="0">
                <a:latin typeface="华文楷体" pitchFamily="2" charset="-122"/>
                <a:ea typeface="华文楷体" pitchFamily="2" charset="-122"/>
              </a:rPr>
              <a:t>35</a:t>
            </a:r>
            <a:r>
              <a:rPr lang="zh-CN" altLang="en-US" sz="2800" dirty="0">
                <a:latin typeface="华文楷体" pitchFamily="2" charset="-122"/>
                <a:ea typeface="华文楷体" pitchFamily="2" charset="-122"/>
              </a:rPr>
              <a:t>美元的看涨期权。如果股票价格高于</a:t>
            </a:r>
            <a:r>
              <a:rPr lang="en-US" altLang="zh-CN" sz="2800" dirty="0">
                <a:latin typeface="华文楷体" pitchFamily="2" charset="-122"/>
                <a:ea typeface="华文楷体" pitchFamily="2" charset="-122"/>
              </a:rPr>
              <a:t>35</a:t>
            </a:r>
            <a:r>
              <a:rPr lang="zh-CN" altLang="en-US" sz="2800" dirty="0">
                <a:latin typeface="华文楷体" pitchFamily="2" charset="-122"/>
                <a:ea typeface="华文楷体" pitchFamily="2" charset="-122"/>
              </a:rPr>
              <a:t>美元，则投资者的这一牛市差价收益为</a:t>
            </a:r>
            <a:r>
              <a:rPr lang="en-US" altLang="zh-CN" sz="2800" dirty="0">
                <a:latin typeface="华文楷体" pitchFamily="2" charset="-122"/>
                <a:ea typeface="华文楷体" pitchFamily="2" charset="-122"/>
              </a:rPr>
              <a:t>5</a:t>
            </a:r>
            <a:r>
              <a:rPr lang="zh-CN" altLang="en-US" sz="2800" dirty="0">
                <a:latin typeface="华文楷体" pitchFamily="2" charset="-122"/>
                <a:ea typeface="华文楷体" pitchFamily="2" charset="-122"/>
              </a:rPr>
              <a:t>美元；如果股票价格低于</a:t>
            </a:r>
            <a:r>
              <a:rPr lang="en-US" altLang="zh-CN" sz="2800" dirty="0">
                <a:latin typeface="华文楷体" pitchFamily="2" charset="-122"/>
                <a:ea typeface="华文楷体" pitchFamily="2" charset="-122"/>
              </a:rPr>
              <a:t>30</a:t>
            </a:r>
            <a:r>
              <a:rPr lang="zh-CN" altLang="en-US" sz="2800" dirty="0">
                <a:latin typeface="华文楷体" pitchFamily="2" charset="-122"/>
                <a:ea typeface="华文楷体" pitchFamily="2" charset="-122"/>
              </a:rPr>
              <a:t>美元，则投资者的这一牛市差价收益为</a:t>
            </a:r>
            <a:r>
              <a:rPr lang="en-US" altLang="zh-CN" sz="2800" dirty="0">
                <a:latin typeface="华文楷体" pitchFamily="2" charset="-122"/>
                <a:ea typeface="华文楷体" pitchFamily="2" charset="-122"/>
              </a:rPr>
              <a:t>0</a:t>
            </a:r>
            <a:r>
              <a:rPr lang="zh-CN" altLang="en-US" sz="2800" dirty="0">
                <a:latin typeface="华文楷体" pitchFamily="2" charset="-122"/>
                <a:ea typeface="华文楷体" pitchFamily="2" charset="-122"/>
              </a:rPr>
              <a:t>美元；如果股票价格在</a:t>
            </a:r>
            <a:r>
              <a:rPr lang="en-US" altLang="zh-CN" sz="2800" dirty="0">
                <a:latin typeface="华文楷体" pitchFamily="2" charset="-122"/>
                <a:ea typeface="华文楷体" pitchFamily="2" charset="-122"/>
              </a:rPr>
              <a:t>30</a:t>
            </a:r>
            <a:r>
              <a:rPr lang="zh-CN" altLang="en-US" sz="2800" dirty="0">
                <a:latin typeface="华文楷体" pitchFamily="2" charset="-122"/>
                <a:ea typeface="华文楷体" pitchFamily="2" charset="-122"/>
              </a:rPr>
              <a:t>与</a:t>
            </a:r>
            <a:r>
              <a:rPr lang="en-US" altLang="zh-CN" sz="2800" dirty="0">
                <a:latin typeface="华文楷体" pitchFamily="2" charset="-122"/>
                <a:ea typeface="华文楷体" pitchFamily="2" charset="-122"/>
              </a:rPr>
              <a:t>50</a:t>
            </a:r>
            <a:r>
              <a:rPr lang="zh-CN" altLang="en-US" sz="2800" dirty="0">
                <a:latin typeface="华文楷体" pitchFamily="2" charset="-122"/>
                <a:ea typeface="华文楷体" pitchFamily="2" charset="-122"/>
              </a:rPr>
              <a:t>美元之间，则投资者的这一牛市差价收益为股票价格与</a:t>
            </a:r>
            <a:r>
              <a:rPr lang="en-US" altLang="zh-CN" sz="2800" dirty="0">
                <a:latin typeface="华文楷体" pitchFamily="2" charset="-122"/>
                <a:ea typeface="华文楷体" pitchFamily="2" charset="-122"/>
              </a:rPr>
              <a:t>30</a:t>
            </a:r>
            <a:r>
              <a:rPr lang="zh-CN" altLang="en-US" sz="2800" dirty="0">
                <a:latin typeface="华文楷体" pitchFamily="2" charset="-122"/>
                <a:ea typeface="华文楷体" pitchFamily="2" charset="-122"/>
              </a:rPr>
              <a:t>美元的差。</a:t>
            </a:r>
          </a:p>
        </p:txBody>
      </p:sp>
      <p:graphicFrame>
        <p:nvGraphicFramePr>
          <p:cNvPr id="5" name="表格 4"/>
          <p:cNvGraphicFramePr>
            <a:graphicFrameLocks noGrp="1"/>
          </p:cNvGraphicFramePr>
          <p:nvPr>
            <p:extLst>
              <p:ext uri="{D42A27DB-BD31-4B8C-83A1-F6EECF244321}">
                <p14:modId xmlns:p14="http://schemas.microsoft.com/office/powerpoint/2010/main" val="2658767503"/>
              </p:ext>
            </p:extLst>
          </p:nvPr>
        </p:nvGraphicFramePr>
        <p:xfrm>
          <a:off x="1979712" y="4293096"/>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zh-CN" altLang="en-US" sz="1800" b="1" kern="1200" dirty="0">
                          <a:solidFill>
                            <a:schemeClr val="lt1"/>
                          </a:solidFill>
                          <a:latin typeface="+mn-lt"/>
                          <a:ea typeface="+mn-ea"/>
                          <a:cs typeface="+mn-cs"/>
                        </a:rPr>
                        <a:t>股票价格范围</a:t>
                      </a:r>
                      <a:endParaRPr lang="zh-CN" altLang="en-US" dirty="0"/>
                    </a:p>
                  </a:txBody>
                  <a:tcPr/>
                </a:tc>
                <a:tc>
                  <a:txBody>
                    <a:bodyPr/>
                    <a:lstStyle/>
                    <a:p>
                      <a:r>
                        <a:rPr lang="zh-CN" altLang="en-US" dirty="0"/>
                        <a:t>盈利</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S</a:t>
                      </a:r>
                      <a:r>
                        <a:rPr lang="en-US" altLang="zh-CN" baseline="-25000" dirty="0"/>
                        <a:t>T</a:t>
                      </a:r>
                      <a:r>
                        <a:rPr lang="en-US" altLang="zh-CN" dirty="0"/>
                        <a:t>≤30</a:t>
                      </a:r>
                      <a:endParaRPr lang="zh-CN" altLang="en-US" dirty="0"/>
                    </a:p>
                  </a:txBody>
                  <a:tcPr/>
                </a:tc>
                <a:tc>
                  <a:txBody>
                    <a:bodyPr/>
                    <a:lstStyle/>
                    <a:p>
                      <a:r>
                        <a:rPr lang="en-US" altLang="zh-CN" dirty="0"/>
                        <a:t>-2</a:t>
                      </a:r>
                      <a:endParaRPr lang="zh-CN" alt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30&lt;S</a:t>
                      </a:r>
                      <a:r>
                        <a:rPr lang="en-US" altLang="zh-CN" baseline="-25000" dirty="0"/>
                        <a:t>T</a:t>
                      </a:r>
                      <a:r>
                        <a:rPr lang="en-US" altLang="zh-CN" dirty="0"/>
                        <a:t>&lt;35</a:t>
                      </a:r>
                      <a:endParaRPr lang="zh-CN" altLang="en-US" dirty="0"/>
                    </a:p>
                  </a:txBody>
                  <a:tcPr/>
                </a:tc>
                <a:tc>
                  <a:txBody>
                    <a:bodyPr/>
                    <a:lstStyle/>
                    <a:p>
                      <a:r>
                        <a:rPr lang="en-US" altLang="zh-CN" dirty="0"/>
                        <a:t>S</a:t>
                      </a:r>
                      <a:r>
                        <a:rPr lang="en-US" altLang="zh-CN" baseline="-25000" dirty="0"/>
                        <a:t>T</a:t>
                      </a:r>
                      <a:r>
                        <a:rPr lang="en-US" altLang="zh-CN" dirty="0"/>
                        <a:t>-32</a:t>
                      </a:r>
                      <a:endParaRPr lang="zh-CN" alt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S</a:t>
                      </a:r>
                      <a:r>
                        <a:rPr lang="en-US" altLang="zh-CN" baseline="-25000" dirty="0"/>
                        <a:t>T</a:t>
                      </a:r>
                      <a:r>
                        <a:rPr lang="en-US" altLang="zh-CN" dirty="0"/>
                        <a:t>≥35</a:t>
                      </a:r>
                      <a:endParaRPr lang="zh-CN" altLang="en-US" dirty="0"/>
                    </a:p>
                  </a:txBody>
                  <a:tcPr/>
                </a:tc>
                <a:tc>
                  <a:txBody>
                    <a:bodyPr/>
                    <a:lstStyle/>
                    <a:p>
                      <a:r>
                        <a:rPr lang="en-US" altLang="zh-CN" dirty="0"/>
                        <a:t>3</a:t>
                      </a:r>
                      <a:endParaRPr lang="zh-CN" alt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pPr eaLnBrk="1" hangingPunct="1"/>
            <a:endParaRPr lang="zh-CN" altLang="zh-CN" dirty="0">
              <a:latin typeface="华文楷体" pitchFamily="2" charset="-122"/>
              <a:ea typeface="华文楷体" pitchFamily="2" charset="-122"/>
            </a:endParaRPr>
          </a:p>
        </p:txBody>
      </p:sp>
      <p:sp>
        <p:nvSpPr>
          <p:cNvPr id="83972" name="Rectangle 3"/>
          <p:cNvSpPr>
            <a:spLocks noGrp="1" noChangeArrowheads="1"/>
          </p:cNvSpPr>
          <p:nvPr>
            <p:ph idx="1"/>
          </p:nvPr>
        </p:nvSpPr>
        <p:spPr>
          <a:xfrm>
            <a:off x="685800" y="1916113"/>
            <a:ext cx="7772400" cy="4713287"/>
          </a:xfrm>
        </p:spPr>
        <p:txBody>
          <a:bodyPr>
            <a:normAutofit lnSpcReduction="10000"/>
          </a:bodyPr>
          <a:lstStyle/>
          <a:p>
            <a:pPr eaLnBrk="1" hangingPunct="1">
              <a:lnSpc>
                <a:spcPct val="80000"/>
              </a:lnSpc>
            </a:pPr>
            <a:endParaRPr lang="en-US" altLang="zh-CN" dirty="0"/>
          </a:p>
          <a:p>
            <a:pPr eaLnBrk="1" hangingPunct="1">
              <a:lnSpc>
                <a:spcPct val="80000"/>
              </a:lnSpc>
            </a:pPr>
            <a:endParaRPr lang="en-US" altLang="zh-CN" dirty="0"/>
          </a:p>
          <a:p>
            <a:pPr eaLnBrk="1" hangingPunct="1">
              <a:lnSpc>
                <a:spcPct val="80000"/>
              </a:lnSpc>
            </a:pPr>
            <a:endParaRPr lang="en-US" altLang="zh-CN" dirty="0"/>
          </a:p>
          <a:p>
            <a:pPr eaLnBrk="1" hangingPunct="1">
              <a:lnSpc>
                <a:spcPct val="80000"/>
              </a:lnSpc>
            </a:pPr>
            <a:endParaRPr lang="en-US" altLang="zh-CN" dirty="0"/>
          </a:p>
          <a:p>
            <a:pPr eaLnBrk="1" hangingPunct="1">
              <a:lnSpc>
                <a:spcPct val="80000"/>
              </a:lnSpc>
            </a:pPr>
            <a:endParaRPr lang="en-US" altLang="zh-CN" dirty="0"/>
          </a:p>
          <a:p>
            <a:pPr eaLnBrk="1" hangingPunct="1">
              <a:lnSpc>
                <a:spcPct val="80000"/>
              </a:lnSpc>
            </a:pPr>
            <a:endParaRPr lang="en-US" altLang="zh-CN" dirty="0"/>
          </a:p>
          <a:p>
            <a:pPr eaLnBrk="1" hangingPunct="1">
              <a:lnSpc>
                <a:spcPct val="80000"/>
              </a:lnSpc>
            </a:pPr>
            <a:endParaRPr lang="en-US" altLang="zh-CN" dirty="0"/>
          </a:p>
          <a:p>
            <a:pPr eaLnBrk="1" hangingPunct="1">
              <a:lnSpc>
                <a:spcPct val="80000"/>
              </a:lnSpc>
            </a:pPr>
            <a:endParaRPr lang="en-US" altLang="zh-CN" dirty="0"/>
          </a:p>
          <a:p>
            <a:pPr eaLnBrk="1" hangingPunct="1">
              <a:lnSpc>
                <a:spcPct val="80000"/>
              </a:lnSpc>
            </a:pPr>
            <a:endParaRPr lang="en-US" altLang="zh-CN" dirty="0">
              <a:solidFill>
                <a:srgbClr val="000000"/>
              </a:solidFill>
              <a:latin typeface="Times New Roman" pitchFamily="18" charset="0"/>
            </a:endParaRPr>
          </a:p>
          <a:p>
            <a:pPr eaLnBrk="1" hangingPunct="1">
              <a:lnSpc>
                <a:spcPct val="80000"/>
              </a:lnSpc>
            </a:pPr>
            <a:r>
              <a:rPr lang="en-US" altLang="zh-CN" dirty="0">
                <a:solidFill>
                  <a:srgbClr val="000000"/>
                </a:solidFill>
                <a:latin typeface="Times New Roman" pitchFamily="18" charset="0"/>
              </a:rPr>
              <a:t>       </a:t>
            </a:r>
            <a:r>
              <a:rPr lang="zh-CN" altLang="en-US" sz="2600" dirty="0">
                <a:solidFill>
                  <a:srgbClr val="000000"/>
                </a:solidFill>
                <a:latin typeface="Times New Roman" pitchFamily="18" charset="0"/>
              </a:rPr>
              <a:t>图</a:t>
            </a:r>
            <a:r>
              <a:rPr lang="en-US" altLang="zh-CN" sz="2600" dirty="0">
                <a:solidFill>
                  <a:srgbClr val="000000"/>
                </a:solidFill>
              </a:rPr>
              <a:t>5.2</a:t>
            </a:r>
            <a:r>
              <a:rPr lang="zh-CN" altLang="en-US" sz="2600" dirty="0">
                <a:solidFill>
                  <a:srgbClr val="000000"/>
                </a:solidFill>
                <a:latin typeface="Times New Roman" pitchFamily="18" charset="0"/>
              </a:rPr>
              <a:t>看跌期权的牛市差价组合</a:t>
            </a:r>
            <a:endParaRPr lang="zh-CN" altLang="en-US" sz="2600" dirty="0"/>
          </a:p>
          <a:p>
            <a:pPr eaLnBrk="1" hangingPunct="1">
              <a:lnSpc>
                <a:spcPct val="80000"/>
              </a:lnSpc>
            </a:pPr>
            <a:endParaRPr lang="en-US" altLang="zh-CN" sz="2600" dirty="0"/>
          </a:p>
        </p:txBody>
      </p:sp>
      <p:sp>
        <p:nvSpPr>
          <p:cNvPr id="83970" name="灯片编号占位符 5"/>
          <p:cNvSpPr>
            <a:spLocks noGrp="1"/>
          </p:cNvSpPr>
          <p:nvPr>
            <p:ph type="sldNum" sz="quarter" idx="12"/>
          </p:nvPr>
        </p:nvSpPr>
        <p:spPr>
          <a:noFill/>
        </p:spPr>
        <p:txBody>
          <a:bodyPr/>
          <a:lstStyle/>
          <a:p>
            <a:fld id="{833D242F-CFC7-4A2B-B31C-9CF8043D556F}" type="slidenum">
              <a:rPr lang="en-US" altLang="zh-CN"/>
              <a:pPr/>
              <a:t>9</a:t>
            </a:fld>
            <a:endParaRPr lang="en-US" altLang="zh-CN"/>
          </a:p>
        </p:txBody>
      </p:sp>
      <p:sp>
        <p:nvSpPr>
          <p:cNvPr id="83973" name="Rectangle 4"/>
          <p:cNvSpPr>
            <a:spLocks noChangeArrowheads="1"/>
          </p:cNvSpPr>
          <p:nvPr/>
        </p:nvSpPr>
        <p:spPr bwMode="auto">
          <a:xfrm>
            <a:off x="2281238" y="1733550"/>
            <a:ext cx="9144000" cy="0"/>
          </a:xfrm>
          <a:prstGeom prst="rect">
            <a:avLst/>
          </a:prstGeom>
          <a:noFill/>
          <a:ln w="9525">
            <a:noFill/>
            <a:miter lim="800000"/>
            <a:headEnd/>
            <a:tailEnd/>
          </a:ln>
        </p:spPr>
        <p:txBody>
          <a:bodyPr>
            <a:spAutoFit/>
          </a:bodyPr>
          <a:lstStyle/>
          <a:p>
            <a:endParaRPr lang="zh-CN" altLang="en-US"/>
          </a:p>
        </p:txBody>
      </p:sp>
      <p:pic>
        <p:nvPicPr>
          <p:cNvPr id="83974" name="Picture 5"/>
          <p:cNvPicPr>
            <a:picLocks noChangeAspect="1" noChangeArrowheads="1"/>
          </p:cNvPicPr>
          <p:nvPr/>
        </p:nvPicPr>
        <p:blipFill>
          <a:blip r:embed="rId2"/>
          <a:srcRect/>
          <a:stretch>
            <a:fillRect/>
          </a:stretch>
        </p:blipFill>
        <p:spPr bwMode="auto">
          <a:xfrm>
            <a:off x="539750" y="0"/>
            <a:ext cx="8153400" cy="597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233</TotalTime>
  <Words>4010</Words>
  <Application>Microsoft Office PowerPoint</Application>
  <PresentationFormat>全屏显示(4:3)</PresentationFormat>
  <Paragraphs>405</Paragraphs>
  <Slides>63</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63</vt:i4>
      </vt:variant>
    </vt:vector>
  </HeadingPairs>
  <TitlesOfParts>
    <vt:vector size="73" baseType="lpstr">
      <vt:lpstr>华文楷体</vt:lpstr>
      <vt:lpstr>宋体</vt:lpstr>
      <vt:lpstr>Arial</vt:lpstr>
      <vt:lpstr>Calibri</vt:lpstr>
      <vt:lpstr>Symbol</vt:lpstr>
      <vt:lpstr>Times New Roman</vt:lpstr>
      <vt:lpstr>Wingdings</vt:lpstr>
      <vt:lpstr>Office 主题</vt:lpstr>
      <vt:lpstr>Worksheet</vt:lpstr>
      <vt:lpstr>Microsoft Excel 97-2003 工作表</vt:lpstr>
      <vt:lpstr>第四节 期权交易策略 </vt:lpstr>
      <vt:lpstr>一、标的资产与期权组合</vt:lpstr>
      <vt:lpstr>PowerPoint 演示文稿</vt:lpstr>
      <vt:lpstr>二、差价组合***</vt:lpstr>
      <vt:lpstr>（一）牛市差价（Bull  Spreads）组合</vt:lpstr>
      <vt:lpstr>PowerPoint 演示文稿</vt:lpstr>
      <vt:lpstr>表10.1 由看涨期权构成的牛市差价的收益</vt:lpstr>
      <vt:lpstr>PowerPoint 演示文稿</vt:lpstr>
      <vt:lpstr>PowerPoint 演示文稿</vt:lpstr>
      <vt:lpstr>牛市差价组合</vt:lpstr>
      <vt:lpstr>（二）熊市差价组合</vt:lpstr>
      <vt:lpstr>PowerPoint 演示文稿</vt:lpstr>
      <vt:lpstr>PowerPoint 演示文稿</vt:lpstr>
      <vt:lpstr>表10.3 由看跌期权构成的熊市差价的收益</vt:lpstr>
      <vt:lpstr>PowerPoint 演示文稿</vt:lpstr>
      <vt:lpstr>（三）盒式差价组合 </vt:lpstr>
      <vt:lpstr>（四）蝶式差价组合 </vt:lpstr>
      <vt:lpstr>蝶式差价组合 </vt:lpstr>
      <vt:lpstr>PowerPoint 演示文稿</vt:lpstr>
      <vt:lpstr>表10.6 一个蝶式差价期权的收益</vt:lpstr>
      <vt:lpstr>PowerPoint 演示文稿</vt:lpstr>
      <vt:lpstr>（五）差期组合（日历价差）***</vt:lpstr>
      <vt:lpstr>PowerPoint 演示文稿</vt:lpstr>
      <vt:lpstr>看涨期权的正向差期组合</vt:lpstr>
      <vt:lpstr>PowerPoint 演示文稿</vt:lpstr>
      <vt:lpstr>（六）对角组合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三、混合期权 </vt:lpstr>
      <vt:lpstr>PowerPoint 演示文稿</vt:lpstr>
      <vt:lpstr>表10-8 跨式期权的收益</vt:lpstr>
      <vt:lpstr>（二）条式组合和带式组合</vt:lpstr>
      <vt:lpstr>PowerPoint 演示文稿</vt:lpstr>
      <vt:lpstr>带式组合</vt:lpstr>
      <vt:lpstr>PowerPoint 演示文稿</vt:lpstr>
      <vt:lpstr>（三）宽跨式组合 </vt:lpstr>
      <vt:lpstr>PowerPoint 演示文稿</vt:lpstr>
      <vt:lpstr>四、期权组合盈亏图的算法 </vt:lpstr>
      <vt:lpstr>PowerPoint 演示文稿</vt:lpstr>
      <vt:lpstr>PowerPoint 演示文稿</vt:lpstr>
      <vt:lpstr>PowerPoint 演示文稿</vt:lpstr>
      <vt:lpstr>PowerPoint 演示文稿</vt:lpstr>
      <vt:lpstr>五、沪深300指数期权交易策略实例</vt:lpstr>
      <vt:lpstr>（二）沪深300指数期权交易策略的应用</vt:lpstr>
      <vt:lpstr>PowerPoint 演示文稿</vt:lpstr>
      <vt:lpstr>期权合约的选择</vt:lpstr>
      <vt:lpstr>2.保险策略</vt:lpstr>
      <vt:lpstr>期权保值效果图（图6-48）</vt:lpstr>
      <vt:lpstr>3. 增强收益策略</vt:lpstr>
      <vt:lpstr>PowerPoint 演示文稿</vt:lpstr>
      <vt:lpstr>（2）卖出看跌期权策略***</vt:lpstr>
      <vt:lpstr>PowerPoint 演示文稿</vt:lpstr>
      <vt:lpstr>4.交易波动率策略</vt:lpstr>
      <vt:lpstr>PowerPoint 演示文稿</vt:lpstr>
      <vt:lpstr>（2）期权波动率交易技巧</vt:lpstr>
      <vt:lpstr>5.期权套利策略</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第三节 期权交易策略 </dc:title>
  <dc:creator>Administrator</dc:creator>
  <cp:lastModifiedBy>Administrator</cp:lastModifiedBy>
  <cp:revision>92</cp:revision>
  <dcterms:created xsi:type="dcterms:W3CDTF">2013-02-13T04:39:37Z</dcterms:created>
  <dcterms:modified xsi:type="dcterms:W3CDTF">2023-05-22T12:35:10Z</dcterms:modified>
</cp:coreProperties>
</file>