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ags/tag1.xml" ContentType="application/vnd.openxmlformats-officedocument.presentationml.tags+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charts/chart1.xml" ContentType="application/vnd.openxmlformats-officedocument.drawingml.chart+xml"/>
  <Override PartName="/ppt/theme/themeOverride1.xml" ContentType="application/vnd.openxmlformats-officedocument.themeOverride+xml"/>
  <Override PartName="/ppt/charts/chart2.xml" ContentType="application/vnd.openxmlformats-officedocument.drawingml.chart+xml"/>
  <Override PartName="/ppt/theme/themeOverride2.xml" ContentType="application/vnd.openxmlformats-officedocument.themeOverride+xml"/>
  <Override PartName="/ppt/charts/chart3.xml" ContentType="application/vnd.openxmlformats-officedocument.drawingml.chart+xml"/>
  <Override PartName="/ppt/theme/themeOverride3.xml" ContentType="application/vnd.openxmlformats-officedocument.themeOverride+xml"/>
  <Override PartName="/ppt/charts/chart4.xml" ContentType="application/vnd.openxmlformats-officedocument.drawingml.chart+xml"/>
  <Override PartName="/ppt/theme/themeOverride4.xml" ContentType="application/vnd.openxmlformats-officedocument.themeOverride+xml"/>
  <Override PartName="/ppt/charts/chart5.xml" ContentType="application/vnd.openxmlformats-officedocument.drawingml.chart+xml"/>
  <Override PartName="/ppt/theme/themeOverride5.xml" ContentType="application/vnd.openxmlformats-officedocument.themeOverride+xml"/>
  <Override PartName="/ppt/notesSlides/notesSlide5.xml" ContentType="application/vnd.openxmlformats-officedocument.presentationml.notesSlide+xml"/>
  <Override PartName="/ppt/charts/chart6.xml" ContentType="application/vnd.openxmlformats-officedocument.drawingml.chart+xml"/>
  <Override PartName="/ppt/theme/themeOverride6.xml" ContentType="application/vnd.openxmlformats-officedocument.themeOverride+xml"/>
  <Override PartName="/ppt/charts/chart7.xml" ContentType="application/vnd.openxmlformats-officedocument.drawingml.chart+xml"/>
  <Override PartName="/ppt/theme/themeOverride7.xml" ContentType="application/vnd.openxmlformats-officedocument.themeOverride+xml"/>
  <Override PartName="/ppt/charts/chart8.xml" ContentType="application/vnd.openxmlformats-officedocument.drawingml.chart+xml"/>
  <Override PartName="/ppt/theme/themeOverride8.xml" ContentType="application/vnd.openxmlformats-officedocument.themeOverride+xml"/>
  <Override PartName="/ppt/charts/chart9.xml" ContentType="application/vnd.openxmlformats-officedocument.drawingml.chart+xml"/>
  <Override PartName="/ppt/theme/themeOverride9.xml" ContentType="application/vnd.openxmlformats-officedocument.themeOverr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1" r:id="rId1"/>
  </p:sldMasterIdLst>
  <p:notesMasterIdLst>
    <p:notesMasterId r:id="rId122"/>
  </p:notesMasterIdLst>
  <p:sldIdLst>
    <p:sldId id="256" r:id="rId2"/>
    <p:sldId id="684" r:id="rId3"/>
    <p:sldId id="334" r:id="rId4"/>
    <p:sldId id="269" r:id="rId5"/>
    <p:sldId id="270" r:id="rId6"/>
    <p:sldId id="647" r:id="rId7"/>
    <p:sldId id="685" r:id="rId8"/>
    <p:sldId id="686" r:id="rId9"/>
    <p:sldId id="687" r:id="rId10"/>
    <p:sldId id="355" r:id="rId11"/>
    <p:sldId id="446" r:id="rId12"/>
    <p:sldId id="648" r:id="rId13"/>
    <p:sldId id="450" r:id="rId14"/>
    <p:sldId id="449" r:id="rId15"/>
    <p:sldId id="491" r:id="rId16"/>
    <p:sldId id="688" r:id="rId17"/>
    <p:sldId id="689" r:id="rId18"/>
    <p:sldId id="492" r:id="rId19"/>
    <p:sldId id="353" r:id="rId20"/>
    <p:sldId id="354" r:id="rId21"/>
    <p:sldId id="356" r:id="rId22"/>
    <p:sldId id="651" r:id="rId23"/>
    <p:sldId id="690" r:id="rId24"/>
    <p:sldId id="357" r:id="rId25"/>
    <p:sldId id="272" r:id="rId26"/>
    <p:sldId id="273" r:id="rId27"/>
    <p:sldId id="358" r:id="rId28"/>
    <p:sldId id="359" r:id="rId29"/>
    <p:sldId id="285" r:id="rId30"/>
    <p:sldId id="360" r:id="rId31"/>
    <p:sldId id="281" r:id="rId32"/>
    <p:sldId id="283" r:id="rId33"/>
    <p:sldId id="361" r:id="rId34"/>
    <p:sldId id="362" r:id="rId35"/>
    <p:sldId id="363" r:id="rId36"/>
    <p:sldId id="364" r:id="rId37"/>
    <p:sldId id="289" r:id="rId38"/>
    <p:sldId id="365" r:id="rId39"/>
    <p:sldId id="367" r:id="rId40"/>
    <p:sldId id="368" r:id="rId41"/>
    <p:sldId id="366" r:id="rId42"/>
    <p:sldId id="370" r:id="rId43"/>
    <p:sldId id="371" r:id="rId44"/>
    <p:sldId id="372" r:id="rId45"/>
    <p:sldId id="373" r:id="rId46"/>
    <p:sldId id="375" r:id="rId47"/>
    <p:sldId id="374" r:id="rId48"/>
    <p:sldId id="291" r:id="rId49"/>
    <p:sldId id="376" r:id="rId50"/>
    <p:sldId id="379" r:id="rId51"/>
    <p:sldId id="380" r:id="rId52"/>
    <p:sldId id="381" r:id="rId53"/>
    <p:sldId id="383" r:id="rId54"/>
    <p:sldId id="384" r:id="rId55"/>
    <p:sldId id="385" r:id="rId56"/>
    <p:sldId id="382" r:id="rId57"/>
    <p:sldId id="387" r:id="rId58"/>
    <p:sldId id="388" r:id="rId59"/>
    <p:sldId id="389" r:id="rId60"/>
    <p:sldId id="390" r:id="rId61"/>
    <p:sldId id="391" r:id="rId62"/>
    <p:sldId id="396" r:id="rId63"/>
    <p:sldId id="393" r:id="rId64"/>
    <p:sldId id="394" r:id="rId65"/>
    <p:sldId id="395" r:id="rId66"/>
    <p:sldId id="397" r:id="rId67"/>
    <p:sldId id="398" r:id="rId68"/>
    <p:sldId id="399" r:id="rId69"/>
    <p:sldId id="400" r:id="rId70"/>
    <p:sldId id="401" r:id="rId71"/>
    <p:sldId id="405" r:id="rId72"/>
    <p:sldId id="406" r:id="rId73"/>
    <p:sldId id="407" r:id="rId74"/>
    <p:sldId id="409" r:id="rId75"/>
    <p:sldId id="411" r:id="rId76"/>
    <p:sldId id="412" r:id="rId77"/>
    <p:sldId id="413" r:id="rId78"/>
    <p:sldId id="414" r:id="rId79"/>
    <p:sldId id="415" r:id="rId80"/>
    <p:sldId id="416" r:id="rId81"/>
    <p:sldId id="417" r:id="rId82"/>
    <p:sldId id="418" r:id="rId83"/>
    <p:sldId id="419" r:id="rId84"/>
    <p:sldId id="420" r:id="rId85"/>
    <p:sldId id="421" r:id="rId86"/>
    <p:sldId id="422" r:id="rId87"/>
    <p:sldId id="424" r:id="rId88"/>
    <p:sldId id="426" r:id="rId89"/>
    <p:sldId id="428" r:id="rId90"/>
    <p:sldId id="433" r:id="rId91"/>
    <p:sldId id="427" r:id="rId92"/>
    <p:sldId id="434" r:id="rId93"/>
    <p:sldId id="429" r:id="rId94"/>
    <p:sldId id="430" r:id="rId95"/>
    <p:sldId id="431" r:id="rId96"/>
    <p:sldId id="432" r:id="rId97"/>
    <p:sldId id="652" r:id="rId98"/>
    <p:sldId id="671" r:id="rId99"/>
    <p:sldId id="672" r:id="rId100"/>
    <p:sldId id="673" r:id="rId101"/>
    <p:sldId id="674" r:id="rId102"/>
    <p:sldId id="675" r:id="rId103"/>
    <p:sldId id="676" r:id="rId104"/>
    <p:sldId id="653" r:id="rId105"/>
    <p:sldId id="662" r:id="rId106"/>
    <p:sldId id="682" r:id="rId107"/>
    <p:sldId id="677" r:id="rId108"/>
    <p:sldId id="678" r:id="rId109"/>
    <p:sldId id="679" r:id="rId110"/>
    <p:sldId id="680" r:id="rId111"/>
    <p:sldId id="681" r:id="rId112"/>
    <p:sldId id="663" r:id="rId113"/>
    <p:sldId id="664" r:id="rId114"/>
    <p:sldId id="665" r:id="rId115"/>
    <p:sldId id="683" r:id="rId116"/>
    <p:sldId id="667" r:id="rId117"/>
    <p:sldId id="666" r:id="rId118"/>
    <p:sldId id="669" r:id="rId119"/>
    <p:sldId id="670" r:id="rId120"/>
    <p:sldId id="348" r:id="rId121"/>
  </p:sldIdLst>
  <p:sldSz cx="9144000" cy="6858000" type="screen4x3"/>
  <p:notesSz cx="6858000" cy="9144000"/>
  <p:defaultTextStyle>
    <a:defPPr>
      <a:defRPr lang="zh-CN"/>
    </a:defPPr>
    <a:lvl1pPr algn="l" rtl="0" eaLnBrk="0" fontAlgn="base" hangingPunct="0">
      <a:spcBef>
        <a:spcPct val="0"/>
      </a:spcBef>
      <a:spcAft>
        <a:spcPct val="0"/>
      </a:spcAft>
      <a:defRPr kern="1200">
        <a:solidFill>
          <a:schemeClr val="tx1"/>
        </a:solidFill>
        <a:latin typeface="Arial" panose="020B0604020202020204" pitchFamily="34" charset="0"/>
        <a:ea typeface="宋体" panose="02010600030101010101" pitchFamily="2" charset="-122"/>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宋体" panose="02010600030101010101" pitchFamily="2" charset="-122"/>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宋体" panose="02010600030101010101" pitchFamily="2" charset="-122"/>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宋体" panose="02010600030101010101" pitchFamily="2" charset="-122"/>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宋体" panose="02010600030101010101" pitchFamily="2" charset="-122"/>
        <a:cs typeface="+mn-cs"/>
      </a:defRPr>
    </a:lvl5pPr>
    <a:lvl6pPr marL="2286000" algn="l" defTabSz="914400" rtl="0" eaLnBrk="1" latinLnBrk="0" hangingPunct="1">
      <a:defRPr kern="1200">
        <a:solidFill>
          <a:schemeClr val="tx1"/>
        </a:solidFill>
        <a:latin typeface="Arial" panose="020B0604020202020204" pitchFamily="34" charset="0"/>
        <a:ea typeface="宋体" panose="02010600030101010101" pitchFamily="2" charset="-122"/>
        <a:cs typeface="+mn-cs"/>
      </a:defRPr>
    </a:lvl6pPr>
    <a:lvl7pPr marL="2743200" algn="l" defTabSz="914400" rtl="0" eaLnBrk="1" latinLnBrk="0" hangingPunct="1">
      <a:defRPr kern="1200">
        <a:solidFill>
          <a:schemeClr val="tx1"/>
        </a:solidFill>
        <a:latin typeface="Arial" panose="020B0604020202020204" pitchFamily="34" charset="0"/>
        <a:ea typeface="宋体" panose="02010600030101010101" pitchFamily="2" charset="-122"/>
        <a:cs typeface="+mn-cs"/>
      </a:defRPr>
    </a:lvl7pPr>
    <a:lvl8pPr marL="3200400" algn="l" defTabSz="914400" rtl="0" eaLnBrk="1" latinLnBrk="0" hangingPunct="1">
      <a:defRPr kern="1200">
        <a:solidFill>
          <a:schemeClr val="tx1"/>
        </a:solidFill>
        <a:latin typeface="Arial" panose="020B0604020202020204" pitchFamily="34" charset="0"/>
        <a:ea typeface="宋体" panose="02010600030101010101" pitchFamily="2" charset="-122"/>
        <a:cs typeface="+mn-cs"/>
      </a:defRPr>
    </a:lvl8pPr>
    <a:lvl9pPr marL="3657600" algn="l" defTabSz="914400" rtl="0" eaLnBrk="1" latinLnBrk="0" hangingPunct="1">
      <a:defRPr kern="1200">
        <a:solidFill>
          <a:schemeClr val="tx1"/>
        </a:solidFill>
        <a:latin typeface="Arial" panose="020B0604020202020204" pitchFamily="34" charset="0"/>
        <a:ea typeface="宋体" panose="02010600030101010101" pitchFamily="2" charset="-122"/>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583" autoAdjust="0"/>
    <p:restoredTop sz="91939" autoAdjust="0"/>
  </p:normalViewPr>
  <p:slideViewPr>
    <p:cSldViewPr>
      <p:cViewPr varScale="1">
        <p:scale>
          <a:sx n="81" d="100"/>
          <a:sy n="81" d="100"/>
        </p:scale>
        <p:origin x="993" y="5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117" Type="http://schemas.openxmlformats.org/officeDocument/2006/relationships/slide" Target="slides/slide116.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112" Type="http://schemas.openxmlformats.org/officeDocument/2006/relationships/slide" Target="slides/slide111.xml"/><Relationship Id="rId16" Type="http://schemas.openxmlformats.org/officeDocument/2006/relationships/slide" Target="slides/slide15.xml"/><Relationship Id="rId107" Type="http://schemas.openxmlformats.org/officeDocument/2006/relationships/slide" Target="slides/slide106.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102" Type="http://schemas.openxmlformats.org/officeDocument/2006/relationships/slide" Target="slides/slide101.xml"/><Relationship Id="rId123" Type="http://schemas.openxmlformats.org/officeDocument/2006/relationships/presProps" Target="presProps.xml"/><Relationship Id="rId5" Type="http://schemas.openxmlformats.org/officeDocument/2006/relationships/slide" Target="slides/slide4.xml"/><Relationship Id="rId61" Type="http://schemas.openxmlformats.org/officeDocument/2006/relationships/slide" Target="slides/slide60.xml"/><Relationship Id="rId82" Type="http://schemas.openxmlformats.org/officeDocument/2006/relationships/slide" Target="slides/slide81.xml"/><Relationship Id="rId90" Type="http://schemas.openxmlformats.org/officeDocument/2006/relationships/slide" Target="slides/slide89.xml"/><Relationship Id="rId95" Type="http://schemas.openxmlformats.org/officeDocument/2006/relationships/slide" Target="slides/slide94.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113" Type="http://schemas.openxmlformats.org/officeDocument/2006/relationships/slide" Target="slides/slide112.xml"/><Relationship Id="rId118" Type="http://schemas.openxmlformats.org/officeDocument/2006/relationships/slide" Target="slides/slide117.xml"/><Relationship Id="rId126"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slide" Target="slides/slide84.xml"/><Relationship Id="rId93" Type="http://schemas.openxmlformats.org/officeDocument/2006/relationships/slide" Target="slides/slide92.xml"/><Relationship Id="rId98" Type="http://schemas.openxmlformats.org/officeDocument/2006/relationships/slide" Target="slides/slide97.xml"/><Relationship Id="rId121" Type="http://schemas.openxmlformats.org/officeDocument/2006/relationships/slide" Target="slides/slide12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103" Type="http://schemas.openxmlformats.org/officeDocument/2006/relationships/slide" Target="slides/slide102.xml"/><Relationship Id="rId108" Type="http://schemas.openxmlformats.org/officeDocument/2006/relationships/slide" Target="slides/slide107.xml"/><Relationship Id="rId116" Type="http://schemas.openxmlformats.org/officeDocument/2006/relationships/slide" Target="slides/slide115.xml"/><Relationship Id="rId124" Type="http://schemas.openxmlformats.org/officeDocument/2006/relationships/viewProps" Target="viewProp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slide" Target="slides/slide90.xml"/><Relationship Id="rId96" Type="http://schemas.openxmlformats.org/officeDocument/2006/relationships/slide" Target="slides/slide95.xml"/><Relationship Id="rId111" Type="http://schemas.openxmlformats.org/officeDocument/2006/relationships/slide" Target="slides/slide110.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6" Type="http://schemas.openxmlformats.org/officeDocument/2006/relationships/slide" Target="slides/slide105.xml"/><Relationship Id="rId114" Type="http://schemas.openxmlformats.org/officeDocument/2006/relationships/slide" Target="slides/slide113.xml"/><Relationship Id="rId119" Type="http://schemas.openxmlformats.org/officeDocument/2006/relationships/slide" Target="slides/slide118.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122"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slide" Target="slides/slide10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120" Type="http://schemas.openxmlformats.org/officeDocument/2006/relationships/slide" Target="slides/slide119.xml"/><Relationship Id="rId125" Type="http://schemas.openxmlformats.org/officeDocument/2006/relationships/theme" Target="theme/theme1.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110" Type="http://schemas.openxmlformats.org/officeDocument/2006/relationships/slide" Target="slides/slide109.xml"/><Relationship Id="rId115" Type="http://schemas.openxmlformats.org/officeDocument/2006/relationships/slide" Target="slides/slide114.xml"/></Relationships>
</file>

<file path=ppt/charts/_rels/chart1.xml.rels><?xml version="1.0" encoding="UTF-8" standalone="yes"?>
<Relationships xmlns="http://schemas.openxmlformats.org/package/2006/relationships"><Relationship Id="rId2" Type="http://schemas.openxmlformats.org/officeDocument/2006/relationships/oleObject" Target="file:///D:\2018-2019&#65288;2&#65289;&#30740;&#31350;&#26041;&#27861;&#19982;&#35770;&#25991;&#20889;&#20316;\1\1\1\&#32479;&#35745;&#22270;.xls" TargetMode="External"/><Relationship Id="rId1" Type="http://schemas.openxmlformats.org/officeDocument/2006/relationships/themeOverride" Target="../theme/themeOverride1.xml"/></Relationships>
</file>

<file path=ppt/charts/_rels/chart2.xml.rels><?xml version="1.0" encoding="UTF-8" standalone="yes"?>
<Relationships xmlns="http://schemas.openxmlformats.org/package/2006/relationships"><Relationship Id="rId2" Type="http://schemas.openxmlformats.org/officeDocument/2006/relationships/oleObject" Target="file:///D:\2018-2019&#65288;2&#65289;&#30740;&#31350;&#26041;&#27861;&#19982;&#35770;&#25991;&#20889;&#20316;\1\1\1\&#32479;&#35745;&#22270;.xls" TargetMode="External"/><Relationship Id="rId1" Type="http://schemas.openxmlformats.org/officeDocument/2006/relationships/themeOverride" Target="../theme/themeOverride2.xml"/></Relationships>
</file>

<file path=ppt/charts/_rels/chart3.xml.rels><?xml version="1.0" encoding="UTF-8" standalone="yes"?>
<Relationships xmlns="http://schemas.openxmlformats.org/package/2006/relationships"><Relationship Id="rId2" Type="http://schemas.openxmlformats.org/officeDocument/2006/relationships/oleObject" Target="file:///D:\2018-2019&#65288;2&#65289;&#30740;&#31350;&#26041;&#27861;&#19982;&#35770;&#25991;&#20889;&#20316;\1\1\1\&#32479;&#35745;&#22270;.xls" TargetMode="External"/><Relationship Id="rId1" Type="http://schemas.openxmlformats.org/officeDocument/2006/relationships/themeOverride" Target="../theme/themeOverride3.xml"/></Relationships>
</file>

<file path=ppt/charts/_rels/chart4.xml.rels><?xml version="1.0" encoding="UTF-8" standalone="yes"?>
<Relationships xmlns="http://schemas.openxmlformats.org/package/2006/relationships"><Relationship Id="rId2" Type="http://schemas.openxmlformats.org/officeDocument/2006/relationships/oleObject" Target="file:///D:\2018-2019&#65288;2&#65289;&#30740;&#31350;&#26041;&#27861;&#19982;&#35770;&#25991;&#20889;&#20316;\1\1\1\&#32479;&#35745;&#22270;.xls" TargetMode="External"/><Relationship Id="rId1" Type="http://schemas.openxmlformats.org/officeDocument/2006/relationships/themeOverride" Target="../theme/themeOverride4.xml"/></Relationships>
</file>

<file path=ppt/charts/_rels/chart5.xml.rels><?xml version="1.0" encoding="UTF-8" standalone="yes"?>
<Relationships xmlns="http://schemas.openxmlformats.org/package/2006/relationships"><Relationship Id="rId2" Type="http://schemas.openxmlformats.org/officeDocument/2006/relationships/oleObject" Target="file:///D:\2018-2019&#65288;2&#65289;&#30740;&#31350;&#26041;&#27861;&#19982;&#35770;&#25991;&#20889;&#20316;\1\1\1\&#32479;&#35745;&#22270;.xls" TargetMode="External"/><Relationship Id="rId1" Type="http://schemas.openxmlformats.org/officeDocument/2006/relationships/themeOverride" Target="../theme/themeOverride5.xml"/></Relationships>
</file>

<file path=ppt/charts/_rels/chart6.xml.rels><?xml version="1.0" encoding="UTF-8" standalone="yes"?>
<Relationships xmlns="http://schemas.openxmlformats.org/package/2006/relationships"><Relationship Id="rId2" Type="http://schemas.openxmlformats.org/officeDocument/2006/relationships/oleObject" Target="file:///D:\2018-2019&#65288;2&#65289;&#30740;&#31350;&#26041;&#27861;&#19982;&#35770;&#25991;&#20889;&#20316;\1\1\1\&#32479;&#35745;&#22270;.xls" TargetMode="External"/><Relationship Id="rId1" Type="http://schemas.openxmlformats.org/officeDocument/2006/relationships/themeOverride" Target="../theme/themeOverride6.xml"/></Relationships>
</file>

<file path=ppt/charts/_rels/chart7.xml.rels><?xml version="1.0" encoding="UTF-8" standalone="yes"?>
<Relationships xmlns="http://schemas.openxmlformats.org/package/2006/relationships"><Relationship Id="rId2" Type="http://schemas.openxmlformats.org/officeDocument/2006/relationships/oleObject" Target="file:///F:\2018-2019&#65288;2&#65289;&#30740;&#31350;&#26041;&#27861;&#19982;&#35770;&#25991;&#20889;&#20316;\1\1\1\&#32479;&#35745;&#22270;.xls" TargetMode="External"/><Relationship Id="rId1" Type="http://schemas.openxmlformats.org/officeDocument/2006/relationships/themeOverride" Target="../theme/themeOverride7.xml"/></Relationships>
</file>

<file path=ppt/charts/_rels/chart8.xml.rels><?xml version="1.0" encoding="UTF-8" standalone="yes"?>
<Relationships xmlns="http://schemas.openxmlformats.org/package/2006/relationships"><Relationship Id="rId2" Type="http://schemas.openxmlformats.org/officeDocument/2006/relationships/oleObject" Target="file:///F:\2018-2019&#65288;2&#65289;&#30740;&#31350;&#26041;&#27861;&#19982;&#35770;&#25991;&#20889;&#20316;\1\1\1\&#32479;&#35745;&#22270;.xls" TargetMode="External"/><Relationship Id="rId1" Type="http://schemas.openxmlformats.org/officeDocument/2006/relationships/themeOverride" Target="../theme/themeOverride8.xml"/></Relationships>
</file>

<file path=ppt/charts/_rels/chart9.xml.rels><?xml version="1.0" encoding="UTF-8" standalone="yes"?>
<Relationships xmlns="http://schemas.openxmlformats.org/package/2006/relationships"><Relationship Id="rId2" Type="http://schemas.openxmlformats.org/officeDocument/2006/relationships/oleObject" Target="file:///F:\2018-2019&#65288;2&#65289;&#30740;&#31350;&#26041;&#27861;&#19982;&#35770;&#25991;&#20889;&#20316;\1\1\1\&#32479;&#35745;&#22270;.xls" TargetMode="External"/><Relationship Id="rId1" Type="http://schemas.openxmlformats.org/officeDocument/2006/relationships/themeOverride" Target="../theme/themeOverride9.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zh-CN"/>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6.8825426458327066E-2"/>
          <c:y val="1.8856651861377104E-2"/>
          <c:w val="0.91633977325468507"/>
          <c:h val="0.82004068105907857"/>
        </c:manualLayout>
      </c:layout>
      <c:barChart>
        <c:barDir val="col"/>
        <c:grouping val="clustered"/>
        <c:varyColors val="0"/>
        <c:ser>
          <c:idx val="0"/>
          <c:order val="0"/>
          <c:spPr>
            <a:solidFill>
              <a:srgbClr val="5B9BD5"/>
            </a:solidFill>
            <a:ln w="25400">
              <a:noFill/>
            </a:ln>
          </c:spPr>
          <c:invertIfNegative val="0"/>
          <c:dLbls>
            <c:spPr>
              <a:noFill/>
              <a:ln w="25400">
                <a:noFill/>
              </a:ln>
              <a:effectLst/>
            </c:spPr>
            <c:txPr>
              <a:bodyPr rot="0" spcFirstLastPara="1" vertOverflow="ellipsis" vert="horz" wrap="square" lIns="38100" tIns="19050" rIns="38100" bIns="19050" anchor="ctr" anchorCtr="1">
                <a:spAutoFit/>
              </a:bodyPr>
              <a:lstStyle/>
              <a:p>
                <a:pPr>
                  <a:defRPr lang="zh-CN" sz="1600" b="0" i="0" u="none" strike="noStrike" kern="1200" baseline="0">
                    <a:solidFill>
                      <a:schemeClr val="tx1">
                        <a:lumMod val="75000"/>
                        <a:lumOff val="25000"/>
                      </a:schemeClr>
                    </a:solidFill>
                    <a:latin typeface="华文中宋" panose="02010600040101010101" pitchFamily="2" charset="-122"/>
                    <a:ea typeface="华文中宋" panose="02010600040101010101" pitchFamily="2" charset="-122"/>
                    <a:cs typeface="+mn-cs"/>
                  </a:defRPr>
                </a:pPr>
                <a:endParaRPr lang="zh-CN"/>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Sheet1!$B$73:$B$80</c:f>
              <c:strCache>
                <c:ptCount val="8"/>
                <c:pt idx="0">
                  <c:v>语法</c:v>
                </c:pt>
                <c:pt idx="1">
                  <c:v>词汇</c:v>
                </c:pt>
                <c:pt idx="2">
                  <c:v>语音</c:v>
                </c:pt>
                <c:pt idx="3">
                  <c:v>汉字</c:v>
                </c:pt>
                <c:pt idx="4">
                  <c:v>语用</c:v>
                </c:pt>
                <c:pt idx="5">
                  <c:v>修辞 </c:v>
                </c:pt>
                <c:pt idx="6">
                  <c:v>语篇</c:v>
                </c:pt>
                <c:pt idx="7">
                  <c:v>标点符号</c:v>
                </c:pt>
              </c:strCache>
            </c:strRef>
          </c:cat>
          <c:val>
            <c:numRef>
              <c:f>Sheet1!$C$73:$C$80</c:f>
              <c:numCache>
                <c:formatCode>0.0%</c:formatCode>
                <c:ptCount val="8"/>
                <c:pt idx="0">
                  <c:v>0.50620347394540899</c:v>
                </c:pt>
                <c:pt idx="1">
                  <c:v>0.36</c:v>
                </c:pt>
                <c:pt idx="2">
                  <c:v>4.4665012406947903E-2</c:v>
                </c:pt>
                <c:pt idx="3">
                  <c:v>3.4739454094292799E-2</c:v>
                </c:pt>
                <c:pt idx="4">
                  <c:v>3.5000000000000003E-2</c:v>
                </c:pt>
                <c:pt idx="5">
                  <c:v>1.2406947890818899E-2</c:v>
                </c:pt>
                <c:pt idx="6">
                  <c:v>4.96277915632754E-3</c:v>
                </c:pt>
                <c:pt idx="7">
                  <c:v>2.48138957816377E-3</c:v>
                </c:pt>
              </c:numCache>
            </c:numRef>
          </c:val>
          <c:extLst>
            <c:ext xmlns:c16="http://schemas.microsoft.com/office/drawing/2014/chart" uri="{C3380CC4-5D6E-409C-BE32-E72D297353CC}">
              <c16:uniqueId val="{00000000-0587-4F81-BF31-EFD9E28ED4FB}"/>
            </c:ext>
          </c:extLst>
        </c:ser>
        <c:dLbls>
          <c:showLegendKey val="0"/>
          <c:showVal val="0"/>
          <c:showCatName val="0"/>
          <c:showSerName val="0"/>
          <c:showPercent val="0"/>
          <c:showBubbleSize val="0"/>
        </c:dLbls>
        <c:gapWidth val="150"/>
        <c:axId val="534504264"/>
        <c:axId val="534505440"/>
      </c:barChart>
      <c:catAx>
        <c:axId val="534504264"/>
        <c:scaling>
          <c:orientation val="minMax"/>
        </c:scaling>
        <c:delete val="0"/>
        <c:axPos val="b"/>
        <c:numFmt formatCode="General" sourceLinked="1"/>
        <c:majorTickMark val="none"/>
        <c:minorTickMark val="none"/>
        <c:tickLblPos val="nextTo"/>
        <c:spPr>
          <a:ln w="6350" cap="flat" cmpd="sng" algn="ctr">
            <a:noFill/>
            <a:prstDash val="solid"/>
            <a:round/>
          </a:ln>
        </c:spPr>
        <c:txPr>
          <a:bodyPr rot="-60000000" spcFirstLastPara="1" vertOverflow="ellipsis" vert="horz" wrap="square" anchor="ctr" anchorCtr="1"/>
          <a:lstStyle/>
          <a:p>
            <a:pPr>
              <a:defRPr lang="zh-CN" sz="1600" b="0" i="0" u="none" strike="noStrike" kern="1200" baseline="0">
                <a:solidFill>
                  <a:schemeClr val="tx1">
                    <a:lumMod val="65000"/>
                    <a:lumOff val="35000"/>
                  </a:schemeClr>
                </a:solidFill>
                <a:latin typeface="华文中宋" panose="02010600040101010101" pitchFamily="2" charset="-122"/>
                <a:ea typeface="华文中宋" panose="02010600040101010101" pitchFamily="2" charset="-122"/>
                <a:cs typeface="+mn-cs"/>
              </a:defRPr>
            </a:pPr>
            <a:endParaRPr lang="zh-CN"/>
          </a:p>
        </c:txPr>
        <c:crossAx val="534505440"/>
        <c:crosses val="autoZero"/>
        <c:auto val="1"/>
        <c:lblAlgn val="ctr"/>
        <c:lblOffset val="100"/>
        <c:noMultiLvlLbl val="0"/>
      </c:catAx>
      <c:valAx>
        <c:axId val="534505440"/>
        <c:scaling>
          <c:orientation val="minMax"/>
        </c:scaling>
        <c:delete val="0"/>
        <c:axPos val="l"/>
        <c:numFmt formatCode="0.0%" sourceLinked="1"/>
        <c:majorTickMark val="none"/>
        <c:minorTickMark val="none"/>
        <c:tickLblPos val="nextTo"/>
        <c:spPr>
          <a:ln w="6350" cap="flat" cmpd="sng" algn="ctr">
            <a:noFill/>
            <a:prstDash val="solid"/>
            <a:round/>
          </a:ln>
        </c:spPr>
        <c:txPr>
          <a:bodyPr rot="-60000000" spcFirstLastPara="1" vertOverflow="ellipsis" vert="horz" wrap="square" anchor="ctr" anchorCtr="1"/>
          <a:lstStyle/>
          <a:p>
            <a:pPr>
              <a:defRPr lang="zh-CN" sz="900" b="0" i="0" u="none" strike="noStrike" kern="1200" baseline="0">
                <a:solidFill>
                  <a:schemeClr val="tx1">
                    <a:lumMod val="65000"/>
                    <a:lumOff val="35000"/>
                  </a:schemeClr>
                </a:solidFill>
                <a:latin typeface="+mn-lt"/>
                <a:ea typeface="+mn-ea"/>
                <a:cs typeface="+mn-cs"/>
              </a:defRPr>
            </a:pPr>
            <a:endParaRPr lang="zh-CN"/>
          </a:p>
        </c:txPr>
        <c:crossAx val="534504264"/>
        <c:crosses val="autoZero"/>
        <c:crossBetween val="between"/>
      </c:valAx>
      <c:spPr>
        <a:noFill/>
        <a:ln w="25400">
          <a:noFill/>
        </a:ln>
        <a:effectLst/>
      </c:spPr>
    </c:plotArea>
    <c:plotVisOnly val="1"/>
    <c:dispBlanksAs val="gap"/>
    <c:showDLblsOverMax val="0"/>
  </c:chart>
  <c:spPr>
    <a:solidFill>
      <a:schemeClr val="bg1"/>
    </a:solidFill>
    <a:ln w="9525" cap="flat" cmpd="sng" algn="ctr">
      <a:solidFill>
        <a:schemeClr val="tx1">
          <a:lumMod val="15000"/>
          <a:lumOff val="85000"/>
        </a:schemeClr>
      </a:solidFill>
      <a:round/>
    </a:ln>
    <a:effectLst/>
  </c:spPr>
  <c:txPr>
    <a:bodyPr/>
    <a:lstStyle/>
    <a:p>
      <a:pPr>
        <a:defRPr lang="zh-CN"/>
      </a:pPr>
      <a:endParaRPr lang="zh-CN"/>
    </a:p>
  </c:txPr>
  <c:externalData r:id="rId2">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zh-CN"/>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barChart>
        <c:barDir val="col"/>
        <c:grouping val="clustered"/>
        <c:varyColors val="0"/>
        <c:ser>
          <c:idx val="0"/>
          <c:order val="0"/>
          <c:spPr>
            <a:solidFill>
              <a:srgbClr val="5B9BD5"/>
            </a:solidFill>
            <a:ln w="25400">
              <a:noFill/>
            </a:ln>
          </c:spPr>
          <c:invertIfNegative val="0"/>
          <c:dLbls>
            <c:spPr>
              <a:noFill/>
              <a:ln w="25400">
                <a:noFill/>
              </a:ln>
              <a:effectLst/>
            </c:spPr>
            <c:txPr>
              <a:bodyPr rot="0" spcFirstLastPara="0" vertOverflow="ellipsis" vert="horz" wrap="square" lIns="38100" tIns="19050" rIns="38100" bIns="19050" anchor="ctr" anchorCtr="1">
                <a:spAutoFit/>
              </a:bodyPr>
              <a:lstStyle/>
              <a:p>
                <a:pPr>
                  <a:defRPr lang="zh-CN" sz="1600" b="0" i="0" u="none" strike="noStrike" kern="1200" baseline="0">
                    <a:solidFill>
                      <a:schemeClr val="tx1"/>
                    </a:solidFill>
                    <a:latin typeface="华文中宋" panose="02010600040101010101" pitchFamily="2" charset="-122"/>
                    <a:ea typeface="华文中宋" panose="02010600040101010101" pitchFamily="2" charset="-122"/>
                    <a:cs typeface="+mn-cs"/>
                  </a:defRPr>
                </a:pPr>
                <a:endParaRPr lang="zh-CN"/>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Sheet1!$A$88:$A$100</c:f>
              <c:strCache>
                <c:ptCount val="13"/>
                <c:pt idx="0">
                  <c:v>语法</c:v>
                </c:pt>
                <c:pt idx="1">
                  <c:v>语音</c:v>
                </c:pt>
                <c:pt idx="2">
                  <c:v>词汇</c:v>
                </c:pt>
                <c:pt idx="3">
                  <c:v>汉字</c:v>
                </c:pt>
                <c:pt idx="4">
                  <c:v>写作</c:v>
                </c:pt>
                <c:pt idx="5">
                  <c:v>语用</c:v>
                </c:pt>
                <c:pt idx="6">
                  <c:v>标点符号</c:v>
                </c:pt>
                <c:pt idx="7">
                  <c:v>语篇</c:v>
                </c:pt>
                <c:pt idx="8">
                  <c:v>口语</c:v>
                </c:pt>
                <c:pt idx="9">
                  <c:v>文化</c:v>
                </c:pt>
                <c:pt idx="10">
                  <c:v>听力</c:v>
                </c:pt>
                <c:pt idx="11">
                  <c:v>修辞</c:v>
                </c:pt>
                <c:pt idx="12">
                  <c:v>其它</c:v>
                </c:pt>
              </c:strCache>
            </c:strRef>
          </c:cat>
          <c:val>
            <c:numRef>
              <c:f>Sheet1!$B$88:$B$100</c:f>
              <c:numCache>
                <c:formatCode>0.0%</c:formatCode>
                <c:ptCount val="13"/>
                <c:pt idx="0">
                  <c:v>0.68119891008174405</c:v>
                </c:pt>
                <c:pt idx="1">
                  <c:v>0.103542234332425</c:v>
                </c:pt>
                <c:pt idx="2">
                  <c:v>8.7193460490463198E-2</c:v>
                </c:pt>
                <c:pt idx="3">
                  <c:v>5.9945504087193499E-2</c:v>
                </c:pt>
                <c:pt idx="4">
                  <c:v>2.31607629427793E-2</c:v>
                </c:pt>
                <c:pt idx="5">
                  <c:v>1.36239782016349E-2</c:v>
                </c:pt>
                <c:pt idx="6">
                  <c:v>8.1743869209809292E-3</c:v>
                </c:pt>
                <c:pt idx="7">
                  <c:v>5.4495912806539499E-3</c:v>
                </c:pt>
                <c:pt idx="8">
                  <c:v>2.7247956403269801E-3</c:v>
                </c:pt>
                <c:pt idx="9">
                  <c:v>2.7247956403269801E-3</c:v>
                </c:pt>
                <c:pt idx="10">
                  <c:v>1.3623978201634901E-3</c:v>
                </c:pt>
                <c:pt idx="11">
                  <c:v>1.3623978201634901E-3</c:v>
                </c:pt>
                <c:pt idx="12">
                  <c:v>9.5367847411444093E-3</c:v>
                </c:pt>
              </c:numCache>
            </c:numRef>
          </c:val>
          <c:extLst>
            <c:ext xmlns:c16="http://schemas.microsoft.com/office/drawing/2014/chart" uri="{C3380CC4-5D6E-409C-BE32-E72D297353CC}">
              <c16:uniqueId val="{00000000-E776-4D5D-A343-AC07D04F3023}"/>
            </c:ext>
          </c:extLst>
        </c:ser>
        <c:dLbls>
          <c:showLegendKey val="0"/>
          <c:showVal val="0"/>
          <c:showCatName val="0"/>
          <c:showSerName val="0"/>
          <c:showPercent val="0"/>
          <c:showBubbleSize val="0"/>
        </c:dLbls>
        <c:gapWidth val="219"/>
        <c:axId val="534505048"/>
        <c:axId val="661132688"/>
      </c:barChart>
      <c:catAx>
        <c:axId val="53450504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prstDash val="solid"/>
            <a:round/>
          </a:ln>
          <a:effectLst/>
        </c:spPr>
        <c:txPr>
          <a:bodyPr rot="-60000000" spcFirstLastPara="1" vertOverflow="ellipsis" vert="horz" wrap="square" anchor="ctr" anchorCtr="1"/>
          <a:lstStyle/>
          <a:p>
            <a:pPr>
              <a:defRPr lang="zh-CN" sz="1600" b="0" i="0" u="none" strike="noStrike" kern="1200" baseline="0">
                <a:solidFill>
                  <a:schemeClr val="tx1">
                    <a:lumMod val="65000"/>
                    <a:lumOff val="35000"/>
                  </a:schemeClr>
                </a:solidFill>
                <a:latin typeface="华文中宋" panose="02010600040101010101" pitchFamily="2" charset="-122"/>
                <a:ea typeface="华文中宋" panose="02010600040101010101" pitchFamily="2" charset="-122"/>
                <a:cs typeface="+mn-cs"/>
              </a:defRPr>
            </a:pPr>
            <a:endParaRPr lang="zh-CN"/>
          </a:p>
        </c:txPr>
        <c:crossAx val="661132688"/>
        <c:crosses val="autoZero"/>
        <c:auto val="1"/>
        <c:lblAlgn val="ctr"/>
        <c:lblOffset val="100"/>
        <c:noMultiLvlLbl val="0"/>
      </c:catAx>
      <c:valAx>
        <c:axId val="661132688"/>
        <c:scaling>
          <c:orientation val="minMax"/>
        </c:scaling>
        <c:delete val="0"/>
        <c:axPos val="l"/>
        <c:numFmt formatCode="0.0%" sourceLinked="1"/>
        <c:majorTickMark val="none"/>
        <c:minorTickMark val="none"/>
        <c:tickLblPos val="nextTo"/>
        <c:spPr>
          <a:ln w="6350" cap="flat" cmpd="sng" algn="ctr">
            <a:noFill/>
            <a:prstDash val="solid"/>
            <a:round/>
          </a:ln>
        </c:spPr>
        <c:txPr>
          <a:bodyPr rot="-60000000" spcFirstLastPara="1" vertOverflow="ellipsis" vert="horz" wrap="square" anchor="ctr" anchorCtr="1"/>
          <a:lstStyle/>
          <a:p>
            <a:pPr>
              <a:defRPr lang="zh-CN" sz="1200" b="0" i="0" u="none" strike="noStrike" kern="1200" baseline="0">
                <a:solidFill>
                  <a:schemeClr val="tx1">
                    <a:lumMod val="65000"/>
                    <a:lumOff val="35000"/>
                  </a:schemeClr>
                </a:solidFill>
                <a:latin typeface="+mn-lt"/>
                <a:ea typeface="+mn-ea"/>
                <a:cs typeface="+mn-cs"/>
              </a:defRPr>
            </a:pPr>
            <a:endParaRPr lang="zh-CN"/>
          </a:p>
        </c:txPr>
        <c:crossAx val="534505048"/>
        <c:crosses val="autoZero"/>
        <c:crossBetween val="between"/>
      </c:valAx>
      <c:spPr>
        <a:noFill/>
        <a:ln w="25400">
          <a:noFill/>
        </a:ln>
      </c:spPr>
    </c:plotArea>
    <c:plotVisOnly val="1"/>
    <c:dispBlanksAs val="gap"/>
    <c:showDLblsOverMax val="0"/>
  </c:chart>
  <c:spPr>
    <a:solidFill>
      <a:schemeClr val="bg1"/>
    </a:solidFill>
    <a:ln w="9525" cap="flat" cmpd="sng" algn="ctr">
      <a:solidFill>
        <a:schemeClr val="tx1">
          <a:lumMod val="15000"/>
          <a:lumOff val="85000"/>
        </a:schemeClr>
      </a:solidFill>
      <a:round/>
    </a:ln>
    <a:effectLst/>
  </c:spPr>
  <c:txPr>
    <a:bodyPr/>
    <a:lstStyle/>
    <a:p>
      <a:pPr>
        <a:defRPr lang="zh-CN"/>
      </a:pPr>
      <a:endParaRPr lang="zh-CN"/>
    </a:p>
  </c:txPr>
  <c:externalData r:id="rId2">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zh-CN"/>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barChart>
        <c:barDir val="col"/>
        <c:grouping val="clustered"/>
        <c:varyColors val="0"/>
        <c:ser>
          <c:idx val="0"/>
          <c:order val="0"/>
          <c:spPr>
            <a:solidFill>
              <a:srgbClr val="5B9BD5"/>
            </a:solidFill>
            <a:ln w="25400">
              <a:noFill/>
            </a:ln>
          </c:spPr>
          <c:invertIfNegative val="0"/>
          <c:dLbls>
            <c:spPr>
              <a:noFill/>
              <a:ln w="25400">
                <a:noFill/>
              </a:ln>
              <a:effectLst/>
            </c:spPr>
            <c:txPr>
              <a:bodyPr rot="0" spcFirstLastPara="1" vertOverflow="ellipsis" vert="horz" wrap="square" lIns="38100" tIns="19050" rIns="38100" bIns="19050" anchor="ctr" anchorCtr="1">
                <a:spAutoFit/>
              </a:bodyPr>
              <a:lstStyle/>
              <a:p>
                <a:pPr>
                  <a:defRPr lang="zh-CN" sz="1400" b="0" i="0" u="none" strike="noStrike" kern="1200" baseline="0">
                    <a:solidFill>
                      <a:schemeClr val="tx1">
                        <a:lumMod val="75000"/>
                        <a:lumOff val="25000"/>
                      </a:schemeClr>
                    </a:solidFill>
                    <a:latin typeface="华文中宋" panose="02010600040101010101" pitchFamily="2" charset="-122"/>
                    <a:ea typeface="华文中宋" panose="02010600040101010101" pitchFamily="2" charset="-122"/>
                    <a:cs typeface="+mn-cs"/>
                  </a:defRPr>
                </a:pPr>
                <a:endParaRPr lang="zh-CN"/>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Sheet1!$A$464:$A$481</c:f>
              <c:strCache>
                <c:ptCount val="18"/>
                <c:pt idx="0">
                  <c:v>学习动机</c:v>
                </c:pt>
                <c:pt idx="1">
                  <c:v>跨文化适应性</c:v>
                </c:pt>
                <c:pt idx="2">
                  <c:v>焦虑</c:v>
                </c:pt>
                <c:pt idx="3">
                  <c:v>学习风格</c:v>
                </c:pt>
                <c:pt idx="4">
                  <c:v>学习态度</c:v>
                </c:pt>
                <c:pt idx="5">
                  <c:v>学习兴趣</c:v>
                </c:pt>
                <c:pt idx="6">
                  <c:v>学习适应性</c:v>
                </c:pt>
                <c:pt idx="7">
                  <c:v>学生评价</c:v>
                </c:pt>
                <c:pt idx="8">
                  <c:v>家庭背景</c:v>
                </c:pt>
                <c:pt idx="9">
                  <c:v>年龄</c:v>
                </c:pt>
                <c:pt idx="10">
                  <c:v>情感</c:v>
                </c:pt>
                <c:pt idx="11">
                  <c:v>学习习惯</c:v>
                </c:pt>
                <c:pt idx="12">
                  <c:v>沉默</c:v>
                </c:pt>
                <c:pt idx="13">
                  <c:v>价值观认同</c:v>
                </c:pt>
                <c:pt idx="14">
                  <c:v>思维方式</c:v>
                </c:pt>
                <c:pt idx="15">
                  <c:v>语言意识</c:v>
                </c:pt>
                <c:pt idx="16">
                  <c:v>性别</c:v>
                </c:pt>
                <c:pt idx="17">
                  <c:v>区域选择</c:v>
                </c:pt>
              </c:strCache>
            </c:strRef>
          </c:cat>
          <c:val>
            <c:numRef>
              <c:f>Sheet1!$B$464:$B$481</c:f>
              <c:numCache>
                <c:formatCode>0.0%</c:formatCode>
                <c:ptCount val="18"/>
                <c:pt idx="0">
                  <c:v>0.377</c:v>
                </c:pt>
                <c:pt idx="1">
                  <c:v>0.202898550724638</c:v>
                </c:pt>
                <c:pt idx="2">
                  <c:v>7.9710144927536197E-2</c:v>
                </c:pt>
                <c:pt idx="3">
                  <c:v>5.7971014492753603E-2</c:v>
                </c:pt>
                <c:pt idx="4">
                  <c:v>5.0724637681159403E-2</c:v>
                </c:pt>
                <c:pt idx="5">
                  <c:v>5.0724637681159403E-2</c:v>
                </c:pt>
                <c:pt idx="6">
                  <c:v>3.5999999999999997E-2</c:v>
                </c:pt>
                <c:pt idx="7">
                  <c:v>2.8985507246376802E-2</c:v>
                </c:pt>
                <c:pt idx="8">
                  <c:v>2.1739130434782601E-2</c:v>
                </c:pt>
                <c:pt idx="9">
                  <c:v>1.4492753623188401E-2</c:v>
                </c:pt>
                <c:pt idx="10">
                  <c:v>1.4492753623188401E-2</c:v>
                </c:pt>
                <c:pt idx="11">
                  <c:v>1.4E-2</c:v>
                </c:pt>
                <c:pt idx="12">
                  <c:v>1.4492753623188401E-2</c:v>
                </c:pt>
                <c:pt idx="13">
                  <c:v>7.2463768115942004E-3</c:v>
                </c:pt>
                <c:pt idx="14">
                  <c:v>7.2463768115942004E-3</c:v>
                </c:pt>
                <c:pt idx="15">
                  <c:v>7.2463768115942004E-3</c:v>
                </c:pt>
                <c:pt idx="16">
                  <c:v>7.2463768115942004E-3</c:v>
                </c:pt>
                <c:pt idx="17">
                  <c:v>7.0000000000000001E-3</c:v>
                </c:pt>
              </c:numCache>
            </c:numRef>
          </c:val>
          <c:extLst>
            <c:ext xmlns:c16="http://schemas.microsoft.com/office/drawing/2014/chart" uri="{C3380CC4-5D6E-409C-BE32-E72D297353CC}">
              <c16:uniqueId val="{00000000-AE10-4E55-8EB8-827FF8E5906E}"/>
            </c:ext>
          </c:extLst>
        </c:ser>
        <c:dLbls>
          <c:showLegendKey val="0"/>
          <c:showVal val="0"/>
          <c:showCatName val="0"/>
          <c:showSerName val="0"/>
          <c:showPercent val="0"/>
          <c:showBubbleSize val="0"/>
        </c:dLbls>
        <c:gapWidth val="150"/>
        <c:axId val="661135824"/>
        <c:axId val="535729640"/>
      </c:barChart>
      <c:catAx>
        <c:axId val="661135824"/>
        <c:scaling>
          <c:orientation val="minMax"/>
        </c:scaling>
        <c:delete val="0"/>
        <c:axPos val="b"/>
        <c:numFmt formatCode="General" sourceLinked="1"/>
        <c:majorTickMark val="none"/>
        <c:minorTickMark val="none"/>
        <c:tickLblPos val="nextTo"/>
        <c:spPr>
          <a:ln w="6350" cap="flat" cmpd="sng" algn="ctr">
            <a:noFill/>
            <a:prstDash val="solid"/>
            <a:round/>
          </a:ln>
        </c:spPr>
        <c:txPr>
          <a:bodyPr rot="-60000000" spcFirstLastPara="1" vertOverflow="ellipsis" vert="horz" wrap="square" anchor="ctr" anchorCtr="1"/>
          <a:lstStyle/>
          <a:p>
            <a:pPr>
              <a:defRPr lang="zh-CN" sz="1600" b="0" i="0" u="none" strike="noStrike" kern="1200" baseline="0">
                <a:solidFill>
                  <a:schemeClr val="tx1">
                    <a:lumMod val="65000"/>
                    <a:lumOff val="35000"/>
                  </a:schemeClr>
                </a:solidFill>
                <a:latin typeface="华文中宋" panose="02010600040101010101" pitchFamily="2" charset="-122"/>
                <a:ea typeface="华文中宋" panose="02010600040101010101" pitchFamily="2" charset="-122"/>
                <a:cs typeface="+mn-cs"/>
              </a:defRPr>
            </a:pPr>
            <a:endParaRPr lang="zh-CN"/>
          </a:p>
        </c:txPr>
        <c:crossAx val="535729640"/>
        <c:crosses val="autoZero"/>
        <c:auto val="1"/>
        <c:lblAlgn val="ctr"/>
        <c:lblOffset val="100"/>
        <c:noMultiLvlLbl val="0"/>
      </c:catAx>
      <c:valAx>
        <c:axId val="535729640"/>
        <c:scaling>
          <c:orientation val="minMax"/>
        </c:scaling>
        <c:delete val="0"/>
        <c:axPos val="l"/>
        <c:numFmt formatCode="0.0%" sourceLinked="1"/>
        <c:majorTickMark val="none"/>
        <c:minorTickMark val="none"/>
        <c:tickLblPos val="nextTo"/>
        <c:spPr>
          <a:ln w="6350" cap="flat" cmpd="sng" algn="ctr">
            <a:noFill/>
            <a:prstDash val="solid"/>
            <a:round/>
          </a:ln>
        </c:spPr>
        <c:txPr>
          <a:bodyPr rot="-60000000" spcFirstLastPara="1" vertOverflow="ellipsis" vert="horz" wrap="square" anchor="ctr" anchorCtr="1"/>
          <a:lstStyle/>
          <a:p>
            <a:pPr>
              <a:defRPr lang="zh-CN" sz="900" b="0" i="0" u="none" strike="noStrike" kern="1200" baseline="0">
                <a:solidFill>
                  <a:schemeClr val="tx1">
                    <a:lumMod val="65000"/>
                    <a:lumOff val="35000"/>
                  </a:schemeClr>
                </a:solidFill>
                <a:latin typeface="+mn-lt"/>
                <a:ea typeface="+mn-ea"/>
                <a:cs typeface="+mn-cs"/>
              </a:defRPr>
            </a:pPr>
            <a:endParaRPr lang="zh-CN"/>
          </a:p>
        </c:txPr>
        <c:crossAx val="661135824"/>
        <c:crosses val="autoZero"/>
        <c:crossBetween val="between"/>
      </c:valAx>
      <c:spPr>
        <a:noFill/>
        <a:ln w="25400">
          <a:noFill/>
        </a:ln>
        <a:effectLst/>
      </c:spPr>
    </c:plotArea>
    <c:plotVisOnly val="1"/>
    <c:dispBlanksAs val="gap"/>
    <c:showDLblsOverMax val="0"/>
  </c:chart>
  <c:spPr>
    <a:solidFill>
      <a:schemeClr val="bg1"/>
    </a:solidFill>
    <a:ln w="9525" cap="flat" cmpd="sng" algn="ctr">
      <a:solidFill>
        <a:schemeClr val="tx1">
          <a:lumMod val="15000"/>
          <a:lumOff val="85000"/>
        </a:schemeClr>
      </a:solidFill>
      <a:round/>
    </a:ln>
    <a:effectLst/>
  </c:spPr>
  <c:txPr>
    <a:bodyPr/>
    <a:lstStyle/>
    <a:p>
      <a:pPr>
        <a:defRPr lang="zh-CN"/>
      </a:pPr>
      <a:endParaRPr lang="zh-CN"/>
    </a:p>
  </c:txPr>
  <c:externalData r:id="rId2">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zh-CN"/>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barChart>
        <c:barDir val="col"/>
        <c:grouping val="clustered"/>
        <c:varyColors val="0"/>
        <c:ser>
          <c:idx val="0"/>
          <c:order val="0"/>
          <c:spPr>
            <a:solidFill>
              <a:srgbClr val="5B9BD5"/>
            </a:solidFill>
            <a:ln w="25400">
              <a:noFill/>
            </a:ln>
          </c:spPr>
          <c:invertIfNegative val="0"/>
          <c:dLbls>
            <c:spPr>
              <a:noFill/>
              <a:ln w="25400">
                <a:noFill/>
              </a:ln>
              <a:effectLst/>
            </c:spPr>
            <c:txPr>
              <a:bodyPr rot="0" spcFirstLastPara="1" vertOverflow="ellipsis" vert="horz" wrap="square" lIns="38100" tIns="19050" rIns="38100" bIns="19050" anchor="ctr" anchorCtr="1">
                <a:spAutoFit/>
              </a:bodyPr>
              <a:lstStyle/>
              <a:p>
                <a:pPr>
                  <a:defRPr lang="zh-CN" sz="1400" b="0" i="0" u="none" strike="noStrike" kern="1200" baseline="0">
                    <a:solidFill>
                      <a:schemeClr val="tx1">
                        <a:lumMod val="75000"/>
                        <a:lumOff val="25000"/>
                      </a:schemeClr>
                    </a:solidFill>
                    <a:latin typeface="华文中宋" panose="02010600040101010101" pitchFamily="2" charset="-122"/>
                    <a:ea typeface="华文中宋" panose="02010600040101010101" pitchFamily="2" charset="-122"/>
                    <a:cs typeface="+mn-cs"/>
                  </a:defRPr>
                </a:pPr>
                <a:endParaRPr lang="zh-CN"/>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Sheet1!$A$503:$A$519</c:f>
              <c:strCache>
                <c:ptCount val="17"/>
                <c:pt idx="0">
                  <c:v>词汇学习策略</c:v>
                </c:pt>
                <c:pt idx="1">
                  <c:v>汉字学习策略</c:v>
                </c:pt>
                <c:pt idx="2">
                  <c:v>汉语学习策略</c:v>
                </c:pt>
                <c:pt idx="3">
                  <c:v>阅读策略</c:v>
                </c:pt>
                <c:pt idx="4">
                  <c:v>需求分析</c:v>
                </c:pt>
                <c:pt idx="5">
                  <c:v>教学策略</c:v>
                </c:pt>
                <c:pt idx="6">
                  <c:v>口语学习策略</c:v>
                </c:pt>
                <c:pt idx="7">
                  <c:v>元认知策略</c:v>
                </c:pt>
                <c:pt idx="8">
                  <c:v>听力学习策略</c:v>
                </c:pt>
                <c:pt idx="9">
                  <c:v>文化策略</c:v>
                </c:pt>
                <c:pt idx="10">
                  <c:v>语音学习策略</c:v>
                </c:pt>
                <c:pt idx="11">
                  <c:v>交际策略</c:v>
                </c:pt>
                <c:pt idx="12">
                  <c:v>回避策略</c:v>
                </c:pt>
                <c:pt idx="13">
                  <c:v>情感策略</c:v>
                </c:pt>
                <c:pt idx="14">
                  <c:v>写作学习策略</c:v>
                </c:pt>
                <c:pt idx="15">
                  <c:v>语感 </c:v>
                </c:pt>
                <c:pt idx="16">
                  <c:v>其它</c:v>
                </c:pt>
              </c:strCache>
            </c:strRef>
          </c:cat>
          <c:val>
            <c:numRef>
              <c:f>Sheet1!$B$503:$B$519</c:f>
              <c:numCache>
                <c:formatCode>0.0%</c:formatCode>
                <c:ptCount val="17"/>
                <c:pt idx="0">
                  <c:v>0.14393939393939401</c:v>
                </c:pt>
                <c:pt idx="1">
                  <c:v>0.12121212121212099</c:v>
                </c:pt>
                <c:pt idx="2">
                  <c:v>9.8484848484848495E-2</c:v>
                </c:pt>
                <c:pt idx="3">
                  <c:v>7.5757575757575801E-2</c:v>
                </c:pt>
                <c:pt idx="4">
                  <c:v>6.8181818181818205E-2</c:v>
                </c:pt>
                <c:pt idx="5">
                  <c:v>5.3030303030302997E-2</c:v>
                </c:pt>
                <c:pt idx="6">
                  <c:v>4.5454545454545497E-2</c:v>
                </c:pt>
                <c:pt idx="7">
                  <c:v>4.5454545454545497E-2</c:v>
                </c:pt>
                <c:pt idx="8">
                  <c:v>3.7878787878787901E-2</c:v>
                </c:pt>
                <c:pt idx="9">
                  <c:v>3.03030303030303E-2</c:v>
                </c:pt>
                <c:pt idx="10">
                  <c:v>3.03030303030303E-2</c:v>
                </c:pt>
                <c:pt idx="11">
                  <c:v>2.27272727272727E-2</c:v>
                </c:pt>
                <c:pt idx="12">
                  <c:v>1.5151515151515201E-2</c:v>
                </c:pt>
                <c:pt idx="13">
                  <c:v>1.5151515151515201E-2</c:v>
                </c:pt>
                <c:pt idx="14">
                  <c:v>1.5151515151515201E-2</c:v>
                </c:pt>
                <c:pt idx="15">
                  <c:v>1.5151515151515201E-2</c:v>
                </c:pt>
                <c:pt idx="16">
                  <c:v>0.16700000000000001</c:v>
                </c:pt>
              </c:numCache>
            </c:numRef>
          </c:val>
          <c:extLst>
            <c:ext xmlns:c16="http://schemas.microsoft.com/office/drawing/2014/chart" uri="{C3380CC4-5D6E-409C-BE32-E72D297353CC}">
              <c16:uniqueId val="{00000000-A766-4D57-A6C0-2FB63146C2E7}"/>
            </c:ext>
          </c:extLst>
        </c:ser>
        <c:dLbls>
          <c:showLegendKey val="0"/>
          <c:showVal val="0"/>
          <c:showCatName val="0"/>
          <c:showSerName val="0"/>
          <c:showPercent val="0"/>
          <c:showBubbleSize val="0"/>
        </c:dLbls>
        <c:gapWidth val="150"/>
        <c:axId val="532642168"/>
        <c:axId val="532641776"/>
      </c:barChart>
      <c:catAx>
        <c:axId val="532642168"/>
        <c:scaling>
          <c:orientation val="minMax"/>
        </c:scaling>
        <c:delete val="0"/>
        <c:axPos val="b"/>
        <c:numFmt formatCode="General" sourceLinked="1"/>
        <c:majorTickMark val="none"/>
        <c:minorTickMark val="none"/>
        <c:tickLblPos val="nextTo"/>
        <c:spPr>
          <a:ln w="6350" cap="flat" cmpd="sng" algn="ctr">
            <a:noFill/>
            <a:prstDash val="solid"/>
            <a:round/>
          </a:ln>
        </c:spPr>
        <c:txPr>
          <a:bodyPr rot="-60000000" spcFirstLastPara="1" vertOverflow="ellipsis" vert="horz" wrap="square" anchor="ctr" anchorCtr="1"/>
          <a:lstStyle/>
          <a:p>
            <a:pPr>
              <a:defRPr lang="zh-CN" sz="1600" b="0" i="0" u="none" strike="noStrike" kern="1200" baseline="0">
                <a:solidFill>
                  <a:schemeClr val="tx1">
                    <a:lumMod val="65000"/>
                    <a:lumOff val="35000"/>
                  </a:schemeClr>
                </a:solidFill>
                <a:latin typeface="华文中宋" panose="02010600040101010101" pitchFamily="2" charset="-122"/>
                <a:ea typeface="华文中宋" panose="02010600040101010101" pitchFamily="2" charset="-122"/>
                <a:cs typeface="+mn-cs"/>
              </a:defRPr>
            </a:pPr>
            <a:endParaRPr lang="zh-CN"/>
          </a:p>
        </c:txPr>
        <c:crossAx val="532641776"/>
        <c:crosses val="autoZero"/>
        <c:auto val="1"/>
        <c:lblAlgn val="ctr"/>
        <c:lblOffset val="100"/>
        <c:noMultiLvlLbl val="0"/>
      </c:catAx>
      <c:valAx>
        <c:axId val="532641776"/>
        <c:scaling>
          <c:orientation val="minMax"/>
        </c:scaling>
        <c:delete val="0"/>
        <c:axPos val="l"/>
        <c:numFmt formatCode="0.0%" sourceLinked="1"/>
        <c:majorTickMark val="none"/>
        <c:minorTickMark val="none"/>
        <c:tickLblPos val="nextTo"/>
        <c:spPr>
          <a:ln w="6350" cap="flat" cmpd="sng" algn="ctr">
            <a:noFill/>
            <a:prstDash val="solid"/>
            <a:round/>
          </a:ln>
        </c:spPr>
        <c:txPr>
          <a:bodyPr rot="-60000000" spcFirstLastPara="1" vertOverflow="ellipsis" vert="horz" wrap="square" anchor="ctr" anchorCtr="1"/>
          <a:lstStyle/>
          <a:p>
            <a:pPr>
              <a:defRPr lang="zh-CN" sz="900" b="0" i="0" u="none" strike="noStrike" kern="1200" baseline="0">
                <a:solidFill>
                  <a:schemeClr val="tx1">
                    <a:lumMod val="65000"/>
                    <a:lumOff val="35000"/>
                  </a:schemeClr>
                </a:solidFill>
                <a:latin typeface="华文中宋" panose="02010600040101010101" pitchFamily="2" charset="-122"/>
                <a:ea typeface="华文中宋" panose="02010600040101010101" pitchFamily="2" charset="-122"/>
                <a:cs typeface="+mn-cs"/>
              </a:defRPr>
            </a:pPr>
            <a:endParaRPr lang="zh-CN"/>
          </a:p>
        </c:txPr>
        <c:crossAx val="532642168"/>
        <c:crosses val="autoZero"/>
        <c:crossBetween val="between"/>
      </c:valAx>
      <c:spPr>
        <a:noFill/>
        <a:ln w="25400">
          <a:noFill/>
        </a:ln>
        <a:effectLst/>
      </c:spPr>
    </c:plotArea>
    <c:plotVisOnly val="1"/>
    <c:dispBlanksAs val="gap"/>
    <c:showDLblsOverMax val="0"/>
  </c:chart>
  <c:spPr>
    <a:solidFill>
      <a:schemeClr val="bg1"/>
    </a:solidFill>
    <a:ln w="9525" cap="flat" cmpd="sng" algn="ctr">
      <a:solidFill>
        <a:schemeClr val="tx1">
          <a:lumMod val="15000"/>
          <a:lumOff val="85000"/>
        </a:schemeClr>
      </a:solidFill>
      <a:round/>
    </a:ln>
    <a:effectLst/>
  </c:spPr>
  <c:txPr>
    <a:bodyPr/>
    <a:lstStyle/>
    <a:p>
      <a:pPr>
        <a:defRPr lang="zh-CN"/>
      </a:pPr>
      <a:endParaRPr lang="zh-CN"/>
    </a:p>
  </c:txPr>
  <c:externalData r:id="rId2">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zh-CN"/>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barChart>
        <c:barDir val="col"/>
        <c:grouping val="clustered"/>
        <c:varyColors val="0"/>
        <c:ser>
          <c:idx val="0"/>
          <c:order val="0"/>
          <c:spPr>
            <a:solidFill>
              <a:srgbClr val="5B9BD5"/>
            </a:solidFill>
            <a:ln w="25400">
              <a:noFill/>
            </a:ln>
          </c:spPr>
          <c:invertIfNegative val="0"/>
          <c:dLbls>
            <c:spPr>
              <a:noFill/>
              <a:ln w="25400">
                <a:noFill/>
              </a:ln>
              <a:effectLst/>
            </c:spPr>
            <c:txPr>
              <a:bodyPr rot="0" spcFirstLastPara="1" vertOverflow="ellipsis" vert="horz" wrap="square" lIns="38100" tIns="19050" rIns="38100" bIns="19050" anchor="ctr" anchorCtr="1">
                <a:spAutoFit/>
              </a:bodyPr>
              <a:lstStyle/>
              <a:p>
                <a:pPr>
                  <a:defRPr lang="zh-CN" sz="1400" b="0" i="0" u="none" strike="noStrike" kern="1200" baseline="0">
                    <a:solidFill>
                      <a:schemeClr val="tx1">
                        <a:lumMod val="75000"/>
                        <a:lumOff val="25000"/>
                      </a:schemeClr>
                    </a:solidFill>
                    <a:latin typeface="华文中宋" panose="02010600040101010101" pitchFamily="2" charset="-122"/>
                    <a:ea typeface="华文中宋" panose="02010600040101010101" pitchFamily="2" charset="-122"/>
                    <a:cs typeface="+mn-cs"/>
                  </a:defRPr>
                </a:pPr>
                <a:endParaRPr lang="zh-CN"/>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Sheet1!$A$394:$A$410</c:f>
              <c:strCache>
                <c:ptCount val="17"/>
                <c:pt idx="0">
                  <c:v>任务教学法</c:v>
                </c:pt>
                <c:pt idx="1">
                  <c:v>游戏教学法</c:v>
                </c:pt>
                <c:pt idx="2">
                  <c:v>情景教学法</c:v>
                </c:pt>
                <c:pt idx="3">
                  <c:v>趣味教学法</c:v>
                </c:pt>
                <c:pt idx="4">
                  <c:v>合作教学法</c:v>
                </c:pt>
                <c:pt idx="5">
                  <c:v>图式教学法</c:v>
                </c:pt>
                <c:pt idx="6">
                  <c:v>体验式教学</c:v>
                </c:pt>
                <c:pt idx="7">
                  <c:v>交际法</c:v>
                </c:pt>
                <c:pt idx="8">
                  <c:v>互动教学法</c:v>
                </c:pt>
                <c:pt idx="9">
                  <c:v>沉浸教学法</c:v>
                </c:pt>
                <c:pt idx="10">
                  <c:v>体演文化教学法</c:v>
                </c:pt>
                <c:pt idx="11">
                  <c:v>支架教学法</c:v>
                </c:pt>
                <c:pt idx="12">
                  <c:v>语境创设法</c:v>
                </c:pt>
                <c:pt idx="13">
                  <c:v>协商教学法</c:v>
                </c:pt>
                <c:pt idx="14">
                  <c:v>翻转课堂教学法</c:v>
                </c:pt>
                <c:pt idx="15">
                  <c:v>主题教学法</c:v>
                </c:pt>
                <c:pt idx="16">
                  <c:v>听说法</c:v>
                </c:pt>
              </c:strCache>
            </c:strRef>
          </c:cat>
          <c:val>
            <c:numRef>
              <c:f>Sheet1!$B$394:$B$410</c:f>
              <c:numCache>
                <c:formatCode>0.0%</c:formatCode>
                <c:ptCount val="17"/>
                <c:pt idx="0">
                  <c:v>0.118811881188119</c:v>
                </c:pt>
                <c:pt idx="1">
                  <c:v>0.103960396039604</c:v>
                </c:pt>
                <c:pt idx="2">
                  <c:v>4.95049504950495E-2</c:v>
                </c:pt>
                <c:pt idx="3">
                  <c:v>3.7128712871287099E-2</c:v>
                </c:pt>
                <c:pt idx="4">
                  <c:v>2.9702970297029702E-2</c:v>
                </c:pt>
                <c:pt idx="5">
                  <c:v>2.4752475247524799E-2</c:v>
                </c:pt>
                <c:pt idx="6">
                  <c:v>2.22772277227723E-2</c:v>
                </c:pt>
                <c:pt idx="7">
                  <c:v>1.9801980198019799E-2</c:v>
                </c:pt>
                <c:pt idx="8">
                  <c:v>1.9801980198019799E-2</c:v>
                </c:pt>
                <c:pt idx="9">
                  <c:v>1.9801980198019799E-2</c:v>
                </c:pt>
                <c:pt idx="10">
                  <c:v>1.9801980198019799E-2</c:v>
                </c:pt>
                <c:pt idx="11">
                  <c:v>1.73267326732673E-2</c:v>
                </c:pt>
                <c:pt idx="12">
                  <c:v>1.73267326732673E-2</c:v>
                </c:pt>
                <c:pt idx="13">
                  <c:v>1.73267326732673E-2</c:v>
                </c:pt>
                <c:pt idx="14">
                  <c:v>1.73267326732673E-2</c:v>
                </c:pt>
                <c:pt idx="15">
                  <c:v>1.2376237623762399E-2</c:v>
                </c:pt>
                <c:pt idx="16">
                  <c:v>9.9009900990098994E-3</c:v>
                </c:pt>
              </c:numCache>
            </c:numRef>
          </c:val>
          <c:extLst>
            <c:ext xmlns:c16="http://schemas.microsoft.com/office/drawing/2014/chart" uri="{C3380CC4-5D6E-409C-BE32-E72D297353CC}">
              <c16:uniqueId val="{00000000-CCB6-4726-9575-4552990A380B}"/>
            </c:ext>
          </c:extLst>
        </c:ser>
        <c:dLbls>
          <c:showLegendKey val="0"/>
          <c:showVal val="0"/>
          <c:showCatName val="0"/>
          <c:showSerName val="0"/>
          <c:showPercent val="0"/>
          <c:showBubbleSize val="0"/>
        </c:dLbls>
        <c:gapWidth val="150"/>
        <c:axId val="462735072"/>
        <c:axId val="529649152"/>
      </c:barChart>
      <c:catAx>
        <c:axId val="462735072"/>
        <c:scaling>
          <c:orientation val="minMax"/>
        </c:scaling>
        <c:delete val="0"/>
        <c:axPos val="b"/>
        <c:numFmt formatCode="General" sourceLinked="1"/>
        <c:majorTickMark val="none"/>
        <c:minorTickMark val="none"/>
        <c:tickLblPos val="nextTo"/>
        <c:spPr>
          <a:ln w="6350" cap="flat" cmpd="sng" algn="ctr">
            <a:noFill/>
            <a:prstDash val="solid"/>
            <a:round/>
          </a:ln>
        </c:spPr>
        <c:txPr>
          <a:bodyPr rot="-60000000" spcFirstLastPara="1" vertOverflow="ellipsis" vert="horz" wrap="square" anchor="ctr" anchorCtr="1"/>
          <a:lstStyle/>
          <a:p>
            <a:pPr>
              <a:defRPr lang="zh-CN" sz="1400" b="0" i="0" u="none" strike="noStrike" kern="1200" baseline="0">
                <a:solidFill>
                  <a:schemeClr val="tx1">
                    <a:lumMod val="65000"/>
                    <a:lumOff val="35000"/>
                  </a:schemeClr>
                </a:solidFill>
                <a:latin typeface="华文中宋" panose="02010600040101010101" pitchFamily="2" charset="-122"/>
                <a:ea typeface="华文中宋" panose="02010600040101010101" pitchFamily="2" charset="-122"/>
                <a:cs typeface="+mn-cs"/>
              </a:defRPr>
            </a:pPr>
            <a:endParaRPr lang="zh-CN"/>
          </a:p>
        </c:txPr>
        <c:crossAx val="529649152"/>
        <c:crosses val="autoZero"/>
        <c:auto val="1"/>
        <c:lblAlgn val="ctr"/>
        <c:lblOffset val="100"/>
        <c:noMultiLvlLbl val="0"/>
      </c:catAx>
      <c:valAx>
        <c:axId val="529649152"/>
        <c:scaling>
          <c:orientation val="minMax"/>
        </c:scaling>
        <c:delete val="0"/>
        <c:axPos val="l"/>
        <c:numFmt formatCode="0.0%" sourceLinked="1"/>
        <c:majorTickMark val="none"/>
        <c:minorTickMark val="none"/>
        <c:tickLblPos val="nextTo"/>
        <c:spPr>
          <a:ln w="6350" cap="flat" cmpd="sng" algn="ctr">
            <a:noFill/>
            <a:prstDash val="solid"/>
            <a:round/>
          </a:ln>
        </c:spPr>
        <c:txPr>
          <a:bodyPr rot="-60000000" spcFirstLastPara="1" vertOverflow="ellipsis" vert="horz" wrap="square" anchor="ctr" anchorCtr="1"/>
          <a:lstStyle/>
          <a:p>
            <a:pPr>
              <a:defRPr lang="zh-CN" sz="900" b="0" i="0" u="none" strike="noStrike" kern="1200" baseline="0">
                <a:solidFill>
                  <a:schemeClr val="tx1">
                    <a:lumMod val="65000"/>
                    <a:lumOff val="35000"/>
                  </a:schemeClr>
                </a:solidFill>
                <a:latin typeface="华文中宋" panose="02010600040101010101" pitchFamily="2" charset="-122"/>
                <a:ea typeface="华文中宋" panose="02010600040101010101" pitchFamily="2" charset="-122"/>
                <a:cs typeface="+mn-cs"/>
              </a:defRPr>
            </a:pPr>
            <a:endParaRPr lang="zh-CN"/>
          </a:p>
        </c:txPr>
        <c:crossAx val="462735072"/>
        <c:crosses val="autoZero"/>
        <c:crossBetween val="between"/>
      </c:valAx>
      <c:spPr>
        <a:noFill/>
        <a:ln w="25400">
          <a:noFill/>
        </a:ln>
        <a:effectLst/>
      </c:spPr>
    </c:plotArea>
    <c:plotVisOnly val="1"/>
    <c:dispBlanksAs val="gap"/>
    <c:showDLblsOverMax val="0"/>
  </c:chart>
  <c:spPr>
    <a:solidFill>
      <a:schemeClr val="bg1"/>
    </a:solidFill>
    <a:ln w="9525" cap="flat" cmpd="sng" algn="ctr">
      <a:solidFill>
        <a:schemeClr val="tx1">
          <a:lumMod val="15000"/>
          <a:lumOff val="85000"/>
        </a:schemeClr>
      </a:solidFill>
      <a:round/>
    </a:ln>
    <a:effectLst/>
  </c:spPr>
  <c:txPr>
    <a:bodyPr/>
    <a:lstStyle/>
    <a:p>
      <a:pPr>
        <a:defRPr lang="zh-CN"/>
      </a:pPr>
      <a:endParaRPr lang="zh-CN"/>
    </a:p>
  </c:txPr>
  <c:externalData r:id="rId2">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zh-CN"/>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barChart>
        <c:barDir val="col"/>
        <c:grouping val="clustered"/>
        <c:varyColors val="0"/>
        <c:ser>
          <c:idx val="0"/>
          <c:order val="0"/>
          <c:spPr>
            <a:solidFill>
              <a:srgbClr val="5B9BD5"/>
            </a:solidFill>
            <a:ln w="25400">
              <a:noFill/>
            </a:ln>
          </c:spPr>
          <c:invertIfNegative val="0"/>
          <c:dLbls>
            <c:dLbl>
              <c:idx val="1"/>
              <c:layout>
                <c:manualLayout>
                  <c:x val="1.7785138719413996E-2"/>
                  <c:y val="-5.9786200779951004E-3"/>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B3B2-40E1-8AA7-FD8CDE4CF630}"/>
                </c:ext>
              </c:extLst>
            </c:dLbl>
            <c:spPr>
              <a:noFill/>
              <a:ln w="25400">
                <a:noFill/>
              </a:ln>
              <a:effectLst/>
            </c:spPr>
            <c:txPr>
              <a:bodyPr rot="0" spcFirstLastPara="1" vertOverflow="ellipsis" vert="horz" wrap="square" lIns="38100" tIns="19050" rIns="38100" bIns="19050" anchor="ctr" anchorCtr="1">
                <a:spAutoFit/>
              </a:bodyPr>
              <a:lstStyle/>
              <a:p>
                <a:pPr>
                  <a:defRPr lang="zh-CN" sz="1600" b="0" i="0" u="none" strike="noStrike" kern="1200" baseline="0">
                    <a:solidFill>
                      <a:schemeClr val="tx1">
                        <a:lumMod val="75000"/>
                        <a:lumOff val="25000"/>
                      </a:schemeClr>
                    </a:solidFill>
                    <a:latin typeface="华文中宋" panose="02010600040101010101" pitchFamily="2" charset="-122"/>
                    <a:ea typeface="华文中宋" panose="02010600040101010101" pitchFamily="2" charset="-122"/>
                    <a:cs typeface="+mn-cs"/>
                  </a:defRPr>
                </a:pPr>
                <a:endParaRPr lang="zh-CN"/>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Sheet1!$A$144:$A$159</c:f>
              <c:strCache>
                <c:ptCount val="16"/>
                <c:pt idx="0">
                  <c:v>文化课</c:v>
                </c:pt>
                <c:pt idx="1">
                  <c:v>综合课</c:v>
                </c:pt>
                <c:pt idx="2">
                  <c:v>会话课</c:v>
                </c:pt>
                <c:pt idx="3">
                  <c:v>听力课</c:v>
                </c:pt>
                <c:pt idx="4">
                  <c:v>写作课</c:v>
                </c:pt>
                <c:pt idx="5">
                  <c:v>阅读课</c:v>
                </c:pt>
                <c:pt idx="6">
                  <c:v>古文课</c:v>
                </c:pt>
                <c:pt idx="7">
                  <c:v>听说课</c:v>
                </c:pt>
                <c:pt idx="8">
                  <c:v>文学课</c:v>
                </c:pt>
                <c:pt idx="9">
                  <c:v>汉字课</c:v>
                </c:pt>
                <c:pt idx="10">
                  <c:v>报刊课</c:v>
                </c:pt>
                <c:pt idx="11">
                  <c:v>精读课</c:v>
                </c:pt>
                <c:pt idx="12">
                  <c:v>视听课</c:v>
                </c:pt>
                <c:pt idx="13">
                  <c:v>医学汉语课</c:v>
                </c:pt>
                <c:pt idx="14">
                  <c:v>商务汉语课</c:v>
                </c:pt>
                <c:pt idx="15">
                  <c:v>其它</c:v>
                </c:pt>
              </c:strCache>
            </c:strRef>
          </c:cat>
          <c:val>
            <c:numRef>
              <c:f>Sheet1!$B$144:$B$159</c:f>
              <c:numCache>
                <c:formatCode>0.0%</c:formatCode>
                <c:ptCount val="16"/>
                <c:pt idx="0">
                  <c:v>0.29399999999999998</c:v>
                </c:pt>
                <c:pt idx="1">
                  <c:v>0.28499999999999998</c:v>
                </c:pt>
                <c:pt idx="2">
                  <c:v>0.13953488372093001</c:v>
                </c:pt>
                <c:pt idx="3">
                  <c:v>4.9418604651162802E-2</c:v>
                </c:pt>
                <c:pt idx="4">
                  <c:v>3.4883720930232599E-2</c:v>
                </c:pt>
                <c:pt idx="5">
                  <c:v>3.4883720930232599E-2</c:v>
                </c:pt>
                <c:pt idx="6">
                  <c:v>2.32558139534884E-2</c:v>
                </c:pt>
                <c:pt idx="7">
                  <c:v>2.0348837209302299E-2</c:v>
                </c:pt>
                <c:pt idx="8">
                  <c:v>1.4534883720930199E-2</c:v>
                </c:pt>
                <c:pt idx="9">
                  <c:v>1.4534883720930199E-2</c:v>
                </c:pt>
                <c:pt idx="10">
                  <c:v>8.7209302325581394E-3</c:v>
                </c:pt>
                <c:pt idx="11">
                  <c:v>8.7209302325581394E-3</c:v>
                </c:pt>
                <c:pt idx="12">
                  <c:v>8.7209302325581394E-3</c:v>
                </c:pt>
                <c:pt idx="13">
                  <c:v>5.8139534883720903E-3</c:v>
                </c:pt>
                <c:pt idx="14">
                  <c:v>2.9069767441860499E-3</c:v>
                </c:pt>
                <c:pt idx="15">
                  <c:v>5.5232558139534899E-2</c:v>
                </c:pt>
              </c:numCache>
            </c:numRef>
          </c:val>
          <c:extLst>
            <c:ext xmlns:c16="http://schemas.microsoft.com/office/drawing/2014/chart" uri="{C3380CC4-5D6E-409C-BE32-E72D297353CC}">
              <c16:uniqueId val="{00000000-7200-49AC-913E-3E09E8B546F4}"/>
            </c:ext>
          </c:extLst>
        </c:ser>
        <c:dLbls>
          <c:showLegendKey val="0"/>
          <c:showVal val="0"/>
          <c:showCatName val="0"/>
          <c:showSerName val="0"/>
          <c:showPercent val="0"/>
          <c:showBubbleSize val="0"/>
        </c:dLbls>
        <c:gapWidth val="150"/>
        <c:axId val="456176104"/>
        <c:axId val="456176496"/>
      </c:barChart>
      <c:catAx>
        <c:axId val="456176104"/>
        <c:scaling>
          <c:orientation val="minMax"/>
        </c:scaling>
        <c:delete val="0"/>
        <c:axPos val="b"/>
        <c:numFmt formatCode="General" sourceLinked="1"/>
        <c:majorTickMark val="none"/>
        <c:minorTickMark val="none"/>
        <c:tickLblPos val="nextTo"/>
        <c:spPr>
          <a:ln w="6350" cap="flat" cmpd="sng" algn="ctr">
            <a:noFill/>
            <a:prstDash val="solid"/>
            <a:round/>
          </a:ln>
        </c:spPr>
        <c:txPr>
          <a:bodyPr rot="-60000000" spcFirstLastPara="1" vertOverflow="ellipsis" vert="horz" wrap="square" anchor="ctr" anchorCtr="1"/>
          <a:lstStyle/>
          <a:p>
            <a:pPr>
              <a:defRPr lang="zh-CN" sz="1600" b="0" i="0" u="none" strike="noStrike" kern="1200" baseline="0">
                <a:solidFill>
                  <a:schemeClr val="tx1">
                    <a:lumMod val="65000"/>
                    <a:lumOff val="35000"/>
                  </a:schemeClr>
                </a:solidFill>
                <a:latin typeface="华文中宋" panose="02010600040101010101" pitchFamily="2" charset="-122"/>
                <a:ea typeface="华文中宋" panose="02010600040101010101" pitchFamily="2" charset="-122"/>
                <a:cs typeface="+mn-cs"/>
              </a:defRPr>
            </a:pPr>
            <a:endParaRPr lang="zh-CN"/>
          </a:p>
        </c:txPr>
        <c:crossAx val="456176496"/>
        <c:crosses val="autoZero"/>
        <c:auto val="1"/>
        <c:lblAlgn val="ctr"/>
        <c:lblOffset val="100"/>
        <c:noMultiLvlLbl val="0"/>
      </c:catAx>
      <c:valAx>
        <c:axId val="456176496"/>
        <c:scaling>
          <c:orientation val="minMax"/>
        </c:scaling>
        <c:delete val="0"/>
        <c:axPos val="l"/>
        <c:numFmt formatCode="0.0%" sourceLinked="1"/>
        <c:majorTickMark val="none"/>
        <c:minorTickMark val="none"/>
        <c:tickLblPos val="nextTo"/>
        <c:spPr>
          <a:ln w="6350" cap="flat" cmpd="sng" algn="ctr">
            <a:noFill/>
            <a:prstDash val="solid"/>
            <a:round/>
          </a:ln>
        </c:spPr>
        <c:txPr>
          <a:bodyPr rot="-60000000" spcFirstLastPara="1" vertOverflow="ellipsis" vert="horz" wrap="square" anchor="ctr" anchorCtr="1"/>
          <a:lstStyle/>
          <a:p>
            <a:pPr>
              <a:defRPr lang="zh-CN" sz="900" b="0" i="0" u="none" strike="noStrike" kern="1200" baseline="0">
                <a:solidFill>
                  <a:schemeClr val="tx1">
                    <a:lumMod val="65000"/>
                    <a:lumOff val="35000"/>
                  </a:schemeClr>
                </a:solidFill>
                <a:latin typeface="华文中宋" panose="02010600040101010101" pitchFamily="2" charset="-122"/>
                <a:ea typeface="华文中宋" panose="02010600040101010101" pitchFamily="2" charset="-122"/>
                <a:cs typeface="+mn-cs"/>
              </a:defRPr>
            </a:pPr>
            <a:endParaRPr lang="zh-CN"/>
          </a:p>
        </c:txPr>
        <c:crossAx val="456176104"/>
        <c:crosses val="autoZero"/>
        <c:crossBetween val="between"/>
      </c:valAx>
      <c:spPr>
        <a:noFill/>
        <a:ln w="25400">
          <a:noFill/>
        </a:ln>
        <a:effectLst/>
      </c:spPr>
    </c:plotArea>
    <c:plotVisOnly val="1"/>
    <c:dispBlanksAs val="gap"/>
    <c:showDLblsOverMax val="0"/>
  </c:chart>
  <c:spPr>
    <a:solidFill>
      <a:schemeClr val="bg1"/>
    </a:solidFill>
    <a:ln w="9525" cap="flat" cmpd="sng" algn="ctr">
      <a:solidFill>
        <a:schemeClr val="tx1">
          <a:lumMod val="15000"/>
          <a:lumOff val="85000"/>
        </a:schemeClr>
      </a:solidFill>
      <a:round/>
    </a:ln>
    <a:effectLst/>
  </c:spPr>
  <c:txPr>
    <a:bodyPr/>
    <a:lstStyle/>
    <a:p>
      <a:pPr>
        <a:defRPr lang="zh-CN"/>
      </a:pPr>
      <a:endParaRPr lang="zh-CN"/>
    </a:p>
  </c:txPr>
  <c:externalData r:id="rId2">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zh-CN"/>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8.3660237603433205E-2"/>
          <c:y val="4.0312989095058697E-2"/>
          <c:w val="0.916339762396567"/>
          <c:h val="0.91274777261807705"/>
        </c:manualLayout>
      </c:layout>
      <c:barChart>
        <c:barDir val="col"/>
        <c:grouping val="clustered"/>
        <c:varyColors val="0"/>
        <c:ser>
          <c:idx val="0"/>
          <c:order val="0"/>
          <c:spPr>
            <a:solidFill>
              <a:srgbClr val="5B9BD5">
                <a:alpha val="100000"/>
              </a:srgbClr>
            </a:solidFill>
            <a:ln w="3175">
              <a:noFill/>
            </a:ln>
          </c:spPr>
          <c:invertIfNegative val="0"/>
          <c:dLbls>
            <c:spPr>
              <a:noFill/>
              <a:ln>
                <a:noFill/>
              </a:ln>
              <a:effectLst/>
            </c:spPr>
            <c:txPr>
              <a:bodyPr rot="0" spcFirstLastPara="1" vertOverflow="ellipsis" vert="horz" wrap="square" lIns="38100" tIns="19050" rIns="38100" bIns="19050" anchor="ctr" anchorCtr="1">
                <a:spAutoFit/>
              </a:bodyPr>
              <a:lstStyle/>
              <a:p>
                <a:pPr>
                  <a:defRPr lang="zh-CN" sz="2000" b="0" i="0" u="none" strike="noStrike" kern="1200" baseline="0">
                    <a:solidFill>
                      <a:schemeClr val="tx1">
                        <a:lumMod val="75000"/>
                        <a:lumOff val="25000"/>
                      </a:schemeClr>
                    </a:solidFill>
                    <a:latin typeface="华文中宋" panose="02010600040101010101" pitchFamily="2" charset="-122"/>
                    <a:ea typeface="华文中宋" panose="02010600040101010101" pitchFamily="2" charset="-122"/>
                    <a:cs typeface="+mn-cs"/>
                  </a:defRPr>
                </a:pPr>
                <a:endParaRPr lang="zh-CN"/>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[统计图.xls]Sheet1!$B$73:$B$80</c:f>
              <c:strCache>
                <c:ptCount val="8"/>
                <c:pt idx="0">
                  <c:v>词汇</c:v>
                </c:pt>
                <c:pt idx="1">
                  <c:v>语法</c:v>
                </c:pt>
                <c:pt idx="2">
                  <c:v>汉字</c:v>
                </c:pt>
                <c:pt idx="3">
                  <c:v>语音</c:v>
                </c:pt>
                <c:pt idx="4">
                  <c:v>语篇</c:v>
                </c:pt>
                <c:pt idx="5">
                  <c:v>修辞 </c:v>
                </c:pt>
              </c:strCache>
            </c:strRef>
          </c:cat>
          <c:val>
            <c:numRef>
              <c:f>[统计图.xls]Sheet1!$C$73:$C$80</c:f>
              <c:numCache>
                <c:formatCode>0.0%</c:formatCode>
                <c:ptCount val="8"/>
                <c:pt idx="0">
                  <c:v>0.438</c:v>
                </c:pt>
                <c:pt idx="1">
                  <c:v>0.28000000000000003</c:v>
                </c:pt>
                <c:pt idx="2">
                  <c:v>0.20300000000000001</c:v>
                </c:pt>
                <c:pt idx="3">
                  <c:v>5.5E-2</c:v>
                </c:pt>
                <c:pt idx="4">
                  <c:v>1.6E-2</c:v>
                </c:pt>
                <c:pt idx="5">
                  <c:v>8.0000000000000002E-3</c:v>
                </c:pt>
              </c:numCache>
            </c:numRef>
          </c:val>
          <c:extLst>
            <c:ext xmlns:c16="http://schemas.microsoft.com/office/drawing/2014/chart" uri="{C3380CC4-5D6E-409C-BE32-E72D297353CC}">
              <c16:uniqueId val="{00000000-E5FB-430F-BE96-EE72CA6D5B68}"/>
            </c:ext>
          </c:extLst>
        </c:ser>
        <c:dLbls>
          <c:showLegendKey val="0"/>
          <c:showVal val="0"/>
          <c:showCatName val="0"/>
          <c:showSerName val="0"/>
          <c:showPercent val="0"/>
          <c:showBubbleSize val="0"/>
        </c:dLbls>
        <c:gapWidth val="150"/>
        <c:axId val="456177672"/>
        <c:axId val="456178064"/>
      </c:barChart>
      <c:catAx>
        <c:axId val="456177672"/>
        <c:scaling>
          <c:orientation val="minMax"/>
        </c:scaling>
        <c:delete val="0"/>
        <c:axPos val="b"/>
        <c:numFmt formatCode="General" sourceLinked="0"/>
        <c:majorTickMark val="none"/>
        <c:minorTickMark val="none"/>
        <c:tickLblPos val="nextTo"/>
        <c:spPr>
          <a:ln w="3175" cap="flat" cmpd="sng" algn="ctr">
            <a:noFill/>
            <a:prstDash val="solid"/>
            <a:round/>
          </a:ln>
        </c:spPr>
        <c:txPr>
          <a:bodyPr rot="-60000000" spcFirstLastPara="1" vertOverflow="ellipsis" vert="horz" wrap="square" anchor="ctr" anchorCtr="1"/>
          <a:lstStyle/>
          <a:p>
            <a:pPr>
              <a:defRPr lang="zh-CN" sz="2800" b="0" i="0" u="none" strike="noStrike" kern="1200" baseline="0">
                <a:solidFill>
                  <a:schemeClr val="tx1">
                    <a:lumMod val="65000"/>
                    <a:lumOff val="35000"/>
                  </a:schemeClr>
                </a:solidFill>
                <a:latin typeface="华文中宋" panose="02010600040101010101" pitchFamily="2" charset="-122"/>
                <a:ea typeface="华文中宋" panose="02010600040101010101" pitchFamily="2" charset="-122"/>
                <a:cs typeface="+mn-cs"/>
              </a:defRPr>
            </a:pPr>
            <a:endParaRPr lang="zh-CN"/>
          </a:p>
        </c:txPr>
        <c:crossAx val="456178064"/>
        <c:crosses val="autoZero"/>
        <c:auto val="1"/>
        <c:lblAlgn val="ctr"/>
        <c:lblOffset val="100"/>
        <c:noMultiLvlLbl val="0"/>
      </c:catAx>
      <c:valAx>
        <c:axId val="456178064"/>
        <c:scaling>
          <c:orientation val="minMax"/>
        </c:scaling>
        <c:delete val="0"/>
        <c:axPos val="l"/>
        <c:numFmt formatCode="0.0%" sourceLinked="1"/>
        <c:majorTickMark val="none"/>
        <c:minorTickMark val="none"/>
        <c:tickLblPos val="nextTo"/>
        <c:spPr>
          <a:ln w="3175" cap="flat" cmpd="sng" algn="ctr">
            <a:noFill/>
            <a:prstDash val="solid"/>
            <a:round/>
          </a:ln>
        </c:spPr>
        <c:txPr>
          <a:bodyPr rot="-60000000" spcFirstLastPara="1" vertOverflow="ellipsis" vert="horz" wrap="square" anchor="ctr" anchorCtr="1"/>
          <a:lstStyle/>
          <a:p>
            <a:pPr>
              <a:defRPr lang="zh-CN" sz="1400" b="0" i="0" u="none" strike="noStrike" kern="1200" baseline="0">
                <a:solidFill>
                  <a:schemeClr val="tx1">
                    <a:lumMod val="65000"/>
                    <a:lumOff val="35000"/>
                  </a:schemeClr>
                </a:solidFill>
                <a:latin typeface="华文中宋" panose="02010600040101010101" pitchFamily="2" charset="-122"/>
                <a:ea typeface="华文中宋" panose="02010600040101010101" pitchFamily="2" charset="-122"/>
                <a:cs typeface="+mn-cs"/>
              </a:defRPr>
            </a:pPr>
            <a:endParaRPr lang="zh-CN"/>
          </a:p>
        </c:txPr>
        <c:crossAx val="456177672"/>
        <c:crosses val="autoZero"/>
        <c:crossBetween val="between"/>
      </c:valAx>
      <c:spPr>
        <a:noFill/>
        <a:ln w="3175">
          <a:noFill/>
        </a:ln>
        <a:effectLst/>
      </c:spPr>
    </c:plotArea>
    <c:plotVisOnly val="1"/>
    <c:dispBlanksAs val="gap"/>
    <c:showDLblsOverMax val="0"/>
  </c:chart>
  <c:spPr>
    <a:solidFill>
      <a:schemeClr val="bg1"/>
    </a:solidFill>
    <a:ln w="9525" cap="flat" cmpd="sng" algn="ctr">
      <a:solidFill>
        <a:schemeClr val="tx1">
          <a:lumMod val="15000"/>
          <a:lumOff val="85000"/>
        </a:schemeClr>
      </a:solidFill>
      <a:prstDash val="solid"/>
      <a:round/>
    </a:ln>
    <a:effectLst/>
  </c:spPr>
  <c:txPr>
    <a:bodyPr wrap="square"/>
    <a:lstStyle/>
    <a:p>
      <a:pPr>
        <a:defRPr lang="zh-CN"/>
      </a:pPr>
      <a:endParaRPr lang="zh-CN"/>
    </a:p>
  </c:txPr>
  <c:externalData r:id="rId2">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zh-CN"/>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barChart>
        <c:barDir val="col"/>
        <c:grouping val="clustered"/>
        <c:varyColors val="0"/>
        <c:ser>
          <c:idx val="0"/>
          <c:order val="0"/>
          <c:spPr>
            <a:solidFill>
              <a:srgbClr val="5B9BD5">
                <a:alpha val="100000"/>
              </a:srgbClr>
            </a:solidFill>
            <a:ln w="3175">
              <a:noFill/>
            </a:ln>
          </c:spPr>
          <c:invertIfNegative val="0"/>
          <c:dLbls>
            <c:dLbl>
              <c:idx val="0"/>
              <c:layout>
                <c:manualLayout>
                  <c:x val="3.05555555555556E-2"/>
                  <c:y val="-5.0925925925925902E-2"/>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8460-496D-AE0C-F5FF8DBF1150}"/>
                </c:ext>
              </c:extLst>
            </c:dLbl>
            <c:dLbl>
              <c:idx val="1"/>
              <c:layout>
                <c:manualLayout>
                  <c:x val="2.2222222222222199E-2"/>
                  <c:y val="-4.1666666666666699E-2"/>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8460-496D-AE0C-F5FF8DBF1150}"/>
                </c:ext>
              </c:extLst>
            </c:dLbl>
            <c:dLbl>
              <c:idx val="2"/>
              <c:layout>
                <c:manualLayout>
                  <c:x val="3.0555555555555499E-2"/>
                  <c:y val="-5.5555555555555601E-2"/>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8460-496D-AE0C-F5FF8DBF1150}"/>
                </c:ext>
              </c:extLst>
            </c:dLbl>
            <c:spPr>
              <a:noFill/>
              <a:ln>
                <a:noFill/>
              </a:ln>
              <a:effectLst/>
            </c:spPr>
            <c:txPr>
              <a:bodyPr rot="0" spcFirstLastPara="1" vertOverflow="ellipsis" vert="horz" wrap="square" lIns="38100" tIns="19050" rIns="38100" bIns="19050" anchor="ctr" anchorCtr="1">
                <a:spAutoFit/>
              </a:bodyPr>
              <a:lstStyle/>
              <a:p>
                <a:pPr>
                  <a:defRPr lang="zh-CN" sz="2000" b="0" i="0" u="none" strike="noStrike" kern="1200" baseline="0">
                    <a:solidFill>
                      <a:schemeClr val="tx1">
                        <a:lumMod val="75000"/>
                        <a:lumOff val="25000"/>
                      </a:schemeClr>
                    </a:solidFill>
                    <a:latin typeface="华文中宋" panose="02010600040101010101" pitchFamily="2" charset="-122"/>
                    <a:ea typeface="华文中宋" panose="02010600040101010101" pitchFamily="2" charset="-122"/>
                    <a:cs typeface="+mn-cs"/>
                  </a:defRPr>
                </a:pPr>
                <a:endParaRPr lang="zh-CN"/>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[统计图.xls]Sheet1!$A$186:$A$188</c:f>
              <c:strCache>
                <c:ptCount val="3"/>
                <c:pt idx="0">
                  <c:v>教学资源编写</c:v>
                </c:pt>
                <c:pt idx="1">
                  <c:v>教学资源评价</c:v>
                </c:pt>
                <c:pt idx="2">
                  <c:v>教学资源使用</c:v>
                </c:pt>
              </c:strCache>
            </c:strRef>
          </c:cat>
          <c:val>
            <c:numRef>
              <c:f>[统计图.xls]Sheet1!$B$186:$B$188</c:f>
              <c:numCache>
                <c:formatCode>0.0%</c:formatCode>
                <c:ptCount val="3"/>
                <c:pt idx="0">
                  <c:v>0.39557739557739602</c:v>
                </c:pt>
                <c:pt idx="1">
                  <c:v>0.38820638820638798</c:v>
                </c:pt>
                <c:pt idx="2">
                  <c:v>0.21621621621621601</c:v>
                </c:pt>
              </c:numCache>
            </c:numRef>
          </c:val>
          <c:extLst>
            <c:ext xmlns:c16="http://schemas.microsoft.com/office/drawing/2014/chart" uri="{C3380CC4-5D6E-409C-BE32-E72D297353CC}">
              <c16:uniqueId val="{00000003-8460-496D-AE0C-F5FF8DBF1150}"/>
            </c:ext>
          </c:extLst>
        </c:ser>
        <c:dLbls>
          <c:showLegendKey val="0"/>
          <c:showVal val="0"/>
          <c:showCatName val="0"/>
          <c:showSerName val="0"/>
          <c:showPercent val="0"/>
          <c:showBubbleSize val="0"/>
        </c:dLbls>
        <c:gapWidth val="150"/>
        <c:axId val="456178848"/>
        <c:axId val="456179240"/>
      </c:barChart>
      <c:catAx>
        <c:axId val="456178848"/>
        <c:scaling>
          <c:orientation val="minMax"/>
        </c:scaling>
        <c:delete val="0"/>
        <c:axPos val="b"/>
        <c:numFmt formatCode="General" sourceLinked="0"/>
        <c:majorTickMark val="none"/>
        <c:minorTickMark val="none"/>
        <c:tickLblPos val="nextTo"/>
        <c:spPr>
          <a:ln w="3175" cap="flat" cmpd="sng" algn="ctr">
            <a:noFill/>
            <a:prstDash val="solid"/>
            <a:round/>
          </a:ln>
        </c:spPr>
        <c:txPr>
          <a:bodyPr rot="-60000000" spcFirstLastPara="1" vertOverflow="ellipsis" vert="horz" wrap="square" anchor="ctr" anchorCtr="1"/>
          <a:lstStyle/>
          <a:p>
            <a:pPr>
              <a:defRPr lang="zh-CN" sz="1800" b="0" i="0" u="none" strike="noStrike" kern="1200" baseline="0">
                <a:solidFill>
                  <a:schemeClr val="tx1">
                    <a:lumMod val="65000"/>
                    <a:lumOff val="35000"/>
                  </a:schemeClr>
                </a:solidFill>
                <a:latin typeface="华文中宋" panose="02010600040101010101" pitchFamily="2" charset="-122"/>
                <a:ea typeface="华文中宋" panose="02010600040101010101" pitchFamily="2" charset="-122"/>
                <a:cs typeface="+mn-cs"/>
              </a:defRPr>
            </a:pPr>
            <a:endParaRPr lang="zh-CN"/>
          </a:p>
        </c:txPr>
        <c:crossAx val="456179240"/>
        <c:crosses val="autoZero"/>
        <c:auto val="1"/>
        <c:lblAlgn val="ctr"/>
        <c:lblOffset val="100"/>
        <c:noMultiLvlLbl val="0"/>
      </c:catAx>
      <c:valAx>
        <c:axId val="456179240"/>
        <c:scaling>
          <c:orientation val="minMax"/>
        </c:scaling>
        <c:delete val="0"/>
        <c:axPos val="l"/>
        <c:numFmt formatCode="0.0%" sourceLinked="1"/>
        <c:majorTickMark val="none"/>
        <c:minorTickMark val="none"/>
        <c:tickLblPos val="nextTo"/>
        <c:spPr>
          <a:ln w="3175" cap="flat" cmpd="sng" algn="ctr">
            <a:noFill/>
            <a:prstDash val="solid"/>
            <a:round/>
          </a:ln>
        </c:spPr>
        <c:txPr>
          <a:bodyPr rot="-60000000" spcFirstLastPara="1" vertOverflow="ellipsis" vert="horz" wrap="square" anchor="ctr" anchorCtr="1"/>
          <a:lstStyle/>
          <a:p>
            <a:pPr>
              <a:defRPr lang="zh-CN" sz="1400" b="0" i="0" u="none" strike="noStrike" kern="1200" baseline="0">
                <a:solidFill>
                  <a:schemeClr val="tx1">
                    <a:lumMod val="65000"/>
                    <a:lumOff val="35000"/>
                  </a:schemeClr>
                </a:solidFill>
                <a:latin typeface="华文中宋" panose="02010600040101010101" pitchFamily="2" charset="-122"/>
                <a:ea typeface="华文中宋" panose="02010600040101010101" pitchFamily="2" charset="-122"/>
                <a:cs typeface="+mn-cs"/>
              </a:defRPr>
            </a:pPr>
            <a:endParaRPr lang="zh-CN"/>
          </a:p>
        </c:txPr>
        <c:crossAx val="456178848"/>
        <c:crosses val="autoZero"/>
        <c:crossBetween val="between"/>
      </c:valAx>
      <c:spPr>
        <a:noFill/>
        <a:ln w="3175">
          <a:noFill/>
        </a:ln>
        <a:effectLst/>
      </c:spPr>
    </c:plotArea>
    <c:plotVisOnly val="1"/>
    <c:dispBlanksAs val="gap"/>
    <c:showDLblsOverMax val="0"/>
  </c:chart>
  <c:spPr>
    <a:solidFill>
      <a:schemeClr val="bg1"/>
    </a:solidFill>
    <a:ln w="9525" cap="flat" cmpd="sng" algn="ctr">
      <a:solidFill>
        <a:schemeClr val="tx1">
          <a:lumMod val="15000"/>
          <a:lumOff val="85000"/>
        </a:schemeClr>
      </a:solidFill>
      <a:prstDash val="solid"/>
      <a:round/>
    </a:ln>
    <a:effectLst/>
  </c:spPr>
  <c:txPr>
    <a:bodyPr wrap="square"/>
    <a:lstStyle/>
    <a:p>
      <a:pPr>
        <a:defRPr lang="zh-CN"/>
      </a:pPr>
      <a:endParaRPr lang="zh-CN"/>
    </a:p>
  </c:txPr>
  <c:externalData r:id="rId2">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zh-CN"/>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barChart>
        <c:barDir val="col"/>
        <c:grouping val="clustered"/>
        <c:varyColors val="0"/>
        <c:ser>
          <c:idx val="0"/>
          <c:order val="0"/>
          <c:spPr>
            <a:solidFill>
              <a:srgbClr val="5B9BD5">
                <a:alpha val="100000"/>
              </a:srgbClr>
            </a:solidFill>
            <a:ln w="3175">
              <a:noFill/>
            </a:ln>
          </c:spPr>
          <c:invertIfNegative val="0"/>
          <c:dLbls>
            <c:spPr>
              <a:noFill/>
              <a:ln>
                <a:noFill/>
              </a:ln>
              <a:effectLst/>
            </c:spPr>
            <c:txPr>
              <a:bodyPr rot="0" spcFirstLastPara="1" vertOverflow="ellipsis" vert="horz" wrap="square" lIns="38100" tIns="19050" rIns="38100" bIns="19050" anchor="ctr" anchorCtr="1">
                <a:spAutoFit/>
              </a:bodyPr>
              <a:lstStyle/>
              <a:p>
                <a:pPr>
                  <a:defRPr lang="zh-CN" sz="1400" b="0" i="0" u="none" strike="noStrike" kern="1200" baseline="0">
                    <a:solidFill>
                      <a:schemeClr val="tx1">
                        <a:lumMod val="75000"/>
                        <a:lumOff val="25000"/>
                      </a:schemeClr>
                    </a:solidFill>
                    <a:latin typeface="华文中宋" panose="02010600040101010101" pitchFamily="2" charset="-122"/>
                    <a:ea typeface="华文中宋" panose="02010600040101010101" pitchFamily="2" charset="-122"/>
                    <a:cs typeface="+mn-cs"/>
                  </a:defRPr>
                </a:pPr>
                <a:endParaRPr lang="zh-CN"/>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[统计图.xls]Sheet1!$A$261:$A$273</c:f>
              <c:strCache>
                <c:ptCount val="13"/>
                <c:pt idx="0">
                  <c:v>编写理念</c:v>
                </c:pt>
                <c:pt idx="1">
                  <c:v>练习设计</c:v>
                </c:pt>
                <c:pt idx="2">
                  <c:v>英文释义</c:v>
                </c:pt>
                <c:pt idx="3">
                  <c:v>词汇选编</c:v>
                </c:pt>
                <c:pt idx="4">
                  <c:v>功能项设计</c:v>
                </c:pt>
                <c:pt idx="5">
                  <c:v>课文选编</c:v>
                </c:pt>
                <c:pt idx="6">
                  <c:v>语料选取</c:v>
                </c:pt>
                <c:pt idx="7">
                  <c:v>插图设计</c:v>
                </c:pt>
                <c:pt idx="8">
                  <c:v>语法选编</c:v>
                </c:pt>
                <c:pt idx="9">
                  <c:v>例句选编</c:v>
                </c:pt>
                <c:pt idx="10">
                  <c:v>语境设置</c:v>
                </c:pt>
                <c:pt idx="11">
                  <c:v>中国形象设置</c:v>
                </c:pt>
                <c:pt idx="12">
                  <c:v>虚拟人物设置</c:v>
                </c:pt>
              </c:strCache>
            </c:strRef>
          </c:cat>
          <c:val>
            <c:numRef>
              <c:f>[统计图.xls]Sheet1!$B$261:$B$273</c:f>
              <c:numCache>
                <c:formatCode>0.0%</c:formatCode>
                <c:ptCount val="13"/>
                <c:pt idx="0">
                  <c:v>0.19108280254777099</c:v>
                </c:pt>
                <c:pt idx="1">
                  <c:v>0.19108280254777099</c:v>
                </c:pt>
                <c:pt idx="2">
                  <c:v>0.146496815286624</c:v>
                </c:pt>
                <c:pt idx="3">
                  <c:v>0.121019108280255</c:v>
                </c:pt>
                <c:pt idx="4">
                  <c:v>0.101910828025478</c:v>
                </c:pt>
                <c:pt idx="5">
                  <c:v>8.2802547770700605E-2</c:v>
                </c:pt>
                <c:pt idx="6">
                  <c:v>4.4585987261146501E-2</c:v>
                </c:pt>
                <c:pt idx="7">
                  <c:v>4.4585987261146501E-2</c:v>
                </c:pt>
                <c:pt idx="8">
                  <c:v>2.54777070063694E-2</c:v>
                </c:pt>
                <c:pt idx="9">
                  <c:v>1.9108280254777101E-2</c:v>
                </c:pt>
                <c:pt idx="10">
                  <c:v>1.27388535031847E-2</c:v>
                </c:pt>
                <c:pt idx="11">
                  <c:v>1.27388535031847E-2</c:v>
                </c:pt>
                <c:pt idx="12">
                  <c:v>6.3694267515923596E-3</c:v>
                </c:pt>
              </c:numCache>
            </c:numRef>
          </c:val>
          <c:extLst>
            <c:ext xmlns:c16="http://schemas.microsoft.com/office/drawing/2014/chart" uri="{C3380CC4-5D6E-409C-BE32-E72D297353CC}">
              <c16:uniqueId val="{00000000-00AA-4AE6-A35A-04BD37152F4C}"/>
            </c:ext>
          </c:extLst>
        </c:ser>
        <c:dLbls>
          <c:showLegendKey val="0"/>
          <c:showVal val="0"/>
          <c:showCatName val="0"/>
          <c:showSerName val="0"/>
          <c:showPercent val="0"/>
          <c:showBubbleSize val="0"/>
        </c:dLbls>
        <c:gapWidth val="150"/>
        <c:axId val="744355752"/>
        <c:axId val="744356928"/>
      </c:barChart>
      <c:catAx>
        <c:axId val="744355752"/>
        <c:scaling>
          <c:orientation val="minMax"/>
        </c:scaling>
        <c:delete val="0"/>
        <c:axPos val="b"/>
        <c:numFmt formatCode="General" sourceLinked="0"/>
        <c:majorTickMark val="none"/>
        <c:minorTickMark val="none"/>
        <c:tickLblPos val="nextTo"/>
        <c:spPr>
          <a:ln w="3175" cap="flat" cmpd="sng" algn="ctr">
            <a:noFill/>
            <a:prstDash val="solid"/>
            <a:round/>
          </a:ln>
        </c:spPr>
        <c:txPr>
          <a:bodyPr rot="-60000000" spcFirstLastPara="1" vertOverflow="ellipsis" vert="horz" wrap="square" anchor="ctr" anchorCtr="1"/>
          <a:lstStyle/>
          <a:p>
            <a:pPr>
              <a:defRPr lang="zh-CN" sz="1800" b="0" i="0" u="none" strike="noStrike" kern="1200" baseline="0">
                <a:solidFill>
                  <a:schemeClr val="tx1">
                    <a:lumMod val="65000"/>
                    <a:lumOff val="35000"/>
                  </a:schemeClr>
                </a:solidFill>
                <a:latin typeface="华文中宋" panose="02010600040101010101" pitchFamily="2" charset="-122"/>
                <a:ea typeface="华文中宋" panose="02010600040101010101" pitchFamily="2" charset="-122"/>
                <a:cs typeface="+mn-cs"/>
              </a:defRPr>
            </a:pPr>
            <a:endParaRPr lang="zh-CN"/>
          </a:p>
        </c:txPr>
        <c:crossAx val="744356928"/>
        <c:crosses val="autoZero"/>
        <c:auto val="1"/>
        <c:lblAlgn val="ctr"/>
        <c:lblOffset val="100"/>
        <c:noMultiLvlLbl val="0"/>
      </c:catAx>
      <c:valAx>
        <c:axId val="744356928"/>
        <c:scaling>
          <c:orientation val="minMax"/>
        </c:scaling>
        <c:delete val="0"/>
        <c:axPos val="l"/>
        <c:numFmt formatCode="0.0%" sourceLinked="1"/>
        <c:majorTickMark val="none"/>
        <c:minorTickMark val="none"/>
        <c:tickLblPos val="nextTo"/>
        <c:spPr>
          <a:ln w="3175" cap="flat" cmpd="sng" algn="ctr">
            <a:noFill/>
            <a:prstDash val="solid"/>
            <a:round/>
          </a:ln>
        </c:spPr>
        <c:txPr>
          <a:bodyPr rot="-60000000" spcFirstLastPara="1" vertOverflow="ellipsis" vert="horz" wrap="square" anchor="ctr" anchorCtr="1"/>
          <a:lstStyle/>
          <a:p>
            <a:pPr>
              <a:defRPr lang="zh-CN" sz="1200" b="0" i="0" u="none" strike="noStrike" kern="1200" baseline="0">
                <a:solidFill>
                  <a:schemeClr val="tx1">
                    <a:lumMod val="65000"/>
                    <a:lumOff val="35000"/>
                  </a:schemeClr>
                </a:solidFill>
                <a:latin typeface="华文中宋" panose="02010600040101010101" pitchFamily="2" charset="-122"/>
                <a:ea typeface="华文中宋" panose="02010600040101010101" pitchFamily="2" charset="-122"/>
                <a:cs typeface="+mn-cs"/>
              </a:defRPr>
            </a:pPr>
            <a:endParaRPr lang="zh-CN"/>
          </a:p>
        </c:txPr>
        <c:crossAx val="744355752"/>
        <c:crosses val="autoZero"/>
        <c:crossBetween val="between"/>
      </c:valAx>
      <c:spPr>
        <a:noFill/>
        <a:ln w="3175">
          <a:noFill/>
        </a:ln>
        <a:effectLst/>
      </c:spPr>
    </c:plotArea>
    <c:plotVisOnly val="1"/>
    <c:dispBlanksAs val="gap"/>
    <c:showDLblsOverMax val="0"/>
  </c:chart>
  <c:spPr>
    <a:solidFill>
      <a:schemeClr val="bg1"/>
    </a:solidFill>
    <a:ln w="9525" cap="flat" cmpd="sng" algn="ctr">
      <a:solidFill>
        <a:schemeClr val="tx1">
          <a:lumMod val="15000"/>
          <a:lumOff val="85000"/>
        </a:schemeClr>
      </a:solidFill>
      <a:prstDash val="solid"/>
      <a:round/>
    </a:ln>
    <a:effectLst/>
  </c:spPr>
  <c:txPr>
    <a:bodyPr wrap="square"/>
    <a:lstStyle/>
    <a:p>
      <a:pPr>
        <a:defRPr lang="zh-CN"/>
      </a:pPr>
      <a:endParaRPr lang="zh-CN"/>
    </a:p>
  </c:txPr>
  <c:externalData r:id="rId2">
    <c:autoUpdate val="0"/>
  </c:externalData>
</c:chartSpac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pPr>
              <a:defRPr/>
            </a:pPr>
            <a:fld id="{C1DE122C-FB6B-45FD-9794-9876B04BFD08}" type="datetimeFigureOut">
              <a:rPr lang="zh-CN" altLang="en-US"/>
              <a:pPr>
                <a:defRPr/>
              </a:pPr>
              <a:t>2024/1/30</a:t>
            </a:fld>
            <a:endParaRPr lang="zh-CN" altLang="en-US"/>
          </a:p>
        </p:txBody>
      </p:sp>
      <p:sp>
        <p:nvSpPr>
          <p:cNvPr id="4" name="幻灯片图像占位符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pPr lvl="0"/>
            <a:endParaRPr lang="zh-CN" altLang="en-US" noProof="0"/>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noProof="0"/>
              <a:t>编辑母版文本样式</a:t>
            </a:r>
          </a:p>
          <a:p>
            <a:pPr lvl="1"/>
            <a:r>
              <a:rPr lang="zh-CN" altLang="en-US" noProof="0"/>
              <a:t>第二级</a:t>
            </a:r>
          </a:p>
          <a:p>
            <a:pPr lvl="2"/>
            <a:r>
              <a:rPr lang="zh-CN" altLang="en-US" noProof="0"/>
              <a:t>第三级</a:t>
            </a:r>
          </a:p>
          <a:p>
            <a:pPr lvl="3"/>
            <a:r>
              <a:rPr lang="zh-CN" altLang="en-US" noProof="0"/>
              <a:t>第四级</a:t>
            </a:r>
          </a:p>
          <a:p>
            <a:pPr lvl="4"/>
            <a:r>
              <a:rPr lang="zh-CN" altLang="en-US" noProof="0"/>
              <a:t>第五级</a:t>
            </a:r>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pPr>
              <a:defRPr/>
            </a:pPr>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pPr>
              <a:defRPr/>
            </a:pPr>
            <a:fld id="{A0510968-D639-473E-8036-5DF8B8751391}" type="slidenum">
              <a:rPr lang="zh-CN" altLang="en-US"/>
              <a:pPr>
                <a:defRPr/>
              </a:pPr>
              <a:t>‹#›</a:t>
            </a:fld>
            <a:endParaRPr lang="zh-CN"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幻灯片图像占位符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195" name="备注占位符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zh-CN" altLang="en-US"/>
              <a:t>补充</a:t>
            </a:r>
            <a:r>
              <a:rPr lang="en-US" altLang="zh-CN"/>
              <a:t>2009</a:t>
            </a:r>
            <a:r>
              <a:rPr lang="zh-CN" altLang="en-US"/>
              <a:t>年培养方案和最新培养方案，做出链接，说明对学位论文的要求。</a:t>
            </a:r>
          </a:p>
        </p:txBody>
      </p:sp>
      <p:sp>
        <p:nvSpPr>
          <p:cNvPr id="8196" name="灯片编号占位符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fld id="{3B9B68D0-C669-4864-AE50-9337822900B3}" type="slidenum">
              <a:rPr lang="zh-CN" altLang="en-US" smtClean="0"/>
              <a:pPr/>
              <a:t>4</a:t>
            </a:fld>
            <a:endParaRPr lang="zh-CN"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幻灯片图像占位符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243" name="备注占位符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zh-CN" altLang="en-US"/>
          </a:p>
        </p:txBody>
      </p:sp>
      <p:sp>
        <p:nvSpPr>
          <p:cNvPr id="10244" name="灯片编号占位符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fld id="{76FA7A74-2FD8-4597-A5A8-7B8E28B1A780}" type="slidenum">
              <a:rPr lang="zh-CN" altLang="en-US" smtClean="0"/>
              <a:pPr/>
              <a:t>5</a:t>
            </a:fld>
            <a:endParaRPr lang="zh-CN"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幻灯片图像占位符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2291" name="备注占位符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zh-CN"/>
              <a:t>2019</a:t>
            </a:r>
            <a:r>
              <a:rPr lang="zh-CN" altLang="en-US"/>
              <a:t>年进行了修订，教师素质要求更加具体，加上了一些限制。</a:t>
            </a:r>
          </a:p>
        </p:txBody>
      </p:sp>
      <p:sp>
        <p:nvSpPr>
          <p:cNvPr id="12292" name="灯片编号占位符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fld id="{4A8B64BB-E69E-4EB4-A600-DE2674837E4C}" type="slidenum">
              <a:rPr lang="zh-CN" altLang="en-US" smtClean="0"/>
              <a:pPr/>
              <a:t>6</a:t>
            </a:fld>
            <a:endParaRPr lang="zh-CN"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幻灯片图像占位符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4339" name="备注占位符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zh-CN" altLang="en-US" sz="2600">
                <a:latin typeface="微软雅黑" panose="020B0503020204020204" pitchFamily="34" charset="-122"/>
                <a:ea typeface="微软雅黑" panose="020B0503020204020204" pitchFamily="34" charset="-122"/>
              </a:rPr>
              <a:t>一些学者对汉硕培养开展了一些研究，从不同角度提出了自己的观点。这些观点有助于我们对于汉硕培养方向的把握，也能更清晰地了解汉硕研究的方向。</a:t>
            </a:r>
          </a:p>
        </p:txBody>
      </p:sp>
      <p:sp>
        <p:nvSpPr>
          <p:cNvPr id="14340" name="灯片编号占位符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fld id="{3E60074A-6D90-49D7-A8B2-41E34631CFE3}" type="slidenum">
              <a:rPr lang="zh-CN" altLang="en-US" smtClean="0"/>
              <a:pPr/>
              <a:t>10</a:t>
            </a:fld>
            <a:endParaRPr lang="zh-CN"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幻灯片图像占位符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4275" name="备注占位符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zh-CN" altLang="en-US"/>
          </a:p>
        </p:txBody>
      </p:sp>
      <p:sp>
        <p:nvSpPr>
          <p:cNvPr id="54276" name="灯片编号占位符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fld id="{CF5C1832-B47F-4DA4-A95C-D09E963B6731}" type="slidenum">
              <a:rPr lang="zh-CN" altLang="en-US" smtClean="0"/>
              <a:pPr/>
              <a:t>49</a:t>
            </a:fld>
            <a:endParaRPr lang="zh-CN"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618" name="幻灯片图像占位符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1619" name="备注占位符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endParaRPr lang="zh-CN" altLang="en-US"/>
          </a:p>
        </p:txBody>
      </p:sp>
      <p:sp>
        <p:nvSpPr>
          <p:cNvPr id="111620" name="灯片编号占位符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fld id="{8B002D53-8848-4FB7-9649-C574886F4FB7}" type="slidenum">
              <a:rPr lang="zh-CN" altLang="en-US" smtClean="0"/>
              <a:pPr/>
              <a:t>104</a:t>
            </a:fld>
            <a:endParaRPr lang="zh-CN"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标题幻灯片">
    <p:spTree>
      <p:nvGrpSpPr>
        <p:cNvPr id="1" name=""/>
        <p:cNvGrpSpPr/>
        <p:nvPr/>
      </p:nvGrpSpPr>
      <p:grpSpPr>
        <a:xfrm>
          <a:off x="0" y="0"/>
          <a:ext cx="0" cy="0"/>
          <a:chOff x="0" y="0"/>
          <a:chExt cx="0" cy="0"/>
        </a:xfrm>
      </p:grpSpPr>
      <p:grpSp>
        <p:nvGrpSpPr>
          <p:cNvPr id="4" name="Group 2"/>
          <p:cNvGrpSpPr>
            <a:grpSpLocks/>
          </p:cNvGrpSpPr>
          <p:nvPr/>
        </p:nvGrpSpPr>
        <p:grpSpPr bwMode="auto">
          <a:xfrm>
            <a:off x="0" y="0"/>
            <a:ext cx="9144000" cy="6858000"/>
            <a:chOff x="0" y="0"/>
            <a:chExt cx="5760" cy="4320"/>
          </a:xfrm>
        </p:grpSpPr>
        <p:sp>
          <p:nvSpPr>
            <p:cNvPr id="5" name="Rectangle 3"/>
            <p:cNvSpPr>
              <a:spLocks noChangeArrowheads="1"/>
            </p:cNvSpPr>
            <p:nvPr/>
          </p:nvSpPr>
          <p:spPr bwMode="hidden">
            <a:xfrm>
              <a:off x="0" y="0"/>
              <a:ext cx="2208" cy="4320"/>
            </a:xfrm>
            <a:prstGeom prst="rect">
              <a:avLst/>
            </a:prstGeom>
            <a:gradFill rotWithShape="0">
              <a:gsLst>
                <a:gs pos="0">
                  <a:schemeClr val="folHlink"/>
                </a:gs>
                <a:gs pos="100000">
                  <a:schemeClr val="bg1"/>
                </a:gs>
              </a:gsLst>
              <a:lin ang="0" scaled="1"/>
            </a:gradFill>
            <a:ln>
              <a:noFill/>
            </a:ln>
            <a:effectLst/>
          </p:spPr>
          <p:txBody>
            <a:bodyPr wrap="none" anchor="ct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algn="ctr" eaLnBrk="1" hangingPunct="1">
                <a:defRPr/>
              </a:pPr>
              <a:endParaRPr lang="zh-CN" altLang="zh-CN" sz="2400">
                <a:latin typeface="Times New Roman" panose="02020603050405020304" pitchFamily="18" charset="0"/>
              </a:endParaRPr>
            </a:p>
          </p:txBody>
        </p:sp>
        <p:sp>
          <p:nvSpPr>
            <p:cNvPr id="6" name="Rectangle 4"/>
            <p:cNvSpPr>
              <a:spLocks noChangeArrowheads="1"/>
            </p:cNvSpPr>
            <p:nvPr/>
          </p:nvSpPr>
          <p:spPr bwMode="hidden">
            <a:xfrm>
              <a:off x="1081" y="1065"/>
              <a:ext cx="4679" cy="1596"/>
            </a:xfrm>
            <a:prstGeom prst="rect">
              <a:avLst/>
            </a:prstGeom>
            <a:solidFill>
              <a:schemeClr val="bg2"/>
            </a:solidFill>
            <a:ln>
              <a:noFill/>
            </a:ln>
          </p:spPr>
          <p:txBody>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eaLnBrk="1" hangingPunct="1">
                <a:defRPr/>
              </a:pPr>
              <a:endParaRPr lang="zh-CN" altLang="zh-CN" sz="2400">
                <a:latin typeface="Times New Roman" panose="02020603050405020304" pitchFamily="18" charset="0"/>
              </a:endParaRPr>
            </a:p>
          </p:txBody>
        </p:sp>
        <p:grpSp>
          <p:nvGrpSpPr>
            <p:cNvPr id="7" name="Group 5"/>
            <p:cNvGrpSpPr>
              <a:grpSpLocks/>
            </p:cNvGrpSpPr>
            <p:nvPr/>
          </p:nvGrpSpPr>
          <p:grpSpPr bwMode="auto">
            <a:xfrm>
              <a:off x="0" y="672"/>
              <a:ext cx="1806" cy="1989"/>
              <a:chOff x="0" y="672"/>
              <a:chExt cx="1806" cy="1989"/>
            </a:xfrm>
          </p:grpSpPr>
          <p:sp>
            <p:nvSpPr>
              <p:cNvPr id="8" name="Rectangle 6"/>
              <p:cNvSpPr>
                <a:spLocks noChangeArrowheads="1"/>
              </p:cNvSpPr>
              <p:nvPr/>
            </p:nvSpPr>
            <p:spPr bwMode="auto">
              <a:xfrm>
                <a:off x="361" y="2257"/>
                <a:ext cx="363" cy="404"/>
              </a:xfrm>
              <a:prstGeom prst="rect">
                <a:avLst/>
              </a:prstGeom>
              <a:solidFill>
                <a:schemeClr val="accent2"/>
              </a:solidFill>
              <a:ln>
                <a:noFill/>
              </a:ln>
            </p:spPr>
            <p:txBody>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eaLnBrk="1" hangingPunct="1">
                  <a:defRPr/>
                </a:pPr>
                <a:endParaRPr lang="zh-CN" altLang="zh-CN" sz="2400">
                  <a:latin typeface="Times New Roman" panose="02020603050405020304" pitchFamily="18" charset="0"/>
                </a:endParaRPr>
              </a:p>
            </p:txBody>
          </p:sp>
          <p:sp>
            <p:nvSpPr>
              <p:cNvPr id="9" name="Rectangle 7"/>
              <p:cNvSpPr>
                <a:spLocks noChangeArrowheads="1"/>
              </p:cNvSpPr>
              <p:nvPr/>
            </p:nvSpPr>
            <p:spPr bwMode="auto">
              <a:xfrm>
                <a:off x="1081" y="1065"/>
                <a:ext cx="362" cy="405"/>
              </a:xfrm>
              <a:prstGeom prst="rect">
                <a:avLst/>
              </a:prstGeom>
              <a:solidFill>
                <a:schemeClr val="folHlink"/>
              </a:solidFill>
              <a:ln>
                <a:noFill/>
              </a:ln>
            </p:spPr>
            <p:txBody>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eaLnBrk="1" hangingPunct="1">
                  <a:defRPr/>
                </a:pPr>
                <a:endParaRPr lang="zh-CN" altLang="zh-CN" sz="2400">
                  <a:latin typeface="Times New Roman" panose="02020603050405020304" pitchFamily="18" charset="0"/>
                </a:endParaRPr>
              </a:p>
            </p:txBody>
          </p:sp>
          <p:sp>
            <p:nvSpPr>
              <p:cNvPr id="10" name="Rectangle 8"/>
              <p:cNvSpPr>
                <a:spLocks noChangeArrowheads="1"/>
              </p:cNvSpPr>
              <p:nvPr/>
            </p:nvSpPr>
            <p:spPr bwMode="auto">
              <a:xfrm>
                <a:off x="1437" y="672"/>
                <a:ext cx="369" cy="400"/>
              </a:xfrm>
              <a:prstGeom prst="rect">
                <a:avLst/>
              </a:prstGeom>
              <a:solidFill>
                <a:schemeClr val="folHlink"/>
              </a:solidFill>
              <a:ln>
                <a:noFill/>
              </a:ln>
            </p:spPr>
            <p:txBody>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eaLnBrk="1" hangingPunct="1">
                  <a:defRPr/>
                </a:pPr>
                <a:endParaRPr lang="zh-CN" altLang="zh-CN" sz="2400">
                  <a:latin typeface="Times New Roman" panose="02020603050405020304" pitchFamily="18" charset="0"/>
                </a:endParaRPr>
              </a:p>
            </p:txBody>
          </p:sp>
          <p:sp>
            <p:nvSpPr>
              <p:cNvPr id="11" name="Rectangle 9"/>
              <p:cNvSpPr>
                <a:spLocks noChangeArrowheads="1"/>
              </p:cNvSpPr>
              <p:nvPr/>
            </p:nvSpPr>
            <p:spPr bwMode="auto">
              <a:xfrm>
                <a:off x="719" y="2257"/>
                <a:ext cx="368" cy="404"/>
              </a:xfrm>
              <a:prstGeom prst="rect">
                <a:avLst/>
              </a:prstGeom>
              <a:solidFill>
                <a:schemeClr val="bg2"/>
              </a:solidFill>
              <a:ln>
                <a:noFill/>
              </a:ln>
            </p:spPr>
            <p:txBody>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eaLnBrk="1" hangingPunct="1">
                  <a:defRPr/>
                </a:pPr>
                <a:endParaRPr lang="zh-CN" altLang="zh-CN" sz="2400">
                  <a:latin typeface="Times New Roman" panose="02020603050405020304" pitchFamily="18" charset="0"/>
                </a:endParaRPr>
              </a:p>
            </p:txBody>
          </p:sp>
          <p:sp>
            <p:nvSpPr>
              <p:cNvPr id="12" name="Rectangle 10"/>
              <p:cNvSpPr>
                <a:spLocks noChangeArrowheads="1"/>
              </p:cNvSpPr>
              <p:nvPr/>
            </p:nvSpPr>
            <p:spPr bwMode="auto">
              <a:xfrm>
                <a:off x="1437" y="1065"/>
                <a:ext cx="369" cy="405"/>
              </a:xfrm>
              <a:prstGeom prst="rect">
                <a:avLst/>
              </a:prstGeom>
              <a:solidFill>
                <a:schemeClr val="accent2"/>
              </a:solidFill>
              <a:ln>
                <a:noFill/>
              </a:ln>
            </p:spPr>
            <p:txBody>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eaLnBrk="1" hangingPunct="1">
                  <a:defRPr/>
                </a:pPr>
                <a:endParaRPr lang="zh-CN" altLang="zh-CN" sz="2400">
                  <a:latin typeface="Times New Roman" panose="02020603050405020304" pitchFamily="18" charset="0"/>
                </a:endParaRPr>
              </a:p>
            </p:txBody>
          </p:sp>
          <p:sp>
            <p:nvSpPr>
              <p:cNvPr id="13" name="Rectangle 11"/>
              <p:cNvSpPr>
                <a:spLocks noChangeArrowheads="1"/>
              </p:cNvSpPr>
              <p:nvPr/>
            </p:nvSpPr>
            <p:spPr bwMode="auto">
              <a:xfrm>
                <a:off x="719" y="1464"/>
                <a:ext cx="368" cy="399"/>
              </a:xfrm>
              <a:prstGeom prst="rect">
                <a:avLst/>
              </a:prstGeom>
              <a:solidFill>
                <a:schemeClr val="folHlink"/>
              </a:solidFill>
              <a:ln>
                <a:noFill/>
              </a:ln>
            </p:spPr>
            <p:txBody>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eaLnBrk="1" hangingPunct="1">
                  <a:defRPr/>
                </a:pPr>
                <a:endParaRPr lang="zh-CN" altLang="zh-CN" sz="2400">
                  <a:latin typeface="Times New Roman" panose="02020603050405020304" pitchFamily="18" charset="0"/>
                </a:endParaRPr>
              </a:p>
            </p:txBody>
          </p:sp>
          <p:sp>
            <p:nvSpPr>
              <p:cNvPr id="14" name="Rectangle 12"/>
              <p:cNvSpPr>
                <a:spLocks noChangeArrowheads="1"/>
              </p:cNvSpPr>
              <p:nvPr/>
            </p:nvSpPr>
            <p:spPr bwMode="auto">
              <a:xfrm>
                <a:off x="0" y="1464"/>
                <a:ext cx="367" cy="399"/>
              </a:xfrm>
              <a:prstGeom prst="rect">
                <a:avLst/>
              </a:prstGeom>
              <a:solidFill>
                <a:schemeClr val="bg2"/>
              </a:solidFill>
              <a:ln>
                <a:noFill/>
              </a:ln>
            </p:spPr>
            <p:txBody>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eaLnBrk="1" hangingPunct="1">
                  <a:defRPr/>
                </a:pPr>
                <a:endParaRPr lang="zh-CN" altLang="zh-CN" sz="2400">
                  <a:latin typeface="Times New Roman" panose="02020603050405020304" pitchFamily="18" charset="0"/>
                </a:endParaRPr>
              </a:p>
            </p:txBody>
          </p:sp>
          <p:sp>
            <p:nvSpPr>
              <p:cNvPr id="15" name="Rectangle 13"/>
              <p:cNvSpPr>
                <a:spLocks noChangeArrowheads="1"/>
              </p:cNvSpPr>
              <p:nvPr/>
            </p:nvSpPr>
            <p:spPr bwMode="auto">
              <a:xfrm>
                <a:off x="1081" y="1464"/>
                <a:ext cx="362" cy="399"/>
              </a:xfrm>
              <a:prstGeom prst="rect">
                <a:avLst/>
              </a:prstGeom>
              <a:solidFill>
                <a:schemeClr val="accent2"/>
              </a:solidFill>
              <a:ln>
                <a:noFill/>
              </a:ln>
            </p:spPr>
            <p:txBody>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eaLnBrk="1" hangingPunct="1">
                  <a:defRPr/>
                </a:pPr>
                <a:endParaRPr lang="zh-CN" altLang="zh-CN" sz="2400">
                  <a:latin typeface="Times New Roman" panose="02020603050405020304" pitchFamily="18" charset="0"/>
                </a:endParaRPr>
              </a:p>
            </p:txBody>
          </p:sp>
          <p:sp>
            <p:nvSpPr>
              <p:cNvPr id="16" name="Rectangle 14"/>
              <p:cNvSpPr>
                <a:spLocks noChangeArrowheads="1"/>
              </p:cNvSpPr>
              <p:nvPr/>
            </p:nvSpPr>
            <p:spPr bwMode="auto">
              <a:xfrm>
                <a:off x="361" y="1857"/>
                <a:ext cx="363" cy="406"/>
              </a:xfrm>
              <a:prstGeom prst="rect">
                <a:avLst/>
              </a:prstGeom>
              <a:solidFill>
                <a:schemeClr val="folHlink"/>
              </a:solidFill>
              <a:ln>
                <a:noFill/>
              </a:ln>
            </p:spPr>
            <p:txBody>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eaLnBrk="1" hangingPunct="1">
                  <a:defRPr/>
                </a:pPr>
                <a:endParaRPr lang="zh-CN" altLang="zh-CN" sz="2400">
                  <a:latin typeface="Times New Roman" panose="02020603050405020304" pitchFamily="18" charset="0"/>
                </a:endParaRPr>
              </a:p>
            </p:txBody>
          </p:sp>
          <p:sp>
            <p:nvSpPr>
              <p:cNvPr id="17" name="Rectangle 15"/>
              <p:cNvSpPr>
                <a:spLocks noChangeArrowheads="1"/>
              </p:cNvSpPr>
              <p:nvPr/>
            </p:nvSpPr>
            <p:spPr bwMode="auto">
              <a:xfrm>
                <a:off x="719" y="1857"/>
                <a:ext cx="368" cy="406"/>
              </a:xfrm>
              <a:prstGeom prst="rect">
                <a:avLst/>
              </a:prstGeom>
              <a:solidFill>
                <a:schemeClr val="accent2"/>
              </a:solidFill>
              <a:ln>
                <a:noFill/>
              </a:ln>
            </p:spPr>
            <p:txBody>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eaLnBrk="1" hangingPunct="1">
                  <a:defRPr/>
                </a:pPr>
                <a:endParaRPr lang="zh-CN" altLang="zh-CN" sz="2400">
                  <a:latin typeface="Times New Roman" panose="02020603050405020304" pitchFamily="18" charset="0"/>
                </a:endParaRPr>
              </a:p>
            </p:txBody>
          </p:sp>
        </p:grpSp>
      </p:grpSp>
      <p:sp>
        <p:nvSpPr>
          <p:cNvPr id="22547" name="Rectangle 19"/>
          <p:cNvSpPr>
            <a:spLocks noGrp="1" noChangeArrowheads="1"/>
          </p:cNvSpPr>
          <p:nvPr>
            <p:ph type="ctrTitle"/>
          </p:nvPr>
        </p:nvSpPr>
        <p:spPr>
          <a:xfrm>
            <a:off x="2971800" y="1828800"/>
            <a:ext cx="6019800" cy="2209800"/>
          </a:xfrm>
        </p:spPr>
        <p:txBody>
          <a:bodyPr/>
          <a:lstStyle>
            <a:lvl1pPr>
              <a:defRPr sz="5000">
                <a:solidFill>
                  <a:srgbClr val="FFFFFF"/>
                </a:solidFill>
              </a:defRPr>
            </a:lvl1pPr>
          </a:lstStyle>
          <a:p>
            <a:pPr lvl="0"/>
            <a:r>
              <a:rPr lang="zh-CN" altLang="en-US" noProof="0"/>
              <a:t>单击此处编辑母版标题样式</a:t>
            </a:r>
          </a:p>
        </p:txBody>
      </p:sp>
      <p:sp>
        <p:nvSpPr>
          <p:cNvPr id="22548" name="Rectangle 20"/>
          <p:cNvSpPr>
            <a:spLocks noGrp="1" noChangeArrowheads="1"/>
          </p:cNvSpPr>
          <p:nvPr>
            <p:ph type="subTitle" idx="1"/>
          </p:nvPr>
        </p:nvSpPr>
        <p:spPr>
          <a:xfrm>
            <a:off x="2971800" y="4267200"/>
            <a:ext cx="6019800" cy="1752600"/>
          </a:xfrm>
        </p:spPr>
        <p:txBody>
          <a:bodyPr/>
          <a:lstStyle>
            <a:lvl1pPr marL="0" indent="0">
              <a:buFont typeface="Wingdings" panose="05000000000000000000" pitchFamily="2" charset="2"/>
              <a:buNone/>
              <a:defRPr sz="3400"/>
            </a:lvl1pPr>
          </a:lstStyle>
          <a:p>
            <a:pPr lvl="0"/>
            <a:r>
              <a:rPr lang="zh-CN" altLang="en-US" noProof="0"/>
              <a:t>单击此处编辑母版副标题样式</a:t>
            </a:r>
          </a:p>
        </p:txBody>
      </p:sp>
      <p:sp>
        <p:nvSpPr>
          <p:cNvPr id="18" name="Rectangle 16"/>
          <p:cNvSpPr>
            <a:spLocks noGrp="1" noChangeArrowheads="1"/>
          </p:cNvSpPr>
          <p:nvPr>
            <p:ph type="dt" sz="half" idx="10"/>
          </p:nvPr>
        </p:nvSpPr>
        <p:spPr>
          <a:xfrm>
            <a:off x="457200" y="6248400"/>
            <a:ext cx="2133600" cy="457200"/>
          </a:xfrm>
        </p:spPr>
        <p:txBody>
          <a:bodyPr/>
          <a:lstStyle>
            <a:lvl1pPr>
              <a:defRPr/>
            </a:lvl1pPr>
          </a:lstStyle>
          <a:p>
            <a:pPr>
              <a:defRPr/>
            </a:pPr>
            <a:endParaRPr lang="en-US" altLang="zh-CN"/>
          </a:p>
        </p:txBody>
      </p:sp>
      <p:sp>
        <p:nvSpPr>
          <p:cNvPr id="19" name="Rectangle 17"/>
          <p:cNvSpPr>
            <a:spLocks noGrp="1" noChangeArrowheads="1"/>
          </p:cNvSpPr>
          <p:nvPr>
            <p:ph type="ftr" sz="quarter" idx="11"/>
          </p:nvPr>
        </p:nvSpPr>
        <p:spPr/>
        <p:txBody>
          <a:bodyPr/>
          <a:lstStyle>
            <a:lvl1pPr>
              <a:defRPr/>
            </a:lvl1pPr>
          </a:lstStyle>
          <a:p>
            <a:pPr>
              <a:defRPr/>
            </a:pPr>
            <a:endParaRPr lang="en-US" altLang="zh-CN"/>
          </a:p>
        </p:txBody>
      </p:sp>
      <p:sp>
        <p:nvSpPr>
          <p:cNvPr id="20" name="Rectangle 18"/>
          <p:cNvSpPr>
            <a:spLocks noGrp="1" noChangeArrowheads="1"/>
          </p:cNvSpPr>
          <p:nvPr>
            <p:ph type="sldNum" sz="quarter" idx="12"/>
          </p:nvPr>
        </p:nvSpPr>
        <p:spPr/>
        <p:txBody>
          <a:bodyPr/>
          <a:lstStyle>
            <a:lvl1pPr>
              <a:defRPr/>
            </a:lvl1pPr>
          </a:lstStyle>
          <a:p>
            <a:pPr>
              <a:defRPr/>
            </a:pPr>
            <a:fld id="{E0414D5E-0A2F-4294-9CB2-06D7492C36EC}" type="slidenum">
              <a:rPr lang="en-US" altLang="zh-CN"/>
              <a:pPr>
                <a:defRPr/>
              </a:pPr>
              <a:t>‹#›</a:t>
            </a:fld>
            <a:endParaRPr lang="en-US" altLang="zh-CN"/>
          </a:p>
        </p:txBody>
      </p:sp>
    </p:spTree>
    <p:extLst>
      <p:ext uri="{BB962C8B-B14F-4D97-AF65-F5344CB8AC3E}">
        <p14:creationId xmlns:p14="http://schemas.microsoft.com/office/powerpoint/2010/main" val="419963544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noProof="1"/>
              <a:t>单击此处编辑母版标题样式</a:t>
            </a:r>
          </a:p>
        </p:txBody>
      </p:sp>
      <p:sp>
        <p:nvSpPr>
          <p:cNvPr id="3" name="竖排文字占位符 2"/>
          <p:cNvSpPr>
            <a:spLocks noGrp="1"/>
          </p:cNvSpPr>
          <p:nvPr>
            <p:ph type="body" orient="vert" idx="1"/>
          </p:nvPr>
        </p:nvSpPr>
        <p:spPr/>
        <p:txBody>
          <a:bodyPr vert="eaVert"/>
          <a:lstStyle/>
          <a:p>
            <a:pPr lvl="0"/>
            <a:r>
              <a:rPr lang="zh-CN" altLang="en-US" noProof="1"/>
              <a:t>单击此处编辑母版文本样式</a:t>
            </a:r>
          </a:p>
          <a:p>
            <a:pPr lvl="1"/>
            <a:r>
              <a:rPr lang="zh-CN" altLang="en-US" noProof="1"/>
              <a:t>第二级</a:t>
            </a:r>
          </a:p>
          <a:p>
            <a:pPr lvl="2"/>
            <a:r>
              <a:rPr lang="zh-CN" altLang="en-US" noProof="1"/>
              <a:t>第三级</a:t>
            </a:r>
          </a:p>
          <a:p>
            <a:pPr lvl="3"/>
            <a:r>
              <a:rPr lang="zh-CN" altLang="en-US" noProof="1"/>
              <a:t>第四级</a:t>
            </a:r>
          </a:p>
          <a:p>
            <a:pPr lvl="4"/>
            <a:r>
              <a:rPr lang="zh-CN" altLang="en-US" noProof="1"/>
              <a:t>第五级</a:t>
            </a:r>
          </a:p>
        </p:txBody>
      </p:sp>
      <p:sp>
        <p:nvSpPr>
          <p:cNvPr id="4" name="Rectangle 2"/>
          <p:cNvSpPr>
            <a:spLocks noGrp="1" noChangeArrowheads="1"/>
          </p:cNvSpPr>
          <p:nvPr>
            <p:ph type="ftr" sz="quarter" idx="10"/>
          </p:nvPr>
        </p:nvSpPr>
        <p:spPr>
          <a:ln/>
        </p:spPr>
        <p:txBody>
          <a:bodyPr/>
          <a:lstStyle>
            <a:lvl1pPr>
              <a:defRPr/>
            </a:lvl1pPr>
          </a:lstStyle>
          <a:p>
            <a:pPr>
              <a:defRPr/>
            </a:pPr>
            <a:endParaRPr lang="en-US" altLang="zh-CN"/>
          </a:p>
        </p:txBody>
      </p:sp>
      <p:sp>
        <p:nvSpPr>
          <p:cNvPr id="5" name="Rectangle 3"/>
          <p:cNvSpPr>
            <a:spLocks noGrp="1" noChangeArrowheads="1"/>
          </p:cNvSpPr>
          <p:nvPr>
            <p:ph type="sldNum" sz="quarter" idx="11"/>
          </p:nvPr>
        </p:nvSpPr>
        <p:spPr>
          <a:ln/>
        </p:spPr>
        <p:txBody>
          <a:bodyPr/>
          <a:lstStyle>
            <a:lvl1pPr>
              <a:defRPr/>
            </a:lvl1pPr>
          </a:lstStyle>
          <a:p>
            <a:pPr>
              <a:defRPr/>
            </a:pPr>
            <a:fld id="{A4D28908-1B4B-4616-9F13-04FB86229345}" type="slidenum">
              <a:rPr lang="en-US" altLang="zh-CN"/>
              <a:pPr>
                <a:defRPr/>
              </a:pPr>
              <a:t>‹#›</a:t>
            </a:fld>
            <a:endParaRPr lang="en-US" altLang="zh-CN"/>
          </a:p>
        </p:txBody>
      </p:sp>
      <p:sp>
        <p:nvSpPr>
          <p:cNvPr id="6" name="Rectangle 16"/>
          <p:cNvSpPr>
            <a:spLocks noGrp="1" noChangeArrowheads="1"/>
          </p:cNvSpPr>
          <p:nvPr>
            <p:ph type="dt" sz="half" idx="12"/>
          </p:nvPr>
        </p:nvSpPr>
        <p:spPr>
          <a:ln/>
        </p:spPr>
        <p:txBody>
          <a:bodyPr/>
          <a:lstStyle>
            <a:lvl1pPr>
              <a:defRPr/>
            </a:lvl1pPr>
          </a:lstStyle>
          <a:p>
            <a:pPr>
              <a:defRPr/>
            </a:pPr>
            <a:endParaRPr lang="en-US" altLang="zh-CN"/>
          </a:p>
        </p:txBody>
      </p:sp>
    </p:spTree>
    <p:extLst>
      <p:ext uri="{BB962C8B-B14F-4D97-AF65-F5344CB8AC3E}">
        <p14:creationId xmlns:p14="http://schemas.microsoft.com/office/powerpoint/2010/main" val="273327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457200"/>
            <a:ext cx="2057400" cy="5410200"/>
          </a:xfrm>
        </p:spPr>
        <p:txBody>
          <a:bodyPr vert="eaVert"/>
          <a:lstStyle/>
          <a:p>
            <a:r>
              <a:rPr lang="zh-CN" altLang="en-US" noProof="1"/>
              <a:t>单击此处编辑母版标题样式</a:t>
            </a:r>
          </a:p>
        </p:txBody>
      </p:sp>
      <p:sp>
        <p:nvSpPr>
          <p:cNvPr id="3" name="竖排文字占位符 2"/>
          <p:cNvSpPr>
            <a:spLocks noGrp="1"/>
          </p:cNvSpPr>
          <p:nvPr>
            <p:ph type="body" orient="vert" idx="1"/>
          </p:nvPr>
        </p:nvSpPr>
        <p:spPr>
          <a:xfrm>
            <a:off x="457200" y="457200"/>
            <a:ext cx="6019800" cy="5410200"/>
          </a:xfrm>
        </p:spPr>
        <p:txBody>
          <a:bodyPr vert="eaVert"/>
          <a:lstStyle/>
          <a:p>
            <a:pPr lvl="0"/>
            <a:r>
              <a:rPr lang="zh-CN" altLang="en-US" noProof="1"/>
              <a:t>单击此处编辑母版文本样式</a:t>
            </a:r>
          </a:p>
          <a:p>
            <a:pPr lvl="1"/>
            <a:r>
              <a:rPr lang="zh-CN" altLang="en-US" noProof="1"/>
              <a:t>第二级</a:t>
            </a:r>
          </a:p>
          <a:p>
            <a:pPr lvl="2"/>
            <a:r>
              <a:rPr lang="zh-CN" altLang="en-US" noProof="1"/>
              <a:t>第三级</a:t>
            </a:r>
          </a:p>
          <a:p>
            <a:pPr lvl="3"/>
            <a:r>
              <a:rPr lang="zh-CN" altLang="en-US" noProof="1"/>
              <a:t>第四级</a:t>
            </a:r>
          </a:p>
          <a:p>
            <a:pPr lvl="4"/>
            <a:r>
              <a:rPr lang="zh-CN" altLang="en-US" noProof="1"/>
              <a:t>第五级</a:t>
            </a:r>
          </a:p>
        </p:txBody>
      </p:sp>
      <p:sp>
        <p:nvSpPr>
          <p:cNvPr id="4" name="Rectangle 2"/>
          <p:cNvSpPr>
            <a:spLocks noGrp="1" noChangeArrowheads="1"/>
          </p:cNvSpPr>
          <p:nvPr>
            <p:ph type="ftr" sz="quarter" idx="10"/>
          </p:nvPr>
        </p:nvSpPr>
        <p:spPr>
          <a:ln/>
        </p:spPr>
        <p:txBody>
          <a:bodyPr/>
          <a:lstStyle>
            <a:lvl1pPr>
              <a:defRPr/>
            </a:lvl1pPr>
          </a:lstStyle>
          <a:p>
            <a:pPr>
              <a:defRPr/>
            </a:pPr>
            <a:endParaRPr lang="en-US" altLang="zh-CN"/>
          </a:p>
        </p:txBody>
      </p:sp>
      <p:sp>
        <p:nvSpPr>
          <p:cNvPr id="5" name="Rectangle 3"/>
          <p:cNvSpPr>
            <a:spLocks noGrp="1" noChangeArrowheads="1"/>
          </p:cNvSpPr>
          <p:nvPr>
            <p:ph type="sldNum" sz="quarter" idx="11"/>
          </p:nvPr>
        </p:nvSpPr>
        <p:spPr>
          <a:ln/>
        </p:spPr>
        <p:txBody>
          <a:bodyPr/>
          <a:lstStyle>
            <a:lvl1pPr>
              <a:defRPr/>
            </a:lvl1pPr>
          </a:lstStyle>
          <a:p>
            <a:pPr>
              <a:defRPr/>
            </a:pPr>
            <a:fld id="{F2963299-69B4-41A1-9F92-8948ABDCA47E}" type="slidenum">
              <a:rPr lang="en-US" altLang="zh-CN"/>
              <a:pPr>
                <a:defRPr/>
              </a:pPr>
              <a:t>‹#›</a:t>
            </a:fld>
            <a:endParaRPr lang="en-US" altLang="zh-CN"/>
          </a:p>
        </p:txBody>
      </p:sp>
      <p:sp>
        <p:nvSpPr>
          <p:cNvPr id="6" name="Rectangle 16"/>
          <p:cNvSpPr>
            <a:spLocks noGrp="1" noChangeArrowheads="1"/>
          </p:cNvSpPr>
          <p:nvPr>
            <p:ph type="dt" sz="half" idx="12"/>
          </p:nvPr>
        </p:nvSpPr>
        <p:spPr>
          <a:ln/>
        </p:spPr>
        <p:txBody>
          <a:bodyPr/>
          <a:lstStyle>
            <a:lvl1pPr>
              <a:defRPr/>
            </a:lvl1pPr>
          </a:lstStyle>
          <a:p>
            <a:pPr>
              <a:defRPr/>
            </a:pPr>
            <a:endParaRPr lang="en-US" altLang="zh-CN"/>
          </a:p>
        </p:txBody>
      </p:sp>
    </p:spTree>
    <p:extLst>
      <p:ext uri="{BB962C8B-B14F-4D97-AF65-F5344CB8AC3E}">
        <p14:creationId xmlns:p14="http://schemas.microsoft.com/office/powerpoint/2010/main" val="335928048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reserve="1">
  <p:cSld name="标题和表格">
    <p:spTree>
      <p:nvGrpSpPr>
        <p:cNvPr id="1" name=""/>
        <p:cNvGrpSpPr/>
        <p:nvPr/>
      </p:nvGrpSpPr>
      <p:grpSpPr>
        <a:xfrm>
          <a:off x="0" y="0"/>
          <a:ext cx="0" cy="0"/>
          <a:chOff x="0" y="0"/>
          <a:chExt cx="0" cy="0"/>
        </a:xfrm>
      </p:grpSpPr>
      <p:sp>
        <p:nvSpPr>
          <p:cNvPr id="2" name="标题 1"/>
          <p:cNvSpPr>
            <a:spLocks noGrp="1"/>
          </p:cNvSpPr>
          <p:nvPr>
            <p:ph type="title"/>
          </p:nvPr>
        </p:nvSpPr>
        <p:spPr>
          <a:xfrm>
            <a:off x="457200" y="457200"/>
            <a:ext cx="8229600" cy="1371600"/>
          </a:xfrm>
        </p:spPr>
        <p:txBody>
          <a:bodyPr/>
          <a:lstStyle/>
          <a:p>
            <a:r>
              <a:rPr lang="zh-CN" altLang="en-US" noProof="1"/>
              <a:t>单击此处编辑母版标题样式</a:t>
            </a:r>
          </a:p>
        </p:txBody>
      </p:sp>
      <p:sp>
        <p:nvSpPr>
          <p:cNvPr id="3" name="表格占位符 2"/>
          <p:cNvSpPr>
            <a:spLocks noGrp="1"/>
          </p:cNvSpPr>
          <p:nvPr>
            <p:ph type="tbl" idx="1"/>
          </p:nvPr>
        </p:nvSpPr>
        <p:spPr>
          <a:xfrm>
            <a:off x="457200" y="1981200"/>
            <a:ext cx="8229600" cy="3886200"/>
          </a:xfrm>
        </p:spPr>
        <p:txBody>
          <a:bodyPr/>
          <a:lstStyle/>
          <a:p>
            <a:pPr lvl="0"/>
            <a:endParaRPr lang="zh-CN" altLang="en-US" noProof="0"/>
          </a:p>
        </p:txBody>
      </p:sp>
      <p:sp>
        <p:nvSpPr>
          <p:cNvPr id="4" name="Rectangle 2"/>
          <p:cNvSpPr>
            <a:spLocks noGrp="1" noChangeArrowheads="1"/>
          </p:cNvSpPr>
          <p:nvPr>
            <p:ph type="ftr" sz="quarter" idx="10"/>
          </p:nvPr>
        </p:nvSpPr>
        <p:spPr>
          <a:ln/>
        </p:spPr>
        <p:txBody>
          <a:bodyPr/>
          <a:lstStyle>
            <a:lvl1pPr>
              <a:defRPr/>
            </a:lvl1pPr>
          </a:lstStyle>
          <a:p>
            <a:pPr>
              <a:defRPr/>
            </a:pPr>
            <a:endParaRPr lang="en-US" altLang="zh-CN"/>
          </a:p>
        </p:txBody>
      </p:sp>
      <p:sp>
        <p:nvSpPr>
          <p:cNvPr id="5" name="Rectangle 3"/>
          <p:cNvSpPr>
            <a:spLocks noGrp="1" noChangeArrowheads="1"/>
          </p:cNvSpPr>
          <p:nvPr>
            <p:ph type="sldNum" sz="quarter" idx="11"/>
          </p:nvPr>
        </p:nvSpPr>
        <p:spPr>
          <a:ln/>
        </p:spPr>
        <p:txBody>
          <a:bodyPr/>
          <a:lstStyle>
            <a:lvl1pPr>
              <a:defRPr/>
            </a:lvl1pPr>
          </a:lstStyle>
          <a:p>
            <a:pPr>
              <a:defRPr/>
            </a:pPr>
            <a:fld id="{047ED8E5-8ECE-4C64-9B09-0DD3CF9C83DD}" type="slidenum">
              <a:rPr lang="en-US" altLang="zh-CN"/>
              <a:pPr>
                <a:defRPr/>
              </a:pPr>
              <a:t>‹#›</a:t>
            </a:fld>
            <a:endParaRPr lang="en-US" altLang="zh-CN"/>
          </a:p>
        </p:txBody>
      </p:sp>
      <p:sp>
        <p:nvSpPr>
          <p:cNvPr id="6" name="Rectangle 16"/>
          <p:cNvSpPr>
            <a:spLocks noGrp="1" noChangeArrowheads="1"/>
          </p:cNvSpPr>
          <p:nvPr>
            <p:ph type="dt" sz="half" idx="12"/>
          </p:nvPr>
        </p:nvSpPr>
        <p:spPr>
          <a:ln/>
        </p:spPr>
        <p:txBody>
          <a:bodyPr/>
          <a:lstStyle>
            <a:lvl1pPr>
              <a:defRPr/>
            </a:lvl1pPr>
          </a:lstStyle>
          <a:p>
            <a:pPr>
              <a:defRPr/>
            </a:pPr>
            <a:endParaRPr lang="en-US" altLang="zh-CN"/>
          </a:p>
        </p:txBody>
      </p:sp>
    </p:spTree>
    <p:extLst>
      <p:ext uri="{BB962C8B-B14F-4D97-AF65-F5344CB8AC3E}">
        <p14:creationId xmlns:p14="http://schemas.microsoft.com/office/powerpoint/2010/main" val="111034833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Obj" preserve="1">
  <p:cSld name="标题，文本与内容">
    <p:spTree>
      <p:nvGrpSpPr>
        <p:cNvPr id="1" name=""/>
        <p:cNvGrpSpPr/>
        <p:nvPr/>
      </p:nvGrpSpPr>
      <p:grpSpPr>
        <a:xfrm>
          <a:off x="0" y="0"/>
          <a:ext cx="0" cy="0"/>
          <a:chOff x="0" y="0"/>
          <a:chExt cx="0" cy="0"/>
        </a:xfrm>
      </p:grpSpPr>
      <p:sp>
        <p:nvSpPr>
          <p:cNvPr id="2" name="标题 1"/>
          <p:cNvSpPr>
            <a:spLocks noGrp="1"/>
          </p:cNvSpPr>
          <p:nvPr>
            <p:ph type="title"/>
          </p:nvPr>
        </p:nvSpPr>
        <p:spPr>
          <a:xfrm>
            <a:off x="457200" y="457200"/>
            <a:ext cx="8229600" cy="1371600"/>
          </a:xfrm>
        </p:spPr>
        <p:txBody>
          <a:bodyPr/>
          <a:lstStyle/>
          <a:p>
            <a:r>
              <a:rPr lang="zh-CN" altLang="en-US" noProof="1"/>
              <a:t>单击此处编辑母版标题样式</a:t>
            </a:r>
          </a:p>
        </p:txBody>
      </p:sp>
      <p:sp>
        <p:nvSpPr>
          <p:cNvPr id="3" name="文本占位符 2"/>
          <p:cNvSpPr>
            <a:spLocks noGrp="1"/>
          </p:cNvSpPr>
          <p:nvPr>
            <p:ph type="body" sz="half" idx="1"/>
          </p:nvPr>
        </p:nvSpPr>
        <p:spPr>
          <a:xfrm>
            <a:off x="457200" y="1981200"/>
            <a:ext cx="4038600" cy="3886200"/>
          </a:xfrm>
        </p:spPr>
        <p:txBody>
          <a:bodyPr/>
          <a:lstStyle/>
          <a:p>
            <a:pPr lvl="0"/>
            <a:r>
              <a:rPr lang="zh-CN" altLang="en-US" noProof="1"/>
              <a:t>单击此处编辑母版文本样式</a:t>
            </a:r>
          </a:p>
          <a:p>
            <a:pPr lvl="1"/>
            <a:r>
              <a:rPr lang="zh-CN" altLang="en-US" noProof="1"/>
              <a:t>第二级</a:t>
            </a:r>
          </a:p>
          <a:p>
            <a:pPr lvl="2"/>
            <a:r>
              <a:rPr lang="zh-CN" altLang="en-US" noProof="1"/>
              <a:t>第三级</a:t>
            </a:r>
          </a:p>
          <a:p>
            <a:pPr lvl="3"/>
            <a:r>
              <a:rPr lang="zh-CN" altLang="en-US" noProof="1"/>
              <a:t>第四级</a:t>
            </a:r>
          </a:p>
          <a:p>
            <a:pPr lvl="4"/>
            <a:r>
              <a:rPr lang="zh-CN" altLang="en-US" noProof="1"/>
              <a:t>第五级</a:t>
            </a:r>
          </a:p>
        </p:txBody>
      </p:sp>
      <p:sp>
        <p:nvSpPr>
          <p:cNvPr id="4" name="内容占位符 3"/>
          <p:cNvSpPr>
            <a:spLocks noGrp="1"/>
          </p:cNvSpPr>
          <p:nvPr>
            <p:ph sz="half" idx="2"/>
          </p:nvPr>
        </p:nvSpPr>
        <p:spPr>
          <a:xfrm>
            <a:off x="4648200" y="1981200"/>
            <a:ext cx="4038600" cy="3886200"/>
          </a:xfrm>
        </p:spPr>
        <p:txBody>
          <a:bodyPr/>
          <a:lstStyle/>
          <a:p>
            <a:pPr lvl="0"/>
            <a:r>
              <a:rPr lang="zh-CN" altLang="en-US" noProof="1"/>
              <a:t>单击此处编辑母版文本样式</a:t>
            </a:r>
          </a:p>
          <a:p>
            <a:pPr lvl="1"/>
            <a:r>
              <a:rPr lang="zh-CN" altLang="en-US" noProof="1"/>
              <a:t>第二级</a:t>
            </a:r>
          </a:p>
          <a:p>
            <a:pPr lvl="2"/>
            <a:r>
              <a:rPr lang="zh-CN" altLang="en-US" noProof="1"/>
              <a:t>第三级</a:t>
            </a:r>
          </a:p>
          <a:p>
            <a:pPr lvl="3"/>
            <a:r>
              <a:rPr lang="zh-CN" altLang="en-US" noProof="1"/>
              <a:t>第四级</a:t>
            </a:r>
          </a:p>
          <a:p>
            <a:pPr lvl="4"/>
            <a:r>
              <a:rPr lang="zh-CN" altLang="en-US" noProof="1"/>
              <a:t>第五级</a:t>
            </a:r>
          </a:p>
        </p:txBody>
      </p:sp>
      <p:sp>
        <p:nvSpPr>
          <p:cNvPr id="5" name="Rectangle 2"/>
          <p:cNvSpPr>
            <a:spLocks noGrp="1" noChangeArrowheads="1"/>
          </p:cNvSpPr>
          <p:nvPr>
            <p:ph type="ftr" sz="quarter" idx="10"/>
          </p:nvPr>
        </p:nvSpPr>
        <p:spPr>
          <a:ln/>
        </p:spPr>
        <p:txBody>
          <a:bodyPr/>
          <a:lstStyle>
            <a:lvl1pPr>
              <a:defRPr/>
            </a:lvl1pPr>
          </a:lstStyle>
          <a:p>
            <a:pPr>
              <a:defRPr/>
            </a:pPr>
            <a:endParaRPr lang="en-US" altLang="zh-CN"/>
          </a:p>
        </p:txBody>
      </p:sp>
      <p:sp>
        <p:nvSpPr>
          <p:cNvPr id="6" name="Rectangle 3"/>
          <p:cNvSpPr>
            <a:spLocks noGrp="1" noChangeArrowheads="1"/>
          </p:cNvSpPr>
          <p:nvPr>
            <p:ph type="sldNum" sz="quarter" idx="11"/>
          </p:nvPr>
        </p:nvSpPr>
        <p:spPr>
          <a:ln/>
        </p:spPr>
        <p:txBody>
          <a:bodyPr/>
          <a:lstStyle>
            <a:lvl1pPr>
              <a:defRPr/>
            </a:lvl1pPr>
          </a:lstStyle>
          <a:p>
            <a:pPr>
              <a:defRPr/>
            </a:pPr>
            <a:fld id="{92CF9A89-59E6-4FA5-965D-B092C8AE5568}" type="slidenum">
              <a:rPr lang="en-US" altLang="zh-CN"/>
              <a:pPr>
                <a:defRPr/>
              </a:pPr>
              <a:t>‹#›</a:t>
            </a:fld>
            <a:endParaRPr lang="en-US" altLang="zh-CN"/>
          </a:p>
        </p:txBody>
      </p:sp>
      <p:sp>
        <p:nvSpPr>
          <p:cNvPr id="7" name="Rectangle 16"/>
          <p:cNvSpPr>
            <a:spLocks noGrp="1" noChangeArrowheads="1"/>
          </p:cNvSpPr>
          <p:nvPr>
            <p:ph type="dt" sz="half" idx="12"/>
          </p:nvPr>
        </p:nvSpPr>
        <p:spPr>
          <a:ln/>
        </p:spPr>
        <p:txBody>
          <a:bodyPr/>
          <a:lstStyle>
            <a:lvl1pPr>
              <a:defRPr/>
            </a:lvl1pPr>
          </a:lstStyle>
          <a:p>
            <a:pPr>
              <a:defRPr/>
            </a:pPr>
            <a:endParaRPr lang="en-US" altLang="zh-CN"/>
          </a:p>
        </p:txBody>
      </p:sp>
    </p:spTree>
    <p:extLst>
      <p:ext uri="{BB962C8B-B14F-4D97-AF65-F5344CB8AC3E}">
        <p14:creationId xmlns:p14="http://schemas.microsoft.com/office/powerpoint/2010/main" val="204202074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Only" preserve="1">
  <p:cSld name="内容">
    <p:spTree>
      <p:nvGrpSpPr>
        <p:cNvPr id="1" name=""/>
        <p:cNvGrpSpPr/>
        <p:nvPr/>
      </p:nvGrpSpPr>
      <p:grpSpPr>
        <a:xfrm>
          <a:off x="0" y="0"/>
          <a:ext cx="0" cy="0"/>
          <a:chOff x="0" y="0"/>
          <a:chExt cx="0" cy="0"/>
        </a:xfrm>
      </p:grpSpPr>
      <p:sp>
        <p:nvSpPr>
          <p:cNvPr id="2" name="内容占位符 1"/>
          <p:cNvSpPr>
            <a:spLocks noGrp="1"/>
          </p:cNvSpPr>
          <p:nvPr>
            <p:ph/>
          </p:nvPr>
        </p:nvSpPr>
        <p:spPr>
          <a:xfrm>
            <a:off x="457200" y="457200"/>
            <a:ext cx="8229600" cy="5410200"/>
          </a:xfrm>
        </p:spPr>
        <p:txBody>
          <a:bodyPr/>
          <a:lstStyle/>
          <a:p>
            <a:pPr lvl="0"/>
            <a:r>
              <a:rPr lang="zh-CN" altLang="en-US" noProof="1"/>
              <a:t>单击此处编辑母版文本样式</a:t>
            </a:r>
          </a:p>
          <a:p>
            <a:pPr lvl="1"/>
            <a:r>
              <a:rPr lang="zh-CN" altLang="en-US" noProof="1"/>
              <a:t>第二级</a:t>
            </a:r>
          </a:p>
          <a:p>
            <a:pPr lvl="2"/>
            <a:r>
              <a:rPr lang="zh-CN" altLang="en-US" noProof="1"/>
              <a:t>第三级</a:t>
            </a:r>
          </a:p>
          <a:p>
            <a:pPr lvl="3"/>
            <a:r>
              <a:rPr lang="zh-CN" altLang="en-US" noProof="1"/>
              <a:t>第四级</a:t>
            </a:r>
          </a:p>
          <a:p>
            <a:pPr lvl="4"/>
            <a:r>
              <a:rPr lang="zh-CN" altLang="en-US" noProof="1"/>
              <a:t>第五级</a:t>
            </a:r>
          </a:p>
        </p:txBody>
      </p:sp>
      <p:sp>
        <p:nvSpPr>
          <p:cNvPr id="3" name="Rectangle 2"/>
          <p:cNvSpPr>
            <a:spLocks noGrp="1" noChangeArrowheads="1"/>
          </p:cNvSpPr>
          <p:nvPr>
            <p:ph type="ftr" sz="quarter" idx="10"/>
          </p:nvPr>
        </p:nvSpPr>
        <p:spPr>
          <a:ln/>
        </p:spPr>
        <p:txBody>
          <a:bodyPr/>
          <a:lstStyle>
            <a:lvl1pPr>
              <a:defRPr/>
            </a:lvl1pPr>
          </a:lstStyle>
          <a:p>
            <a:pPr>
              <a:defRPr/>
            </a:pPr>
            <a:endParaRPr lang="en-US" altLang="zh-CN"/>
          </a:p>
        </p:txBody>
      </p:sp>
      <p:sp>
        <p:nvSpPr>
          <p:cNvPr id="4" name="Rectangle 3"/>
          <p:cNvSpPr>
            <a:spLocks noGrp="1" noChangeArrowheads="1"/>
          </p:cNvSpPr>
          <p:nvPr>
            <p:ph type="sldNum" sz="quarter" idx="11"/>
          </p:nvPr>
        </p:nvSpPr>
        <p:spPr>
          <a:ln/>
        </p:spPr>
        <p:txBody>
          <a:bodyPr/>
          <a:lstStyle>
            <a:lvl1pPr>
              <a:defRPr/>
            </a:lvl1pPr>
          </a:lstStyle>
          <a:p>
            <a:pPr>
              <a:defRPr/>
            </a:pPr>
            <a:fld id="{BF2ABFD2-6764-4A43-ADB2-953CEC663762}" type="slidenum">
              <a:rPr lang="en-US" altLang="zh-CN"/>
              <a:pPr>
                <a:defRPr/>
              </a:pPr>
              <a:t>‹#›</a:t>
            </a:fld>
            <a:endParaRPr lang="en-US" altLang="zh-CN"/>
          </a:p>
        </p:txBody>
      </p:sp>
      <p:sp>
        <p:nvSpPr>
          <p:cNvPr id="5" name="Rectangle 16"/>
          <p:cNvSpPr>
            <a:spLocks noGrp="1" noChangeArrowheads="1"/>
          </p:cNvSpPr>
          <p:nvPr>
            <p:ph type="dt" sz="half" idx="12"/>
          </p:nvPr>
        </p:nvSpPr>
        <p:spPr>
          <a:ln/>
        </p:spPr>
        <p:txBody>
          <a:bodyPr/>
          <a:lstStyle>
            <a:lvl1pPr>
              <a:defRPr/>
            </a:lvl1pPr>
          </a:lstStyle>
          <a:p>
            <a:pPr>
              <a:defRPr/>
            </a:pPr>
            <a:endParaRPr lang="en-US" altLang="zh-CN"/>
          </a:p>
        </p:txBody>
      </p:sp>
    </p:spTree>
    <p:extLst>
      <p:ext uri="{BB962C8B-B14F-4D97-AF65-F5344CB8AC3E}">
        <p14:creationId xmlns:p14="http://schemas.microsoft.com/office/powerpoint/2010/main" val="171770059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noProof="1"/>
              <a:t>单击此处编辑母版标题样式</a:t>
            </a:r>
          </a:p>
        </p:txBody>
      </p:sp>
      <p:sp>
        <p:nvSpPr>
          <p:cNvPr id="3" name="内容占位符 2"/>
          <p:cNvSpPr>
            <a:spLocks noGrp="1"/>
          </p:cNvSpPr>
          <p:nvPr>
            <p:ph idx="1"/>
          </p:nvPr>
        </p:nvSpPr>
        <p:spPr/>
        <p:txBody>
          <a:bodyPr/>
          <a:lstStyle/>
          <a:p>
            <a:pPr lvl="0"/>
            <a:r>
              <a:rPr lang="zh-CN" altLang="en-US" noProof="1"/>
              <a:t>单击此处编辑母版文本样式</a:t>
            </a:r>
          </a:p>
          <a:p>
            <a:pPr lvl="1"/>
            <a:r>
              <a:rPr lang="zh-CN" altLang="en-US" noProof="1"/>
              <a:t>第二级</a:t>
            </a:r>
          </a:p>
          <a:p>
            <a:pPr lvl="2"/>
            <a:r>
              <a:rPr lang="zh-CN" altLang="en-US" noProof="1"/>
              <a:t>第三级</a:t>
            </a:r>
          </a:p>
          <a:p>
            <a:pPr lvl="3"/>
            <a:r>
              <a:rPr lang="zh-CN" altLang="en-US" noProof="1"/>
              <a:t>第四级</a:t>
            </a:r>
          </a:p>
          <a:p>
            <a:pPr lvl="4"/>
            <a:r>
              <a:rPr lang="zh-CN" altLang="en-US" noProof="1"/>
              <a:t>第五级</a:t>
            </a:r>
          </a:p>
        </p:txBody>
      </p:sp>
      <p:sp>
        <p:nvSpPr>
          <p:cNvPr id="4" name="Rectangle 2"/>
          <p:cNvSpPr>
            <a:spLocks noGrp="1" noChangeArrowheads="1"/>
          </p:cNvSpPr>
          <p:nvPr>
            <p:ph type="ftr" sz="quarter" idx="10"/>
          </p:nvPr>
        </p:nvSpPr>
        <p:spPr>
          <a:ln/>
        </p:spPr>
        <p:txBody>
          <a:bodyPr/>
          <a:lstStyle>
            <a:lvl1pPr>
              <a:defRPr/>
            </a:lvl1pPr>
          </a:lstStyle>
          <a:p>
            <a:pPr>
              <a:defRPr/>
            </a:pPr>
            <a:endParaRPr lang="en-US" altLang="zh-CN"/>
          </a:p>
        </p:txBody>
      </p:sp>
      <p:sp>
        <p:nvSpPr>
          <p:cNvPr id="5" name="Rectangle 3"/>
          <p:cNvSpPr>
            <a:spLocks noGrp="1" noChangeArrowheads="1"/>
          </p:cNvSpPr>
          <p:nvPr>
            <p:ph type="sldNum" sz="quarter" idx="11"/>
          </p:nvPr>
        </p:nvSpPr>
        <p:spPr>
          <a:ln/>
        </p:spPr>
        <p:txBody>
          <a:bodyPr/>
          <a:lstStyle>
            <a:lvl1pPr>
              <a:defRPr/>
            </a:lvl1pPr>
          </a:lstStyle>
          <a:p>
            <a:pPr>
              <a:defRPr/>
            </a:pPr>
            <a:fld id="{CB70CC80-BE2F-4CFC-92C0-BA6E12F9A323}" type="slidenum">
              <a:rPr lang="en-US" altLang="zh-CN"/>
              <a:pPr>
                <a:defRPr/>
              </a:pPr>
              <a:t>‹#›</a:t>
            </a:fld>
            <a:endParaRPr lang="en-US" altLang="zh-CN"/>
          </a:p>
        </p:txBody>
      </p:sp>
      <p:sp>
        <p:nvSpPr>
          <p:cNvPr id="6" name="Rectangle 16"/>
          <p:cNvSpPr>
            <a:spLocks noGrp="1" noChangeArrowheads="1"/>
          </p:cNvSpPr>
          <p:nvPr>
            <p:ph type="dt" sz="half" idx="12"/>
          </p:nvPr>
        </p:nvSpPr>
        <p:spPr>
          <a:ln/>
        </p:spPr>
        <p:txBody>
          <a:bodyPr/>
          <a:lstStyle>
            <a:lvl1pPr>
              <a:defRPr/>
            </a:lvl1pPr>
          </a:lstStyle>
          <a:p>
            <a:pPr>
              <a:defRPr/>
            </a:pPr>
            <a:endParaRPr lang="en-US" altLang="zh-CN"/>
          </a:p>
        </p:txBody>
      </p:sp>
    </p:spTree>
    <p:extLst>
      <p:ext uri="{BB962C8B-B14F-4D97-AF65-F5344CB8AC3E}">
        <p14:creationId xmlns:p14="http://schemas.microsoft.com/office/powerpoint/2010/main" val="35566063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623888" y="1709738"/>
            <a:ext cx="7886700" cy="2852737"/>
          </a:xfrm>
        </p:spPr>
        <p:txBody>
          <a:bodyPr anchor="b"/>
          <a:lstStyle>
            <a:lvl1pPr>
              <a:defRPr sz="6000"/>
            </a:lvl1pPr>
          </a:lstStyle>
          <a:p>
            <a:r>
              <a:rPr lang="zh-CN" altLang="en-US" noProof="1"/>
              <a:t>单击此处编辑母版标题样式</a:t>
            </a:r>
          </a:p>
        </p:txBody>
      </p:sp>
      <p:sp>
        <p:nvSpPr>
          <p:cNvPr id="3" name="文本占位符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zh-CN" altLang="en-US" noProof="1"/>
              <a:t>单击此处编辑母版文本样式</a:t>
            </a:r>
          </a:p>
        </p:txBody>
      </p:sp>
      <p:sp>
        <p:nvSpPr>
          <p:cNvPr id="4" name="Rectangle 2"/>
          <p:cNvSpPr>
            <a:spLocks noGrp="1" noChangeArrowheads="1"/>
          </p:cNvSpPr>
          <p:nvPr>
            <p:ph type="ftr" sz="quarter" idx="10"/>
          </p:nvPr>
        </p:nvSpPr>
        <p:spPr>
          <a:ln/>
        </p:spPr>
        <p:txBody>
          <a:bodyPr/>
          <a:lstStyle>
            <a:lvl1pPr>
              <a:defRPr/>
            </a:lvl1pPr>
          </a:lstStyle>
          <a:p>
            <a:pPr>
              <a:defRPr/>
            </a:pPr>
            <a:endParaRPr lang="en-US" altLang="zh-CN"/>
          </a:p>
        </p:txBody>
      </p:sp>
      <p:sp>
        <p:nvSpPr>
          <p:cNvPr id="5" name="Rectangle 3"/>
          <p:cNvSpPr>
            <a:spLocks noGrp="1" noChangeArrowheads="1"/>
          </p:cNvSpPr>
          <p:nvPr>
            <p:ph type="sldNum" sz="quarter" idx="11"/>
          </p:nvPr>
        </p:nvSpPr>
        <p:spPr>
          <a:ln/>
        </p:spPr>
        <p:txBody>
          <a:bodyPr/>
          <a:lstStyle>
            <a:lvl1pPr>
              <a:defRPr/>
            </a:lvl1pPr>
          </a:lstStyle>
          <a:p>
            <a:pPr>
              <a:defRPr/>
            </a:pPr>
            <a:fld id="{555A9B78-6F67-4621-9E67-83BE7C377FA3}" type="slidenum">
              <a:rPr lang="en-US" altLang="zh-CN"/>
              <a:pPr>
                <a:defRPr/>
              </a:pPr>
              <a:t>‹#›</a:t>
            </a:fld>
            <a:endParaRPr lang="en-US" altLang="zh-CN"/>
          </a:p>
        </p:txBody>
      </p:sp>
      <p:sp>
        <p:nvSpPr>
          <p:cNvPr id="6" name="Rectangle 16"/>
          <p:cNvSpPr>
            <a:spLocks noGrp="1" noChangeArrowheads="1"/>
          </p:cNvSpPr>
          <p:nvPr>
            <p:ph type="dt" sz="half" idx="12"/>
          </p:nvPr>
        </p:nvSpPr>
        <p:spPr>
          <a:ln/>
        </p:spPr>
        <p:txBody>
          <a:bodyPr/>
          <a:lstStyle>
            <a:lvl1pPr>
              <a:defRPr/>
            </a:lvl1pPr>
          </a:lstStyle>
          <a:p>
            <a:pPr>
              <a:defRPr/>
            </a:pPr>
            <a:endParaRPr lang="en-US" altLang="zh-CN"/>
          </a:p>
        </p:txBody>
      </p:sp>
    </p:spTree>
    <p:extLst>
      <p:ext uri="{BB962C8B-B14F-4D97-AF65-F5344CB8AC3E}">
        <p14:creationId xmlns:p14="http://schemas.microsoft.com/office/powerpoint/2010/main" val="4967111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noProof="1"/>
              <a:t>单击此处编辑母版标题样式</a:t>
            </a:r>
          </a:p>
        </p:txBody>
      </p:sp>
      <p:sp>
        <p:nvSpPr>
          <p:cNvPr id="3" name="内容占位符 2"/>
          <p:cNvSpPr>
            <a:spLocks noGrp="1"/>
          </p:cNvSpPr>
          <p:nvPr>
            <p:ph sz="half" idx="1"/>
          </p:nvPr>
        </p:nvSpPr>
        <p:spPr>
          <a:xfrm>
            <a:off x="457200" y="1981200"/>
            <a:ext cx="4038600" cy="3886200"/>
          </a:xfrm>
        </p:spPr>
        <p:txBody>
          <a:bodyPr/>
          <a:lstStyle/>
          <a:p>
            <a:pPr lvl="0"/>
            <a:r>
              <a:rPr lang="zh-CN" altLang="en-US" noProof="1"/>
              <a:t>单击此处编辑母版文本样式</a:t>
            </a:r>
          </a:p>
          <a:p>
            <a:pPr lvl="1"/>
            <a:r>
              <a:rPr lang="zh-CN" altLang="en-US" noProof="1"/>
              <a:t>第二级</a:t>
            </a:r>
          </a:p>
          <a:p>
            <a:pPr lvl="2"/>
            <a:r>
              <a:rPr lang="zh-CN" altLang="en-US" noProof="1"/>
              <a:t>第三级</a:t>
            </a:r>
          </a:p>
          <a:p>
            <a:pPr lvl="3"/>
            <a:r>
              <a:rPr lang="zh-CN" altLang="en-US" noProof="1"/>
              <a:t>第四级</a:t>
            </a:r>
          </a:p>
          <a:p>
            <a:pPr lvl="4"/>
            <a:r>
              <a:rPr lang="zh-CN" altLang="en-US" noProof="1"/>
              <a:t>第五级</a:t>
            </a:r>
          </a:p>
        </p:txBody>
      </p:sp>
      <p:sp>
        <p:nvSpPr>
          <p:cNvPr id="4" name="内容占位符 3"/>
          <p:cNvSpPr>
            <a:spLocks noGrp="1"/>
          </p:cNvSpPr>
          <p:nvPr>
            <p:ph sz="half" idx="2"/>
          </p:nvPr>
        </p:nvSpPr>
        <p:spPr>
          <a:xfrm>
            <a:off x="4648200" y="1981200"/>
            <a:ext cx="4038600" cy="3886200"/>
          </a:xfrm>
        </p:spPr>
        <p:txBody>
          <a:bodyPr/>
          <a:lstStyle/>
          <a:p>
            <a:pPr lvl="0"/>
            <a:r>
              <a:rPr lang="zh-CN" altLang="en-US" noProof="1"/>
              <a:t>单击此处编辑母版文本样式</a:t>
            </a:r>
          </a:p>
          <a:p>
            <a:pPr lvl="1"/>
            <a:r>
              <a:rPr lang="zh-CN" altLang="en-US" noProof="1"/>
              <a:t>第二级</a:t>
            </a:r>
          </a:p>
          <a:p>
            <a:pPr lvl="2"/>
            <a:r>
              <a:rPr lang="zh-CN" altLang="en-US" noProof="1"/>
              <a:t>第三级</a:t>
            </a:r>
          </a:p>
          <a:p>
            <a:pPr lvl="3"/>
            <a:r>
              <a:rPr lang="zh-CN" altLang="en-US" noProof="1"/>
              <a:t>第四级</a:t>
            </a:r>
          </a:p>
          <a:p>
            <a:pPr lvl="4"/>
            <a:r>
              <a:rPr lang="zh-CN" altLang="en-US" noProof="1"/>
              <a:t>第五级</a:t>
            </a:r>
          </a:p>
        </p:txBody>
      </p:sp>
      <p:sp>
        <p:nvSpPr>
          <p:cNvPr id="5" name="Rectangle 2"/>
          <p:cNvSpPr>
            <a:spLocks noGrp="1" noChangeArrowheads="1"/>
          </p:cNvSpPr>
          <p:nvPr>
            <p:ph type="ftr" sz="quarter" idx="10"/>
          </p:nvPr>
        </p:nvSpPr>
        <p:spPr>
          <a:ln/>
        </p:spPr>
        <p:txBody>
          <a:bodyPr/>
          <a:lstStyle>
            <a:lvl1pPr>
              <a:defRPr/>
            </a:lvl1pPr>
          </a:lstStyle>
          <a:p>
            <a:pPr>
              <a:defRPr/>
            </a:pPr>
            <a:endParaRPr lang="en-US" altLang="zh-CN"/>
          </a:p>
        </p:txBody>
      </p:sp>
      <p:sp>
        <p:nvSpPr>
          <p:cNvPr id="6" name="Rectangle 3"/>
          <p:cNvSpPr>
            <a:spLocks noGrp="1" noChangeArrowheads="1"/>
          </p:cNvSpPr>
          <p:nvPr>
            <p:ph type="sldNum" sz="quarter" idx="11"/>
          </p:nvPr>
        </p:nvSpPr>
        <p:spPr>
          <a:ln/>
        </p:spPr>
        <p:txBody>
          <a:bodyPr/>
          <a:lstStyle>
            <a:lvl1pPr>
              <a:defRPr/>
            </a:lvl1pPr>
          </a:lstStyle>
          <a:p>
            <a:pPr>
              <a:defRPr/>
            </a:pPr>
            <a:fld id="{B927114C-8088-4472-8445-ABF5B6C4FAF0}" type="slidenum">
              <a:rPr lang="en-US" altLang="zh-CN"/>
              <a:pPr>
                <a:defRPr/>
              </a:pPr>
              <a:t>‹#›</a:t>
            </a:fld>
            <a:endParaRPr lang="en-US" altLang="zh-CN"/>
          </a:p>
        </p:txBody>
      </p:sp>
      <p:sp>
        <p:nvSpPr>
          <p:cNvPr id="7" name="Rectangle 16"/>
          <p:cNvSpPr>
            <a:spLocks noGrp="1" noChangeArrowheads="1"/>
          </p:cNvSpPr>
          <p:nvPr>
            <p:ph type="dt" sz="half" idx="12"/>
          </p:nvPr>
        </p:nvSpPr>
        <p:spPr>
          <a:ln/>
        </p:spPr>
        <p:txBody>
          <a:bodyPr/>
          <a:lstStyle>
            <a:lvl1pPr>
              <a:defRPr/>
            </a:lvl1pPr>
          </a:lstStyle>
          <a:p>
            <a:pPr>
              <a:defRPr/>
            </a:pPr>
            <a:endParaRPr lang="en-US" altLang="zh-CN"/>
          </a:p>
        </p:txBody>
      </p:sp>
    </p:spTree>
    <p:extLst>
      <p:ext uri="{BB962C8B-B14F-4D97-AF65-F5344CB8AC3E}">
        <p14:creationId xmlns:p14="http://schemas.microsoft.com/office/powerpoint/2010/main" val="311527855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630238" y="365125"/>
            <a:ext cx="7886700" cy="1325563"/>
          </a:xfrm>
        </p:spPr>
        <p:txBody>
          <a:bodyPr/>
          <a:lstStyle/>
          <a:p>
            <a:r>
              <a:rPr lang="zh-CN" altLang="en-US" noProof="1"/>
              <a:t>单击此处编辑母版标题样式</a:t>
            </a:r>
          </a:p>
        </p:txBody>
      </p:sp>
      <p:sp>
        <p:nvSpPr>
          <p:cNvPr id="3" name="文本占位符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noProof="1"/>
              <a:t>单击此处编辑母版文本样式</a:t>
            </a:r>
          </a:p>
        </p:txBody>
      </p:sp>
      <p:sp>
        <p:nvSpPr>
          <p:cNvPr id="4" name="内容占位符 3"/>
          <p:cNvSpPr>
            <a:spLocks noGrp="1"/>
          </p:cNvSpPr>
          <p:nvPr>
            <p:ph sz="half" idx="2"/>
          </p:nvPr>
        </p:nvSpPr>
        <p:spPr>
          <a:xfrm>
            <a:off x="630238" y="2505075"/>
            <a:ext cx="3868737" cy="3684588"/>
          </a:xfrm>
        </p:spPr>
        <p:txBody>
          <a:bodyPr/>
          <a:lstStyle/>
          <a:p>
            <a:pPr lvl="0"/>
            <a:r>
              <a:rPr lang="zh-CN" altLang="en-US" noProof="1"/>
              <a:t>单击此处编辑母版文本样式</a:t>
            </a:r>
          </a:p>
          <a:p>
            <a:pPr lvl="1"/>
            <a:r>
              <a:rPr lang="zh-CN" altLang="en-US" noProof="1"/>
              <a:t>第二级</a:t>
            </a:r>
          </a:p>
          <a:p>
            <a:pPr lvl="2"/>
            <a:r>
              <a:rPr lang="zh-CN" altLang="en-US" noProof="1"/>
              <a:t>第三级</a:t>
            </a:r>
          </a:p>
          <a:p>
            <a:pPr lvl="3"/>
            <a:r>
              <a:rPr lang="zh-CN" altLang="en-US" noProof="1"/>
              <a:t>第四级</a:t>
            </a:r>
          </a:p>
          <a:p>
            <a:pPr lvl="4"/>
            <a:r>
              <a:rPr lang="zh-CN" altLang="en-US" noProof="1"/>
              <a:t>第五级</a:t>
            </a:r>
          </a:p>
        </p:txBody>
      </p:sp>
      <p:sp>
        <p:nvSpPr>
          <p:cNvPr id="5" name="文本占位符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noProof="1"/>
              <a:t>单击此处编辑母版文本样式</a:t>
            </a:r>
          </a:p>
        </p:txBody>
      </p:sp>
      <p:sp>
        <p:nvSpPr>
          <p:cNvPr id="6" name="内容占位符 5"/>
          <p:cNvSpPr>
            <a:spLocks noGrp="1"/>
          </p:cNvSpPr>
          <p:nvPr>
            <p:ph sz="quarter" idx="4"/>
          </p:nvPr>
        </p:nvSpPr>
        <p:spPr>
          <a:xfrm>
            <a:off x="4629150" y="2505075"/>
            <a:ext cx="3887788" cy="3684588"/>
          </a:xfrm>
        </p:spPr>
        <p:txBody>
          <a:bodyPr/>
          <a:lstStyle/>
          <a:p>
            <a:pPr lvl="0"/>
            <a:r>
              <a:rPr lang="zh-CN" altLang="en-US" noProof="1"/>
              <a:t>单击此处编辑母版文本样式</a:t>
            </a:r>
          </a:p>
          <a:p>
            <a:pPr lvl="1"/>
            <a:r>
              <a:rPr lang="zh-CN" altLang="en-US" noProof="1"/>
              <a:t>第二级</a:t>
            </a:r>
          </a:p>
          <a:p>
            <a:pPr lvl="2"/>
            <a:r>
              <a:rPr lang="zh-CN" altLang="en-US" noProof="1"/>
              <a:t>第三级</a:t>
            </a:r>
          </a:p>
          <a:p>
            <a:pPr lvl="3"/>
            <a:r>
              <a:rPr lang="zh-CN" altLang="en-US" noProof="1"/>
              <a:t>第四级</a:t>
            </a:r>
          </a:p>
          <a:p>
            <a:pPr lvl="4"/>
            <a:r>
              <a:rPr lang="zh-CN" altLang="en-US" noProof="1"/>
              <a:t>第五级</a:t>
            </a:r>
          </a:p>
        </p:txBody>
      </p:sp>
      <p:sp>
        <p:nvSpPr>
          <p:cNvPr id="7" name="Rectangle 2"/>
          <p:cNvSpPr>
            <a:spLocks noGrp="1" noChangeArrowheads="1"/>
          </p:cNvSpPr>
          <p:nvPr>
            <p:ph type="ftr" sz="quarter" idx="10"/>
          </p:nvPr>
        </p:nvSpPr>
        <p:spPr>
          <a:ln/>
        </p:spPr>
        <p:txBody>
          <a:bodyPr/>
          <a:lstStyle>
            <a:lvl1pPr>
              <a:defRPr/>
            </a:lvl1pPr>
          </a:lstStyle>
          <a:p>
            <a:pPr>
              <a:defRPr/>
            </a:pPr>
            <a:endParaRPr lang="en-US" altLang="zh-CN"/>
          </a:p>
        </p:txBody>
      </p:sp>
      <p:sp>
        <p:nvSpPr>
          <p:cNvPr id="8" name="Rectangle 3"/>
          <p:cNvSpPr>
            <a:spLocks noGrp="1" noChangeArrowheads="1"/>
          </p:cNvSpPr>
          <p:nvPr>
            <p:ph type="sldNum" sz="quarter" idx="11"/>
          </p:nvPr>
        </p:nvSpPr>
        <p:spPr>
          <a:ln/>
        </p:spPr>
        <p:txBody>
          <a:bodyPr/>
          <a:lstStyle>
            <a:lvl1pPr>
              <a:defRPr/>
            </a:lvl1pPr>
          </a:lstStyle>
          <a:p>
            <a:pPr>
              <a:defRPr/>
            </a:pPr>
            <a:fld id="{E47CEBE5-7377-45B5-A66D-6AB6BE43D3AF}" type="slidenum">
              <a:rPr lang="en-US" altLang="zh-CN"/>
              <a:pPr>
                <a:defRPr/>
              </a:pPr>
              <a:t>‹#›</a:t>
            </a:fld>
            <a:endParaRPr lang="en-US" altLang="zh-CN"/>
          </a:p>
        </p:txBody>
      </p:sp>
      <p:sp>
        <p:nvSpPr>
          <p:cNvPr id="9" name="Rectangle 16"/>
          <p:cNvSpPr>
            <a:spLocks noGrp="1" noChangeArrowheads="1"/>
          </p:cNvSpPr>
          <p:nvPr>
            <p:ph type="dt" sz="half" idx="12"/>
          </p:nvPr>
        </p:nvSpPr>
        <p:spPr>
          <a:ln/>
        </p:spPr>
        <p:txBody>
          <a:bodyPr/>
          <a:lstStyle>
            <a:lvl1pPr>
              <a:defRPr/>
            </a:lvl1pPr>
          </a:lstStyle>
          <a:p>
            <a:pPr>
              <a:defRPr/>
            </a:pPr>
            <a:endParaRPr lang="en-US" altLang="zh-CN"/>
          </a:p>
        </p:txBody>
      </p:sp>
    </p:spTree>
    <p:extLst>
      <p:ext uri="{BB962C8B-B14F-4D97-AF65-F5344CB8AC3E}">
        <p14:creationId xmlns:p14="http://schemas.microsoft.com/office/powerpoint/2010/main" val="28599100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noProof="1"/>
              <a:t>单击此处编辑母版标题样式</a:t>
            </a:r>
          </a:p>
        </p:txBody>
      </p:sp>
      <p:sp>
        <p:nvSpPr>
          <p:cNvPr id="3" name="Rectangle 2"/>
          <p:cNvSpPr>
            <a:spLocks noGrp="1" noChangeArrowheads="1"/>
          </p:cNvSpPr>
          <p:nvPr>
            <p:ph type="ftr" sz="quarter" idx="10"/>
          </p:nvPr>
        </p:nvSpPr>
        <p:spPr>
          <a:ln/>
        </p:spPr>
        <p:txBody>
          <a:bodyPr/>
          <a:lstStyle>
            <a:lvl1pPr>
              <a:defRPr/>
            </a:lvl1pPr>
          </a:lstStyle>
          <a:p>
            <a:pPr>
              <a:defRPr/>
            </a:pPr>
            <a:endParaRPr lang="en-US" altLang="zh-CN"/>
          </a:p>
        </p:txBody>
      </p:sp>
      <p:sp>
        <p:nvSpPr>
          <p:cNvPr id="4" name="Rectangle 3"/>
          <p:cNvSpPr>
            <a:spLocks noGrp="1" noChangeArrowheads="1"/>
          </p:cNvSpPr>
          <p:nvPr>
            <p:ph type="sldNum" sz="quarter" idx="11"/>
          </p:nvPr>
        </p:nvSpPr>
        <p:spPr>
          <a:ln/>
        </p:spPr>
        <p:txBody>
          <a:bodyPr/>
          <a:lstStyle>
            <a:lvl1pPr>
              <a:defRPr/>
            </a:lvl1pPr>
          </a:lstStyle>
          <a:p>
            <a:pPr>
              <a:defRPr/>
            </a:pPr>
            <a:fld id="{4677F8FD-436A-44D7-836C-A0CA7ECC58E3}" type="slidenum">
              <a:rPr lang="en-US" altLang="zh-CN"/>
              <a:pPr>
                <a:defRPr/>
              </a:pPr>
              <a:t>‹#›</a:t>
            </a:fld>
            <a:endParaRPr lang="en-US" altLang="zh-CN"/>
          </a:p>
        </p:txBody>
      </p:sp>
      <p:sp>
        <p:nvSpPr>
          <p:cNvPr id="5" name="Rectangle 16"/>
          <p:cNvSpPr>
            <a:spLocks noGrp="1" noChangeArrowheads="1"/>
          </p:cNvSpPr>
          <p:nvPr>
            <p:ph type="dt" sz="half" idx="12"/>
          </p:nvPr>
        </p:nvSpPr>
        <p:spPr>
          <a:ln/>
        </p:spPr>
        <p:txBody>
          <a:bodyPr/>
          <a:lstStyle>
            <a:lvl1pPr>
              <a:defRPr/>
            </a:lvl1pPr>
          </a:lstStyle>
          <a:p>
            <a:pPr>
              <a:defRPr/>
            </a:pPr>
            <a:endParaRPr lang="en-US" altLang="zh-CN"/>
          </a:p>
        </p:txBody>
      </p:sp>
    </p:spTree>
    <p:extLst>
      <p:ext uri="{BB962C8B-B14F-4D97-AF65-F5344CB8AC3E}">
        <p14:creationId xmlns:p14="http://schemas.microsoft.com/office/powerpoint/2010/main" val="21985108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Rectangle 2"/>
          <p:cNvSpPr>
            <a:spLocks noGrp="1" noChangeArrowheads="1"/>
          </p:cNvSpPr>
          <p:nvPr>
            <p:ph type="ftr" sz="quarter" idx="10"/>
          </p:nvPr>
        </p:nvSpPr>
        <p:spPr>
          <a:ln/>
        </p:spPr>
        <p:txBody>
          <a:bodyPr/>
          <a:lstStyle>
            <a:lvl1pPr>
              <a:defRPr/>
            </a:lvl1pPr>
          </a:lstStyle>
          <a:p>
            <a:pPr>
              <a:defRPr/>
            </a:pPr>
            <a:endParaRPr lang="en-US" altLang="zh-CN"/>
          </a:p>
        </p:txBody>
      </p:sp>
      <p:sp>
        <p:nvSpPr>
          <p:cNvPr id="3" name="Rectangle 3"/>
          <p:cNvSpPr>
            <a:spLocks noGrp="1" noChangeArrowheads="1"/>
          </p:cNvSpPr>
          <p:nvPr>
            <p:ph type="sldNum" sz="quarter" idx="11"/>
          </p:nvPr>
        </p:nvSpPr>
        <p:spPr>
          <a:ln/>
        </p:spPr>
        <p:txBody>
          <a:bodyPr/>
          <a:lstStyle>
            <a:lvl1pPr>
              <a:defRPr/>
            </a:lvl1pPr>
          </a:lstStyle>
          <a:p>
            <a:pPr>
              <a:defRPr/>
            </a:pPr>
            <a:fld id="{C948C1E3-1705-40F6-AA0D-6E24CE2796F9}" type="slidenum">
              <a:rPr lang="en-US" altLang="zh-CN"/>
              <a:pPr>
                <a:defRPr/>
              </a:pPr>
              <a:t>‹#›</a:t>
            </a:fld>
            <a:endParaRPr lang="en-US" altLang="zh-CN"/>
          </a:p>
        </p:txBody>
      </p:sp>
      <p:sp>
        <p:nvSpPr>
          <p:cNvPr id="4" name="Rectangle 16"/>
          <p:cNvSpPr>
            <a:spLocks noGrp="1" noChangeArrowheads="1"/>
          </p:cNvSpPr>
          <p:nvPr>
            <p:ph type="dt" sz="half" idx="12"/>
          </p:nvPr>
        </p:nvSpPr>
        <p:spPr>
          <a:ln/>
        </p:spPr>
        <p:txBody>
          <a:bodyPr/>
          <a:lstStyle>
            <a:lvl1pPr>
              <a:defRPr/>
            </a:lvl1pPr>
          </a:lstStyle>
          <a:p>
            <a:pPr>
              <a:defRPr/>
            </a:pPr>
            <a:endParaRPr lang="en-US" altLang="zh-CN"/>
          </a:p>
        </p:txBody>
      </p:sp>
    </p:spTree>
    <p:extLst>
      <p:ext uri="{BB962C8B-B14F-4D97-AF65-F5344CB8AC3E}">
        <p14:creationId xmlns:p14="http://schemas.microsoft.com/office/powerpoint/2010/main" val="14465811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630238" y="457200"/>
            <a:ext cx="2949575" cy="1600200"/>
          </a:xfrm>
        </p:spPr>
        <p:txBody>
          <a:bodyPr anchor="b"/>
          <a:lstStyle>
            <a:lvl1pPr>
              <a:defRPr sz="3200"/>
            </a:lvl1pPr>
          </a:lstStyle>
          <a:p>
            <a:r>
              <a:rPr lang="zh-CN" altLang="en-US" noProof="1"/>
              <a:t>单击此处编辑母版标题样式</a:t>
            </a:r>
          </a:p>
        </p:txBody>
      </p:sp>
      <p:sp>
        <p:nvSpPr>
          <p:cNvPr id="3" name="内容占位符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noProof="1"/>
              <a:t>单击此处编辑母版文本样式</a:t>
            </a:r>
          </a:p>
          <a:p>
            <a:pPr lvl="1"/>
            <a:r>
              <a:rPr lang="zh-CN" altLang="en-US" noProof="1"/>
              <a:t>第二级</a:t>
            </a:r>
          </a:p>
          <a:p>
            <a:pPr lvl="2"/>
            <a:r>
              <a:rPr lang="zh-CN" altLang="en-US" noProof="1"/>
              <a:t>第三级</a:t>
            </a:r>
          </a:p>
          <a:p>
            <a:pPr lvl="3"/>
            <a:r>
              <a:rPr lang="zh-CN" altLang="en-US" noProof="1"/>
              <a:t>第四级</a:t>
            </a:r>
          </a:p>
          <a:p>
            <a:pPr lvl="4"/>
            <a:r>
              <a:rPr lang="zh-CN" altLang="en-US" noProof="1"/>
              <a:t>第五级</a:t>
            </a:r>
          </a:p>
        </p:txBody>
      </p:sp>
      <p:sp>
        <p:nvSpPr>
          <p:cNvPr id="4" name="文本占位符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noProof="1"/>
              <a:t>单击此处编辑母版文本样式</a:t>
            </a:r>
          </a:p>
        </p:txBody>
      </p:sp>
      <p:sp>
        <p:nvSpPr>
          <p:cNvPr id="5" name="Rectangle 2"/>
          <p:cNvSpPr>
            <a:spLocks noGrp="1" noChangeArrowheads="1"/>
          </p:cNvSpPr>
          <p:nvPr>
            <p:ph type="ftr" sz="quarter" idx="10"/>
          </p:nvPr>
        </p:nvSpPr>
        <p:spPr>
          <a:ln/>
        </p:spPr>
        <p:txBody>
          <a:bodyPr/>
          <a:lstStyle>
            <a:lvl1pPr>
              <a:defRPr/>
            </a:lvl1pPr>
          </a:lstStyle>
          <a:p>
            <a:pPr>
              <a:defRPr/>
            </a:pPr>
            <a:endParaRPr lang="en-US" altLang="zh-CN"/>
          </a:p>
        </p:txBody>
      </p:sp>
      <p:sp>
        <p:nvSpPr>
          <p:cNvPr id="6" name="Rectangle 3"/>
          <p:cNvSpPr>
            <a:spLocks noGrp="1" noChangeArrowheads="1"/>
          </p:cNvSpPr>
          <p:nvPr>
            <p:ph type="sldNum" sz="quarter" idx="11"/>
          </p:nvPr>
        </p:nvSpPr>
        <p:spPr>
          <a:ln/>
        </p:spPr>
        <p:txBody>
          <a:bodyPr/>
          <a:lstStyle>
            <a:lvl1pPr>
              <a:defRPr/>
            </a:lvl1pPr>
          </a:lstStyle>
          <a:p>
            <a:pPr>
              <a:defRPr/>
            </a:pPr>
            <a:fld id="{19EF657F-82F7-462F-9A43-E3F53CF84B8E}" type="slidenum">
              <a:rPr lang="en-US" altLang="zh-CN"/>
              <a:pPr>
                <a:defRPr/>
              </a:pPr>
              <a:t>‹#›</a:t>
            </a:fld>
            <a:endParaRPr lang="en-US" altLang="zh-CN"/>
          </a:p>
        </p:txBody>
      </p:sp>
      <p:sp>
        <p:nvSpPr>
          <p:cNvPr id="7" name="Rectangle 16"/>
          <p:cNvSpPr>
            <a:spLocks noGrp="1" noChangeArrowheads="1"/>
          </p:cNvSpPr>
          <p:nvPr>
            <p:ph type="dt" sz="half" idx="12"/>
          </p:nvPr>
        </p:nvSpPr>
        <p:spPr>
          <a:ln/>
        </p:spPr>
        <p:txBody>
          <a:bodyPr/>
          <a:lstStyle>
            <a:lvl1pPr>
              <a:defRPr/>
            </a:lvl1pPr>
          </a:lstStyle>
          <a:p>
            <a:pPr>
              <a:defRPr/>
            </a:pPr>
            <a:endParaRPr lang="en-US" altLang="zh-CN"/>
          </a:p>
        </p:txBody>
      </p:sp>
    </p:spTree>
    <p:extLst>
      <p:ext uri="{BB962C8B-B14F-4D97-AF65-F5344CB8AC3E}">
        <p14:creationId xmlns:p14="http://schemas.microsoft.com/office/powerpoint/2010/main" val="128445055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630238" y="457200"/>
            <a:ext cx="2949575" cy="1600200"/>
          </a:xfrm>
        </p:spPr>
        <p:txBody>
          <a:bodyPr anchor="b"/>
          <a:lstStyle>
            <a:lvl1pPr>
              <a:defRPr sz="3200"/>
            </a:lvl1pPr>
          </a:lstStyle>
          <a:p>
            <a:r>
              <a:rPr lang="zh-CN" altLang="en-US" noProof="1"/>
              <a:t>单击此处编辑母版标题样式</a:t>
            </a:r>
          </a:p>
        </p:txBody>
      </p:sp>
      <p:sp>
        <p:nvSpPr>
          <p:cNvPr id="3" name="图片占位符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zh-CN" altLang="en-US" noProof="0"/>
          </a:p>
        </p:txBody>
      </p:sp>
      <p:sp>
        <p:nvSpPr>
          <p:cNvPr id="4" name="文本占位符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noProof="1"/>
              <a:t>单击此处编辑母版文本样式</a:t>
            </a:r>
          </a:p>
        </p:txBody>
      </p:sp>
      <p:sp>
        <p:nvSpPr>
          <p:cNvPr id="5" name="Rectangle 2"/>
          <p:cNvSpPr>
            <a:spLocks noGrp="1" noChangeArrowheads="1"/>
          </p:cNvSpPr>
          <p:nvPr>
            <p:ph type="ftr" sz="quarter" idx="10"/>
          </p:nvPr>
        </p:nvSpPr>
        <p:spPr>
          <a:ln/>
        </p:spPr>
        <p:txBody>
          <a:bodyPr/>
          <a:lstStyle>
            <a:lvl1pPr>
              <a:defRPr/>
            </a:lvl1pPr>
          </a:lstStyle>
          <a:p>
            <a:pPr>
              <a:defRPr/>
            </a:pPr>
            <a:endParaRPr lang="en-US" altLang="zh-CN"/>
          </a:p>
        </p:txBody>
      </p:sp>
      <p:sp>
        <p:nvSpPr>
          <p:cNvPr id="6" name="Rectangle 3"/>
          <p:cNvSpPr>
            <a:spLocks noGrp="1" noChangeArrowheads="1"/>
          </p:cNvSpPr>
          <p:nvPr>
            <p:ph type="sldNum" sz="quarter" idx="11"/>
          </p:nvPr>
        </p:nvSpPr>
        <p:spPr>
          <a:ln/>
        </p:spPr>
        <p:txBody>
          <a:bodyPr/>
          <a:lstStyle>
            <a:lvl1pPr>
              <a:defRPr/>
            </a:lvl1pPr>
          </a:lstStyle>
          <a:p>
            <a:pPr>
              <a:defRPr/>
            </a:pPr>
            <a:fld id="{08EC59AB-CB74-4BD0-8700-EE58A49F48F8}" type="slidenum">
              <a:rPr lang="en-US" altLang="zh-CN"/>
              <a:pPr>
                <a:defRPr/>
              </a:pPr>
              <a:t>‹#›</a:t>
            </a:fld>
            <a:endParaRPr lang="en-US" altLang="zh-CN"/>
          </a:p>
        </p:txBody>
      </p:sp>
      <p:sp>
        <p:nvSpPr>
          <p:cNvPr id="7" name="Rectangle 16"/>
          <p:cNvSpPr>
            <a:spLocks noGrp="1" noChangeArrowheads="1"/>
          </p:cNvSpPr>
          <p:nvPr>
            <p:ph type="dt" sz="half" idx="12"/>
          </p:nvPr>
        </p:nvSpPr>
        <p:spPr>
          <a:ln/>
        </p:spPr>
        <p:txBody>
          <a:bodyPr/>
          <a:lstStyle>
            <a:lvl1pPr>
              <a:defRPr/>
            </a:lvl1pPr>
          </a:lstStyle>
          <a:p>
            <a:pPr>
              <a:defRPr/>
            </a:pPr>
            <a:endParaRPr lang="en-US" altLang="zh-CN"/>
          </a:p>
        </p:txBody>
      </p:sp>
    </p:spTree>
    <p:extLst>
      <p:ext uri="{BB962C8B-B14F-4D97-AF65-F5344CB8AC3E}">
        <p14:creationId xmlns:p14="http://schemas.microsoft.com/office/powerpoint/2010/main" val="90758146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bwMode="auto">
      <p:bgPr>
        <a:solidFill>
          <a:schemeClr val="bg1"/>
        </a:solidFill>
        <a:effectLst/>
      </p:bgPr>
    </p:bg>
    <p:spTree>
      <p:nvGrpSpPr>
        <p:cNvPr id="1" name=""/>
        <p:cNvGrpSpPr/>
        <p:nvPr/>
      </p:nvGrpSpPr>
      <p:grpSpPr>
        <a:xfrm>
          <a:off x="0" y="0"/>
          <a:ext cx="0" cy="0"/>
          <a:chOff x="0" y="0"/>
          <a:chExt cx="0" cy="0"/>
        </a:xfrm>
      </p:grpSpPr>
      <p:sp>
        <p:nvSpPr>
          <p:cNvPr id="21506" name="Rectangle 2"/>
          <p:cNvSpPr>
            <a:spLocks noGrp="1" noChangeArrowheads="1"/>
          </p:cNvSpPr>
          <p:nvPr>
            <p:ph type="ftr" sz="quarter" idx="3"/>
          </p:nvPr>
        </p:nvSpPr>
        <p:spPr bwMode="auto">
          <a:xfrm>
            <a:off x="3124200" y="6248400"/>
            <a:ext cx="2895600" cy="457200"/>
          </a:xfrm>
          <a:prstGeom prst="rect">
            <a:avLst/>
          </a:prstGeom>
          <a:noFill/>
          <a:ln>
            <a:noFill/>
          </a:ln>
          <a:effectLst/>
        </p:spPr>
        <p:txBody>
          <a:bodyPr vert="horz" wrap="square" lIns="91440" tIns="45720" rIns="91440" bIns="45720" numCol="1" anchor="b" anchorCtr="0" compatLnSpc="1"/>
          <a:lstStyle>
            <a:lvl1pPr algn="ctr" eaLnBrk="1" hangingPunct="1">
              <a:buFontTx/>
              <a:buNone/>
              <a:defRPr sz="1200"/>
            </a:lvl1pPr>
          </a:lstStyle>
          <a:p>
            <a:pPr>
              <a:defRPr/>
            </a:pPr>
            <a:endParaRPr lang="en-US" altLang="zh-CN"/>
          </a:p>
        </p:txBody>
      </p:sp>
      <p:sp>
        <p:nvSpPr>
          <p:cNvPr id="21507" name="Rectangle 3"/>
          <p:cNvSpPr>
            <a:spLocks noGrp="1" noChangeArrowheads="1"/>
          </p:cNvSpPr>
          <p:nvPr>
            <p:ph type="sldNum" sz="quarter" idx="4"/>
          </p:nvPr>
        </p:nvSpPr>
        <p:spPr bwMode="auto">
          <a:xfrm>
            <a:off x="6553200" y="6248400"/>
            <a:ext cx="2133600" cy="457200"/>
          </a:xfrm>
          <a:prstGeom prst="rect">
            <a:avLst/>
          </a:prstGeom>
          <a:noFill/>
          <a:ln>
            <a:noFill/>
          </a:ln>
          <a:effectLst/>
        </p:spPr>
        <p:txBody>
          <a:bodyPr vert="horz" wrap="square" lIns="91440" tIns="45720" rIns="91440" bIns="45720" numCol="1" anchor="b" anchorCtr="0" compatLnSpc="1">
            <a:prstTxWarp prst="textNoShape">
              <a:avLst/>
            </a:prstTxWarp>
          </a:bodyPr>
          <a:lstStyle>
            <a:lvl1pPr algn="r" eaLnBrk="1" hangingPunct="1">
              <a:defRPr sz="1200">
                <a:latin typeface="Arial Black" panose="020B0A04020102020204" pitchFamily="34" charset="0"/>
              </a:defRPr>
            </a:lvl1pPr>
          </a:lstStyle>
          <a:p>
            <a:pPr>
              <a:defRPr/>
            </a:pPr>
            <a:fld id="{EFDDE3B9-34CC-4793-9D6C-7F0648618D65}" type="slidenum">
              <a:rPr lang="en-US" altLang="zh-CN"/>
              <a:pPr>
                <a:defRPr/>
              </a:pPr>
              <a:t>‹#›</a:t>
            </a:fld>
            <a:endParaRPr lang="en-US" altLang="zh-CN"/>
          </a:p>
        </p:txBody>
      </p:sp>
      <p:grpSp>
        <p:nvGrpSpPr>
          <p:cNvPr id="1028" name="Group 4"/>
          <p:cNvGrpSpPr>
            <a:grpSpLocks/>
          </p:cNvGrpSpPr>
          <p:nvPr/>
        </p:nvGrpSpPr>
        <p:grpSpPr bwMode="auto">
          <a:xfrm>
            <a:off x="0" y="0"/>
            <a:ext cx="9144000" cy="546100"/>
            <a:chOff x="0" y="0"/>
            <a:chExt cx="5760" cy="344"/>
          </a:xfrm>
        </p:grpSpPr>
        <p:sp>
          <p:nvSpPr>
            <p:cNvPr id="1032" name="Rectangle 5"/>
            <p:cNvSpPr>
              <a:spLocks noChangeArrowheads="1"/>
            </p:cNvSpPr>
            <p:nvPr/>
          </p:nvSpPr>
          <p:spPr bwMode="auto">
            <a:xfrm>
              <a:off x="0" y="0"/>
              <a:ext cx="180" cy="336"/>
            </a:xfrm>
            <a:prstGeom prst="rect">
              <a:avLst/>
            </a:prstGeom>
            <a:gradFill rotWithShape="0">
              <a:gsLst>
                <a:gs pos="0">
                  <a:schemeClr val="folHlink"/>
                </a:gs>
                <a:gs pos="100000">
                  <a:schemeClr val="bg1"/>
                </a:gs>
              </a:gsLst>
              <a:lin ang="0" scaled="1"/>
            </a:gradFill>
            <a:ln>
              <a:noFill/>
            </a:ln>
            <a:effectLst/>
          </p:spPr>
          <p:txBody>
            <a:bodyPr wrap="none" anchor="ct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algn="ctr" eaLnBrk="1" hangingPunct="1">
                <a:defRPr/>
              </a:pPr>
              <a:endParaRPr lang="zh-CN" altLang="zh-CN" sz="2400">
                <a:latin typeface="Times New Roman" panose="02020603050405020304" pitchFamily="18" charset="0"/>
              </a:endParaRPr>
            </a:p>
          </p:txBody>
        </p:sp>
        <p:sp>
          <p:nvSpPr>
            <p:cNvPr id="1033" name="Rectangle 6"/>
            <p:cNvSpPr>
              <a:spLocks noChangeArrowheads="1"/>
            </p:cNvSpPr>
            <p:nvPr/>
          </p:nvSpPr>
          <p:spPr bwMode="auto">
            <a:xfrm>
              <a:off x="260" y="85"/>
              <a:ext cx="5500" cy="173"/>
            </a:xfrm>
            <a:prstGeom prst="rect">
              <a:avLst/>
            </a:prstGeom>
            <a:gradFill rotWithShape="0">
              <a:gsLst>
                <a:gs pos="0">
                  <a:schemeClr val="bg2"/>
                </a:gs>
                <a:gs pos="100000">
                  <a:schemeClr val="bg1"/>
                </a:gs>
              </a:gsLst>
              <a:lin ang="0" scaled="1"/>
            </a:gradFill>
            <a:ln>
              <a:noFill/>
            </a:ln>
          </p:spPr>
          <p:txBody>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eaLnBrk="1" hangingPunct="1">
                <a:defRPr/>
              </a:pPr>
              <a:endParaRPr lang="zh-CN" altLang="zh-CN" sz="2400">
                <a:latin typeface="Times New Roman" panose="02020603050405020304" pitchFamily="18" charset="0"/>
              </a:endParaRPr>
            </a:p>
          </p:txBody>
        </p:sp>
        <p:sp>
          <p:nvSpPr>
            <p:cNvPr id="1034" name="Rectangle 7"/>
            <p:cNvSpPr>
              <a:spLocks noChangeArrowheads="1"/>
            </p:cNvSpPr>
            <p:nvPr/>
          </p:nvSpPr>
          <p:spPr bwMode="auto">
            <a:xfrm>
              <a:off x="258" y="85"/>
              <a:ext cx="87" cy="89"/>
            </a:xfrm>
            <a:prstGeom prst="rect">
              <a:avLst/>
            </a:prstGeom>
            <a:solidFill>
              <a:schemeClr val="folHlink"/>
            </a:solidFill>
            <a:ln>
              <a:noFill/>
            </a:ln>
          </p:spPr>
          <p:txBody>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eaLnBrk="1" hangingPunct="1">
                <a:defRPr/>
              </a:pPr>
              <a:endParaRPr lang="zh-CN" altLang="zh-CN">
                <a:solidFill>
                  <a:schemeClr val="hlink"/>
                </a:solidFill>
              </a:endParaRPr>
            </a:p>
          </p:txBody>
        </p:sp>
        <p:sp>
          <p:nvSpPr>
            <p:cNvPr id="1035" name="Rectangle 8"/>
            <p:cNvSpPr>
              <a:spLocks noChangeArrowheads="1"/>
            </p:cNvSpPr>
            <p:nvPr/>
          </p:nvSpPr>
          <p:spPr bwMode="auto">
            <a:xfrm>
              <a:off x="345" y="0"/>
              <a:ext cx="88" cy="87"/>
            </a:xfrm>
            <a:prstGeom prst="rect">
              <a:avLst/>
            </a:prstGeom>
            <a:solidFill>
              <a:schemeClr val="folHlink"/>
            </a:solidFill>
            <a:ln>
              <a:noFill/>
            </a:ln>
          </p:spPr>
          <p:txBody>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eaLnBrk="1" hangingPunct="1">
                <a:defRPr/>
              </a:pPr>
              <a:endParaRPr lang="zh-CN" altLang="zh-CN">
                <a:solidFill>
                  <a:schemeClr val="hlink"/>
                </a:solidFill>
              </a:endParaRPr>
            </a:p>
          </p:txBody>
        </p:sp>
        <p:sp>
          <p:nvSpPr>
            <p:cNvPr id="1036" name="Rectangle 9"/>
            <p:cNvSpPr>
              <a:spLocks noChangeArrowheads="1"/>
            </p:cNvSpPr>
            <p:nvPr/>
          </p:nvSpPr>
          <p:spPr bwMode="auto">
            <a:xfrm>
              <a:off x="345" y="85"/>
              <a:ext cx="88" cy="89"/>
            </a:xfrm>
            <a:prstGeom prst="rect">
              <a:avLst/>
            </a:prstGeom>
            <a:solidFill>
              <a:schemeClr val="accent2"/>
            </a:solidFill>
            <a:ln>
              <a:noFill/>
            </a:ln>
          </p:spPr>
          <p:txBody>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eaLnBrk="1" hangingPunct="1">
                <a:defRPr/>
              </a:pPr>
              <a:endParaRPr lang="zh-CN" altLang="zh-CN">
                <a:solidFill>
                  <a:schemeClr val="accent2"/>
                </a:solidFill>
              </a:endParaRPr>
            </a:p>
          </p:txBody>
        </p:sp>
        <p:sp>
          <p:nvSpPr>
            <p:cNvPr id="1037" name="Rectangle 10"/>
            <p:cNvSpPr>
              <a:spLocks noChangeArrowheads="1"/>
            </p:cNvSpPr>
            <p:nvPr/>
          </p:nvSpPr>
          <p:spPr bwMode="auto">
            <a:xfrm>
              <a:off x="173" y="173"/>
              <a:ext cx="86" cy="87"/>
            </a:xfrm>
            <a:prstGeom prst="rect">
              <a:avLst/>
            </a:prstGeom>
            <a:solidFill>
              <a:schemeClr val="folHlink"/>
            </a:solidFill>
            <a:ln>
              <a:noFill/>
            </a:ln>
          </p:spPr>
          <p:txBody>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eaLnBrk="1" hangingPunct="1">
                <a:defRPr/>
              </a:pPr>
              <a:endParaRPr lang="zh-CN" altLang="zh-CN">
                <a:solidFill>
                  <a:schemeClr val="hlink"/>
                </a:solidFill>
              </a:endParaRPr>
            </a:p>
          </p:txBody>
        </p:sp>
        <p:sp>
          <p:nvSpPr>
            <p:cNvPr id="2" name="Rectangle 11"/>
            <p:cNvSpPr>
              <a:spLocks noChangeArrowheads="1"/>
            </p:cNvSpPr>
            <p:nvPr/>
          </p:nvSpPr>
          <p:spPr bwMode="auto">
            <a:xfrm>
              <a:off x="83" y="86"/>
              <a:ext cx="89" cy="87"/>
            </a:xfrm>
            <a:prstGeom prst="rect">
              <a:avLst/>
            </a:prstGeom>
            <a:solidFill>
              <a:schemeClr val="bg2"/>
            </a:solidFill>
            <a:ln>
              <a:noFill/>
            </a:ln>
          </p:spPr>
          <p:txBody>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eaLnBrk="1" hangingPunct="1">
                <a:defRPr/>
              </a:pPr>
              <a:endParaRPr lang="zh-CN" altLang="zh-CN" sz="2400">
                <a:latin typeface="Times New Roman" panose="02020603050405020304" pitchFamily="18" charset="0"/>
              </a:endParaRPr>
            </a:p>
          </p:txBody>
        </p:sp>
        <p:sp>
          <p:nvSpPr>
            <p:cNvPr id="3" name="Rectangle 12"/>
            <p:cNvSpPr>
              <a:spLocks noChangeArrowheads="1"/>
            </p:cNvSpPr>
            <p:nvPr/>
          </p:nvSpPr>
          <p:spPr bwMode="auto">
            <a:xfrm>
              <a:off x="258" y="171"/>
              <a:ext cx="87" cy="87"/>
            </a:xfrm>
            <a:prstGeom prst="rect">
              <a:avLst/>
            </a:prstGeom>
            <a:solidFill>
              <a:schemeClr val="accent2"/>
            </a:solidFill>
            <a:ln>
              <a:noFill/>
            </a:ln>
          </p:spPr>
          <p:txBody>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eaLnBrk="1" hangingPunct="1">
                <a:defRPr/>
              </a:pPr>
              <a:endParaRPr lang="zh-CN" altLang="zh-CN">
                <a:solidFill>
                  <a:schemeClr val="accent2"/>
                </a:solidFill>
              </a:endParaRPr>
            </a:p>
          </p:txBody>
        </p:sp>
        <p:sp>
          <p:nvSpPr>
            <p:cNvPr id="1040" name="Rectangle 13"/>
            <p:cNvSpPr>
              <a:spLocks noChangeArrowheads="1"/>
            </p:cNvSpPr>
            <p:nvPr/>
          </p:nvSpPr>
          <p:spPr bwMode="auto">
            <a:xfrm>
              <a:off x="173" y="258"/>
              <a:ext cx="86" cy="86"/>
            </a:xfrm>
            <a:prstGeom prst="rect">
              <a:avLst/>
            </a:prstGeom>
            <a:solidFill>
              <a:schemeClr val="accent2"/>
            </a:solidFill>
            <a:ln>
              <a:noFill/>
            </a:ln>
          </p:spPr>
          <p:txBody>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eaLnBrk="1" hangingPunct="1">
                <a:defRPr/>
              </a:pPr>
              <a:endParaRPr lang="zh-CN" altLang="zh-CN">
                <a:solidFill>
                  <a:schemeClr val="accent2"/>
                </a:solidFill>
              </a:endParaRPr>
            </a:p>
          </p:txBody>
        </p:sp>
      </p:grpSp>
      <p:sp>
        <p:nvSpPr>
          <p:cNvPr id="1029" name="Rectangle 14"/>
          <p:cNvSpPr>
            <a:spLocks noGrp="1" noChangeArrowheads="1"/>
          </p:cNvSpPr>
          <p:nvPr>
            <p:ph type="title" idx="4294967295"/>
          </p:nvPr>
        </p:nvSpPr>
        <p:spPr bwMode="auto">
          <a:xfrm>
            <a:off x="457200" y="457200"/>
            <a:ext cx="8229600" cy="1371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zh-CN" altLang="en-US"/>
              <a:t>单击此处编辑母版标题样式</a:t>
            </a:r>
          </a:p>
        </p:txBody>
      </p:sp>
      <p:sp>
        <p:nvSpPr>
          <p:cNvPr id="1030" name="Rectangle 15"/>
          <p:cNvSpPr>
            <a:spLocks noGrp="1" noChangeArrowheads="1"/>
          </p:cNvSpPr>
          <p:nvPr>
            <p:ph type="body" idx="4294967295"/>
          </p:nvPr>
        </p:nvSpPr>
        <p:spPr bwMode="auto">
          <a:xfrm>
            <a:off x="457200" y="1981200"/>
            <a:ext cx="8229600" cy="3886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21520" name="Rectangle 16"/>
          <p:cNvSpPr>
            <a:spLocks noGrp="1" noChangeArrowheads="1"/>
          </p:cNvSpPr>
          <p:nvPr>
            <p:ph type="dt" sz="half" idx="2"/>
          </p:nvPr>
        </p:nvSpPr>
        <p:spPr bwMode="auto">
          <a:xfrm>
            <a:off x="457200" y="6245225"/>
            <a:ext cx="2133600" cy="476250"/>
          </a:xfrm>
          <a:prstGeom prst="rect">
            <a:avLst/>
          </a:prstGeom>
          <a:noFill/>
          <a:ln>
            <a:noFill/>
          </a:ln>
          <a:effectLst/>
        </p:spPr>
        <p:txBody>
          <a:bodyPr vert="horz" wrap="square" lIns="91440" tIns="45720" rIns="91440" bIns="45720" numCol="1" anchor="b" anchorCtr="0" compatLnSpc="1"/>
          <a:lstStyle>
            <a:lvl1pPr eaLnBrk="1" hangingPunct="1">
              <a:buFontTx/>
              <a:buNone/>
              <a:defRPr sz="1200"/>
            </a:lvl1pPr>
          </a:lstStyle>
          <a:p>
            <a:pPr>
              <a:defRPr/>
            </a:pPr>
            <a:endParaRPr lang="en-US" altLang="zh-CN"/>
          </a:p>
        </p:txBody>
      </p:sp>
    </p:spTree>
  </p:cSld>
  <p:clrMap bg1="lt1" tx1="dk1" bg2="lt2" tx2="dk2" accent1="accent1" accent2="accent2" accent3="accent3" accent4="accent4" accent5="accent5" accent6="accent6" hlink="hlink" folHlink="folHlink"/>
  <p:sldLayoutIdLst>
    <p:sldLayoutId id="2147483781" r:id="rId1"/>
    <p:sldLayoutId id="2147483768" r:id="rId2"/>
    <p:sldLayoutId id="2147483769" r:id="rId3"/>
    <p:sldLayoutId id="2147483770" r:id="rId4"/>
    <p:sldLayoutId id="2147483771" r:id="rId5"/>
    <p:sldLayoutId id="2147483772" r:id="rId6"/>
    <p:sldLayoutId id="2147483773" r:id="rId7"/>
    <p:sldLayoutId id="2147483774" r:id="rId8"/>
    <p:sldLayoutId id="2147483775" r:id="rId9"/>
    <p:sldLayoutId id="2147483776" r:id="rId10"/>
    <p:sldLayoutId id="2147483777" r:id="rId11"/>
    <p:sldLayoutId id="2147483778" r:id="rId12"/>
    <p:sldLayoutId id="2147483779" r:id="rId13"/>
    <p:sldLayoutId id="2147483780" r:id="rId14"/>
  </p:sldLayoutIdLst>
  <p:txStyles>
    <p:titleStyle>
      <a:lvl1pPr algn="l" rtl="0" eaLnBrk="0" fontAlgn="base" hangingPunct="0">
        <a:spcBef>
          <a:spcPct val="0"/>
        </a:spcBef>
        <a:spcAft>
          <a:spcPct val="0"/>
        </a:spcAft>
        <a:defRPr sz="4400" kern="1200">
          <a:solidFill>
            <a:schemeClr val="tx1"/>
          </a:solidFill>
          <a:latin typeface="+mj-lt"/>
          <a:ea typeface="+mj-ea"/>
          <a:cs typeface="+mj-cs"/>
        </a:defRPr>
      </a:lvl1pPr>
      <a:lvl2pPr algn="l" rtl="0" eaLnBrk="0" fontAlgn="base" hangingPunct="0">
        <a:spcBef>
          <a:spcPct val="0"/>
        </a:spcBef>
        <a:spcAft>
          <a:spcPct val="0"/>
        </a:spcAft>
        <a:defRPr sz="4400">
          <a:solidFill>
            <a:schemeClr val="tx1"/>
          </a:solidFill>
          <a:latin typeface="Arial" panose="020B0604020202020204" pitchFamily="34" charset="0"/>
          <a:ea typeface="宋体" panose="02010600030101010101" pitchFamily="2" charset="-122"/>
        </a:defRPr>
      </a:lvl2pPr>
      <a:lvl3pPr algn="l" rtl="0" eaLnBrk="0" fontAlgn="base" hangingPunct="0">
        <a:spcBef>
          <a:spcPct val="0"/>
        </a:spcBef>
        <a:spcAft>
          <a:spcPct val="0"/>
        </a:spcAft>
        <a:defRPr sz="4400">
          <a:solidFill>
            <a:schemeClr val="tx1"/>
          </a:solidFill>
          <a:latin typeface="Arial" panose="020B0604020202020204" pitchFamily="34" charset="0"/>
          <a:ea typeface="宋体" panose="02010600030101010101" pitchFamily="2" charset="-122"/>
        </a:defRPr>
      </a:lvl3pPr>
      <a:lvl4pPr algn="l" rtl="0" eaLnBrk="0" fontAlgn="base" hangingPunct="0">
        <a:spcBef>
          <a:spcPct val="0"/>
        </a:spcBef>
        <a:spcAft>
          <a:spcPct val="0"/>
        </a:spcAft>
        <a:defRPr sz="4400">
          <a:solidFill>
            <a:schemeClr val="tx1"/>
          </a:solidFill>
          <a:latin typeface="Arial" panose="020B0604020202020204" pitchFamily="34" charset="0"/>
          <a:ea typeface="宋体" panose="02010600030101010101" pitchFamily="2" charset="-122"/>
        </a:defRPr>
      </a:lvl4pPr>
      <a:lvl5pPr algn="l" rtl="0" eaLnBrk="0" fontAlgn="base" hangingPunct="0">
        <a:spcBef>
          <a:spcPct val="0"/>
        </a:spcBef>
        <a:spcAft>
          <a:spcPct val="0"/>
        </a:spcAft>
        <a:defRPr sz="4400">
          <a:solidFill>
            <a:schemeClr val="tx1"/>
          </a:solidFill>
          <a:latin typeface="Arial" panose="020B0604020202020204" pitchFamily="34" charset="0"/>
          <a:ea typeface="宋体" panose="02010600030101010101" pitchFamily="2" charset="-122"/>
        </a:defRPr>
      </a:lvl5pPr>
      <a:lvl6pPr marL="457200" algn="l" rtl="0" fontAlgn="base">
        <a:spcBef>
          <a:spcPct val="0"/>
        </a:spcBef>
        <a:spcAft>
          <a:spcPct val="0"/>
        </a:spcAft>
        <a:defRPr sz="4400">
          <a:solidFill>
            <a:schemeClr val="tx1"/>
          </a:solidFill>
          <a:latin typeface="Arial" panose="020B0604020202020204" pitchFamily="34" charset="0"/>
          <a:ea typeface="宋体" panose="02010600030101010101" pitchFamily="2" charset="-122"/>
        </a:defRPr>
      </a:lvl6pPr>
      <a:lvl7pPr marL="914400" algn="l" rtl="0" fontAlgn="base">
        <a:spcBef>
          <a:spcPct val="0"/>
        </a:spcBef>
        <a:spcAft>
          <a:spcPct val="0"/>
        </a:spcAft>
        <a:defRPr sz="4400">
          <a:solidFill>
            <a:schemeClr val="tx1"/>
          </a:solidFill>
          <a:latin typeface="Arial" panose="020B0604020202020204" pitchFamily="34" charset="0"/>
          <a:ea typeface="宋体" panose="02010600030101010101" pitchFamily="2" charset="-122"/>
        </a:defRPr>
      </a:lvl7pPr>
      <a:lvl8pPr marL="1371600" algn="l" rtl="0" fontAlgn="base">
        <a:spcBef>
          <a:spcPct val="0"/>
        </a:spcBef>
        <a:spcAft>
          <a:spcPct val="0"/>
        </a:spcAft>
        <a:defRPr sz="4400">
          <a:solidFill>
            <a:schemeClr val="tx1"/>
          </a:solidFill>
          <a:latin typeface="Arial" panose="020B0604020202020204" pitchFamily="34" charset="0"/>
          <a:ea typeface="宋体" panose="02010600030101010101" pitchFamily="2" charset="-122"/>
        </a:defRPr>
      </a:lvl8pPr>
      <a:lvl9pPr marL="1828800" algn="l" rtl="0" fontAlgn="base">
        <a:spcBef>
          <a:spcPct val="0"/>
        </a:spcBef>
        <a:spcAft>
          <a:spcPct val="0"/>
        </a:spcAft>
        <a:defRPr sz="4400">
          <a:solidFill>
            <a:schemeClr val="tx1"/>
          </a:solidFill>
          <a:latin typeface="Arial" panose="020B0604020202020204" pitchFamily="34" charset="0"/>
          <a:ea typeface="宋体" panose="02010600030101010101" pitchFamily="2" charset="-122"/>
        </a:defRPr>
      </a:lvl9pPr>
    </p:titleStyle>
    <p:bodyStyle>
      <a:lvl1pPr marL="342900" indent="-342900" algn="l" rtl="0" eaLnBrk="0" fontAlgn="base" hangingPunct="0">
        <a:spcBef>
          <a:spcPct val="20000"/>
        </a:spcBef>
        <a:spcAft>
          <a:spcPct val="0"/>
        </a:spcAft>
        <a:buClr>
          <a:schemeClr val="bg2"/>
        </a:buClr>
        <a:buSzPct val="75000"/>
        <a:buFont typeface="Wingdings" panose="05000000000000000000" pitchFamily="2" charset="2"/>
        <a:buChar char="n"/>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Clr>
          <a:schemeClr val="accent2"/>
        </a:buClr>
        <a:buSzPct val="80000"/>
        <a:buFont typeface="Wingdings" panose="05000000000000000000" pitchFamily="2" charset="2"/>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lr>
          <a:schemeClr val="bg2"/>
        </a:buClr>
        <a:buSzPct val="65000"/>
        <a:buFont typeface="Wingdings" panose="05000000000000000000" pitchFamily="2" charset="2"/>
        <a:buChar char="n"/>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lr>
          <a:schemeClr val="accent2"/>
        </a:buClr>
        <a:buSzPct val="70000"/>
        <a:buFont typeface="Wingdings" panose="05000000000000000000" pitchFamily="2" charset="2"/>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lr>
          <a:schemeClr val="bg2"/>
        </a:buClr>
        <a:buFont typeface="Wingdings" panose="05000000000000000000" pitchFamily="2" charset="2"/>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ags" Target="../tags/tag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0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4.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0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3.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1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chart" Target="../charts/chart4.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chart" Target="../charts/chart5.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chart" Target="../charts/chart6.xml"/><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2" Type="http://schemas.openxmlformats.org/officeDocument/2006/relationships/chart" Target="../charts/chart7.xml"/><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2" Type="http://schemas.openxmlformats.org/officeDocument/2006/relationships/chart" Target="../charts/chart8.xml"/><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2" Type="http://schemas.openxmlformats.org/officeDocument/2006/relationships/chart" Target="../charts/chart9.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ctrTitle"/>
          </p:nvPr>
        </p:nvSpPr>
        <p:spPr>
          <a:xfrm>
            <a:off x="2970213" y="2297113"/>
            <a:ext cx="6019800" cy="1679575"/>
          </a:xfrm>
        </p:spPr>
        <p:txBody>
          <a:bodyPr/>
          <a:lstStyle/>
          <a:p>
            <a:pPr eaLnBrk="1" hangingPunct="1"/>
            <a:r>
              <a:rPr lang="zh-CN" altLang="en-US">
                <a:latin typeface="华文中宋" panose="02010600040101010101" pitchFamily="2" charset="-122"/>
                <a:ea typeface="华文中宋" panose="02010600040101010101" pitchFamily="2" charset="-122"/>
              </a:rPr>
              <a:t>第</a:t>
            </a:r>
            <a:r>
              <a:rPr lang="en-US" altLang="zh-CN">
                <a:latin typeface="华文中宋" panose="02010600040101010101" pitchFamily="2" charset="-122"/>
                <a:ea typeface="华文中宋" panose="02010600040101010101" pitchFamily="2" charset="-122"/>
              </a:rPr>
              <a:t>1</a:t>
            </a:r>
            <a:r>
              <a:rPr lang="zh-CN" altLang="en-US">
                <a:latin typeface="华文中宋" panose="02010600040101010101" pitchFamily="2" charset="-122"/>
                <a:ea typeface="华文中宋" panose="02010600040101010101" pitchFamily="2" charset="-122"/>
              </a:rPr>
              <a:t>讲   论文选题</a:t>
            </a:r>
          </a:p>
        </p:txBody>
      </p:sp>
      <p:sp>
        <p:nvSpPr>
          <p:cNvPr id="4099" name="文本框 1"/>
          <p:cNvSpPr txBox="1">
            <a:spLocks noChangeArrowheads="1"/>
          </p:cNvSpPr>
          <p:nvPr/>
        </p:nvSpPr>
        <p:spPr bwMode="auto">
          <a:xfrm>
            <a:off x="1042988" y="4437063"/>
            <a:ext cx="7632700" cy="19383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r>
              <a:rPr lang="zh-CN" altLang="en-US" sz="2000" dirty="0">
                <a:latin typeface="华文中宋" panose="02010600040101010101" pitchFamily="2" charset="-122"/>
                <a:ea typeface="华文中宋" panose="02010600040101010101" pitchFamily="2" charset="-122"/>
              </a:rPr>
              <a:t>      本讲从国际中文教育硕士培养目标和论文要求出发，讲授国际中文教育硕士学位论文选题领域、选题分析与选题原则。强调从国际中文教育实际问题，围绕汉语教学基础、汉语教学方法、教学组织与课堂管理、中华文化与跨文化交际、职业道德与专业发展五个板块内容，结合具体案例讲授论文选题的方向，并说明选题原则：问题导向、实用性、专业性、创新性、适配性和可行性。</a:t>
            </a:r>
          </a:p>
        </p:txBody>
      </p:sp>
    </p:spTree>
    <p:custDataLst>
      <p:tags r:id="rId1"/>
    </p:custData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noChangeArrowheads="1"/>
          </p:cNvSpPr>
          <p:nvPr>
            <p:ph idx="1"/>
          </p:nvPr>
        </p:nvSpPr>
        <p:spPr>
          <a:xfrm>
            <a:off x="539750" y="981075"/>
            <a:ext cx="8353425" cy="4679950"/>
          </a:xfrm>
        </p:spPr>
        <p:txBody>
          <a:bodyPr/>
          <a:lstStyle/>
          <a:p>
            <a:r>
              <a:rPr lang="zh-CN" altLang="en-US" sz="2600" b="1" dirty="0">
                <a:solidFill>
                  <a:srgbClr val="FF0000"/>
                </a:solidFill>
                <a:latin typeface="华文中宋" panose="02010600040101010101" pitchFamily="2" charset="-122"/>
                <a:ea typeface="华文中宋" panose="02010600040101010101" pitchFamily="2" charset="-122"/>
              </a:rPr>
              <a:t>学者观点：</a:t>
            </a:r>
            <a:endParaRPr lang="en-US" altLang="zh-CN" sz="2600" b="1" dirty="0">
              <a:solidFill>
                <a:srgbClr val="FF0000"/>
              </a:solidFill>
              <a:latin typeface="华文中宋" panose="02010600040101010101" pitchFamily="2" charset="-122"/>
              <a:ea typeface="华文中宋" panose="02010600040101010101" pitchFamily="2" charset="-122"/>
            </a:endParaRPr>
          </a:p>
          <a:p>
            <a:r>
              <a:rPr lang="zh-CN" altLang="zh-CN" sz="2600" dirty="0">
                <a:latin typeface="华文中宋" panose="02010600040101010101" pitchFamily="2" charset="-122"/>
                <a:ea typeface="华文中宋" panose="02010600040101010101" pitchFamily="2" charset="-122"/>
              </a:rPr>
              <a:t>李泉（</a:t>
            </a:r>
            <a:r>
              <a:rPr lang="en-US" altLang="zh-CN" sz="2600" dirty="0">
                <a:latin typeface="华文中宋" panose="02010600040101010101" pitchFamily="2" charset="-122"/>
                <a:ea typeface="华文中宋" panose="02010600040101010101" pitchFamily="2" charset="-122"/>
              </a:rPr>
              <a:t>2009</a:t>
            </a:r>
            <a:r>
              <a:rPr lang="zh-CN" altLang="zh-CN" sz="2600" dirty="0">
                <a:latin typeface="华文中宋" panose="02010600040101010101" pitchFamily="2" charset="-122"/>
                <a:ea typeface="华文中宋" panose="02010600040101010101" pitchFamily="2" charset="-122"/>
              </a:rPr>
              <a:t>）认为汉语教学能力和跨文化交际能力是必须具备的两项最基本、最重要的能力；</a:t>
            </a:r>
            <a:endParaRPr lang="en-US" altLang="zh-CN" sz="2600" dirty="0">
              <a:latin typeface="华文中宋" panose="02010600040101010101" pitchFamily="2" charset="-122"/>
              <a:ea typeface="华文中宋" panose="02010600040101010101" pitchFamily="2" charset="-122"/>
            </a:endParaRPr>
          </a:p>
          <a:p>
            <a:r>
              <a:rPr lang="zh-CN" altLang="zh-CN" sz="2600" dirty="0">
                <a:latin typeface="华文中宋" panose="02010600040101010101" pitchFamily="2" charset="-122"/>
                <a:ea typeface="华文中宋" panose="02010600040101010101" pitchFamily="2" charset="-122"/>
              </a:rPr>
              <a:t>崔希亮（</a:t>
            </a:r>
            <a:r>
              <a:rPr lang="en-US" altLang="zh-CN" sz="2600" dirty="0">
                <a:latin typeface="华文中宋" panose="02010600040101010101" pitchFamily="2" charset="-122"/>
                <a:ea typeface="华文中宋" panose="02010600040101010101" pitchFamily="2" charset="-122"/>
              </a:rPr>
              <a:t>2010</a:t>
            </a:r>
            <a:r>
              <a:rPr lang="zh-CN" altLang="zh-CN" sz="2600" dirty="0">
                <a:latin typeface="华文中宋" panose="02010600040101010101" pitchFamily="2" charset="-122"/>
                <a:ea typeface="华文中宋" panose="02010600040101010101" pitchFamily="2" charset="-122"/>
              </a:rPr>
              <a:t>）认为汉语国际教育“三教”问题是热门话题，即教师、教材、教学法问题；</a:t>
            </a:r>
            <a:endParaRPr lang="en-US" altLang="zh-CN" sz="2600" dirty="0">
              <a:latin typeface="华文中宋" panose="02010600040101010101" pitchFamily="2" charset="-122"/>
              <a:ea typeface="华文中宋" panose="02010600040101010101" pitchFamily="2" charset="-122"/>
            </a:endParaRPr>
          </a:p>
          <a:p>
            <a:r>
              <a:rPr lang="zh-CN" altLang="zh-CN" sz="2600" dirty="0">
                <a:latin typeface="华文中宋" panose="02010600040101010101" pitchFamily="2" charset="-122"/>
                <a:ea typeface="华文中宋" panose="02010600040101010101" pitchFamily="2" charset="-122"/>
              </a:rPr>
              <a:t>汪国胜（</a:t>
            </a:r>
            <a:r>
              <a:rPr lang="en-US" altLang="zh-CN" sz="2600" dirty="0">
                <a:latin typeface="华文中宋" panose="02010600040101010101" pitchFamily="2" charset="-122"/>
                <a:ea typeface="华文中宋" panose="02010600040101010101" pitchFamily="2" charset="-122"/>
              </a:rPr>
              <a:t>2011</a:t>
            </a:r>
            <a:r>
              <a:rPr lang="zh-CN" altLang="zh-CN" sz="2600" dirty="0">
                <a:latin typeface="华文中宋" panose="02010600040101010101" pitchFamily="2" charset="-122"/>
                <a:ea typeface="华文中宋" panose="02010600040101010101" pitchFamily="2" charset="-122"/>
              </a:rPr>
              <a:t>）认为应突出应用性，把“教学技能”和“交际能力”作为汉语国际教育硕士培养的核心要求和目标定位；</a:t>
            </a:r>
            <a:endParaRPr lang="en-US" altLang="zh-CN" sz="2600" dirty="0">
              <a:latin typeface="华文中宋" panose="02010600040101010101" pitchFamily="2" charset="-122"/>
              <a:ea typeface="华文中宋" panose="02010600040101010101" pitchFamily="2" charset="-122"/>
            </a:endParaRPr>
          </a:p>
          <a:p>
            <a:r>
              <a:rPr lang="zh-CN" altLang="zh-CN" sz="2600" dirty="0">
                <a:latin typeface="华文中宋" panose="02010600040101010101" pitchFamily="2" charset="-122"/>
                <a:ea typeface="华文中宋" panose="02010600040101010101" pitchFamily="2" charset="-122"/>
              </a:rPr>
              <a:t>胡范铸等（</a:t>
            </a:r>
            <a:r>
              <a:rPr lang="en-US" altLang="zh-CN" sz="2600" dirty="0">
                <a:latin typeface="华文中宋" panose="02010600040101010101" pitchFamily="2" charset="-122"/>
                <a:ea typeface="华文中宋" panose="02010600040101010101" pitchFamily="2" charset="-122"/>
              </a:rPr>
              <a:t>2014</a:t>
            </a:r>
            <a:r>
              <a:rPr lang="zh-CN" altLang="zh-CN" sz="2600" dirty="0">
                <a:latin typeface="华文中宋" panose="02010600040101010101" pitchFamily="2" charset="-122"/>
                <a:ea typeface="华文中宋" panose="02010600040101010101" pitchFamily="2" charset="-122"/>
              </a:rPr>
              <a:t>）认为汉语国际教育的目标至少应该包括汉语能力获得、交际能力建构、经济利益实现、中国文化传播、中外社会互动等五个方面。</a:t>
            </a:r>
            <a:endParaRPr lang="zh-CN" altLang="en-US" sz="2600" dirty="0">
              <a:latin typeface="华文中宋" panose="02010600040101010101" pitchFamily="2" charset="-122"/>
              <a:ea typeface="华文中宋" panose="02010600040101010101" pitchFamily="2" charset="-122"/>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内容占位符 2"/>
          <p:cNvSpPr>
            <a:spLocks noGrp="1" noChangeArrowheads="1"/>
          </p:cNvSpPr>
          <p:nvPr>
            <p:ph idx="1"/>
          </p:nvPr>
        </p:nvSpPr>
        <p:spPr>
          <a:xfrm>
            <a:off x="323850" y="1052513"/>
            <a:ext cx="8307388" cy="5545137"/>
          </a:xfrm>
        </p:spPr>
        <p:txBody>
          <a:bodyPr/>
          <a:lstStyle/>
          <a:p>
            <a:r>
              <a:rPr lang="zh-CN" altLang="en-US" sz="2400" b="1" u="sng">
                <a:solidFill>
                  <a:srgbClr val="FF0000"/>
                </a:solidFill>
                <a:latin typeface="华文中宋" panose="02010600040101010101" pitchFamily="2" charset="-122"/>
                <a:ea typeface="华文中宋" panose="02010600040101010101" pitchFamily="2" charset="-122"/>
              </a:rPr>
              <a:t>（</a:t>
            </a:r>
            <a:r>
              <a:rPr lang="en-US" altLang="zh-CN" sz="2400" b="1" u="sng">
                <a:solidFill>
                  <a:srgbClr val="FF0000"/>
                </a:solidFill>
                <a:latin typeface="华文中宋" panose="02010600040101010101" pitchFamily="2" charset="-122"/>
                <a:ea typeface="华文中宋" panose="02010600040101010101" pitchFamily="2" charset="-122"/>
              </a:rPr>
              <a:t>3</a:t>
            </a:r>
            <a:r>
              <a:rPr lang="zh-CN" altLang="en-US" sz="2400" b="1" u="sng">
                <a:solidFill>
                  <a:srgbClr val="FF0000"/>
                </a:solidFill>
                <a:latin typeface="华文中宋" panose="02010600040101010101" pitchFamily="2" charset="-122"/>
                <a:ea typeface="华文中宋" panose="02010600040101010101" pitchFamily="2" charset="-122"/>
              </a:rPr>
              <a:t>）问题导向表现在对象与材料上。</a:t>
            </a:r>
            <a:endParaRPr lang="en-US" altLang="zh-CN" sz="2400" b="1" u="sng">
              <a:solidFill>
                <a:srgbClr val="FF0000"/>
              </a:solidFill>
              <a:latin typeface="华文中宋" panose="02010600040101010101" pitchFamily="2" charset="-122"/>
              <a:ea typeface="华文中宋" panose="02010600040101010101" pitchFamily="2" charset="-122"/>
            </a:endParaRPr>
          </a:p>
          <a:p>
            <a:endParaRPr lang="en-US" altLang="zh-CN" sz="2400" b="1" u="sng">
              <a:solidFill>
                <a:srgbClr val="FF0000"/>
              </a:solidFill>
              <a:latin typeface="华文中宋" panose="02010600040101010101" pitchFamily="2" charset="-122"/>
              <a:ea typeface="华文中宋" panose="02010600040101010101" pitchFamily="2" charset="-122"/>
            </a:endParaRPr>
          </a:p>
          <a:p>
            <a:r>
              <a:rPr lang="zh-CN" altLang="en-US" sz="2400">
                <a:latin typeface="华文中宋" panose="02010600040101010101" pitchFamily="2" charset="-122"/>
                <a:ea typeface="华文中宋" panose="02010600040101010101" pitchFamily="2" charset="-122"/>
              </a:rPr>
              <a:t>研究者收集和使用研究材料要以选题时提出的“实际存在的真问题”为基础。</a:t>
            </a:r>
            <a:endParaRPr lang="en-US" altLang="zh-CN" sz="2400">
              <a:latin typeface="华文中宋" panose="02010600040101010101" pitchFamily="2" charset="-122"/>
              <a:ea typeface="华文中宋" panose="02010600040101010101" pitchFamily="2" charset="-122"/>
            </a:endParaRPr>
          </a:p>
          <a:p>
            <a:r>
              <a:rPr lang="zh-CN" altLang="en-US" sz="2400">
                <a:latin typeface="华文中宋" panose="02010600040101010101" pitchFamily="2" charset="-122"/>
                <a:ea typeface="华文中宋" panose="02010600040101010101" pitchFamily="2" charset="-122"/>
              </a:rPr>
              <a:t>具体问题不同，选择的研究对象与材料也不同。</a:t>
            </a:r>
            <a:endParaRPr lang="en-US" altLang="zh-CN" sz="2400">
              <a:latin typeface="华文中宋" panose="02010600040101010101" pitchFamily="2" charset="-122"/>
              <a:ea typeface="华文中宋" panose="02010600040101010101" pitchFamily="2" charset="-122"/>
            </a:endParaRPr>
          </a:p>
          <a:p>
            <a:r>
              <a:rPr lang="zh-CN" altLang="en-US" sz="2400">
                <a:latin typeface="华文中宋" panose="02010600040101010101" pitchFamily="2" charset="-122"/>
                <a:ea typeface="华文中宋" panose="02010600040101010101" pitchFamily="2" charset="-122"/>
              </a:rPr>
              <a:t>比如：</a:t>
            </a:r>
            <a:r>
              <a:rPr lang="en-US" altLang="zh-CN" sz="2400">
                <a:latin typeface="华文中宋" panose="02010600040101010101" pitchFamily="2" charset="-122"/>
                <a:ea typeface="华文中宋" panose="02010600040101010101" pitchFamily="2" charset="-122"/>
              </a:rPr>
              <a:t>1</a:t>
            </a:r>
            <a:r>
              <a:rPr lang="zh-CN" altLang="en-US" sz="2400">
                <a:latin typeface="华文中宋" panose="02010600040101010101" pitchFamily="2" charset="-122"/>
                <a:ea typeface="华文中宋" panose="02010600040101010101" pitchFamily="2" charset="-122"/>
              </a:rPr>
              <a:t>可以考察不同母语者学习和使用“一点儿”“有点儿”的情况，那么就可以从中介语语料库中收集所有相关语料。</a:t>
            </a:r>
            <a:r>
              <a:rPr lang="en-US" altLang="zh-CN" sz="2400">
                <a:latin typeface="华文中宋" panose="02010600040101010101" pitchFamily="2" charset="-122"/>
                <a:ea typeface="华文中宋" panose="02010600040101010101" pitchFamily="2" charset="-122"/>
              </a:rPr>
              <a:t>2</a:t>
            </a:r>
            <a:r>
              <a:rPr lang="zh-CN" altLang="en-US" sz="2400">
                <a:latin typeface="华文中宋" panose="02010600040101010101" pitchFamily="2" charset="-122"/>
                <a:ea typeface="华文中宋" panose="02010600040101010101" pitchFamily="2" charset="-122"/>
              </a:rPr>
              <a:t>可以研究特定母语者如韩语或泰语母语者学习情况。</a:t>
            </a:r>
            <a:endParaRPr lang="en-US" altLang="zh-CN" sz="2400">
              <a:latin typeface="华文中宋" panose="02010600040101010101" pitchFamily="2" charset="-122"/>
              <a:ea typeface="华文中宋" panose="02010600040101010101" pitchFamily="2" charset="-122"/>
            </a:endParaRPr>
          </a:p>
          <a:p>
            <a:r>
              <a:rPr lang="zh-CN" altLang="en-US" sz="2400">
                <a:latin typeface="华文中宋" panose="02010600040101010101" pitchFamily="2" charset="-122"/>
                <a:ea typeface="华文中宋" panose="02010600040101010101" pitchFamily="2" charset="-122"/>
              </a:rPr>
              <a:t>因此，问题一定要具体，对象与材料要围绕问题去选取。否则，选题就不充分。</a:t>
            </a:r>
            <a:endParaRPr lang="en-US" altLang="zh-CN" sz="2400">
              <a:latin typeface="华文中宋" panose="02010600040101010101" pitchFamily="2" charset="-122"/>
              <a:ea typeface="华文中宋" panose="02010600040101010101" pitchFamily="2" charset="-122"/>
            </a:endParaRPr>
          </a:p>
          <a:p>
            <a:endParaRPr lang="zh-CN" altLang="en-US" sz="2400">
              <a:latin typeface="华文中宋" panose="02010600040101010101" pitchFamily="2" charset="-122"/>
              <a:ea typeface="华文中宋" panose="02010600040101010101" pitchFamily="2" charset="-122"/>
            </a:endParaRPr>
          </a:p>
        </p:txBody>
      </p:sp>
    </p:spTree>
  </p:cSld>
  <p:clrMapOvr>
    <a:masterClrMapping/>
  </p:clrMapOvr>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2" name="内容占位符 2"/>
          <p:cNvSpPr>
            <a:spLocks noGrp="1" noChangeArrowheads="1"/>
          </p:cNvSpPr>
          <p:nvPr>
            <p:ph idx="1"/>
          </p:nvPr>
        </p:nvSpPr>
        <p:spPr>
          <a:xfrm>
            <a:off x="323850" y="692150"/>
            <a:ext cx="8569325" cy="5545138"/>
          </a:xfrm>
        </p:spPr>
        <p:txBody>
          <a:bodyPr/>
          <a:lstStyle/>
          <a:p>
            <a:r>
              <a:rPr lang="zh-CN" altLang="en-US" sz="2400" b="1" u="sng">
                <a:solidFill>
                  <a:srgbClr val="FF0000"/>
                </a:solidFill>
                <a:latin typeface="华文中宋" panose="02010600040101010101" pitchFamily="2" charset="-122"/>
                <a:ea typeface="华文中宋" panose="02010600040101010101" pitchFamily="2" charset="-122"/>
              </a:rPr>
              <a:t>（</a:t>
            </a:r>
            <a:r>
              <a:rPr lang="en-US" altLang="zh-CN" sz="2400" b="1" u="sng">
                <a:solidFill>
                  <a:srgbClr val="FF0000"/>
                </a:solidFill>
                <a:latin typeface="华文中宋" panose="02010600040101010101" pitchFamily="2" charset="-122"/>
                <a:ea typeface="华文中宋" panose="02010600040101010101" pitchFamily="2" charset="-122"/>
              </a:rPr>
              <a:t>4</a:t>
            </a:r>
            <a:r>
              <a:rPr lang="zh-CN" altLang="en-US" sz="2400" b="1" u="sng">
                <a:solidFill>
                  <a:srgbClr val="FF0000"/>
                </a:solidFill>
                <a:latin typeface="华文中宋" panose="02010600040101010101" pitchFamily="2" charset="-122"/>
                <a:ea typeface="华文中宋" panose="02010600040101010101" pitchFamily="2" charset="-122"/>
              </a:rPr>
              <a:t>）问题导向还表现在理论方法上。</a:t>
            </a:r>
            <a:endParaRPr lang="en-US" altLang="zh-CN" sz="2400" b="1" u="sng">
              <a:solidFill>
                <a:srgbClr val="FF0000"/>
              </a:solidFill>
              <a:latin typeface="华文中宋" panose="02010600040101010101" pitchFamily="2" charset="-122"/>
              <a:ea typeface="华文中宋" panose="02010600040101010101" pitchFamily="2" charset="-122"/>
            </a:endParaRPr>
          </a:p>
          <a:p>
            <a:r>
              <a:rPr lang="zh-CN" altLang="en-US" sz="2400">
                <a:latin typeface="华文中宋" panose="02010600040101010101" pitchFamily="2" charset="-122"/>
                <a:ea typeface="华文中宋" panose="02010600040101010101" pitchFamily="2" charset="-122"/>
              </a:rPr>
              <a:t>要围绕问题，选择适宜的理论方法。或者说，论文使用的研究理论、模式、方法、手段，应该是对解决选题时提到的问题真正有用的。</a:t>
            </a:r>
            <a:endParaRPr lang="en-US" altLang="zh-CN" sz="2400">
              <a:latin typeface="华文中宋" panose="02010600040101010101" pitchFamily="2" charset="-122"/>
              <a:ea typeface="华文中宋" panose="02010600040101010101" pitchFamily="2" charset="-122"/>
            </a:endParaRPr>
          </a:p>
          <a:p>
            <a:r>
              <a:rPr lang="zh-CN" altLang="en-US" sz="2200" b="1" u="sng">
                <a:latin typeface="华文中宋" panose="02010600040101010101" pitchFamily="2" charset="-122"/>
                <a:ea typeface="华文中宋" panose="02010600040101010101" pitchFamily="2" charset="-122"/>
              </a:rPr>
              <a:t>举例：</a:t>
            </a:r>
            <a:endParaRPr lang="en-US" altLang="zh-CN" sz="2200" b="1" u="sng">
              <a:latin typeface="华文中宋" panose="02010600040101010101" pitchFamily="2" charset="-122"/>
              <a:ea typeface="华文中宋" panose="02010600040101010101" pitchFamily="2" charset="-122"/>
            </a:endParaRPr>
          </a:p>
          <a:p>
            <a:r>
              <a:rPr lang="zh-CN" altLang="en-US" sz="2200">
                <a:latin typeface="华文中宋" panose="02010600040101010101" pitchFamily="2" charset="-122"/>
                <a:ea typeface="华文中宋" panose="02010600040101010101" pitchFamily="2" charset="-122"/>
              </a:rPr>
              <a:t>在考察学习者对“一点儿”“有点儿”的学习情况时，可以使用多种理论方法。</a:t>
            </a:r>
            <a:endParaRPr lang="en-US" altLang="zh-CN" sz="2200">
              <a:latin typeface="华文中宋" panose="02010600040101010101" pitchFamily="2" charset="-122"/>
              <a:ea typeface="华文中宋" panose="02010600040101010101" pitchFamily="2" charset="-122"/>
            </a:endParaRPr>
          </a:p>
          <a:p>
            <a:r>
              <a:rPr lang="en-US" altLang="zh-CN" sz="2200">
                <a:latin typeface="华文中宋" panose="02010600040101010101" pitchFamily="2" charset="-122"/>
                <a:ea typeface="华文中宋" panose="02010600040101010101" pitchFamily="2" charset="-122"/>
              </a:rPr>
              <a:t>1</a:t>
            </a:r>
            <a:r>
              <a:rPr lang="zh-CN" altLang="en-US" sz="2200">
                <a:latin typeface="华文中宋" panose="02010600040101010101" pitchFamily="2" charset="-122"/>
                <a:ea typeface="华文中宋" panose="02010600040101010101" pitchFamily="2" charset="-122"/>
              </a:rPr>
              <a:t>语言对比假说和偏误分析理论。</a:t>
            </a:r>
            <a:endParaRPr lang="en-US" altLang="zh-CN" sz="2200">
              <a:latin typeface="华文中宋" panose="02010600040101010101" pitchFamily="2" charset="-122"/>
              <a:ea typeface="华文中宋" panose="02010600040101010101" pitchFamily="2" charset="-122"/>
            </a:endParaRPr>
          </a:p>
          <a:p>
            <a:r>
              <a:rPr lang="zh-CN" altLang="en-US" sz="2200">
                <a:latin typeface="华文中宋" panose="02010600040101010101" pitchFamily="2" charset="-122"/>
                <a:ea typeface="华文中宋" panose="02010600040101010101" pitchFamily="2" charset="-122"/>
              </a:rPr>
              <a:t>可以有助于汉外语言对比，从而找出偏误原因，有针对性地解决相关问题。</a:t>
            </a:r>
            <a:endParaRPr lang="en-US" altLang="zh-CN" sz="2200">
              <a:latin typeface="华文中宋" panose="02010600040101010101" pitchFamily="2" charset="-122"/>
              <a:ea typeface="华文中宋" panose="02010600040101010101" pitchFamily="2" charset="-122"/>
            </a:endParaRPr>
          </a:p>
          <a:p>
            <a:r>
              <a:rPr lang="en-US" altLang="zh-CN" sz="2200">
                <a:latin typeface="华文中宋" panose="02010600040101010101" pitchFamily="2" charset="-122"/>
                <a:ea typeface="华文中宋" panose="02010600040101010101" pitchFamily="2" charset="-122"/>
              </a:rPr>
              <a:t>2</a:t>
            </a:r>
            <a:r>
              <a:rPr lang="zh-CN" altLang="en-US" sz="2200">
                <a:latin typeface="华文中宋" panose="02010600040101010101" pitchFamily="2" charset="-122"/>
                <a:ea typeface="华文中宋" panose="02010600040101010101" pitchFamily="2" charset="-122"/>
              </a:rPr>
              <a:t>语言标记性理论。</a:t>
            </a:r>
            <a:endParaRPr lang="en-US" altLang="zh-CN" sz="2200">
              <a:latin typeface="华文中宋" panose="02010600040101010101" pitchFamily="2" charset="-122"/>
              <a:ea typeface="华文中宋" panose="02010600040101010101" pitchFamily="2" charset="-122"/>
            </a:endParaRPr>
          </a:p>
          <a:p>
            <a:r>
              <a:rPr lang="zh-CN" altLang="en-US" sz="2200">
                <a:latin typeface="华文中宋" panose="02010600040101010101" pitchFamily="2" charset="-122"/>
                <a:ea typeface="华文中宋" panose="02010600040101010101" pitchFamily="2" charset="-122"/>
              </a:rPr>
              <a:t>二语学习者常常误用“一点儿”代替“有点儿”，却很少误用“有点儿”代替“一点儿”。这是因为在汉语中“一点儿”是无标记的，使用频率高，先被习得；“有点儿”是有标记的，使用频率低，后习得。</a:t>
            </a:r>
            <a:endParaRPr lang="en-US" altLang="zh-CN" sz="2200">
              <a:latin typeface="华文中宋" panose="02010600040101010101" pitchFamily="2" charset="-122"/>
              <a:ea typeface="华文中宋" panose="02010600040101010101" pitchFamily="2" charset="-122"/>
            </a:endParaRPr>
          </a:p>
          <a:p>
            <a:endParaRPr lang="zh-CN" altLang="en-US" sz="2400">
              <a:latin typeface="华文中宋" panose="02010600040101010101" pitchFamily="2" charset="-122"/>
              <a:ea typeface="华文中宋" panose="02010600040101010101" pitchFamily="2" charset="-122"/>
            </a:endParaRPr>
          </a:p>
        </p:txBody>
      </p:sp>
    </p:spTree>
  </p:cSld>
  <p:clrMapOvr>
    <a:masterClrMapping/>
  </p:clrMapOvr>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6" name="内容占位符 2"/>
          <p:cNvSpPr>
            <a:spLocks noGrp="1" noChangeArrowheads="1"/>
          </p:cNvSpPr>
          <p:nvPr>
            <p:ph idx="1"/>
          </p:nvPr>
        </p:nvSpPr>
        <p:spPr>
          <a:xfrm>
            <a:off x="250825" y="476250"/>
            <a:ext cx="8642350" cy="5545138"/>
          </a:xfrm>
        </p:spPr>
        <p:txBody>
          <a:bodyPr/>
          <a:lstStyle/>
          <a:p>
            <a:r>
              <a:rPr lang="en-US" altLang="zh-CN" sz="2200">
                <a:latin typeface="华文中宋" panose="02010600040101010101" pitchFamily="2" charset="-122"/>
                <a:ea typeface="华文中宋" panose="02010600040101010101" pitchFamily="2" charset="-122"/>
              </a:rPr>
              <a:t>3</a:t>
            </a:r>
            <a:r>
              <a:rPr lang="zh-CN" altLang="en-US" sz="2200">
                <a:latin typeface="华文中宋" panose="02010600040101010101" pitchFamily="2" charset="-122"/>
                <a:ea typeface="华文中宋" panose="02010600040101010101" pitchFamily="2" charset="-122"/>
              </a:rPr>
              <a:t>克拉申的二语习得理论。</a:t>
            </a:r>
            <a:endParaRPr lang="en-US" altLang="zh-CN" sz="2200">
              <a:latin typeface="华文中宋" panose="02010600040101010101" pitchFamily="2" charset="-122"/>
              <a:ea typeface="华文中宋" panose="02010600040101010101" pitchFamily="2" charset="-122"/>
            </a:endParaRPr>
          </a:p>
          <a:p>
            <a:r>
              <a:rPr lang="zh-CN" altLang="en-US" sz="2200">
                <a:latin typeface="华文中宋" panose="02010600040101010101" pitchFamily="2" charset="-122"/>
                <a:ea typeface="华文中宋" panose="02010600040101010101" pitchFamily="2" charset="-122"/>
              </a:rPr>
              <a:t>二语习得理论包括“习得</a:t>
            </a:r>
            <a:r>
              <a:rPr lang="en-US" altLang="zh-CN" sz="2200">
                <a:latin typeface="华文中宋" panose="02010600040101010101" pitchFamily="2" charset="-122"/>
                <a:ea typeface="华文中宋" panose="02010600040101010101" pitchFamily="2" charset="-122"/>
              </a:rPr>
              <a:t>—</a:t>
            </a:r>
            <a:r>
              <a:rPr lang="zh-CN" altLang="en-US" sz="2200">
                <a:latin typeface="华文中宋" panose="02010600040101010101" pitchFamily="2" charset="-122"/>
                <a:ea typeface="华文中宋" panose="02010600040101010101" pitchFamily="2" charset="-122"/>
              </a:rPr>
              <a:t>学习”假说、自然顺序假说、监控假说、输入假说、情感过滤假说。</a:t>
            </a:r>
            <a:endParaRPr lang="en-US" altLang="zh-CN" sz="2200">
              <a:latin typeface="华文中宋" panose="02010600040101010101" pitchFamily="2" charset="-122"/>
              <a:ea typeface="华文中宋" panose="02010600040101010101" pitchFamily="2" charset="-122"/>
            </a:endParaRPr>
          </a:p>
          <a:p>
            <a:r>
              <a:rPr lang="zh-CN" altLang="en-US" sz="2200">
                <a:latin typeface="华文中宋" panose="02010600040101010101" pitchFamily="2" charset="-122"/>
                <a:ea typeface="华文中宋" panose="02010600040101010101" pitchFamily="2" charset="-122"/>
              </a:rPr>
              <a:t>其中输入假说的主要观点：要保证二语习得顺利进行，学习者需要大量按触略高于自身第二语言水平的可理解性输入。</a:t>
            </a:r>
            <a:endParaRPr lang="en-US" altLang="zh-CN" sz="2200">
              <a:latin typeface="华文中宋" panose="02010600040101010101" pitchFamily="2" charset="-122"/>
              <a:ea typeface="华文中宋" panose="02010600040101010101" pitchFamily="2" charset="-122"/>
            </a:endParaRPr>
          </a:p>
          <a:p>
            <a:r>
              <a:rPr lang="zh-CN" altLang="en-US" sz="2200">
                <a:latin typeface="华文中宋" panose="02010600040101010101" pitchFamily="2" charset="-122"/>
                <a:ea typeface="华文中宋" panose="02010600040101010101" pitchFamily="2" charset="-122"/>
              </a:rPr>
              <a:t>根据这一假说，可以考察现有教材与教学方法是否符合这样的条件；也可以通过考虑词典、教材的编写，分析其中的缺陷或不足，给出合理的编写建议。</a:t>
            </a:r>
            <a:endParaRPr lang="en-US" altLang="zh-CN" sz="2200">
              <a:latin typeface="华文中宋" panose="02010600040101010101" pitchFamily="2" charset="-122"/>
              <a:ea typeface="华文中宋" panose="02010600040101010101" pitchFamily="2" charset="-122"/>
            </a:endParaRPr>
          </a:p>
          <a:p>
            <a:r>
              <a:rPr lang="zh-CN" altLang="en-US" sz="2200">
                <a:latin typeface="华文中宋" panose="02010600040101010101" pitchFamily="2" charset="-122"/>
                <a:ea typeface="华文中宋" panose="02010600040101010101" pitchFamily="2" charset="-122"/>
              </a:rPr>
              <a:t>比如，依据学习者的水平，按照“一点儿”“有点儿”及相关句式的学习难度，由浅入深，适当结合上下文语境进行呈现，等等。</a:t>
            </a:r>
            <a:endParaRPr lang="en-US" altLang="zh-CN" sz="2200">
              <a:latin typeface="华文中宋" panose="02010600040101010101" pitchFamily="2" charset="-122"/>
              <a:ea typeface="华文中宋" panose="02010600040101010101" pitchFamily="2" charset="-122"/>
            </a:endParaRPr>
          </a:p>
          <a:p>
            <a:r>
              <a:rPr lang="zh-CN" altLang="en-US" sz="2200">
                <a:latin typeface="华文中宋" panose="02010600040101010101" pitchFamily="2" charset="-122"/>
                <a:ea typeface="华文中宋" panose="02010600040101010101" pitchFamily="2" charset="-122"/>
              </a:rPr>
              <a:t>在研究时，还可以建设语料库，开展语言测试、数据统计等。</a:t>
            </a:r>
            <a:endParaRPr lang="en-US" altLang="zh-CN" sz="2200">
              <a:latin typeface="华文中宋" panose="02010600040101010101" pitchFamily="2" charset="-122"/>
              <a:ea typeface="华文中宋" panose="02010600040101010101" pitchFamily="2" charset="-122"/>
            </a:endParaRPr>
          </a:p>
          <a:p>
            <a:endParaRPr lang="en-US" altLang="zh-CN" sz="2200">
              <a:latin typeface="华文中宋" panose="02010600040101010101" pitchFamily="2" charset="-122"/>
              <a:ea typeface="华文中宋" panose="02010600040101010101" pitchFamily="2" charset="-122"/>
            </a:endParaRPr>
          </a:p>
          <a:p>
            <a:r>
              <a:rPr lang="zh-CN" altLang="en-US" sz="2200">
                <a:latin typeface="华文中宋" panose="02010600040101010101" pitchFamily="2" charset="-122"/>
                <a:ea typeface="华文中宋" panose="02010600040101010101" pitchFamily="2" charset="-122"/>
              </a:rPr>
              <a:t>由上可见，问题导向除了对象与材料外，还表现在理论方法的选择上。反过来看，问题一定要具体、真实，只有这样，才能更好地选择理论方法解决问题。</a:t>
            </a:r>
            <a:endParaRPr lang="en-US" altLang="zh-CN" sz="2200">
              <a:latin typeface="华文中宋" panose="02010600040101010101" pitchFamily="2" charset="-122"/>
              <a:ea typeface="华文中宋" panose="02010600040101010101" pitchFamily="2" charset="-122"/>
            </a:endParaRPr>
          </a:p>
          <a:p>
            <a:endParaRPr lang="en-US" altLang="zh-CN" sz="2200">
              <a:latin typeface="华文中宋" panose="02010600040101010101" pitchFamily="2" charset="-122"/>
              <a:ea typeface="华文中宋" panose="02010600040101010101" pitchFamily="2" charset="-122"/>
            </a:endParaRPr>
          </a:p>
          <a:p>
            <a:endParaRPr lang="zh-CN" altLang="en-US" sz="2400">
              <a:latin typeface="华文中宋" panose="02010600040101010101" pitchFamily="2" charset="-122"/>
              <a:ea typeface="华文中宋" panose="02010600040101010101" pitchFamily="2" charset="-122"/>
            </a:endParaRPr>
          </a:p>
        </p:txBody>
      </p:sp>
    </p:spTree>
  </p:cSld>
  <p:clrMapOvr>
    <a:masterClrMapping/>
  </p:clrMapOvr>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570" name="内容占位符 2"/>
          <p:cNvSpPr>
            <a:spLocks noGrp="1" noChangeArrowheads="1"/>
          </p:cNvSpPr>
          <p:nvPr>
            <p:ph idx="1"/>
          </p:nvPr>
        </p:nvSpPr>
        <p:spPr>
          <a:xfrm>
            <a:off x="250825" y="404813"/>
            <a:ext cx="8785225" cy="6453187"/>
          </a:xfrm>
        </p:spPr>
        <p:txBody>
          <a:bodyPr/>
          <a:lstStyle/>
          <a:p>
            <a:r>
              <a:rPr lang="zh-CN" altLang="en-US" sz="2400" b="1" u="sng">
                <a:solidFill>
                  <a:srgbClr val="FF0000"/>
                </a:solidFill>
                <a:latin typeface="华文中宋" panose="02010600040101010101" pitchFamily="2" charset="-122"/>
                <a:ea typeface="华文中宋" panose="02010600040101010101" pitchFamily="2" charset="-122"/>
              </a:rPr>
              <a:t>（</a:t>
            </a:r>
            <a:r>
              <a:rPr lang="en-US" altLang="zh-CN" sz="2400" b="1" u="sng">
                <a:solidFill>
                  <a:srgbClr val="FF0000"/>
                </a:solidFill>
                <a:latin typeface="华文中宋" panose="02010600040101010101" pitchFamily="2" charset="-122"/>
                <a:ea typeface="华文中宋" panose="02010600040101010101" pitchFamily="2" charset="-122"/>
              </a:rPr>
              <a:t>5</a:t>
            </a:r>
            <a:r>
              <a:rPr lang="zh-CN" altLang="en-US" sz="2400" b="1" u="sng">
                <a:solidFill>
                  <a:srgbClr val="FF0000"/>
                </a:solidFill>
                <a:latin typeface="华文中宋" panose="02010600040101010101" pitchFamily="2" charset="-122"/>
                <a:ea typeface="华文中宋" panose="02010600040101010101" pitchFamily="2" charset="-122"/>
              </a:rPr>
              <a:t>）问题导向还表现在论文结论上。</a:t>
            </a:r>
            <a:endParaRPr lang="en-US" altLang="zh-CN" sz="2400" b="1" u="sng">
              <a:solidFill>
                <a:srgbClr val="FF0000"/>
              </a:solidFill>
              <a:latin typeface="华文中宋" panose="02010600040101010101" pitchFamily="2" charset="-122"/>
              <a:ea typeface="华文中宋" panose="02010600040101010101" pitchFamily="2" charset="-122"/>
            </a:endParaRPr>
          </a:p>
          <a:p>
            <a:r>
              <a:rPr lang="zh-CN" altLang="en-US" sz="2200">
                <a:latin typeface="华文中宋" panose="02010600040101010101" pitchFamily="2" charset="-122"/>
                <a:ea typeface="华文中宋" panose="02010600040101010101" pitchFamily="2" charset="-122"/>
              </a:rPr>
              <a:t>问题导向是研究的起点，也是论文写作的关键。</a:t>
            </a:r>
            <a:endParaRPr lang="en-US" altLang="zh-CN" sz="2200">
              <a:latin typeface="华文中宋" panose="02010600040101010101" pitchFamily="2" charset="-122"/>
              <a:ea typeface="华文中宋" panose="02010600040101010101" pitchFamily="2" charset="-122"/>
            </a:endParaRPr>
          </a:p>
          <a:p>
            <a:r>
              <a:rPr lang="zh-CN" altLang="en-US" sz="2200">
                <a:latin typeface="华文中宋" panose="02010600040101010101" pitchFamily="2" charset="-122"/>
                <a:ea typeface="华文中宋" panose="02010600040101010101" pitchFamily="2" charset="-122"/>
              </a:rPr>
              <a:t>论文的最终结论，应该全部解决或部分解决选题时拙的“实际存在的真问题”，至少应促进问题的解决。</a:t>
            </a:r>
            <a:endParaRPr lang="en-US" altLang="zh-CN" sz="2200">
              <a:latin typeface="华文中宋" panose="02010600040101010101" pitchFamily="2" charset="-122"/>
              <a:ea typeface="华文中宋" panose="02010600040101010101" pitchFamily="2" charset="-122"/>
            </a:endParaRPr>
          </a:p>
          <a:p>
            <a:r>
              <a:rPr lang="zh-CN" altLang="en-US" sz="2200">
                <a:latin typeface="华文中宋" panose="02010600040101010101" pitchFamily="2" charset="-122"/>
                <a:ea typeface="华文中宋" panose="02010600040101010101" pitchFamily="2" charset="-122"/>
              </a:rPr>
              <a:t>论文能在某些方面对某个真实问题进行真实的描述，给出科学的解释，提出可行的解决方法。</a:t>
            </a:r>
            <a:endParaRPr lang="en-US" altLang="zh-CN" sz="2200">
              <a:latin typeface="华文中宋" panose="02010600040101010101" pitchFamily="2" charset="-122"/>
              <a:ea typeface="华文中宋" panose="02010600040101010101" pitchFamily="2" charset="-122"/>
            </a:endParaRPr>
          </a:p>
          <a:p>
            <a:r>
              <a:rPr lang="zh-CN" altLang="en-US" sz="2200">
                <a:latin typeface="华文中宋" panose="02010600040101010101" pitchFamily="2" charset="-122"/>
                <a:ea typeface="华文中宋" panose="02010600040101010101" pitchFamily="2" charset="-122"/>
              </a:rPr>
              <a:t>当然，解决的问题是前人没有研究过的，或者没有得出成熟研究结论的。</a:t>
            </a:r>
          </a:p>
          <a:p>
            <a:r>
              <a:rPr lang="zh-CN" altLang="en-US" sz="2200">
                <a:latin typeface="华文中宋" panose="02010600040101010101" pitchFamily="2" charset="-122"/>
                <a:ea typeface="华文中宋" panose="02010600040101010101" pitchFamily="2" charset="-122"/>
              </a:rPr>
              <a:t>举例：</a:t>
            </a:r>
            <a:endParaRPr lang="en-US" altLang="zh-CN" sz="2200">
              <a:latin typeface="华文中宋" panose="02010600040101010101" pitchFamily="2" charset="-122"/>
              <a:ea typeface="华文中宋" panose="02010600040101010101" pitchFamily="2" charset="-122"/>
            </a:endParaRPr>
          </a:p>
          <a:p>
            <a:r>
              <a:rPr lang="en-US" altLang="zh-CN" sz="2200">
                <a:latin typeface="华文中宋" panose="02010600040101010101" pitchFamily="2" charset="-122"/>
                <a:ea typeface="华文中宋" panose="02010600040101010101" pitchFamily="2" charset="-122"/>
              </a:rPr>
              <a:t>1</a:t>
            </a:r>
            <a:r>
              <a:rPr lang="zh-CN" altLang="en-US" sz="2200">
                <a:latin typeface="华文中宋" panose="02010600040101010101" pitchFamily="2" charset="-122"/>
                <a:ea typeface="华文中宋" panose="02010600040101010101" pitchFamily="2" charset="-122"/>
              </a:rPr>
              <a:t>可以解决“一点儿”“有点儿”的形式分布和意义异同，分析目的语规则泛化，以及提出相应的教学策略；</a:t>
            </a:r>
            <a:endParaRPr lang="en-US" altLang="zh-CN" sz="2200">
              <a:latin typeface="华文中宋" panose="02010600040101010101" pitchFamily="2" charset="-122"/>
              <a:ea typeface="华文中宋" panose="02010600040101010101" pitchFamily="2" charset="-122"/>
            </a:endParaRPr>
          </a:p>
          <a:p>
            <a:r>
              <a:rPr lang="en-US" altLang="zh-CN" sz="2200">
                <a:latin typeface="华文中宋" panose="02010600040101010101" pitchFamily="2" charset="-122"/>
                <a:ea typeface="华文中宋" panose="02010600040101010101" pitchFamily="2" charset="-122"/>
              </a:rPr>
              <a:t>2</a:t>
            </a:r>
            <a:r>
              <a:rPr lang="zh-CN" altLang="en-US" sz="2200">
                <a:latin typeface="华文中宋" panose="02010600040101010101" pitchFamily="2" charset="-122"/>
                <a:ea typeface="华文中宋" panose="02010600040101010101" pitchFamily="2" charset="-122"/>
              </a:rPr>
              <a:t>针对特定母语者进行汉外语言对比，找出母语负迁移的证据和路径，并提出教学建议。</a:t>
            </a:r>
            <a:endParaRPr lang="en-US" altLang="zh-CN" sz="2200">
              <a:latin typeface="华文中宋" panose="02010600040101010101" pitchFamily="2" charset="-122"/>
              <a:ea typeface="华文中宋" panose="02010600040101010101" pitchFamily="2" charset="-122"/>
            </a:endParaRPr>
          </a:p>
          <a:p>
            <a:r>
              <a:rPr lang="en-US" altLang="zh-CN" sz="2200">
                <a:latin typeface="华文中宋" panose="02010600040101010101" pitchFamily="2" charset="-122"/>
                <a:ea typeface="华文中宋" panose="02010600040101010101" pitchFamily="2" charset="-122"/>
              </a:rPr>
              <a:t>3</a:t>
            </a:r>
            <a:r>
              <a:rPr lang="zh-CN" altLang="en-US" sz="2200">
                <a:latin typeface="华文中宋" panose="02010600040101010101" pitchFamily="2" charset="-122"/>
                <a:ea typeface="华文中宋" panose="02010600040101010101" pitchFamily="2" charset="-122"/>
              </a:rPr>
              <a:t>以词典或教材为研究对象，发现释义或编排上存在的问题是偏误原因之一，并提出改进措施，促进教材编写或教学实践。</a:t>
            </a:r>
            <a:endParaRPr lang="en-US" altLang="zh-CN" sz="2200">
              <a:latin typeface="华文中宋" panose="02010600040101010101" pitchFamily="2" charset="-122"/>
              <a:ea typeface="华文中宋" panose="02010600040101010101" pitchFamily="2" charset="-122"/>
            </a:endParaRPr>
          </a:p>
          <a:p>
            <a:r>
              <a:rPr lang="zh-CN" altLang="en-US" sz="2200">
                <a:latin typeface="华文中宋" panose="02010600040101010101" pitchFamily="2" charset="-122"/>
                <a:ea typeface="华文中宋" panose="02010600040101010101" pitchFamily="2" charset="-122"/>
              </a:rPr>
              <a:t>以上思路都是可以的。但一定要有问题意识。</a:t>
            </a:r>
            <a:endParaRPr lang="en-US" altLang="zh-CN" sz="2200">
              <a:latin typeface="华文中宋" panose="02010600040101010101" pitchFamily="2" charset="-122"/>
              <a:ea typeface="华文中宋" panose="02010600040101010101" pitchFamily="2" charset="-122"/>
            </a:endParaRPr>
          </a:p>
        </p:txBody>
      </p:sp>
    </p:spTree>
  </p:cSld>
  <p:clrMapOvr>
    <a:masterClrMapping/>
  </p:clrMapOvr>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594" name="标题 1"/>
          <p:cNvSpPr>
            <a:spLocks noGrp="1" noChangeArrowheads="1"/>
          </p:cNvSpPr>
          <p:nvPr>
            <p:ph type="title"/>
          </p:nvPr>
        </p:nvSpPr>
        <p:spPr>
          <a:xfrm>
            <a:off x="323850" y="115888"/>
            <a:ext cx="8229600" cy="1371600"/>
          </a:xfrm>
        </p:spPr>
        <p:txBody>
          <a:bodyPr/>
          <a:lstStyle/>
          <a:p>
            <a:r>
              <a:rPr lang="zh-CN" altLang="en-US" sz="3600">
                <a:latin typeface="华文中宋" panose="02010600040101010101" pitchFamily="2" charset="-122"/>
                <a:ea typeface="华文中宋" panose="02010600040101010101" pitchFamily="2" charset="-122"/>
              </a:rPr>
              <a:t>案例</a:t>
            </a:r>
            <a:r>
              <a:rPr lang="en-US" altLang="zh-CN" sz="3600">
                <a:latin typeface="华文中宋" panose="02010600040101010101" pitchFamily="2" charset="-122"/>
                <a:ea typeface="华文中宋" panose="02010600040101010101" pitchFamily="2" charset="-122"/>
              </a:rPr>
              <a:t>1</a:t>
            </a:r>
            <a:r>
              <a:rPr lang="zh-CN" altLang="en-US" sz="3600">
                <a:latin typeface="华文中宋" panose="02010600040101010101" pitchFamily="2" charset="-122"/>
                <a:ea typeface="华文中宋" panose="02010600040101010101" pitchFamily="2" charset="-122"/>
              </a:rPr>
              <a:t>：调研报告类选题</a:t>
            </a:r>
          </a:p>
        </p:txBody>
      </p:sp>
      <p:sp>
        <p:nvSpPr>
          <p:cNvPr id="110595" name="内容占位符 2"/>
          <p:cNvSpPr>
            <a:spLocks noGrp="1" noChangeArrowheads="1"/>
          </p:cNvSpPr>
          <p:nvPr>
            <p:ph idx="1"/>
          </p:nvPr>
        </p:nvSpPr>
        <p:spPr>
          <a:xfrm>
            <a:off x="323850" y="1268413"/>
            <a:ext cx="8640763" cy="5184775"/>
          </a:xfrm>
        </p:spPr>
        <p:txBody>
          <a:bodyPr/>
          <a:lstStyle/>
          <a:p>
            <a:r>
              <a:rPr lang="zh-CN" altLang="en-US" sz="2200">
                <a:latin typeface="华文中宋" panose="02010600040101010101" pitchFamily="2" charset="-122"/>
                <a:ea typeface="华文中宋" panose="02010600040101010101" pitchFamily="2" charset="-122"/>
              </a:rPr>
              <a:t>请看一篇硕士论文的研究问题：</a:t>
            </a:r>
          </a:p>
          <a:p>
            <a:r>
              <a:rPr lang="zh-CN" altLang="en-US" sz="2200">
                <a:latin typeface="华文中宋" panose="02010600040101010101" pitchFamily="2" charset="-122"/>
                <a:ea typeface="华文中宋" panose="02010600040101010101" pitchFamily="2" charset="-122"/>
              </a:rPr>
              <a:t>学生主要用什么词典？</a:t>
            </a:r>
          </a:p>
          <a:p>
            <a:r>
              <a:rPr lang="zh-CN" altLang="en-US" sz="2200">
                <a:latin typeface="华文中宋" panose="02010600040101010101" pitchFamily="2" charset="-122"/>
                <a:ea typeface="华文中宋" panose="02010600040101010101" pitchFamily="2" charset="-122"/>
              </a:rPr>
              <a:t>它们跟教师用的纸质词典有什么不同？</a:t>
            </a:r>
          </a:p>
          <a:p>
            <a:r>
              <a:rPr lang="zh-CN" altLang="en-US" sz="2200">
                <a:latin typeface="华文中宋" panose="02010600040101010101" pitchFamily="2" charset="-122"/>
                <a:ea typeface="华文中宋" panose="02010600040101010101" pitchFamily="2" charset="-122"/>
              </a:rPr>
              <a:t>教师如何了解、利用这些词典进行有效教学？</a:t>
            </a:r>
          </a:p>
          <a:p>
            <a:r>
              <a:rPr lang="zh-CN" altLang="en-US" sz="2200">
                <a:latin typeface="华文中宋" panose="02010600040101010101" pitchFamily="2" charset="-122"/>
                <a:ea typeface="华文中宋" panose="02010600040101010101" pitchFamily="2" charset="-122"/>
              </a:rPr>
              <a:t>（黎倩. 移动终端汉语学习词典App及其使用现状的调查.国际汉语教育硕士论文选. 广州：中山大学出版社，2017/3/22 2015）</a:t>
            </a:r>
            <a:endParaRPr lang="en-US" altLang="zh-CN" sz="2200">
              <a:latin typeface="华文中宋" panose="02010600040101010101" pitchFamily="2" charset="-122"/>
              <a:ea typeface="华文中宋" panose="02010600040101010101" pitchFamily="2" charset="-122"/>
            </a:endParaRPr>
          </a:p>
          <a:p>
            <a:endParaRPr lang="en-US" altLang="zh-CN" sz="2200">
              <a:latin typeface="华文中宋" panose="02010600040101010101" pitchFamily="2" charset="-122"/>
              <a:ea typeface="华文中宋" panose="02010600040101010101" pitchFamily="2" charset="-122"/>
            </a:endParaRPr>
          </a:p>
          <a:p>
            <a:r>
              <a:rPr lang="zh-CN" altLang="en-US" sz="2200">
                <a:latin typeface="华文中宋" panose="02010600040101010101" pitchFamily="2" charset="-122"/>
                <a:ea typeface="华文中宋" panose="02010600040101010101" pitchFamily="2" charset="-122"/>
              </a:rPr>
              <a:t>发现留学生大多使用移动终端（手机、ipad、笔记本电脑等）上的学习词典，而教师大多使用正式出版的纸质词典；老师的讲解跟学生从学习词典获得的解释有很大差距，对教和学有负面影响。</a:t>
            </a:r>
          </a:p>
          <a:p>
            <a:r>
              <a:rPr lang="zh-CN" altLang="en-US" sz="2200">
                <a:latin typeface="华文中宋" panose="02010600040101010101" pitchFamily="2" charset="-122"/>
                <a:ea typeface="华文中宋" panose="02010600040101010101" pitchFamily="2" charset="-122"/>
              </a:rPr>
              <a:t>确定论文题目：《移动终端汉语学习词典App及其使用现状的调查》。</a:t>
            </a:r>
          </a:p>
          <a:p>
            <a:r>
              <a:rPr lang="zh-CN" altLang="en-US" sz="2200">
                <a:latin typeface="华文中宋" panose="02010600040101010101" pitchFamily="2" charset="-122"/>
                <a:ea typeface="华文中宋" panose="02010600040101010101" pitchFamily="2" charset="-122"/>
              </a:rPr>
              <a:t>如何评价这个选题？好选题需要满足什么条件？</a:t>
            </a:r>
          </a:p>
          <a:p>
            <a:endParaRPr lang="zh-CN" altLang="en-US" sz="1800">
              <a:latin typeface="华文中宋" panose="02010600040101010101" pitchFamily="2" charset="-122"/>
              <a:ea typeface="华文中宋" panose="02010600040101010101" pitchFamily="2" charset="-122"/>
            </a:endParaRPr>
          </a:p>
          <a:p>
            <a:endParaRPr lang="zh-CN" altLang="en-US" sz="1800"/>
          </a:p>
        </p:txBody>
      </p:sp>
    </p:spTree>
  </p:cSld>
  <p:clrMapOvr>
    <a:masterClrMapping/>
  </p:clrMapOvr>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42" name="标题 1"/>
          <p:cNvSpPr>
            <a:spLocks noGrp="1" noChangeArrowheads="1"/>
          </p:cNvSpPr>
          <p:nvPr>
            <p:ph type="title"/>
          </p:nvPr>
        </p:nvSpPr>
        <p:spPr>
          <a:xfrm>
            <a:off x="395288" y="44450"/>
            <a:ext cx="8229600" cy="1371600"/>
          </a:xfrm>
        </p:spPr>
        <p:txBody>
          <a:bodyPr/>
          <a:lstStyle/>
          <a:p>
            <a:r>
              <a:rPr lang="en-US" altLang="zh-CN">
                <a:latin typeface="华文中宋" panose="02010600040101010101" pitchFamily="2" charset="-122"/>
                <a:ea typeface="华文中宋" panose="02010600040101010101" pitchFamily="2" charset="-122"/>
              </a:rPr>
              <a:t>2</a:t>
            </a:r>
            <a:r>
              <a:rPr lang="zh-CN" altLang="en-US">
                <a:latin typeface="华文中宋" panose="02010600040101010101" pitchFamily="2" charset="-122"/>
                <a:ea typeface="华文中宋" panose="02010600040101010101" pitchFamily="2" charset="-122"/>
              </a:rPr>
              <a:t>、实用性</a:t>
            </a:r>
          </a:p>
        </p:txBody>
      </p:sp>
      <p:sp>
        <p:nvSpPr>
          <p:cNvPr id="162818" name="内容占位符 2"/>
          <p:cNvSpPr>
            <a:spLocks noGrp="1" noChangeArrowheads="1"/>
          </p:cNvSpPr>
          <p:nvPr>
            <p:ph idx="1"/>
          </p:nvPr>
        </p:nvSpPr>
        <p:spPr>
          <a:xfrm>
            <a:off x="179388" y="1196975"/>
            <a:ext cx="8785225" cy="5256213"/>
          </a:xfrm>
        </p:spPr>
        <p:txBody>
          <a:bodyPr/>
          <a:lstStyle/>
          <a:p>
            <a:r>
              <a:rPr lang="zh-CN" altLang="en-US" sz="2400">
                <a:latin typeface="华文中宋" panose="02010600040101010101" pitchFamily="2" charset="-122"/>
                <a:ea typeface="华文中宋" panose="02010600040101010101" pitchFamily="2" charset="-122"/>
              </a:rPr>
              <a:t>是不是这个行业中亟待解决的问题？研究、解决它是否能推进汉语教学？</a:t>
            </a:r>
            <a:endParaRPr lang="en-US" altLang="zh-CN" sz="2400">
              <a:latin typeface="华文中宋" panose="02010600040101010101" pitchFamily="2" charset="-122"/>
              <a:ea typeface="华文中宋" panose="02010600040101010101" pitchFamily="2" charset="-122"/>
            </a:endParaRPr>
          </a:p>
          <a:p>
            <a:r>
              <a:rPr lang="zh-CN" altLang="en-US" sz="2400" u="sng">
                <a:solidFill>
                  <a:srgbClr val="FF0000"/>
                </a:solidFill>
                <a:latin typeface="华文中宋" panose="02010600040101010101" pitchFamily="2" charset="-122"/>
                <a:ea typeface="华文中宋" panose="02010600040101010101" pitchFamily="2" charset="-122"/>
              </a:rPr>
              <a:t>举例：</a:t>
            </a:r>
            <a:endParaRPr lang="en-US" altLang="zh-CN" sz="2400" u="sng">
              <a:solidFill>
                <a:srgbClr val="FF0000"/>
              </a:solidFill>
              <a:latin typeface="华文中宋" panose="02010600040101010101" pitchFamily="2" charset="-122"/>
              <a:ea typeface="华文中宋" panose="02010600040101010101" pitchFamily="2" charset="-122"/>
            </a:endParaRPr>
          </a:p>
          <a:p>
            <a:r>
              <a:rPr lang="zh-CN" altLang="en-US" sz="2400">
                <a:latin typeface="华文中宋" panose="02010600040101010101" pitchFamily="2" charset="-122"/>
                <a:ea typeface="华文中宋" panose="02010600040101010101" pitchFamily="2" charset="-122"/>
              </a:rPr>
              <a:t>我们发现评改是汉语写作教学中的重要一环，及时有效的作文评改有助于学生提高写作水平。但实际操作中，评改主体单一、批改方式和评价标准随意性过大等问题仍然存在，这使作文评改未能达到目标。</a:t>
            </a:r>
            <a:endParaRPr lang="en-US" altLang="zh-CN" sz="2400">
              <a:latin typeface="华文中宋" panose="02010600040101010101" pitchFamily="2" charset="-122"/>
              <a:ea typeface="华文中宋" panose="02010600040101010101" pitchFamily="2" charset="-122"/>
            </a:endParaRPr>
          </a:p>
          <a:p>
            <a:r>
              <a:rPr lang="zh-CN" altLang="en-US" sz="2400">
                <a:latin typeface="华文中宋" panose="02010600040101010101" pitchFamily="2" charset="-122"/>
                <a:ea typeface="华文中宋" panose="02010600040101010101" pitchFamily="2" charset="-122"/>
              </a:rPr>
              <a:t>基于上述问题，我们拟定这样一个题目：</a:t>
            </a:r>
            <a:endParaRPr lang="en-US" altLang="zh-CN" sz="2400">
              <a:latin typeface="华文中宋" panose="02010600040101010101" pitchFamily="2" charset="-122"/>
              <a:ea typeface="华文中宋" panose="02010600040101010101" pitchFamily="2" charset="-122"/>
            </a:endParaRPr>
          </a:p>
          <a:p>
            <a:r>
              <a:rPr lang="zh-CN" altLang="en-US" sz="2400">
                <a:latin typeface="华文中宋" panose="02010600040101010101" pitchFamily="2" charset="-122"/>
                <a:ea typeface="华文中宋" panose="02010600040101010101" pitchFamily="2" charset="-122"/>
              </a:rPr>
              <a:t>基于交际法视角的作文评改设计（周珊，</a:t>
            </a:r>
            <a:r>
              <a:rPr lang="en-US" altLang="zh-CN" sz="2400">
                <a:latin typeface="华文中宋" panose="02010600040101010101" pitchFamily="2" charset="-122"/>
                <a:ea typeface="华文中宋" panose="02010600040101010101" pitchFamily="2" charset="-122"/>
              </a:rPr>
              <a:t>2017</a:t>
            </a:r>
            <a:r>
              <a:rPr lang="zh-CN" altLang="en-US" sz="2400">
                <a:latin typeface="华文中宋" panose="02010600040101010101" pitchFamily="2" charset="-122"/>
                <a:ea typeface="华文中宋" panose="02010600040101010101" pitchFamily="2" charset="-122"/>
              </a:rPr>
              <a:t>）</a:t>
            </a:r>
            <a:endParaRPr lang="en-US" altLang="zh-CN" sz="2400">
              <a:latin typeface="华文中宋" panose="02010600040101010101" pitchFamily="2" charset="-122"/>
              <a:ea typeface="华文中宋" panose="02010600040101010101" pitchFamily="2" charset="-122"/>
            </a:endParaRPr>
          </a:p>
          <a:p>
            <a:r>
              <a:rPr lang="zh-CN" altLang="en-US" sz="2400">
                <a:latin typeface="华文中宋" panose="02010600040101010101" pitchFamily="2" charset="-122"/>
                <a:ea typeface="华文中宋" panose="02010600040101010101" pitchFamily="2" charset="-122"/>
              </a:rPr>
              <a:t>以中级学生为研究对象，通过问卷调查和访谈的方式了解作文评改现状，分析存在问题，寻求作文评改新思路。研究者将交际法理论运用到作文评改中，提出了从作文评改主体、书面批改方式、评价讲评几个方面进行优化的新型作文评改模式。</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162818">
                                            <p:txEl>
                                              <p:pRg st="0" end="0"/>
                                            </p:txEl>
                                          </p:spTgt>
                                        </p:tgtEl>
                                        <p:attrNameLst>
                                          <p:attrName>style.visibility</p:attrName>
                                        </p:attrNameLst>
                                      </p:cBhvr>
                                      <p:to>
                                        <p:strVal val="visible"/>
                                      </p:to>
                                    </p:set>
                                    <p:anim calcmode="lin" valueType="num">
                                      <p:cBhvr additive="base">
                                        <p:cTn id="7" dur="500" fill="hold"/>
                                        <p:tgtEl>
                                          <p:spTgt spid="162818">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62818">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162818">
                                            <p:txEl>
                                              <p:pRg st="1" end="1"/>
                                            </p:txEl>
                                          </p:spTgt>
                                        </p:tgtEl>
                                        <p:attrNameLst>
                                          <p:attrName>style.visibility</p:attrName>
                                        </p:attrNameLst>
                                      </p:cBhvr>
                                      <p:to>
                                        <p:strVal val="visible"/>
                                      </p:to>
                                    </p:set>
                                    <p:anim calcmode="lin" valueType="num">
                                      <p:cBhvr additive="base">
                                        <p:cTn id="13" dur="500" fill="hold"/>
                                        <p:tgtEl>
                                          <p:spTgt spid="162818">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62818">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nodeType="clickEffect">
                                  <p:stCondLst>
                                    <p:cond delay="0"/>
                                  </p:stCondLst>
                                  <p:childTnLst>
                                    <p:set>
                                      <p:cBhvr>
                                        <p:cTn id="18" dur="1" fill="hold">
                                          <p:stCondLst>
                                            <p:cond delay="0"/>
                                          </p:stCondLst>
                                        </p:cTn>
                                        <p:tgtEl>
                                          <p:spTgt spid="162818">
                                            <p:txEl>
                                              <p:pRg st="2" end="2"/>
                                            </p:txEl>
                                          </p:spTgt>
                                        </p:tgtEl>
                                        <p:attrNameLst>
                                          <p:attrName>style.visibility</p:attrName>
                                        </p:attrNameLst>
                                      </p:cBhvr>
                                      <p:to>
                                        <p:strVal val="visible"/>
                                      </p:to>
                                    </p:set>
                                    <p:anim calcmode="lin" valueType="num">
                                      <p:cBhvr additive="base">
                                        <p:cTn id="19" dur="500" fill="hold"/>
                                        <p:tgtEl>
                                          <p:spTgt spid="162818">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162818">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nodeType="clickEffect">
                                  <p:stCondLst>
                                    <p:cond delay="0"/>
                                  </p:stCondLst>
                                  <p:childTnLst>
                                    <p:set>
                                      <p:cBhvr>
                                        <p:cTn id="24" dur="1" fill="hold">
                                          <p:stCondLst>
                                            <p:cond delay="0"/>
                                          </p:stCondLst>
                                        </p:cTn>
                                        <p:tgtEl>
                                          <p:spTgt spid="162818">
                                            <p:txEl>
                                              <p:pRg st="3" end="3"/>
                                            </p:txEl>
                                          </p:spTgt>
                                        </p:tgtEl>
                                        <p:attrNameLst>
                                          <p:attrName>style.visibility</p:attrName>
                                        </p:attrNameLst>
                                      </p:cBhvr>
                                      <p:to>
                                        <p:strVal val="visible"/>
                                      </p:to>
                                    </p:set>
                                    <p:anim calcmode="lin" valueType="num">
                                      <p:cBhvr additive="base">
                                        <p:cTn id="25" dur="500" fill="hold"/>
                                        <p:tgtEl>
                                          <p:spTgt spid="162818">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162818">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4" fill="hold" nodeType="clickEffect">
                                  <p:stCondLst>
                                    <p:cond delay="0"/>
                                  </p:stCondLst>
                                  <p:childTnLst>
                                    <p:set>
                                      <p:cBhvr>
                                        <p:cTn id="30" dur="1" fill="hold">
                                          <p:stCondLst>
                                            <p:cond delay="0"/>
                                          </p:stCondLst>
                                        </p:cTn>
                                        <p:tgtEl>
                                          <p:spTgt spid="162818">
                                            <p:txEl>
                                              <p:pRg st="4" end="4"/>
                                            </p:txEl>
                                          </p:spTgt>
                                        </p:tgtEl>
                                        <p:attrNameLst>
                                          <p:attrName>style.visibility</p:attrName>
                                        </p:attrNameLst>
                                      </p:cBhvr>
                                      <p:to>
                                        <p:strVal val="visible"/>
                                      </p:to>
                                    </p:set>
                                    <p:anim calcmode="lin" valueType="num">
                                      <p:cBhvr additive="base">
                                        <p:cTn id="31" dur="500" fill="hold"/>
                                        <p:tgtEl>
                                          <p:spTgt spid="162818">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162818">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4" fill="hold" nodeType="clickEffect">
                                  <p:stCondLst>
                                    <p:cond delay="0"/>
                                  </p:stCondLst>
                                  <p:childTnLst>
                                    <p:set>
                                      <p:cBhvr>
                                        <p:cTn id="36" dur="1" fill="hold">
                                          <p:stCondLst>
                                            <p:cond delay="0"/>
                                          </p:stCondLst>
                                        </p:cTn>
                                        <p:tgtEl>
                                          <p:spTgt spid="162818">
                                            <p:txEl>
                                              <p:pRg st="5" end="5"/>
                                            </p:txEl>
                                          </p:spTgt>
                                        </p:tgtEl>
                                        <p:attrNameLst>
                                          <p:attrName>style.visibility</p:attrName>
                                        </p:attrNameLst>
                                      </p:cBhvr>
                                      <p:to>
                                        <p:strVal val="visible"/>
                                      </p:to>
                                    </p:set>
                                    <p:anim calcmode="lin" valueType="num">
                                      <p:cBhvr additive="base">
                                        <p:cTn id="37" dur="500" fill="hold"/>
                                        <p:tgtEl>
                                          <p:spTgt spid="162818">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162818">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666" name="标题 1"/>
          <p:cNvSpPr>
            <a:spLocks noGrp="1" noChangeArrowheads="1"/>
          </p:cNvSpPr>
          <p:nvPr>
            <p:ph type="title"/>
          </p:nvPr>
        </p:nvSpPr>
        <p:spPr>
          <a:xfrm>
            <a:off x="395288" y="44450"/>
            <a:ext cx="8229600" cy="1371600"/>
          </a:xfrm>
        </p:spPr>
        <p:txBody>
          <a:bodyPr/>
          <a:lstStyle/>
          <a:p>
            <a:r>
              <a:rPr lang="en-US" altLang="zh-CN">
                <a:latin typeface="华文中宋" panose="02010600040101010101" pitchFamily="2" charset="-122"/>
                <a:ea typeface="华文中宋" panose="02010600040101010101" pitchFamily="2" charset="-122"/>
              </a:rPr>
              <a:t>3</a:t>
            </a:r>
            <a:r>
              <a:rPr lang="zh-CN" altLang="en-US">
                <a:latin typeface="华文中宋" panose="02010600040101010101" pitchFamily="2" charset="-122"/>
                <a:ea typeface="华文中宋" panose="02010600040101010101" pitchFamily="2" charset="-122"/>
              </a:rPr>
              <a:t>、专业性</a:t>
            </a:r>
          </a:p>
        </p:txBody>
      </p:sp>
      <p:sp>
        <p:nvSpPr>
          <p:cNvPr id="162818" name="内容占位符 2"/>
          <p:cNvSpPr>
            <a:spLocks noGrp="1" noChangeArrowheads="1"/>
          </p:cNvSpPr>
          <p:nvPr>
            <p:ph idx="1"/>
          </p:nvPr>
        </p:nvSpPr>
        <p:spPr>
          <a:xfrm>
            <a:off x="34925" y="1196975"/>
            <a:ext cx="9001125" cy="5256213"/>
          </a:xfrm>
        </p:spPr>
        <p:txBody>
          <a:bodyPr/>
          <a:lstStyle/>
          <a:p>
            <a:r>
              <a:rPr lang="zh-CN" altLang="en-US" sz="2400" u="sng" dirty="0">
                <a:solidFill>
                  <a:srgbClr val="FF0000"/>
                </a:solidFill>
                <a:latin typeface="华文中宋" panose="02010600040101010101" pitchFamily="2" charset="-122"/>
                <a:ea typeface="华文中宋" panose="02010600040101010101" pitchFamily="2" charset="-122"/>
              </a:rPr>
              <a:t>研究问题是否具有较强的国际中文教育专业性？</a:t>
            </a:r>
            <a:endParaRPr lang="en-US" altLang="zh-CN" sz="2400" u="sng" dirty="0">
              <a:solidFill>
                <a:srgbClr val="FF0000"/>
              </a:solidFill>
              <a:latin typeface="华文中宋" panose="02010600040101010101" pitchFamily="2" charset="-122"/>
              <a:ea typeface="华文中宋" panose="02010600040101010101" pitchFamily="2" charset="-122"/>
            </a:endParaRPr>
          </a:p>
          <a:p>
            <a:r>
              <a:rPr lang="zh-CN" altLang="en-US" sz="2400" u="sng" dirty="0">
                <a:solidFill>
                  <a:srgbClr val="FF0000"/>
                </a:solidFill>
                <a:latin typeface="华文中宋" panose="02010600040101010101" pitchFamily="2" charset="-122"/>
                <a:ea typeface="华文中宋" panose="02010600040101010101" pitchFamily="2" charset="-122"/>
              </a:rPr>
              <a:t>举例：</a:t>
            </a:r>
            <a:endParaRPr lang="en-US" altLang="zh-CN" sz="2400" u="sng" dirty="0">
              <a:solidFill>
                <a:srgbClr val="FF0000"/>
              </a:solidFill>
              <a:latin typeface="华文中宋" panose="02010600040101010101" pitchFamily="2" charset="-122"/>
              <a:ea typeface="华文中宋" panose="02010600040101010101" pitchFamily="2" charset="-122"/>
            </a:endParaRPr>
          </a:p>
          <a:p>
            <a:r>
              <a:rPr lang="zh-CN" altLang="en-US" sz="2400" dirty="0">
                <a:latin typeface="华文中宋" panose="02010600040101010101" pitchFamily="2" charset="-122"/>
                <a:ea typeface="华文中宋" panose="02010600040101010101" pitchFamily="2" charset="-122"/>
              </a:rPr>
              <a:t>学生</a:t>
            </a:r>
            <a:r>
              <a:rPr lang="en-US" altLang="zh-CN" sz="2400" dirty="0">
                <a:latin typeface="华文中宋" panose="02010600040101010101" pitchFamily="2" charset="-122"/>
                <a:ea typeface="华文中宋" panose="02010600040101010101" pitchFamily="2" charset="-122"/>
              </a:rPr>
              <a:t>A</a:t>
            </a:r>
            <a:r>
              <a:rPr lang="zh-CN" altLang="en-US" sz="2400" dirty="0">
                <a:latin typeface="华文中宋" panose="02010600040101010101" pitchFamily="2" charset="-122"/>
                <a:ea typeface="华文中宋" panose="02010600040101010101" pitchFamily="2" charset="-122"/>
              </a:rPr>
              <a:t>：我刚到国外做汉语教师志愿者时，遇到最大的困难是生活中的不适应。如不认路，不清楚在哪里买必需的生活用品，不知道如何租到既方便又价钱合适的住房</a:t>
            </a:r>
            <a:r>
              <a:rPr lang="en-US" altLang="zh-CN" sz="2400" dirty="0">
                <a:latin typeface="华文中宋" panose="02010600040101010101" pitchFamily="2" charset="-122"/>
                <a:ea typeface="华文中宋" panose="02010600040101010101" pitchFamily="2" charset="-122"/>
              </a:rPr>
              <a:t>……</a:t>
            </a:r>
            <a:r>
              <a:rPr lang="zh-CN" altLang="en-US" sz="2400" dirty="0">
                <a:latin typeface="华文中宋" panose="02010600040101010101" pitchFamily="2" charset="-122"/>
                <a:ea typeface="华文中宋" panose="02010600040101010101" pitchFamily="2" charset="-122"/>
              </a:rPr>
              <a:t>我打算研究汉语教师志愿者在海外生活的适应问题。</a:t>
            </a:r>
            <a:endParaRPr lang="en-US" altLang="zh-CN" sz="2400" dirty="0">
              <a:latin typeface="华文中宋" panose="02010600040101010101" pitchFamily="2" charset="-122"/>
              <a:ea typeface="华文中宋" panose="02010600040101010101" pitchFamily="2" charset="-122"/>
            </a:endParaRPr>
          </a:p>
          <a:p>
            <a:r>
              <a:rPr lang="zh-CN" altLang="en-US" sz="2400" dirty="0">
                <a:latin typeface="华文中宋" panose="02010600040101010101" pitchFamily="2" charset="-122"/>
                <a:ea typeface="华文中宋" panose="02010600040101010101" pitchFamily="2" charset="-122"/>
              </a:rPr>
              <a:t>学生</a:t>
            </a:r>
            <a:r>
              <a:rPr lang="en-US" altLang="zh-CN" sz="2400" dirty="0">
                <a:latin typeface="华文中宋" panose="02010600040101010101" pitchFamily="2" charset="-122"/>
                <a:ea typeface="华文中宋" panose="02010600040101010101" pitchFamily="2" charset="-122"/>
              </a:rPr>
              <a:t>B</a:t>
            </a:r>
            <a:r>
              <a:rPr lang="zh-CN" altLang="en-US" sz="2400" dirty="0">
                <a:latin typeface="华文中宋" panose="02010600040101010101" pitchFamily="2" charset="-122"/>
                <a:ea typeface="华文中宋" panose="02010600040101010101" pitchFamily="2" charset="-122"/>
              </a:rPr>
              <a:t>：我在美国的一所国际学校中教小学生汉语，刚开始的时候感到很不适应。学生很调皮，经常不认真听课，做小动作，随意说话，有时还互相打闹，甚至吵架打回。我想研究海外小学课堂管理与汉语教学的关系问题。</a:t>
            </a:r>
            <a:endParaRPr lang="en-US" altLang="zh-CN" sz="2400" dirty="0">
              <a:latin typeface="华文中宋" panose="02010600040101010101" pitchFamily="2" charset="-122"/>
              <a:ea typeface="华文中宋" panose="02010600040101010101" pitchFamily="2" charset="-122"/>
            </a:endParaRPr>
          </a:p>
          <a:p>
            <a:r>
              <a:rPr lang="zh-CN" altLang="en-US" sz="2400" dirty="0">
                <a:latin typeface="华文中宋" panose="02010600040101010101" pitchFamily="2" charset="-122"/>
                <a:ea typeface="华文中宋" panose="02010600040101010101" pitchFamily="2" charset="-122"/>
              </a:rPr>
              <a:t>学生</a:t>
            </a:r>
            <a:r>
              <a:rPr lang="en-US" altLang="zh-CN" sz="2400" dirty="0">
                <a:latin typeface="华文中宋" panose="02010600040101010101" pitchFamily="2" charset="-122"/>
                <a:ea typeface="华文中宋" panose="02010600040101010101" pitchFamily="2" charset="-122"/>
              </a:rPr>
              <a:t>A</a:t>
            </a:r>
            <a:r>
              <a:rPr lang="zh-CN" altLang="en-US" sz="2400" dirty="0">
                <a:latin typeface="华文中宋" panose="02010600040101010101" pitchFamily="2" charset="-122"/>
                <a:ea typeface="华文中宋" panose="02010600040101010101" pitchFamily="2" charset="-122"/>
              </a:rPr>
              <a:t>的问题对国际中文教育专业和整个行业的关系不够密切。</a:t>
            </a:r>
            <a:endParaRPr lang="en-US" altLang="zh-CN" sz="2400" dirty="0">
              <a:latin typeface="华文中宋" panose="02010600040101010101" pitchFamily="2" charset="-122"/>
              <a:ea typeface="华文中宋" panose="02010600040101010101" pitchFamily="2" charset="-122"/>
            </a:endParaRPr>
          </a:p>
          <a:p>
            <a:r>
              <a:rPr lang="zh-CN" altLang="en-US" sz="2400" dirty="0">
                <a:latin typeface="华文中宋" panose="02010600040101010101" pitchFamily="2" charset="-122"/>
                <a:ea typeface="华文中宋" panose="02010600040101010101" pitchFamily="2" charset="-122"/>
              </a:rPr>
              <a:t>学生</a:t>
            </a:r>
            <a:r>
              <a:rPr lang="en-US" altLang="zh-CN" sz="2400" dirty="0">
                <a:latin typeface="华文中宋" panose="02010600040101010101" pitchFamily="2" charset="-122"/>
                <a:ea typeface="华文中宋" panose="02010600040101010101" pitchFamily="2" charset="-122"/>
              </a:rPr>
              <a:t>B</a:t>
            </a:r>
            <a:r>
              <a:rPr lang="zh-CN" altLang="en-US" sz="2400" dirty="0">
                <a:latin typeface="华文中宋" panose="02010600040101010101" pitchFamily="2" charset="-122"/>
                <a:ea typeface="华文中宋" panose="02010600040101010101" pitchFamily="2" charset="-122"/>
              </a:rPr>
              <a:t>的问题是有专业价值的真问题，但不是具体问题。</a:t>
            </a:r>
            <a:endParaRPr lang="en-US" altLang="zh-CN" sz="2400" dirty="0">
              <a:latin typeface="华文中宋" panose="02010600040101010101" pitchFamily="2" charset="-122"/>
              <a:ea typeface="华文中宋" panose="02010600040101010101" pitchFamily="2" charset="-122"/>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162818">
                                            <p:txEl>
                                              <p:pRg st="0" end="0"/>
                                            </p:txEl>
                                          </p:spTgt>
                                        </p:tgtEl>
                                        <p:attrNameLst>
                                          <p:attrName>style.visibility</p:attrName>
                                        </p:attrNameLst>
                                      </p:cBhvr>
                                      <p:to>
                                        <p:strVal val="visible"/>
                                      </p:to>
                                    </p:set>
                                    <p:anim calcmode="lin" valueType="num">
                                      <p:cBhvr additive="base">
                                        <p:cTn id="7" dur="500" fill="hold"/>
                                        <p:tgtEl>
                                          <p:spTgt spid="162818">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62818">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162818">
                                            <p:txEl>
                                              <p:pRg st="1" end="1"/>
                                            </p:txEl>
                                          </p:spTgt>
                                        </p:tgtEl>
                                        <p:attrNameLst>
                                          <p:attrName>style.visibility</p:attrName>
                                        </p:attrNameLst>
                                      </p:cBhvr>
                                      <p:to>
                                        <p:strVal val="visible"/>
                                      </p:to>
                                    </p:set>
                                    <p:anim calcmode="lin" valueType="num">
                                      <p:cBhvr additive="base">
                                        <p:cTn id="13" dur="500" fill="hold"/>
                                        <p:tgtEl>
                                          <p:spTgt spid="162818">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62818">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nodeType="clickEffect">
                                  <p:stCondLst>
                                    <p:cond delay="0"/>
                                  </p:stCondLst>
                                  <p:childTnLst>
                                    <p:set>
                                      <p:cBhvr>
                                        <p:cTn id="18" dur="1" fill="hold">
                                          <p:stCondLst>
                                            <p:cond delay="0"/>
                                          </p:stCondLst>
                                        </p:cTn>
                                        <p:tgtEl>
                                          <p:spTgt spid="162818">
                                            <p:txEl>
                                              <p:pRg st="2" end="2"/>
                                            </p:txEl>
                                          </p:spTgt>
                                        </p:tgtEl>
                                        <p:attrNameLst>
                                          <p:attrName>style.visibility</p:attrName>
                                        </p:attrNameLst>
                                      </p:cBhvr>
                                      <p:to>
                                        <p:strVal val="visible"/>
                                      </p:to>
                                    </p:set>
                                    <p:anim calcmode="lin" valueType="num">
                                      <p:cBhvr additive="base">
                                        <p:cTn id="19" dur="500" fill="hold"/>
                                        <p:tgtEl>
                                          <p:spTgt spid="162818">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162818">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nodeType="clickEffect">
                                  <p:stCondLst>
                                    <p:cond delay="0"/>
                                  </p:stCondLst>
                                  <p:childTnLst>
                                    <p:set>
                                      <p:cBhvr>
                                        <p:cTn id="24" dur="1" fill="hold">
                                          <p:stCondLst>
                                            <p:cond delay="0"/>
                                          </p:stCondLst>
                                        </p:cTn>
                                        <p:tgtEl>
                                          <p:spTgt spid="162818">
                                            <p:txEl>
                                              <p:pRg st="3" end="3"/>
                                            </p:txEl>
                                          </p:spTgt>
                                        </p:tgtEl>
                                        <p:attrNameLst>
                                          <p:attrName>style.visibility</p:attrName>
                                        </p:attrNameLst>
                                      </p:cBhvr>
                                      <p:to>
                                        <p:strVal val="visible"/>
                                      </p:to>
                                    </p:set>
                                    <p:anim calcmode="lin" valueType="num">
                                      <p:cBhvr additive="base">
                                        <p:cTn id="25" dur="500" fill="hold"/>
                                        <p:tgtEl>
                                          <p:spTgt spid="162818">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162818">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4" fill="hold" nodeType="clickEffect">
                                  <p:stCondLst>
                                    <p:cond delay="0"/>
                                  </p:stCondLst>
                                  <p:childTnLst>
                                    <p:set>
                                      <p:cBhvr>
                                        <p:cTn id="30" dur="1" fill="hold">
                                          <p:stCondLst>
                                            <p:cond delay="0"/>
                                          </p:stCondLst>
                                        </p:cTn>
                                        <p:tgtEl>
                                          <p:spTgt spid="162818">
                                            <p:txEl>
                                              <p:pRg st="4" end="4"/>
                                            </p:txEl>
                                          </p:spTgt>
                                        </p:tgtEl>
                                        <p:attrNameLst>
                                          <p:attrName>style.visibility</p:attrName>
                                        </p:attrNameLst>
                                      </p:cBhvr>
                                      <p:to>
                                        <p:strVal val="visible"/>
                                      </p:to>
                                    </p:set>
                                    <p:anim calcmode="lin" valueType="num">
                                      <p:cBhvr additive="base">
                                        <p:cTn id="31" dur="500" fill="hold"/>
                                        <p:tgtEl>
                                          <p:spTgt spid="162818">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162818">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4" fill="hold" nodeType="clickEffect">
                                  <p:stCondLst>
                                    <p:cond delay="0"/>
                                  </p:stCondLst>
                                  <p:childTnLst>
                                    <p:set>
                                      <p:cBhvr>
                                        <p:cTn id="36" dur="1" fill="hold">
                                          <p:stCondLst>
                                            <p:cond delay="0"/>
                                          </p:stCondLst>
                                        </p:cTn>
                                        <p:tgtEl>
                                          <p:spTgt spid="162818">
                                            <p:txEl>
                                              <p:pRg st="5" end="5"/>
                                            </p:txEl>
                                          </p:spTgt>
                                        </p:tgtEl>
                                        <p:attrNameLst>
                                          <p:attrName>style.visibility</p:attrName>
                                        </p:attrNameLst>
                                      </p:cBhvr>
                                      <p:to>
                                        <p:strVal val="visible"/>
                                      </p:to>
                                    </p:set>
                                    <p:anim calcmode="lin" valueType="num">
                                      <p:cBhvr additive="base">
                                        <p:cTn id="37" dur="500" fill="hold"/>
                                        <p:tgtEl>
                                          <p:spTgt spid="162818">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162818">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690" name="标题 1"/>
          <p:cNvSpPr>
            <a:spLocks noGrp="1" noChangeArrowheads="1"/>
          </p:cNvSpPr>
          <p:nvPr>
            <p:ph type="title"/>
          </p:nvPr>
        </p:nvSpPr>
        <p:spPr>
          <a:xfrm>
            <a:off x="684213" y="908050"/>
            <a:ext cx="6172200" cy="1028700"/>
          </a:xfrm>
        </p:spPr>
        <p:txBody>
          <a:bodyPr/>
          <a:lstStyle/>
          <a:p>
            <a:r>
              <a:rPr lang="en-US" altLang="zh-CN">
                <a:latin typeface="华文中宋" panose="02010600040101010101" pitchFamily="2" charset="-122"/>
                <a:ea typeface="华文中宋" panose="02010600040101010101" pitchFamily="2" charset="-122"/>
              </a:rPr>
              <a:t>4</a:t>
            </a:r>
            <a:r>
              <a:rPr lang="zh-CN" altLang="en-US">
                <a:latin typeface="华文中宋" panose="02010600040101010101" pitchFamily="2" charset="-122"/>
                <a:ea typeface="华文中宋" panose="02010600040101010101" pitchFamily="2" charset="-122"/>
              </a:rPr>
              <a:t>、创新性</a:t>
            </a:r>
            <a:br>
              <a:rPr lang="en-US" altLang="zh-CN">
                <a:latin typeface="华文中宋" panose="02010600040101010101" pitchFamily="2" charset="-122"/>
                <a:ea typeface="华文中宋" panose="02010600040101010101" pitchFamily="2" charset="-122"/>
              </a:rPr>
            </a:br>
            <a:endParaRPr lang="zh-CN" altLang="en-US"/>
          </a:p>
        </p:txBody>
      </p:sp>
      <p:sp>
        <p:nvSpPr>
          <p:cNvPr id="114691" name="内容占位符 2"/>
          <p:cNvSpPr>
            <a:spLocks noGrp="1" noChangeArrowheads="1"/>
          </p:cNvSpPr>
          <p:nvPr>
            <p:ph idx="1"/>
          </p:nvPr>
        </p:nvSpPr>
        <p:spPr>
          <a:xfrm>
            <a:off x="900113" y="1941513"/>
            <a:ext cx="7559675" cy="3790950"/>
          </a:xfrm>
        </p:spPr>
        <p:txBody>
          <a:bodyPr/>
          <a:lstStyle/>
          <a:p>
            <a:endParaRPr lang="zh-CN" altLang="en-US" sz="1800"/>
          </a:p>
          <a:p>
            <a:r>
              <a:rPr lang="zh-CN" altLang="en-US" sz="2200">
                <a:latin typeface="华文中宋" panose="02010600040101010101" pitchFamily="2" charset="-122"/>
                <a:ea typeface="华文中宋" panose="02010600040101010101" pitchFamily="2" charset="-122"/>
              </a:rPr>
              <a:t>论文创新的3个基本条件：</a:t>
            </a:r>
            <a:endParaRPr lang="en-US" altLang="zh-CN" sz="2200">
              <a:latin typeface="华文中宋" panose="02010600040101010101" pitchFamily="2" charset="-122"/>
              <a:ea typeface="华文中宋" panose="02010600040101010101" pitchFamily="2" charset="-122"/>
            </a:endParaRPr>
          </a:p>
          <a:p>
            <a:r>
              <a:rPr lang="zh-CN" altLang="en-US" sz="2200">
                <a:latin typeface="华文中宋" panose="02010600040101010101" pitchFamily="2" charset="-122"/>
                <a:ea typeface="华文中宋" panose="02010600040101010101" pitchFamily="2" charset="-122"/>
              </a:rPr>
              <a:t> a. 实践中的真问题。</a:t>
            </a:r>
          </a:p>
          <a:p>
            <a:r>
              <a:rPr lang="zh-CN" altLang="en-US" sz="2200">
                <a:latin typeface="华文中宋" panose="02010600040101010101" pitchFamily="2" charset="-122"/>
                <a:ea typeface="华文中宋" panose="02010600040101010101" pitchFamily="2" charset="-122"/>
              </a:rPr>
              <a:t> b.有普遍性。2008年广东外语外贸大学词典学研究中心对暨南大学华文学院留学生的调查显示，电子词典持有量为64.43%；国内出版的汉语单语词典持有量只占6.8%</a:t>
            </a:r>
          </a:p>
          <a:p>
            <a:r>
              <a:rPr lang="zh-CN" altLang="en-US" sz="2200">
                <a:latin typeface="华文中宋" panose="02010600040101010101" pitchFamily="2" charset="-122"/>
                <a:ea typeface="华文中宋" panose="02010600040101010101" pitchFamily="2" charset="-122"/>
              </a:rPr>
              <a:t> c.以前很少研究，没有解决方案。</a:t>
            </a:r>
          </a:p>
          <a:p>
            <a:r>
              <a:rPr lang="zh-CN" altLang="en-US" sz="2200">
                <a:latin typeface="华文中宋" panose="02010600040101010101" pitchFamily="2" charset="-122"/>
                <a:ea typeface="华文中宋" panose="02010600040101010101" pitchFamily="2" charset="-122"/>
              </a:rPr>
              <a:t>解决此问题，自然有创新性。</a:t>
            </a:r>
          </a:p>
        </p:txBody>
      </p:sp>
    </p:spTree>
  </p:cSld>
  <p:clrMapOvr>
    <a:masterClrMapping/>
  </p:clrMapOvr>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714" name="标题 1"/>
          <p:cNvSpPr>
            <a:spLocks noGrp="1" noChangeArrowheads="1"/>
          </p:cNvSpPr>
          <p:nvPr>
            <p:ph type="title"/>
          </p:nvPr>
        </p:nvSpPr>
        <p:spPr>
          <a:xfrm>
            <a:off x="457200" y="457200"/>
            <a:ext cx="8229600" cy="955675"/>
          </a:xfrm>
        </p:spPr>
        <p:txBody>
          <a:bodyPr/>
          <a:lstStyle/>
          <a:p>
            <a:r>
              <a:rPr lang="zh-CN" altLang="en-US">
                <a:latin typeface="华文中宋" panose="02010600040101010101" pitchFamily="2" charset="-122"/>
                <a:ea typeface="华文中宋" panose="02010600040101010101" pitchFamily="2" charset="-122"/>
              </a:rPr>
              <a:t>案例</a:t>
            </a:r>
            <a:r>
              <a:rPr lang="en-US" altLang="zh-CN">
                <a:latin typeface="华文中宋" panose="02010600040101010101" pitchFamily="2" charset="-122"/>
                <a:ea typeface="华文中宋" panose="02010600040101010101" pitchFamily="2" charset="-122"/>
              </a:rPr>
              <a:t>2</a:t>
            </a:r>
            <a:r>
              <a:rPr lang="zh-CN" altLang="en-US">
                <a:latin typeface="华文中宋" panose="02010600040101010101" pitchFamily="2" charset="-122"/>
                <a:ea typeface="华文中宋" panose="02010600040101010101" pitchFamily="2" charset="-122"/>
              </a:rPr>
              <a:t>：教学设计类选题</a:t>
            </a:r>
          </a:p>
        </p:txBody>
      </p:sp>
      <p:sp>
        <p:nvSpPr>
          <p:cNvPr id="156674" name="内容占位符 2"/>
          <p:cNvSpPr>
            <a:spLocks noGrp="1" noChangeArrowheads="1"/>
          </p:cNvSpPr>
          <p:nvPr>
            <p:ph idx="1"/>
          </p:nvPr>
        </p:nvSpPr>
        <p:spPr>
          <a:xfrm>
            <a:off x="457200" y="1700213"/>
            <a:ext cx="8229600" cy="4752975"/>
          </a:xfrm>
        </p:spPr>
        <p:txBody>
          <a:bodyPr/>
          <a:lstStyle/>
          <a:p>
            <a:r>
              <a:rPr lang="zh-CN" altLang="en-US" sz="2400">
                <a:latin typeface="华文中宋" panose="02010600040101010101" pitchFamily="2" charset="-122"/>
                <a:ea typeface="华文中宋" panose="02010600040101010101" pitchFamily="2" charset="-122"/>
              </a:rPr>
              <a:t>一位志愿者到美国任教，发现当地小学无固定教材；尝试用传统教学方法效果不好。论文提出的问题是：</a:t>
            </a:r>
          </a:p>
          <a:p>
            <a:r>
              <a:rPr lang="zh-CN" altLang="en-US" sz="2400">
                <a:latin typeface="华文中宋" panose="02010600040101010101" pitchFamily="2" charset="-122"/>
                <a:ea typeface="华文中宋" panose="02010600040101010101" pitchFamily="2" charset="-122"/>
              </a:rPr>
              <a:t>在无固定教材情况下，用什么教学方法、什么教材资源可以在美国小学有效进行汉语教学？</a:t>
            </a:r>
            <a:endParaRPr lang="en-US" altLang="zh-CN" sz="2400">
              <a:latin typeface="华文中宋" panose="02010600040101010101" pitchFamily="2" charset="-122"/>
              <a:ea typeface="华文中宋" panose="02010600040101010101" pitchFamily="2" charset="-122"/>
            </a:endParaRPr>
          </a:p>
          <a:p>
            <a:r>
              <a:rPr lang="zh-CN" altLang="en-US" sz="2400">
                <a:latin typeface="华文中宋" panose="02010600040101010101" pitchFamily="2" charset="-122"/>
                <a:ea typeface="华文中宋" panose="02010600040101010101" pitchFamily="2" charset="-122"/>
              </a:rPr>
              <a:t>探究了主题式教学法的模式、特点，将它与中国语言文化的体验教学相结合。</a:t>
            </a:r>
          </a:p>
          <a:p>
            <a:r>
              <a:rPr lang="zh-CN" altLang="en-US" sz="2400">
                <a:latin typeface="华文中宋" panose="02010600040101010101" pitchFamily="2" charset="-122"/>
                <a:ea typeface="华文中宋" panose="02010600040101010101" pitchFamily="2" charset="-122"/>
              </a:rPr>
              <a:t>• 设计、实施以“时间”为内容线索的主题式教学方案，效果较好。</a:t>
            </a:r>
          </a:p>
          <a:p>
            <a:r>
              <a:rPr lang="zh-CN" altLang="en-US" sz="2400">
                <a:latin typeface="华文中宋" panose="02010600040101010101" pitchFamily="2" charset="-122"/>
                <a:ea typeface="华文中宋" panose="02010600040101010101" pitchFamily="2" charset="-122"/>
              </a:rPr>
              <a:t>• 《美国公立小学中文课程主题式教学研究与设计》记录了研究设计与教学实施的过程。</a:t>
            </a:r>
          </a:p>
          <a:p>
            <a:r>
              <a:rPr lang="zh-CN" altLang="en-US" sz="2400">
                <a:latin typeface="华文中宋" panose="02010600040101010101" pitchFamily="2" charset="-122"/>
                <a:ea typeface="华文中宋" panose="02010600040101010101" pitchFamily="2" charset="-122"/>
              </a:rPr>
              <a:t>对美国小学的中文教学，自然有启发作用。</a:t>
            </a:r>
          </a:p>
          <a:p>
            <a:endParaRPr lang="zh-CN" altLang="en-US">
              <a:latin typeface="华文中宋" panose="02010600040101010101" pitchFamily="2" charset="-122"/>
              <a:ea typeface="华文中宋" panose="02010600040101010101" pitchFamily="2" charset="-122"/>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nodeType="clickEffect">
                                  <p:stCondLst>
                                    <p:cond delay="0"/>
                                  </p:stCondLst>
                                  <p:childTnLst>
                                    <p:set>
                                      <p:cBhvr>
                                        <p:cTn id="6" dur="1" fill="hold">
                                          <p:stCondLst>
                                            <p:cond delay="0"/>
                                          </p:stCondLst>
                                        </p:cTn>
                                        <p:tgtEl>
                                          <p:spTgt spid="156674">
                                            <p:txEl>
                                              <p:pRg st="0" end="0"/>
                                            </p:txEl>
                                          </p:spTgt>
                                        </p:tgtEl>
                                        <p:attrNameLst>
                                          <p:attrName>style.visibility</p:attrName>
                                        </p:attrNameLst>
                                      </p:cBhvr>
                                      <p:to>
                                        <p:strVal val="visible"/>
                                      </p:to>
                                    </p:set>
                                    <p:animEffect transition="in" filter="fade">
                                      <p:cBhvr>
                                        <p:cTn id="7" dur="500"/>
                                        <p:tgtEl>
                                          <p:spTgt spid="156674">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presetSubtype="0" fill="hold" nodeType="clickEffect">
                                  <p:stCondLst>
                                    <p:cond delay="0"/>
                                  </p:stCondLst>
                                  <p:childTnLst>
                                    <p:set>
                                      <p:cBhvr>
                                        <p:cTn id="11" dur="1" fill="hold">
                                          <p:stCondLst>
                                            <p:cond delay="0"/>
                                          </p:stCondLst>
                                        </p:cTn>
                                        <p:tgtEl>
                                          <p:spTgt spid="156674">
                                            <p:txEl>
                                              <p:pRg st="1" end="1"/>
                                            </p:txEl>
                                          </p:spTgt>
                                        </p:tgtEl>
                                        <p:attrNameLst>
                                          <p:attrName>style.visibility</p:attrName>
                                        </p:attrNameLst>
                                      </p:cBhvr>
                                      <p:to>
                                        <p:strVal val="visible"/>
                                      </p:to>
                                    </p:set>
                                    <p:animEffect transition="in" filter="fade">
                                      <p:cBhvr>
                                        <p:cTn id="12" dur="500"/>
                                        <p:tgtEl>
                                          <p:spTgt spid="156674">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0" presetClass="entr" presetSubtype="0" fill="hold" nodeType="clickEffect">
                                  <p:stCondLst>
                                    <p:cond delay="0"/>
                                  </p:stCondLst>
                                  <p:childTnLst>
                                    <p:set>
                                      <p:cBhvr>
                                        <p:cTn id="16" dur="1" fill="hold">
                                          <p:stCondLst>
                                            <p:cond delay="0"/>
                                          </p:stCondLst>
                                        </p:cTn>
                                        <p:tgtEl>
                                          <p:spTgt spid="156674">
                                            <p:txEl>
                                              <p:pRg st="2" end="2"/>
                                            </p:txEl>
                                          </p:spTgt>
                                        </p:tgtEl>
                                        <p:attrNameLst>
                                          <p:attrName>style.visibility</p:attrName>
                                        </p:attrNameLst>
                                      </p:cBhvr>
                                      <p:to>
                                        <p:strVal val="visible"/>
                                      </p:to>
                                    </p:set>
                                    <p:animEffect transition="in" filter="fade">
                                      <p:cBhvr>
                                        <p:cTn id="17" dur="500"/>
                                        <p:tgtEl>
                                          <p:spTgt spid="156674">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10" presetClass="entr" presetSubtype="0" fill="hold" nodeType="clickEffect">
                                  <p:stCondLst>
                                    <p:cond delay="0"/>
                                  </p:stCondLst>
                                  <p:childTnLst>
                                    <p:set>
                                      <p:cBhvr>
                                        <p:cTn id="21" dur="1" fill="hold">
                                          <p:stCondLst>
                                            <p:cond delay="0"/>
                                          </p:stCondLst>
                                        </p:cTn>
                                        <p:tgtEl>
                                          <p:spTgt spid="156674">
                                            <p:txEl>
                                              <p:pRg st="3" end="3"/>
                                            </p:txEl>
                                          </p:spTgt>
                                        </p:tgtEl>
                                        <p:attrNameLst>
                                          <p:attrName>style.visibility</p:attrName>
                                        </p:attrNameLst>
                                      </p:cBhvr>
                                      <p:to>
                                        <p:strVal val="visible"/>
                                      </p:to>
                                    </p:set>
                                    <p:animEffect transition="in" filter="fade">
                                      <p:cBhvr>
                                        <p:cTn id="22" dur="500"/>
                                        <p:tgtEl>
                                          <p:spTgt spid="156674">
                                            <p:txEl>
                                              <p:pRg st="3" end="3"/>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10" presetClass="entr" presetSubtype="0" fill="hold" nodeType="clickEffect">
                                  <p:stCondLst>
                                    <p:cond delay="0"/>
                                  </p:stCondLst>
                                  <p:childTnLst>
                                    <p:set>
                                      <p:cBhvr>
                                        <p:cTn id="26" dur="1" fill="hold">
                                          <p:stCondLst>
                                            <p:cond delay="0"/>
                                          </p:stCondLst>
                                        </p:cTn>
                                        <p:tgtEl>
                                          <p:spTgt spid="156674">
                                            <p:txEl>
                                              <p:pRg st="4" end="4"/>
                                            </p:txEl>
                                          </p:spTgt>
                                        </p:tgtEl>
                                        <p:attrNameLst>
                                          <p:attrName>style.visibility</p:attrName>
                                        </p:attrNameLst>
                                      </p:cBhvr>
                                      <p:to>
                                        <p:strVal val="visible"/>
                                      </p:to>
                                    </p:set>
                                    <p:animEffect transition="in" filter="fade">
                                      <p:cBhvr>
                                        <p:cTn id="27" dur="500"/>
                                        <p:tgtEl>
                                          <p:spTgt spid="156674">
                                            <p:txEl>
                                              <p:pRg st="4" end="4"/>
                                            </p:txEl>
                                          </p:spTgt>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10" presetClass="entr" presetSubtype="0" fill="hold" nodeType="clickEffect">
                                  <p:stCondLst>
                                    <p:cond delay="0"/>
                                  </p:stCondLst>
                                  <p:childTnLst>
                                    <p:set>
                                      <p:cBhvr>
                                        <p:cTn id="31" dur="1" fill="hold">
                                          <p:stCondLst>
                                            <p:cond delay="0"/>
                                          </p:stCondLst>
                                        </p:cTn>
                                        <p:tgtEl>
                                          <p:spTgt spid="156674">
                                            <p:txEl>
                                              <p:pRg st="5" end="5"/>
                                            </p:txEl>
                                          </p:spTgt>
                                        </p:tgtEl>
                                        <p:attrNameLst>
                                          <p:attrName>style.visibility</p:attrName>
                                        </p:attrNameLst>
                                      </p:cBhvr>
                                      <p:to>
                                        <p:strVal val="visible"/>
                                      </p:to>
                                    </p:set>
                                    <p:animEffect transition="in" filter="fade">
                                      <p:cBhvr>
                                        <p:cTn id="32" dur="500"/>
                                        <p:tgtEl>
                                          <p:spTgt spid="156674">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738" name="标题 1"/>
          <p:cNvSpPr>
            <a:spLocks noGrp="1" noChangeArrowheads="1"/>
          </p:cNvSpPr>
          <p:nvPr>
            <p:ph type="title"/>
          </p:nvPr>
        </p:nvSpPr>
        <p:spPr/>
        <p:txBody>
          <a:bodyPr/>
          <a:lstStyle/>
          <a:p>
            <a:r>
              <a:rPr lang="zh-CN" altLang="en-US" sz="3600">
                <a:latin typeface="华文中宋" panose="02010600040101010101" pitchFamily="2" charset="-122"/>
                <a:ea typeface="华文中宋" panose="02010600040101010101" pitchFamily="2" charset="-122"/>
              </a:rPr>
              <a:t>案例</a:t>
            </a:r>
            <a:r>
              <a:rPr lang="en-US" altLang="zh-CN" sz="3600">
                <a:latin typeface="华文中宋" panose="02010600040101010101" pitchFamily="2" charset="-122"/>
                <a:ea typeface="华文中宋" panose="02010600040101010101" pitchFamily="2" charset="-122"/>
              </a:rPr>
              <a:t>3</a:t>
            </a:r>
            <a:r>
              <a:rPr lang="zh-CN" altLang="en-US" sz="3600">
                <a:latin typeface="华文中宋" panose="02010600040101010101" pitchFamily="2" charset="-122"/>
                <a:ea typeface="华文中宋" panose="02010600040101010101" pitchFamily="2" charset="-122"/>
              </a:rPr>
              <a:t>：案例分析类选题</a:t>
            </a:r>
          </a:p>
        </p:txBody>
      </p:sp>
      <p:sp>
        <p:nvSpPr>
          <p:cNvPr id="116739" name="内容占位符 2"/>
          <p:cNvSpPr>
            <a:spLocks noGrp="1" noChangeArrowheads="1"/>
          </p:cNvSpPr>
          <p:nvPr>
            <p:ph idx="1"/>
          </p:nvPr>
        </p:nvSpPr>
        <p:spPr/>
        <p:txBody>
          <a:bodyPr/>
          <a:lstStyle/>
          <a:p>
            <a:r>
              <a:rPr lang="zh-CN" altLang="en-US" sz="2400">
                <a:latin typeface="华文中宋" panose="02010600040101010101" pitchFamily="2" charset="-122"/>
                <a:ea typeface="华文中宋" panose="02010600040101010101" pitchFamily="2" charset="-122"/>
              </a:rPr>
              <a:t>《韩国小学汉语课堂管理案例分析——以釜山市东弓初等学校为例》（申时会，2015）</a:t>
            </a:r>
          </a:p>
          <a:p>
            <a:r>
              <a:rPr lang="zh-CN" altLang="en-US" sz="2400">
                <a:latin typeface="华文中宋" panose="02010600040101010101" pitchFamily="2" charset="-122"/>
                <a:ea typeface="华文中宋" panose="02010600040101010101" pitchFamily="2" charset="-122"/>
              </a:rPr>
              <a:t>• 情景描述：课堂上发生的两起事件。对师生的心理冲突，尤其是一名中国教师在冲突中的心理活动，进行了细致入微的刻画。</a:t>
            </a:r>
          </a:p>
          <a:p>
            <a:r>
              <a:rPr lang="zh-CN" altLang="en-US" sz="2400">
                <a:latin typeface="华文中宋" panose="02010600040101010101" pitchFamily="2" charset="-122"/>
                <a:ea typeface="华文中宋" panose="02010600040101010101" pitchFamily="2" charset="-122"/>
              </a:rPr>
              <a:t>• 系统对比韩国教师的“权威式”管理和中国教师的“民主式”管理模式。</a:t>
            </a:r>
          </a:p>
          <a:p>
            <a:r>
              <a:rPr lang="zh-CN" altLang="en-US" sz="2400">
                <a:latin typeface="华文中宋" panose="02010600040101010101" pitchFamily="2" charset="-122"/>
                <a:ea typeface="华文中宋" panose="02010600040101010101" pitchFamily="2" charset="-122"/>
              </a:rPr>
              <a:t>• 本土化后的治理方式： “权威的民主式管理”。</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标题 1"/>
          <p:cNvSpPr>
            <a:spLocks noGrp="1" noChangeArrowheads="1"/>
          </p:cNvSpPr>
          <p:nvPr>
            <p:ph type="title"/>
          </p:nvPr>
        </p:nvSpPr>
        <p:spPr/>
        <p:txBody>
          <a:bodyPr/>
          <a:lstStyle/>
          <a:p>
            <a:r>
              <a:rPr lang="zh-CN" altLang="en-US" sz="3200" dirty="0">
                <a:latin typeface="华文中宋" panose="02010600040101010101" pitchFamily="2" charset="-122"/>
                <a:ea typeface="华文中宋" panose="02010600040101010101" pitchFamily="2" charset="-122"/>
              </a:rPr>
              <a:t>二、</a:t>
            </a:r>
            <a:r>
              <a:rPr lang="zh-CN" altLang="en-US" sz="3200" b="1" dirty="0">
                <a:latin typeface="华文中宋" panose="02010600040101010101" pitchFamily="2" charset="-122"/>
                <a:ea typeface="华文中宋" panose="02010600040101010101" pitchFamily="2" charset="-122"/>
              </a:rPr>
              <a:t>汉语国际教育硕士学位论文要求</a:t>
            </a:r>
            <a:endParaRPr lang="zh-CN" altLang="en-US" dirty="0">
              <a:latin typeface="华文中宋" panose="02010600040101010101" pitchFamily="2" charset="-122"/>
              <a:ea typeface="华文中宋" panose="02010600040101010101" pitchFamily="2" charset="-122"/>
            </a:endParaRPr>
          </a:p>
        </p:txBody>
      </p:sp>
      <p:sp>
        <p:nvSpPr>
          <p:cNvPr id="2" name="内容占位符 2"/>
          <p:cNvSpPr>
            <a:spLocks noGrp="1" noChangeArrowheads="1"/>
          </p:cNvSpPr>
          <p:nvPr>
            <p:ph idx="1"/>
          </p:nvPr>
        </p:nvSpPr>
        <p:spPr>
          <a:xfrm>
            <a:off x="251520" y="3356992"/>
            <a:ext cx="8712200" cy="2520280"/>
          </a:xfrm>
        </p:spPr>
        <p:txBody>
          <a:bodyPr/>
          <a:lstStyle/>
          <a:p>
            <a:r>
              <a:rPr lang="zh-CN" altLang="en-US" sz="2800" dirty="0">
                <a:latin typeface="华文中宋" panose="02010600040101010101" pitchFamily="2" charset="-122"/>
                <a:ea typeface="华文中宋" panose="02010600040101010101" pitchFamily="2" charset="-122"/>
              </a:rPr>
              <a:t>学位论文必须用中文撰写。</a:t>
            </a:r>
            <a:r>
              <a:rPr lang="zh-CN" altLang="en-US" sz="2800" b="1" u="sng" dirty="0">
                <a:solidFill>
                  <a:srgbClr val="FF0000"/>
                </a:solidFill>
                <a:latin typeface="华文中宋" panose="02010600040101010101" pitchFamily="2" charset="-122"/>
                <a:ea typeface="华文中宋" panose="02010600040101010101" pitchFamily="2" charset="-122"/>
              </a:rPr>
              <a:t>学位论文选题应紧密结合汉语国际教育实践，有应用价值。学位论文内容应以针对本国学生的教学实验报告、教学典型案例分析、教学设计为主。</a:t>
            </a:r>
            <a:r>
              <a:rPr lang="zh-CN" altLang="en-US" sz="2800" dirty="0">
                <a:latin typeface="华文中宋" panose="02010600040101010101" pitchFamily="2" charset="-122"/>
                <a:ea typeface="华文中宋" panose="02010600040101010101" pitchFamily="2" charset="-122"/>
              </a:rPr>
              <a:t>对学位论文的评阅与审核必须正确把握专业学位研究生学位论文的规格和标准。</a:t>
            </a:r>
            <a:endParaRPr lang="en-US" altLang="zh-CN" sz="2800" dirty="0">
              <a:latin typeface="华文中宋" panose="02010600040101010101" pitchFamily="2" charset="-122"/>
              <a:ea typeface="华文中宋" panose="02010600040101010101" pitchFamily="2" charset="-122"/>
            </a:endParaRPr>
          </a:p>
        </p:txBody>
      </p:sp>
      <p:sp>
        <p:nvSpPr>
          <p:cNvPr id="3" name="文本框 2">
            <a:extLst>
              <a:ext uri="{FF2B5EF4-FFF2-40B4-BE49-F238E27FC236}">
                <a16:creationId xmlns:a16="http://schemas.microsoft.com/office/drawing/2014/main" id="{2592EECD-A14D-BC31-4CB8-718D5F4E0401}"/>
              </a:ext>
            </a:extLst>
          </p:cNvPr>
          <p:cNvSpPr txBox="1"/>
          <p:nvPr/>
        </p:nvSpPr>
        <p:spPr>
          <a:xfrm>
            <a:off x="539552" y="1828800"/>
            <a:ext cx="8147248" cy="1384995"/>
          </a:xfrm>
          <a:prstGeom prst="rect">
            <a:avLst/>
          </a:prstGeom>
          <a:noFill/>
        </p:spPr>
        <p:txBody>
          <a:bodyPr wrap="square" rtlCol="0">
            <a:spAutoFit/>
          </a:bodyPr>
          <a:lstStyle/>
          <a:p>
            <a:r>
              <a:rPr lang="en-US" altLang="zh-CN" sz="2800" b="1" dirty="0">
                <a:latin typeface="黑体" panose="02010609060101010101" pitchFamily="49" charset="-122"/>
                <a:ea typeface="黑体" panose="02010609060101010101" pitchFamily="49" charset="-122"/>
              </a:rPr>
              <a:t>1  </a:t>
            </a:r>
            <a:r>
              <a:rPr lang="zh-CN" altLang="en-US" sz="2800" dirty="0">
                <a:latin typeface="华文中宋" panose="02010600040101010101" pitchFamily="2" charset="-122"/>
                <a:ea typeface="华文中宋" panose="02010600040101010101" pitchFamily="2" charset="-122"/>
              </a:rPr>
              <a:t>全日制汉语国际教育硕士专业学位研究生指导性方案，</a:t>
            </a:r>
            <a:r>
              <a:rPr lang="en-US" altLang="zh-CN" sz="2800" dirty="0">
                <a:latin typeface="华文中宋" panose="02010600040101010101" pitchFamily="2" charset="-122"/>
                <a:ea typeface="华文中宋" panose="02010600040101010101" pitchFamily="2" charset="-122"/>
              </a:rPr>
              <a:t>2019</a:t>
            </a:r>
            <a:r>
              <a:rPr lang="zh-CN" altLang="en-US" sz="2800" dirty="0">
                <a:latin typeface="华文中宋" panose="02010600040101010101" pitchFamily="2" charset="-122"/>
                <a:ea typeface="华文中宋" panose="02010600040101010101" pitchFamily="2" charset="-122"/>
              </a:rPr>
              <a:t>年</a:t>
            </a:r>
            <a:r>
              <a:rPr lang="en-US" altLang="zh-CN" sz="2800" dirty="0">
                <a:latin typeface="华文中宋" panose="02010600040101010101" pitchFamily="2" charset="-122"/>
                <a:ea typeface="华文中宋" panose="02010600040101010101" pitchFamily="2" charset="-122"/>
              </a:rPr>
              <a:t>12</a:t>
            </a:r>
            <a:r>
              <a:rPr lang="zh-CN" altLang="en-US" sz="2800" dirty="0">
                <a:latin typeface="华文中宋" panose="02010600040101010101" pitchFamily="2" charset="-122"/>
                <a:ea typeface="华文中宋" panose="02010600040101010101" pitchFamily="2" charset="-122"/>
              </a:rPr>
              <a:t>月。</a:t>
            </a:r>
            <a:endParaRPr lang="en-US" altLang="zh-CN" sz="2800" dirty="0">
              <a:latin typeface="华文中宋" panose="02010600040101010101" pitchFamily="2" charset="-122"/>
              <a:ea typeface="华文中宋" panose="02010600040101010101" pitchFamily="2" charset="-122"/>
            </a:endParaRPr>
          </a:p>
          <a:p>
            <a:endParaRPr lang="zh-CN" altLang="en-US" sz="2800" b="1" dirty="0">
              <a:latin typeface="黑体" panose="02010609060101010101" pitchFamily="49" charset="-122"/>
              <a:ea typeface="黑体" panose="02010609060101010101" pitchFamily="49" charset="-122"/>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762" name="标题 1"/>
          <p:cNvSpPr>
            <a:spLocks noGrp="1" noChangeArrowheads="1"/>
          </p:cNvSpPr>
          <p:nvPr>
            <p:ph type="title"/>
          </p:nvPr>
        </p:nvSpPr>
        <p:spPr/>
        <p:txBody>
          <a:bodyPr/>
          <a:lstStyle/>
          <a:p>
            <a:r>
              <a:rPr lang="zh-CN" altLang="en-US" sz="3600">
                <a:latin typeface="华文中宋" panose="02010600040101010101" pitchFamily="2" charset="-122"/>
                <a:ea typeface="华文中宋" panose="02010600040101010101" pitchFamily="2" charset="-122"/>
              </a:rPr>
              <a:t>案例</a:t>
            </a:r>
            <a:r>
              <a:rPr lang="en-US" altLang="zh-CN" sz="3600">
                <a:latin typeface="华文中宋" panose="02010600040101010101" pitchFamily="2" charset="-122"/>
                <a:ea typeface="华文中宋" panose="02010600040101010101" pitchFamily="2" charset="-122"/>
              </a:rPr>
              <a:t>4</a:t>
            </a:r>
            <a:r>
              <a:rPr lang="zh-CN" altLang="en-US" sz="3600">
                <a:latin typeface="华文中宋" panose="02010600040101010101" pitchFamily="2" charset="-122"/>
                <a:ea typeface="华文中宋" panose="02010600040101010101" pitchFamily="2" charset="-122"/>
              </a:rPr>
              <a:t>：专题研究类选题</a:t>
            </a:r>
          </a:p>
        </p:txBody>
      </p:sp>
      <p:sp>
        <p:nvSpPr>
          <p:cNvPr id="117763" name="内容占位符 2"/>
          <p:cNvSpPr>
            <a:spLocks noGrp="1" noChangeArrowheads="1"/>
          </p:cNvSpPr>
          <p:nvPr>
            <p:ph idx="1"/>
          </p:nvPr>
        </p:nvSpPr>
        <p:spPr>
          <a:xfrm>
            <a:off x="441325" y="1700213"/>
            <a:ext cx="8229600" cy="4681537"/>
          </a:xfrm>
        </p:spPr>
        <p:txBody>
          <a:bodyPr/>
          <a:lstStyle/>
          <a:p>
            <a:r>
              <a:rPr lang="zh-CN" altLang="en-US" sz="2400">
                <a:latin typeface="华文中宋" panose="02010600040101010101" pitchFamily="2" charset="-122"/>
                <a:ea typeface="华文中宋" panose="02010600040101010101" pitchFamily="2" charset="-122"/>
              </a:rPr>
              <a:t>中文分级读物《汉语风》的词汇考察（孙小敏，2012）</a:t>
            </a:r>
          </a:p>
          <a:p>
            <a:r>
              <a:rPr lang="zh-CN" altLang="en-US" sz="2400">
                <a:latin typeface="华文中宋" panose="02010600040101010101" pitchFamily="2" charset="-122"/>
                <a:ea typeface="华文中宋" panose="02010600040101010101" pitchFamily="2" charset="-122"/>
              </a:rPr>
              <a:t>•难度合适的读物难找；多读物难度控制不好•业界对分级读物的编写原则、标准无统一看法</a:t>
            </a:r>
          </a:p>
          <a:p>
            <a:r>
              <a:rPr lang="zh-CN" altLang="en-US" sz="2400">
                <a:latin typeface="华文中宋" panose="02010600040101010101" pitchFamily="2" charset="-122"/>
                <a:ea typeface="华文中宋" panose="02010600040101010101" pitchFamily="2" charset="-122"/>
              </a:rPr>
              <a:t>•汉语分级读物的研究很少。</a:t>
            </a:r>
            <a:endParaRPr lang="en-US" altLang="zh-CN" sz="2400">
              <a:latin typeface="华文中宋" panose="02010600040101010101" pitchFamily="2" charset="-122"/>
              <a:ea typeface="华文中宋" panose="02010600040101010101" pitchFamily="2" charset="-122"/>
            </a:endParaRPr>
          </a:p>
          <a:p>
            <a:r>
              <a:rPr lang="zh-CN" altLang="en-US" sz="2400">
                <a:latin typeface="华文中宋" panose="02010600040101010101" pitchFamily="2" charset="-122"/>
                <a:ea typeface="华文中宋" panose="02010600040101010101" pitchFamily="2" charset="-122"/>
              </a:rPr>
              <a:t>考察现有分级读物（优点不足），促进汉语读物研发。</a:t>
            </a:r>
          </a:p>
          <a:p>
            <a:r>
              <a:rPr lang="zh-CN" altLang="en-US" sz="2400">
                <a:latin typeface="华文中宋" panose="02010600040101010101" pitchFamily="2" charset="-122"/>
                <a:ea typeface="华文中宋" panose="02010600040101010101" pitchFamily="2" charset="-122"/>
              </a:rPr>
              <a:t>• 分析《汉语风》1 级各册读物的生词及基础词在数量、等级、重现率等方面的特点，对开发汉语分级读物提出建议和思考。</a:t>
            </a:r>
          </a:p>
          <a:p>
            <a:r>
              <a:rPr lang="zh-CN" altLang="en-US" sz="2400">
                <a:latin typeface="华文中宋" panose="02010600040101010101" pitchFamily="2" charset="-122"/>
                <a:ea typeface="华文中宋" panose="02010600040101010101" pitchFamily="2" charset="-122"/>
              </a:rPr>
              <a:t>• 基础词：除了生词外的其他词。</a:t>
            </a:r>
          </a:p>
          <a:p>
            <a:r>
              <a:rPr lang="zh-CN" altLang="en-US" sz="2400">
                <a:latin typeface="华文中宋" panose="02010600040101010101" pitchFamily="2" charset="-122"/>
                <a:ea typeface="华文中宋" panose="02010600040101010101" pitchFamily="2" charset="-122"/>
              </a:rPr>
              <a:t>• 《汉语风》1级6册含不同话题。基础词300个，除生词外，各册读物所用其他词在300个以内。</a:t>
            </a:r>
          </a:p>
          <a:p>
            <a:endParaRPr lang="zh-CN" altLang="en-US">
              <a:latin typeface="华文中宋" panose="02010600040101010101" pitchFamily="2" charset="-122"/>
              <a:ea typeface="华文中宋" panose="02010600040101010101" pitchFamily="2" charset="-122"/>
            </a:endParaRPr>
          </a:p>
        </p:txBody>
      </p:sp>
    </p:spTree>
  </p:cSld>
  <p:clrMapOvr>
    <a:masterClrMapping/>
  </p:clrMapOvr>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8786" name="内容占位符 2"/>
          <p:cNvSpPr>
            <a:spLocks noGrp="1" noChangeArrowheads="1"/>
          </p:cNvSpPr>
          <p:nvPr>
            <p:ph idx="1"/>
          </p:nvPr>
        </p:nvSpPr>
        <p:spPr>
          <a:xfrm>
            <a:off x="684213" y="1628775"/>
            <a:ext cx="8135937" cy="2914650"/>
          </a:xfrm>
        </p:spPr>
        <p:txBody>
          <a:bodyPr/>
          <a:lstStyle/>
          <a:p>
            <a:r>
              <a:rPr lang="zh-CN" altLang="en-US" sz="2400">
                <a:latin typeface="华文中宋" panose="02010600040101010101" pitchFamily="2" charset="-122"/>
                <a:ea typeface="华文中宋" panose="02010600040101010101" pitchFamily="2" charset="-122"/>
              </a:rPr>
              <a:t>结论：</a:t>
            </a:r>
          </a:p>
          <a:p>
            <a:r>
              <a:rPr lang="zh-CN" altLang="en-US" sz="2400">
                <a:latin typeface="华文中宋" panose="02010600040101010101" pitchFamily="2" charset="-122"/>
                <a:ea typeface="华文中宋" panose="02010600040101010101" pitchFamily="2" charset="-122"/>
              </a:rPr>
              <a:t>•各册词汇量360个左右，甲级词 83.9%到91%。</a:t>
            </a:r>
          </a:p>
          <a:p>
            <a:r>
              <a:rPr lang="zh-CN" altLang="en-US" sz="2400">
                <a:latin typeface="华文中宋" panose="02010600040101010101" pitchFamily="2" charset="-122"/>
                <a:ea typeface="华文中宋" panose="02010600040101010101" pitchFamily="2" charset="-122"/>
              </a:rPr>
              <a:t>•重现率：</a:t>
            </a:r>
          </a:p>
          <a:p>
            <a:r>
              <a:rPr lang="zh-CN" altLang="en-US" sz="2400">
                <a:latin typeface="华文中宋" panose="02010600040101010101" pitchFamily="2" charset="-122"/>
                <a:ea typeface="华文中宋" panose="02010600040101010101" pitchFamily="2" charset="-122"/>
              </a:rPr>
              <a:t>生词——超过7次的 12%-35.1%，有改善空间；</a:t>
            </a:r>
          </a:p>
          <a:p>
            <a:r>
              <a:rPr lang="zh-CN" altLang="en-US" sz="2400">
                <a:latin typeface="华文中宋" panose="02010600040101010101" pitchFamily="2" charset="-122"/>
                <a:ea typeface="华文中宋" panose="02010600040101010101" pitchFamily="2" charset="-122"/>
              </a:rPr>
              <a:t>基础词——超过7次的 43.8%～51.7%，比生词好；</a:t>
            </a:r>
          </a:p>
          <a:p>
            <a:r>
              <a:rPr lang="zh-CN" altLang="en-US" sz="2400">
                <a:latin typeface="华文中宋" panose="02010600040101010101" pitchFamily="2" charset="-122"/>
                <a:ea typeface="华文中宋" panose="02010600040101010101" pitchFamily="2" charset="-122"/>
              </a:rPr>
              <a:t>基础词：除生词外的其他词语。《汉语风》1级，有300个词。</a:t>
            </a:r>
          </a:p>
        </p:txBody>
      </p:sp>
    </p:spTree>
  </p:cSld>
  <p:clrMapOvr>
    <a:masterClrMapping/>
  </p:clrMapOvr>
</p:sld>
</file>

<file path=ppt/slides/slide1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810" name="标题 1"/>
          <p:cNvSpPr>
            <a:spLocks noGrp="1" noChangeArrowheads="1"/>
          </p:cNvSpPr>
          <p:nvPr>
            <p:ph type="title"/>
          </p:nvPr>
        </p:nvSpPr>
        <p:spPr/>
        <p:txBody>
          <a:bodyPr/>
          <a:lstStyle/>
          <a:p>
            <a:r>
              <a:rPr lang="en-US" altLang="zh-CN">
                <a:latin typeface="华文中宋" panose="02010600040101010101" pitchFamily="2" charset="-122"/>
                <a:ea typeface="华文中宋" panose="02010600040101010101" pitchFamily="2" charset="-122"/>
              </a:rPr>
              <a:t>5</a:t>
            </a:r>
            <a:r>
              <a:rPr lang="zh-CN" altLang="en-US">
                <a:latin typeface="华文中宋" panose="02010600040101010101" pitchFamily="2" charset="-122"/>
                <a:ea typeface="华文中宋" panose="02010600040101010101" pitchFamily="2" charset="-122"/>
              </a:rPr>
              <a:t>、适配性</a:t>
            </a:r>
          </a:p>
        </p:txBody>
      </p:sp>
      <p:sp>
        <p:nvSpPr>
          <p:cNvPr id="119811" name="内容占位符 2"/>
          <p:cNvSpPr>
            <a:spLocks noGrp="1" noChangeArrowheads="1"/>
          </p:cNvSpPr>
          <p:nvPr>
            <p:ph idx="1"/>
          </p:nvPr>
        </p:nvSpPr>
        <p:spPr>
          <a:xfrm>
            <a:off x="498475" y="1916113"/>
            <a:ext cx="8147050" cy="4176712"/>
          </a:xfrm>
        </p:spPr>
        <p:txBody>
          <a:bodyPr/>
          <a:lstStyle/>
          <a:p>
            <a:r>
              <a:rPr lang="zh-CN" altLang="en-US"/>
              <a:t>•</a:t>
            </a:r>
            <a:r>
              <a:rPr lang="zh-CN" altLang="en-US">
                <a:latin typeface="华文中宋" panose="02010600040101010101" pitchFamily="2" charset="-122"/>
                <a:ea typeface="华文中宋" panose="02010600040101010101" pitchFamily="2" charset="-122"/>
              </a:rPr>
              <a:t>选题应与研究生、指导老师的兴趣、能力相适应。</a:t>
            </a:r>
          </a:p>
          <a:p>
            <a:r>
              <a:rPr lang="zh-CN" altLang="en-US">
                <a:latin typeface="华文中宋" panose="02010600040101010101" pitchFamily="2" charset="-122"/>
                <a:ea typeface="华文中宋" panose="02010600040101010101" pitchFamily="2" charset="-122"/>
              </a:rPr>
              <a:t>•研究生海外志愿者教师，容易找到相关选题。</a:t>
            </a:r>
          </a:p>
          <a:p>
            <a:r>
              <a:rPr lang="zh-CN" altLang="en-US">
                <a:latin typeface="华文中宋" panose="02010600040101010101" pitchFamily="2" charset="-122"/>
                <a:ea typeface="华文中宋" panose="02010600040101010101" pitchFamily="2" charset="-122"/>
              </a:rPr>
              <a:t>•国际学生从本国人学汉语常见难点中挑选问题——有研究价值，有能力解决——找难点原因，提出可行的解决方法。</a:t>
            </a:r>
          </a:p>
        </p:txBody>
      </p:sp>
    </p:spTree>
  </p:cSld>
  <p:clrMapOvr>
    <a:masterClrMapping/>
  </p:clrMapOvr>
</p:sld>
</file>

<file path=ppt/slides/slide1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0834" name="标题 1"/>
          <p:cNvSpPr>
            <a:spLocks noGrp="1" noChangeArrowheads="1"/>
          </p:cNvSpPr>
          <p:nvPr>
            <p:ph type="title"/>
          </p:nvPr>
        </p:nvSpPr>
        <p:spPr>
          <a:xfrm>
            <a:off x="395288" y="404813"/>
            <a:ext cx="6172200" cy="1028700"/>
          </a:xfrm>
        </p:spPr>
        <p:txBody>
          <a:bodyPr/>
          <a:lstStyle/>
          <a:p>
            <a:r>
              <a:rPr lang="en-US" altLang="zh-CN">
                <a:latin typeface="华文中宋" panose="02010600040101010101" pitchFamily="2" charset="-122"/>
                <a:ea typeface="华文中宋" panose="02010600040101010101" pitchFamily="2" charset="-122"/>
                <a:sym typeface="宋体" panose="02010600030101010101" pitchFamily="2" charset="-122"/>
              </a:rPr>
              <a:t>6</a:t>
            </a:r>
            <a:r>
              <a:rPr lang="zh-CN" altLang="en-US">
                <a:latin typeface="华文中宋" panose="02010600040101010101" pitchFamily="2" charset="-122"/>
                <a:ea typeface="华文中宋" panose="02010600040101010101" pitchFamily="2" charset="-122"/>
                <a:sym typeface="宋体" panose="02010600030101010101" pitchFamily="2" charset="-122"/>
              </a:rPr>
              <a:t>、可行性</a:t>
            </a:r>
            <a:endParaRPr lang="zh-CN" altLang="en-US">
              <a:latin typeface="华文中宋" panose="02010600040101010101" pitchFamily="2" charset="-122"/>
              <a:ea typeface="华文中宋" panose="02010600040101010101" pitchFamily="2" charset="-122"/>
            </a:endParaRPr>
          </a:p>
        </p:txBody>
      </p:sp>
      <p:sp>
        <p:nvSpPr>
          <p:cNvPr id="120835" name="内容占位符 2"/>
          <p:cNvSpPr>
            <a:spLocks noGrp="1" noChangeArrowheads="1"/>
          </p:cNvSpPr>
          <p:nvPr>
            <p:ph idx="1"/>
          </p:nvPr>
        </p:nvSpPr>
        <p:spPr>
          <a:xfrm>
            <a:off x="468313" y="1422400"/>
            <a:ext cx="7920037" cy="4752975"/>
          </a:xfrm>
        </p:spPr>
        <p:txBody>
          <a:bodyPr/>
          <a:lstStyle/>
          <a:p>
            <a:r>
              <a:rPr lang="en-US" altLang="zh-CN" sz="2400">
                <a:latin typeface="华文中宋" panose="02010600040101010101" pitchFamily="2" charset="-122"/>
                <a:ea typeface="华文中宋" panose="02010600040101010101" pitchFamily="2" charset="-122"/>
              </a:rPr>
              <a:t>(1)</a:t>
            </a:r>
            <a:r>
              <a:rPr lang="zh-CN" altLang="en-US" sz="2400">
                <a:latin typeface="华文中宋" panose="02010600040101010101" pitchFamily="2" charset="-122"/>
                <a:ea typeface="华文中宋" panose="02010600040101010101" pitchFamily="2" charset="-122"/>
              </a:rPr>
              <a:t>时间问题：在研究生所处条件下，在预定时间内（专硕多为两年；从开题到答辩一年），是否能完成该选题的研究。</a:t>
            </a:r>
          </a:p>
          <a:p>
            <a:r>
              <a:rPr lang="en-US" altLang="zh-CN" sz="2400">
                <a:latin typeface="华文中宋" panose="02010600040101010101" pitchFamily="2" charset="-122"/>
                <a:ea typeface="华文中宋" panose="02010600040101010101" pitchFamily="2" charset="-122"/>
              </a:rPr>
              <a:t>(2)</a:t>
            </a:r>
            <a:r>
              <a:rPr lang="zh-CN" altLang="en-US" sz="2400">
                <a:latin typeface="华文中宋" panose="02010600040101010101" pitchFamily="2" charset="-122"/>
                <a:ea typeface="华文中宋" panose="02010600040101010101" pitchFamily="2" charset="-122"/>
              </a:rPr>
              <a:t>材料收集问题：考虑材料收集的可能性和工作量，以及对材料进行整理、分析的可能性和工作量。</a:t>
            </a:r>
            <a:endParaRPr lang="en-US" altLang="zh-CN" sz="2400">
              <a:latin typeface="华文中宋" panose="02010600040101010101" pitchFamily="2" charset="-122"/>
              <a:ea typeface="华文中宋" panose="02010600040101010101" pitchFamily="2" charset="-122"/>
            </a:endParaRPr>
          </a:p>
          <a:p>
            <a:r>
              <a:rPr lang="zh-CN" altLang="en-US" sz="2400" b="1" u="sng">
                <a:solidFill>
                  <a:srgbClr val="FF0000"/>
                </a:solidFill>
                <a:latin typeface="华文中宋" panose="02010600040101010101" pitchFamily="2" charset="-122"/>
                <a:ea typeface="华文中宋" panose="02010600040101010101" pitchFamily="2" charset="-122"/>
              </a:rPr>
              <a:t>论文撰写流程：</a:t>
            </a:r>
            <a:endParaRPr lang="en-US" altLang="zh-CN" sz="2400" b="1" u="sng">
              <a:solidFill>
                <a:srgbClr val="FF0000"/>
              </a:solidFill>
              <a:latin typeface="华文中宋" panose="02010600040101010101" pitchFamily="2" charset="-122"/>
              <a:ea typeface="华文中宋" panose="02010600040101010101" pitchFamily="2" charset="-122"/>
            </a:endParaRPr>
          </a:p>
          <a:p>
            <a:r>
              <a:rPr lang="zh-CN" altLang="en-US" sz="2400">
                <a:latin typeface="华文中宋" panose="02010600040101010101" pitchFamily="2" charset="-122"/>
                <a:ea typeface="华文中宋" panose="02010600040101010101" pitchFamily="2" charset="-122"/>
              </a:rPr>
              <a:t>开题报告的撰写和通过（</a:t>
            </a:r>
            <a:r>
              <a:rPr lang="en-US" altLang="zh-CN" sz="2400">
                <a:latin typeface="华文中宋" panose="02010600040101010101" pitchFamily="2" charset="-122"/>
                <a:ea typeface="华文中宋" panose="02010600040101010101" pitchFamily="2" charset="-122"/>
              </a:rPr>
              <a:t>4-5</a:t>
            </a:r>
            <a:r>
              <a:rPr lang="zh-CN" altLang="en-US" sz="2400">
                <a:latin typeface="华文中宋" panose="02010600040101010101" pitchFamily="2" charset="-122"/>
                <a:ea typeface="华文中宋" panose="02010600040101010101" pitchFamily="2" charset="-122"/>
              </a:rPr>
              <a:t>月中）；材料的采集和整理；论文写作、导师初审和之后的修改；中期检查（</a:t>
            </a:r>
            <a:r>
              <a:rPr lang="en-US" altLang="zh-CN" sz="2400">
                <a:latin typeface="华文中宋" panose="02010600040101010101" pitchFamily="2" charset="-122"/>
                <a:ea typeface="华文中宋" panose="02010600040101010101" pitchFamily="2" charset="-122"/>
              </a:rPr>
              <a:t>10</a:t>
            </a:r>
            <a:r>
              <a:rPr lang="zh-CN" altLang="en-US" sz="2400">
                <a:latin typeface="华文中宋" panose="02010600040101010101" pitchFamily="2" charset="-122"/>
                <a:ea typeface="华文中宋" panose="02010600040101010101" pitchFamily="2" charset="-122"/>
              </a:rPr>
              <a:t>月）；预答辩和查重（</a:t>
            </a:r>
            <a:r>
              <a:rPr lang="en-US" altLang="zh-CN" sz="2400">
                <a:latin typeface="华文中宋" panose="02010600040101010101" pitchFamily="2" charset="-122"/>
                <a:ea typeface="华文中宋" panose="02010600040101010101" pitchFamily="2" charset="-122"/>
              </a:rPr>
              <a:t>3</a:t>
            </a:r>
            <a:r>
              <a:rPr lang="zh-CN" altLang="en-US" sz="2400">
                <a:latin typeface="华文中宋" panose="02010600040101010101" pitchFamily="2" charset="-122"/>
                <a:ea typeface="华文中宋" panose="02010600040101010101" pitchFamily="2" charset="-122"/>
              </a:rPr>
              <a:t>月初）；预答辩后的修改（</a:t>
            </a:r>
            <a:r>
              <a:rPr lang="en-US" altLang="zh-CN" sz="2400">
                <a:latin typeface="华文中宋" panose="02010600040101010101" pitchFamily="2" charset="-122"/>
                <a:ea typeface="华文中宋" panose="02010600040101010101" pitchFamily="2" charset="-122"/>
              </a:rPr>
              <a:t>3</a:t>
            </a:r>
            <a:r>
              <a:rPr lang="zh-CN" altLang="en-US" sz="2400">
                <a:latin typeface="华文中宋" panose="02010600040101010101" pitchFamily="2" charset="-122"/>
                <a:ea typeface="华文中宋" panose="02010600040101010101" pitchFamily="2" charset="-122"/>
              </a:rPr>
              <a:t>月中）；专家盲审（</a:t>
            </a:r>
            <a:r>
              <a:rPr lang="en-US" altLang="zh-CN" sz="2400">
                <a:latin typeface="华文中宋" panose="02010600040101010101" pitchFamily="2" charset="-122"/>
                <a:ea typeface="华文中宋" panose="02010600040101010101" pitchFamily="2" charset="-122"/>
              </a:rPr>
              <a:t>3</a:t>
            </a:r>
            <a:r>
              <a:rPr lang="zh-CN" altLang="en-US" sz="2400">
                <a:latin typeface="华文中宋" panose="02010600040101010101" pitchFamily="2" charset="-122"/>
                <a:ea typeface="华文中宋" panose="02010600040101010101" pitchFamily="2" charset="-122"/>
              </a:rPr>
              <a:t>月中下）；盲审后的修改（</a:t>
            </a:r>
            <a:r>
              <a:rPr lang="en-US" altLang="zh-CN" sz="2400">
                <a:latin typeface="华文中宋" panose="02010600040101010101" pitchFamily="2" charset="-122"/>
                <a:ea typeface="华文中宋" panose="02010600040101010101" pitchFamily="2" charset="-122"/>
              </a:rPr>
              <a:t>4-5</a:t>
            </a:r>
            <a:r>
              <a:rPr lang="zh-CN" altLang="en-US" sz="2400">
                <a:latin typeface="华文中宋" panose="02010600040101010101" pitchFamily="2" charset="-122"/>
                <a:ea typeface="华文中宋" panose="02010600040101010101" pitchFamily="2" charset="-122"/>
              </a:rPr>
              <a:t>月初）；答辩（</a:t>
            </a:r>
            <a:r>
              <a:rPr lang="en-US" altLang="zh-CN" sz="2400">
                <a:latin typeface="华文中宋" panose="02010600040101010101" pitchFamily="2" charset="-122"/>
                <a:ea typeface="华文中宋" panose="02010600040101010101" pitchFamily="2" charset="-122"/>
              </a:rPr>
              <a:t>5</a:t>
            </a:r>
            <a:r>
              <a:rPr lang="zh-CN" altLang="en-US" sz="2400">
                <a:latin typeface="华文中宋" panose="02010600040101010101" pitchFamily="2" charset="-122"/>
                <a:ea typeface="华文中宋" panose="02010600040101010101" pitchFamily="2" charset="-122"/>
              </a:rPr>
              <a:t>月中）；答辩后修改（</a:t>
            </a:r>
            <a:r>
              <a:rPr lang="en-US" altLang="zh-CN" sz="2400">
                <a:latin typeface="华文中宋" panose="02010600040101010101" pitchFamily="2" charset="-122"/>
                <a:ea typeface="华文中宋" panose="02010600040101010101" pitchFamily="2" charset="-122"/>
              </a:rPr>
              <a:t>5</a:t>
            </a:r>
            <a:r>
              <a:rPr lang="zh-CN" altLang="en-US" sz="2400">
                <a:latin typeface="华文中宋" panose="02010600040101010101" pitchFamily="2" charset="-122"/>
                <a:ea typeface="华文中宋" panose="02010600040101010101" pitchFamily="2" charset="-122"/>
              </a:rPr>
              <a:t>月中</a:t>
            </a:r>
            <a:r>
              <a:rPr lang="en-US" altLang="zh-CN" sz="2400">
                <a:latin typeface="华文中宋" panose="02010600040101010101" pitchFamily="2" charset="-122"/>
                <a:ea typeface="华文中宋" panose="02010600040101010101" pitchFamily="2" charset="-122"/>
              </a:rPr>
              <a:t>-6</a:t>
            </a:r>
            <a:r>
              <a:rPr lang="zh-CN" altLang="en-US" sz="2400">
                <a:latin typeface="华文中宋" panose="02010600040101010101" pitchFamily="2" charset="-122"/>
                <a:ea typeface="华文中宋" panose="02010600040101010101" pitchFamily="2" charset="-122"/>
              </a:rPr>
              <a:t>月初）；提交图书馆，待上传中国知网（</a:t>
            </a:r>
            <a:r>
              <a:rPr lang="en-US" altLang="zh-CN" sz="2400">
                <a:latin typeface="华文中宋" panose="02010600040101010101" pitchFamily="2" charset="-122"/>
                <a:ea typeface="华文中宋" panose="02010600040101010101" pitchFamily="2" charset="-122"/>
              </a:rPr>
              <a:t>6</a:t>
            </a:r>
            <a:r>
              <a:rPr lang="zh-CN" altLang="en-US" sz="2400">
                <a:latin typeface="华文中宋" panose="02010600040101010101" pitchFamily="2" charset="-122"/>
                <a:ea typeface="华文中宋" panose="02010600040101010101" pitchFamily="2" charset="-122"/>
              </a:rPr>
              <a:t>月初）。</a:t>
            </a:r>
          </a:p>
        </p:txBody>
      </p:sp>
    </p:spTree>
  </p:cSld>
  <p:clrMapOvr>
    <a:masterClrMapping/>
  </p:clrMapOvr>
</p:sld>
</file>

<file path=ppt/slides/slide1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858" name="标题 1"/>
          <p:cNvSpPr>
            <a:spLocks noGrp="1" noChangeArrowheads="1"/>
          </p:cNvSpPr>
          <p:nvPr>
            <p:ph type="title"/>
          </p:nvPr>
        </p:nvSpPr>
        <p:spPr>
          <a:xfrm>
            <a:off x="457200" y="457200"/>
            <a:ext cx="8507288" cy="1371600"/>
          </a:xfrm>
        </p:spPr>
        <p:txBody>
          <a:bodyPr/>
          <a:lstStyle/>
          <a:p>
            <a:r>
              <a:rPr lang="zh-CN" altLang="en-US" sz="3600" b="1" dirty="0">
                <a:latin typeface="华文中宋" panose="02010600040101010101" pitchFamily="2" charset="-122"/>
                <a:ea typeface="华文中宋" panose="02010600040101010101" pitchFamily="2" charset="-122"/>
              </a:rPr>
              <a:t>六、国际中文教育硕士学位论文选题误区</a:t>
            </a:r>
          </a:p>
        </p:txBody>
      </p:sp>
      <p:sp>
        <p:nvSpPr>
          <p:cNvPr id="121859" name="内容占位符 2"/>
          <p:cNvSpPr>
            <a:spLocks noGrp="1" noChangeArrowheads="1"/>
          </p:cNvSpPr>
          <p:nvPr>
            <p:ph idx="1"/>
          </p:nvPr>
        </p:nvSpPr>
        <p:spPr>
          <a:xfrm>
            <a:off x="457200" y="2276872"/>
            <a:ext cx="8229600" cy="3590528"/>
          </a:xfrm>
        </p:spPr>
        <p:txBody>
          <a:bodyPr/>
          <a:lstStyle/>
          <a:p>
            <a:r>
              <a:rPr lang="zh-CN" altLang="en-US" dirty="0">
                <a:latin typeface="华文中宋" panose="02010600040101010101" pitchFamily="2" charset="-122"/>
                <a:ea typeface="华文中宋" panose="02010600040101010101" pitchFamily="2" charset="-122"/>
              </a:rPr>
              <a:t>你认为下面的选题有什么问题：</a:t>
            </a:r>
          </a:p>
          <a:p>
            <a:r>
              <a:rPr lang="zh-CN" altLang="en-US" dirty="0">
                <a:latin typeface="华文中宋" panose="02010600040101010101" pitchFamily="2" charset="-122"/>
                <a:ea typeface="华文中宋" panose="02010600040101010101" pitchFamily="2" charset="-122"/>
              </a:rPr>
              <a:t>《汉语国际推广策略研究》</a:t>
            </a:r>
          </a:p>
          <a:p>
            <a:r>
              <a:rPr lang="zh-CN" altLang="en-US" dirty="0">
                <a:latin typeface="华文中宋" panose="02010600040101010101" pitchFamily="2" charset="-122"/>
                <a:ea typeface="华文中宋" panose="02010600040101010101" pitchFamily="2" charset="-122"/>
              </a:rPr>
              <a:t>《中美课堂教学的异同研究》</a:t>
            </a:r>
          </a:p>
          <a:p>
            <a:r>
              <a:rPr lang="zh-CN" altLang="en-US" dirty="0">
                <a:latin typeface="华文中宋" panose="02010600040101010101" pitchFamily="2" charset="-122"/>
                <a:ea typeface="华文中宋" panose="02010600040101010101" pitchFamily="2" charset="-122"/>
              </a:rPr>
              <a:t>《近30年对外汉语文化教学研究的基本情况综述》</a:t>
            </a:r>
          </a:p>
        </p:txBody>
      </p:sp>
    </p:spTree>
  </p:cSld>
  <p:clrMapOvr>
    <a:masterClrMapping/>
  </p:clrMapOvr>
</p:sld>
</file>

<file path=ppt/slides/slide1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82" name="标题 1"/>
          <p:cNvSpPr>
            <a:spLocks noGrp="1" noChangeArrowheads="1"/>
          </p:cNvSpPr>
          <p:nvPr>
            <p:ph type="title"/>
          </p:nvPr>
        </p:nvSpPr>
        <p:spPr/>
        <p:txBody>
          <a:bodyPr/>
          <a:lstStyle/>
          <a:p>
            <a:r>
              <a:rPr lang="en-US" altLang="zh-CN">
                <a:latin typeface="华文中宋" panose="02010600040101010101" pitchFamily="2" charset="-122"/>
                <a:ea typeface="华文中宋" panose="02010600040101010101" pitchFamily="2" charset="-122"/>
              </a:rPr>
              <a:t>1</a:t>
            </a:r>
            <a:r>
              <a:rPr lang="zh-CN" altLang="en-US">
                <a:latin typeface="华文中宋" panose="02010600040101010101" pitchFamily="2" charset="-122"/>
                <a:ea typeface="华文中宋" panose="02010600040101010101" pitchFamily="2" charset="-122"/>
              </a:rPr>
              <a:t>、没有实践来源</a:t>
            </a:r>
          </a:p>
        </p:txBody>
      </p:sp>
      <p:sp>
        <p:nvSpPr>
          <p:cNvPr id="122883" name="内容占位符 2"/>
          <p:cNvSpPr>
            <a:spLocks noGrp="1" noChangeArrowheads="1"/>
          </p:cNvSpPr>
          <p:nvPr>
            <p:ph idx="1"/>
          </p:nvPr>
        </p:nvSpPr>
        <p:spPr/>
        <p:txBody>
          <a:bodyPr/>
          <a:lstStyle/>
          <a:p>
            <a:r>
              <a:rPr lang="en-US" altLang="zh-CN">
                <a:latin typeface="华文中宋" panose="02010600040101010101" pitchFamily="2" charset="-122"/>
                <a:ea typeface="华文中宋" panose="02010600040101010101" pitchFamily="2" charset="-122"/>
              </a:rPr>
              <a:t>《</a:t>
            </a:r>
            <a:r>
              <a:rPr lang="zh-CN" altLang="en-US">
                <a:latin typeface="华文中宋" panose="02010600040101010101" pitchFamily="2" charset="-122"/>
                <a:ea typeface="华文中宋" panose="02010600040101010101" pitchFamily="2" charset="-122"/>
              </a:rPr>
              <a:t>汉语国际推广策略研究</a:t>
            </a:r>
            <a:r>
              <a:rPr lang="en-US" altLang="zh-CN">
                <a:latin typeface="华文中宋" panose="02010600040101010101" pitchFamily="2" charset="-122"/>
                <a:ea typeface="华文中宋" panose="02010600040101010101" pitchFamily="2" charset="-122"/>
              </a:rPr>
              <a:t>》</a:t>
            </a:r>
            <a:r>
              <a:rPr lang="zh-CN" altLang="en-US">
                <a:latin typeface="华文中宋" panose="02010600040101010101" pitchFamily="2" charset="-122"/>
                <a:ea typeface="华文中宋" panose="02010600040101010101" pitchFamily="2" charset="-122"/>
              </a:rPr>
              <a:t>作为学位论文选题需要研究者有长时间且丰富的教育教学实践经验，需要拿到大量第一手资料。</a:t>
            </a:r>
            <a:endParaRPr lang="en-US" altLang="zh-CN">
              <a:latin typeface="华文中宋" panose="02010600040101010101" pitchFamily="2" charset="-122"/>
              <a:ea typeface="华文中宋" panose="02010600040101010101" pitchFamily="2" charset="-122"/>
            </a:endParaRPr>
          </a:p>
          <a:p>
            <a:r>
              <a:rPr lang="zh-CN" altLang="en-US">
                <a:latin typeface="华文中宋" panose="02010600040101010101" pitchFamily="2" charset="-122"/>
                <a:ea typeface="华文中宋" panose="02010600040101010101" pitchFamily="2" charset="-122"/>
              </a:rPr>
              <a:t>这种题目往往并非来源于研究者实践，且过于宽泛，很难完成。</a:t>
            </a:r>
          </a:p>
        </p:txBody>
      </p:sp>
    </p:spTree>
  </p:cSld>
  <p:clrMapOvr>
    <a:masterClrMapping/>
  </p:clrMapOvr>
</p:sld>
</file>

<file path=ppt/slides/slide1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3906" name="标题 1"/>
          <p:cNvSpPr>
            <a:spLocks noGrp="1" noChangeArrowheads="1"/>
          </p:cNvSpPr>
          <p:nvPr>
            <p:ph type="title"/>
          </p:nvPr>
        </p:nvSpPr>
        <p:spPr>
          <a:xfrm>
            <a:off x="468313" y="549275"/>
            <a:ext cx="7920037" cy="1028700"/>
          </a:xfrm>
        </p:spPr>
        <p:txBody>
          <a:bodyPr/>
          <a:lstStyle/>
          <a:p>
            <a:r>
              <a:rPr lang="zh-CN" altLang="en-US" sz="2700" b="1" u="sng">
                <a:solidFill>
                  <a:srgbClr val="FF0000"/>
                </a:solidFill>
                <a:latin typeface="华文中宋" panose="02010600040101010101" pitchFamily="2" charset="-122"/>
                <a:ea typeface="华文中宋" panose="02010600040101010101" pitchFamily="2" charset="-122"/>
              </a:rPr>
              <a:t>选题不是来源于实践和实际需求，而是出自或套用某些理论。</a:t>
            </a:r>
          </a:p>
        </p:txBody>
      </p:sp>
      <p:sp>
        <p:nvSpPr>
          <p:cNvPr id="167938" name="内容占位符 2"/>
          <p:cNvSpPr>
            <a:spLocks noGrp="1" noChangeArrowheads="1"/>
          </p:cNvSpPr>
          <p:nvPr>
            <p:ph idx="1"/>
          </p:nvPr>
        </p:nvSpPr>
        <p:spPr>
          <a:xfrm>
            <a:off x="468313" y="1700213"/>
            <a:ext cx="8280400" cy="4752975"/>
          </a:xfrm>
        </p:spPr>
        <p:txBody>
          <a:bodyPr/>
          <a:lstStyle/>
          <a:p>
            <a:pPr>
              <a:defRPr/>
            </a:pPr>
            <a:r>
              <a:rPr lang="zh-CN" altLang="en-US" sz="2700" dirty="0">
                <a:latin typeface="华文中宋" panose="02010600040101010101" pitchFamily="2" charset="-122"/>
                <a:ea typeface="华文中宋" panose="02010600040101010101" pitchFamily="2" charset="-122"/>
                <a:cs typeface="+mj-cs"/>
              </a:rPr>
              <a:t>举例：</a:t>
            </a:r>
            <a:endParaRPr lang="en-US" altLang="zh-CN" sz="2700" dirty="0">
              <a:latin typeface="华文中宋" panose="02010600040101010101" pitchFamily="2" charset="-122"/>
              <a:ea typeface="华文中宋" panose="02010600040101010101" pitchFamily="2" charset="-122"/>
              <a:cs typeface="+mj-cs"/>
            </a:endParaRPr>
          </a:p>
          <a:p>
            <a:pPr>
              <a:defRPr/>
            </a:pPr>
            <a:r>
              <a:rPr lang="zh-CN" altLang="en-US" sz="2700" dirty="0">
                <a:latin typeface="华文中宋" panose="02010600040101010101" pitchFamily="2" charset="-122"/>
                <a:ea typeface="华文中宋" panose="02010600040101010101" pitchFamily="2" charset="-122"/>
                <a:cs typeface="+mj-cs"/>
              </a:rPr>
              <a:t>《语言输入假设理论在初级汉语口语课词汇教学中的应用》</a:t>
            </a:r>
          </a:p>
          <a:p>
            <a:pPr>
              <a:defRPr/>
            </a:pPr>
            <a:r>
              <a:rPr lang="zh-CN" altLang="en-US" sz="2700" dirty="0">
                <a:latin typeface="华文中宋" panose="02010600040101010101" pitchFamily="2" charset="-122"/>
                <a:ea typeface="华文中宋" panose="02010600040101010101" pitchFamily="2" charset="-122"/>
                <a:cs typeface="+mj-cs"/>
              </a:rPr>
              <a:t>作者仅分析了有关词汇教学及口语教学的文献资料，就在初级口语课中探讨如何帮助学生扩大词汇量，并总结口语课中词汇扩展的方法与原则。</a:t>
            </a:r>
            <a:endParaRPr lang="en-US" altLang="zh-CN" sz="2700" dirty="0">
              <a:latin typeface="华文中宋" panose="02010600040101010101" pitchFamily="2" charset="-122"/>
              <a:ea typeface="华文中宋" panose="02010600040101010101" pitchFamily="2" charset="-122"/>
              <a:cs typeface="+mj-cs"/>
            </a:endParaRPr>
          </a:p>
          <a:p>
            <a:pPr>
              <a:defRPr/>
            </a:pPr>
            <a:r>
              <a:rPr lang="zh-CN" altLang="en-US" sz="2700" dirty="0">
                <a:latin typeface="华文中宋" panose="02010600040101010101" pitchFamily="2" charset="-122"/>
                <a:ea typeface="华文中宋" panose="02010600040101010101" pitchFamily="2" charset="-122"/>
                <a:cs typeface="+mj-cs"/>
              </a:rPr>
              <a:t>文章的结论与i+1语言输入假设联系不大：</a:t>
            </a:r>
          </a:p>
          <a:p>
            <a:pPr>
              <a:defRPr/>
            </a:pPr>
            <a:r>
              <a:rPr lang="zh-CN" altLang="en-US" sz="2700" dirty="0">
                <a:latin typeface="华文中宋" panose="02010600040101010101" pitchFamily="2" charset="-122"/>
                <a:ea typeface="华文中宋" panose="02010600040101010101" pitchFamily="2" charset="-122"/>
                <a:cs typeface="+mj-cs"/>
              </a:rPr>
              <a:t>• “初级阶段的口语课应该进行词汇扩展”</a:t>
            </a:r>
          </a:p>
          <a:p>
            <a:pPr>
              <a:defRPr/>
            </a:pPr>
            <a:r>
              <a:rPr lang="zh-CN" altLang="en-US" sz="2700" dirty="0">
                <a:latin typeface="华文中宋" panose="02010600040101010101" pitchFamily="2" charset="-122"/>
                <a:ea typeface="华文中宋" panose="02010600040101010101" pitchFamily="2" charset="-122"/>
                <a:cs typeface="+mj-cs"/>
              </a:rPr>
              <a:t>• “通过语义扩展和通过情景扩展”</a:t>
            </a:r>
          </a:p>
          <a:p>
            <a:pPr>
              <a:defRPr/>
            </a:pPr>
            <a:r>
              <a:rPr lang="zh-CN" altLang="en-US" sz="2700" dirty="0">
                <a:latin typeface="华文中宋" panose="02010600040101010101" pitchFamily="2" charset="-122"/>
                <a:ea typeface="华文中宋" panose="02010600040101010101" pitchFamily="2" charset="-122"/>
                <a:cs typeface="+mj-cs"/>
              </a:rPr>
              <a:t>• 作者只用了理论之名，未用理论之实。</a:t>
            </a:r>
          </a:p>
          <a:p>
            <a:pPr>
              <a:defRPr/>
            </a:pPr>
            <a:endParaRPr lang="zh-CN" altLang="en-US" sz="2700" dirty="0">
              <a:latin typeface="华文中宋" panose="02010600040101010101" pitchFamily="2" charset="-122"/>
              <a:ea typeface="华文中宋" panose="02010600040101010101" pitchFamily="2" charset="-122"/>
              <a:cs typeface="+mj-cs"/>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67938">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167938">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167938">
                                            <p:txEl>
                                              <p:pRg st="2" end="2"/>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0"/>
                                          </p:stCondLst>
                                        </p:cTn>
                                        <p:tgtEl>
                                          <p:spTgt spid="167938">
                                            <p:txEl>
                                              <p:pRg st="3" end="3"/>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nodeType="clickEffect">
                                  <p:stCondLst>
                                    <p:cond delay="0"/>
                                  </p:stCondLst>
                                  <p:childTnLst>
                                    <p:set>
                                      <p:cBhvr>
                                        <p:cTn id="22" dur="1" fill="hold">
                                          <p:stCondLst>
                                            <p:cond delay="0"/>
                                          </p:stCondLst>
                                        </p:cTn>
                                        <p:tgtEl>
                                          <p:spTgt spid="167938">
                                            <p:txEl>
                                              <p:pRg st="4" end="4"/>
                                            </p:txEl>
                                          </p:spTgt>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nodeType="clickEffect">
                                  <p:stCondLst>
                                    <p:cond delay="0"/>
                                  </p:stCondLst>
                                  <p:childTnLst>
                                    <p:set>
                                      <p:cBhvr>
                                        <p:cTn id="26" dur="1" fill="hold">
                                          <p:stCondLst>
                                            <p:cond delay="0"/>
                                          </p:stCondLst>
                                        </p:cTn>
                                        <p:tgtEl>
                                          <p:spTgt spid="167938">
                                            <p:txEl>
                                              <p:pRg st="5" end="5"/>
                                            </p:txEl>
                                          </p:spTgt>
                                        </p:tgtEl>
                                        <p:attrNameLst>
                                          <p:attrName>style.visibility</p:attrName>
                                        </p:attrNameLst>
                                      </p:cBhvr>
                                      <p:to>
                                        <p:strVal val="visible"/>
                                      </p:to>
                                    </p:set>
                                  </p:childTnLst>
                                </p:cTn>
                              </p:par>
                            </p:childTnLst>
                          </p:cTn>
                        </p:par>
                      </p:childTnLst>
                    </p:cTn>
                  </p:par>
                  <p:par>
                    <p:cTn id="27" fill="hold" nodeType="clickPar">
                      <p:stCondLst>
                        <p:cond delay="indefinite"/>
                      </p:stCondLst>
                      <p:childTnLst>
                        <p:par>
                          <p:cTn id="28" fill="hold" nodeType="withGroup">
                            <p:stCondLst>
                              <p:cond delay="0"/>
                            </p:stCondLst>
                            <p:childTnLst>
                              <p:par>
                                <p:cTn id="29" presetID="1" presetClass="entr" presetSubtype="0" fill="hold" nodeType="clickEffect">
                                  <p:stCondLst>
                                    <p:cond delay="0"/>
                                  </p:stCondLst>
                                  <p:childTnLst>
                                    <p:set>
                                      <p:cBhvr>
                                        <p:cTn id="30" dur="1" fill="hold">
                                          <p:stCondLst>
                                            <p:cond delay="0"/>
                                          </p:stCondLst>
                                        </p:cTn>
                                        <p:tgtEl>
                                          <p:spTgt spid="167938">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4930" name="标题 1"/>
          <p:cNvSpPr txBox="1">
            <a:spLocks noChangeArrowheads="1"/>
          </p:cNvSpPr>
          <p:nvPr/>
        </p:nvSpPr>
        <p:spPr bwMode="auto">
          <a:xfrm>
            <a:off x="457200" y="457200"/>
            <a:ext cx="8229600" cy="1371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Clr>
                <a:schemeClr val="bg2"/>
              </a:buClr>
              <a:buSzPct val="75000"/>
              <a:buFont typeface="Wingdings" panose="05000000000000000000" pitchFamily="2" charset="2"/>
              <a:buChar char="n"/>
              <a:defRPr sz="3200">
                <a:solidFill>
                  <a:schemeClr val="tx1"/>
                </a:solidFill>
                <a:latin typeface="Arial" panose="020B0604020202020204" pitchFamily="34" charset="0"/>
                <a:ea typeface="宋体" panose="02010600030101010101" pitchFamily="2" charset="-122"/>
              </a:defRPr>
            </a:lvl1pPr>
            <a:lvl2pPr marL="742950" indent="-285750">
              <a:spcBef>
                <a:spcPct val="20000"/>
              </a:spcBef>
              <a:buClr>
                <a:schemeClr val="accent2"/>
              </a:buClr>
              <a:buSzPct val="80000"/>
              <a:buFont typeface="Wingdings" panose="05000000000000000000" pitchFamily="2" charset="2"/>
              <a:buChar char="¨"/>
              <a:defRPr sz="2800">
                <a:solidFill>
                  <a:schemeClr val="tx1"/>
                </a:solidFill>
                <a:latin typeface="Arial" panose="020B0604020202020204" pitchFamily="34" charset="0"/>
                <a:ea typeface="宋体" panose="02010600030101010101" pitchFamily="2" charset="-122"/>
              </a:defRPr>
            </a:lvl2pPr>
            <a:lvl3pPr marL="1143000" indent="-228600">
              <a:spcBef>
                <a:spcPct val="20000"/>
              </a:spcBef>
              <a:buClr>
                <a:schemeClr val="bg2"/>
              </a:buClr>
              <a:buSzPct val="65000"/>
              <a:buFont typeface="Wingdings" panose="05000000000000000000" pitchFamily="2" charset="2"/>
              <a:buChar char="n"/>
              <a:defRPr sz="2400">
                <a:solidFill>
                  <a:schemeClr val="tx1"/>
                </a:solidFill>
                <a:latin typeface="Arial" panose="020B0604020202020204" pitchFamily="34" charset="0"/>
                <a:ea typeface="宋体" panose="02010600030101010101" pitchFamily="2" charset="-122"/>
              </a:defRPr>
            </a:lvl3pPr>
            <a:lvl4pPr marL="1600200" indent="-228600">
              <a:spcBef>
                <a:spcPct val="20000"/>
              </a:spcBef>
              <a:buClr>
                <a:schemeClr val="accent2"/>
              </a:buClr>
              <a:buSzPct val="70000"/>
              <a:buFont typeface="Wingdings" panose="05000000000000000000" pitchFamily="2" charset="2"/>
              <a:buChar char="¨"/>
              <a:defRPr sz="2000">
                <a:solidFill>
                  <a:schemeClr val="tx1"/>
                </a:solidFill>
                <a:latin typeface="Arial" panose="020B0604020202020204" pitchFamily="34" charset="0"/>
                <a:ea typeface="宋体" panose="02010600030101010101" pitchFamily="2" charset="-122"/>
              </a:defRPr>
            </a:lvl4pPr>
            <a:lvl5pPr marL="2057400" indent="-228600">
              <a:spcBef>
                <a:spcPct val="20000"/>
              </a:spcBef>
              <a:buClr>
                <a:schemeClr val="bg2"/>
              </a:buClr>
              <a:buFont typeface="Wingdings" panose="05000000000000000000" pitchFamily="2" charset="2"/>
              <a:buChar char="§"/>
              <a:defRPr sz="2000">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ea typeface="宋体" panose="02010600030101010101" pitchFamily="2" charset="-122"/>
              </a:defRPr>
            </a:lvl9pPr>
          </a:lstStyle>
          <a:p>
            <a:pPr>
              <a:spcBef>
                <a:spcPct val="0"/>
              </a:spcBef>
              <a:buClrTx/>
              <a:buSzTx/>
              <a:buFontTx/>
              <a:buNone/>
            </a:pPr>
            <a:r>
              <a:rPr lang="en-US" altLang="zh-CN" sz="4400">
                <a:latin typeface="华文中宋" panose="02010600040101010101" pitchFamily="2" charset="-122"/>
                <a:ea typeface="华文中宋" panose="02010600040101010101" pitchFamily="2" charset="-122"/>
              </a:rPr>
              <a:t>2</a:t>
            </a:r>
            <a:r>
              <a:rPr lang="zh-CN" altLang="en-US" sz="4400">
                <a:latin typeface="华文中宋" panose="02010600040101010101" pitchFamily="2" charset="-122"/>
                <a:ea typeface="华文中宋" panose="02010600040101010101" pitchFamily="2" charset="-122"/>
              </a:rPr>
              <a:t>、专业价值不明显</a:t>
            </a:r>
          </a:p>
        </p:txBody>
      </p:sp>
      <p:sp>
        <p:nvSpPr>
          <p:cNvPr id="124931" name="内容占位符 2"/>
          <p:cNvSpPr>
            <a:spLocks noGrp="1" noChangeArrowheads="1"/>
          </p:cNvSpPr>
          <p:nvPr>
            <p:ph idx="1"/>
          </p:nvPr>
        </p:nvSpPr>
        <p:spPr>
          <a:xfrm>
            <a:off x="471488" y="2133600"/>
            <a:ext cx="8229600" cy="3886200"/>
          </a:xfrm>
        </p:spPr>
        <p:txBody>
          <a:bodyPr/>
          <a:lstStyle/>
          <a:p>
            <a:r>
              <a:rPr lang="zh-CN" altLang="en-US" dirty="0">
                <a:latin typeface="华文中宋" panose="02010600040101010101" pitchFamily="2" charset="-122"/>
                <a:ea typeface="华文中宋" panose="02010600040101010101" pitchFamily="2" charset="-122"/>
              </a:rPr>
              <a:t>选题跟国际中文教育没有直接联系。</a:t>
            </a:r>
            <a:br>
              <a:rPr lang="en-US" altLang="zh-CN" dirty="0">
                <a:latin typeface="华文中宋" panose="02010600040101010101" pitchFamily="2" charset="-122"/>
                <a:ea typeface="华文中宋" panose="02010600040101010101" pitchFamily="2" charset="-122"/>
              </a:rPr>
            </a:br>
            <a:endParaRPr lang="en-US" altLang="zh-CN" dirty="0">
              <a:latin typeface="华文中宋" panose="02010600040101010101" pitchFamily="2" charset="-122"/>
              <a:ea typeface="华文中宋" panose="02010600040101010101" pitchFamily="2" charset="-122"/>
            </a:endParaRPr>
          </a:p>
          <a:p>
            <a:r>
              <a:rPr lang="zh-CN" altLang="en-US" dirty="0">
                <a:latin typeface="华文中宋" panose="02010600040101010101" pitchFamily="2" charset="-122"/>
                <a:ea typeface="华文中宋" panose="02010600040101010101" pitchFamily="2" charset="-122"/>
              </a:rPr>
              <a:t>例如《中美课堂教学的异同研究》跟国际中文教育有密切关系吗？</a:t>
            </a:r>
            <a:br>
              <a:rPr lang="zh-CN" altLang="en-US" dirty="0">
                <a:latin typeface="华文中宋" panose="02010600040101010101" pitchFamily="2" charset="-122"/>
                <a:ea typeface="华文中宋" panose="02010600040101010101" pitchFamily="2" charset="-122"/>
              </a:rPr>
            </a:br>
            <a:endParaRPr lang="zh-CN" altLang="en-US" dirty="0">
              <a:latin typeface="华文中宋" panose="02010600040101010101" pitchFamily="2" charset="-122"/>
              <a:ea typeface="华文中宋" panose="02010600040101010101" pitchFamily="2" charset="-122"/>
            </a:endParaRPr>
          </a:p>
        </p:txBody>
      </p:sp>
    </p:spTree>
  </p:cSld>
  <p:clrMapOvr>
    <a:masterClrMapping/>
  </p:clrMapOvr>
</p:sld>
</file>

<file path=ppt/slides/slide1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9986" name="内容占位符 2"/>
          <p:cNvSpPr>
            <a:spLocks noGrp="1" noChangeArrowheads="1"/>
          </p:cNvSpPr>
          <p:nvPr>
            <p:ph idx="1"/>
          </p:nvPr>
        </p:nvSpPr>
        <p:spPr>
          <a:xfrm>
            <a:off x="539750" y="1773238"/>
            <a:ext cx="8229600" cy="3937000"/>
          </a:xfrm>
        </p:spPr>
        <p:txBody>
          <a:bodyPr/>
          <a:lstStyle/>
          <a:p>
            <a:r>
              <a:rPr lang="zh-CN" altLang="en-US">
                <a:latin typeface="华文中宋" panose="02010600040101010101" pitchFamily="2" charset="-122"/>
                <a:ea typeface="华文中宋" panose="02010600040101010101" pitchFamily="2" charset="-122"/>
              </a:rPr>
              <a:t>选题太大太空，硕士论文无法承载。</a:t>
            </a:r>
            <a:endParaRPr lang="en-US" altLang="zh-CN">
              <a:latin typeface="华文中宋" panose="02010600040101010101" pitchFamily="2" charset="-122"/>
              <a:ea typeface="华文中宋" panose="02010600040101010101" pitchFamily="2" charset="-122"/>
            </a:endParaRPr>
          </a:p>
          <a:p>
            <a:r>
              <a:rPr lang="zh-CN" altLang="en-US">
                <a:latin typeface="华文中宋" panose="02010600040101010101" pitchFamily="2" charset="-122"/>
                <a:ea typeface="华文中宋" panose="02010600040101010101" pitchFamily="2" charset="-122"/>
              </a:rPr>
              <a:t>如《汉语国际推广策略研究》。这么大的题目，没有一定渠道，怎么能拿到第一手资料？</a:t>
            </a:r>
          </a:p>
          <a:p>
            <a:r>
              <a:rPr lang="zh-CN" altLang="en-US">
                <a:latin typeface="华文中宋" panose="02010600040101010101" pitchFamily="2" charset="-122"/>
                <a:ea typeface="华文中宋" panose="02010600040101010101" pitchFamily="2" charset="-122"/>
              </a:rPr>
              <a:t>不外乎就是从网上摘一些你引我引大家引的东西，空谈一通。</a:t>
            </a:r>
          </a:p>
        </p:txBody>
      </p:sp>
      <p:sp>
        <p:nvSpPr>
          <p:cNvPr id="125955" name="标题 1"/>
          <p:cNvSpPr txBox="1">
            <a:spLocks noChangeArrowheads="1"/>
          </p:cNvSpPr>
          <p:nvPr/>
        </p:nvSpPr>
        <p:spPr bwMode="auto">
          <a:xfrm>
            <a:off x="417513" y="117475"/>
            <a:ext cx="8229600" cy="1371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Clr>
                <a:schemeClr val="bg2"/>
              </a:buClr>
              <a:buSzPct val="75000"/>
              <a:buFont typeface="Wingdings" panose="05000000000000000000" pitchFamily="2" charset="2"/>
              <a:buChar char="n"/>
              <a:defRPr sz="3200">
                <a:solidFill>
                  <a:schemeClr val="tx1"/>
                </a:solidFill>
                <a:latin typeface="Arial" panose="020B0604020202020204" pitchFamily="34" charset="0"/>
                <a:ea typeface="宋体" panose="02010600030101010101" pitchFamily="2" charset="-122"/>
              </a:defRPr>
            </a:lvl1pPr>
            <a:lvl2pPr marL="742950" indent="-285750">
              <a:spcBef>
                <a:spcPct val="20000"/>
              </a:spcBef>
              <a:buClr>
                <a:schemeClr val="accent2"/>
              </a:buClr>
              <a:buSzPct val="80000"/>
              <a:buFont typeface="Wingdings" panose="05000000000000000000" pitchFamily="2" charset="2"/>
              <a:buChar char="¨"/>
              <a:defRPr sz="2800">
                <a:solidFill>
                  <a:schemeClr val="tx1"/>
                </a:solidFill>
                <a:latin typeface="Arial" panose="020B0604020202020204" pitchFamily="34" charset="0"/>
                <a:ea typeface="宋体" panose="02010600030101010101" pitchFamily="2" charset="-122"/>
              </a:defRPr>
            </a:lvl2pPr>
            <a:lvl3pPr marL="1143000" indent="-228600">
              <a:spcBef>
                <a:spcPct val="20000"/>
              </a:spcBef>
              <a:buClr>
                <a:schemeClr val="bg2"/>
              </a:buClr>
              <a:buSzPct val="65000"/>
              <a:buFont typeface="Wingdings" panose="05000000000000000000" pitchFamily="2" charset="2"/>
              <a:buChar char="n"/>
              <a:defRPr sz="2400">
                <a:solidFill>
                  <a:schemeClr val="tx1"/>
                </a:solidFill>
                <a:latin typeface="Arial" panose="020B0604020202020204" pitchFamily="34" charset="0"/>
                <a:ea typeface="宋体" panose="02010600030101010101" pitchFamily="2" charset="-122"/>
              </a:defRPr>
            </a:lvl3pPr>
            <a:lvl4pPr marL="1600200" indent="-228600">
              <a:spcBef>
                <a:spcPct val="20000"/>
              </a:spcBef>
              <a:buClr>
                <a:schemeClr val="accent2"/>
              </a:buClr>
              <a:buSzPct val="70000"/>
              <a:buFont typeface="Wingdings" panose="05000000000000000000" pitchFamily="2" charset="2"/>
              <a:buChar char="¨"/>
              <a:defRPr sz="2000">
                <a:solidFill>
                  <a:schemeClr val="tx1"/>
                </a:solidFill>
                <a:latin typeface="Arial" panose="020B0604020202020204" pitchFamily="34" charset="0"/>
                <a:ea typeface="宋体" panose="02010600030101010101" pitchFamily="2" charset="-122"/>
              </a:defRPr>
            </a:lvl4pPr>
            <a:lvl5pPr marL="2057400" indent="-228600">
              <a:spcBef>
                <a:spcPct val="20000"/>
              </a:spcBef>
              <a:buClr>
                <a:schemeClr val="bg2"/>
              </a:buClr>
              <a:buFont typeface="Wingdings" panose="05000000000000000000" pitchFamily="2" charset="2"/>
              <a:buChar char="§"/>
              <a:defRPr sz="2000">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ea typeface="宋体" panose="02010600030101010101" pitchFamily="2" charset="-122"/>
              </a:defRPr>
            </a:lvl9pPr>
          </a:lstStyle>
          <a:p>
            <a:pPr>
              <a:spcBef>
                <a:spcPct val="0"/>
              </a:spcBef>
              <a:buClrTx/>
              <a:buSzTx/>
              <a:buFontTx/>
              <a:buNone/>
            </a:pPr>
            <a:r>
              <a:rPr lang="en-US" altLang="zh-CN" sz="4400">
                <a:latin typeface="华文中宋" panose="02010600040101010101" pitchFamily="2" charset="-122"/>
                <a:ea typeface="华文中宋" panose="02010600040101010101" pitchFamily="2" charset="-122"/>
              </a:rPr>
              <a:t>3</a:t>
            </a:r>
            <a:r>
              <a:rPr lang="zh-CN" altLang="en-US" sz="4400">
                <a:latin typeface="华文中宋" panose="02010600040101010101" pitchFamily="2" charset="-122"/>
                <a:ea typeface="华文中宋" panose="02010600040101010101" pitchFamily="2" charset="-122"/>
              </a:rPr>
              <a:t>、选题太宽泛</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nodeType="clickEffect">
                                  <p:stCondLst>
                                    <p:cond delay="0"/>
                                  </p:stCondLst>
                                  <p:childTnLst>
                                    <p:set>
                                      <p:cBhvr>
                                        <p:cTn id="6" dur="1" fill="hold">
                                          <p:stCondLst>
                                            <p:cond delay="0"/>
                                          </p:stCondLst>
                                        </p:cTn>
                                        <p:tgtEl>
                                          <p:spTgt spid="169986">
                                            <p:txEl>
                                              <p:pRg st="0" end="0"/>
                                            </p:txEl>
                                          </p:spTgt>
                                        </p:tgtEl>
                                        <p:attrNameLst>
                                          <p:attrName>style.visibility</p:attrName>
                                        </p:attrNameLst>
                                      </p:cBhvr>
                                      <p:to>
                                        <p:strVal val="visible"/>
                                      </p:to>
                                    </p:set>
                                    <p:animEffect transition="in" filter="fade">
                                      <p:cBhvr>
                                        <p:cTn id="7" dur="500"/>
                                        <p:tgtEl>
                                          <p:spTgt spid="169986">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presetSubtype="0" fill="hold" nodeType="clickEffect">
                                  <p:stCondLst>
                                    <p:cond delay="0"/>
                                  </p:stCondLst>
                                  <p:childTnLst>
                                    <p:set>
                                      <p:cBhvr>
                                        <p:cTn id="11" dur="1" fill="hold">
                                          <p:stCondLst>
                                            <p:cond delay="0"/>
                                          </p:stCondLst>
                                        </p:cTn>
                                        <p:tgtEl>
                                          <p:spTgt spid="169986">
                                            <p:txEl>
                                              <p:pRg st="1" end="1"/>
                                            </p:txEl>
                                          </p:spTgt>
                                        </p:tgtEl>
                                        <p:attrNameLst>
                                          <p:attrName>style.visibility</p:attrName>
                                        </p:attrNameLst>
                                      </p:cBhvr>
                                      <p:to>
                                        <p:strVal val="visible"/>
                                      </p:to>
                                    </p:set>
                                    <p:animEffect transition="in" filter="fade">
                                      <p:cBhvr>
                                        <p:cTn id="12" dur="500"/>
                                        <p:tgtEl>
                                          <p:spTgt spid="169986">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0" presetClass="entr" presetSubtype="0" fill="hold" nodeType="clickEffect">
                                  <p:stCondLst>
                                    <p:cond delay="0"/>
                                  </p:stCondLst>
                                  <p:childTnLst>
                                    <p:set>
                                      <p:cBhvr>
                                        <p:cTn id="16" dur="1" fill="hold">
                                          <p:stCondLst>
                                            <p:cond delay="0"/>
                                          </p:stCondLst>
                                        </p:cTn>
                                        <p:tgtEl>
                                          <p:spTgt spid="169986">
                                            <p:txEl>
                                              <p:pRg st="2" end="2"/>
                                            </p:txEl>
                                          </p:spTgt>
                                        </p:tgtEl>
                                        <p:attrNameLst>
                                          <p:attrName>style.visibility</p:attrName>
                                        </p:attrNameLst>
                                      </p:cBhvr>
                                      <p:to>
                                        <p:strVal val="visible"/>
                                      </p:to>
                                    </p:set>
                                    <p:animEffect transition="in" filter="fade">
                                      <p:cBhvr>
                                        <p:cTn id="17" dur="500"/>
                                        <p:tgtEl>
                                          <p:spTgt spid="169986">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1009" name="内容占位符 2"/>
          <p:cNvSpPr>
            <a:spLocks noGrp="1" noChangeArrowheads="1"/>
          </p:cNvSpPr>
          <p:nvPr>
            <p:ph idx="1"/>
          </p:nvPr>
        </p:nvSpPr>
        <p:spPr>
          <a:xfrm>
            <a:off x="539750" y="981075"/>
            <a:ext cx="8135938" cy="5184775"/>
          </a:xfrm>
        </p:spPr>
        <p:txBody>
          <a:bodyPr/>
          <a:lstStyle/>
          <a:p>
            <a:r>
              <a:rPr lang="zh-CN" altLang="en-US">
                <a:latin typeface="华文中宋" panose="02010600040101010101" pitchFamily="2" charset="-122"/>
                <a:ea typeface="华文中宋" panose="02010600040101010101" pitchFamily="2" charset="-122"/>
              </a:rPr>
              <a:t>《近30年对外汉语文化教学研究的基本情况综述》</a:t>
            </a:r>
          </a:p>
          <a:p>
            <a:r>
              <a:rPr lang="zh-CN" altLang="en-US">
                <a:latin typeface="华文中宋" panose="02010600040101010101" pitchFamily="2" charset="-122"/>
                <a:ea typeface="华文中宋" panose="02010600040101010101" pitchFamily="2" charset="-122"/>
              </a:rPr>
              <a:t>• 文献综述是为研究某选题而做的先导性研究。不知道要研究什么选题，为什么要做综述？</a:t>
            </a:r>
          </a:p>
          <a:p>
            <a:r>
              <a:rPr lang="zh-CN" altLang="en-US">
                <a:latin typeface="华文中宋" panose="02010600040101010101" pitchFamily="2" charset="-122"/>
                <a:ea typeface="华文中宋" panose="02010600040101010101" pitchFamily="2" charset="-122"/>
              </a:rPr>
              <a:t>• 对外汉语文化教学，范围很广。</a:t>
            </a:r>
          </a:p>
          <a:p>
            <a:r>
              <a:rPr lang="zh-CN" altLang="en-US">
                <a:latin typeface="华文中宋" panose="02010600040101010101" pitchFamily="2" charset="-122"/>
                <a:ea typeface="华文中宋" panose="02010600040101010101" pitchFamily="2" charset="-122"/>
              </a:rPr>
              <a:t>• 30年此类论著超300篇，不但要认真研读，还要“综述”，还要评估，说出各篇论文的优劣，硕士生怎么可能完成？</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71009">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171009">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171009">
                                            <p:txEl>
                                              <p:pRg st="2" end="2"/>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0"/>
                                          </p:stCondLst>
                                        </p:cTn>
                                        <p:tgtEl>
                                          <p:spTgt spid="171009">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标题 1"/>
          <p:cNvSpPr>
            <a:spLocks noGrp="1" noChangeArrowheads="1"/>
          </p:cNvSpPr>
          <p:nvPr>
            <p:ph type="title"/>
          </p:nvPr>
        </p:nvSpPr>
        <p:spPr>
          <a:xfrm>
            <a:off x="420688" y="115888"/>
            <a:ext cx="8229600" cy="1371600"/>
          </a:xfrm>
        </p:spPr>
        <p:txBody>
          <a:bodyPr/>
          <a:lstStyle/>
          <a:p>
            <a:r>
              <a:rPr lang="zh-CN" altLang="en-US" sz="3200" dirty="0">
                <a:latin typeface="华文中宋" panose="02010600040101010101" pitchFamily="2" charset="-122"/>
                <a:ea typeface="华文中宋" panose="02010600040101010101" pitchFamily="2" charset="-122"/>
              </a:rPr>
              <a:t>二、</a:t>
            </a:r>
            <a:r>
              <a:rPr lang="zh-CN" altLang="en-US" sz="3200" b="1" dirty="0">
                <a:latin typeface="华文中宋" panose="02010600040101010101" pitchFamily="2" charset="-122"/>
                <a:ea typeface="华文中宋" panose="02010600040101010101" pitchFamily="2" charset="-122"/>
              </a:rPr>
              <a:t>汉语国际教育硕士学位论文要求</a:t>
            </a:r>
            <a:endParaRPr lang="zh-CN" altLang="en-US" dirty="0">
              <a:latin typeface="华文中宋" panose="02010600040101010101" pitchFamily="2" charset="-122"/>
              <a:ea typeface="华文中宋" panose="02010600040101010101" pitchFamily="2" charset="-122"/>
            </a:endParaRPr>
          </a:p>
        </p:txBody>
      </p:sp>
      <p:sp>
        <p:nvSpPr>
          <p:cNvPr id="2" name="内容占位符 2"/>
          <p:cNvSpPr>
            <a:spLocks noGrp="1" noChangeArrowheads="1"/>
          </p:cNvSpPr>
          <p:nvPr>
            <p:ph idx="1"/>
          </p:nvPr>
        </p:nvSpPr>
        <p:spPr>
          <a:xfrm>
            <a:off x="215106" y="2492896"/>
            <a:ext cx="8821390" cy="3600400"/>
          </a:xfrm>
        </p:spPr>
        <p:txBody>
          <a:bodyPr/>
          <a:lstStyle/>
          <a:p>
            <a:pPr>
              <a:spcBef>
                <a:spcPct val="0"/>
              </a:spcBef>
            </a:pPr>
            <a:r>
              <a:rPr lang="zh-CN" altLang="en-US" sz="2400" dirty="0">
                <a:latin typeface="华文中宋" panose="02010600040101010101" pitchFamily="2" charset="-122"/>
                <a:ea typeface="华文中宋" panose="02010600040101010101" pitchFamily="2" charset="-122"/>
              </a:rPr>
              <a:t>汉硕学位论文工作的目的是通过与论文有关的</a:t>
            </a:r>
            <a:r>
              <a:rPr lang="zh-CN" altLang="en-US" sz="2400" u="sng" dirty="0">
                <a:solidFill>
                  <a:srgbClr val="FF0000"/>
                </a:solidFill>
                <a:latin typeface="华文中宋" panose="02010600040101010101" pitchFamily="2" charset="-122"/>
                <a:ea typeface="华文中宋" panose="02010600040101010101" pitchFamily="2" charset="-122"/>
              </a:rPr>
              <a:t>调查、观察、实验、设计、分析</a:t>
            </a:r>
            <a:r>
              <a:rPr lang="zh-CN" altLang="en-US" sz="2400" dirty="0">
                <a:latin typeface="华文中宋" panose="02010600040101010101" pitchFamily="2" charset="-122"/>
                <a:ea typeface="华文中宋" panose="02010600040101010101" pitchFamily="2" charset="-122"/>
              </a:rPr>
              <a:t>等工作使攻读汉语国际教育硕士专业学位的研究生进一步掌握并综合运用所学知识，</a:t>
            </a:r>
            <a:r>
              <a:rPr lang="zh-CN" altLang="en-US" sz="2400" u="sng" dirty="0">
                <a:solidFill>
                  <a:srgbClr val="FF0000"/>
                </a:solidFill>
                <a:latin typeface="华文中宋" panose="02010600040101010101" pitchFamily="2" charset="-122"/>
                <a:ea typeface="华文中宋" panose="02010600040101010101" pitchFamily="2" charset="-122"/>
              </a:rPr>
              <a:t>增强汉语作为第二语言</a:t>
            </a:r>
            <a:r>
              <a:rPr lang="en-US" altLang="zh-CN" sz="2400" u="sng" dirty="0">
                <a:solidFill>
                  <a:srgbClr val="FF0000"/>
                </a:solidFill>
                <a:latin typeface="华文中宋" panose="02010600040101010101" pitchFamily="2" charset="-122"/>
                <a:ea typeface="华文中宋" panose="02010600040101010101" pitchFamily="2" charset="-122"/>
              </a:rPr>
              <a:t>/</a:t>
            </a:r>
            <a:r>
              <a:rPr lang="zh-CN" altLang="en-US" sz="2400" u="sng" dirty="0">
                <a:solidFill>
                  <a:srgbClr val="FF0000"/>
                </a:solidFill>
                <a:latin typeface="华文中宋" panose="02010600040101010101" pitchFamily="2" charset="-122"/>
                <a:ea typeface="华文中宋" panose="02010600040101010101" pitchFamily="2" charset="-122"/>
              </a:rPr>
              <a:t>外语教学技能、中华文化传播技能和跨文化交际能力</a:t>
            </a:r>
            <a:r>
              <a:rPr lang="zh-CN" altLang="en-US" sz="2400" dirty="0">
                <a:solidFill>
                  <a:srgbClr val="FF0000"/>
                </a:solidFill>
                <a:latin typeface="华文中宋" panose="02010600040101010101" pitchFamily="2" charset="-122"/>
                <a:ea typeface="华文中宋" panose="02010600040101010101" pitchFamily="2" charset="-122"/>
              </a:rPr>
              <a:t>。</a:t>
            </a:r>
            <a:endParaRPr lang="en-US" altLang="zh-CN" sz="2400" dirty="0">
              <a:solidFill>
                <a:srgbClr val="FF0000"/>
              </a:solidFill>
              <a:latin typeface="华文中宋" panose="02010600040101010101" pitchFamily="2" charset="-122"/>
              <a:ea typeface="华文中宋" panose="02010600040101010101" pitchFamily="2" charset="-122"/>
            </a:endParaRPr>
          </a:p>
          <a:p>
            <a:pPr>
              <a:spcBef>
                <a:spcPct val="0"/>
              </a:spcBef>
            </a:pPr>
            <a:r>
              <a:rPr lang="zh-CN" altLang="en-US" sz="2400" dirty="0">
                <a:latin typeface="华文中宋" panose="02010600040101010101" pitchFamily="2" charset="-122"/>
                <a:ea typeface="华文中宋" panose="02010600040101010101" pitchFamily="2" charset="-122"/>
              </a:rPr>
              <a:t>及时发现并解决</a:t>
            </a:r>
            <a:r>
              <a:rPr lang="zh-CN" altLang="en-US" sz="2400" u="sng" dirty="0">
                <a:solidFill>
                  <a:srgbClr val="FF0000"/>
                </a:solidFill>
                <a:latin typeface="华文中宋" panose="02010600040101010101" pitchFamily="2" charset="-122"/>
                <a:ea typeface="华文中宋" panose="02010600040101010101" pitchFamily="2" charset="-122"/>
              </a:rPr>
              <a:t>汉语国际教育实践过程中出现的各种实际问题</a:t>
            </a:r>
            <a:r>
              <a:rPr lang="zh-CN" altLang="en-US" sz="2400" dirty="0">
                <a:latin typeface="华文中宋" panose="02010600040101010101" pitchFamily="2" charset="-122"/>
                <a:ea typeface="华文中宋" panose="02010600040101010101" pitchFamily="2" charset="-122"/>
              </a:rPr>
              <a:t>是国际汉语教师必备的素质。</a:t>
            </a:r>
            <a:r>
              <a:rPr lang="zh-CN" altLang="zh-CN" sz="2400" dirty="0">
                <a:latin typeface="华文中宋" panose="02010600040101010101" pitchFamily="2" charset="-122"/>
                <a:ea typeface="华文中宋" panose="02010600040101010101" pitchFamily="2" charset="-122"/>
              </a:rPr>
              <a:t>论文工作应特别强调</a:t>
            </a:r>
            <a:r>
              <a:rPr lang="zh-CN" altLang="zh-CN" sz="2400" u="sng" dirty="0">
                <a:solidFill>
                  <a:srgbClr val="FF0000"/>
                </a:solidFill>
                <a:latin typeface="华文中宋" panose="02010600040101010101" pitchFamily="2" charset="-122"/>
                <a:ea typeface="华文中宋" panose="02010600040101010101" pitchFamily="2" charset="-122"/>
              </a:rPr>
              <a:t>提高</a:t>
            </a:r>
            <a:r>
              <a:rPr lang="zh-CN" altLang="zh-CN" sz="2400" dirty="0">
                <a:latin typeface="华文中宋" panose="02010600040101010101" pitchFamily="2" charset="-122"/>
                <a:ea typeface="华文中宋" panose="02010600040101010101" pitchFamily="2" charset="-122"/>
              </a:rPr>
              <a:t>学生在汉语国际教育实践中</a:t>
            </a:r>
            <a:r>
              <a:rPr lang="zh-CN" altLang="zh-CN" sz="2400" u="sng" dirty="0">
                <a:solidFill>
                  <a:srgbClr val="FF0000"/>
                </a:solidFill>
                <a:latin typeface="华文中宋" panose="02010600040101010101" pitchFamily="2" charset="-122"/>
                <a:ea typeface="华文中宋" panose="02010600040101010101" pitchFamily="2" charset="-122"/>
              </a:rPr>
              <a:t>发现问题、分析问题和解决问题的能力</a:t>
            </a:r>
            <a:r>
              <a:rPr lang="zh-CN" altLang="zh-CN" sz="2400" dirty="0">
                <a:latin typeface="华文中宋" panose="02010600040101010101" pitchFamily="2" charset="-122"/>
                <a:ea typeface="华文中宋" panose="02010600040101010101" pitchFamily="2" charset="-122"/>
              </a:rPr>
              <a:t>；要培养学生在实际工作中发现问题的敏感性、分析问题的科学性、处理问题的主动性和创造性，使学生</a:t>
            </a:r>
            <a:r>
              <a:rPr lang="zh-CN" altLang="zh-CN" sz="2400" u="sng" dirty="0">
                <a:solidFill>
                  <a:srgbClr val="FF0000"/>
                </a:solidFill>
                <a:latin typeface="华文中宋" panose="02010600040101010101" pitchFamily="2" charset="-122"/>
                <a:ea typeface="华文中宋" panose="02010600040101010101" pitchFamily="2" charset="-122"/>
              </a:rPr>
              <a:t>获得教育反思能力</a:t>
            </a:r>
            <a:r>
              <a:rPr lang="zh-CN" altLang="zh-CN" sz="2400" dirty="0">
                <a:latin typeface="华文中宋" panose="02010600040101010101" pitchFamily="2" charset="-122"/>
                <a:ea typeface="华文中宋" panose="02010600040101010101" pitchFamily="2" charset="-122"/>
              </a:rPr>
              <a:t>。</a:t>
            </a:r>
            <a:endParaRPr lang="zh-CN" altLang="en-US" sz="2400" dirty="0"/>
          </a:p>
        </p:txBody>
      </p:sp>
      <p:sp>
        <p:nvSpPr>
          <p:cNvPr id="3" name="文本框 2">
            <a:extLst>
              <a:ext uri="{FF2B5EF4-FFF2-40B4-BE49-F238E27FC236}">
                <a16:creationId xmlns:a16="http://schemas.microsoft.com/office/drawing/2014/main" id="{D64CC82A-6613-200C-A5EA-87553FB45E2F}"/>
              </a:ext>
            </a:extLst>
          </p:cNvPr>
          <p:cNvSpPr txBox="1"/>
          <p:nvPr/>
        </p:nvSpPr>
        <p:spPr>
          <a:xfrm>
            <a:off x="449686" y="1323925"/>
            <a:ext cx="8110613" cy="1384995"/>
          </a:xfrm>
          <a:prstGeom prst="rect">
            <a:avLst/>
          </a:prstGeom>
          <a:noFill/>
        </p:spPr>
        <p:txBody>
          <a:bodyPr wrap="square" rtlCol="0">
            <a:spAutoFit/>
          </a:bodyPr>
          <a:lstStyle/>
          <a:p>
            <a:r>
              <a:rPr lang="en-US" altLang="zh-CN" sz="2800" dirty="0">
                <a:latin typeface="华文中宋" panose="02010600040101010101" pitchFamily="2" charset="-122"/>
                <a:ea typeface="华文中宋" panose="02010600040101010101" pitchFamily="2" charset="-122"/>
              </a:rPr>
              <a:t>2 </a:t>
            </a:r>
            <a:r>
              <a:rPr lang="zh-CN" altLang="zh-CN" sz="2800" dirty="0">
                <a:latin typeface="华文中宋" panose="02010600040101010101" pitchFamily="2" charset="-122"/>
                <a:ea typeface="华文中宋" panose="02010600040101010101" pitchFamily="2" charset="-122"/>
              </a:rPr>
              <a:t>上海市汉语国际教育硕士专业学位论文基本要求和评价指标体系</a:t>
            </a:r>
            <a:r>
              <a:rPr lang="zh-CN" altLang="en-US" sz="2800" dirty="0">
                <a:latin typeface="华文中宋" panose="02010600040101010101" pitchFamily="2" charset="-122"/>
                <a:ea typeface="华文中宋" panose="02010600040101010101" pitchFamily="2" charset="-122"/>
              </a:rPr>
              <a:t>，</a:t>
            </a:r>
            <a:r>
              <a:rPr lang="en-US" altLang="zh-CN" sz="2800" dirty="0">
                <a:latin typeface="华文中宋" panose="02010600040101010101" pitchFamily="2" charset="-122"/>
                <a:ea typeface="华文中宋" panose="02010600040101010101" pitchFamily="2" charset="-122"/>
              </a:rPr>
              <a:t>2016</a:t>
            </a:r>
            <a:r>
              <a:rPr lang="zh-CN" altLang="en-US" sz="2800" dirty="0">
                <a:latin typeface="华文中宋" panose="02010600040101010101" pitchFamily="2" charset="-122"/>
                <a:ea typeface="华文中宋" panose="02010600040101010101" pitchFamily="2" charset="-122"/>
              </a:rPr>
              <a:t>年</a:t>
            </a:r>
            <a:r>
              <a:rPr lang="en-US" altLang="zh-CN" sz="2800" dirty="0">
                <a:latin typeface="华文中宋" panose="02010600040101010101" pitchFamily="2" charset="-122"/>
                <a:ea typeface="华文中宋" panose="02010600040101010101" pitchFamily="2" charset="-122"/>
              </a:rPr>
              <a:t>10</a:t>
            </a:r>
            <a:r>
              <a:rPr lang="zh-CN" altLang="en-US" sz="2800" dirty="0">
                <a:latin typeface="华文中宋" panose="02010600040101010101" pitchFamily="2" charset="-122"/>
                <a:ea typeface="华文中宋" panose="02010600040101010101" pitchFamily="2" charset="-122"/>
              </a:rPr>
              <a:t>月。</a:t>
            </a:r>
            <a:endParaRPr lang="en-US" altLang="zh-CN" sz="2800" dirty="0">
              <a:latin typeface="华文中宋" panose="02010600040101010101" pitchFamily="2" charset="-122"/>
              <a:ea typeface="华文中宋" panose="02010600040101010101" pitchFamily="2" charset="-122"/>
            </a:endParaRPr>
          </a:p>
          <a:p>
            <a:endParaRPr lang="zh-CN" altLang="en-US" sz="2800" b="1" dirty="0">
              <a:latin typeface="黑体" panose="02010609060101010101" pitchFamily="49" charset="-122"/>
              <a:ea typeface="黑体" panose="02010609060101010101" pitchFamily="49" charset="-122"/>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8003" name="Rectangle 4"/>
          <p:cNvSpPr>
            <a:spLocks noChangeArrowheads="1"/>
          </p:cNvSpPr>
          <p:nvPr/>
        </p:nvSpPr>
        <p:spPr bwMode="auto">
          <a:xfrm>
            <a:off x="395288" y="1341438"/>
            <a:ext cx="8229600" cy="4111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spcBef>
                <a:spcPct val="20000"/>
              </a:spcBef>
              <a:buClr>
                <a:schemeClr val="bg2"/>
              </a:buClr>
              <a:buSzPct val="75000"/>
              <a:buFont typeface="Wingdings" panose="05000000000000000000" pitchFamily="2" charset="2"/>
              <a:buChar char="n"/>
              <a:defRPr sz="3200">
                <a:solidFill>
                  <a:schemeClr val="tx1"/>
                </a:solidFill>
                <a:latin typeface="Arial" panose="020B0604020202020204" pitchFamily="34" charset="0"/>
                <a:ea typeface="宋体" panose="02010600030101010101" pitchFamily="2" charset="-122"/>
              </a:defRPr>
            </a:lvl1pPr>
            <a:lvl2pPr marL="742950" indent="-285750">
              <a:spcBef>
                <a:spcPct val="20000"/>
              </a:spcBef>
              <a:buClr>
                <a:schemeClr val="accent2"/>
              </a:buClr>
              <a:buSzPct val="80000"/>
              <a:buFont typeface="Wingdings" panose="05000000000000000000" pitchFamily="2" charset="2"/>
              <a:buChar char="¨"/>
              <a:defRPr sz="2800">
                <a:solidFill>
                  <a:schemeClr val="tx1"/>
                </a:solidFill>
                <a:latin typeface="Arial" panose="020B0604020202020204" pitchFamily="34" charset="0"/>
                <a:ea typeface="宋体" panose="02010600030101010101" pitchFamily="2" charset="-122"/>
              </a:defRPr>
            </a:lvl2pPr>
            <a:lvl3pPr marL="1143000" indent="-228600">
              <a:spcBef>
                <a:spcPct val="20000"/>
              </a:spcBef>
              <a:buClr>
                <a:schemeClr val="bg2"/>
              </a:buClr>
              <a:buSzPct val="65000"/>
              <a:buFont typeface="Wingdings" panose="05000000000000000000" pitchFamily="2" charset="2"/>
              <a:buChar char="n"/>
              <a:defRPr sz="2400">
                <a:solidFill>
                  <a:schemeClr val="tx1"/>
                </a:solidFill>
                <a:latin typeface="Arial" panose="020B0604020202020204" pitchFamily="34" charset="0"/>
                <a:ea typeface="宋体" panose="02010600030101010101" pitchFamily="2" charset="-122"/>
              </a:defRPr>
            </a:lvl3pPr>
            <a:lvl4pPr marL="1600200" indent="-228600">
              <a:spcBef>
                <a:spcPct val="20000"/>
              </a:spcBef>
              <a:buClr>
                <a:schemeClr val="accent2"/>
              </a:buClr>
              <a:buSzPct val="70000"/>
              <a:buFont typeface="Wingdings" panose="05000000000000000000" pitchFamily="2" charset="2"/>
              <a:buChar char="¨"/>
              <a:defRPr sz="2000">
                <a:solidFill>
                  <a:schemeClr val="tx1"/>
                </a:solidFill>
                <a:latin typeface="Arial" panose="020B0604020202020204" pitchFamily="34" charset="0"/>
                <a:ea typeface="宋体" panose="02010600030101010101" pitchFamily="2" charset="-122"/>
              </a:defRPr>
            </a:lvl4pPr>
            <a:lvl5pPr marL="2057400" indent="-228600">
              <a:spcBef>
                <a:spcPct val="20000"/>
              </a:spcBef>
              <a:buClr>
                <a:schemeClr val="bg2"/>
              </a:buClr>
              <a:buFont typeface="Wingdings" panose="05000000000000000000" pitchFamily="2" charset="2"/>
              <a:buChar char="§"/>
              <a:defRPr sz="2000">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ea typeface="宋体" panose="02010600030101010101" pitchFamily="2" charset="-122"/>
              </a:defRPr>
            </a:lvl9pPr>
          </a:lstStyle>
          <a:p>
            <a:pPr eaLnBrk="1" hangingPunct="1">
              <a:lnSpc>
                <a:spcPct val="90000"/>
              </a:lnSpc>
            </a:pPr>
            <a:endParaRPr lang="en-US" altLang="zh-CN" sz="2400"/>
          </a:p>
          <a:p>
            <a:pPr eaLnBrk="1" hangingPunct="1">
              <a:lnSpc>
                <a:spcPct val="90000"/>
              </a:lnSpc>
            </a:pPr>
            <a:endParaRPr lang="en-US" altLang="zh-CN" sz="2400"/>
          </a:p>
          <a:p>
            <a:pPr eaLnBrk="1" hangingPunct="1">
              <a:lnSpc>
                <a:spcPct val="90000"/>
              </a:lnSpc>
            </a:pPr>
            <a:endParaRPr lang="en-US" altLang="zh-CN" sz="2400"/>
          </a:p>
        </p:txBody>
      </p:sp>
      <p:sp>
        <p:nvSpPr>
          <p:cNvPr id="128004" name="Rectangle 5"/>
          <p:cNvSpPr>
            <a:spLocks noChangeArrowheads="1"/>
          </p:cNvSpPr>
          <p:nvPr/>
        </p:nvSpPr>
        <p:spPr bwMode="auto">
          <a:xfrm>
            <a:off x="457200" y="2636912"/>
            <a:ext cx="8229600" cy="100826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spcBef>
                <a:spcPct val="20000"/>
              </a:spcBef>
              <a:buClr>
                <a:schemeClr val="bg2"/>
              </a:buClr>
              <a:buSzPct val="75000"/>
              <a:buFont typeface="Wingdings" panose="05000000000000000000" pitchFamily="2" charset="2"/>
              <a:buChar char="n"/>
              <a:defRPr sz="3200">
                <a:solidFill>
                  <a:schemeClr val="tx1"/>
                </a:solidFill>
                <a:latin typeface="Arial" panose="020B0604020202020204" pitchFamily="34" charset="0"/>
                <a:ea typeface="宋体" panose="02010600030101010101" pitchFamily="2" charset="-122"/>
              </a:defRPr>
            </a:lvl1pPr>
            <a:lvl2pPr marL="742950" indent="-285750">
              <a:spcBef>
                <a:spcPct val="20000"/>
              </a:spcBef>
              <a:buClr>
                <a:schemeClr val="accent2"/>
              </a:buClr>
              <a:buSzPct val="80000"/>
              <a:buFont typeface="Wingdings" panose="05000000000000000000" pitchFamily="2" charset="2"/>
              <a:buChar char="¨"/>
              <a:defRPr sz="2800">
                <a:solidFill>
                  <a:schemeClr val="tx1"/>
                </a:solidFill>
                <a:latin typeface="Arial" panose="020B0604020202020204" pitchFamily="34" charset="0"/>
                <a:ea typeface="宋体" panose="02010600030101010101" pitchFamily="2" charset="-122"/>
              </a:defRPr>
            </a:lvl2pPr>
            <a:lvl3pPr marL="1143000" indent="-228600">
              <a:spcBef>
                <a:spcPct val="20000"/>
              </a:spcBef>
              <a:buClr>
                <a:schemeClr val="bg2"/>
              </a:buClr>
              <a:buSzPct val="65000"/>
              <a:buFont typeface="Wingdings" panose="05000000000000000000" pitchFamily="2" charset="2"/>
              <a:buChar char="n"/>
              <a:defRPr sz="2400">
                <a:solidFill>
                  <a:schemeClr val="tx1"/>
                </a:solidFill>
                <a:latin typeface="Arial" panose="020B0604020202020204" pitchFamily="34" charset="0"/>
                <a:ea typeface="宋体" panose="02010600030101010101" pitchFamily="2" charset="-122"/>
              </a:defRPr>
            </a:lvl3pPr>
            <a:lvl4pPr marL="1600200" indent="-228600">
              <a:spcBef>
                <a:spcPct val="20000"/>
              </a:spcBef>
              <a:buClr>
                <a:schemeClr val="accent2"/>
              </a:buClr>
              <a:buSzPct val="70000"/>
              <a:buFont typeface="Wingdings" panose="05000000000000000000" pitchFamily="2" charset="2"/>
              <a:buChar char="¨"/>
              <a:defRPr sz="2000">
                <a:solidFill>
                  <a:schemeClr val="tx1"/>
                </a:solidFill>
                <a:latin typeface="Arial" panose="020B0604020202020204" pitchFamily="34" charset="0"/>
                <a:ea typeface="宋体" panose="02010600030101010101" pitchFamily="2" charset="-122"/>
              </a:defRPr>
            </a:lvl4pPr>
            <a:lvl5pPr marL="2057400" indent="-228600">
              <a:spcBef>
                <a:spcPct val="20000"/>
              </a:spcBef>
              <a:buClr>
                <a:schemeClr val="bg2"/>
              </a:buClr>
              <a:buFont typeface="Wingdings" panose="05000000000000000000" pitchFamily="2" charset="2"/>
              <a:buChar char="§"/>
              <a:defRPr sz="2000">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ea typeface="宋体" panose="02010600030101010101" pitchFamily="2" charset="-122"/>
              </a:defRPr>
            </a:lvl9pPr>
          </a:lstStyle>
          <a:p>
            <a:pPr algn="ctr" eaLnBrk="1" hangingPunct="1">
              <a:lnSpc>
                <a:spcPct val="90000"/>
              </a:lnSpc>
            </a:pPr>
            <a:r>
              <a:rPr lang="zh-CN" altLang="en-US" sz="4800" dirty="0">
                <a:latin typeface="华文中宋" panose="02010600040101010101" pitchFamily="2" charset="-122"/>
                <a:ea typeface="华文中宋" panose="02010600040101010101" pitchFamily="2" charset="-122"/>
              </a:rPr>
              <a:t>敬请批评指正！</a:t>
            </a:r>
            <a:endParaRPr lang="zh-CN" altLang="en-US" sz="4800" dirty="0"/>
          </a:p>
          <a:p>
            <a:pPr algn="ctr" eaLnBrk="1" hangingPunct="1">
              <a:lnSpc>
                <a:spcPct val="90000"/>
              </a:lnSpc>
            </a:pPr>
            <a:endParaRPr lang="zh-CN" altLang="en-US" sz="4800" dirty="0"/>
          </a:p>
          <a:p>
            <a:pPr marL="0" indent="0" eaLnBrk="1" hangingPunct="1">
              <a:lnSpc>
                <a:spcPct val="90000"/>
              </a:lnSpc>
              <a:buNone/>
            </a:pPr>
            <a:endParaRPr lang="en-US" altLang="zh-CN" sz="24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内容占位符 2"/>
          <p:cNvSpPr>
            <a:spLocks noGrp="1" noChangeArrowheads="1"/>
          </p:cNvSpPr>
          <p:nvPr>
            <p:ph idx="1"/>
          </p:nvPr>
        </p:nvSpPr>
        <p:spPr>
          <a:xfrm>
            <a:off x="395288" y="1052513"/>
            <a:ext cx="8424862" cy="5616575"/>
          </a:xfrm>
        </p:spPr>
        <p:txBody>
          <a:bodyPr/>
          <a:lstStyle/>
          <a:p>
            <a:r>
              <a:rPr lang="zh-CN" altLang="en-US" sz="2800" dirty="0">
                <a:solidFill>
                  <a:srgbClr val="FF0000"/>
                </a:solidFill>
                <a:latin typeface="华文中宋" panose="02010600040101010101" pitchFamily="2" charset="-122"/>
                <a:ea typeface="华文中宋" panose="02010600040101010101" pitchFamily="2" charset="-122"/>
              </a:rPr>
              <a:t>选题要求：</a:t>
            </a:r>
            <a:r>
              <a:rPr lang="zh-CN" altLang="en-US" sz="2800" dirty="0">
                <a:latin typeface="华文中宋" panose="02010600040101010101" pitchFamily="2" charset="-122"/>
                <a:ea typeface="华文中宋" panose="02010600040101010101" pitchFamily="2" charset="-122"/>
              </a:rPr>
              <a:t>汉语国际教育硕士专业学位论文应充分体现专业学位实践型人才培养目标，选题应</a:t>
            </a:r>
            <a:r>
              <a:rPr lang="zh-CN" altLang="en-US" sz="2800" b="1" u="sng" dirty="0">
                <a:solidFill>
                  <a:srgbClr val="FF0000"/>
                </a:solidFill>
                <a:latin typeface="华文中宋" panose="02010600040101010101" pitchFamily="2" charset="-122"/>
                <a:ea typeface="华文中宋" panose="02010600040101010101" pitchFamily="2" charset="-122"/>
              </a:rPr>
              <a:t>基于国际汉语教育实践的基本问题</a:t>
            </a:r>
            <a:r>
              <a:rPr lang="zh-CN" altLang="en-US" sz="2800" u="sng" dirty="0">
                <a:latin typeface="华文中宋" panose="02010600040101010101" pitchFamily="2" charset="-122"/>
                <a:ea typeface="华文中宋" panose="02010600040101010101" pitchFamily="2" charset="-122"/>
              </a:rPr>
              <a:t>，</a:t>
            </a:r>
            <a:r>
              <a:rPr lang="zh-CN" altLang="en-US" sz="2800" b="1" u="sng" dirty="0">
                <a:solidFill>
                  <a:srgbClr val="FF0000"/>
                </a:solidFill>
                <a:latin typeface="华文中宋" panose="02010600040101010101" pitchFamily="2" charset="-122"/>
                <a:ea typeface="华文中宋" panose="02010600040101010101" pitchFamily="2" charset="-122"/>
              </a:rPr>
              <a:t>关注汉语作为第二语言</a:t>
            </a:r>
            <a:r>
              <a:rPr lang="en-US" altLang="zh-CN" sz="2800" b="1" u="sng" dirty="0">
                <a:solidFill>
                  <a:srgbClr val="FF0000"/>
                </a:solidFill>
                <a:latin typeface="华文中宋" panose="02010600040101010101" pitchFamily="2" charset="-122"/>
                <a:ea typeface="华文中宋" panose="02010600040101010101" pitchFamily="2" charset="-122"/>
              </a:rPr>
              <a:t>/</a:t>
            </a:r>
            <a:r>
              <a:rPr lang="zh-CN" altLang="en-US" sz="2800" b="1" u="sng" dirty="0">
                <a:solidFill>
                  <a:srgbClr val="FF0000"/>
                </a:solidFill>
                <a:latin typeface="华文中宋" panose="02010600040101010101" pitchFamily="2" charset="-122"/>
                <a:ea typeface="华文中宋" panose="02010600040101010101" pitchFamily="2" charset="-122"/>
              </a:rPr>
              <a:t>外语教学、中华文化传播和跨文化交际的具体现象</a:t>
            </a:r>
            <a:r>
              <a:rPr lang="zh-CN" altLang="en-US" sz="2800" dirty="0">
                <a:latin typeface="华文中宋" panose="02010600040101010101" pitchFamily="2" charset="-122"/>
                <a:ea typeface="华文中宋" panose="02010600040101010101" pitchFamily="2" charset="-122"/>
              </a:rPr>
              <a:t>，深入探索与此有关的理论和实践问题，如</a:t>
            </a:r>
            <a:r>
              <a:rPr lang="zh-CN" altLang="en-US" sz="2800" b="1" u="sng" dirty="0">
                <a:solidFill>
                  <a:srgbClr val="FF0000"/>
                </a:solidFill>
                <a:latin typeface="华文中宋" panose="02010600040101010101" pitchFamily="2" charset="-122"/>
                <a:ea typeface="华文中宋" panose="02010600040101010101" pitchFamily="2" charset="-122"/>
              </a:rPr>
              <a:t>通用汉语教学和专门汉语教学的教学理论、教学方法、教学模式、教学活动、课堂管理等的研究，汉语语音、词汇、语法、汉字等教学内容的应用研究，基于教学的汉外对比研究，国际汉语教师职业发展研究，汉语文化项目组织与管理研究等</a:t>
            </a:r>
            <a:r>
              <a:rPr lang="zh-CN" altLang="en-US" sz="2800" dirty="0">
                <a:latin typeface="华文中宋" panose="02010600040101010101" pitchFamily="2" charset="-122"/>
                <a:ea typeface="华文中宋" panose="02010600040101010101" pitchFamily="2" charset="-122"/>
              </a:rPr>
              <a:t>。</a:t>
            </a:r>
          </a:p>
          <a:p>
            <a:endParaRPr lang="zh-CN" alt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内容占位符 2"/>
          <p:cNvSpPr>
            <a:spLocks noGrp="1" noChangeArrowheads="1"/>
          </p:cNvSpPr>
          <p:nvPr>
            <p:ph idx="1"/>
          </p:nvPr>
        </p:nvSpPr>
        <p:spPr>
          <a:xfrm>
            <a:off x="395288" y="620713"/>
            <a:ext cx="8569325" cy="5472112"/>
          </a:xfrm>
        </p:spPr>
        <p:txBody>
          <a:bodyPr/>
          <a:lstStyle/>
          <a:p>
            <a:r>
              <a:rPr lang="zh-CN" altLang="en-US" sz="2400" dirty="0">
                <a:latin typeface="华文中宋" panose="02010600040101010101" pitchFamily="2" charset="-122"/>
                <a:ea typeface="华文中宋" panose="02010600040101010101" pitchFamily="2" charset="-122"/>
              </a:rPr>
              <a:t>论文应采用规范的中文写作，做到立意明确、重点突出、层次分明、文字流畅。</a:t>
            </a:r>
            <a:r>
              <a:rPr lang="zh-CN" altLang="en-US" sz="2400" b="1" u="sng" dirty="0">
                <a:solidFill>
                  <a:srgbClr val="FF0000"/>
                </a:solidFill>
                <a:latin typeface="华文中宋" panose="02010600040101010101" pitchFamily="2" charset="-122"/>
                <a:ea typeface="华文中宋" panose="02010600040101010101" pitchFamily="2" charset="-122"/>
              </a:rPr>
              <a:t>论文正文字数为</a:t>
            </a:r>
            <a:r>
              <a:rPr lang="en-US" altLang="zh-CN" sz="2400" b="1" u="sng" dirty="0">
                <a:solidFill>
                  <a:srgbClr val="FF0000"/>
                </a:solidFill>
                <a:latin typeface="华文中宋" panose="02010600040101010101" pitchFamily="2" charset="-122"/>
                <a:ea typeface="华文中宋" panose="02010600040101010101" pitchFamily="2" charset="-122"/>
              </a:rPr>
              <a:t>25000</a:t>
            </a:r>
            <a:r>
              <a:rPr lang="zh-CN" altLang="en-US" sz="2400" b="1" u="sng" dirty="0">
                <a:solidFill>
                  <a:srgbClr val="FF0000"/>
                </a:solidFill>
                <a:latin typeface="华文中宋" panose="02010600040101010101" pitchFamily="2" charset="-122"/>
                <a:ea typeface="华文中宋" panose="02010600040101010101" pitchFamily="2" charset="-122"/>
              </a:rPr>
              <a:t>字左右，文献综述部分所占比例不超过正文总字数的</a:t>
            </a:r>
            <a:r>
              <a:rPr lang="en-US" altLang="zh-CN" sz="2400" b="1" u="sng" dirty="0">
                <a:solidFill>
                  <a:srgbClr val="FF0000"/>
                </a:solidFill>
                <a:latin typeface="华文中宋" panose="02010600040101010101" pitchFamily="2" charset="-122"/>
                <a:ea typeface="华文中宋" panose="02010600040101010101" pitchFamily="2" charset="-122"/>
              </a:rPr>
              <a:t>15%</a:t>
            </a:r>
            <a:r>
              <a:rPr lang="zh-CN" altLang="en-US" sz="2400" dirty="0">
                <a:latin typeface="华文中宋" panose="02010600040101010101" pitchFamily="2" charset="-122"/>
                <a:ea typeface="华文中宋" panose="02010600040101010101" pitchFamily="2" charset="-122"/>
              </a:rPr>
              <a:t>。</a:t>
            </a:r>
            <a:endParaRPr lang="en-US" altLang="zh-CN" sz="2400" dirty="0">
              <a:latin typeface="华文中宋" panose="02010600040101010101" pitchFamily="2" charset="-122"/>
              <a:ea typeface="华文中宋" panose="02010600040101010101" pitchFamily="2" charset="-122"/>
            </a:endParaRPr>
          </a:p>
          <a:p>
            <a:r>
              <a:rPr lang="zh-CN" altLang="en-US" sz="2400" dirty="0">
                <a:latin typeface="华文中宋" panose="02010600040101010101" pitchFamily="2" charset="-122"/>
                <a:ea typeface="华文中宋" panose="02010600040101010101" pitchFamily="2" charset="-122"/>
              </a:rPr>
              <a:t>正式提交的论文内容一般应由以下几个部分组成：</a:t>
            </a:r>
          </a:p>
          <a:p>
            <a:r>
              <a:rPr lang="en-US" altLang="zh-CN" sz="2400" dirty="0">
                <a:latin typeface="华文中宋" panose="02010600040101010101" pitchFamily="2" charset="-122"/>
                <a:ea typeface="华文中宋" panose="02010600040101010101" pitchFamily="2" charset="-122"/>
              </a:rPr>
              <a:t>(1)</a:t>
            </a:r>
            <a:r>
              <a:rPr lang="zh-CN" altLang="en-US" sz="2400" dirty="0">
                <a:latin typeface="华文中宋" panose="02010600040101010101" pitchFamily="2" charset="-122"/>
                <a:ea typeface="华文中宋" panose="02010600040101010101" pitchFamily="2" charset="-122"/>
              </a:rPr>
              <a:t>论文封面</a:t>
            </a:r>
            <a:r>
              <a:rPr lang="en-US" altLang="zh-CN" sz="2400" dirty="0">
                <a:latin typeface="华文中宋" panose="02010600040101010101" pitchFamily="2" charset="-122"/>
                <a:ea typeface="华文中宋" panose="02010600040101010101" pitchFamily="2" charset="-122"/>
              </a:rPr>
              <a:t>;</a:t>
            </a:r>
            <a:endParaRPr lang="zh-CN" altLang="en-US" sz="2400" dirty="0">
              <a:latin typeface="华文中宋" panose="02010600040101010101" pitchFamily="2" charset="-122"/>
              <a:ea typeface="华文中宋" panose="02010600040101010101" pitchFamily="2" charset="-122"/>
            </a:endParaRPr>
          </a:p>
          <a:p>
            <a:r>
              <a:rPr lang="en-US" altLang="zh-CN" sz="2400" dirty="0">
                <a:latin typeface="华文中宋" panose="02010600040101010101" pitchFamily="2" charset="-122"/>
                <a:ea typeface="华文中宋" panose="02010600040101010101" pitchFamily="2" charset="-122"/>
              </a:rPr>
              <a:t>(2)</a:t>
            </a:r>
            <a:r>
              <a:rPr lang="zh-CN" altLang="en-US" sz="2400" dirty="0">
                <a:latin typeface="华文中宋" panose="02010600040101010101" pitchFamily="2" charset="-122"/>
                <a:ea typeface="华文中宋" panose="02010600040101010101" pitchFamily="2" charset="-122"/>
              </a:rPr>
              <a:t>论文封面的英文翻译</a:t>
            </a:r>
            <a:r>
              <a:rPr lang="en-US" altLang="zh-CN" sz="2400" dirty="0">
                <a:latin typeface="华文中宋" panose="02010600040101010101" pitchFamily="2" charset="-122"/>
                <a:ea typeface="华文中宋" panose="02010600040101010101" pitchFamily="2" charset="-122"/>
              </a:rPr>
              <a:t>;</a:t>
            </a:r>
            <a:endParaRPr lang="zh-CN" altLang="en-US" sz="2400" dirty="0">
              <a:latin typeface="华文中宋" panose="02010600040101010101" pitchFamily="2" charset="-122"/>
              <a:ea typeface="华文中宋" panose="02010600040101010101" pitchFamily="2" charset="-122"/>
            </a:endParaRPr>
          </a:p>
          <a:p>
            <a:r>
              <a:rPr lang="en-US" altLang="zh-CN" sz="2400" dirty="0">
                <a:latin typeface="华文中宋" panose="02010600040101010101" pitchFamily="2" charset="-122"/>
                <a:ea typeface="华文中宋" panose="02010600040101010101" pitchFamily="2" charset="-122"/>
              </a:rPr>
              <a:t>(3)</a:t>
            </a:r>
            <a:r>
              <a:rPr lang="zh-CN" altLang="en-US" sz="2400" dirty="0">
                <a:latin typeface="华文中宋" panose="02010600040101010101" pitchFamily="2" charset="-122"/>
                <a:ea typeface="华文中宋" panose="02010600040101010101" pitchFamily="2" charset="-122"/>
              </a:rPr>
              <a:t>学位论文原创性声明、授权使用声明</a:t>
            </a:r>
            <a:r>
              <a:rPr lang="en-US" altLang="zh-CN" sz="2400" dirty="0">
                <a:latin typeface="华文中宋" panose="02010600040101010101" pitchFamily="2" charset="-122"/>
                <a:ea typeface="华文中宋" panose="02010600040101010101" pitchFamily="2" charset="-122"/>
              </a:rPr>
              <a:t>;</a:t>
            </a:r>
            <a:endParaRPr lang="zh-CN" altLang="en-US" sz="2400" dirty="0">
              <a:latin typeface="华文中宋" panose="02010600040101010101" pitchFamily="2" charset="-122"/>
              <a:ea typeface="华文中宋" panose="02010600040101010101" pitchFamily="2" charset="-122"/>
            </a:endParaRPr>
          </a:p>
          <a:p>
            <a:r>
              <a:rPr lang="en-US" altLang="zh-CN" sz="2400" dirty="0">
                <a:latin typeface="华文中宋" panose="02010600040101010101" pitchFamily="2" charset="-122"/>
                <a:ea typeface="华文中宋" panose="02010600040101010101" pitchFamily="2" charset="-122"/>
              </a:rPr>
              <a:t>(4)</a:t>
            </a:r>
            <a:r>
              <a:rPr lang="zh-CN" altLang="en-US" sz="2400" dirty="0">
                <a:latin typeface="华文中宋" panose="02010600040101010101" pitchFamily="2" charset="-122"/>
                <a:ea typeface="华文中宋" panose="02010600040101010101" pitchFamily="2" charset="-122"/>
              </a:rPr>
              <a:t>论文摘要及关键词（中英文）</a:t>
            </a:r>
            <a:r>
              <a:rPr lang="en-US" altLang="zh-CN" sz="2400" dirty="0">
                <a:latin typeface="华文中宋" panose="02010600040101010101" pitchFamily="2" charset="-122"/>
                <a:ea typeface="华文中宋" panose="02010600040101010101" pitchFamily="2" charset="-122"/>
              </a:rPr>
              <a:t>;</a:t>
            </a:r>
            <a:endParaRPr lang="zh-CN" altLang="en-US" sz="2400" dirty="0">
              <a:latin typeface="华文中宋" panose="02010600040101010101" pitchFamily="2" charset="-122"/>
              <a:ea typeface="华文中宋" panose="02010600040101010101" pitchFamily="2" charset="-122"/>
            </a:endParaRPr>
          </a:p>
          <a:p>
            <a:r>
              <a:rPr lang="en-US" altLang="zh-CN" sz="2400" dirty="0">
                <a:latin typeface="华文中宋" panose="02010600040101010101" pitchFamily="2" charset="-122"/>
                <a:ea typeface="华文中宋" panose="02010600040101010101" pitchFamily="2" charset="-122"/>
              </a:rPr>
              <a:t>(5)</a:t>
            </a:r>
            <a:r>
              <a:rPr lang="zh-CN" altLang="en-US" sz="2400" dirty="0">
                <a:latin typeface="华文中宋" panose="02010600040101010101" pitchFamily="2" charset="-122"/>
                <a:ea typeface="华文中宋" panose="02010600040101010101" pitchFamily="2" charset="-122"/>
              </a:rPr>
              <a:t>论文目录</a:t>
            </a:r>
            <a:r>
              <a:rPr lang="en-US" altLang="zh-CN" sz="2400" dirty="0">
                <a:latin typeface="华文中宋" panose="02010600040101010101" pitchFamily="2" charset="-122"/>
                <a:ea typeface="华文中宋" panose="02010600040101010101" pitchFamily="2" charset="-122"/>
              </a:rPr>
              <a:t>;</a:t>
            </a:r>
            <a:endParaRPr lang="zh-CN" altLang="en-US" sz="2400" dirty="0">
              <a:latin typeface="华文中宋" panose="02010600040101010101" pitchFamily="2" charset="-122"/>
              <a:ea typeface="华文中宋" panose="02010600040101010101" pitchFamily="2" charset="-122"/>
            </a:endParaRPr>
          </a:p>
          <a:p>
            <a:r>
              <a:rPr lang="en-US" altLang="zh-CN" sz="2400" dirty="0">
                <a:latin typeface="华文中宋" panose="02010600040101010101" pitchFamily="2" charset="-122"/>
                <a:ea typeface="华文中宋" panose="02010600040101010101" pitchFamily="2" charset="-122"/>
              </a:rPr>
              <a:t>(6)</a:t>
            </a:r>
            <a:r>
              <a:rPr lang="zh-CN" altLang="en-US" sz="2400" dirty="0">
                <a:latin typeface="华文中宋" panose="02010600040101010101" pitchFamily="2" charset="-122"/>
                <a:ea typeface="华文中宋" panose="02010600040101010101" pitchFamily="2" charset="-122"/>
              </a:rPr>
              <a:t>论文正文</a:t>
            </a:r>
            <a:r>
              <a:rPr lang="en-US" altLang="zh-CN" sz="2400" dirty="0">
                <a:latin typeface="华文中宋" panose="02010600040101010101" pitchFamily="2" charset="-122"/>
                <a:ea typeface="华文中宋" panose="02010600040101010101" pitchFamily="2" charset="-122"/>
              </a:rPr>
              <a:t>;</a:t>
            </a:r>
            <a:endParaRPr lang="zh-CN" altLang="en-US" sz="2400" dirty="0">
              <a:latin typeface="华文中宋" panose="02010600040101010101" pitchFamily="2" charset="-122"/>
              <a:ea typeface="华文中宋" panose="02010600040101010101" pitchFamily="2" charset="-122"/>
            </a:endParaRPr>
          </a:p>
          <a:p>
            <a:r>
              <a:rPr lang="en-US" altLang="zh-CN" sz="2400" dirty="0">
                <a:latin typeface="华文中宋" panose="02010600040101010101" pitchFamily="2" charset="-122"/>
                <a:ea typeface="华文中宋" panose="02010600040101010101" pitchFamily="2" charset="-122"/>
              </a:rPr>
              <a:t>(7)</a:t>
            </a:r>
            <a:r>
              <a:rPr lang="zh-CN" altLang="en-US" sz="2400" dirty="0">
                <a:latin typeface="华文中宋" panose="02010600040101010101" pitchFamily="2" charset="-122"/>
                <a:ea typeface="华文中宋" panose="02010600040101010101" pitchFamily="2" charset="-122"/>
              </a:rPr>
              <a:t>参考文献</a:t>
            </a:r>
            <a:r>
              <a:rPr lang="en-US" altLang="zh-CN" sz="2400" dirty="0">
                <a:latin typeface="华文中宋" panose="02010600040101010101" pitchFamily="2" charset="-122"/>
                <a:ea typeface="华文中宋" panose="02010600040101010101" pitchFamily="2" charset="-122"/>
              </a:rPr>
              <a:t>;</a:t>
            </a:r>
            <a:endParaRPr lang="zh-CN" altLang="en-US" sz="2400" dirty="0">
              <a:latin typeface="华文中宋" panose="02010600040101010101" pitchFamily="2" charset="-122"/>
              <a:ea typeface="华文中宋" panose="02010600040101010101" pitchFamily="2" charset="-122"/>
            </a:endParaRPr>
          </a:p>
          <a:p>
            <a:r>
              <a:rPr lang="en-US" altLang="zh-CN" sz="2400" dirty="0">
                <a:latin typeface="华文中宋" panose="02010600040101010101" pitchFamily="2" charset="-122"/>
                <a:ea typeface="华文中宋" panose="02010600040101010101" pitchFamily="2" charset="-122"/>
              </a:rPr>
              <a:t>(8)</a:t>
            </a:r>
            <a:r>
              <a:rPr lang="zh-CN" altLang="en-US" sz="2400" dirty="0">
                <a:latin typeface="华文中宋" panose="02010600040101010101" pitchFamily="2" charset="-122"/>
                <a:ea typeface="华文中宋" panose="02010600040101010101" pitchFamily="2" charset="-122"/>
              </a:rPr>
              <a:t>附录</a:t>
            </a:r>
            <a:r>
              <a:rPr lang="en-US" altLang="zh-CN" sz="2400" dirty="0">
                <a:latin typeface="华文中宋" panose="02010600040101010101" pitchFamily="2" charset="-122"/>
                <a:ea typeface="华文中宋" panose="02010600040101010101" pitchFamily="2" charset="-122"/>
              </a:rPr>
              <a:t>;</a:t>
            </a:r>
            <a:endParaRPr lang="zh-CN" altLang="en-US" sz="2400" dirty="0">
              <a:latin typeface="华文中宋" panose="02010600040101010101" pitchFamily="2" charset="-122"/>
              <a:ea typeface="华文中宋" panose="02010600040101010101" pitchFamily="2" charset="-122"/>
            </a:endParaRPr>
          </a:p>
          <a:p>
            <a:r>
              <a:rPr lang="en-US" altLang="zh-CN" sz="2400" dirty="0">
                <a:latin typeface="华文中宋" panose="02010600040101010101" pitchFamily="2" charset="-122"/>
                <a:ea typeface="华文中宋" panose="02010600040101010101" pitchFamily="2" charset="-122"/>
              </a:rPr>
              <a:t>(9)</a:t>
            </a:r>
            <a:r>
              <a:rPr lang="zh-CN" altLang="en-US" sz="2400" dirty="0">
                <a:latin typeface="华文中宋" panose="02010600040101010101" pitchFamily="2" charset="-122"/>
                <a:ea typeface="华文中宋" panose="02010600040101010101" pitchFamily="2" charset="-122"/>
              </a:rPr>
              <a:t>后记</a:t>
            </a:r>
            <a:r>
              <a:rPr lang="en-US" altLang="zh-CN" sz="2400" dirty="0">
                <a:latin typeface="华文中宋" panose="02010600040101010101" pitchFamily="2" charset="-122"/>
                <a:ea typeface="华文中宋" panose="02010600040101010101" pitchFamily="2" charset="-122"/>
              </a:rPr>
              <a:t>/</a:t>
            </a:r>
            <a:r>
              <a:rPr lang="zh-CN" altLang="en-US" sz="2400" dirty="0">
                <a:latin typeface="华文中宋" panose="02010600040101010101" pitchFamily="2" charset="-122"/>
                <a:ea typeface="华文中宋" panose="02010600040101010101" pitchFamily="2" charset="-122"/>
              </a:rPr>
              <a:t>致谢。</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内容占位符 3"/>
          <p:cNvGraphicFramePr>
            <a:graphicFrameLocks noGrp="1"/>
          </p:cNvGraphicFramePr>
          <p:nvPr>
            <p:ph idx="4294967295"/>
            <p:extLst>
              <p:ext uri="{D42A27DB-BD31-4B8C-83A1-F6EECF244321}">
                <p14:modId xmlns:p14="http://schemas.microsoft.com/office/powerpoint/2010/main" val="3031571982"/>
              </p:ext>
            </p:extLst>
          </p:nvPr>
        </p:nvGraphicFramePr>
        <p:xfrm>
          <a:off x="412750" y="1268413"/>
          <a:ext cx="8353425" cy="4914899"/>
        </p:xfrm>
        <a:graphic>
          <a:graphicData uri="http://schemas.openxmlformats.org/drawingml/2006/table">
            <a:tbl>
              <a:tblPr>
                <a:tableStyleId>{5C22544A-7EE6-4342-B048-85BDC9FD1C3A}</a:tableStyleId>
              </a:tblPr>
              <a:tblGrid>
                <a:gridCol w="2143026">
                  <a:extLst>
                    <a:ext uri="{9D8B030D-6E8A-4147-A177-3AD203B41FA5}">
                      <a16:colId xmlns:a16="http://schemas.microsoft.com/office/drawing/2014/main" val="20000"/>
                    </a:ext>
                  </a:extLst>
                </a:gridCol>
                <a:gridCol w="4770153">
                  <a:extLst>
                    <a:ext uri="{9D8B030D-6E8A-4147-A177-3AD203B41FA5}">
                      <a16:colId xmlns:a16="http://schemas.microsoft.com/office/drawing/2014/main" val="20001"/>
                    </a:ext>
                  </a:extLst>
                </a:gridCol>
                <a:gridCol w="1440246">
                  <a:extLst>
                    <a:ext uri="{9D8B030D-6E8A-4147-A177-3AD203B41FA5}">
                      <a16:colId xmlns:a16="http://schemas.microsoft.com/office/drawing/2014/main" val="20002"/>
                    </a:ext>
                  </a:extLst>
                </a:gridCol>
              </a:tblGrid>
              <a:tr h="479980">
                <a:tc>
                  <a:txBody>
                    <a:bodyPr/>
                    <a:lstStyle/>
                    <a:p>
                      <a:pPr marL="0" marR="0" algn="ctr">
                        <a:lnSpc>
                          <a:spcPct val="150000"/>
                        </a:lnSpc>
                        <a:spcBef>
                          <a:spcPts val="0"/>
                        </a:spcBef>
                        <a:spcAft>
                          <a:spcPts val="0"/>
                        </a:spcAft>
                      </a:pPr>
                      <a:r>
                        <a:rPr lang="zh-CN" altLang="en-US" sz="1800" b="1" kern="100" dirty="0">
                          <a:effectLst/>
                          <a:latin typeface="华文中宋" panose="02010600040101010101" pitchFamily="2" charset="-122"/>
                          <a:ea typeface="华文中宋" panose="02010600040101010101" pitchFamily="2" charset="-122"/>
                        </a:rPr>
                        <a:t>评价指标</a:t>
                      </a:r>
                    </a:p>
                  </a:txBody>
                  <a:tcPr marL="51250" marR="51250" marT="34176" marB="34176" anchor="ctr"/>
                </a:tc>
                <a:tc>
                  <a:txBody>
                    <a:bodyPr/>
                    <a:lstStyle/>
                    <a:p>
                      <a:pPr marL="0" marR="0" algn="ctr">
                        <a:lnSpc>
                          <a:spcPct val="150000"/>
                        </a:lnSpc>
                        <a:spcBef>
                          <a:spcPts val="0"/>
                        </a:spcBef>
                        <a:spcAft>
                          <a:spcPts val="0"/>
                        </a:spcAft>
                      </a:pPr>
                      <a:r>
                        <a:rPr lang="zh-CN" altLang="en-US" sz="1800" b="1" kern="100" dirty="0">
                          <a:effectLst/>
                          <a:latin typeface="华文中宋" panose="02010600040101010101" pitchFamily="2" charset="-122"/>
                          <a:ea typeface="华文中宋" panose="02010600040101010101" pitchFamily="2" charset="-122"/>
                        </a:rPr>
                        <a:t>评价要素</a:t>
                      </a:r>
                    </a:p>
                  </a:txBody>
                  <a:tcPr marL="51250" marR="51250" marT="34176" marB="34176"/>
                </a:tc>
                <a:tc>
                  <a:txBody>
                    <a:bodyPr/>
                    <a:lstStyle/>
                    <a:p>
                      <a:pPr marL="0" marR="0" algn="ctr">
                        <a:lnSpc>
                          <a:spcPct val="150000"/>
                        </a:lnSpc>
                        <a:spcBef>
                          <a:spcPts val="0"/>
                        </a:spcBef>
                        <a:spcAft>
                          <a:spcPts val="0"/>
                        </a:spcAft>
                      </a:pPr>
                      <a:r>
                        <a:rPr lang="zh-CN" altLang="en-US" sz="1800" b="1" kern="100" dirty="0">
                          <a:effectLst/>
                          <a:latin typeface="华文中宋" panose="02010600040101010101" pitchFamily="2" charset="-122"/>
                          <a:ea typeface="华文中宋" panose="02010600040101010101" pitchFamily="2" charset="-122"/>
                        </a:rPr>
                        <a:t>权重</a:t>
                      </a:r>
                    </a:p>
                  </a:txBody>
                  <a:tcPr marL="51250" marR="51250" marT="34176" marB="34176"/>
                </a:tc>
                <a:extLst>
                  <a:ext uri="{0D108BD9-81ED-4DB2-BD59-A6C34878D82A}">
                    <a16:rowId xmlns:a16="http://schemas.microsoft.com/office/drawing/2014/main" val="10000"/>
                  </a:ext>
                </a:extLst>
              </a:tr>
              <a:tr h="800135">
                <a:tc>
                  <a:txBody>
                    <a:bodyPr/>
                    <a:lstStyle/>
                    <a:p>
                      <a:pPr marL="0" marR="0" algn="ctr">
                        <a:lnSpc>
                          <a:spcPct val="150000"/>
                        </a:lnSpc>
                        <a:spcBef>
                          <a:spcPts val="0"/>
                        </a:spcBef>
                        <a:spcAft>
                          <a:spcPts val="0"/>
                        </a:spcAft>
                      </a:pPr>
                      <a:r>
                        <a:rPr lang="zh-CN" altLang="en-US" sz="1600" b="1" kern="100" dirty="0">
                          <a:effectLst/>
                          <a:latin typeface="华文中宋" panose="02010600040101010101" pitchFamily="2" charset="-122"/>
                          <a:ea typeface="华文中宋" panose="02010600040101010101" pitchFamily="2" charset="-122"/>
                        </a:rPr>
                        <a:t>选题与意义</a:t>
                      </a:r>
                    </a:p>
                  </a:txBody>
                  <a:tcPr marL="51250" marR="51250" marT="34176" marB="34176" anchor="ctr"/>
                </a:tc>
                <a:tc>
                  <a:txBody>
                    <a:bodyPr/>
                    <a:lstStyle/>
                    <a:p>
                      <a:pPr marL="0" marR="0" algn="l">
                        <a:lnSpc>
                          <a:spcPct val="150000"/>
                        </a:lnSpc>
                        <a:spcBef>
                          <a:spcPts val="0"/>
                        </a:spcBef>
                        <a:spcAft>
                          <a:spcPts val="0"/>
                        </a:spcAft>
                      </a:pPr>
                      <a:r>
                        <a:rPr lang="zh-CN" altLang="en-US" sz="1600" kern="100" dirty="0">
                          <a:effectLst/>
                          <a:latin typeface="华文中宋" panose="02010600040101010101" pitchFamily="2" charset="-122"/>
                          <a:ea typeface="华文中宋" panose="02010600040101010101" pitchFamily="2" charset="-122"/>
                        </a:rPr>
                        <a:t>选题基于国际汉语教育的基本问题；成果具有明确的社会意义或应用价值。</a:t>
                      </a:r>
                    </a:p>
                  </a:txBody>
                  <a:tcPr marL="51250" marR="51250" marT="34176" marB="34176" anchor="ctr"/>
                </a:tc>
                <a:tc>
                  <a:txBody>
                    <a:bodyPr/>
                    <a:lstStyle/>
                    <a:p>
                      <a:pPr marL="0" marR="0" algn="ctr">
                        <a:lnSpc>
                          <a:spcPct val="150000"/>
                        </a:lnSpc>
                        <a:spcBef>
                          <a:spcPts val="0"/>
                        </a:spcBef>
                        <a:spcAft>
                          <a:spcPts val="0"/>
                        </a:spcAft>
                      </a:pPr>
                      <a:r>
                        <a:rPr lang="en-US" altLang="zh-CN" sz="1600" kern="100" dirty="0">
                          <a:effectLst/>
                          <a:latin typeface="华文中宋" panose="02010600040101010101" pitchFamily="2" charset="-122"/>
                          <a:ea typeface="华文中宋" panose="02010600040101010101" pitchFamily="2" charset="-122"/>
                        </a:rPr>
                        <a:t>10%</a:t>
                      </a:r>
                      <a:endParaRPr lang="zh-CN" altLang="en-US" sz="1600" kern="100" dirty="0">
                        <a:effectLst/>
                        <a:latin typeface="华文中宋" panose="02010600040101010101" pitchFamily="2" charset="-122"/>
                        <a:ea typeface="华文中宋" panose="02010600040101010101" pitchFamily="2" charset="-122"/>
                      </a:endParaRPr>
                    </a:p>
                  </a:txBody>
                  <a:tcPr marL="51250" marR="51250" marT="34176" marB="34176" anchor="ctr"/>
                </a:tc>
                <a:extLst>
                  <a:ext uri="{0D108BD9-81ED-4DB2-BD59-A6C34878D82A}">
                    <a16:rowId xmlns:a16="http://schemas.microsoft.com/office/drawing/2014/main" val="10001"/>
                  </a:ext>
                </a:extLst>
              </a:tr>
              <a:tr h="800135">
                <a:tc>
                  <a:txBody>
                    <a:bodyPr/>
                    <a:lstStyle/>
                    <a:p>
                      <a:pPr marL="0" marR="0" algn="ctr">
                        <a:lnSpc>
                          <a:spcPct val="150000"/>
                        </a:lnSpc>
                        <a:spcBef>
                          <a:spcPts val="0"/>
                        </a:spcBef>
                        <a:spcAft>
                          <a:spcPts val="0"/>
                        </a:spcAft>
                      </a:pPr>
                      <a:r>
                        <a:rPr lang="zh-CN" altLang="en-US" sz="1600" b="1" kern="100" dirty="0">
                          <a:effectLst/>
                          <a:latin typeface="华文中宋" panose="02010600040101010101" pitchFamily="2" charset="-122"/>
                          <a:ea typeface="华文中宋" panose="02010600040101010101" pitchFamily="2" charset="-122"/>
                        </a:rPr>
                        <a:t>理论基础与文献</a:t>
                      </a:r>
                    </a:p>
                  </a:txBody>
                  <a:tcPr marL="51250" marR="51250" marT="34176" marB="34176" anchor="ctr"/>
                </a:tc>
                <a:tc>
                  <a:txBody>
                    <a:bodyPr/>
                    <a:lstStyle/>
                    <a:p>
                      <a:pPr marL="0" marR="0" algn="l">
                        <a:lnSpc>
                          <a:spcPct val="150000"/>
                        </a:lnSpc>
                        <a:spcBef>
                          <a:spcPts val="0"/>
                        </a:spcBef>
                        <a:spcAft>
                          <a:spcPts val="0"/>
                        </a:spcAft>
                      </a:pPr>
                      <a:r>
                        <a:rPr lang="zh-CN" altLang="en-US" sz="1600" kern="100" dirty="0">
                          <a:effectLst/>
                          <a:latin typeface="华文中宋" panose="02010600040101010101" pitchFamily="2" charset="-122"/>
                          <a:ea typeface="华文中宋" panose="02010600040101010101" pitchFamily="2" charset="-122"/>
                        </a:rPr>
                        <a:t>理论基础坚实，并能灵活运用；文献丰富，充分把</a:t>
                      </a:r>
                    </a:p>
                    <a:p>
                      <a:pPr marL="0" marR="0" algn="l">
                        <a:lnSpc>
                          <a:spcPct val="150000"/>
                        </a:lnSpc>
                        <a:spcBef>
                          <a:spcPts val="0"/>
                        </a:spcBef>
                        <a:spcAft>
                          <a:spcPts val="0"/>
                        </a:spcAft>
                      </a:pPr>
                      <a:r>
                        <a:rPr lang="zh-CN" altLang="en-US" sz="1600" kern="100" dirty="0">
                          <a:effectLst/>
                          <a:latin typeface="华文中宋" panose="02010600040101010101" pitchFamily="2" charset="-122"/>
                          <a:ea typeface="华文中宋" panose="02010600040101010101" pitchFamily="2" charset="-122"/>
                        </a:rPr>
                        <a:t>握有关问题的国内外发展情况与研究动态。</a:t>
                      </a:r>
                    </a:p>
                  </a:txBody>
                  <a:tcPr marL="51250" marR="51250" marT="34176" marB="34176" anchor="ctr"/>
                </a:tc>
                <a:tc>
                  <a:txBody>
                    <a:bodyPr/>
                    <a:lstStyle/>
                    <a:p>
                      <a:pPr marL="0" marR="0" algn="ctr">
                        <a:lnSpc>
                          <a:spcPct val="150000"/>
                        </a:lnSpc>
                        <a:spcBef>
                          <a:spcPts val="0"/>
                        </a:spcBef>
                        <a:spcAft>
                          <a:spcPts val="0"/>
                        </a:spcAft>
                      </a:pPr>
                      <a:r>
                        <a:rPr lang="en-US" altLang="zh-CN" sz="1600" kern="100" dirty="0">
                          <a:effectLst/>
                          <a:latin typeface="华文中宋" panose="02010600040101010101" pitchFamily="2" charset="-122"/>
                          <a:ea typeface="华文中宋" panose="02010600040101010101" pitchFamily="2" charset="-122"/>
                        </a:rPr>
                        <a:t>15%</a:t>
                      </a:r>
                      <a:endParaRPr lang="zh-CN" altLang="en-US" sz="1600" kern="100" dirty="0">
                        <a:effectLst/>
                        <a:latin typeface="华文中宋" panose="02010600040101010101" pitchFamily="2" charset="-122"/>
                        <a:ea typeface="华文中宋" panose="02010600040101010101" pitchFamily="2" charset="-122"/>
                      </a:endParaRPr>
                    </a:p>
                  </a:txBody>
                  <a:tcPr marL="51250" marR="51250" marT="34176" marB="34176" anchor="ctr"/>
                </a:tc>
                <a:extLst>
                  <a:ext uri="{0D108BD9-81ED-4DB2-BD59-A6C34878D82A}">
                    <a16:rowId xmlns:a16="http://schemas.microsoft.com/office/drawing/2014/main" val="10002"/>
                  </a:ext>
                </a:extLst>
              </a:tr>
              <a:tr h="800135">
                <a:tc>
                  <a:txBody>
                    <a:bodyPr/>
                    <a:lstStyle/>
                    <a:p>
                      <a:pPr marL="0" marR="0" algn="ctr">
                        <a:lnSpc>
                          <a:spcPct val="150000"/>
                        </a:lnSpc>
                        <a:spcBef>
                          <a:spcPts val="0"/>
                        </a:spcBef>
                        <a:spcAft>
                          <a:spcPts val="0"/>
                        </a:spcAft>
                      </a:pPr>
                      <a:r>
                        <a:rPr lang="zh-CN" altLang="en-US" sz="1600" b="1" kern="100" dirty="0">
                          <a:effectLst/>
                          <a:latin typeface="华文中宋" panose="02010600040101010101" pitchFamily="2" charset="-122"/>
                          <a:ea typeface="华文中宋" panose="02010600040101010101" pitchFamily="2" charset="-122"/>
                        </a:rPr>
                        <a:t>研究方法与工作量</a:t>
                      </a:r>
                    </a:p>
                  </a:txBody>
                  <a:tcPr marL="51250" marR="51250" marT="34176" marB="34176" anchor="ctr"/>
                </a:tc>
                <a:tc>
                  <a:txBody>
                    <a:bodyPr/>
                    <a:lstStyle/>
                    <a:p>
                      <a:pPr marL="0" marR="0" algn="l">
                        <a:lnSpc>
                          <a:spcPct val="150000"/>
                        </a:lnSpc>
                        <a:spcBef>
                          <a:spcPts val="0"/>
                        </a:spcBef>
                        <a:spcAft>
                          <a:spcPts val="0"/>
                        </a:spcAft>
                      </a:pPr>
                      <a:r>
                        <a:rPr lang="zh-CN" altLang="en-US" sz="1600" kern="100" dirty="0">
                          <a:effectLst/>
                          <a:latin typeface="华文中宋" panose="02010600040101010101" pitchFamily="2" charset="-122"/>
                          <a:ea typeface="华文中宋" panose="02010600040101010101" pitchFamily="2" charset="-122"/>
                        </a:rPr>
                        <a:t>研究设计合理，方法科学；论文工作量饱满，有一定难度。</a:t>
                      </a:r>
                    </a:p>
                  </a:txBody>
                  <a:tcPr marL="51250" marR="51250" marT="34176" marB="34176" anchor="ctr"/>
                </a:tc>
                <a:tc>
                  <a:txBody>
                    <a:bodyPr/>
                    <a:lstStyle/>
                    <a:p>
                      <a:pPr marL="0" marR="0" algn="ctr">
                        <a:lnSpc>
                          <a:spcPct val="150000"/>
                        </a:lnSpc>
                        <a:spcBef>
                          <a:spcPts val="0"/>
                        </a:spcBef>
                        <a:spcAft>
                          <a:spcPts val="0"/>
                        </a:spcAft>
                      </a:pPr>
                      <a:r>
                        <a:rPr lang="en-US" altLang="zh-CN" sz="1600" kern="100" dirty="0">
                          <a:effectLst/>
                          <a:latin typeface="华文中宋" panose="02010600040101010101" pitchFamily="2" charset="-122"/>
                          <a:ea typeface="华文中宋" panose="02010600040101010101" pitchFamily="2" charset="-122"/>
                        </a:rPr>
                        <a:t>30%</a:t>
                      </a:r>
                      <a:endParaRPr lang="zh-CN" altLang="en-US" sz="1600" kern="100" dirty="0">
                        <a:effectLst/>
                        <a:latin typeface="华文中宋" panose="02010600040101010101" pitchFamily="2" charset="-122"/>
                        <a:ea typeface="华文中宋" panose="02010600040101010101" pitchFamily="2" charset="-122"/>
                      </a:endParaRPr>
                    </a:p>
                  </a:txBody>
                  <a:tcPr marL="51250" marR="51250" marT="34176" marB="34176" anchor="ctr"/>
                </a:tc>
                <a:extLst>
                  <a:ext uri="{0D108BD9-81ED-4DB2-BD59-A6C34878D82A}">
                    <a16:rowId xmlns:a16="http://schemas.microsoft.com/office/drawing/2014/main" val="10003"/>
                  </a:ext>
                </a:extLst>
              </a:tr>
              <a:tr h="800135">
                <a:tc>
                  <a:txBody>
                    <a:bodyPr/>
                    <a:lstStyle/>
                    <a:p>
                      <a:pPr marL="0" marR="0" algn="ctr">
                        <a:lnSpc>
                          <a:spcPct val="150000"/>
                        </a:lnSpc>
                        <a:spcBef>
                          <a:spcPts val="0"/>
                        </a:spcBef>
                        <a:spcAft>
                          <a:spcPts val="0"/>
                        </a:spcAft>
                      </a:pPr>
                      <a:r>
                        <a:rPr lang="zh-CN" altLang="en-US" sz="1600" b="1" kern="100" dirty="0">
                          <a:effectLst/>
                          <a:latin typeface="华文中宋" panose="02010600040101010101" pitchFamily="2" charset="-122"/>
                          <a:ea typeface="华文中宋" panose="02010600040101010101" pitchFamily="2" charset="-122"/>
                        </a:rPr>
                        <a:t>材料与分析</a:t>
                      </a:r>
                    </a:p>
                  </a:txBody>
                  <a:tcPr marL="51250" marR="51250" marT="34176" marB="34176" anchor="ctr"/>
                </a:tc>
                <a:tc>
                  <a:txBody>
                    <a:bodyPr/>
                    <a:lstStyle/>
                    <a:p>
                      <a:pPr marL="0" marR="0" algn="l">
                        <a:lnSpc>
                          <a:spcPct val="150000"/>
                        </a:lnSpc>
                        <a:spcBef>
                          <a:spcPts val="0"/>
                        </a:spcBef>
                        <a:spcAft>
                          <a:spcPts val="0"/>
                        </a:spcAft>
                      </a:pPr>
                      <a:r>
                        <a:rPr lang="zh-CN" altLang="en-US" sz="1600" kern="100" dirty="0">
                          <a:effectLst/>
                          <a:latin typeface="华文中宋" panose="02010600040101010101" pitchFamily="2" charset="-122"/>
                          <a:ea typeface="华文中宋" panose="02010600040101010101" pitchFamily="2" charset="-122"/>
                        </a:rPr>
                        <a:t>材料丰富、具体、翔实，数据真实、可靠、有效；</a:t>
                      </a:r>
                    </a:p>
                    <a:p>
                      <a:pPr marL="0" marR="0" algn="l">
                        <a:lnSpc>
                          <a:spcPct val="150000"/>
                        </a:lnSpc>
                        <a:spcBef>
                          <a:spcPts val="0"/>
                        </a:spcBef>
                        <a:spcAft>
                          <a:spcPts val="0"/>
                        </a:spcAft>
                      </a:pPr>
                      <a:r>
                        <a:rPr lang="zh-CN" altLang="en-US" sz="1600" kern="100" dirty="0">
                          <a:effectLst/>
                          <a:latin typeface="华文中宋" panose="02010600040101010101" pitchFamily="2" charset="-122"/>
                          <a:ea typeface="华文中宋" panose="02010600040101010101" pitchFamily="2" charset="-122"/>
                        </a:rPr>
                        <a:t>描述细致，分析透彻，结论言之有据。</a:t>
                      </a:r>
                    </a:p>
                  </a:txBody>
                  <a:tcPr marL="51250" marR="51250" marT="34176" marB="34176" anchor="ctr"/>
                </a:tc>
                <a:tc>
                  <a:txBody>
                    <a:bodyPr/>
                    <a:lstStyle/>
                    <a:p>
                      <a:pPr marL="0" marR="0" algn="ctr">
                        <a:lnSpc>
                          <a:spcPct val="150000"/>
                        </a:lnSpc>
                        <a:spcBef>
                          <a:spcPts val="0"/>
                        </a:spcBef>
                        <a:spcAft>
                          <a:spcPts val="0"/>
                        </a:spcAft>
                      </a:pPr>
                      <a:r>
                        <a:rPr lang="en-US" altLang="zh-CN" sz="1600" kern="100" dirty="0">
                          <a:effectLst/>
                          <a:latin typeface="华文中宋" panose="02010600040101010101" pitchFamily="2" charset="-122"/>
                          <a:ea typeface="华文中宋" panose="02010600040101010101" pitchFamily="2" charset="-122"/>
                        </a:rPr>
                        <a:t>35%</a:t>
                      </a:r>
                      <a:endParaRPr lang="zh-CN" altLang="en-US" sz="1600" kern="100" dirty="0">
                        <a:effectLst/>
                        <a:latin typeface="华文中宋" panose="02010600040101010101" pitchFamily="2" charset="-122"/>
                        <a:ea typeface="华文中宋" panose="02010600040101010101" pitchFamily="2" charset="-122"/>
                      </a:endParaRPr>
                    </a:p>
                  </a:txBody>
                  <a:tcPr marL="51250" marR="51250" marT="34176" marB="34176" anchor="ctr"/>
                </a:tc>
                <a:extLst>
                  <a:ext uri="{0D108BD9-81ED-4DB2-BD59-A6C34878D82A}">
                    <a16:rowId xmlns:a16="http://schemas.microsoft.com/office/drawing/2014/main" val="10004"/>
                  </a:ext>
                </a:extLst>
              </a:tr>
              <a:tr h="800135">
                <a:tc>
                  <a:txBody>
                    <a:bodyPr/>
                    <a:lstStyle/>
                    <a:p>
                      <a:pPr marL="0" marR="0" algn="ctr">
                        <a:lnSpc>
                          <a:spcPct val="150000"/>
                        </a:lnSpc>
                        <a:spcBef>
                          <a:spcPts val="0"/>
                        </a:spcBef>
                        <a:spcAft>
                          <a:spcPts val="0"/>
                        </a:spcAft>
                      </a:pPr>
                      <a:r>
                        <a:rPr lang="zh-CN" altLang="en-US" sz="1600" b="1" kern="100" dirty="0">
                          <a:effectLst/>
                          <a:latin typeface="华文中宋" panose="02010600040101010101" pitchFamily="2" charset="-122"/>
                          <a:ea typeface="华文中宋" panose="02010600040101010101" pitchFamily="2" charset="-122"/>
                        </a:rPr>
                        <a:t>科学态度与写作能力</a:t>
                      </a:r>
                    </a:p>
                  </a:txBody>
                  <a:tcPr marL="51250" marR="51250" marT="34176" marB="34176" anchor="ctr"/>
                </a:tc>
                <a:tc>
                  <a:txBody>
                    <a:bodyPr/>
                    <a:lstStyle/>
                    <a:p>
                      <a:pPr marL="0" marR="0" algn="l">
                        <a:lnSpc>
                          <a:spcPct val="150000"/>
                        </a:lnSpc>
                        <a:spcBef>
                          <a:spcPts val="0"/>
                        </a:spcBef>
                        <a:spcAft>
                          <a:spcPts val="0"/>
                        </a:spcAft>
                      </a:pPr>
                      <a:r>
                        <a:rPr lang="zh-CN" altLang="en-US" sz="1600" kern="100" dirty="0">
                          <a:effectLst/>
                          <a:latin typeface="华文中宋" panose="02010600040101010101" pitchFamily="2" charset="-122"/>
                          <a:ea typeface="华文中宋" panose="02010600040101010101" pitchFamily="2" charset="-122"/>
                        </a:rPr>
                        <a:t>论文引用规范，具有原创性；结构合理，条理清楚，</a:t>
                      </a:r>
                    </a:p>
                    <a:p>
                      <a:pPr marL="0" marR="0" algn="l">
                        <a:lnSpc>
                          <a:spcPct val="150000"/>
                        </a:lnSpc>
                        <a:spcBef>
                          <a:spcPts val="0"/>
                        </a:spcBef>
                        <a:spcAft>
                          <a:spcPts val="0"/>
                        </a:spcAft>
                      </a:pPr>
                      <a:r>
                        <a:rPr lang="zh-CN" altLang="en-US" sz="1600" kern="100" dirty="0">
                          <a:effectLst/>
                          <a:latin typeface="华文中宋" panose="02010600040101010101" pitchFamily="2" charset="-122"/>
                          <a:ea typeface="华文中宋" panose="02010600040101010101" pitchFamily="2" charset="-122"/>
                        </a:rPr>
                        <a:t>表达严谨、准确。</a:t>
                      </a:r>
                    </a:p>
                  </a:txBody>
                  <a:tcPr marL="51250" marR="51250" marT="34176" marB="34176" anchor="ctr"/>
                </a:tc>
                <a:tc>
                  <a:txBody>
                    <a:bodyPr/>
                    <a:lstStyle/>
                    <a:p>
                      <a:pPr marL="0" marR="0" algn="ctr">
                        <a:lnSpc>
                          <a:spcPct val="150000"/>
                        </a:lnSpc>
                        <a:spcBef>
                          <a:spcPts val="0"/>
                        </a:spcBef>
                        <a:spcAft>
                          <a:spcPts val="0"/>
                        </a:spcAft>
                      </a:pPr>
                      <a:r>
                        <a:rPr lang="en-US" altLang="zh-CN" sz="1600" kern="100" dirty="0">
                          <a:effectLst/>
                          <a:latin typeface="华文中宋" panose="02010600040101010101" pitchFamily="2" charset="-122"/>
                          <a:ea typeface="华文中宋" panose="02010600040101010101" pitchFamily="2" charset="-122"/>
                        </a:rPr>
                        <a:t>10%</a:t>
                      </a:r>
                      <a:endParaRPr lang="zh-CN" altLang="en-US" sz="1600" kern="100" dirty="0">
                        <a:effectLst/>
                        <a:latin typeface="华文中宋" panose="02010600040101010101" pitchFamily="2" charset="-122"/>
                        <a:ea typeface="华文中宋" panose="02010600040101010101" pitchFamily="2" charset="-122"/>
                      </a:endParaRPr>
                    </a:p>
                  </a:txBody>
                  <a:tcPr marL="51250" marR="51250" marT="34176" marB="34176" anchor="ctr"/>
                </a:tc>
                <a:extLst>
                  <a:ext uri="{0D108BD9-81ED-4DB2-BD59-A6C34878D82A}">
                    <a16:rowId xmlns:a16="http://schemas.microsoft.com/office/drawing/2014/main" val="10005"/>
                  </a:ext>
                </a:extLst>
              </a:tr>
              <a:tr h="434244">
                <a:tc gridSpan="2">
                  <a:txBody>
                    <a:bodyPr/>
                    <a:lstStyle/>
                    <a:p>
                      <a:pPr marL="0" marR="0" algn="ctr">
                        <a:lnSpc>
                          <a:spcPct val="150000"/>
                        </a:lnSpc>
                        <a:spcBef>
                          <a:spcPts val="0"/>
                        </a:spcBef>
                        <a:spcAft>
                          <a:spcPts val="0"/>
                        </a:spcAft>
                      </a:pPr>
                      <a:r>
                        <a:rPr lang="zh-CN" altLang="en-US" sz="1600" kern="100" dirty="0">
                          <a:effectLst/>
                        </a:rPr>
                        <a:t>     </a:t>
                      </a:r>
                      <a:r>
                        <a:rPr lang="zh-CN" altLang="en-US" sz="1600" b="1" kern="100" dirty="0">
                          <a:effectLst/>
                        </a:rPr>
                        <a:t>综合评价</a:t>
                      </a:r>
                      <a:endParaRPr lang="zh-CN" altLang="en-US" sz="1600" b="1" kern="100" dirty="0">
                        <a:effectLst/>
                        <a:latin typeface="Times New Roman" panose="02020603050405020304" pitchFamily="18" charset="0"/>
                      </a:endParaRPr>
                    </a:p>
                  </a:txBody>
                  <a:tcPr marL="51250" marR="51250" marT="34176" marB="34176" anchor="ctr"/>
                </a:tc>
                <a:tc hMerge="1">
                  <a:txBody>
                    <a:bodyPr/>
                    <a:lstStyle/>
                    <a:p>
                      <a:endParaRPr lang="zh-CN"/>
                    </a:p>
                  </a:txBody>
                  <a:tcPr/>
                </a:tc>
                <a:tc>
                  <a:txBody>
                    <a:bodyPr/>
                    <a:lstStyle/>
                    <a:p>
                      <a:pPr marL="0" marR="0" algn="l">
                        <a:lnSpc>
                          <a:spcPct val="150000"/>
                        </a:lnSpc>
                        <a:spcBef>
                          <a:spcPts val="0"/>
                        </a:spcBef>
                        <a:spcAft>
                          <a:spcPts val="0"/>
                        </a:spcAft>
                      </a:pPr>
                      <a:endParaRPr lang="zh-CN" altLang="en-US" sz="1600" kern="100" dirty="0">
                        <a:effectLst/>
                        <a:latin typeface="宋体" panose="02010600030101010101" pitchFamily="2" charset="-122"/>
                        <a:ea typeface="宋体" panose="02010600030101010101" pitchFamily="2" charset="-122"/>
                      </a:endParaRPr>
                    </a:p>
                  </a:txBody>
                  <a:tcPr marL="51250" marR="51250" marT="34176" marB="34176"/>
                </a:tc>
                <a:extLst>
                  <a:ext uri="{0D108BD9-81ED-4DB2-BD59-A6C34878D82A}">
                    <a16:rowId xmlns:a16="http://schemas.microsoft.com/office/drawing/2014/main" val="10006"/>
                  </a:ext>
                </a:extLst>
              </a:tr>
            </a:tbl>
          </a:graphicData>
        </a:graphic>
      </p:graphicFrame>
      <p:sp>
        <p:nvSpPr>
          <p:cNvPr id="21539" name="Rectangle 1"/>
          <p:cNvSpPr>
            <a:spLocks noChangeArrowheads="1"/>
          </p:cNvSpPr>
          <p:nvPr/>
        </p:nvSpPr>
        <p:spPr bwMode="auto">
          <a:xfrm>
            <a:off x="985795" y="771674"/>
            <a:ext cx="7362913"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spcBef>
                <a:spcPct val="20000"/>
              </a:spcBef>
              <a:buClr>
                <a:schemeClr val="bg2"/>
              </a:buClr>
              <a:buSzPct val="75000"/>
              <a:buFont typeface="Wingdings" panose="05000000000000000000" pitchFamily="2" charset="2"/>
              <a:buChar char="n"/>
              <a:defRPr sz="3200">
                <a:solidFill>
                  <a:schemeClr val="tx1"/>
                </a:solidFill>
                <a:latin typeface="Arial" panose="020B0604020202020204" pitchFamily="34" charset="0"/>
                <a:ea typeface="宋体" panose="02010600030101010101" pitchFamily="2" charset="-122"/>
              </a:defRPr>
            </a:lvl1pPr>
            <a:lvl2pPr marL="742950" indent="-285750">
              <a:spcBef>
                <a:spcPct val="20000"/>
              </a:spcBef>
              <a:buClr>
                <a:schemeClr val="accent2"/>
              </a:buClr>
              <a:buSzPct val="80000"/>
              <a:buFont typeface="Wingdings" panose="05000000000000000000" pitchFamily="2" charset="2"/>
              <a:buChar char="¨"/>
              <a:defRPr sz="2800">
                <a:solidFill>
                  <a:schemeClr val="tx1"/>
                </a:solidFill>
                <a:latin typeface="Arial" panose="020B0604020202020204" pitchFamily="34" charset="0"/>
                <a:ea typeface="宋体" panose="02010600030101010101" pitchFamily="2" charset="-122"/>
              </a:defRPr>
            </a:lvl2pPr>
            <a:lvl3pPr marL="1143000" indent="-228600">
              <a:spcBef>
                <a:spcPct val="20000"/>
              </a:spcBef>
              <a:buClr>
                <a:schemeClr val="bg2"/>
              </a:buClr>
              <a:buSzPct val="65000"/>
              <a:buFont typeface="Wingdings" panose="05000000000000000000" pitchFamily="2" charset="2"/>
              <a:buChar char="n"/>
              <a:defRPr sz="2400">
                <a:solidFill>
                  <a:schemeClr val="tx1"/>
                </a:solidFill>
                <a:latin typeface="Arial" panose="020B0604020202020204" pitchFamily="34" charset="0"/>
                <a:ea typeface="宋体" panose="02010600030101010101" pitchFamily="2" charset="-122"/>
              </a:defRPr>
            </a:lvl3pPr>
            <a:lvl4pPr marL="1600200" indent="-228600">
              <a:spcBef>
                <a:spcPct val="20000"/>
              </a:spcBef>
              <a:buClr>
                <a:schemeClr val="accent2"/>
              </a:buClr>
              <a:buSzPct val="70000"/>
              <a:buFont typeface="Wingdings" panose="05000000000000000000" pitchFamily="2" charset="2"/>
              <a:buChar char="¨"/>
              <a:defRPr sz="2000">
                <a:solidFill>
                  <a:schemeClr val="tx1"/>
                </a:solidFill>
                <a:latin typeface="Arial" panose="020B0604020202020204" pitchFamily="34" charset="0"/>
                <a:ea typeface="宋体" panose="02010600030101010101" pitchFamily="2" charset="-122"/>
              </a:defRPr>
            </a:lvl4pPr>
            <a:lvl5pPr marL="2057400" indent="-228600">
              <a:spcBef>
                <a:spcPct val="20000"/>
              </a:spcBef>
              <a:buClr>
                <a:schemeClr val="bg2"/>
              </a:buClr>
              <a:buFont typeface="Wingdings" panose="05000000000000000000" pitchFamily="2" charset="2"/>
              <a:buChar char="§"/>
              <a:defRPr sz="2000">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ea typeface="宋体" panose="02010600030101010101" pitchFamily="2" charset="-122"/>
              </a:defRPr>
            </a:lvl9pPr>
          </a:lstStyle>
          <a:p>
            <a:pPr algn="ctr">
              <a:spcBef>
                <a:spcPct val="0"/>
              </a:spcBef>
              <a:buClrTx/>
              <a:buSzTx/>
              <a:buFont typeface="Arial" panose="020B0604020202020204" pitchFamily="34" charset="0"/>
              <a:buNone/>
            </a:pPr>
            <a:r>
              <a:rPr lang="zh-CN" altLang="en-US" sz="2400" b="1" dirty="0">
                <a:latin typeface="华文中宋" panose="02010600040101010101" pitchFamily="2" charset="-122"/>
                <a:ea typeface="华文中宋" panose="02010600040101010101" pitchFamily="2" charset="-122"/>
              </a:rPr>
              <a:t>上海市</a:t>
            </a:r>
            <a:r>
              <a:rPr lang="zh-CN" altLang="zh-CN" sz="2400" b="1" dirty="0">
                <a:latin typeface="华文中宋" panose="02010600040101010101" pitchFamily="2" charset="-122"/>
                <a:ea typeface="华文中宋" panose="02010600040101010101" pitchFamily="2" charset="-122"/>
              </a:rPr>
              <a:t>汉语国际教育硕士专业学位论文评价指标体系 </a:t>
            </a:r>
            <a:endParaRPr lang="zh-CN" altLang="zh-CN" sz="2400" dirty="0">
              <a:latin typeface="华文中宋" panose="02010600040101010101" pitchFamily="2" charset="-122"/>
              <a:ea typeface="华文中宋" panose="02010600040101010101" pitchFamily="2" charset="-122"/>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a:extLst>
              <a:ext uri="{FF2B5EF4-FFF2-40B4-BE49-F238E27FC236}">
                <a16:creationId xmlns:a16="http://schemas.microsoft.com/office/drawing/2014/main" id="{17BD9B00-48DE-F03C-936E-D1AAEAF7F90E}"/>
              </a:ext>
            </a:extLst>
          </p:cNvPr>
          <p:cNvSpPr>
            <a:spLocks noGrp="1"/>
          </p:cNvSpPr>
          <p:nvPr>
            <p:ph idx="1"/>
          </p:nvPr>
        </p:nvSpPr>
        <p:spPr>
          <a:xfrm>
            <a:off x="539552" y="2636912"/>
            <a:ext cx="8208912" cy="3096344"/>
          </a:xfrm>
        </p:spPr>
        <p:txBody>
          <a:bodyPr/>
          <a:lstStyle/>
          <a:p>
            <a:pPr algn="just">
              <a:lnSpc>
                <a:spcPts val="3300"/>
              </a:lnSpc>
            </a:pPr>
            <a:r>
              <a:rPr lang="zh-CN" altLang="zh-CN" sz="2800" kern="0" dirty="0">
                <a:effectLst/>
                <a:latin typeface="等线" panose="02010600030101010101" pitchFamily="2" charset="-122"/>
                <a:ea typeface="微软雅黑" panose="020B0503020204020204" pitchFamily="34" charset="-122"/>
                <a:cs typeface="宋体" panose="02010600030101010101" pitchFamily="2" charset="-122"/>
              </a:rPr>
              <a:t>选题紧密结合</a:t>
            </a:r>
            <a:r>
              <a:rPr lang="zh-CN" altLang="zh-CN" sz="2800" kern="0" dirty="0">
                <a:solidFill>
                  <a:srgbClr val="FF0000"/>
                </a:solidFill>
                <a:effectLst/>
                <a:latin typeface="等线" panose="02010600030101010101" pitchFamily="2" charset="-122"/>
                <a:ea typeface="微软雅黑" panose="020B0503020204020204" pitchFamily="34" charset="-122"/>
                <a:cs typeface="宋体" panose="02010600030101010101" pitchFamily="2" charset="-122"/>
              </a:rPr>
              <a:t>中文作为第二语言教学实践</a:t>
            </a:r>
            <a:r>
              <a:rPr lang="zh-CN" altLang="zh-CN" sz="2800" kern="0" dirty="0">
                <a:effectLst/>
                <a:latin typeface="等线" panose="02010600030101010101" pitchFamily="2" charset="-122"/>
                <a:ea typeface="微软雅黑" panose="020B0503020204020204" pitchFamily="34" charset="-122"/>
                <a:cs typeface="宋体" panose="02010600030101010101" pitchFamily="2" charset="-122"/>
              </a:rPr>
              <a:t>，在应用研究方面具有创新推广价值。</a:t>
            </a:r>
            <a:endParaRPr lang="zh-CN" altLang="zh-CN" sz="2800" kern="100" dirty="0">
              <a:effectLst/>
              <a:latin typeface="等线" panose="02010600030101010101" pitchFamily="2" charset="-122"/>
              <a:ea typeface="等线" panose="02010600030101010101" pitchFamily="2" charset="-122"/>
              <a:cs typeface="Times New Roman" panose="02020603050405020304" pitchFamily="18" charset="0"/>
            </a:endParaRPr>
          </a:p>
          <a:p>
            <a:pPr algn="just">
              <a:lnSpc>
                <a:spcPts val="3300"/>
              </a:lnSpc>
            </a:pPr>
            <a:r>
              <a:rPr lang="zh-CN" altLang="zh-CN" sz="2800" kern="0" dirty="0">
                <a:effectLst/>
                <a:latin typeface="等线" panose="02010600030101010101" pitchFamily="2" charset="-122"/>
                <a:ea typeface="微软雅黑" panose="020B0503020204020204" pitchFamily="34" charset="-122"/>
                <a:cs typeface="宋体" panose="02010600030101010101" pitchFamily="2" charset="-122"/>
              </a:rPr>
              <a:t>通过</a:t>
            </a:r>
            <a:r>
              <a:rPr lang="zh-CN" altLang="zh-CN" sz="2800" kern="0" dirty="0">
                <a:solidFill>
                  <a:srgbClr val="FF0000"/>
                </a:solidFill>
                <a:effectLst/>
                <a:latin typeface="等线" panose="02010600030101010101" pitchFamily="2" charset="-122"/>
                <a:ea typeface="微软雅黑" panose="020B0503020204020204" pitchFamily="34" charset="-122"/>
                <a:cs typeface="宋体" panose="02010600030101010101" pitchFamily="2" charset="-122"/>
              </a:rPr>
              <a:t>文献搜集整理、调查、实验、设计、分析</a:t>
            </a:r>
            <a:r>
              <a:rPr lang="zh-CN" altLang="zh-CN" sz="2800" kern="0" dirty="0">
                <a:effectLst/>
                <a:latin typeface="等线" panose="02010600030101010101" pitchFamily="2" charset="-122"/>
                <a:ea typeface="微软雅黑" panose="020B0503020204020204" pitchFamily="34" charset="-122"/>
                <a:cs typeface="宋体" panose="02010600030101010101" pitchFamily="2" charset="-122"/>
              </a:rPr>
              <a:t>，运用学科理论、方法和技术解决实际问题。强调在实践中发现问题的敏锐性、分析问题的科学性、解决问题的有效性，展现</a:t>
            </a:r>
            <a:r>
              <a:rPr lang="zh-CN" altLang="zh-CN" sz="2800" kern="0" dirty="0">
                <a:solidFill>
                  <a:srgbClr val="FF0000"/>
                </a:solidFill>
                <a:effectLst/>
                <a:latin typeface="等线" panose="02010600030101010101" pitchFamily="2" charset="-122"/>
                <a:ea typeface="微软雅黑" panose="020B0503020204020204" pitchFamily="34" charset="-122"/>
                <a:cs typeface="宋体" panose="02010600030101010101" pitchFamily="2" charset="-122"/>
              </a:rPr>
              <a:t>教育反思能力</a:t>
            </a:r>
            <a:r>
              <a:rPr lang="zh-CN" altLang="zh-CN" sz="2800" kern="0" dirty="0">
                <a:effectLst/>
                <a:latin typeface="等线" panose="02010600030101010101" pitchFamily="2" charset="-122"/>
                <a:ea typeface="微软雅黑" panose="020B0503020204020204" pitchFamily="34" charset="-122"/>
                <a:cs typeface="宋体" panose="02010600030101010101" pitchFamily="2" charset="-122"/>
              </a:rPr>
              <a:t>。</a:t>
            </a:r>
            <a:endParaRPr lang="zh-CN" altLang="zh-CN" sz="2800" kern="100" dirty="0">
              <a:effectLst/>
              <a:latin typeface="等线" panose="02010600030101010101" pitchFamily="2" charset="-122"/>
              <a:ea typeface="等线" panose="02010600030101010101" pitchFamily="2" charset="-122"/>
              <a:cs typeface="Times New Roman" panose="02020603050405020304" pitchFamily="18" charset="0"/>
            </a:endParaRPr>
          </a:p>
          <a:p>
            <a:pPr>
              <a:lnSpc>
                <a:spcPts val="3300"/>
              </a:lnSpc>
            </a:pPr>
            <a:endParaRPr lang="zh-CN" altLang="en-US" sz="2800" dirty="0"/>
          </a:p>
        </p:txBody>
      </p:sp>
      <p:sp>
        <p:nvSpPr>
          <p:cNvPr id="4" name="文本框 3">
            <a:extLst>
              <a:ext uri="{FF2B5EF4-FFF2-40B4-BE49-F238E27FC236}">
                <a16:creationId xmlns:a16="http://schemas.microsoft.com/office/drawing/2014/main" id="{AF14BF82-732E-01B9-C3D1-59AE56875A5B}"/>
              </a:ext>
            </a:extLst>
          </p:cNvPr>
          <p:cNvSpPr txBox="1"/>
          <p:nvPr/>
        </p:nvSpPr>
        <p:spPr>
          <a:xfrm>
            <a:off x="467544" y="692696"/>
            <a:ext cx="8676456" cy="1384995"/>
          </a:xfrm>
          <a:prstGeom prst="rect">
            <a:avLst/>
          </a:prstGeom>
          <a:noFill/>
        </p:spPr>
        <p:txBody>
          <a:bodyPr wrap="square" rtlCol="0">
            <a:spAutoFit/>
          </a:bodyPr>
          <a:lstStyle/>
          <a:p>
            <a:r>
              <a:rPr lang="en-US" altLang="zh-CN" sz="2800" b="1" kern="0" dirty="0">
                <a:latin typeface="Times New Roman" panose="02020603050405020304" pitchFamily="18" charset="0"/>
                <a:cs typeface="Times New Roman" panose="02020603050405020304" pitchFamily="18" charset="0"/>
              </a:rPr>
              <a:t>3</a:t>
            </a:r>
            <a:r>
              <a:rPr lang="en-US" altLang="zh-CN" sz="2800" b="1" dirty="0">
                <a:latin typeface="黑体" panose="02010609060101010101" pitchFamily="49" charset="-122"/>
                <a:ea typeface="黑体" panose="02010609060101010101" pitchFamily="49" charset="-122"/>
              </a:rPr>
              <a:t> </a:t>
            </a:r>
            <a:r>
              <a:rPr lang="en-US" altLang="zh-CN" sz="2800" b="1" kern="0" dirty="0">
                <a:effectLst/>
                <a:latin typeface="Times New Roman" panose="02020603050405020304" pitchFamily="18" charset="0"/>
                <a:cs typeface="Times New Roman" panose="02020603050405020304" pitchFamily="18" charset="0"/>
              </a:rPr>
              <a:t>2024</a:t>
            </a:r>
            <a:r>
              <a:rPr lang="zh-CN" altLang="zh-CN" sz="2800" b="1" kern="0" dirty="0">
                <a:effectLst/>
                <a:latin typeface="Times New Roman" panose="02020603050405020304" pitchFamily="18" charset="0"/>
                <a:cs typeface="Times New Roman" panose="02020603050405020304" pitchFamily="18" charset="0"/>
              </a:rPr>
              <a:t>中国学位与研究生教育学会官网</a:t>
            </a:r>
            <a:r>
              <a:rPr lang="en-US" altLang="zh-CN" sz="2800" b="1" kern="0" dirty="0">
                <a:effectLst/>
                <a:latin typeface="Times New Roman" panose="02020603050405020304" pitchFamily="18" charset="0"/>
                <a:cs typeface="Times New Roman" panose="02020603050405020304" pitchFamily="18" charset="0"/>
              </a:rPr>
              <a:t>https://www.acge.org.cn/encyclopediaFront/enterEncyclopediaIndex</a:t>
            </a:r>
            <a:endParaRPr lang="zh-CN" altLang="en-US" sz="2800" b="1" dirty="0">
              <a:latin typeface="黑体" panose="02010609060101010101" pitchFamily="49" charset="-122"/>
              <a:ea typeface="黑体" panose="02010609060101010101" pitchFamily="49" charset="-122"/>
            </a:endParaRPr>
          </a:p>
        </p:txBody>
      </p:sp>
    </p:spTree>
    <p:extLst>
      <p:ext uri="{BB962C8B-B14F-4D97-AF65-F5344CB8AC3E}">
        <p14:creationId xmlns:p14="http://schemas.microsoft.com/office/powerpoint/2010/main" val="131176018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a:extLst>
              <a:ext uri="{FF2B5EF4-FFF2-40B4-BE49-F238E27FC236}">
                <a16:creationId xmlns:a16="http://schemas.microsoft.com/office/drawing/2014/main" id="{D5D09B28-6ADE-8F72-F14E-267C91577404}"/>
              </a:ext>
            </a:extLst>
          </p:cNvPr>
          <p:cNvSpPr>
            <a:spLocks noGrp="1"/>
          </p:cNvSpPr>
          <p:nvPr>
            <p:ph idx="1"/>
          </p:nvPr>
        </p:nvSpPr>
        <p:spPr>
          <a:xfrm>
            <a:off x="457200" y="1340768"/>
            <a:ext cx="8229600" cy="3886200"/>
          </a:xfrm>
        </p:spPr>
        <p:txBody>
          <a:bodyPr/>
          <a:lstStyle/>
          <a:p>
            <a:pPr algn="just">
              <a:lnSpc>
                <a:spcPts val="3400"/>
              </a:lnSpc>
            </a:pPr>
            <a:r>
              <a:rPr lang="zh-CN" altLang="zh-CN" sz="2800" b="1" kern="0" dirty="0">
                <a:effectLst/>
                <a:latin typeface="等线" panose="02010600030101010101" pitchFamily="2" charset="-122"/>
                <a:ea typeface="微软雅黑" panose="020B0503020204020204" pitchFamily="34" charset="-122"/>
                <a:cs typeface="宋体" panose="02010600030101010101" pitchFamily="2" charset="-122"/>
              </a:rPr>
              <a:t>选题要求</a:t>
            </a:r>
            <a:endParaRPr lang="zh-CN" altLang="zh-CN" sz="2800" kern="100" dirty="0">
              <a:effectLst/>
              <a:latin typeface="等线" panose="02010600030101010101" pitchFamily="2" charset="-122"/>
              <a:ea typeface="等线" panose="02010600030101010101" pitchFamily="2" charset="-122"/>
              <a:cs typeface="Times New Roman" panose="02020603050405020304" pitchFamily="18" charset="0"/>
            </a:endParaRPr>
          </a:p>
          <a:p>
            <a:pPr algn="just">
              <a:lnSpc>
                <a:spcPts val="3400"/>
              </a:lnSpc>
            </a:pPr>
            <a:r>
              <a:rPr lang="zh-CN" altLang="zh-CN" sz="2800" kern="0" dirty="0">
                <a:effectLst/>
                <a:latin typeface="等线" panose="02010600030101010101" pitchFamily="2" charset="-122"/>
                <a:ea typeface="微软雅黑" panose="020B0503020204020204" pitchFamily="34" charset="-122"/>
                <a:cs typeface="宋体" panose="02010600030101010101" pitchFamily="2" charset="-122"/>
              </a:rPr>
              <a:t>紧密结合实践，有明确的</a:t>
            </a:r>
            <a:r>
              <a:rPr lang="zh-CN" altLang="zh-CN" sz="2800" kern="0" dirty="0">
                <a:solidFill>
                  <a:srgbClr val="FF0000"/>
                </a:solidFill>
                <a:effectLst/>
                <a:latin typeface="等线" panose="02010600030101010101" pitchFamily="2" charset="-122"/>
                <a:ea typeface="微软雅黑" panose="020B0503020204020204" pitchFamily="34" charset="-122"/>
                <a:cs typeface="宋体" panose="02010600030101010101" pitchFamily="2" charset="-122"/>
              </a:rPr>
              <a:t>应用推广价值</a:t>
            </a:r>
            <a:r>
              <a:rPr lang="zh-CN" altLang="zh-CN" sz="2800" kern="0" dirty="0">
                <a:effectLst/>
                <a:latin typeface="等线" panose="02010600030101010101" pitchFamily="2" charset="-122"/>
                <a:ea typeface="微软雅黑" panose="020B0503020204020204" pitchFamily="34" charset="-122"/>
                <a:cs typeface="宋体" panose="02010600030101010101" pitchFamily="2" charset="-122"/>
              </a:rPr>
              <a:t>，体现综合运用科学理论、方法和技术解决实际问题能力。包括</a:t>
            </a:r>
            <a:r>
              <a:rPr lang="zh-CN" altLang="zh-CN" sz="2800" u="sng" kern="0" dirty="0">
                <a:solidFill>
                  <a:srgbClr val="FF0000"/>
                </a:solidFill>
                <a:effectLst/>
                <a:latin typeface="等线" panose="02010600030101010101" pitchFamily="2" charset="-122"/>
                <a:ea typeface="微软雅黑" panose="020B0503020204020204" pitchFamily="34" charset="-122"/>
                <a:cs typeface="宋体" panose="02010600030101010101" pitchFamily="2" charset="-122"/>
              </a:rPr>
              <a:t>教育教学、文化传播、跨文化交际、区域国别分析、组织机构运行、教师发展、语言政策规划、教育产品设计、语言文化项目设计、课程教案制定、教学资源开发、教学方法探索、教育技术应用及其他领域</a:t>
            </a:r>
            <a:r>
              <a:rPr lang="zh-CN" altLang="zh-CN" sz="2800" kern="0" dirty="0">
                <a:effectLst/>
                <a:latin typeface="等线" panose="02010600030101010101" pitchFamily="2" charset="-122"/>
                <a:ea typeface="微软雅黑" panose="020B0503020204020204" pitchFamily="34" charset="-122"/>
                <a:cs typeface="宋体" panose="02010600030101010101" pitchFamily="2" charset="-122"/>
              </a:rPr>
              <a:t>。论文成果具有鲜明的创新点，明确的社会效益或推广应用价值。</a:t>
            </a:r>
            <a:endParaRPr lang="zh-CN" altLang="zh-CN" sz="2800" kern="100" dirty="0">
              <a:effectLst/>
              <a:latin typeface="等线" panose="02010600030101010101" pitchFamily="2" charset="-122"/>
              <a:ea typeface="等线" panose="02010600030101010101" pitchFamily="2" charset="-122"/>
              <a:cs typeface="Times New Roman" panose="02020603050405020304" pitchFamily="18" charset="0"/>
            </a:endParaRPr>
          </a:p>
          <a:p>
            <a:endParaRPr lang="zh-CN" altLang="en-US" dirty="0"/>
          </a:p>
        </p:txBody>
      </p:sp>
    </p:spTree>
    <p:extLst>
      <p:ext uri="{BB962C8B-B14F-4D97-AF65-F5344CB8AC3E}">
        <p14:creationId xmlns:p14="http://schemas.microsoft.com/office/powerpoint/2010/main" val="407864598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3"/>
          <p:cNvSpPr>
            <a:spLocks noGrp="1" noChangeArrowheads="1"/>
          </p:cNvSpPr>
          <p:nvPr>
            <p:ph idx="1"/>
          </p:nvPr>
        </p:nvSpPr>
        <p:spPr>
          <a:xfrm>
            <a:off x="467544" y="836712"/>
            <a:ext cx="8208912" cy="4608512"/>
          </a:xfrm>
        </p:spPr>
        <p:txBody>
          <a:bodyPr/>
          <a:lstStyle/>
          <a:p>
            <a:pPr eaLnBrk="1" hangingPunct="1">
              <a:lnSpc>
                <a:spcPct val="90000"/>
              </a:lnSpc>
            </a:pPr>
            <a:endParaRPr lang="zh-CN" altLang="en-US" sz="2400" dirty="0"/>
          </a:p>
          <a:p>
            <a:pPr eaLnBrk="1" hangingPunct="1">
              <a:lnSpc>
                <a:spcPct val="90000"/>
              </a:lnSpc>
            </a:pPr>
            <a:r>
              <a:rPr lang="zh-CN" altLang="en-US" sz="2400" dirty="0">
                <a:latin typeface="华文中宋" panose="02010600040101010101" pitchFamily="2" charset="-122"/>
                <a:ea typeface="华文中宋" panose="02010600040101010101" pitchFamily="2" charset="-122"/>
              </a:rPr>
              <a:t>我们的观点：</a:t>
            </a:r>
            <a:endParaRPr lang="en-US" altLang="zh-CN" sz="2400" dirty="0">
              <a:latin typeface="华文中宋" panose="02010600040101010101" pitchFamily="2" charset="-122"/>
              <a:ea typeface="华文中宋" panose="02010600040101010101" pitchFamily="2" charset="-122"/>
            </a:endParaRPr>
          </a:p>
          <a:p>
            <a:pPr eaLnBrk="1" hangingPunct="1">
              <a:lnSpc>
                <a:spcPct val="90000"/>
              </a:lnSpc>
            </a:pPr>
            <a:endParaRPr lang="en-US" altLang="zh-CN" sz="2400" dirty="0">
              <a:latin typeface="华文中宋" panose="02010600040101010101" pitchFamily="2" charset="-122"/>
              <a:ea typeface="华文中宋" panose="02010600040101010101" pitchFamily="2" charset="-122"/>
            </a:endParaRPr>
          </a:p>
          <a:p>
            <a:pPr eaLnBrk="1" hangingPunct="1">
              <a:lnSpc>
                <a:spcPct val="90000"/>
              </a:lnSpc>
            </a:pPr>
            <a:r>
              <a:rPr lang="zh-CN" altLang="en-US" sz="2400" b="1" u="sng" dirty="0">
                <a:solidFill>
                  <a:srgbClr val="FF0000"/>
                </a:solidFill>
                <a:latin typeface="华文中宋" panose="02010600040101010101" pitchFamily="2" charset="-122"/>
                <a:ea typeface="华文中宋" panose="02010600040101010101" pitchFamily="2" charset="-122"/>
              </a:rPr>
              <a:t>实践性与创新性</a:t>
            </a:r>
            <a:r>
              <a:rPr lang="zh-CN" altLang="en-US" sz="2400" dirty="0">
                <a:latin typeface="华文中宋" panose="02010600040101010101" pitchFamily="2" charset="-122"/>
                <a:ea typeface="华文中宋" panose="02010600040101010101" pitchFamily="2" charset="-122"/>
              </a:rPr>
              <a:t>是专业学位研究生学位论文的共性；</a:t>
            </a:r>
            <a:endParaRPr lang="en-US" altLang="zh-CN" sz="2400" dirty="0">
              <a:latin typeface="华文中宋" panose="02010600040101010101" pitchFamily="2" charset="-122"/>
              <a:ea typeface="华文中宋" panose="02010600040101010101" pitchFamily="2" charset="-122"/>
            </a:endParaRPr>
          </a:p>
          <a:p>
            <a:pPr eaLnBrk="1" hangingPunct="1">
              <a:lnSpc>
                <a:spcPct val="90000"/>
              </a:lnSpc>
            </a:pPr>
            <a:r>
              <a:rPr lang="zh-CN" altLang="en-US" sz="2400" dirty="0">
                <a:latin typeface="华文中宋" panose="02010600040101010101" pitchFamily="2" charset="-122"/>
                <a:ea typeface="华文中宋" panose="02010600040101010101" pitchFamily="2" charset="-122"/>
              </a:rPr>
              <a:t>更应强调该专业学位</a:t>
            </a:r>
            <a:r>
              <a:rPr lang="zh-CN" altLang="en-US" sz="2400" b="1" u="sng" dirty="0">
                <a:solidFill>
                  <a:srgbClr val="FF0000"/>
                </a:solidFill>
                <a:latin typeface="华文中宋" panose="02010600040101010101" pitchFamily="2" charset="-122"/>
                <a:ea typeface="华文中宋" panose="02010600040101010101" pitchFamily="2" charset="-122"/>
              </a:rPr>
              <a:t>跨学科性、跨文化性、传播性</a:t>
            </a:r>
            <a:r>
              <a:rPr lang="zh-CN" altLang="en-US" sz="2400" dirty="0">
                <a:latin typeface="华文中宋" panose="02010600040101010101" pitchFamily="2" charset="-122"/>
                <a:ea typeface="华文中宋" panose="02010600040101010101" pitchFamily="2" charset="-122"/>
              </a:rPr>
              <a:t>的个性特征。</a:t>
            </a:r>
          </a:p>
          <a:p>
            <a:pPr eaLnBrk="1" hangingPunct="1">
              <a:lnSpc>
                <a:spcPct val="90000"/>
              </a:lnSpc>
            </a:pPr>
            <a:endParaRPr lang="zh-CN" altLang="en-US" sz="2400" dirty="0"/>
          </a:p>
          <a:p>
            <a:pPr eaLnBrk="1" hangingPunct="1">
              <a:lnSpc>
                <a:spcPct val="90000"/>
              </a:lnSpc>
            </a:pPr>
            <a:r>
              <a:rPr lang="zh-CN" altLang="en-US" sz="2400" dirty="0">
                <a:latin typeface="华文中宋" panose="02010600040101010101" pitchFamily="2" charset="-122"/>
                <a:ea typeface="华文中宋" panose="02010600040101010101" pitchFamily="2" charset="-122"/>
              </a:rPr>
              <a:t>基础知识要求：</a:t>
            </a:r>
            <a:r>
              <a:rPr lang="zh-CN" altLang="zh-CN" sz="2400" dirty="0">
                <a:latin typeface="华文中宋" panose="02010600040101010101" pitchFamily="2" charset="-122"/>
                <a:ea typeface="华文中宋" panose="02010600040101010101" pitchFamily="2" charset="-122"/>
              </a:rPr>
              <a:t>以职业需求为导向，有以中文作为第二语言教育理论为主，教育学、心理学、语言学、中国语言文学、外国语言文学、历史学、传播学等多学科交叉融合的基础知识。</a:t>
            </a:r>
            <a:endParaRPr lang="en-US" altLang="zh-CN" sz="2400" dirty="0">
              <a:latin typeface="华文中宋" panose="02010600040101010101" pitchFamily="2" charset="-122"/>
              <a:ea typeface="华文中宋" panose="02010600040101010101" pitchFamily="2" charset="-122"/>
            </a:endParaRPr>
          </a:p>
          <a:p>
            <a:pPr algn="r" eaLnBrk="1" hangingPunct="1">
              <a:lnSpc>
                <a:spcPct val="90000"/>
              </a:lnSpc>
            </a:pPr>
            <a:r>
              <a:rPr lang="en-US" altLang="zh-CN" sz="1600" b="1" kern="0" dirty="0">
                <a:effectLst/>
                <a:latin typeface="Times New Roman" panose="02020603050405020304" pitchFamily="18" charset="0"/>
                <a:cs typeface="Times New Roman" panose="02020603050405020304" pitchFamily="18" charset="0"/>
              </a:rPr>
              <a:t>2024</a:t>
            </a:r>
            <a:r>
              <a:rPr lang="zh-CN" altLang="zh-CN" sz="1600" b="1" kern="0" dirty="0">
                <a:effectLst/>
                <a:latin typeface="Times New Roman" panose="02020603050405020304" pitchFamily="18" charset="0"/>
                <a:cs typeface="Times New Roman" panose="02020603050405020304" pitchFamily="18" charset="0"/>
              </a:rPr>
              <a:t>中国学位与研究生教育学会官网</a:t>
            </a:r>
            <a:r>
              <a:rPr lang="en-US" altLang="zh-CN" sz="1600" b="1" kern="0" dirty="0">
                <a:effectLst/>
                <a:latin typeface="Times New Roman" panose="02020603050405020304" pitchFamily="18" charset="0"/>
                <a:cs typeface="Times New Roman" panose="02020603050405020304" pitchFamily="18" charset="0"/>
              </a:rPr>
              <a:t>https://www.acge.org.cn/encyclopediaFront/enterEncyclopediaIndex</a:t>
            </a:r>
            <a:endParaRPr lang="en-US" altLang="zh-CN" sz="1600" dirty="0">
              <a:latin typeface="华文中宋" panose="02010600040101010101" pitchFamily="2" charset="-122"/>
              <a:ea typeface="华文中宋" panose="02010600040101010101" pitchFamily="2" charset="-122"/>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noChangeArrowheads="1"/>
          </p:cNvSpPr>
          <p:nvPr>
            <p:ph idx="1"/>
          </p:nvPr>
        </p:nvSpPr>
        <p:spPr>
          <a:xfrm>
            <a:off x="539750" y="2205038"/>
            <a:ext cx="8280400" cy="3886200"/>
          </a:xfrm>
        </p:spPr>
        <p:txBody>
          <a:bodyPr/>
          <a:lstStyle/>
          <a:p>
            <a:r>
              <a:rPr lang="zh-CN" altLang="en-US" dirty="0">
                <a:latin typeface="华文中宋" panose="02010600040101010101" pitchFamily="2" charset="-122"/>
                <a:ea typeface="华文中宋" panose="02010600040101010101" pitchFamily="2" charset="-122"/>
              </a:rPr>
              <a:t>我们的观点：</a:t>
            </a:r>
            <a:endParaRPr lang="en-US" altLang="zh-CN" dirty="0">
              <a:latin typeface="华文中宋" panose="02010600040101010101" pitchFamily="2" charset="-122"/>
              <a:ea typeface="华文中宋" panose="02010600040101010101" pitchFamily="2" charset="-122"/>
            </a:endParaRPr>
          </a:p>
          <a:p>
            <a:r>
              <a:rPr lang="zh-CN" altLang="zh-CN" dirty="0">
                <a:latin typeface="华文中宋" panose="02010600040101010101" pitchFamily="2" charset="-122"/>
                <a:ea typeface="华文中宋" panose="02010600040101010101" pitchFamily="2" charset="-122"/>
              </a:rPr>
              <a:t>学位论文应</a:t>
            </a:r>
            <a:r>
              <a:rPr lang="zh-CN" altLang="zh-CN" b="1" u="sng" dirty="0">
                <a:solidFill>
                  <a:srgbClr val="FF0000"/>
                </a:solidFill>
                <a:latin typeface="华文中宋" panose="02010600040101010101" pitchFamily="2" charset="-122"/>
                <a:ea typeface="华文中宋" panose="02010600040101010101" pitchFamily="2" charset="-122"/>
              </a:rPr>
              <a:t>以培养国际汉语教师为目标</a:t>
            </a:r>
            <a:r>
              <a:rPr lang="zh-CN" altLang="zh-CN" dirty="0">
                <a:latin typeface="华文中宋" panose="02010600040101010101" pitchFamily="2" charset="-122"/>
                <a:ea typeface="华文中宋" panose="02010600040101010101" pitchFamily="2" charset="-122"/>
              </a:rPr>
              <a:t>，紧紧围绕汉语国际教育实际，强调</a:t>
            </a:r>
            <a:r>
              <a:rPr lang="zh-CN" altLang="zh-CN" b="1" u="sng" dirty="0">
                <a:solidFill>
                  <a:srgbClr val="FF0000"/>
                </a:solidFill>
                <a:latin typeface="华文中宋" panose="02010600040101010101" pitchFamily="2" charset="-122"/>
                <a:ea typeface="华文中宋" panose="02010600040101010101" pitchFamily="2" charset="-122"/>
              </a:rPr>
              <a:t>以问题为导向</a:t>
            </a:r>
            <a:r>
              <a:rPr lang="zh-CN" altLang="zh-CN" dirty="0">
                <a:latin typeface="华文中宋" panose="02010600040101010101" pitchFamily="2" charset="-122"/>
                <a:ea typeface="华文中宋" panose="02010600040101010101" pitchFamily="2" charset="-122"/>
              </a:rPr>
              <a:t>，</a:t>
            </a:r>
            <a:r>
              <a:rPr lang="zh-CN" altLang="zh-CN" b="1" u="sng" dirty="0">
                <a:solidFill>
                  <a:srgbClr val="FF0000"/>
                </a:solidFill>
                <a:latin typeface="华文中宋" panose="02010600040101010101" pitchFamily="2" charset="-122"/>
                <a:ea typeface="华文中宋" panose="02010600040101010101" pitchFamily="2" charset="-122"/>
              </a:rPr>
              <a:t>运用语言学、教学理论、教育学、心理学、文化传播等理论进行研究</a:t>
            </a:r>
            <a:r>
              <a:rPr lang="zh-CN" altLang="zh-CN" dirty="0">
                <a:latin typeface="华文中宋" panose="02010600040101010101" pitchFamily="2" charset="-122"/>
                <a:ea typeface="华文中宋" panose="02010600040101010101" pitchFamily="2" charset="-122"/>
              </a:rPr>
              <a:t>。</a:t>
            </a:r>
            <a:endParaRPr lang="en-US" altLang="zh-CN" dirty="0">
              <a:latin typeface="华文中宋" panose="02010600040101010101" pitchFamily="2" charset="-122"/>
              <a:ea typeface="华文中宋" panose="02010600040101010101" pitchFamily="2" charset="-122"/>
            </a:endParaRPr>
          </a:p>
          <a:p>
            <a:r>
              <a:rPr lang="zh-CN" altLang="en-US" dirty="0">
                <a:latin typeface="华文中宋" panose="02010600040101010101" pitchFamily="2" charset="-122"/>
                <a:ea typeface="华文中宋" panose="02010600040101010101" pitchFamily="2" charset="-122"/>
              </a:rPr>
              <a:t>论文</a:t>
            </a:r>
            <a:r>
              <a:rPr lang="zh-CN" altLang="zh-CN" dirty="0">
                <a:latin typeface="华文中宋" panose="02010600040101010101" pitchFamily="2" charset="-122"/>
                <a:ea typeface="华文中宋" panose="02010600040101010101" pitchFamily="2" charset="-122"/>
              </a:rPr>
              <a:t>选题至关重要。</a:t>
            </a:r>
            <a:endParaRPr lang="zh-CN" altLang="en-US" dirty="0">
              <a:latin typeface="华文中宋" panose="02010600040101010101" pitchFamily="2" charset="-122"/>
              <a:ea typeface="华文中宋" panose="02010600040101010101" pitchFamily="2" charset="-122"/>
            </a:endParaRPr>
          </a:p>
        </p:txBody>
      </p:sp>
      <p:sp>
        <p:nvSpPr>
          <p:cNvPr id="23555" name="Rectangle 5"/>
          <p:cNvSpPr>
            <a:spLocks noChangeArrowheads="1"/>
          </p:cNvSpPr>
          <p:nvPr/>
        </p:nvSpPr>
        <p:spPr bwMode="auto">
          <a:xfrm>
            <a:off x="468313" y="908050"/>
            <a:ext cx="8496300"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bg2"/>
              </a:buClr>
              <a:buSzPct val="75000"/>
              <a:buFont typeface="Wingdings" panose="05000000000000000000" pitchFamily="2" charset="2"/>
              <a:buChar char="n"/>
              <a:defRPr sz="3200">
                <a:solidFill>
                  <a:schemeClr val="tx1"/>
                </a:solidFill>
                <a:latin typeface="Arial" panose="020B0604020202020204" pitchFamily="34" charset="0"/>
                <a:ea typeface="宋体" panose="02010600030101010101" pitchFamily="2" charset="-122"/>
              </a:defRPr>
            </a:lvl1pPr>
            <a:lvl2pPr marL="742950" indent="-285750">
              <a:spcBef>
                <a:spcPct val="20000"/>
              </a:spcBef>
              <a:buClr>
                <a:schemeClr val="accent2"/>
              </a:buClr>
              <a:buSzPct val="80000"/>
              <a:buFont typeface="Wingdings" panose="05000000000000000000" pitchFamily="2" charset="2"/>
              <a:buChar char="¨"/>
              <a:defRPr sz="2800">
                <a:solidFill>
                  <a:schemeClr val="tx1"/>
                </a:solidFill>
                <a:latin typeface="Arial" panose="020B0604020202020204" pitchFamily="34" charset="0"/>
                <a:ea typeface="宋体" panose="02010600030101010101" pitchFamily="2" charset="-122"/>
              </a:defRPr>
            </a:lvl2pPr>
            <a:lvl3pPr marL="1143000" indent="-228600">
              <a:spcBef>
                <a:spcPct val="20000"/>
              </a:spcBef>
              <a:buClr>
                <a:schemeClr val="bg2"/>
              </a:buClr>
              <a:buSzPct val="65000"/>
              <a:buFont typeface="Wingdings" panose="05000000000000000000" pitchFamily="2" charset="2"/>
              <a:buChar char="n"/>
              <a:defRPr sz="2400">
                <a:solidFill>
                  <a:schemeClr val="tx1"/>
                </a:solidFill>
                <a:latin typeface="Arial" panose="020B0604020202020204" pitchFamily="34" charset="0"/>
                <a:ea typeface="宋体" panose="02010600030101010101" pitchFamily="2" charset="-122"/>
              </a:defRPr>
            </a:lvl3pPr>
            <a:lvl4pPr marL="1600200" indent="-228600">
              <a:spcBef>
                <a:spcPct val="20000"/>
              </a:spcBef>
              <a:buClr>
                <a:schemeClr val="accent2"/>
              </a:buClr>
              <a:buSzPct val="70000"/>
              <a:buFont typeface="Wingdings" panose="05000000000000000000" pitchFamily="2" charset="2"/>
              <a:buChar char="¨"/>
              <a:defRPr sz="2000">
                <a:solidFill>
                  <a:schemeClr val="tx1"/>
                </a:solidFill>
                <a:latin typeface="Arial" panose="020B0604020202020204" pitchFamily="34" charset="0"/>
                <a:ea typeface="宋体" panose="02010600030101010101" pitchFamily="2" charset="-122"/>
              </a:defRPr>
            </a:lvl4pPr>
            <a:lvl5pPr marL="2057400" indent="-228600">
              <a:spcBef>
                <a:spcPct val="20000"/>
              </a:spcBef>
              <a:buClr>
                <a:schemeClr val="bg2"/>
              </a:buClr>
              <a:buFont typeface="Wingdings" panose="05000000000000000000" pitchFamily="2" charset="2"/>
              <a:buChar char="§"/>
              <a:defRPr sz="2000">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ea typeface="宋体" panose="02010600030101010101" pitchFamily="2" charset="-122"/>
              </a:defRPr>
            </a:lvl9pPr>
          </a:lstStyle>
          <a:p>
            <a:pPr algn="ctr" eaLnBrk="1" hangingPunct="1">
              <a:spcBef>
                <a:spcPct val="0"/>
              </a:spcBef>
              <a:buClrTx/>
              <a:buSzTx/>
              <a:buFont typeface="Wingdings" panose="05000000000000000000" pitchFamily="2" charset="2"/>
              <a:buNone/>
            </a:pPr>
            <a:r>
              <a:rPr lang="zh-CN" altLang="en-US" b="1" dirty="0">
                <a:latin typeface="华文中宋" panose="02010600040101010101" pitchFamily="2" charset="-122"/>
                <a:ea typeface="华文中宋" panose="02010600040101010101" pitchFamily="2" charset="-122"/>
              </a:rPr>
              <a:t>三、国际中文教育硕士学位论文选题领域</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标题 1"/>
          <p:cNvSpPr>
            <a:spLocks noGrp="1"/>
          </p:cNvSpPr>
          <p:nvPr>
            <p:ph type="title"/>
          </p:nvPr>
        </p:nvSpPr>
        <p:spPr>
          <a:xfrm>
            <a:off x="457200" y="457200"/>
            <a:ext cx="8229600" cy="739775"/>
          </a:xfrm>
        </p:spPr>
        <p:txBody>
          <a:bodyPr/>
          <a:lstStyle/>
          <a:p>
            <a:r>
              <a:rPr lang="zh-CN" altLang="en-US">
                <a:latin typeface="华文中宋" panose="02010600040101010101" pitchFamily="2" charset="-122"/>
                <a:ea typeface="华文中宋" panose="02010600040101010101" pitchFamily="2" charset="-122"/>
              </a:rPr>
              <a:t>本讲目标</a:t>
            </a:r>
          </a:p>
        </p:txBody>
      </p:sp>
      <p:sp>
        <p:nvSpPr>
          <p:cNvPr id="5123" name="内容占位符 2"/>
          <p:cNvSpPr>
            <a:spLocks noGrp="1"/>
          </p:cNvSpPr>
          <p:nvPr>
            <p:ph idx="1"/>
          </p:nvPr>
        </p:nvSpPr>
        <p:spPr>
          <a:xfrm>
            <a:off x="107950" y="1341438"/>
            <a:ext cx="9036050" cy="5516562"/>
          </a:xfrm>
        </p:spPr>
        <p:txBody>
          <a:bodyPr/>
          <a:lstStyle/>
          <a:p>
            <a:r>
              <a:rPr lang="zh-CN" altLang="en-US" sz="2100" dirty="0">
                <a:solidFill>
                  <a:srgbClr val="FF0000"/>
                </a:solidFill>
                <a:latin typeface="华文中宋" panose="02010600040101010101" pitchFamily="2" charset="-122"/>
                <a:ea typeface="华文中宋" panose="02010600040101010101" pitchFamily="2" charset="-122"/>
              </a:rPr>
              <a:t>知识传授：</a:t>
            </a:r>
            <a:r>
              <a:rPr lang="zh-CN" altLang="en-US" sz="2100" dirty="0">
                <a:latin typeface="华文中宋" panose="02010600040101010101" pitchFamily="2" charset="-122"/>
                <a:ea typeface="华文中宋" panose="02010600040101010101" pitchFamily="2" charset="-122"/>
              </a:rPr>
              <a:t>目标：</a:t>
            </a:r>
            <a:r>
              <a:rPr lang="zh-CN" altLang="zh-CN" sz="2100" dirty="0">
                <a:latin typeface="华文中宋" panose="02010600040101010101" pitchFamily="2" charset="-122"/>
                <a:ea typeface="华文中宋" panose="02010600040101010101" pitchFamily="2" charset="-122"/>
              </a:rPr>
              <a:t>掌握寻找、筛选、聚焦、凝练硕士论文选题的技能与方法，并能结合实践（教学、实习、管理等）和文献研读提出自己的研究问题，基本确定论文选题。</a:t>
            </a:r>
            <a:r>
              <a:rPr lang="zh-CN" altLang="en-US" sz="2100" dirty="0">
                <a:latin typeface="华文中宋" panose="02010600040101010101" pitchFamily="2" charset="-122"/>
                <a:ea typeface="华文中宋" panose="02010600040101010101" pitchFamily="2" charset="-122"/>
              </a:rPr>
              <a:t>路径：强调从国际中文教育实际问题，围绕汉语教学基础、汉语教学方法、教学组织与课堂管理、中华文化与跨文化交际、职业道德与专业发展五个板块内容，结合具体案例讲授论文选题的方向，并说明选题原则：问题导向、实用性、专业性、创新性、适配性和可行性。</a:t>
            </a:r>
          </a:p>
          <a:p>
            <a:r>
              <a:rPr lang="zh-CN" altLang="en-US" sz="2100" dirty="0">
                <a:solidFill>
                  <a:srgbClr val="FF0000"/>
                </a:solidFill>
                <a:latin typeface="华文中宋" panose="02010600040101010101" pitchFamily="2" charset="-122"/>
                <a:ea typeface="华文中宋" panose="02010600040101010101" pitchFamily="2" charset="-122"/>
              </a:rPr>
              <a:t>能力培养：</a:t>
            </a:r>
            <a:r>
              <a:rPr lang="zh-CN" altLang="en-US" sz="2100" dirty="0">
                <a:latin typeface="华文中宋" panose="02010600040101010101" pitchFamily="2" charset="-122"/>
                <a:ea typeface="华文中宋" panose="02010600040101010101" pitchFamily="2" charset="-122"/>
              </a:rPr>
              <a:t>围绕国际汉语教师能力标准与目标，强化</a:t>
            </a:r>
            <a:r>
              <a:rPr lang="zh-CN" altLang="en-US" sz="2100" dirty="0">
                <a:solidFill>
                  <a:srgbClr val="FF0000"/>
                </a:solidFill>
                <a:latin typeface="华文中宋" panose="02010600040101010101" pitchFamily="2" charset="-122"/>
                <a:ea typeface="华文中宋" panose="02010600040101010101" pitchFamily="2" charset="-122"/>
              </a:rPr>
              <a:t>问题意识</a:t>
            </a:r>
            <a:r>
              <a:rPr lang="zh-CN" altLang="en-US" sz="2100" dirty="0">
                <a:latin typeface="华文中宋" panose="02010600040101010101" pitchFamily="2" charset="-122"/>
                <a:ea typeface="华文中宋" panose="02010600040101010101" pitchFamily="2" charset="-122"/>
              </a:rPr>
              <a:t>，提升从实践中发现问题的能力。</a:t>
            </a:r>
            <a:endParaRPr lang="en-US" altLang="zh-CN" sz="2100" dirty="0">
              <a:latin typeface="华文中宋" panose="02010600040101010101" pitchFamily="2" charset="-122"/>
              <a:ea typeface="华文中宋" panose="02010600040101010101" pitchFamily="2" charset="-122"/>
            </a:endParaRPr>
          </a:p>
          <a:p>
            <a:r>
              <a:rPr lang="zh-CN" altLang="en-US" sz="2100" dirty="0">
                <a:solidFill>
                  <a:srgbClr val="FF0000"/>
                </a:solidFill>
                <a:latin typeface="华文中宋" panose="02010600040101010101" pitchFamily="2" charset="-122"/>
                <a:ea typeface="华文中宋" panose="02010600040101010101" pitchFamily="2" charset="-122"/>
              </a:rPr>
              <a:t>价值塑造：</a:t>
            </a:r>
            <a:r>
              <a:rPr lang="zh-CN" altLang="en-US" sz="2100" dirty="0">
                <a:latin typeface="华文中宋" panose="02010600040101010101" pitchFamily="2" charset="-122"/>
                <a:ea typeface="华文中宋" panose="02010600040101010101" pitchFamily="2" charset="-122"/>
              </a:rPr>
              <a:t>把握国际中文教育新形势新要求，开展以下教育：</a:t>
            </a:r>
            <a:r>
              <a:rPr lang="en-US" altLang="zh-CN" sz="2100" dirty="0">
                <a:solidFill>
                  <a:srgbClr val="FF0000"/>
                </a:solidFill>
                <a:latin typeface="华文中宋" panose="02010600040101010101" pitchFamily="2" charset="-122"/>
                <a:ea typeface="华文中宋" panose="02010600040101010101" pitchFamily="2" charset="-122"/>
              </a:rPr>
              <a:t>1.</a:t>
            </a:r>
            <a:r>
              <a:rPr lang="zh-CN" altLang="en-US" sz="2100" dirty="0">
                <a:solidFill>
                  <a:srgbClr val="FF0000"/>
                </a:solidFill>
                <a:latin typeface="华文中宋" panose="02010600040101010101" pitchFamily="2" charset="-122"/>
                <a:ea typeface="华文中宋" panose="02010600040101010101" pitchFamily="2" charset="-122"/>
              </a:rPr>
              <a:t>文化自信教育。</a:t>
            </a:r>
            <a:r>
              <a:rPr lang="zh-CN" altLang="en-US" sz="2100" dirty="0">
                <a:latin typeface="华文中宋" panose="02010600040101010101" pitchFamily="2" charset="-122"/>
                <a:ea typeface="华文中宋" panose="02010600040101010101" pitchFamily="2" charset="-122"/>
              </a:rPr>
              <a:t>树立文化自信，加强对国际中文教育事业的热爱。</a:t>
            </a:r>
            <a:r>
              <a:rPr lang="en-US" altLang="zh-CN" sz="2100" dirty="0">
                <a:solidFill>
                  <a:srgbClr val="FF0000"/>
                </a:solidFill>
                <a:latin typeface="华文中宋" panose="02010600040101010101" pitchFamily="2" charset="-122"/>
                <a:ea typeface="华文中宋" panose="02010600040101010101" pitchFamily="2" charset="-122"/>
              </a:rPr>
              <a:t>2.</a:t>
            </a:r>
            <a:r>
              <a:rPr lang="zh-CN" altLang="en-US" sz="2100" dirty="0">
                <a:solidFill>
                  <a:srgbClr val="FF0000"/>
                </a:solidFill>
                <a:latin typeface="华文中宋" panose="02010600040101010101" pitchFamily="2" charset="-122"/>
                <a:ea typeface="华文中宋" panose="02010600040101010101" pitchFamily="2" charset="-122"/>
              </a:rPr>
              <a:t>思想信念教育。</a:t>
            </a:r>
            <a:r>
              <a:rPr lang="zh-CN" altLang="en-US" sz="2100" dirty="0">
                <a:latin typeface="华文中宋" panose="02010600040101010101" pitchFamily="2" charset="-122"/>
                <a:ea typeface="华文中宋" panose="02010600040101010101" pitchFamily="2" charset="-122"/>
              </a:rPr>
              <a:t>坚定自己从事国际中文教育研究工作的信心和决心，为构建人类命运共同体做出贡献。</a:t>
            </a:r>
            <a:r>
              <a:rPr lang="en-US" altLang="zh-CN" sz="2100" dirty="0">
                <a:solidFill>
                  <a:srgbClr val="FF0000"/>
                </a:solidFill>
                <a:latin typeface="华文中宋" panose="02010600040101010101" pitchFamily="2" charset="-122"/>
                <a:ea typeface="华文中宋" panose="02010600040101010101" pitchFamily="2" charset="-122"/>
              </a:rPr>
              <a:t>3.</a:t>
            </a:r>
            <a:r>
              <a:rPr lang="zh-CN" altLang="en-US" sz="2100" dirty="0">
                <a:solidFill>
                  <a:srgbClr val="FF0000"/>
                </a:solidFill>
                <a:latin typeface="华文中宋" panose="02010600040101010101" pitchFamily="2" charset="-122"/>
                <a:ea typeface="华文中宋" panose="02010600040101010101" pitchFamily="2" charset="-122"/>
              </a:rPr>
              <a:t>创新教育。</a:t>
            </a:r>
            <a:r>
              <a:rPr lang="zh-CN" altLang="en-US" sz="2100" dirty="0">
                <a:latin typeface="华文中宋" panose="02010600040101010101" pitchFamily="2" charset="-122"/>
                <a:ea typeface="华文中宋" panose="02010600040101010101" pitchFamily="2" charset="-122"/>
              </a:rPr>
              <a:t>开展一带一路倡议下的语言文化传播研究，新技术下的在线教育，有针对性的国别化汉语教学，汉语</a:t>
            </a:r>
            <a:r>
              <a:rPr lang="en-US" altLang="zh-CN" sz="2100" dirty="0">
                <a:latin typeface="华文中宋" panose="02010600040101010101" pitchFamily="2" charset="-122"/>
                <a:ea typeface="华文中宋" panose="02010600040101010101" pitchFamily="2" charset="-122"/>
              </a:rPr>
              <a:t>+</a:t>
            </a:r>
            <a:r>
              <a:rPr lang="zh-CN" altLang="en-US" sz="2100" dirty="0">
                <a:latin typeface="华文中宋" panose="02010600040101010101" pitchFamily="2" charset="-122"/>
                <a:ea typeface="华文中宋" panose="02010600040101010101" pitchFamily="2" charset="-122"/>
              </a:rPr>
              <a:t>商务的专门用途汉语教学等等。</a:t>
            </a:r>
            <a:endParaRPr lang="en-US" altLang="zh-CN" sz="2100" dirty="0">
              <a:latin typeface="华文中宋" panose="02010600040101010101" pitchFamily="2" charset="-122"/>
              <a:ea typeface="华文中宋" panose="02010600040101010101" pitchFamily="2" charset="-122"/>
            </a:endParaRPr>
          </a:p>
          <a:p>
            <a:endParaRPr lang="zh-CN" altLang="en-US"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noChangeArrowheads="1"/>
          </p:cNvSpPr>
          <p:nvPr>
            <p:ph idx="1"/>
          </p:nvPr>
        </p:nvSpPr>
        <p:spPr>
          <a:xfrm>
            <a:off x="395288" y="765175"/>
            <a:ext cx="8569325" cy="5400675"/>
          </a:xfrm>
        </p:spPr>
        <p:txBody>
          <a:bodyPr/>
          <a:lstStyle/>
          <a:p>
            <a:r>
              <a:rPr lang="zh-CN" altLang="en-US" sz="2800">
                <a:latin typeface="华文中宋" panose="02010600040101010101" pitchFamily="2" charset="-122"/>
                <a:ea typeface="华文中宋" panose="02010600040101010101" pitchFamily="2" charset="-122"/>
              </a:rPr>
              <a:t>学者观点：</a:t>
            </a:r>
            <a:endParaRPr lang="en-US" altLang="zh-CN" sz="2800">
              <a:latin typeface="华文中宋" panose="02010600040101010101" pitchFamily="2" charset="-122"/>
              <a:ea typeface="华文中宋" panose="02010600040101010101" pitchFamily="2" charset="-122"/>
            </a:endParaRPr>
          </a:p>
          <a:p>
            <a:r>
              <a:rPr lang="zh-CN" altLang="zh-CN" sz="2800">
                <a:latin typeface="华文中宋" panose="02010600040101010101" pitchFamily="2" charset="-122"/>
                <a:ea typeface="华文中宋" panose="02010600040101010101" pitchFamily="2" charset="-122"/>
              </a:rPr>
              <a:t>李晓琪等（</a:t>
            </a:r>
            <a:r>
              <a:rPr lang="en-US" altLang="zh-CN" sz="2800">
                <a:latin typeface="华文中宋" panose="02010600040101010101" pitchFamily="2" charset="-122"/>
                <a:ea typeface="华文中宋" panose="02010600040101010101" pitchFamily="2" charset="-122"/>
              </a:rPr>
              <a:t>2002</a:t>
            </a:r>
            <a:r>
              <a:rPr lang="zh-CN" altLang="zh-CN" sz="2800">
                <a:latin typeface="华文中宋" panose="02010600040101010101" pitchFamily="2" charset="-122"/>
                <a:ea typeface="华文中宋" panose="02010600040101010101" pitchFamily="2" charset="-122"/>
              </a:rPr>
              <a:t>）将选题分为语言本体、文化、习得、教学、习得教学综合、其他等六类；</a:t>
            </a:r>
            <a:endParaRPr lang="en-US" altLang="zh-CN" sz="2800">
              <a:latin typeface="华文中宋" panose="02010600040101010101" pitchFamily="2" charset="-122"/>
              <a:ea typeface="华文中宋" panose="02010600040101010101" pitchFamily="2" charset="-122"/>
            </a:endParaRPr>
          </a:p>
          <a:p>
            <a:r>
              <a:rPr lang="zh-CN" altLang="zh-CN" sz="2800">
                <a:latin typeface="华文中宋" panose="02010600040101010101" pitchFamily="2" charset="-122"/>
                <a:ea typeface="华文中宋" panose="02010600040101010101" pitchFamily="2" charset="-122"/>
              </a:rPr>
              <a:t>刘弘、杨喆（</a:t>
            </a:r>
            <a:r>
              <a:rPr lang="en-US" altLang="zh-CN" sz="2800">
                <a:latin typeface="华文中宋" panose="02010600040101010101" pitchFamily="2" charset="-122"/>
                <a:ea typeface="华文中宋" panose="02010600040101010101" pitchFamily="2" charset="-122"/>
              </a:rPr>
              <a:t>2013</a:t>
            </a:r>
            <a:r>
              <a:rPr lang="zh-CN" altLang="zh-CN" sz="2800">
                <a:latin typeface="华文中宋" panose="02010600040101010101" pitchFamily="2" charset="-122"/>
                <a:ea typeface="华文中宋" panose="02010600040101010101" pitchFamily="2" charset="-122"/>
              </a:rPr>
              <a:t>）则细分为语言本体、文化、习得、教学法、教师、计算机辅助教学、测试、机构与课程、教材、对比等十类研究；</a:t>
            </a:r>
            <a:endParaRPr lang="en-US" altLang="zh-CN" sz="2800">
              <a:latin typeface="华文中宋" panose="02010600040101010101" pitchFamily="2" charset="-122"/>
              <a:ea typeface="华文中宋" panose="02010600040101010101" pitchFamily="2" charset="-122"/>
            </a:endParaRPr>
          </a:p>
          <a:p>
            <a:r>
              <a:rPr lang="zh-CN" altLang="zh-CN" sz="2800">
                <a:latin typeface="华文中宋" panose="02010600040101010101" pitchFamily="2" charset="-122"/>
                <a:ea typeface="华文中宋" panose="02010600040101010101" pitchFamily="2" charset="-122"/>
              </a:rPr>
              <a:t>周国鹃（</a:t>
            </a:r>
            <a:r>
              <a:rPr lang="en-US" altLang="zh-CN" sz="2800">
                <a:latin typeface="华文中宋" panose="02010600040101010101" pitchFamily="2" charset="-122"/>
                <a:ea typeface="华文中宋" panose="02010600040101010101" pitchFamily="2" charset="-122"/>
              </a:rPr>
              <a:t>2014</a:t>
            </a:r>
            <a:r>
              <a:rPr lang="zh-CN" altLang="zh-CN" sz="2800">
                <a:latin typeface="华文中宋" panose="02010600040101010101" pitchFamily="2" charset="-122"/>
                <a:ea typeface="华文中宋" panose="02010600040101010101" pitchFamily="2" charset="-122"/>
              </a:rPr>
              <a:t>）分为汉语本体、中外语言对比、教学、文化、汉语习得、教材、测试等七类；</a:t>
            </a:r>
            <a:endParaRPr lang="en-US" altLang="zh-CN" sz="2800">
              <a:latin typeface="华文中宋" panose="02010600040101010101" pitchFamily="2" charset="-122"/>
              <a:ea typeface="华文中宋" panose="02010600040101010101" pitchFamily="2" charset="-122"/>
            </a:endParaRPr>
          </a:p>
          <a:p>
            <a:r>
              <a:rPr lang="zh-CN" altLang="zh-CN" sz="2800">
                <a:latin typeface="华文中宋" panose="02010600040101010101" pitchFamily="2" charset="-122"/>
                <a:ea typeface="华文中宋" panose="02010600040101010101" pitchFamily="2" charset="-122"/>
              </a:rPr>
              <a:t>亓海峰（</a:t>
            </a:r>
            <a:r>
              <a:rPr lang="en-US" altLang="zh-CN" sz="2800">
                <a:latin typeface="华文中宋" panose="02010600040101010101" pitchFamily="2" charset="-122"/>
                <a:ea typeface="华文中宋" panose="02010600040101010101" pitchFamily="2" charset="-122"/>
              </a:rPr>
              <a:t>2015</a:t>
            </a:r>
            <a:r>
              <a:rPr lang="zh-CN" altLang="zh-CN" sz="2800">
                <a:latin typeface="华文中宋" panose="02010600040101010101" pitchFamily="2" charset="-122"/>
                <a:ea typeface="华文中宋" panose="02010600040101010101" pitchFamily="2" charset="-122"/>
              </a:rPr>
              <a:t>）分为汉语作为第二语言教学、汉语习得、汉语本体特征、汉语教师素质、文化与交际等五类。</a:t>
            </a:r>
            <a:endParaRPr lang="en-US" altLang="zh-CN" sz="2800">
              <a:latin typeface="华文中宋" panose="02010600040101010101" pitchFamily="2" charset="-122"/>
              <a:ea typeface="华文中宋" panose="02010600040101010101" pitchFamily="2" charset="-122"/>
            </a:endParaRPr>
          </a:p>
          <a:p>
            <a:r>
              <a:rPr lang="zh-CN" altLang="zh-CN" sz="2800">
                <a:latin typeface="华文中宋" panose="02010600040101010101" pitchFamily="2" charset="-122"/>
                <a:ea typeface="华文中宋" panose="02010600040101010101" pitchFamily="2" charset="-122"/>
              </a:rPr>
              <a:t>这些分类或粗或细，但较少讨论具体分类标准。</a:t>
            </a:r>
            <a:endParaRPr lang="zh-CN" altLang="en-US" sz="2800">
              <a:latin typeface="华文中宋" panose="02010600040101010101" pitchFamily="2" charset="-122"/>
              <a:ea typeface="华文中宋" panose="02010600040101010101" pitchFamily="2" charset="-122"/>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4" fill="hold"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内容占位符 2"/>
          <p:cNvSpPr>
            <a:spLocks noGrp="1" noChangeArrowheads="1"/>
          </p:cNvSpPr>
          <p:nvPr>
            <p:ph idx="1"/>
          </p:nvPr>
        </p:nvSpPr>
        <p:spPr>
          <a:xfrm>
            <a:off x="539750" y="1268413"/>
            <a:ext cx="8229600" cy="3886200"/>
          </a:xfrm>
        </p:spPr>
        <p:txBody>
          <a:bodyPr/>
          <a:lstStyle/>
          <a:p>
            <a:r>
              <a:rPr lang="zh-CN" altLang="en-US">
                <a:latin typeface="华文中宋" panose="02010600040101010101" pitchFamily="2" charset="-122"/>
                <a:ea typeface="华文中宋" panose="02010600040101010101" pitchFamily="2" charset="-122"/>
              </a:rPr>
              <a:t>我们的观点：</a:t>
            </a:r>
            <a:endParaRPr lang="en-US" altLang="zh-CN">
              <a:latin typeface="华文中宋" panose="02010600040101010101" pitchFamily="2" charset="-122"/>
              <a:ea typeface="华文中宋" panose="02010600040101010101" pitchFamily="2" charset="-122"/>
            </a:endParaRPr>
          </a:p>
          <a:p>
            <a:r>
              <a:rPr lang="zh-CN" altLang="zh-CN">
                <a:latin typeface="华文中宋" panose="02010600040101010101" pitchFamily="2" charset="-122"/>
                <a:ea typeface="华文中宋" panose="02010600040101010101" pitchFamily="2" charset="-122"/>
              </a:rPr>
              <a:t>从国际汉语教师标准入手进行选题分类更加具有针对性，也容易发现问题。</a:t>
            </a:r>
            <a:endParaRPr lang="en-US" altLang="zh-CN">
              <a:latin typeface="华文中宋" panose="02010600040101010101" pitchFamily="2" charset="-122"/>
              <a:ea typeface="华文中宋" panose="02010600040101010101" pitchFamily="2" charset="-122"/>
            </a:endParaRPr>
          </a:p>
          <a:p>
            <a:r>
              <a:rPr lang="zh-CN" altLang="zh-CN">
                <a:latin typeface="华文中宋" panose="02010600040101010101" pitchFamily="2" charset="-122"/>
                <a:ea typeface="华文中宋" panose="02010600040101010101" pitchFamily="2" charset="-122"/>
              </a:rPr>
              <a:t>《国际汉语教师标准》（</a:t>
            </a:r>
            <a:r>
              <a:rPr lang="en-US" altLang="zh-CN">
                <a:latin typeface="华文中宋" panose="02010600040101010101" pitchFamily="2" charset="-122"/>
                <a:ea typeface="华文中宋" panose="02010600040101010101" pitchFamily="2" charset="-122"/>
              </a:rPr>
              <a:t>2012</a:t>
            </a:r>
            <a:r>
              <a:rPr lang="zh-CN" altLang="zh-CN">
                <a:latin typeface="华文中宋" panose="02010600040101010101" pitchFamily="2" charset="-122"/>
                <a:ea typeface="华文中宋" panose="02010600040101010101" pitchFamily="2" charset="-122"/>
              </a:rPr>
              <a:t>年版）提出了“汉语教学基础”“汉语教学方法”“教学组织与课堂管理”“中华文化与跨文化交际”“职业道德与专业发展”等五个模块。</a:t>
            </a:r>
            <a:endParaRPr lang="zh-CN" altLang="en-US">
              <a:latin typeface="华文中宋" panose="02010600040101010101" pitchFamily="2" charset="-122"/>
              <a:ea typeface="华文中宋" panose="02010600040101010101" pitchFamily="2" charset="-122"/>
            </a:endParaRPr>
          </a:p>
          <a:p>
            <a:endParaRPr lang="zh-CN" alt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19457">
                                            <p:txEl>
                                              <p:pRg st="0" end="0"/>
                                            </p:txEl>
                                          </p:spTgt>
                                        </p:tgtEl>
                                        <p:attrNameLst>
                                          <p:attrName>style.visibility</p:attrName>
                                        </p:attrNameLst>
                                      </p:cBhvr>
                                      <p:to>
                                        <p:strVal val="visible"/>
                                      </p:to>
                                    </p:set>
                                    <p:anim calcmode="lin" valueType="num">
                                      <p:cBhvr additive="base">
                                        <p:cTn id="7" dur="500" fill="hold"/>
                                        <p:tgtEl>
                                          <p:spTgt spid="19457">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9457">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19457">
                                            <p:txEl>
                                              <p:pRg st="1" end="1"/>
                                            </p:txEl>
                                          </p:spTgt>
                                        </p:tgtEl>
                                        <p:attrNameLst>
                                          <p:attrName>style.visibility</p:attrName>
                                        </p:attrNameLst>
                                      </p:cBhvr>
                                      <p:to>
                                        <p:strVal val="visible"/>
                                      </p:to>
                                    </p:set>
                                    <p:anim calcmode="lin" valueType="num">
                                      <p:cBhvr additive="base">
                                        <p:cTn id="13" dur="500" fill="hold"/>
                                        <p:tgtEl>
                                          <p:spTgt spid="19457">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9457">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nodeType="clickEffect">
                                  <p:stCondLst>
                                    <p:cond delay="0"/>
                                  </p:stCondLst>
                                  <p:childTnLst>
                                    <p:set>
                                      <p:cBhvr>
                                        <p:cTn id="18" dur="1" fill="hold">
                                          <p:stCondLst>
                                            <p:cond delay="0"/>
                                          </p:stCondLst>
                                        </p:cTn>
                                        <p:tgtEl>
                                          <p:spTgt spid="19457">
                                            <p:txEl>
                                              <p:pRg st="2" end="2"/>
                                            </p:txEl>
                                          </p:spTgt>
                                        </p:tgtEl>
                                        <p:attrNameLst>
                                          <p:attrName>style.visibility</p:attrName>
                                        </p:attrNameLst>
                                      </p:cBhvr>
                                      <p:to>
                                        <p:strVal val="visible"/>
                                      </p:to>
                                    </p:set>
                                    <p:anim calcmode="lin" valueType="num">
                                      <p:cBhvr additive="base">
                                        <p:cTn id="19" dur="500" fill="hold"/>
                                        <p:tgtEl>
                                          <p:spTgt spid="19457">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19457">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内容占位符 2"/>
          <p:cNvSpPr>
            <a:spLocks noGrp="1" noChangeArrowheads="1"/>
          </p:cNvSpPr>
          <p:nvPr>
            <p:ph idx="1"/>
          </p:nvPr>
        </p:nvSpPr>
        <p:spPr>
          <a:xfrm>
            <a:off x="107950" y="404813"/>
            <a:ext cx="8964613" cy="6192837"/>
          </a:xfrm>
        </p:spPr>
        <p:txBody>
          <a:bodyPr/>
          <a:lstStyle/>
          <a:p>
            <a:r>
              <a:rPr lang="zh-CN" altLang="en-US" sz="2000">
                <a:latin typeface="华文中宋" panose="02010600040101010101" pitchFamily="2" charset="-122"/>
                <a:ea typeface="华文中宋" panose="02010600040101010101" pitchFamily="2" charset="-122"/>
              </a:rPr>
              <a:t>五类专业知识</a:t>
            </a:r>
            <a:r>
              <a:rPr lang="en-US" altLang="zh-CN" sz="2000">
                <a:latin typeface="华文中宋" panose="02010600040101010101" pitchFamily="2" charset="-122"/>
                <a:ea typeface="华文中宋" panose="02010600040101010101" pitchFamily="2" charset="-122"/>
              </a:rPr>
              <a:t>《</a:t>
            </a:r>
            <a:r>
              <a:rPr lang="zh-CN" altLang="en-US" sz="2000">
                <a:latin typeface="华文中宋" panose="02010600040101010101" pitchFamily="2" charset="-122"/>
                <a:ea typeface="华文中宋" panose="02010600040101010101" pitchFamily="2" charset="-122"/>
              </a:rPr>
              <a:t>国际汉语教师标准（</a:t>
            </a:r>
            <a:r>
              <a:rPr lang="en-US" altLang="zh-CN" sz="2000">
                <a:latin typeface="华文中宋" panose="02010600040101010101" pitchFamily="2" charset="-122"/>
                <a:ea typeface="华文中宋" panose="02010600040101010101" pitchFamily="2" charset="-122"/>
              </a:rPr>
              <a:t>2012</a:t>
            </a:r>
            <a:r>
              <a:rPr lang="zh-CN" altLang="en-US" sz="2000">
                <a:latin typeface="华文中宋" panose="02010600040101010101" pitchFamily="2" charset="-122"/>
                <a:ea typeface="华文中宋" panose="02010600040101010101" pitchFamily="2" charset="-122"/>
              </a:rPr>
              <a:t>）</a:t>
            </a:r>
            <a:r>
              <a:rPr lang="en-US" altLang="zh-CN" sz="2000">
                <a:latin typeface="华文中宋" panose="02010600040101010101" pitchFamily="2" charset="-122"/>
                <a:ea typeface="华文中宋" panose="02010600040101010101" pitchFamily="2" charset="-122"/>
              </a:rPr>
              <a:t>》</a:t>
            </a:r>
          </a:p>
          <a:p>
            <a:r>
              <a:rPr lang="zh-CN" altLang="en-US" sz="2000">
                <a:latin typeface="华文中宋" panose="02010600040101010101" pitchFamily="2" charset="-122"/>
                <a:ea typeface="华文中宋" panose="02010600040101010101" pitchFamily="2" charset="-122"/>
              </a:rPr>
              <a:t>（</a:t>
            </a:r>
            <a:r>
              <a:rPr lang="en-US" altLang="zh-CN" sz="2000">
                <a:latin typeface="华文中宋" panose="02010600040101010101" pitchFamily="2" charset="-122"/>
                <a:ea typeface="华文中宋" panose="02010600040101010101" pitchFamily="2" charset="-122"/>
              </a:rPr>
              <a:t>1</a:t>
            </a:r>
            <a:r>
              <a:rPr lang="zh-CN" altLang="en-US" sz="2000">
                <a:latin typeface="华文中宋" panose="02010600040101010101" pitchFamily="2" charset="-122"/>
                <a:ea typeface="华文中宋" panose="02010600040101010101" pitchFamily="2" charset="-122"/>
              </a:rPr>
              <a:t>）汉语教学基础</a:t>
            </a:r>
            <a:endParaRPr lang="en-US" altLang="zh-CN" sz="2000">
              <a:latin typeface="华文中宋" panose="02010600040101010101" pitchFamily="2" charset="-122"/>
              <a:ea typeface="华文中宋" panose="02010600040101010101" pitchFamily="2" charset="-122"/>
            </a:endParaRPr>
          </a:p>
          <a:p>
            <a:r>
              <a:rPr lang="zh-CN" altLang="en-US" sz="2000">
                <a:latin typeface="华文中宋" panose="02010600040101010101" pitchFamily="2" charset="-122"/>
                <a:ea typeface="华文中宋" panose="02010600040101010101" pitchFamily="2" charset="-122"/>
              </a:rPr>
              <a:t>包括汉语语言学（语音、词汇、语法、汉字、语用、社会语言等）知识，第二语言</a:t>
            </a:r>
            <a:r>
              <a:rPr lang="en-US" altLang="zh-CN" sz="2000">
                <a:latin typeface="华文中宋" panose="02010600040101010101" pitchFamily="2" charset="-122"/>
                <a:ea typeface="华文中宋" panose="02010600040101010101" pitchFamily="2" charset="-122"/>
              </a:rPr>
              <a:t>/</a:t>
            </a:r>
            <a:r>
              <a:rPr lang="zh-CN" altLang="en-US" sz="2000">
                <a:latin typeface="华文中宋" panose="02010600040101010101" pitchFamily="2" charset="-122"/>
                <a:ea typeface="华文中宋" panose="02010600040101010101" pitchFamily="2" charset="-122"/>
              </a:rPr>
              <a:t>外语学习基本原理（基本概念、主要理论、基本过程、主要影响因素等）；</a:t>
            </a:r>
            <a:endParaRPr lang="en-US" altLang="zh-CN" sz="2000">
              <a:latin typeface="华文中宋" panose="02010600040101010101" pitchFamily="2" charset="-122"/>
              <a:ea typeface="华文中宋" panose="02010600040101010101" pitchFamily="2" charset="-122"/>
            </a:endParaRPr>
          </a:p>
          <a:p>
            <a:r>
              <a:rPr lang="zh-CN" altLang="en-US" sz="2000">
                <a:latin typeface="华文中宋" panose="02010600040101010101" pitchFamily="2" charset="-122"/>
                <a:ea typeface="华文中宋" panose="02010600040101010101" pitchFamily="2" charset="-122"/>
              </a:rPr>
              <a:t>（</a:t>
            </a:r>
            <a:r>
              <a:rPr lang="en-US" altLang="zh-CN" sz="2000">
                <a:latin typeface="华文中宋" panose="02010600040101010101" pitchFamily="2" charset="-122"/>
                <a:ea typeface="华文中宋" panose="02010600040101010101" pitchFamily="2" charset="-122"/>
              </a:rPr>
              <a:t>2</a:t>
            </a:r>
            <a:r>
              <a:rPr lang="zh-CN" altLang="en-US" sz="2000">
                <a:latin typeface="华文中宋" panose="02010600040101010101" pitchFamily="2" charset="-122"/>
                <a:ea typeface="华文中宋" panose="02010600040101010101" pitchFamily="2" charset="-122"/>
              </a:rPr>
              <a:t>）汉语教学方法</a:t>
            </a:r>
            <a:endParaRPr lang="en-US" altLang="zh-CN" sz="2000">
              <a:latin typeface="华文中宋" panose="02010600040101010101" pitchFamily="2" charset="-122"/>
              <a:ea typeface="华文中宋" panose="02010600040101010101" pitchFamily="2" charset="-122"/>
            </a:endParaRPr>
          </a:p>
          <a:p>
            <a:r>
              <a:rPr lang="zh-CN" altLang="en-US" sz="2000">
                <a:latin typeface="华文中宋" panose="02010600040101010101" pitchFamily="2" charset="-122"/>
                <a:ea typeface="华文中宋" panose="02010600040101010101" pitchFamily="2" charset="-122"/>
              </a:rPr>
              <a:t>包括一般的语言教学法知识，语音、词汇、语法和汉字等汉语语言要素教学的基本原则与方法，听、说、读、写等汉语语言技能教学的基本原则与方法以及现代教育技术知识。</a:t>
            </a:r>
            <a:endParaRPr lang="en-US" altLang="zh-CN" sz="2000">
              <a:latin typeface="华文中宋" panose="02010600040101010101" pitchFamily="2" charset="-122"/>
              <a:ea typeface="华文中宋" panose="02010600040101010101" pitchFamily="2" charset="-122"/>
            </a:endParaRPr>
          </a:p>
          <a:p>
            <a:r>
              <a:rPr lang="zh-CN" altLang="en-US" sz="2000">
                <a:latin typeface="华文中宋" panose="02010600040101010101" pitchFamily="2" charset="-122"/>
                <a:ea typeface="华文中宋" panose="02010600040101010101" pitchFamily="2" charset="-122"/>
              </a:rPr>
              <a:t>（</a:t>
            </a:r>
            <a:r>
              <a:rPr lang="en-US" altLang="zh-CN" sz="2000">
                <a:latin typeface="华文中宋" panose="02010600040101010101" pitchFamily="2" charset="-122"/>
                <a:ea typeface="华文中宋" panose="02010600040101010101" pitchFamily="2" charset="-122"/>
              </a:rPr>
              <a:t>3</a:t>
            </a:r>
            <a:r>
              <a:rPr lang="zh-CN" altLang="en-US" sz="2000">
                <a:latin typeface="华文中宋" panose="02010600040101010101" pitchFamily="2" charset="-122"/>
                <a:ea typeface="华文中宋" panose="02010600040101010101" pitchFamily="2" charset="-122"/>
              </a:rPr>
              <a:t>）教学组织与课堂管理</a:t>
            </a:r>
            <a:endParaRPr lang="en-US" altLang="zh-CN" sz="2000">
              <a:latin typeface="华文中宋" panose="02010600040101010101" pitchFamily="2" charset="-122"/>
              <a:ea typeface="华文中宋" panose="02010600040101010101" pitchFamily="2" charset="-122"/>
            </a:endParaRPr>
          </a:p>
          <a:p>
            <a:r>
              <a:rPr lang="zh-CN" altLang="en-US" sz="2000">
                <a:latin typeface="华文中宋" panose="02010600040101010101" pitchFamily="2" charset="-122"/>
                <a:ea typeface="华文中宋" panose="02010600040101010101" pitchFamily="2" charset="-122"/>
              </a:rPr>
              <a:t>包括教学标准与大纲、教学设计、教学资源、教学组织、教学测试与评估、课堂管理等知识。</a:t>
            </a:r>
            <a:endParaRPr lang="en-US" altLang="zh-CN" sz="2000">
              <a:latin typeface="华文中宋" panose="02010600040101010101" pitchFamily="2" charset="-122"/>
              <a:ea typeface="华文中宋" panose="02010600040101010101" pitchFamily="2" charset="-122"/>
            </a:endParaRPr>
          </a:p>
          <a:p>
            <a:r>
              <a:rPr lang="zh-CN" altLang="en-US" sz="2000">
                <a:latin typeface="华文中宋" panose="02010600040101010101" pitchFamily="2" charset="-122"/>
                <a:ea typeface="华文中宋" panose="02010600040101010101" pitchFamily="2" charset="-122"/>
              </a:rPr>
              <a:t>（</a:t>
            </a:r>
            <a:r>
              <a:rPr lang="en-US" altLang="zh-CN" sz="2000">
                <a:latin typeface="华文中宋" panose="02010600040101010101" pitchFamily="2" charset="-122"/>
                <a:ea typeface="华文中宋" panose="02010600040101010101" pitchFamily="2" charset="-122"/>
              </a:rPr>
              <a:t>4</a:t>
            </a:r>
            <a:r>
              <a:rPr lang="zh-CN" altLang="en-US" sz="2000">
                <a:latin typeface="华文中宋" panose="02010600040101010101" pitchFamily="2" charset="-122"/>
                <a:ea typeface="华文中宋" panose="02010600040101010101" pitchFamily="2" charset="-122"/>
              </a:rPr>
              <a:t>）中华文化与跨文化交际</a:t>
            </a:r>
            <a:endParaRPr lang="en-US" altLang="zh-CN" sz="2000">
              <a:latin typeface="华文中宋" panose="02010600040101010101" pitchFamily="2" charset="-122"/>
              <a:ea typeface="华文中宋" panose="02010600040101010101" pitchFamily="2" charset="-122"/>
            </a:endParaRPr>
          </a:p>
          <a:p>
            <a:r>
              <a:rPr lang="zh-CN" altLang="en-US" sz="2000">
                <a:latin typeface="华文中宋" panose="02010600040101010101" pitchFamily="2" charset="-122"/>
                <a:ea typeface="华文中宋" panose="02010600040101010101" pitchFamily="2" charset="-122"/>
              </a:rPr>
              <a:t>包括中华文化基本知识、主要特点、核心价值及当代意义，中国国情基本知识，世界文化知识，文化传播知识和跨文化交际知识。</a:t>
            </a:r>
            <a:endParaRPr lang="en-US" altLang="zh-CN" sz="2000">
              <a:latin typeface="华文中宋" panose="02010600040101010101" pitchFamily="2" charset="-122"/>
              <a:ea typeface="华文中宋" panose="02010600040101010101" pitchFamily="2" charset="-122"/>
            </a:endParaRPr>
          </a:p>
          <a:p>
            <a:r>
              <a:rPr lang="zh-CN" altLang="en-US" sz="2000">
                <a:latin typeface="华文中宋" panose="02010600040101010101" pitchFamily="2" charset="-122"/>
                <a:ea typeface="华文中宋" panose="02010600040101010101" pitchFamily="2" charset="-122"/>
              </a:rPr>
              <a:t>（</a:t>
            </a:r>
            <a:r>
              <a:rPr lang="en-US" altLang="zh-CN" sz="2000">
                <a:latin typeface="华文中宋" panose="02010600040101010101" pitchFamily="2" charset="-122"/>
                <a:ea typeface="华文中宋" panose="02010600040101010101" pitchFamily="2" charset="-122"/>
              </a:rPr>
              <a:t>5</a:t>
            </a:r>
            <a:r>
              <a:rPr lang="zh-CN" altLang="en-US" sz="2000">
                <a:latin typeface="华文中宋" panose="02010600040101010101" pitchFamily="2" charset="-122"/>
                <a:ea typeface="华文中宋" panose="02010600040101010101" pitchFamily="2" charset="-122"/>
              </a:rPr>
              <a:t>）职业道德与专业发展</a:t>
            </a:r>
            <a:endParaRPr lang="en-US" altLang="zh-CN" sz="2000">
              <a:latin typeface="华文中宋" panose="02010600040101010101" pitchFamily="2" charset="-122"/>
              <a:ea typeface="华文中宋" panose="02010600040101010101" pitchFamily="2" charset="-122"/>
            </a:endParaRPr>
          </a:p>
          <a:p>
            <a:r>
              <a:rPr lang="zh-CN" altLang="en-US" sz="2000">
                <a:latin typeface="华文中宋" panose="02010600040101010101" pitchFamily="2" charset="-122"/>
                <a:ea typeface="华文中宋" panose="02010600040101010101" pitchFamily="2" charset="-122"/>
              </a:rPr>
              <a:t>包括国际汉语教师的职业道德与有关专业发展的基本知识。</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19457">
                                            <p:txEl>
                                              <p:pRg st="0" end="0"/>
                                            </p:txEl>
                                          </p:spTgt>
                                        </p:tgtEl>
                                        <p:attrNameLst>
                                          <p:attrName>style.visibility</p:attrName>
                                        </p:attrNameLst>
                                      </p:cBhvr>
                                      <p:to>
                                        <p:strVal val="visible"/>
                                      </p:to>
                                    </p:set>
                                    <p:anim calcmode="lin" valueType="num">
                                      <p:cBhvr additive="base">
                                        <p:cTn id="7" dur="500" fill="hold"/>
                                        <p:tgtEl>
                                          <p:spTgt spid="19457">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9457">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19457">
                                            <p:txEl>
                                              <p:pRg st="1" end="1"/>
                                            </p:txEl>
                                          </p:spTgt>
                                        </p:tgtEl>
                                        <p:attrNameLst>
                                          <p:attrName>style.visibility</p:attrName>
                                        </p:attrNameLst>
                                      </p:cBhvr>
                                      <p:to>
                                        <p:strVal val="visible"/>
                                      </p:to>
                                    </p:set>
                                    <p:anim calcmode="lin" valueType="num">
                                      <p:cBhvr additive="base">
                                        <p:cTn id="13" dur="500" fill="hold"/>
                                        <p:tgtEl>
                                          <p:spTgt spid="19457">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9457">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nodeType="clickEffect">
                                  <p:stCondLst>
                                    <p:cond delay="0"/>
                                  </p:stCondLst>
                                  <p:childTnLst>
                                    <p:set>
                                      <p:cBhvr>
                                        <p:cTn id="18" dur="1" fill="hold">
                                          <p:stCondLst>
                                            <p:cond delay="0"/>
                                          </p:stCondLst>
                                        </p:cTn>
                                        <p:tgtEl>
                                          <p:spTgt spid="19457">
                                            <p:txEl>
                                              <p:pRg st="2" end="2"/>
                                            </p:txEl>
                                          </p:spTgt>
                                        </p:tgtEl>
                                        <p:attrNameLst>
                                          <p:attrName>style.visibility</p:attrName>
                                        </p:attrNameLst>
                                      </p:cBhvr>
                                      <p:to>
                                        <p:strVal val="visible"/>
                                      </p:to>
                                    </p:set>
                                    <p:anim calcmode="lin" valueType="num">
                                      <p:cBhvr additive="base">
                                        <p:cTn id="19" dur="500" fill="hold"/>
                                        <p:tgtEl>
                                          <p:spTgt spid="19457">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19457">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nodeType="clickEffect">
                                  <p:stCondLst>
                                    <p:cond delay="0"/>
                                  </p:stCondLst>
                                  <p:childTnLst>
                                    <p:set>
                                      <p:cBhvr>
                                        <p:cTn id="24" dur="1" fill="hold">
                                          <p:stCondLst>
                                            <p:cond delay="0"/>
                                          </p:stCondLst>
                                        </p:cTn>
                                        <p:tgtEl>
                                          <p:spTgt spid="19457">
                                            <p:txEl>
                                              <p:pRg st="3" end="3"/>
                                            </p:txEl>
                                          </p:spTgt>
                                        </p:tgtEl>
                                        <p:attrNameLst>
                                          <p:attrName>style.visibility</p:attrName>
                                        </p:attrNameLst>
                                      </p:cBhvr>
                                      <p:to>
                                        <p:strVal val="visible"/>
                                      </p:to>
                                    </p:set>
                                    <p:anim calcmode="lin" valueType="num">
                                      <p:cBhvr additive="base">
                                        <p:cTn id="25" dur="500" fill="hold"/>
                                        <p:tgtEl>
                                          <p:spTgt spid="19457">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19457">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4" fill="hold" nodeType="clickEffect">
                                  <p:stCondLst>
                                    <p:cond delay="0"/>
                                  </p:stCondLst>
                                  <p:childTnLst>
                                    <p:set>
                                      <p:cBhvr>
                                        <p:cTn id="30" dur="1" fill="hold">
                                          <p:stCondLst>
                                            <p:cond delay="0"/>
                                          </p:stCondLst>
                                        </p:cTn>
                                        <p:tgtEl>
                                          <p:spTgt spid="19457">
                                            <p:txEl>
                                              <p:pRg st="4" end="4"/>
                                            </p:txEl>
                                          </p:spTgt>
                                        </p:tgtEl>
                                        <p:attrNameLst>
                                          <p:attrName>style.visibility</p:attrName>
                                        </p:attrNameLst>
                                      </p:cBhvr>
                                      <p:to>
                                        <p:strVal val="visible"/>
                                      </p:to>
                                    </p:set>
                                    <p:anim calcmode="lin" valueType="num">
                                      <p:cBhvr additive="base">
                                        <p:cTn id="31" dur="500" fill="hold"/>
                                        <p:tgtEl>
                                          <p:spTgt spid="19457">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19457">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4" fill="hold" nodeType="clickEffect">
                                  <p:stCondLst>
                                    <p:cond delay="0"/>
                                  </p:stCondLst>
                                  <p:childTnLst>
                                    <p:set>
                                      <p:cBhvr>
                                        <p:cTn id="36" dur="1" fill="hold">
                                          <p:stCondLst>
                                            <p:cond delay="0"/>
                                          </p:stCondLst>
                                        </p:cTn>
                                        <p:tgtEl>
                                          <p:spTgt spid="19457">
                                            <p:txEl>
                                              <p:pRg st="5" end="5"/>
                                            </p:txEl>
                                          </p:spTgt>
                                        </p:tgtEl>
                                        <p:attrNameLst>
                                          <p:attrName>style.visibility</p:attrName>
                                        </p:attrNameLst>
                                      </p:cBhvr>
                                      <p:to>
                                        <p:strVal val="visible"/>
                                      </p:to>
                                    </p:set>
                                    <p:anim calcmode="lin" valueType="num">
                                      <p:cBhvr additive="base">
                                        <p:cTn id="37" dur="500" fill="hold"/>
                                        <p:tgtEl>
                                          <p:spTgt spid="19457">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19457">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nodeType="clickPar">
                      <p:stCondLst>
                        <p:cond delay="indefinite"/>
                      </p:stCondLst>
                      <p:childTnLst>
                        <p:par>
                          <p:cTn id="40" fill="hold" nodeType="withGroup">
                            <p:stCondLst>
                              <p:cond delay="0"/>
                            </p:stCondLst>
                            <p:childTnLst>
                              <p:par>
                                <p:cTn id="41" presetID="2" presetClass="entr" presetSubtype="4" fill="hold" nodeType="clickEffect">
                                  <p:stCondLst>
                                    <p:cond delay="0"/>
                                  </p:stCondLst>
                                  <p:childTnLst>
                                    <p:set>
                                      <p:cBhvr>
                                        <p:cTn id="42" dur="1" fill="hold">
                                          <p:stCondLst>
                                            <p:cond delay="0"/>
                                          </p:stCondLst>
                                        </p:cTn>
                                        <p:tgtEl>
                                          <p:spTgt spid="19457">
                                            <p:txEl>
                                              <p:pRg st="6" end="6"/>
                                            </p:txEl>
                                          </p:spTgt>
                                        </p:tgtEl>
                                        <p:attrNameLst>
                                          <p:attrName>style.visibility</p:attrName>
                                        </p:attrNameLst>
                                      </p:cBhvr>
                                      <p:to>
                                        <p:strVal val="visible"/>
                                      </p:to>
                                    </p:set>
                                    <p:anim calcmode="lin" valueType="num">
                                      <p:cBhvr additive="base">
                                        <p:cTn id="43" dur="500" fill="hold"/>
                                        <p:tgtEl>
                                          <p:spTgt spid="19457">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19457">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nodeType="clickPar">
                      <p:stCondLst>
                        <p:cond delay="indefinite"/>
                      </p:stCondLst>
                      <p:childTnLst>
                        <p:par>
                          <p:cTn id="46" fill="hold" nodeType="withGroup">
                            <p:stCondLst>
                              <p:cond delay="0"/>
                            </p:stCondLst>
                            <p:childTnLst>
                              <p:par>
                                <p:cTn id="47" presetID="2" presetClass="entr" presetSubtype="4" fill="hold" nodeType="clickEffect">
                                  <p:stCondLst>
                                    <p:cond delay="0"/>
                                  </p:stCondLst>
                                  <p:childTnLst>
                                    <p:set>
                                      <p:cBhvr>
                                        <p:cTn id="48" dur="1" fill="hold">
                                          <p:stCondLst>
                                            <p:cond delay="0"/>
                                          </p:stCondLst>
                                        </p:cTn>
                                        <p:tgtEl>
                                          <p:spTgt spid="19457">
                                            <p:txEl>
                                              <p:pRg st="7" end="7"/>
                                            </p:txEl>
                                          </p:spTgt>
                                        </p:tgtEl>
                                        <p:attrNameLst>
                                          <p:attrName>style.visibility</p:attrName>
                                        </p:attrNameLst>
                                      </p:cBhvr>
                                      <p:to>
                                        <p:strVal val="visible"/>
                                      </p:to>
                                    </p:set>
                                    <p:anim calcmode="lin" valueType="num">
                                      <p:cBhvr additive="base">
                                        <p:cTn id="49" dur="500" fill="hold"/>
                                        <p:tgtEl>
                                          <p:spTgt spid="19457">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19457">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1" fill="hold" nodeType="clickPar">
                      <p:stCondLst>
                        <p:cond delay="indefinite"/>
                      </p:stCondLst>
                      <p:childTnLst>
                        <p:par>
                          <p:cTn id="52" fill="hold" nodeType="withGroup">
                            <p:stCondLst>
                              <p:cond delay="0"/>
                            </p:stCondLst>
                            <p:childTnLst>
                              <p:par>
                                <p:cTn id="53" presetID="2" presetClass="entr" presetSubtype="4" fill="hold" nodeType="clickEffect">
                                  <p:stCondLst>
                                    <p:cond delay="0"/>
                                  </p:stCondLst>
                                  <p:childTnLst>
                                    <p:set>
                                      <p:cBhvr>
                                        <p:cTn id="54" dur="1" fill="hold">
                                          <p:stCondLst>
                                            <p:cond delay="0"/>
                                          </p:stCondLst>
                                        </p:cTn>
                                        <p:tgtEl>
                                          <p:spTgt spid="19457">
                                            <p:txEl>
                                              <p:pRg st="8" end="8"/>
                                            </p:txEl>
                                          </p:spTgt>
                                        </p:tgtEl>
                                        <p:attrNameLst>
                                          <p:attrName>style.visibility</p:attrName>
                                        </p:attrNameLst>
                                      </p:cBhvr>
                                      <p:to>
                                        <p:strVal val="visible"/>
                                      </p:to>
                                    </p:set>
                                    <p:anim calcmode="lin" valueType="num">
                                      <p:cBhvr additive="base">
                                        <p:cTn id="55" dur="500" fill="hold"/>
                                        <p:tgtEl>
                                          <p:spTgt spid="19457">
                                            <p:txEl>
                                              <p:pRg st="8" end="8"/>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19457">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57" fill="hold" nodeType="clickPar">
                      <p:stCondLst>
                        <p:cond delay="indefinite"/>
                      </p:stCondLst>
                      <p:childTnLst>
                        <p:par>
                          <p:cTn id="58" fill="hold" nodeType="withGroup">
                            <p:stCondLst>
                              <p:cond delay="0"/>
                            </p:stCondLst>
                            <p:childTnLst>
                              <p:par>
                                <p:cTn id="59" presetID="2" presetClass="entr" presetSubtype="4" fill="hold" nodeType="clickEffect">
                                  <p:stCondLst>
                                    <p:cond delay="0"/>
                                  </p:stCondLst>
                                  <p:childTnLst>
                                    <p:set>
                                      <p:cBhvr>
                                        <p:cTn id="60" dur="1" fill="hold">
                                          <p:stCondLst>
                                            <p:cond delay="0"/>
                                          </p:stCondLst>
                                        </p:cTn>
                                        <p:tgtEl>
                                          <p:spTgt spid="19457">
                                            <p:txEl>
                                              <p:pRg st="9" end="9"/>
                                            </p:txEl>
                                          </p:spTgt>
                                        </p:tgtEl>
                                        <p:attrNameLst>
                                          <p:attrName>style.visibility</p:attrName>
                                        </p:attrNameLst>
                                      </p:cBhvr>
                                      <p:to>
                                        <p:strVal val="visible"/>
                                      </p:to>
                                    </p:set>
                                    <p:anim calcmode="lin" valueType="num">
                                      <p:cBhvr additive="base">
                                        <p:cTn id="61" dur="500" fill="hold"/>
                                        <p:tgtEl>
                                          <p:spTgt spid="19457">
                                            <p:txEl>
                                              <p:pRg st="9" end="9"/>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19457">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63" fill="hold" nodeType="clickPar">
                      <p:stCondLst>
                        <p:cond delay="indefinite"/>
                      </p:stCondLst>
                      <p:childTnLst>
                        <p:par>
                          <p:cTn id="64" fill="hold" nodeType="withGroup">
                            <p:stCondLst>
                              <p:cond delay="0"/>
                            </p:stCondLst>
                            <p:childTnLst>
                              <p:par>
                                <p:cTn id="65" presetID="2" presetClass="entr" presetSubtype="4" fill="hold" nodeType="clickEffect">
                                  <p:stCondLst>
                                    <p:cond delay="0"/>
                                  </p:stCondLst>
                                  <p:childTnLst>
                                    <p:set>
                                      <p:cBhvr>
                                        <p:cTn id="66" dur="1" fill="hold">
                                          <p:stCondLst>
                                            <p:cond delay="0"/>
                                          </p:stCondLst>
                                        </p:cTn>
                                        <p:tgtEl>
                                          <p:spTgt spid="19457">
                                            <p:txEl>
                                              <p:pRg st="10" end="10"/>
                                            </p:txEl>
                                          </p:spTgt>
                                        </p:tgtEl>
                                        <p:attrNameLst>
                                          <p:attrName>style.visibility</p:attrName>
                                        </p:attrNameLst>
                                      </p:cBhvr>
                                      <p:to>
                                        <p:strVal val="visible"/>
                                      </p:to>
                                    </p:set>
                                    <p:anim calcmode="lin" valueType="num">
                                      <p:cBhvr additive="base">
                                        <p:cTn id="67" dur="500" fill="hold"/>
                                        <p:tgtEl>
                                          <p:spTgt spid="19457">
                                            <p:txEl>
                                              <p:pRg st="10" end="10"/>
                                            </p:txEl>
                                          </p:spTgt>
                                        </p:tgtEl>
                                        <p:attrNameLst>
                                          <p:attrName>ppt_x</p:attrName>
                                        </p:attrNameLst>
                                      </p:cBhvr>
                                      <p:tavLst>
                                        <p:tav tm="0">
                                          <p:val>
                                            <p:strVal val="#ppt_x"/>
                                          </p:val>
                                        </p:tav>
                                        <p:tav tm="100000">
                                          <p:val>
                                            <p:strVal val="#ppt_x"/>
                                          </p:val>
                                        </p:tav>
                                      </p:tavLst>
                                    </p:anim>
                                    <p:anim calcmode="lin" valueType="num">
                                      <p:cBhvr additive="base">
                                        <p:cTn id="68" dur="500" fill="hold"/>
                                        <p:tgtEl>
                                          <p:spTgt spid="19457">
                                            <p:txEl>
                                              <p:pRg st="10" end="1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BEB93E5E-BECB-D56F-DC2B-92AF9BDE6610}"/>
              </a:ext>
            </a:extLst>
          </p:cNvPr>
          <p:cNvSpPr>
            <a:spLocks noGrp="1"/>
          </p:cNvSpPr>
          <p:nvPr>
            <p:ph type="title"/>
          </p:nvPr>
        </p:nvSpPr>
        <p:spPr>
          <a:xfrm>
            <a:off x="318356" y="908720"/>
            <a:ext cx="8507288" cy="720080"/>
          </a:xfrm>
        </p:spPr>
        <p:txBody>
          <a:bodyPr/>
          <a:lstStyle/>
          <a:p>
            <a:r>
              <a:rPr lang="en-US" altLang="zh-CN" sz="2200" b="1" kern="0" dirty="0">
                <a:effectLst/>
                <a:latin typeface="Times New Roman" panose="02020603050405020304" pitchFamily="18" charset="0"/>
                <a:cs typeface="Times New Roman" panose="02020603050405020304" pitchFamily="18" charset="0"/>
              </a:rPr>
              <a:t>2024</a:t>
            </a:r>
            <a:r>
              <a:rPr lang="zh-CN" altLang="zh-CN" sz="2200" b="1" kern="0" dirty="0">
                <a:effectLst/>
                <a:latin typeface="Times New Roman" panose="02020603050405020304" pitchFamily="18" charset="0"/>
                <a:cs typeface="Times New Roman" panose="02020603050405020304" pitchFamily="18" charset="0"/>
              </a:rPr>
              <a:t>中国学位与研究生教育学会官网</a:t>
            </a:r>
            <a:r>
              <a:rPr lang="en-US" altLang="zh-CN" sz="2200" b="1" kern="0" dirty="0">
                <a:effectLst/>
                <a:latin typeface="Times New Roman" panose="02020603050405020304" pitchFamily="18" charset="0"/>
                <a:cs typeface="Times New Roman" panose="02020603050405020304" pitchFamily="18" charset="0"/>
              </a:rPr>
              <a:t>https://www.acge.org.cn/encyclopediaFront/enterEncyclopediaIndex</a:t>
            </a:r>
            <a:br>
              <a:rPr lang="en-US" altLang="zh-CN" sz="4400" dirty="0">
                <a:latin typeface="华文中宋" panose="02010600040101010101" pitchFamily="2" charset="-122"/>
                <a:ea typeface="华文中宋" panose="02010600040101010101" pitchFamily="2" charset="-122"/>
              </a:rPr>
            </a:br>
            <a:endParaRPr lang="zh-CN" altLang="en-US" dirty="0"/>
          </a:p>
        </p:txBody>
      </p:sp>
      <p:sp>
        <p:nvSpPr>
          <p:cNvPr id="3" name="内容占位符 2">
            <a:extLst>
              <a:ext uri="{FF2B5EF4-FFF2-40B4-BE49-F238E27FC236}">
                <a16:creationId xmlns:a16="http://schemas.microsoft.com/office/drawing/2014/main" id="{C9DB7C2E-9EF3-1D9B-B5D8-148DAA05683E}"/>
              </a:ext>
            </a:extLst>
          </p:cNvPr>
          <p:cNvSpPr>
            <a:spLocks noGrp="1"/>
          </p:cNvSpPr>
          <p:nvPr>
            <p:ph idx="1"/>
          </p:nvPr>
        </p:nvSpPr>
        <p:spPr>
          <a:xfrm>
            <a:off x="179512" y="1556792"/>
            <a:ext cx="8928992" cy="4968552"/>
          </a:xfrm>
        </p:spPr>
        <p:txBody>
          <a:bodyPr/>
          <a:lstStyle/>
          <a:p>
            <a:pPr algn="just">
              <a:lnSpc>
                <a:spcPts val="2400"/>
              </a:lnSpc>
            </a:pPr>
            <a:r>
              <a:rPr lang="zh-CN" altLang="en-US" sz="2000" b="1" kern="0" dirty="0">
                <a:effectLst/>
                <a:latin typeface="华文中宋" panose="02010600040101010101" pitchFamily="2" charset="-122"/>
                <a:ea typeface="华文中宋" panose="02010600040101010101" pitchFamily="2" charset="-122"/>
                <a:cs typeface="宋体" panose="02010600030101010101" pitchFamily="2" charset="-122"/>
              </a:rPr>
              <a:t>专业知识：</a:t>
            </a:r>
            <a:endParaRPr lang="en-US" altLang="zh-CN" sz="2000" b="1" kern="0" dirty="0">
              <a:effectLst/>
              <a:latin typeface="华文中宋" panose="02010600040101010101" pitchFamily="2" charset="-122"/>
              <a:ea typeface="华文中宋" panose="02010600040101010101" pitchFamily="2" charset="-122"/>
              <a:cs typeface="宋体" panose="02010600030101010101" pitchFamily="2" charset="-122"/>
            </a:endParaRPr>
          </a:p>
          <a:p>
            <a:pPr algn="just">
              <a:lnSpc>
                <a:spcPts val="2400"/>
              </a:lnSpc>
            </a:pPr>
            <a:r>
              <a:rPr lang="zh-CN" altLang="zh-CN" sz="2000" b="1" kern="0" dirty="0">
                <a:effectLst/>
                <a:latin typeface="华文中宋" panose="02010600040101010101" pitchFamily="2" charset="-122"/>
                <a:ea typeface="华文中宋" panose="02010600040101010101" pitchFamily="2" charset="-122"/>
                <a:cs typeface="宋体" panose="02010600030101010101" pitchFamily="2" charset="-122"/>
              </a:rPr>
              <a:t>（</a:t>
            </a:r>
            <a:r>
              <a:rPr lang="en-US" altLang="zh-CN" sz="2000" b="1" kern="0" dirty="0">
                <a:effectLst/>
                <a:latin typeface="华文中宋" panose="02010600040101010101" pitchFamily="2" charset="-122"/>
                <a:ea typeface="华文中宋" panose="02010600040101010101" pitchFamily="2" charset="-122"/>
                <a:cs typeface="宋体" panose="02010600030101010101" pitchFamily="2" charset="-122"/>
              </a:rPr>
              <a:t>1</a:t>
            </a:r>
            <a:r>
              <a:rPr lang="zh-CN" altLang="zh-CN" sz="2000" b="1" kern="0" dirty="0">
                <a:effectLst/>
                <a:latin typeface="华文中宋" panose="02010600040101010101" pitchFamily="2" charset="-122"/>
                <a:ea typeface="华文中宋" panose="02010600040101010101" pitchFamily="2" charset="-122"/>
                <a:cs typeface="宋体" panose="02010600030101010101" pitchFamily="2" charset="-122"/>
              </a:rPr>
              <a:t>）教学基础</a:t>
            </a:r>
            <a:endParaRPr lang="zh-CN" altLang="zh-CN" sz="2000" kern="100" dirty="0">
              <a:effectLst/>
              <a:latin typeface="华文中宋" panose="02010600040101010101" pitchFamily="2" charset="-122"/>
              <a:ea typeface="华文中宋" panose="02010600040101010101" pitchFamily="2" charset="-122"/>
              <a:cs typeface="Times New Roman" panose="02020603050405020304" pitchFamily="18" charset="0"/>
            </a:endParaRPr>
          </a:p>
          <a:p>
            <a:pPr algn="just">
              <a:lnSpc>
                <a:spcPts val="2400"/>
              </a:lnSpc>
            </a:pPr>
            <a:r>
              <a:rPr lang="zh-CN" altLang="zh-CN" sz="2000" kern="0" dirty="0">
                <a:effectLst/>
                <a:latin typeface="华文中宋" panose="02010600040101010101" pitchFamily="2" charset="-122"/>
                <a:ea typeface="华文中宋" panose="02010600040101010101" pitchFamily="2" charset="-122"/>
                <a:cs typeface="宋体" panose="02010600030101010101" pitchFamily="2" charset="-122"/>
              </a:rPr>
              <a:t>第二语言学习基本理论（基本概念、主要理论、基本过程、主要影响等）。</a:t>
            </a:r>
            <a:endParaRPr lang="zh-CN" altLang="zh-CN" sz="2000" kern="100" dirty="0">
              <a:effectLst/>
              <a:latin typeface="华文中宋" panose="02010600040101010101" pitchFamily="2" charset="-122"/>
              <a:ea typeface="华文中宋" panose="02010600040101010101" pitchFamily="2" charset="-122"/>
              <a:cs typeface="Times New Roman" panose="02020603050405020304" pitchFamily="18" charset="0"/>
            </a:endParaRPr>
          </a:p>
          <a:p>
            <a:pPr algn="just">
              <a:lnSpc>
                <a:spcPts val="2400"/>
              </a:lnSpc>
            </a:pPr>
            <a:r>
              <a:rPr lang="zh-CN" altLang="zh-CN" sz="2000" b="1" kern="0" dirty="0">
                <a:effectLst/>
                <a:latin typeface="华文中宋" panose="02010600040101010101" pitchFamily="2" charset="-122"/>
                <a:ea typeface="华文中宋" panose="02010600040101010101" pitchFamily="2" charset="-122"/>
                <a:cs typeface="宋体" panose="02010600030101010101" pitchFamily="2" charset="-122"/>
              </a:rPr>
              <a:t>（</a:t>
            </a:r>
            <a:r>
              <a:rPr lang="en-US" altLang="zh-CN" sz="2000" b="1" kern="0" dirty="0">
                <a:effectLst/>
                <a:latin typeface="华文中宋" panose="02010600040101010101" pitchFamily="2" charset="-122"/>
                <a:ea typeface="华文中宋" panose="02010600040101010101" pitchFamily="2" charset="-122"/>
                <a:cs typeface="宋体" panose="02010600030101010101" pitchFamily="2" charset="-122"/>
              </a:rPr>
              <a:t>2</a:t>
            </a:r>
            <a:r>
              <a:rPr lang="zh-CN" altLang="zh-CN" sz="2000" b="1" kern="0" dirty="0">
                <a:effectLst/>
                <a:latin typeface="华文中宋" panose="02010600040101010101" pitchFamily="2" charset="-122"/>
                <a:ea typeface="华文中宋" panose="02010600040101010101" pitchFamily="2" charset="-122"/>
                <a:cs typeface="宋体" panose="02010600030101010101" pitchFamily="2" charset="-122"/>
              </a:rPr>
              <a:t>）教学方法</a:t>
            </a:r>
            <a:endParaRPr lang="zh-CN" altLang="zh-CN" sz="2000" kern="100" dirty="0">
              <a:effectLst/>
              <a:latin typeface="华文中宋" panose="02010600040101010101" pitchFamily="2" charset="-122"/>
              <a:ea typeface="华文中宋" panose="02010600040101010101" pitchFamily="2" charset="-122"/>
              <a:cs typeface="Times New Roman" panose="02020603050405020304" pitchFamily="18" charset="0"/>
            </a:endParaRPr>
          </a:p>
          <a:p>
            <a:pPr algn="just">
              <a:lnSpc>
                <a:spcPts val="2400"/>
              </a:lnSpc>
            </a:pPr>
            <a:r>
              <a:rPr lang="zh-CN" altLang="zh-CN" sz="2000" kern="0" dirty="0">
                <a:effectLst/>
                <a:latin typeface="华文中宋" panose="02010600040101010101" pitchFamily="2" charset="-122"/>
                <a:ea typeface="华文中宋" panose="02010600040101010101" pitchFamily="2" charset="-122"/>
                <a:cs typeface="宋体" panose="02010600030101010101" pitchFamily="2" charset="-122"/>
              </a:rPr>
              <a:t>语言教学论知识，语言要素教学的基本原理方法，听、说、读、写技能，教学原理方法和现代教育技术知识。</a:t>
            </a:r>
            <a:endParaRPr lang="zh-CN" altLang="zh-CN" sz="2000" kern="100" dirty="0">
              <a:effectLst/>
              <a:latin typeface="华文中宋" panose="02010600040101010101" pitchFamily="2" charset="-122"/>
              <a:ea typeface="华文中宋" panose="02010600040101010101" pitchFamily="2" charset="-122"/>
              <a:cs typeface="Times New Roman" panose="02020603050405020304" pitchFamily="18" charset="0"/>
            </a:endParaRPr>
          </a:p>
          <a:p>
            <a:pPr algn="just">
              <a:lnSpc>
                <a:spcPts val="2400"/>
              </a:lnSpc>
            </a:pPr>
            <a:r>
              <a:rPr lang="zh-CN" altLang="zh-CN" sz="2000" b="1" kern="0" dirty="0">
                <a:effectLst/>
                <a:latin typeface="华文中宋" panose="02010600040101010101" pitchFamily="2" charset="-122"/>
                <a:ea typeface="华文中宋" panose="02010600040101010101" pitchFamily="2" charset="-122"/>
                <a:cs typeface="宋体" panose="02010600030101010101" pitchFamily="2" charset="-122"/>
              </a:rPr>
              <a:t>（</a:t>
            </a:r>
            <a:r>
              <a:rPr lang="en-US" altLang="zh-CN" sz="2000" b="1" kern="0" dirty="0">
                <a:effectLst/>
                <a:latin typeface="华文中宋" panose="02010600040101010101" pitchFamily="2" charset="-122"/>
                <a:ea typeface="华文中宋" panose="02010600040101010101" pitchFamily="2" charset="-122"/>
                <a:cs typeface="宋体" panose="02010600030101010101" pitchFamily="2" charset="-122"/>
              </a:rPr>
              <a:t>3</a:t>
            </a:r>
            <a:r>
              <a:rPr lang="zh-CN" altLang="zh-CN" sz="2000" b="1" kern="0" dirty="0">
                <a:effectLst/>
                <a:latin typeface="华文中宋" panose="02010600040101010101" pitchFamily="2" charset="-122"/>
                <a:ea typeface="华文中宋" panose="02010600040101010101" pitchFamily="2" charset="-122"/>
                <a:cs typeface="宋体" panose="02010600030101010101" pitchFamily="2" charset="-122"/>
              </a:rPr>
              <a:t>）教学组织与课堂管理</a:t>
            </a:r>
            <a:endParaRPr lang="zh-CN" altLang="zh-CN" sz="2000" kern="100" dirty="0">
              <a:effectLst/>
              <a:latin typeface="华文中宋" panose="02010600040101010101" pitchFamily="2" charset="-122"/>
              <a:ea typeface="华文中宋" panose="02010600040101010101" pitchFamily="2" charset="-122"/>
              <a:cs typeface="Times New Roman" panose="02020603050405020304" pitchFamily="18" charset="0"/>
            </a:endParaRPr>
          </a:p>
          <a:p>
            <a:pPr algn="just">
              <a:lnSpc>
                <a:spcPts val="2400"/>
              </a:lnSpc>
            </a:pPr>
            <a:r>
              <a:rPr lang="zh-CN" altLang="zh-CN" sz="2000" kern="0" dirty="0">
                <a:effectLst/>
                <a:latin typeface="华文中宋" panose="02010600040101010101" pitchFamily="2" charset="-122"/>
                <a:ea typeface="华文中宋" panose="02010600040101010101" pitchFamily="2" charset="-122"/>
                <a:cs typeface="宋体" panose="02010600030101010101" pitchFamily="2" charset="-122"/>
              </a:rPr>
              <a:t>教学标准、大纲、设计、资源、组织、测试、评估和课堂管理等知识。</a:t>
            </a:r>
            <a:endParaRPr lang="zh-CN" altLang="zh-CN" sz="2000" kern="100" dirty="0">
              <a:effectLst/>
              <a:latin typeface="华文中宋" panose="02010600040101010101" pitchFamily="2" charset="-122"/>
              <a:ea typeface="华文中宋" panose="02010600040101010101" pitchFamily="2" charset="-122"/>
              <a:cs typeface="Times New Roman" panose="02020603050405020304" pitchFamily="18" charset="0"/>
            </a:endParaRPr>
          </a:p>
          <a:p>
            <a:pPr algn="just">
              <a:lnSpc>
                <a:spcPts val="2400"/>
              </a:lnSpc>
            </a:pPr>
            <a:r>
              <a:rPr lang="zh-CN" altLang="zh-CN" sz="2000" b="1" kern="0" dirty="0">
                <a:effectLst/>
                <a:latin typeface="华文中宋" panose="02010600040101010101" pitchFamily="2" charset="-122"/>
                <a:ea typeface="华文中宋" panose="02010600040101010101" pitchFamily="2" charset="-122"/>
                <a:cs typeface="宋体" panose="02010600030101010101" pitchFamily="2" charset="-122"/>
              </a:rPr>
              <a:t>（</a:t>
            </a:r>
            <a:r>
              <a:rPr lang="en-US" altLang="zh-CN" sz="2000" b="1" kern="0" dirty="0">
                <a:effectLst/>
                <a:latin typeface="华文中宋" panose="02010600040101010101" pitchFamily="2" charset="-122"/>
                <a:ea typeface="华文中宋" panose="02010600040101010101" pitchFamily="2" charset="-122"/>
                <a:cs typeface="宋体" panose="02010600030101010101" pitchFamily="2" charset="-122"/>
              </a:rPr>
              <a:t>4</a:t>
            </a:r>
            <a:r>
              <a:rPr lang="zh-CN" altLang="zh-CN" sz="2000" b="1" kern="0" dirty="0">
                <a:effectLst/>
                <a:latin typeface="华文中宋" panose="02010600040101010101" pitchFamily="2" charset="-122"/>
                <a:ea typeface="华文中宋" panose="02010600040101010101" pitchFamily="2" charset="-122"/>
                <a:cs typeface="宋体" panose="02010600030101010101" pitchFamily="2" charset="-122"/>
              </a:rPr>
              <a:t>）中华文化与跨文化交际</a:t>
            </a:r>
            <a:endParaRPr lang="zh-CN" altLang="zh-CN" sz="2000" kern="100" dirty="0">
              <a:effectLst/>
              <a:latin typeface="华文中宋" panose="02010600040101010101" pitchFamily="2" charset="-122"/>
              <a:ea typeface="华文中宋" panose="02010600040101010101" pitchFamily="2" charset="-122"/>
              <a:cs typeface="Times New Roman" panose="02020603050405020304" pitchFamily="18" charset="0"/>
            </a:endParaRPr>
          </a:p>
          <a:p>
            <a:pPr algn="just">
              <a:lnSpc>
                <a:spcPts val="2400"/>
              </a:lnSpc>
            </a:pPr>
            <a:r>
              <a:rPr lang="zh-CN" altLang="zh-CN" sz="2000" kern="0" dirty="0">
                <a:effectLst/>
                <a:latin typeface="华文中宋" panose="02010600040101010101" pitchFamily="2" charset="-122"/>
                <a:ea typeface="华文中宋" panose="02010600040101010101" pitchFamily="2" charset="-122"/>
                <a:cs typeface="宋体" panose="02010600030101010101" pitchFamily="2" charset="-122"/>
              </a:rPr>
              <a:t>提炼展示中华文明的精神标识和文化精髓，核心价值及时代意义，中国国情、世界文化、传播和跨文化交际知识。</a:t>
            </a:r>
            <a:endParaRPr lang="zh-CN" altLang="zh-CN" sz="2000" kern="100" dirty="0">
              <a:effectLst/>
              <a:latin typeface="华文中宋" panose="02010600040101010101" pitchFamily="2" charset="-122"/>
              <a:ea typeface="华文中宋" panose="02010600040101010101" pitchFamily="2" charset="-122"/>
              <a:cs typeface="Times New Roman" panose="02020603050405020304" pitchFamily="18" charset="0"/>
            </a:endParaRPr>
          </a:p>
          <a:p>
            <a:pPr algn="just">
              <a:lnSpc>
                <a:spcPts val="2400"/>
              </a:lnSpc>
            </a:pPr>
            <a:r>
              <a:rPr lang="zh-CN" altLang="zh-CN" sz="2000" b="1" kern="0" dirty="0">
                <a:effectLst/>
                <a:latin typeface="华文中宋" panose="02010600040101010101" pitchFamily="2" charset="-122"/>
                <a:ea typeface="华文中宋" panose="02010600040101010101" pitchFamily="2" charset="-122"/>
                <a:cs typeface="宋体" panose="02010600030101010101" pitchFamily="2" charset="-122"/>
              </a:rPr>
              <a:t>（</a:t>
            </a:r>
            <a:r>
              <a:rPr lang="en-US" altLang="zh-CN" sz="2000" b="1" kern="0" dirty="0">
                <a:effectLst/>
                <a:latin typeface="华文中宋" panose="02010600040101010101" pitchFamily="2" charset="-122"/>
                <a:ea typeface="华文中宋" panose="02010600040101010101" pitchFamily="2" charset="-122"/>
                <a:cs typeface="宋体" panose="02010600030101010101" pitchFamily="2" charset="-122"/>
              </a:rPr>
              <a:t>5</a:t>
            </a:r>
            <a:r>
              <a:rPr lang="zh-CN" altLang="zh-CN" sz="2000" b="1" kern="0" dirty="0">
                <a:effectLst/>
                <a:latin typeface="华文中宋" panose="02010600040101010101" pitchFamily="2" charset="-122"/>
                <a:ea typeface="华文中宋" panose="02010600040101010101" pitchFamily="2" charset="-122"/>
                <a:cs typeface="宋体" panose="02010600030101010101" pitchFamily="2" charset="-122"/>
              </a:rPr>
              <a:t>）职业道德与专业发展</a:t>
            </a:r>
            <a:endParaRPr lang="zh-CN" altLang="zh-CN" sz="2000" kern="100" dirty="0">
              <a:effectLst/>
              <a:latin typeface="华文中宋" panose="02010600040101010101" pitchFamily="2" charset="-122"/>
              <a:ea typeface="华文中宋" panose="02010600040101010101" pitchFamily="2" charset="-122"/>
              <a:cs typeface="Times New Roman" panose="02020603050405020304" pitchFamily="18" charset="0"/>
            </a:endParaRPr>
          </a:p>
          <a:p>
            <a:pPr algn="just">
              <a:lnSpc>
                <a:spcPts val="2400"/>
              </a:lnSpc>
            </a:pPr>
            <a:r>
              <a:rPr lang="zh-CN" altLang="zh-CN" sz="2000" kern="0" dirty="0">
                <a:effectLst/>
                <a:latin typeface="华文中宋" panose="02010600040101010101" pitchFamily="2" charset="-122"/>
                <a:ea typeface="华文中宋" panose="02010600040101010101" pitchFamily="2" charset="-122"/>
                <a:cs typeface="宋体" panose="02010600030101010101" pitchFamily="2" charset="-122"/>
              </a:rPr>
              <a:t>职业道德与专业发展基本知识，达到国家行业部门规定的从业资质要求。</a:t>
            </a:r>
            <a:endParaRPr lang="zh-CN" altLang="zh-CN" sz="2000" kern="100" dirty="0">
              <a:effectLst/>
              <a:latin typeface="华文中宋" panose="02010600040101010101" pitchFamily="2" charset="-122"/>
              <a:ea typeface="华文中宋" panose="02010600040101010101" pitchFamily="2" charset="-122"/>
              <a:cs typeface="Times New Roman" panose="02020603050405020304" pitchFamily="18" charset="0"/>
            </a:endParaRPr>
          </a:p>
          <a:p>
            <a:pPr>
              <a:lnSpc>
                <a:spcPts val="2400"/>
              </a:lnSpc>
            </a:pPr>
            <a:endParaRPr lang="zh-CN" altLang="en-US" sz="2000" dirty="0"/>
          </a:p>
        </p:txBody>
      </p:sp>
    </p:spTree>
    <p:extLst>
      <p:ext uri="{BB962C8B-B14F-4D97-AF65-F5344CB8AC3E}">
        <p14:creationId xmlns:p14="http://schemas.microsoft.com/office/powerpoint/2010/main" val="71337724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标题 1"/>
          <p:cNvSpPr>
            <a:spLocks noGrp="1" noChangeArrowheads="1"/>
          </p:cNvSpPr>
          <p:nvPr>
            <p:ph type="title"/>
          </p:nvPr>
        </p:nvSpPr>
        <p:spPr>
          <a:xfrm>
            <a:off x="539750" y="846138"/>
            <a:ext cx="8229600" cy="1371600"/>
          </a:xfrm>
        </p:spPr>
        <p:txBody>
          <a:bodyPr/>
          <a:lstStyle/>
          <a:p>
            <a:pPr indent="266700" algn="ctr">
              <a:tabLst>
                <a:tab pos="457200" algn="l"/>
              </a:tabLst>
            </a:pPr>
            <a:br>
              <a:rPr lang="zh-CN" altLang="en-US" sz="2400" dirty="0"/>
            </a:br>
            <a:r>
              <a:rPr lang="zh-CN" altLang="zh-CN" sz="2400" dirty="0">
                <a:latin typeface="华文中宋" panose="02010600040101010101" pitchFamily="2" charset="-122"/>
                <a:ea typeface="华文中宋" panose="02010600040101010101" pitchFamily="2" charset="-122"/>
              </a:rPr>
              <a:t>统计了中国知网</a:t>
            </a:r>
            <a:r>
              <a:rPr lang="en-US" altLang="zh-CN" sz="2400" dirty="0">
                <a:latin typeface="华文中宋" panose="02010600040101010101" pitchFamily="2" charset="-122"/>
                <a:ea typeface="华文中宋" panose="02010600040101010101" pitchFamily="2" charset="-122"/>
              </a:rPr>
              <a:t>2015-2016</a:t>
            </a:r>
            <a:r>
              <a:rPr lang="zh-CN" altLang="en-US" sz="2400" dirty="0">
                <a:latin typeface="华文中宋" panose="02010600040101010101" pitchFamily="2" charset="-122"/>
                <a:ea typeface="华文中宋" panose="02010600040101010101" pitchFamily="2" charset="-122"/>
              </a:rPr>
              <a:t>年</a:t>
            </a:r>
            <a:r>
              <a:rPr lang="en-US" altLang="zh-CN" sz="2400" dirty="0">
                <a:latin typeface="华文中宋" panose="02010600040101010101" pitchFamily="2" charset="-122"/>
                <a:ea typeface="华文中宋" panose="02010600040101010101" pitchFamily="2" charset="-122"/>
              </a:rPr>
              <a:t>4014</a:t>
            </a:r>
            <a:r>
              <a:rPr lang="zh-CN" altLang="en-US" sz="2400" dirty="0">
                <a:latin typeface="华文中宋" panose="02010600040101010101" pitchFamily="2" charset="-122"/>
                <a:ea typeface="华文中宋" panose="02010600040101010101" pitchFamily="2" charset="-122"/>
              </a:rPr>
              <a:t>篇（截至</a:t>
            </a:r>
            <a:r>
              <a:rPr lang="en-US" altLang="zh-CN" sz="2400" dirty="0">
                <a:latin typeface="华文中宋" panose="02010600040101010101" pitchFamily="2" charset="-122"/>
                <a:ea typeface="华文中宋" panose="02010600040101010101" pitchFamily="2" charset="-122"/>
              </a:rPr>
              <a:t>2017</a:t>
            </a:r>
            <a:r>
              <a:rPr lang="zh-CN" altLang="en-US" sz="2400" dirty="0">
                <a:latin typeface="华文中宋" panose="02010600040101010101" pitchFamily="2" charset="-122"/>
                <a:ea typeface="华文中宋" panose="02010600040101010101" pitchFamily="2" charset="-122"/>
              </a:rPr>
              <a:t>年</a:t>
            </a:r>
            <a:r>
              <a:rPr lang="en-US" altLang="zh-CN" sz="2400" dirty="0">
                <a:latin typeface="华文中宋" panose="02010600040101010101" pitchFamily="2" charset="-122"/>
                <a:ea typeface="华文中宋" panose="02010600040101010101" pitchFamily="2" charset="-122"/>
              </a:rPr>
              <a:t>9</a:t>
            </a:r>
            <a:r>
              <a:rPr lang="zh-CN" altLang="en-US" sz="2400" dirty="0">
                <a:latin typeface="华文中宋" panose="02010600040101010101" pitchFamily="2" charset="-122"/>
                <a:ea typeface="华文中宋" panose="02010600040101010101" pitchFamily="2" charset="-122"/>
              </a:rPr>
              <a:t>月</a:t>
            </a:r>
            <a:r>
              <a:rPr lang="en-US" altLang="zh-CN" sz="2400" dirty="0">
                <a:latin typeface="华文中宋" panose="02010600040101010101" pitchFamily="2" charset="-122"/>
                <a:ea typeface="华文中宋" panose="02010600040101010101" pitchFamily="2" charset="-122"/>
              </a:rPr>
              <a:t>10</a:t>
            </a:r>
            <a:r>
              <a:rPr lang="zh-CN" altLang="en-US" sz="2400" dirty="0">
                <a:latin typeface="华文中宋" panose="02010600040101010101" pitchFamily="2" charset="-122"/>
                <a:ea typeface="华文中宋" panose="02010600040101010101" pitchFamily="2" charset="-122"/>
              </a:rPr>
              <a:t>日）汉语国际教育硕士学位论文选题情况，如表</a:t>
            </a:r>
            <a:r>
              <a:rPr lang="en-US" altLang="zh-CN" sz="2400" dirty="0">
                <a:latin typeface="华文中宋" panose="02010600040101010101" pitchFamily="2" charset="-122"/>
                <a:ea typeface="华文中宋" panose="02010600040101010101" pitchFamily="2" charset="-122"/>
              </a:rPr>
              <a:t>1</a:t>
            </a:r>
            <a:r>
              <a:rPr lang="zh-CN" altLang="en-US" sz="2400" dirty="0">
                <a:latin typeface="华文中宋" panose="02010600040101010101" pitchFamily="2" charset="-122"/>
                <a:ea typeface="华文中宋" panose="02010600040101010101" pitchFamily="2" charset="-122"/>
              </a:rPr>
              <a:t>所示：</a:t>
            </a:r>
            <a:br>
              <a:rPr lang="zh-CN" altLang="en-US" sz="2400" dirty="0">
                <a:latin typeface="华文中宋" panose="02010600040101010101" pitchFamily="2" charset="-122"/>
                <a:ea typeface="华文中宋" panose="02010600040101010101" pitchFamily="2" charset="-122"/>
              </a:rPr>
            </a:br>
            <a:endParaRPr lang="zh-CN" altLang="en-US" sz="3200" dirty="0">
              <a:latin typeface="华文中宋" panose="02010600040101010101" pitchFamily="2" charset="-122"/>
              <a:ea typeface="华文中宋" panose="02010600040101010101" pitchFamily="2" charset="-122"/>
            </a:endParaRPr>
          </a:p>
        </p:txBody>
      </p:sp>
      <p:graphicFrame>
        <p:nvGraphicFramePr>
          <p:cNvPr id="4" name="内容占位符 3"/>
          <p:cNvGraphicFramePr>
            <a:graphicFrameLocks noGrp="1"/>
          </p:cNvGraphicFramePr>
          <p:nvPr>
            <p:ph idx="4294967295"/>
            <p:extLst>
              <p:ext uri="{D42A27DB-BD31-4B8C-83A1-F6EECF244321}">
                <p14:modId xmlns:p14="http://schemas.microsoft.com/office/powerpoint/2010/main" val="1329011750"/>
              </p:ext>
            </p:extLst>
          </p:nvPr>
        </p:nvGraphicFramePr>
        <p:xfrm>
          <a:off x="971550" y="2852738"/>
          <a:ext cx="7200900" cy="3311523"/>
        </p:xfrm>
        <a:graphic>
          <a:graphicData uri="http://schemas.openxmlformats.org/drawingml/2006/table">
            <a:tbl>
              <a:tblPr firstRow="1" firstCol="1" bandRow="1">
                <a:tableStyleId>{5C22544A-7EE6-4342-B048-85BDC9FD1C3A}</a:tableStyleId>
              </a:tblPr>
              <a:tblGrid>
                <a:gridCol w="988586">
                  <a:extLst>
                    <a:ext uri="{9D8B030D-6E8A-4147-A177-3AD203B41FA5}">
                      <a16:colId xmlns:a16="http://schemas.microsoft.com/office/drawing/2014/main" val="20000"/>
                    </a:ext>
                  </a:extLst>
                </a:gridCol>
                <a:gridCol w="2755880">
                  <a:extLst>
                    <a:ext uri="{9D8B030D-6E8A-4147-A177-3AD203B41FA5}">
                      <a16:colId xmlns:a16="http://schemas.microsoft.com/office/drawing/2014/main" val="20001"/>
                    </a:ext>
                  </a:extLst>
                </a:gridCol>
                <a:gridCol w="1728192">
                  <a:extLst>
                    <a:ext uri="{9D8B030D-6E8A-4147-A177-3AD203B41FA5}">
                      <a16:colId xmlns:a16="http://schemas.microsoft.com/office/drawing/2014/main" val="20002"/>
                    </a:ext>
                  </a:extLst>
                </a:gridCol>
                <a:gridCol w="1728242">
                  <a:extLst>
                    <a:ext uri="{9D8B030D-6E8A-4147-A177-3AD203B41FA5}">
                      <a16:colId xmlns:a16="http://schemas.microsoft.com/office/drawing/2014/main" val="20003"/>
                    </a:ext>
                  </a:extLst>
                </a:gridCol>
              </a:tblGrid>
              <a:tr h="711634">
                <a:tc>
                  <a:txBody>
                    <a:bodyPr/>
                    <a:lstStyle/>
                    <a:p>
                      <a:pPr algn="ctr">
                        <a:lnSpc>
                          <a:spcPts val="1200"/>
                        </a:lnSpc>
                        <a:spcAft>
                          <a:spcPts val="0"/>
                        </a:spcAft>
                      </a:pPr>
                      <a:r>
                        <a:rPr lang="zh-CN" sz="1800" kern="0" dirty="0">
                          <a:effectLst/>
                          <a:latin typeface="华文中宋" panose="02010600040101010101" pitchFamily="2" charset="-122"/>
                          <a:ea typeface="华文中宋" panose="02010600040101010101" pitchFamily="2" charset="-122"/>
                        </a:rPr>
                        <a:t>序号</a:t>
                      </a:r>
                      <a:endParaRPr lang="zh-CN" sz="1800" kern="100" dirty="0">
                        <a:effectLst/>
                        <a:latin typeface="华文中宋" panose="02010600040101010101" pitchFamily="2" charset="-122"/>
                        <a:ea typeface="华文中宋" panose="02010600040101010101" pitchFamily="2" charset="-122"/>
                        <a:cs typeface="Times New Roman" panose="02020603050405020304" pitchFamily="18" charset="0"/>
                      </a:endParaRPr>
                    </a:p>
                  </a:txBody>
                  <a:tcPr marL="68581" marR="68581" marT="0" marB="0" anchor="ctr"/>
                </a:tc>
                <a:tc>
                  <a:txBody>
                    <a:bodyPr/>
                    <a:lstStyle/>
                    <a:p>
                      <a:pPr algn="ctr">
                        <a:lnSpc>
                          <a:spcPts val="1200"/>
                        </a:lnSpc>
                        <a:spcAft>
                          <a:spcPts val="0"/>
                        </a:spcAft>
                      </a:pPr>
                      <a:r>
                        <a:rPr lang="zh-CN" sz="1800" kern="0" dirty="0">
                          <a:effectLst/>
                          <a:latin typeface="华文中宋" panose="02010600040101010101" pitchFamily="2" charset="-122"/>
                          <a:ea typeface="华文中宋" panose="02010600040101010101" pitchFamily="2" charset="-122"/>
                        </a:rPr>
                        <a:t>选题领域</a:t>
                      </a:r>
                      <a:endParaRPr lang="zh-CN" sz="1800" kern="100" dirty="0">
                        <a:effectLst/>
                        <a:latin typeface="华文中宋" panose="02010600040101010101" pitchFamily="2" charset="-122"/>
                        <a:ea typeface="华文中宋" panose="02010600040101010101" pitchFamily="2" charset="-122"/>
                        <a:cs typeface="Times New Roman" panose="02020603050405020304" pitchFamily="18" charset="0"/>
                      </a:endParaRPr>
                    </a:p>
                  </a:txBody>
                  <a:tcPr marL="68581" marR="68581" marT="0" marB="0" anchor="ctr"/>
                </a:tc>
                <a:tc>
                  <a:txBody>
                    <a:bodyPr/>
                    <a:lstStyle/>
                    <a:p>
                      <a:pPr algn="ctr">
                        <a:lnSpc>
                          <a:spcPts val="1200"/>
                        </a:lnSpc>
                        <a:spcAft>
                          <a:spcPts val="0"/>
                        </a:spcAft>
                      </a:pPr>
                      <a:r>
                        <a:rPr lang="zh-CN" sz="1800" kern="0">
                          <a:effectLst/>
                          <a:latin typeface="华文中宋" panose="02010600040101010101" pitchFamily="2" charset="-122"/>
                          <a:ea typeface="华文中宋" panose="02010600040101010101" pitchFamily="2" charset="-122"/>
                        </a:rPr>
                        <a:t>数量</a:t>
                      </a:r>
                      <a:endParaRPr lang="zh-CN" sz="1800" kern="100">
                        <a:effectLst/>
                        <a:latin typeface="华文中宋" panose="02010600040101010101" pitchFamily="2" charset="-122"/>
                        <a:ea typeface="华文中宋" panose="02010600040101010101" pitchFamily="2" charset="-122"/>
                        <a:cs typeface="Times New Roman" panose="02020603050405020304" pitchFamily="18" charset="0"/>
                      </a:endParaRPr>
                    </a:p>
                  </a:txBody>
                  <a:tcPr marL="68581" marR="68581" marT="0" marB="0" anchor="ctr"/>
                </a:tc>
                <a:tc>
                  <a:txBody>
                    <a:bodyPr/>
                    <a:lstStyle/>
                    <a:p>
                      <a:pPr algn="ctr">
                        <a:lnSpc>
                          <a:spcPts val="1200"/>
                        </a:lnSpc>
                        <a:spcAft>
                          <a:spcPts val="0"/>
                        </a:spcAft>
                      </a:pPr>
                      <a:r>
                        <a:rPr lang="zh-CN" sz="1800" kern="0">
                          <a:effectLst/>
                          <a:latin typeface="华文中宋" panose="02010600040101010101" pitchFamily="2" charset="-122"/>
                          <a:ea typeface="华文中宋" panose="02010600040101010101" pitchFamily="2" charset="-122"/>
                        </a:rPr>
                        <a:t>百分比</a:t>
                      </a:r>
                      <a:endParaRPr lang="zh-CN" sz="1800" kern="100">
                        <a:effectLst/>
                        <a:latin typeface="华文中宋" panose="02010600040101010101" pitchFamily="2" charset="-122"/>
                        <a:ea typeface="华文中宋" panose="02010600040101010101" pitchFamily="2" charset="-122"/>
                        <a:cs typeface="Times New Roman" panose="02020603050405020304" pitchFamily="18" charset="0"/>
                      </a:endParaRPr>
                    </a:p>
                  </a:txBody>
                  <a:tcPr marL="68581" marR="68581" marT="0" marB="0" anchor="ctr"/>
                </a:tc>
                <a:extLst>
                  <a:ext uri="{0D108BD9-81ED-4DB2-BD59-A6C34878D82A}">
                    <a16:rowId xmlns:a16="http://schemas.microsoft.com/office/drawing/2014/main" val="10000"/>
                  </a:ext>
                </a:extLst>
              </a:tr>
              <a:tr h="408247">
                <a:tc>
                  <a:txBody>
                    <a:bodyPr/>
                    <a:lstStyle/>
                    <a:p>
                      <a:pPr algn="ctr">
                        <a:lnSpc>
                          <a:spcPts val="1200"/>
                        </a:lnSpc>
                        <a:spcAft>
                          <a:spcPts val="0"/>
                        </a:spcAft>
                      </a:pPr>
                      <a:r>
                        <a:rPr lang="en-US" sz="1800" kern="0">
                          <a:effectLst/>
                          <a:latin typeface="华文中宋" panose="02010600040101010101" pitchFamily="2" charset="-122"/>
                          <a:ea typeface="华文中宋" panose="02010600040101010101" pitchFamily="2" charset="-122"/>
                        </a:rPr>
                        <a:t>1</a:t>
                      </a:r>
                      <a:endParaRPr lang="zh-CN" sz="1800" kern="100">
                        <a:effectLst/>
                        <a:latin typeface="华文中宋" panose="02010600040101010101" pitchFamily="2" charset="-122"/>
                        <a:ea typeface="华文中宋" panose="02010600040101010101" pitchFamily="2" charset="-122"/>
                        <a:cs typeface="Times New Roman" panose="02020603050405020304" pitchFamily="18" charset="0"/>
                      </a:endParaRPr>
                    </a:p>
                  </a:txBody>
                  <a:tcPr marL="68581" marR="68581" marT="0" marB="0" anchor="ctr"/>
                </a:tc>
                <a:tc>
                  <a:txBody>
                    <a:bodyPr/>
                    <a:lstStyle/>
                    <a:p>
                      <a:pPr algn="l">
                        <a:lnSpc>
                          <a:spcPts val="1200"/>
                        </a:lnSpc>
                        <a:spcAft>
                          <a:spcPts val="0"/>
                        </a:spcAft>
                      </a:pPr>
                      <a:r>
                        <a:rPr lang="zh-CN" sz="1800" kern="0" dirty="0">
                          <a:effectLst/>
                          <a:latin typeface="华文中宋" panose="02010600040101010101" pitchFamily="2" charset="-122"/>
                          <a:ea typeface="华文中宋" panose="02010600040101010101" pitchFamily="2" charset="-122"/>
                        </a:rPr>
                        <a:t>汉语教学基础</a:t>
                      </a:r>
                      <a:endParaRPr lang="zh-CN" sz="1800" kern="100" dirty="0">
                        <a:effectLst/>
                        <a:latin typeface="华文中宋" panose="02010600040101010101" pitchFamily="2" charset="-122"/>
                        <a:ea typeface="华文中宋" panose="02010600040101010101" pitchFamily="2" charset="-122"/>
                        <a:cs typeface="Times New Roman" panose="02020603050405020304" pitchFamily="18" charset="0"/>
                      </a:endParaRPr>
                    </a:p>
                  </a:txBody>
                  <a:tcPr marL="68581" marR="68581" marT="0" marB="0" anchor="ctr"/>
                </a:tc>
                <a:tc>
                  <a:txBody>
                    <a:bodyPr/>
                    <a:lstStyle/>
                    <a:p>
                      <a:pPr algn="ctr">
                        <a:lnSpc>
                          <a:spcPts val="1200"/>
                        </a:lnSpc>
                        <a:spcAft>
                          <a:spcPts val="0"/>
                        </a:spcAft>
                      </a:pPr>
                      <a:r>
                        <a:rPr lang="en-US" sz="1800" kern="100" dirty="0">
                          <a:effectLst/>
                          <a:latin typeface="华文中宋" panose="02010600040101010101" pitchFamily="2" charset="-122"/>
                          <a:ea typeface="华文中宋" panose="02010600040101010101" pitchFamily="2" charset="-122"/>
                        </a:rPr>
                        <a:t>1563</a:t>
                      </a:r>
                      <a:endParaRPr lang="zh-CN" sz="1800" kern="100" dirty="0">
                        <a:effectLst/>
                        <a:latin typeface="华文中宋" panose="02010600040101010101" pitchFamily="2" charset="-122"/>
                        <a:ea typeface="华文中宋" panose="02010600040101010101" pitchFamily="2" charset="-122"/>
                        <a:cs typeface="Times New Roman" panose="02020603050405020304" pitchFamily="18" charset="0"/>
                      </a:endParaRPr>
                    </a:p>
                  </a:txBody>
                  <a:tcPr marL="68581" marR="68581" marT="0" marB="0" anchor="ctr"/>
                </a:tc>
                <a:tc>
                  <a:txBody>
                    <a:bodyPr/>
                    <a:lstStyle/>
                    <a:p>
                      <a:pPr algn="ctr">
                        <a:lnSpc>
                          <a:spcPts val="1200"/>
                        </a:lnSpc>
                        <a:spcAft>
                          <a:spcPts val="0"/>
                        </a:spcAft>
                      </a:pPr>
                      <a:r>
                        <a:rPr lang="en-US" sz="1800" kern="100">
                          <a:effectLst/>
                          <a:latin typeface="华文中宋" panose="02010600040101010101" pitchFamily="2" charset="-122"/>
                          <a:ea typeface="华文中宋" panose="02010600040101010101" pitchFamily="2" charset="-122"/>
                        </a:rPr>
                        <a:t>39.0%</a:t>
                      </a:r>
                      <a:endParaRPr lang="zh-CN" sz="1800" kern="100">
                        <a:effectLst/>
                        <a:latin typeface="华文中宋" panose="02010600040101010101" pitchFamily="2" charset="-122"/>
                        <a:ea typeface="华文中宋" panose="02010600040101010101" pitchFamily="2" charset="-122"/>
                        <a:cs typeface="Times New Roman" panose="02020603050405020304" pitchFamily="18" charset="0"/>
                      </a:endParaRPr>
                    </a:p>
                  </a:txBody>
                  <a:tcPr marL="68581" marR="68581" marT="0" marB="0" anchor="ctr"/>
                </a:tc>
                <a:extLst>
                  <a:ext uri="{0D108BD9-81ED-4DB2-BD59-A6C34878D82A}">
                    <a16:rowId xmlns:a16="http://schemas.microsoft.com/office/drawing/2014/main" val="10001"/>
                  </a:ext>
                </a:extLst>
              </a:tr>
              <a:tr h="408247">
                <a:tc>
                  <a:txBody>
                    <a:bodyPr/>
                    <a:lstStyle/>
                    <a:p>
                      <a:pPr algn="ctr">
                        <a:lnSpc>
                          <a:spcPts val="1200"/>
                        </a:lnSpc>
                        <a:spcAft>
                          <a:spcPts val="0"/>
                        </a:spcAft>
                      </a:pPr>
                      <a:r>
                        <a:rPr lang="en-US" sz="1800" kern="0">
                          <a:effectLst/>
                          <a:latin typeface="华文中宋" panose="02010600040101010101" pitchFamily="2" charset="-122"/>
                          <a:ea typeface="华文中宋" panose="02010600040101010101" pitchFamily="2" charset="-122"/>
                        </a:rPr>
                        <a:t>2</a:t>
                      </a:r>
                      <a:endParaRPr lang="zh-CN" sz="1800" kern="100">
                        <a:effectLst/>
                        <a:latin typeface="华文中宋" panose="02010600040101010101" pitchFamily="2" charset="-122"/>
                        <a:ea typeface="华文中宋" panose="02010600040101010101" pitchFamily="2" charset="-122"/>
                        <a:cs typeface="Times New Roman" panose="02020603050405020304" pitchFamily="18" charset="0"/>
                      </a:endParaRPr>
                    </a:p>
                  </a:txBody>
                  <a:tcPr marL="68581" marR="68581" marT="0" marB="0" anchor="ctr"/>
                </a:tc>
                <a:tc>
                  <a:txBody>
                    <a:bodyPr/>
                    <a:lstStyle/>
                    <a:p>
                      <a:pPr algn="l">
                        <a:lnSpc>
                          <a:spcPts val="1200"/>
                        </a:lnSpc>
                        <a:spcAft>
                          <a:spcPts val="0"/>
                        </a:spcAft>
                      </a:pPr>
                      <a:r>
                        <a:rPr lang="zh-CN" sz="1800" kern="0" dirty="0">
                          <a:effectLst/>
                          <a:latin typeface="华文中宋" panose="02010600040101010101" pitchFamily="2" charset="-122"/>
                          <a:ea typeface="华文中宋" panose="02010600040101010101" pitchFamily="2" charset="-122"/>
                        </a:rPr>
                        <a:t>汉语教学方法</a:t>
                      </a:r>
                      <a:endParaRPr lang="zh-CN" sz="1800" kern="100" dirty="0">
                        <a:effectLst/>
                        <a:latin typeface="华文中宋" panose="02010600040101010101" pitchFamily="2" charset="-122"/>
                        <a:ea typeface="华文中宋" panose="02010600040101010101" pitchFamily="2" charset="-122"/>
                        <a:cs typeface="Times New Roman" panose="02020603050405020304" pitchFamily="18" charset="0"/>
                      </a:endParaRPr>
                    </a:p>
                  </a:txBody>
                  <a:tcPr marL="68581" marR="68581" marT="0" marB="0" anchor="ctr"/>
                </a:tc>
                <a:tc>
                  <a:txBody>
                    <a:bodyPr/>
                    <a:lstStyle/>
                    <a:p>
                      <a:pPr algn="ctr">
                        <a:lnSpc>
                          <a:spcPts val="1200"/>
                        </a:lnSpc>
                        <a:spcAft>
                          <a:spcPts val="0"/>
                        </a:spcAft>
                      </a:pPr>
                      <a:r>
                        <a:rPr lang="en-US" sz="1800" kern="0" dirty="0">
                          <a:effectLst/>
                          <a:latin typeface="华文中宋" panose="02010600040101010101" pitchFamily="2" charset="-122"/>
                          <a:ea typeface="华文中宋" panose="02010600040101010101" pitchFamily="2" charset="-122"/>
                        </a:rPr>
                        <a:t>1343</a:t>
                      </a:r>
                      <a:endParaRPr lang="zh-CN" sz="1800" kern="100" dirty="0">
                        <a:effectLst/>
                        <a:latin typeface="华文中宋" panose="02010600040101010101" pitchFamily="2" charset="-122"/>
                        <a:ea typeface="华文中宋" panose="02010600040101010101" pitchFamily="2" charset="-122"/>
                        <a:cs typeface="Times New Roman" panose="02020603050405020304" pitchFamily="18" charset="0"/>
                      </a:endParaRPr>
                    </a:p>
                  </a:txBody>
                  <a:tcPr marL="68581" marR="68581" marT="0" marB="0" anchor="ctr"/>
                </a:tc>
                <a:tc>
                  <a:txBody>
                    <a:bodyPr/>
                    <a:lstStyle/>
                    <a:p>
                      <a:pPr algn="ctr">
                        <a:lnSpc>
                          <a:spcPts val="1200"/>
                        </a:lnSpc>
                        <a:spcAft>
                          <a:spcPts val="0"/>
                        </a:spcAft>
                      </a:pPr>
                      <a:r>
                        <a:rPr lang="en-US" sz="1800" kern="100">
                          <a:effectLst/>
                          <a:latin typeface="华文中宋" panose="02010600040101010101" pitchFamily="2" charset="-122"/>
                          <a:ea typeface="华文中宋" panose="02010600040101010101" pitchFamily="2" charset="-122"/>
                        </a:rPr>
                        <a:t>33.5%</a:t>
                      </a:r>
                      <a:endParaRPr lang="zh-CN" sz="1800" kern="100">
                        <a:effectLst/>
                        <a:latin typeface="华文中宋" panose="02010600040101010101" pitchFamily="2" charset="-122"/>
                        <a:ea typeface="华文中宋" panose="02010600040101010101" pitchFamily="2" charset="-122"/>
                        <a:cs typeface="Times New Roman" panose="02020603050405020304" pitchFamily="18" charset="0"/>
                      </a:endParaRPr>
                    </a:p>
                  </a:txBody>
                  <a:tcPr marL="68581" marR="68581" marT="0" marB="0" anchor="ctr"/>
                </a:tc>
                <a:extLst>
                  <a:ext uri="{0D108BD9-81ED-4DB2-BD59-A6C34878D82A}">
                    <a16:rowId xmlns:a16="http://schemas.microsoft.com/office/drawing/2014/main" val="10002"/>
                  </a:ext>
                </a:extLst>
              </a:tr>
              <a:tr h="408247">
                <a:tc>
                  <a:txBody>
                    <a:bodyPr/>
                    <a:lstStyle/>
                    <a:p>
                      <a:pPr algn="ctr">
                        <a:lnSpc>
                          <a:spcPts val="1200"/>
                        </a:lnSpc>
                        <a:spcAft>
                          <a:spcPts val="0"/>
                        </a:spcAft>
                      </a:pPr>
                      <a:r>
                        <a:rPr lang="en-US" sz="1800" kern="0">
                          <a:effectLst/>
                          <a:latin typeface="华文中宋" panose="02010600040101010101" pitchFamily="2" charset="-122"/>
                          <a:ea typeface="华文中宋" panose="02010600040101010101" pitchFamily="2" charset="-122"/>
                        </a:rPr>
                        <a:t>3</a:t>
                      </a:r>
                      <a:endParaRPr lang="zh-CN" sz="1800" kern="100">
                        <a:effectLst/>
                        <a:latin typeface="华文中宋" panose="02010600040101010101" pitchFamily="2" charset="-122"/>
                        <a:ea typeface="华文中宋" panose="02010600040101010101" pitchFamily="2" charset="-122"/>
                        <a:cs typeface="Times New Roman" panose="02020603050405020304" pitchFamily="18" charset="0"/>
                      </a:endParaRPr>
                    </a:p>
                  </a:txBody>
                  <a:tcPr marL="68581" marR="68581" marT="0" marB="0" anchor="ctr"/>
                </a:tc>
                <a:tc>
                  <a:txBody>
                    <a:bodyPr/>
                    <a:lstStyle/>
                    <a:p>
                      <a:pPr algn="l">
                        <a:lnSpc>
                          <a:spcPts val="1200"/>
                        </a:lnSpc>
                        <a:spcAft>
                          <a:spcPts val="0"/>
                        </a:spcAft>
                      </a:pPr>
                      <a:r>
                        <a:rPr lang="zh-CN" sz="1800" kern="0" dirty="0">
                          <a:effectLst/>
                          <a:latin typeface="华文中宋" panose="02010600040101010101" pitchFamily="2" charset="-122"/>
                          <a:ea typeface="华文中宋" panose="02010600040101010101" pitchFamily="2" charset="-122"/>
                        </a:rPr>
                        <a:t>教学组织与课堂管理</a:t>
                      </a:r>
                      <a:endParaRPr lang="zh-CN" sz="1800" kern="100" dirty="0">
                        <a:effectLst/>
                        <a:latin typeface="华文中宋" panose="02010600040101010101" pitchFamily="2" charset="-122"/>
                        <a:ea typeface="华文中宋" panose="02010600040101010101" pitchFamily="2" charset="-122"/>
                        <a:cs typeface="Times New Roman" panose="02020603050405020304" pitchFamily="18" charset="0"/>
                      </a:endParaRPr>
                    </a:p>
                  </a:txBody>
                  <a:tcPr marL="68581" marR="68581" marT="0" marB="0" anchor="ctr"/>
                </a:tc>
                <a:tc>
                  <a:txBody>
                    <a:bodyPr/>
                    <a:lstStyle/>
                    <a:p>
                      <a:pPr algn="ctr">
                        <a:lnSpc>
                          <a:spcPts val="1200"/>
                        </a:lnSpc>
                        <a:spcAft>
                          <a:spcPts val="0"/>
                        </a:spcAft>
                      </a:pPr>
                      <a:r>
                        <a:rPr lang="en-US" sz="1800" kern="0" dirty="0">
                          <a:effectLst/>
                          <a:latin typeface="华文中宋" panose="02010600040101010101" pitchFamily="2" charset="-122"/>
                          <a:ea typeface="华文中宋" panose="02010600040101010101" pitchFamily="2" charset="-122"/>
                        </a:rPr>
                        <a:t>771</a:t>
                      </a:r>
                      <a:endParaRPr lang="zh-CN" sz="1800" kern="100" dirty="0">
                        <a:effectLst/>
                        <a:latin typeface="华文中宋" panose="02010600040101010101" pitchFamily="2" charset="-122"/>
                        <a:ea typeface="华文中宋" panose="02010600040101010101" pitchFamily="2" charset="-122"/>
                        <a:cs typeface="Times New Roman" panose="02020603050405020304" pitchFamily="18" charset="0"/>
                      </a:endParaRPr>
                    </a:p>
                  </a:txBody>
                  <a:tcPr marL="68581" marR="68581" marT="0" marB="0" anchor="ctr"/>
                </a:tc>
                <a:tc>
                  <a:txBody>
                    <a:bodyPr/>
                    <a:lstStyle/>
                    <a:p>
                      <a:pPr algn="ctr">
                        <a:lnSpc>
                          <a:spcPts val="1200"/>
                        </a:lnSpc>
                        <a:spcAft>
                          <a:spcPts val="0"/>
                        </a:spcAft>
                      </a:pPr>
                      <a:r>
                        <a:rPr lang="en-US" sz="1800" kern="100">
                          <a:effectLst/>
                          <a:latin typeface="华文中宋" panose="02010600040101010101" pitchFamily="2" charset="-122"/>
                          <a:ea typeface="华文中宋" panose="02010600040101010101" pitchFamily="2" charset="-122"/>
                        </a:rPr>
                        <a:t>19.2%</a:t>
                      </a:r>
                      <a:endParaRPr lang="zh-CN" sz="1800" kern="100">
                        <a:effectLst/>
                        <a:latin typeface="华文中宋" panose="02010600040101010101" pitchFamily="2" charset="-122"/>
                        <a:ea typeface="华文中宋" panose="02010600040101010101" pitchFamily="2" charset="-122"/>
                        <a:cs typeface="Times New Roman" panose="02020603050405020304" pitchFamily="18" charset="0"/>
                      </a:endParaRPr>
                    </a:p>
                  </a:txBody>
                  <a:tcPr marL="68581" marR="68581" marT="0" marB="0" anchor="ctr"/>
                </a:tc>
                <a:extLst>
                  <a:ext uri="{0D108BD9-81ED-4DB2-BD59-A6C34878D82A}">
                    <a16:rowId xmlns:a16="http://schemas.microsoft.com/office/drawing/2014/main" val="10003"/>
                  </a:ext>
                </a:extLst>
              </a:tr>
              <a:tr h="408247">
                <a:tc>
                  <a:txBody>
                    <a:bodyPr/>
                    <a:lstStyle/>
                    <a:p>
                      <a:pPr algn="ctr">
                        <a:lnSpc>
                          <a:spcPts val="1200"/>
                        </a:lnSpc>
                        <a:spcAft>
                          <a:spcPts val="0"/>
                        </a:spcAft>
                      </a:pPr>
                      <a:r>
                        <a:rPr lang="en-US" sz="1800" kern="0">
                          <a:effectLst/>
                          <a:latin typeface="华文中宋" panose="02010600040101010101" pitchFamily="2" charset="-122"/>
                          <a:ea typeface="华文中宋" panose="02010600040101010101" pitchFamily="2" charset="-122"/>
                        </a:rPr>
                        <a:t>4</a:t>
                      </a:r>
                      <a:endParaRPr lang="zh-CN" sz="1800" kern="100">
                        <a:effectLst/>
                        <a:latin typeface="华文中宋" panose="02010600040101010101" pitchFamily="2" charset="-122"/>
                        <a:ea typeface="华文中宋" panose="02010600040101010101" pitchFamily="2" charset="-122"/>
                        <a:cs typeface="Times New Roman" panose="02020603050405020304" pitchFamily="18" charset="0"/>
                      </a:endParaRPr>
                    </a:p>
                  </a:txBody>
                  <a:tcPr marL="68581" marR="68581" marT="0" marB="0" anchor="ctr"/>
                </a:tc>
                <a:tc>
                  <a:txBody>
                    <a:bodyPr/>
                    <a:lstStyle/>
                    <a:p>
                      <a:pPr algn="l">
                        <a:lnSpc>
                          <a:spcPts val="1200"/>
                        </a:lnSpc>
                        <a:spcAft>
                          <a:spcPts val="0"/>
                        </a:spcAft>
                      </a:pPr>
                      <a:r>
                        <a:rPr lang="zh-CN" sz="1800" kern="0">
                          <a:effectLst/>
                          <a:latin typeface="华文中宋" panose="02010600040101010101" pitchFamily="2" charset="-122"/>
                          <a:ea typeface="华文中宋" panose="02010600040101010101" pitchFamily="2" charset="-122"/>
                        </a:rPr>
                        <a:t>中华文化与跨文化交际</a:t>
                      </a:r>
                      <a:endParaRPr lang="zh-CN" sz="1800" kern="100">
                        <a:effectLst/>
                        <a:latin typeface="华文中宋" panose="02010600040101010101" pitchFamily="2" charset="-122"/>
                        <a:ea typeface="华文中宋" panose="02010600040101010101" pitchFamily="2" charset="-122"/>
                        <a:cs typeface="Times New Roman" panose="02020603050405020304" pitchFamily="18" charset="0"/>
                      </a:endParaRPr>
                    </a:p>
                  </a:txBody>
                  <a:tcPr marL="68581" marR="68581" marT="0" marB="0" anchor="ctr"/>
                </a:tc>
                <a:tc>
                  <a:txBody>
                    <a:bodyPr/>
                    <a:lstStyle/>
                    <a:p>
                      <a:pPr algn="ctr">
                        <a:lnSpc>
                          <a:spcPts val="1200"/>
                        </a:lnSpc>
                        <a:spcAft>
                          <a:spcPts val="0"/>
                        </a:spcAft>
                      </a:pPr>
                      <a:r>
                        <a:rPr lang="en-US" sz="1800" kern="100" dirty="0">
                          <a:effectLst/>
                          <a:latin typeface="华文中宋" panose="02010600040101010101" pitchFamily="2" charset="-122"/>
                          <a:ea typeface="华文中宋" panose="02010600040101010101" pitchFamily="2" charset="-122"/>
                        </a:rPr>
                        <a:t>170</a:t>
                      </a:r>
                      <a:endParaRPr lang="zh-CN" sz="1800" kern="100" dirty="0">
                        <a:effectLst/>
                        <a:latin typeface="华文中宋" panose="02010600040101010101" pitchFamily="2" charset="-122"/>
                        <a:ea typeface="华文中宋" panose="02010600040101010101" pitchFamily="2" charset="-122"/>
                        <a:cs typeface="Times New Roman" panose="02020603050405020304" pitchFamily="18" charset="0"/>
                      </a:endParaRPr>
                    </a:p>
                  </a:txBody>
                  <a:tcPr marL="68581" marR="68581" marT="0" marB="0" anchor="ctr"/>
                </a:tc>
                <a:tc>
                  <a:txBody>
                    <a:bodyPr/>
                    <a:lstStyle/>
                    <a:p>
                      <a:pPr algn="ctr">
                        <a:lnSpc>
                          <a:spcPts val="1200"/>
                        </a:lnSpc>
                        <a:spcAft>
                          <a:spcPts val="0"/>
                        </a:spcAft>
                      </a:pPr>
                      <a:r>
                        <a:rPr lang="en-US" sz="1800" kern="100" dirty="0">
                          <a:effectLst/>
                          <a:latin typeface="华文中宋" panose="02010600040101010101" pitchFamily="2" charset="-122"/>
                          <a:ea typeface="华文中宋" panose="02010600040101010101" pitchFamily="2" charset="-122"/>
                        </a:rPr>
                        <a:t>4.2%</a:t>
                      </a:r>
                      <a:endParaRPr lang="zh-CN" sz="1800" kern="100" dirty="0">
                        <a:effectLst/>
                        <a:latin typeface="华文中宋" panose="02010600040101010101" pitchFamily="2" charset="-122"/>
                        <a:ea typeface="华文中宋" panose="02010600040101010101" pitchFamily="2" charset="-122"/>
                        <a:cs typeface="Times New Roman" panose="02020603050405020304" pitchFamily="18" charset="0"/>
                      </a:endParaRPr>
                    </a:p>
                  </a:txBody>
                  <a:tcPr marL="68581" marR="68581" marT="0" marB="0" anchor="ctr"/>
                </a:tc>
                <a:extLst>
                  <a:ext uri="{0D108BD9-81ED-4DB2-BD59-A6C34878D82A}">
                    <a16:rowId xmlns:a16="http://schemas.microsoft.com/office/drawing/2014/main" val="10004"/>
                  </a:ext>
                </a:extLst>
              </a:tr>
              <a:tr h="558654">
                <a:tc>
                  <a:txBody>
                    <a:bodyPr/>
                    <a:lstStyle/>
                    <a:p>
                      <a:pPr algn="ctr">
                        <a:lnSpc>
                          <a:spcPts val="1200"/>
                        </a:lnSpc>
                        <a:spcAft>
                          <a:spcPts val="0"/>
                        </a:spcAft>
                      </a:pPr>
                      <a:r>
                        <a:rPr lang="en-US" sz="1800" kern="0">
                          <a:effectLst/>
                          <a:latin typeface="华文中宋" panose="02010600040101010101" pitchFamily="2" charset="-122"/>
                          <a:ea typeface="华文中宋" panose="02010600040101010101" pitchFamily="2" charset="-122"/>
                        </a:rPr>
                        <a:t>5</a:t>
                      </a:r>
                      <a:endParaRPr lang="zh-CN" sz="1800" kern="100">
                        <a:effectLst/>
                        <a:latin typeface="华文中宋" panose="02010600040101010101" pitchFamily="2" charset="-122"/>
                        <a:ea typeface="华文中宋" panose="02010600040101010101" pitchFamily="2" charset="-122"/>
                        <a:cs typeface="Times New Roman" panose="02020603050405020304" pitchFamily="18" charset="0"/>
                      </a:endParaRPr>
                    </a:p>
                  </a:txBody>
                  <a:tcPr marL="68581" marR="68581" marT="0" marB="0" anchor="ctr"/>
                </a:tc>
                <a:tc>
                  <a:txBody>
                    <a:bodyPr/>
                    <a:lstStyle/>
                    <a:p>
                      <a:pPr algn="l">
                        <a:lnSpc>
                          <a:spcPts val="1200"/>
                        </a:lnSpc>
                        <a:spcAft>
                          <a:spcPts val="0"/>
                        </a:spcAft>
                      </a:pPr>
                      <a:r>
                        <a:rPr lang="zh-CN" sz="1800" kern="0" dirty="0">
                          <a:effectLst/>
                          <a:latin typeface="华文中宋" panose="02010600040101010101" pitchFamily="2" charset="-122"/>
                          <a:ea typeface="华文中宋" panose="02010600040101010101" pitchFamily="2" charset="-122"/>
                        </a:rPr>
                        <a:t>职业道德与专业发展</a:t>
                      </a:r>
                      <a:endParaRPr lang="zh-CN" sz="1800" kern="100" dirty="0">
                        <a:effectLst/>
                        <a:latin typeface="华文中宋" panose="02010600040101010101" pitchFamily="2" charset="-122"/>
                        <a:ea typeface="华文中宋" panose="02010600040101010101" pitchFamily="2" charset="-122"/>
                        <a:cs typeface="Times New Roman" panose="02020603050405020304" pitchFamily="18" charset="0"/>
                      </a:endParaRPr>
                    </a:p>
                  </a:txBody>
                  <a:tcPr marL="68581" marR="68581" marT="0" marB="0" anchor="ctr"/>
                </a:tc>
                <a:tc>
                  <a:txBody>
                    <a:bodyPr/>
                    <a:lstStyle/>
                    <a:p>
                      <a:pPr algn="ctr">
                        <a:lnSpc>
                          <a:spcPts val="1200"/>
                        </a:lnSpc>
                        <a:spcAft>
                          <a:spcPts val="0"/>
                        </a:spcAft>
                      </a:pPr>
                      <a:r>
                        <a:rPr lang="en-US" sz="1800" kern="100">
                          <a:effectLst/>
                          <a:latin typeface="华文中宋" panose="02010600040101010101" pitchFamily="2" charset="-122"/>
                          <a:ea typeface="华文中宋" panose="02010600040101010101" pitchFamily="2" charset="-122"/>
                        </a:rPr>
                        <a:t>167</a:t>
                      </a:r>
                      <a:endParaRPr lang="zh-CN" sz="1800" kern="100">
                        <a:effectLst/>
                        <a:latin typeface="华文中宋" panose="02010600040101010101" pitchFamily="2" charset="-122"/>
                        <a:ea typeface="华文中宋" panose="02010600040101010101" pitchFamily="2" charset="-122"/>
                        <a:cs typeface="Times New Roman" panose="02020603050405020304" pitchFamily="18" charset="0"/>
                      </a:endParaRPr>
                    </a:p>
                  </a:txBody>
                  <a:tcPr marL="68581" marR="68581" marT="0" marB="0" anchor="ctr"/>
                </a:tc>
                <a:tc>
                  <a:txBody>
                    <a:bodyPr/>
                    <a:lstStyle/>
                    <a:p>
                      <a:pPr algn="ctr">
                        <a:lnSpc>
                          <a:spcPts val="1200"/>
                        </a:lnSpc>
                        <a:spcAft>
                          <a:spcPts val="0"/>
                        </a:spcAft>
                      </a:pPr>
                      <a:r>
                        <a:rPr lang="en-US" sz="1800" kern="100" dirty="0">
                          <a:effectLst/>
                          <a:latin typeface="华文中宋" panose="02010600040101010101" pitchFamily="2" charset="-122"/>
                          <a:ea typeface="华文中宋" panose="02010600040101010101" pitchFamily="2" charset="-122"/>
                        </a:rPr>
                        <a:t>4.1%</a:t>
                      </a:r>
                      <a:endParaRPr lang="zh-CN" sz="1800" kern="100" dirty="0">
                        <a:effectLst/>
                        <a:latin typeface="华文中宋" panose="02010600040101010101" pitchFamily="2" charset="-122"/>
                        <a:ea typeface="华文中宋" panose="02010600040101010101" pitchFamily="2" charset="-122"/>
                        <a:cs typeface="Times New Roman" panose="02020603050405020304" pitchFamily="18" charset="0"/>
                      </a:endParaRPr>
                    </a:p>
                  </a:txBody>
                  <a:tcPr marL="68581" marR="68581" marT="0" marB="0" anchor="ctr"/>
                </a:tc>
                <a:extLst>
                  <a:ext uri="{0D108BD9-81ED-4DB2-BD59-A6C34878D82A}">
                    <a16:rowId xmlns:a16="http://schemas.microsoft.com/office/drawing/2014/main" val="10005"/>
                  </a:ext>
                </a:extLst>
              </a:tr>
              <a:tr h="408247">
                <a:tc gridSpan="2">
                  <a:txBody>
                    <a:bodyPr/>
                    <a:lstStyle/>
                    <a:p>
                      <a:pPr algn="ctr">
                        <a:lnSpc>
                          <a:spcPts val="1200"/>
                        </a:lnSpc>
                        <a:spcAft>
                          <a:spcPts val="0"/>
                        </a:spcAft>
                      </a:pPr>
                      <a:r>
                        <a:rPr lang="zh-CN" sz="1800" kern="0">
                          <a:effectLst/>
                          <a:latin typeface="华文中宋" panose="02010600040101010101" pitchFamily="2" charset="-122"/>
                          <a:ea typeface="华文中宋" panose="02010600040101010101" pitchFamily="2" charset="-122"/>
                        </a:rPr>
                        <a:t>小计</a:t>
                      </a:r>
                      <a:endParaRPr lang="zh-CN" sz="1800" kern="100">
                        <a:effectLst/>
                        <a:latin typeface="华文中宋" panose="02010600040101010101" pitchFamily="2" charset="-122"/>
                        <a:ea typeface="华文中宋" panose="02010600040101010101" pitchFamily="2" charset="-122"/>
                        <a:cs typeface="Times New Roman" panose="02020603050405020304" pitchFamily="18" charset="0"/>
                      </a:endParaRPr>
                    </a:p>
                  </a:txBody>
                  <a:tcPr marL="68581" marR="68581" marT="0" marB="0" anchor="ctr"/>
                </a:tc>
                <a:tc hMerge="1">
                  <a:txBody>
                    <a:bodyPr/>
                    <a:lstStyle/>
                    <a:p>
                      <a:endParaRPr lang="zh-CN"/>
                    </a:p>
                  </a:txBody>
                  <a:tcPr/>
                </a:tc>
                <a:tc>
                  <a:txBody>
                    <a:bodyPr/>
                    <a:lstStyle/>
                    <a:p>
                      <a:pPr algn="ctr">
                        <a:lnSpc>
                          <a:spcPts val="1200"/>
                        </a:lnSpc>
                        <a:spcAft>
                          <a:spcPts val="0"/>
                        </a:spcAft>
                      </a:pPr>
                      <a:r>
                        <a:rPr lang="en-US" sz="1800" kern="0">
                          <a:effectLst/>
                          <a:latin typeface="华文中宋" panose="02010600040101010101" pitchFamily="2" charset="-122"/>
                          <a:ea typeface="华文中宋" panose="02010600040101010101" pitchFamily="2" charset="-122"/>
                        </a:rPr>
                        <a:t>4014</a:t>
                      </a:r>
                      <a:endParaRPr lang="zh-CN" sz="1800" kern="100">
                        <a:effectLst/>
                        <a:latin typeface="华文中宋" panose="02010600040101010101" pitchFamily="2" charset="-122"/>
                        <a:ea typeface="华文中宋" panose="02010600040101010101" pitchFamily="2" charset="-122"/>
                        <a:cs typeface="Times New Roman" panose="02020603050405020304" pitchFamily="18" charset="0"/>
                      </a:endParaRPr>
                    </a:p>
                  </a:txBody>
                  <a:tcPr marL="68581" marR="68581" marT="0" marB="0" anchor="ctr"/>
                </a:tc>
                <a:tc>
                  <a:txBody>
                    <a:bodyPr/>
                    <a:lstStyle/>
                    <a:p>
                      <a:pPr algn="ctr">
                        <a:lnSpc>
                          <a:spcPts val="1200"/>
                        </a:lnSpc>
                        <a:spcAft>
                          <a:spcPts val="0"/>
                        </a:spcAft>
                      </a:pPr>
                      <a:r>
                        <a:rPr lang="en-US" sz="1800" kern="0" dirty="0">
                          <a:effectLst/>
                          <a:latin typeface="华文中宋" panose="02010600040101010101" pitchFamily="2" charset="-122"/>
                          <a:ea typeface="华文中宋" panose="02010600040101010101" pitchFamily="2" charset="-122"/>
                        </a:rPr>
                        <a:t>100%</a:t>
                      </a:r>
                      <a:endParaRPr lang="zh-CN" sz="1800" kern="100" dirty="0">
                        <a:effectLst/>
                        <a:latin typeface="华文中宋" panose="02010600040101010101" pitchFamily="2" charset="-122"/>
                        <a:ea typeface="华文中宋" panose="02010600040101010101" pitchFamily="2" charset="-122"/>
                        <a:cs typeface="Times New Roman" panose="02020603050405020304" pitchFamily="18" charset="0"/>
                      </a:endParaRPr>
                    </a:p>
                  </a:txBody>
                  <a:tcPr marL="68581" marR="68581" marT="0" marB="0" anchor="ctr"/>
                </a:tc>
                <a:extLst>
                  <a:ext uri="{0D108BD9-81ED-4DB2-BD59-A6C34878D82A}">
                    <a16:rowId xmlns:a16="http://schemas.microsoft.com/office/drawing/2014/main" val="10006"/>
                  </a:ext>
                </a:extLst>
              </a:tr>
            </a:tbl>
          </a:graphicData>
        </a:graphic>
      </p:graphicFrame>
      <p:sp>
        <p:nvSpPr>
          <p:cNvPr id="27692" name="矩形 5"/>
          <p:cNvSpPr>
            <a:spLocks noChangeArrowheads="1"/>
          </p:cNvSpPr>
          <p:nvPr/>
        </p:nvSpPr>
        <p:spPr bwMode="auto">
          <a:xfrm>
            <a:off x="1042988" y="2295525"/>
            <a:ext cx="7058025"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bg2"/>
              </a:buClr>
              <a:buSzPct val="75000"/>
              <a:buFont typeface="Wingdings" panose="05000000000000000000" pitchFamily="2" charset="2"/>
              <a:buChar char="n"/>
              <a:defRPr sz="3200">
                <a:solidFill>
                  <a:schemeClr val="tx1"/>
                </a:solidFill>
                <a:latin typeface="Arial" panose="020B0604020202020204" pitchFamily="34" charset="0"/>
                <a:ea typeface="宋体" panose="02010600030101010101" pitchFamily="2" charset="-122"/>
              </a:defRPr>
            </a:lvl1pPr>
            <a:lvl2pPr marL="742950" indent="-285750">
              <a:spcBef>
                <a:spcPct val="20000"/>
              </a:spcBef>
              <a:buClr>
                <a:schemeClr val="accent2"/>
              </a:buClr>
              <a:buSzPct val="80000"/>
              <a:buFont typeface="Wingdings" panose="05000000000000000000" pitchFamily="2" charset="2"/>
              <a:buChar char="¨"/>
              <a:defRPr sz="2800">
                <a:solidFill>
                  <a:schemeClr val="tx1"/>
                </a:solidFill>
                <a:latin typeface="Arial" panose="020B0604020202020204" pitchFamily="34" charset="0"/>
                <a:ea typeface="宋体" panose="02010600030101010101" pitchFamily="2" charset="-122"/>
              </a:defRPr>
            </a:lvl2pPr>
            <a:lvl3pPr marL="1143000" indent="-228600">
              <a:spcBef>
                <a:spcPct val="20000"/>
              </a:spcBef>
              <a:buClr>
                <a:schemeClr val="bg2"/>
              </a:buClr>
              <a:buSzPct val="65000"/>
              <a:buFont typeface="Wingdings" panose="05000000000000000000" pitchFamily="2" charset="2"/>
              <a:buChar char="n"/>
              <a:defRPr sz="2400">
                <a:solidFill>
                  <a:schemeClr val="tx1"/>
                </a:solidFill>
                <a:latin typeface="Arial" panose="020B0604020202020204" pitchFamily="34" charset="0"/>
                <a:ea typeface="宋体" panose="02010600030101010101" pitchFamily="2" charset="-122"/>
              </a:defRPr>
            </a:lvl3pPr>
            <a:lvl4pPr marL="1600200" indent="-228600">
              <a:spcBef>
                <a:spcPct val="20000"/>
              </a:spcBef>
              <a:buClr>
                <a:schemeClr val="accent2"/>
              </a:buClr>
              <a:buSzPct val="70000"/>
              <a:buFont typeface="Wingdings" panose="05000000000000000000" pitchFamily="2" charset="2"/>
              <a:buChar char="¨"/>
              <a:defRPr sz="2000">
                <a:solidFill>
                  <a:schemeClr val="tx1"/>
                </a:solidFill>
                <a:latin typeface="Arial" panose="020B0604020202020204" pitchFamily="34" charset="0"/>
                <a:ea typeface="宋体" panose="02010600030101010101" pitchFamily="2" charset="-122"/>
              </a:defRPr>
            </a:lvl4pPr>
            <a:lvl5pPr marL="2057400" indent="-228600">
              <a:spcBef>
                <a:spcPct val="20000"/>
              </a:spcBef>
              <a:buClr>
                <a:schemeClr val="bg2"/>
              </a:buClr>
              <a:buFont typeface="Wingdings" panose="05000000000000000000" pitchFamily="2" charset="2"/>
              <a:buChar char="§"/>
              <a:defRPr sz="2000">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ea typeface="宋体" panose="02010600030101010101" pitchFamily="2" charset="-122"/>
              </a:defRPr>
            </a:lvl9pPr>
          </a:lstStyle>
          <a:p>
            <a:pPr>
              <a:spcBef>
                <a:spcPct val="0"/>
              </a:spcBef>
              <a:buClrTx/>
              <a:buSzTx/>
              <a:buFont typeface="Arial" panose="020B0604020202020204" pitchFamily="34" charset="0"/>
              <a:buNone/>
            </a:pPr>
            <a:r>
              <a:rPr lang="zh-CN" altLang="en-US" sz="2000" b="1" dirty="0">
                <a:latin typeface="华文中宋" panose="02010600040101010101" pitchFamily="2" charset="-122"/>
                <a:ea typeface="华文中宋" panose="02010600040101010101" pitchFamily="2" charset="-122"/>
              </a:rPr>
              <a:t>表</a:t>
            </a:r>
            <a:r>
              <a:rPr lang="en-US" altLang="zh-CN" sz="2000" b="1" dirty="0">
                <a:latin typeface="华文中宋" panose="02010600040101010101" pitchFamily="2" charset="-122"/>
                <a:ea typeface="华文中宋" panose="02010600040101010101" pitchFamily="2" charset="-122"/>
              </a:rPr>
              <a:t>1 2015-2016</a:t>
            </a:r>
            <a:r>
              <a:rPr lang="zh-CN" altLang="en-US" sz="2000" b="1" dirty="0">
                <a:latin typeface="华文中宋" panose="02010600040101010101" pitchFamily="2" charset="-122"/>
                <a:ea typeface="华文中宋" panose="02010600040101010101" pitchFamily="2" charset="-122"/>
              </a:rPr>
              <a:t>年汉语国际教育硕士学位论文选题领域统计</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Rectangle 3"/>
          <p:cNvSpPr>
            <a:spLocks noGrp="1" noChangeArrowheads="1"/>
          </p:cNvSpPr>
          <p:nvPr>
            <p:ph idx="1"/>
          </p:nvPr>
        </p:nvSpPr>
        <p:spPr>
          <a:xfrm>
            <a:off x="395288" y="981075"/>
            <a:ext cx="8229600" cy="4525963"/>
          </a:xfrm>
        </p:spPr>
        <p:txBody>
          <a:bodyPr/>
          <a:lstStyle/>
          <a:p>
            <a:pPr algn="ctr" eaLnBrk="1" hangingPunct="1">
              <a:spcBef>
                <a:spcPct val="0"/>
              </a:spcBef>
              <a:buClrTx/>
              <a:buSzTx/>
              <a:buFont typeface="Wingdings" panose="05000000000000000000" pitchFamily="2" charset="2"/>
              <a:buNone/>
            </a:pPr>
            <a:r>
              <a:rPr lang="zh-CN" altLang="en-US" b="1" dirty="0">
                <a:latin typeface="华文中宋" panose="02010600040101010101" pitchFamily="2" charset="-122"/>
                <a:ea typeface="华文中宋" panose="02010600040101010101" pitchFamily="2" charset="-122"/>
              </a:rPr>
              <a:t>四、国际中文教育硕士学位论文选题分析</a:t>
            </a:r>
            <a:endParaRPr lang="en-US" altLang="zh-CN" b="1" dirty="0">
              <a:latin typeface="华文中宋" panose="02010600040101010101" pitchFamily="2" charset="-122"/>
              <a:ea typeface="华文中宋" panose="02010600040101010101" pitchFamily="2" charset="-122"/>
            </a:endParaRPr>
          </a:p>
          <a:p>
            <a:pPr eaLnBrk="1" hangingPunct="1">
              <a:buFont typeface="Wingdings" panose="05000000000000000000" pitchFamily="2" charset="2"/>
              <a:buChar char="•"/>
            </a:pPr>
            <a:endParaRPr lang="zh-CN" altLang="en-US" sz="2400" b="1" dirty="0">
              <a:latin typeface="华文中宋" panose="02010600040101010101" pitchFamily="2" charset="-122"/>
              <a:ea typeface="华文中宋" panose="02010600040101010101" pitchFamily="2" charset="-122"/>
            </a:endParaRPr>
          </a:p>
          <a:p>
            <a:pPr>
              <a:buFont typeface="Wingdings" panose="05000000000000000000" pitchFamily="2" charset="2"/>
              <a:buChar char="•"/>
            </a:pPr>
            <a:r>
              <a:rPr lang="zh-CN" altLang="en-US" b="1" dirty="0">
                <a:latin typeface="华文中宋" panose="02010600040101010101" pitchFamily="2" charset="-122"/>
                <a:ea typeface="华文中宋" panose="02010600040101010101" pitchFamily="2" charset="-122"/>
              </a:rPr>
              <a:t>（一）</a:t>
            </a:r>
            <a:r>
              <a:rPr lang="zh-CN" altLang="zh-CN" b="1" dirty="0">
                <a:latin typeface="华文中宋" panose="02010600040101010101" pitchFamily="2" charset="-122"/>
                <a:ea typeface="华文中宋" panose="02010600040101010101" pitchFamily="2" charset="-122"/>
              </a:rPr>
              <a:t>汉语教学基础</a:t>
            </a:r>
          </a:p>
          <a:p>
            <a:r>
              <a:rPr lang="zh-CN" altLang="zh-CN" dirty="0">
                <a:latin typeface="华文中宋" panose="02010600040101010101" pitchFamily="2" charset="-122"/>
                <a:ea typeface="华文中宋" panose="02010600040101010101" pitchFamily="2" charset="-122"/>
              </a:rPr>
              <a:t>国际汉语教师的“汉语教学基础”包括具备基本的汉语语言学知识和汉语语言分析能力、第二语言学习基本原理等。</a:t>
            </a:r>
            <a:endParaRPr lang="en-US" altLang="zh-CN" dirty="0">
              <a:latin typeface="华文中宋" panose="02010600040101010101" pitchFamily="2" charset="-122"/>
              <a:ea typeface="华文中宋" panose="02010600040101010101" pitchFamily="2" charset="-122"/>
            </a:endParaRPr>
          </a:p>
          <a:p>
            <a:r>
              <a:rPr lang="zh-CN" altLang="zh-CN" dirty="0">
                <a:latin typeface="华文中宋" panose="02010600040101010101" pitchFamily="2" charset="-122"/>
                <a:ea typeface="华文中宋" panose="02010600040101010101" pitchFamily="2" charset="-122"/>
              </a:rPr>
              <a:t>这领域细分为</a:t>
            </a:r>
            <a:r>
              <a:rPr lang="zh-CN" altLang="zh-CN" b="1" u="sng" dirty="0">
                <a:solidFill>
                  <a:srgbClr val="FF0000"/>
                </a:solidFill>
                <a:latin typeface="华文中宋" panose="02010600040101010101" pitchFamily="2" charset="-122"/>
                <a:ea typeface="华文中宋" panose="02010600040101010101" pitchFamily="2" charset="-122"/>
              </a:rPr>
              <a:t>“汉语言知识”和“第二语言习得与学习策略”</a:t>
            </a:r>
            <a:r>
              <a:rPr lang="zh-CN" altLang="zh-CN" dirty="0">
                <a:latin typeface="华文中宋" panose="02010600040101010101" pitchFamily="2" charset="-122"/>
                <a:ea typeface="华文中宋" panose="02010600040101010101" pitchFamily="2" charset="-122"/>
              </a:rPr>
              <a:t>等两个方面。</a:t>
            </a:r>
          </a:p>
          <a:p>
            <a:pPr eaLnBrk="1" hangingPunct="1"/>
            <a:endParaRPr lang="en-US" altLang="zh-CN" sz="2400" dirty="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22529">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22529">
                                            <p:txEl>
                                              <p:pRg st="2" end="2"/>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22529">
                                            <p:txEl>
                                              <p:pRg st="3" end="3"/>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0"/>
                                          </p:stCondLst>
                                        </p:cTn>
                                        <p:tgtEl>
                                          <p:spTgt spid="22529">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Rectangle 3"/>
          <p:cNvSpPr>
            <a:spLocks noGrp="1" noChangeArrowheads="1"/>
          </p:cNvSpPr>
          <p:nvPr>
            <p:ph idx="1"/>
          </p:nvPr>
        </p:nvSpPr>
        <p:spPr>
          <a:xfrm>
            <a:off x="684213" y="1412875"/>
            <a:ext cx="7632700" cy="3671888"/>
          </a:xfrm>
        </p:spPr>
        <p:txBody>
          <a:bodyPr/>
          <a:lstStyle/>
          <a:p>
            <a:pPr eaLnBrk="1" hangingPunct="1">
              <a:lnSpc>
                <a:spcPct val="90000"/>
              </a:lnSpc>
            </a:pPr>
            <a:r>
              <a:rPr lang="en-US" altLang="zh-CN" b="1">
                <a:latin typeface="华文中宋" panose="02010600040101010101" pitchFamily="2" charset="-122"/>
                <a:ea typeface="华文中宋" panose="02010600040101010101" pitchFamily="2" charset="-122"/>
              </a:rPr>
              <a:t>1</a:t>
            </a:r>
            <a:r>
              <a:rPr lang="zh-CN" altLang="en-US" b="1">
                <a:latin typeface="华文中宋" panose="02010600040101010101" pitchFamily="2" charset="-122"/>
                <a:ea typeface="华文中宋" panose="02010600040101010101" pitchFamily="2" charset="-122"/>
              </a:rPr>
              <a:t>、汉语言知识</a:t>
            </a:r>
            <a:endParaRPr lang="en-US" altLang="zh-CN" b="1">
              <a:latin typeface="华文中宋" panose="02010600040101010101" pitchFamily="2" charset="-122"/>
              <a:ea typeface="华文中宋" panose="02010600040101010101" pitchFamily="2" charset="-122"/>
            </a:endParaRPr>
          </a:p>
          <a:p>
            <a:pPr eaLnBrk="1" hangingPunct="1">
              <a:lnSpc>
                <a:spcPct val="90000"/>
              </a:lnSpc>
            </a:pPr>
            <a:endParaRPr lang="en-US" altLang="zh-CN" b="1">
              <a:latin typeface="华文中宋" panose="02010600040101010101" pitchFamily="2" charset="-122"/>
              <a:ea typeface="华文中宋" panose="02010600040101010101" pitchFamily="2" charset="-122"/>
            </a:endParaRPr>
          </a:p>
          <a:p>
            <a:pPr eaLnBrk="1" hangingPunct="1">
              <a:lnSpc>
                <a:spcPct val="90000"/>
              </a:lnSpc>
            </a:pPr>
            <a:r>
              <a:rPr lang="zh-CN" altLang="zh-CN">
                <a:latin typeface="华文中宋" panose="02010600040101010101" pitchFamily="2" charset="-122"/>
                <a:ea typeface="华文中宋" panose="02010600040101010101" pitchFamily="2" charset="-122"/>
              </a:rPr>
              <a:t>汉语言知识是指汉语及外语语音、词汇、语法与汉字等方面的基本知识。</a:t>
            </a:r>
            <a:endParaRPr lang="en-US" altLang="zh-CN">
              <a:latin typeface="华文中宋" panose="02010600040101010101" pitchFamily="2" charset="-122"/>
              <a:ea typeface="华文中宋" panose="02010600040101010101" pitchFamily="2" charset="-122"/>
            </a:endParaRPr>
          </a:p>
          <a:p>
            <a:pPr eaLnBrk="1" hangingPunct="1">
              <a:lnSpc>
                <a:spcPct val="90000"/>
              </a:lnSpc>
            </a:pPr>
            <a:endParaRPr lang="en-US" altLang="zh-CN">
              <a:latin typeface="华文中宋" panose="02010600040101010101" pitchFamily="2" charset="-122"/>
              <a:ea typeface="华文中宋" panose="02010600040101010101" pitchFamily="2" charset="-122"/>
            </a:endParaRPr>
          </a:p>
          <a:p>
            <a:pPr eaLnBrk="1" hangingPunct="1">
              <a:lnSpc>
                <a:spcPct val="90000"/>
              </a:lnSpc>
            </a:pPr>
            <a:r>
              <a:rPr lang="zh-CN" altLang="zh-CN">
                <a:latin typeface="华文中宋" panose="02010600040101010101" pitchFamily="2" charset="-122"/>
                <a:ea typeface="华文中宋" panose="02010600040101010101" pitchFamily="2" charset="-122"/>
              </a:rPr>
              <a:t>该领域的选题主要涉及汉语本体、汉外语言对比、</a:t>
            </a:r>
            <a:r>
              <a:rPr lang="zh-CN" altLang="zh-CN" u="sng">
                <a:solidFill>
                  <a:srgbClr val="FF0000"/>
                </a:solidFill>
                <a:latin typeface="华文中宋" panose="02010600040101010101" pitchFamily="2" charset="-122"/>
                <a:ea typeface="华文中宋" panose="02010600040101010101" pitchFamily="2" charset="-122"/>
              </a:rPr>
              <a:t>结合教学或教学资源或考试的语言研究</a:t>
            </a:r>
            <a:r>
              <a:rPr lang="zh-CN" altLang="zh-CN">
                <a:latin typeface="华文中宋" panose="02010600040101010101" pitchFamily="2" charset="-122"/>
                <a:ea typeface="华文中宋" panose="02010600040101010101" pitchFamily="2" charset="-122"/>
              </a:rPr>
              <a:t>等三个方面。</a:t>
            </a:r>
            <a:endParaRPr lang="en-US" altLang="zh-CN">
              <a:latin typeface="华文中宋" panose="02010600040101010101" pitchFamily="2" charset="-122"/>
              <a:ea typeface="华文中宋" panose="02010600040101010101" pitchFamily="2" charset="-122"/>
            </a:endParaRPr>
          </a:p>
          <a:p>
            <a:pPr eaLnBrk="1" hangingPunct="1">
              <a:lnSpc>
                <a:spcPct val="90000"/>
              </a:lnSpc>
            </a:pPr>
            <a:endParaRPr lang="en-US" altLang="zh-CN" sz="200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23553">
                                            <p:txEl>
                                              <p:pRg st="0" end="0"/>
                                            </p:txEl>
                                          </p:spTgt>
                                        </p:tgtEl>
                                        <p:attrNameLst>
                                          <p:attrName>style.visibility</p:attrName>
                                        </p:attrNameLst>
                                      </p:cBhvr>
                                      <p:to>
                                        <p:strVal val="visible"/>
                                      </p:to>
                                    </p:set>
                                    <p:anim calcmode="lin" valueType="num">
                                      <p:cBhvr additive="base">
                                        <p:cTn id="7" dur="500" fill="hold"/>
                                        <p:tgtEl>
                                          <p:spTgt spid="2355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355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23553">
                                            <p:txEl>
                                              <p:pRg st="2" end="2"/>
                                            </p:txEl>
                                          </p:spTgt>
                                        </p:tgtEl>
                                        <p:attrNameLst>
                                          <p:attrName>style.visibility</p:attrName>
                                        </p:attrNameLst>
                                      </p:cBhvr>
                                      <p:to>
                                        <p:strVal val="visible"/>
                                      </p:to>
                                    </p:set>
                                    <p:anim calcmode="lin" valueType="num">
                                      <p:cBhvr additive="base">
                                        <p:cTn id="13" dur="500" fill="hold"/>
                                        <p:tgtEl>
                                          <p:spTgt spid="2355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355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nodeType="clickEffect">
                                  <p:stCondLst>
                                    <p:cond delay="0"/>
                                  </p:stCondLst>
                                  <p:childTnLst>
                                    <p:set>
                                      <p:cBhvr>
                                        <p:cTn id="18" dur="1" fill="hold">
                                          <p:stCondLst>
                                            <p:cond delay="0"/>
                                          </p:stCondLst>
                                        </p:cTn>
                                        <p:tgtEl>
                                          <p:spTgt spid="23553">
                                            <p:txEl>
                                              <p:pRg st="4" end="4"/>
                                            </p:txEl>
                                          </p:spTgt>
                                        </p:tgtEl>
                                        <p:attrNameLst>
                                          <p:attrName>style.visibility</p:attrName>
                                        </p:attrNameLst>
                                      </p:cBhvr>
                                      <p:to>
                                        <p:strVal val="visible"/>
                                      </p:to>
                                    </p:set>
                                    <p:anim calcmode="lin" valueType="num">
                                      <p:cBhvr additive="base">
                                        <p:cTn id="19" dur="500" fill="hold"/>
                                        <p:tgtEl>
                                          <p:spTgt spid="23553">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355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内容占位符 2"/>
          <p:cNvSpPr>
            <a:spLocks noGrp="1" noChangeArrowheads="1"/>
          </p:cNvSpPr>
          <p:nvPr>
            <p:ph idx="1"/>
          </p:nvPr>
        </p:nvSpPr>
        <p:spPr>
          <a:xfrm>
            <a:off x="323850" y="836613"/>
            <a:ext cx="8424863" cy="5545137"/>
          </a:xfrm>
        </p:spPr>
        <p:txBody>
          <a:bodyPr/>
          <a:lstStyle/>
          <a:p>
            <a:r>
              <a:rPr lang="zh-CN" altLang="zh-CN">
                <a:latin typeface="华文中宋" panose="02010600040101010101" pitchFamily="2" charset="-122"/>
                <a:ea typeface="华文中宋" panose="02010600040101010101" pitchFamily="2" charset="-122"/>
              </a:rPr>
              <a:t>汉语本体方面的选题</a:t>
            </a:r>
            <a:r>
              <a:rPr lang="zh-CN" altLang="en-US">
                <a:latin typeface="华文中宋" panose="02010600040101010101" pitchFamily="2" charset="-122"/>
                <a:ea typeface="华文中宋" panose="02010600040101010101" pitchFamily="2" charset="-122"/>
              </a:rPr>
              <a:t>：</a:t>
            </a:r>
            <a:r>
              <a:rPr lang="zh-CN" altLang="zh-CN">
                <a:latin typeface="华文中宋" panose="02010600040101010101" pitchFamily="2" charset="-122"/>
                <a:ea typeface="华文中宋" panose="02010600040101010101" pitchFamily="2" charset="-122"/>
              </a:rPr>
              <a:t>“吃”字惯用语研究、《官场现形记》官场话语研究。</a:t>
            </a:r>
            <a:r>
              <a:rPr lang="en-US" altLang="zh-CN">
                <a:solidFill>
                  <a:srgbClr val="FF0000"/>
                </a:solidFill>
                <a:latin typeface="华文中宋" panose="02010600040101010101" pitchFamily="2" charset="-122"/>
                <a:ea typeface="华文中宋" panose="02010600040101010101" pitchFamily="2" charset="-122"/>
              </a:rPr>
              <a:t>X</a:t>
            </a:r>
            <a:endParaRPr lang="en-US" altLang="zh-CN">
              <a:latin typeface="华文中宋" panose="02010600040101010101" pitchFamily="2" charset="-122"/>
              <a:ea typeface="华文中宋" panose="02010600040101010101" pitchFamily="2" charset="-122"/>
            </a:endParaRPr>
          </a:p>
          <a:p>
            <a:r>
              <a:rPr lang="zh-CN" altLang="zh-CN">
                <a:latin typeface="华文中宋" panose="02010600040101010101" pitchFamily="2" charset="-122"/>
                <a:ea typeface="华文中宋" panose="02010600040101010101" pitchFamily="2" charset="-122"/>
              </a:rPr>
              <a:t>汉外语言对比方面的选题</a:t>
            </a:r>
            <a:r>
              <a:rPr lang="zh-CN" altLang="en-US">
                <a:latin typeface="华文中宋" panose="02010600040101010101" pitchFamily="2" charset="-122"/>
                <a:ea typeface="华文中宋" panose="02010600040101010101" pitchFamily="2" charset="-122"/>
              </a:rPr>
              <a:t>：</a:t>
            </a:r>
            <a:r>
              <a:rPr lang="zh-CN" altLang="zh-CN">
                <a:latin typeface="华文中宋" panose="02010600040101010101" pitchFamily="2" charset="-122"/>
                <a:ea typeface="华文中宋" panose="02010600040101010101" pitchFamily="2" charset="-122"/>
              </a:rPr>
              <a:t>中日问候语对比研究、汉法基本颜色词文化义对比研究。</a:t>
            </a:r>
            <a:r>
              <a:rPr lang="en-US" altLang="zh-CN">
                <a:solidFill>
                  <a:srgbClr val="FF0000"/>
                </a:solidFill>
                <a:latin typeface="华文中宋" panose="02010600040101010101" pitchFamily="2" charset="-122"/>
                <a:ea typeface="华文中宋" panose="02010600040101010101" pitchFamily="2" charset="-122"/>
              </a:rPr>
              <a:t>X</a:t>
            </a:r>
          </a:p>
          <a:p>
            <a:r>
              <a:rPr lang="zh-CN" altLang="zh-CN">
                <a:latin typeface="华文中宋" panose="02010600040101010101" pitchFamily="2" charset="-122"/>
                <a:ea typeface="华文中宋" panose="02010600040101010101" pitchFamily="2" charset="-122"/>
              </a:rPr>
              <a:t>结合教学或教学资源或考试的语言研究选题</a:t>
            </a:r>
            <a:r>
              <a:rPr lang="zh-CN" altLang="en-US">
                <a:latin typeface="华文中宋" panose="02010600040101010101" pitchFamily="2" charset="-122"/>
                <a:ea typeface="华文中宋" panose="02010600040101010101" pitchFamily="2" charset="-122"/>
              </a:rPr>
              <a:t>：</a:t>
            </a:r>
            <a:r>
              <a:rPr lang="zh-CN" altLang="zh-CN">
                <a:latin typeface="华文中宋" panose="02010600040101010101" pitchFamily="2" charset="-122"/>
                <a:ea typeface="华文中宋" panose="02010600040101010101" pitchFamily="2" charset="-122"/>
              </a:rPr>
              <a:t>对外汉语教学中四字格常用搭配语块研究、《博雅汉语》与《发展汉语》初级教材文化词汇对比分析。</a:t>
            </a:r>
            <a:r>
              <a:rPr lang="zh-CN" altLang="en-US">
                <a:solidFill>
                  <a:srgbClr val="00B0F0"/>
                </a:solidFill>
                <a:latin typeface="华文中宋" panose="02010600040101010101" pitchFamily="2" charset="-122"/>
                <a:ea typeface="华文中宋" panose="02010600040101010101" pitchFamily="2" charset="-122"/>
              </a:rPr>
              <a:t>√</a:t>
            </a:r>
            <a:endParaRPr lang="zh-CN" altLang="zh-CN">
              <a:solidFill>
                <a:srgbClr val="00B0F0"/>
              </a:solidFill>
              <a:latin typeface="华文中宋" panose="02010600040101010101" pitchFamily="2" charset="-122"/>
              <a:ea typeface="华文中宋" panose="02010600040101010101" pitchFamily="2" charset="-122"/>
            </a:endParaRPr>
          </a:p>
          <a:p>
            <a:endParaRPr lang="zh-CN" alt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24577">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24577">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24577">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内容占位符 2"/>
          <p:cNvSpPr>
            <a:spLocks noGrp="1" noChangeArrowheads="1"/>
          </p:cNvSpPr>
          <p:nvPr>
            <p:ph idx="1"/>
          </p:nvPr>
        </p:nvSpPr>
        <p:spPr>
          <a:xfrm>
            <a:off x="457200" y="514350"/>
            <a:ext cx="8229600" cy="3886200"/>
          </a:xfrm>
        </p:spPr>
        <p:txBody>
          <a:bodyPr/>
          <a:lstStyle/>
          <a:p>
            <a:r>
              <a:rPr lang="zh-CN" altLang="en-US" sz="2800" dirty="0">
                <a:latin typeface="华文中宋" panose="02010600040101010101" pitchFamily="2" charset="-122"/>
                <a:ea typeface="华文中宋" panose="02010600040101010101" pitchFamily="2" charset="-122"/>
              </a:rPr>
              <a:t>国际中文教育</a:t>
            </a:r>
            <a:r>
              <a:rPr lang="zh-CN" altLang="zh-CN" sz="2800" dirty="0">
                <a:latin typeface="华文中宋" panose="02010600040101010101" pitchFamily="2" charset="-122"/>
                <a:ea typeface="华文中宋" panose="02010600040101010101" pitchFamily="2" charset="-122"/>
              </a:rPr>
              <a:t>背景下的语言知识研究应围绕</a:t>
            </a:r>
            <a:r>
              <a:rPr lang="zh-CN" altLang="en-US" sz="2800" dirty="0">
                <a:latin typeface="华文中宋" panose="02010600040101010101" pitchFamily="2" charset="-122"/>
                <a:ea typeface="华文中宋" panose="02010600040101010101" pitchFamily="2" charset="-122"/>
              </a:rPr>
              <a:t>国际中文教育</a:t>
            </a:r>
            <a:r>
              <a:rPr lang="zh-CN" altLang="zh-CN" sz="2800" dirty="0">
                <a:latin typeface="华文中宋" panose="02010600040101010101" pitchFamily="2" charset="-122"/>
                <a:ea typeface="华文中宋" panose="02010600040101010101" pitchFamily="2" charset="-122"/>
              </a:rPr>
              <a:t>展开</a:t>
            </a:r>
            <a:r>
              <a:rPr lang="zh-CN" altLang="en-US" sz="2800" dirty="0">
                <a:latin typeface="华文中宋" panose="02010600040101010101" pitchFamily="2" charset="-122"/>
                <a:ea typeface="华文中宋" panose="02010600040101010101" pitchFamily="2" charset="-122"/>
              </a:rPr>
              <a:t>。</a:t>
            </a:r>
            <a:endParaRPr lang="en-US" altLang="zh-CN" sz="2800" dirty="0">
              <a:latin typeface="华文中宋" panose="02010600040101010101" pitchFamily="2" charset="-122"/>
              <a:ea typeface="华文中宋" panose="02010600040101010101" pitchFamily="2" charset="-122"/>
            </a:endParaRPr>
          </a:p>
          <a:p>
            <a:endParaRPr lang="en-US" altLang="zh-CN" dirty="0"/>
          </a:p>
          <a:p>
            <a:endParaRPr lang="zh-CN" altLang="en-US" dirty="0"/>
          </a:p>
        </p:txBody>
      </p:sp>
      <p:graphicFrame>
        <p:nvGraphicFramePr>
          <p:cNvPr id="4" name="图表 3"/>
          <p:cNvGraphicFramePr/>
          <p:nvPr/>
        </p:nvGraphicFramePr>
        <p:xfrm>
          <a:off x="719572" y="2060848"/>
          <a:ext cx="7704856" cy="3672408"/>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a:xfrm>
            <a:off x="419100" y="404813"/>
            <a:ext cx="8229600" cy="884237"/>
          </a:xfrm>
        </p:spPr>
        <p:txBody>
          <a:bodyPr/>
          <a:lstStyle/>
          <a:p>
            <a:pPr eaLnBrk="1" hangingPunct="1"/>
            <a:r>
              <a:rPr lang="zh-CN" altLang="en-US" sz="3200" b="1">
                <a:latin typeface="华文中宋" panose="02010600040101010101" pitchFamily="2" charset="-122"/>
                <a:ea typeface="华文中宋" panose="02010600040101010101" pitchFamily="2" charset="-122"/>
              </a:rPr>
              <a:t>论文标题</a:t>
            </a:r>
          </a:p>
        </p:txBody>
      </p:sp>
      <p:sp>
        <p:nvSpPr>
          <p:cNvPr id="32771" name="Rectangle 3"/>
          <p:cNvSpPr>
            <a:spLocks noGrp="1" noChangeArrowheads="1"/>
          </p:cNvSpPr>
          <p:nvPr>
            <p:ph idx="1"/>
          </p:nvPr>
        </p:nvSpPr>
        <p:spPr>
          <a:xfrm>
            <a:off x="433388" y="1557338"/>
            <a:ext cx="8459787" cy="4248150"/>
          </a:xfrm>
        </p:spPr>
        <p:txBody>
          <a:bodyPr/>
          <a:lstStyle/>
          <a:p>
            <a:pPr eaLnBrk="1" hangingPunct="1">
              <a:lnSpc>
                <a:spcPct val="80000"/>
              </a:lnSpc>
            </a:pPr>
            <a:r>
              <a:rPr lang="zh-CN" altLang="en-US" sz="2600">
                <a:latin typeface="华文中宋" panose="02010600040101010101" pitchFamily="2" charset="-122"/>
                <a:ea typeface="华文中宋" panose="02010600040101010101" pitchFamily="2" charset="-122"/>
              </a:rPr>
              <a:t>基于对外汉语教学的介词“对”和“给”的对比研究</a:t>
            </a:r>
            <a:endParaRPr lang="en-US" altLang="zh-CN" sz="2600">
              <a:latin typeface="华文中宋" panose="02010600040101010101" pitchFamily="2" charset="-122"/>
              <a:ea typeface="华文中宋" panose="02010600040101010101" pitchFamily="2" charset="-122"/>
            </a:endParaRPr>
          </a:p>
          <a:p>
            <a:pPr eaLnBrk="1" hangingPunct="1">
              <a:lnSpc>
                <a:spcPct val="80000"/>
              </a:lnSpc>
            </a:pPr>
            <a:r>
              <a:rPr lang="zh-CN" altLang="en-US" sz="2600">
                <a:latin typeface="华文中宋" panose="02010600040101010101" pitchFamily="2" charset="-122"/>
                <a:ea typeface="华文中宋" panose="02010600040101010101" pitchFamily="2" charset="-122"/>
              </a:rPr>
              <a:t>对外汉语教学“同义词辨析”研究</a:t>
            </a:r>
            <a:endParaRPr lang="en-US" altLang="zh-CN" sz="2600">
              <a:latin typeface="华文中宋" panose="02010600040101010101" pitchFamily="2" charset="-122"/>
              <a:ea typeface="华文中宋" panose="02010600040101010101" pitchFamily="2" charset="-122"/>
            </a:endParaRPr>
          </a:p>
          <a:p>
            <a:pPr eaLnBrk="1" hangingPunct="1">
              <a:lnSpc>
                <a:spcPct val="80000"/>
              </a:lnSpc>
            </a:pPr>
            <a:r>
              <a:rPr lang="zh-CN" altLang="en-US" sz="2600">
                <a:latin typeface="华文中宋" panose="02010600040101010101" pitchFamily="2" charset="-122"/>
                <a:ea typeface="华文中宋" panose="02010600040101010101" pitchFamily="2" charset="-122"/>
              </a:rPr>
              <a:t>汉英基本色彩词的文化内涵差异及其对外汉语教学对策</a:t>
            </a:r>
            <a:endParaRPr lang="en-US" altLang="zh-CN" sz="2600">
              <a:latin typeface="华文中宋" panose="02010600040101010101" pitchFamily="2" charset="-122"/>
              <a:ea typeface="华文中宋" panose="02010600040101010101" pitchFamily="2" charset="-122"/>
            </a:endParaRPr>
          </a:p>
          <a:p>
            <a:pPr eaLnBrk="1" hangingPunct="1">
              <a:lnSpc>
                <a:spcPct val="80000"/>
              </a:lnSpc>
            </a:pPr>
            <a:r>
              <a:rPr lang="zh-CN" altLang="en-US" sz="2600">
                <a:latin typeface="华文中宋" panose="02010600040101010101" pitchFamily="2" charset="-122"/>
                <a:ea typeface="华文中宋" panose="02010600040101010101" pitchFamily="2" charset="-122"/>
              </a:rPr>
              <a:t>基于</a:t>
            </a:r>
            <a:r>
              <a:rPr lang="en-US" altLang="zh-CN" sz="2600">
                <a:latin typeface="华文中宋" panose="02010600040101010101" pitchFamily="2" charset="-122"/>
                <a:ea typeface="华文中宋" panose="02010600040101010101" pitchFamily="2" charset="-122"/>
              </a:rPr>
              <a:t>HSK</a:t>
            </a:r>
            <a:r>
              <a:rPr lang="zh-CN" altLang="en-US" sz="2600">
                <a:latin typeface="华文中宋" panose="02010600040101010101" pitchFamily="2" charset="-122"/>
                <a:ea typeface="华文中宋" panose="02010600040101010101" pitchFamily="2" charset="-122"/>
              </a:rPr>
              <a:t>词汇大纲甲级词的汉日同形词对比研究</a:t>
            </a:r>
            <a:r>
              <a:rPr lang="en-US" altLang="zh-CN" sz="2600">
                <a:latin typeface="华文中宋" panose="02010600040101010101" pitchFamily="2" charset="-122"/>
                <a:ea typeface="华文中宋" panose="02010600040101010101" pitchFamily="2" charset="-122"/>
              </a:rPr>
              <a:t>——</a:t>
            </a:r>
            <a:r>
              <a:rPr lang="zh-CN" altLang="en-US" sz="2600">
                <a:latin typeface="华文中宋" panose="02010600040101010101" pitchFamily="2" charset="-122"/>
                <a:ea typeface="华文中宋" panose="02010600040101010101" pitchFamily="2" charset="-122"/>
              </a:rPr>
              <a:t>以两字词为中心</a:t>
            </a:r>
            <a:endParaRPr lang="en-US" altLang="zh-CN" sz="2600">
              <a:latin typeface="华文中宋" panose="02010600040101010101" pitchFamily="2" charset="-122"/>
              <a:ea typeface="华文中宋" panose="02010600040101010101" pitchFamily="2" charset="-122"/>
            </a:endParaRPr>
          </a:p>
          <a:p>
            <a:pPr eaLnBrk="1" hangingPunct="1">
              <a:lnSpc>
                <a:spcPct val="80000"/>
              </a:lnSpc>
            </a:pPr>
            <a:r>
              <a:rPr lang="zh-CN" altLang="en-US" sz="2600">
                <a:latin typeface="华文中宋" panose="02010600040101010101" pitchFamily="2" charset="-122"/>
                <a:ea typeface="华文中宋" panose="02010600040101010101" pitchFamily="2" charset="-122"/>
              </a:rPr>
              <a:t>对外汉语教学中的惯用语研究</a:t>
            </a:r>
            <a:endParaRPr lang="en-US" altLang="zh-CN" sz="2600">
              <a:latin typeface="华文中宋" panose="02010600040101010101" pitchFamily="2" charset="-122"/>
              <a:ea typeface="华文中宋" panose="02010600040101010101" pitchFamily="2" charset="-122"/>
            </a:endParaRPr>
          </a:p>
          <a:p>
            <a:pPr eaLnBrk="1" hangingPunct="1">
              <a:lnSpc>
                <a:spcPct val="80000"/>
              </a:lnSpc>
            </a:pPr>
            <a:endParaRPr lang="en-US" altLang="zh-CN" sz="2400"/>
          </a:p>
          <a:p>
            <a:pPr eaLnBrk="1" hangingPunct="1">
              <a:lnSpc>
                <a:spcPct val="80000"/>
              </a:lnSpc>
            </a:pPr>
            <a:r>
              <a:rPr lang="zh-CN" altLang="en-US" sz="2600">
                <a:latin typeface="华文中宋" panose="02010600040101010101" pitchFamily="2" charset="-122"/>
                <a:ea typeface="华文中宋" panose="02010600040101010101" pitchFamily="2" charset="-122"/>
              </a:rPr>
              <a:t>汉英颜色词文化内涵差异及教学探讨</a:t>
            </a:r>
            <a:endParaRPr lang="en-US" altLang="zh-CN" sz="2600">
              <a:latin typeface="华文中宋" panose="02010600040101010101" pitchFamily="2" charset="-122"/>
              <a:ea typeface="华文中宋" panose="02010600040101010101" pitchFamily="2" charset="-122"/>
            </a:endParaRPr>
          </a:p>
          <a:p>
            <a:pPr eaLnBrk="1" hangingPunct="1">
              <a:lnSpc>
                <a:spcPct val="80000"/>
              </a:lnSpc>
            </a:pPr>
            <a:r>
              <a:rPr lang="zh-CN" altLang="en-US" sz="2600">
                <a:latin typeface="华文中宋" panose="02010600040101010101" pitchFamily="2" charset="-122"/>
                <a:ea typeface="华文中宋" panose="02010600040101010101" pitchFamily="2" charset="-122"/>
              </a:rPr>
              <a:t>汉英禁忌语的文化差异与对外汉语教学</a:t>
            </a:r>
            <a:endParaRPr lang="en-US" altLang="zh-CN" sz="2600">
              <a:latin typeface="华文中宋" panose="02010600040101010101" pitchFamily="2" charset="-122"/>
              <a:ea typeface="华文中宋" panose="02010600040101010101" pitchFamily="2" charset="-122"/>
            </a:endParaRPr>
          </a:p>
          <a:p>
            <a:pPr eaLnBrk="1" hangingPunct="1">
              <a:lnSpc>
                <a:spcPct val="80000"/>
              </a:lnSpc>
            </a:pPr>
            <a:endParaRPr lang="en-US" altLang="zh-CN" sz="2400"/>
          </a:p>
          <a:p>
            <a:pPr eaLnBrk="1" hangingPunct="1">
              <a:lnSpc>
                <a:spcPct val="80000"/>
              </a:lnSpc>
            </a:pPr>
            <a:endParaRPr lang="en-US" altLang="zh-CN" sz="2000" b="1"/>
          </a:p>
          <a:p>
            <a:pPr eaLnBrk="1" hangingPunct="1">
              <a:lnSpc>
                <a:spcPct val="80000"/>
              </a:lnSpc>
            </a:pPr>
            <a:endParaRPr lang="zh-CN" altLang="en-US" sz="2000" b="1"/>
          </a:p>
          <a:p>
            <a:pPr eaLnBrk="1" hangingPunct="1">
              <a:lnSpc>
                <a:spcPct val="80000"/>
              </a:lnSpc>
            </a:pPr>
            <a:endParaRPr lang="zh-CN" altLang="en-US" sz="2000"/>
          </a:p>
          <a:p>
            <a:pPr eaLnBrk="1" hangingPunct="1">
              <a:lnSpc>
                <a:spcPct val="80000"/>
              </a:lnSpc>
            </a:pPr>
            <a:endParaRPr lang="zh-CN" altLang="en-US" sz="2000"/>
          </a:p>
          <a:p>
            <a:pPr eaLnBrk="1" hangingPunct="1">
              <a:lnSpc>
                <a:spcPct val="80000"/>
              </a:lnSpc>
            </a:pPr>
            <a:endParaRPr lang="zh-CN" altLang="en-US" sz="2000" b="1"/>
          </a:p>
          <a:p>
            <a:pPr eaLnBrk="1" hangingPunct="1">
              <a:lnSpc>
                <a:spcPct val="80000"/>
              </a:lnSpc>
            </a:pPr>
            <a:endParaRPr lang="zh-CN" altLang="en-US" sz="2000" b="1"/>
          </a:p>
          <a:p>
            <a:pPr eaLnBrk="1" hangingPunct="1">
              <a:lnSpc>
                <a:spcPct val="80000"/>
              </a:lnSpc>
            </a:pPr>
            <a:endParaRPr lang="zh-CN" altLang="en-US" sz="2000"/>
          </a:p>
          <a:p>
            <a:pPr eaLnBrk="1" hangingPunct="1">
              <a:lnSpc>
                <a:spcPct val="80000"/>
              </a:lnSpc>
            </a:pPr>
            <a:endParaRPr lang="zh-CN" altLang="en-US" sz="2000"/>
          </a:p>
          <a:p>
            <a:pPr eaLnBrk="1" hangingPunct="1">
              <a:lnSpc>
                <a:spcPct val="80000"/>
              </a:lnSpc>
            </a:pPr>
            <a:endParaRPr lang="en-US" altLang="zh-CN"/>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a:xfrm>
            <a:off x="457200" y="765175"/>
            <a:ext cx="8229600" cy="1371600"/>
          </a:xfrm>
        </p:spPr>
        <p:txBody>
          <a:bodyPr/>
          <a:lstStyle/>
          <a:p>
            <a:pPr algn="ctr" eaLnBrk="1" hangingPunct="1"/>
            <a:r>
              <a:rPr lang="zh-CN" altLang="en-US" b="1"/>
              <a:t>目录</a:t>
            </a:r>
          </a:p>
        </p:txBody>
      </p:sp>
      <p:sp>
        <p:nvSpPr>
          <p:cNvPr id="6147" name="Rectangle 3"/>
          <p:cNvSpPr>
            <a:spLocks noGrp="1" noChangeArrowheads="1"/>
          </p:cNvSpPr>
          <p:nvPr>
            <p:ph idx="1"/>
          </p:nvPr>
        </p:nvSpPr>
        <p:spPr>
          <a:xfrm>
            <a:off x="900113" y="2708275"/>
            <a:ext cx="7560319" cy="2520950"/>
          </a:xfrm>
        </p:spPr>
        <p:txBody>
          <a:bodyPr/>
          <a:lstStyle/>
          <a:p>
            <a:pPr eaLnBrk="1" hangingPunct="1">
              <a:spcBef>
                <a:spcPct val="0"/>
              </a:spcBef>
              <a:buClrTx/>
              <a:buSzTx/>
              <a:buFont typeface="Wingdings" panose="05000000000000000000" pitchFamily="2" charset="2"/>
              <a:buNone/>
            </a:pPr>
            <a:r>
              <a:rPr lang="zh-CN" altLang="en-US" sz="2800" b="1" dirty="0">
                <a:latin typeface="华文中宋" panose="02010600040101010101" pitchFamily="2" charset="-122"/>
                <a:ea typeface="华文中宋" panose="02010600040101010101" pitchFamily="2" charset="-122"/>
              </a:rPr>
              <a:t>一、国际中文教育硕士培养目标</a:t>
            </a:r>
            <a:endParaRPr lang="en-US" altLang="zh-CN" sz="2800" b="1" dirty="0">
              <a:latin typeface="华文中宋" panose="02010600040101010101" pitchFamily="2" charset="-122"/>
              <a:ea typeface="华文中宋" panose="02010600040101010101" pitchFamily="2" charset="-122"/>
            </a:endParaRPr>
          </a:p>
          <a:p>
            <a:pPr eaLnBrk="1" hangingPunct="1">
              <a:spcBef>
                <a:spcPct val="0"/>
              </a:spcBef>
              <a:buClrTx/>
              <a:buSzTx/>
              <a:buFont typeface="Wingdings" panose="05000000000000000000" pitchFamily="2" charset="2"/>
              <a:buNone/>
            </a:pPr>
            <a:r>
              <a:rPr lang="zh-CN" altLang="en-US" sz="2800" b="1" dirty="0">
                <a:latin typeface="华文中宋" panose="02010600040101010101" pitchFamily="2" charset="-122"/>
                <a:ea typeface="华文中宋" panose="02010600040101010101" pitchFamily="2" charset="-122"/>
              </a:rPr>
              <a:t>二、国际中文教育硕士学位论文要求</a:t>
            </a:r>
            <a:endParaRPr lang="en-US" altLang="zh-CN" sz="2800" b="1" dirty="0">
              <a:latin typeface="华文中宋" panose="02010600040101010101" pitchFamily="2" charset="-122"/>
              <a:ea typeface="华文中宋" panose="02010600040101010101" pitchFamily="2" charset="-122"/>
            </a:endParaRPr>
          </a:p>
          <a:p>
            <a:pPr eaLnBrk="1" hangingPunct="1">
              <a:spcBef>
                <a:spcPct val="0"/>
              </a:spcBef>
              <a:buClrTx/>
              <a:buSzTx/>
              <a:buFont typeface="Wingdings" panose="05000000000000000000" pitchFamily="2" charset="2"/>
              <a:buNone/>
            </a:pPr>
            <a:r>
              <a:rPr lang="zh-CN" altLang="en-US" sz="2800" b="1" dirty="0">
                <a:latin typeface="华文中宋" panose="02010600040101010101" pitchFamily="2" charset="-122"/>
                <a:ea typeface="华文中宋" panose="02010600040101010101" pitchFamily="2" charset="-122"/>
              </a:rPr>
              <a:t>三、国际中文教育硕士学位论文选题领域</a:t>
            </a:r>
            <a:endParaRPr lang="en-US" altLang="zh-CN" sz="2800" b="1" dirty="0">
              <a:latin typeface="华文中宋" panose="02010600040101010101" pitchFamily="2" charset="-122"/>
              <a:ea typeface="华文中宋" panose="02010600040101010101" pitchFamily="2" charset="-122"/>
            </a:endParaRPr>
          </a:p>
          <a:p>
            <a:pPr eaLnBrk="1" hangingPunct="1">
              <a:spcBef>
                <a:spcPct val="0"/>
              </a:spcBef>
              <a:buClrTx/>
              <a:buSzTx/>
              <a:buFont typeface="Wingdings" panose="05000000000000000000" pitchFamily="2" charset="2"/>
              <a:buNone/>
            </a:pPr>
            <a:r>
              <a:rPr lang="zh-CN" altLang="en-US" sz="2800" b="1" dirty="0">
                <a:latin typeface="华文中宋" panose="02010600040101010101" pitchFamily="2" charset="-122"/>
                <a:ea typeface="华文中宋" panose="02010600040101010101" pitchFamily="2" charset="-122"/>
              </a:rPr>
              <a:t>四、国际中文教育硕士学位论文选题分析</a:t>
            </a:r>
            <a:endParaRPr lang="en-US" altLang="zh-CN" sz="2800" b="1" dirty="0">
              <a:latin typeface="华文中宋" panose="02010600040101010101" pitchFamily="2" charset="-122"/>
              <a:ea typeface="华文中宋" panose="02010600040101010101" pitchFamily="2" charset="-122"/>
            </a:endParaRPr>
          </a:p>
          <a:p>
            <a:pPr eaLnBrk="1" hangingPunct="1">
              <a:spcBef>
                <a:spcPct val="0"/>
              </a:spcBef>
              <a:buClrTx/>
              <a:buSzTx/>
              <a:buFont typeface="Wingdings" panose="05000000000000000000" pitchFamily="2" charset="2"/>
              <a:buNone/>
            </a:pPr>
            <a:r>
              <a:rPr lang="zh-CN" altLang="en-US" sz="2800" b="1" dirty="0">
                <a:latin typeface="华文中宋" panose="02010600040101010101" pitchFamily="2" charset="-122"/>
                <a:ea typeface="华文中宋" panose="02010600040101010101" pitchFamily="2" charset="-122"/>
              </a:rPr>
              <a:t>五、国际中文教育硕士学位论文选题原则</a:t>
            </a:r>
            <a:endParaRPr lang="en-US" altLang="zh-CN" sz="2800" b="1" dirty="0">
              <a:latin typeface="华文中宋" panose="02010600040101010101" pitchFamily="2" charset="-122"/>
              <a:ea typeface="华文中宋" panose="02010600040101010101" pitchFamily="2" charset="-122"/>
            </a:endParaRPr>
          </a:p>
          <a:p>
            <a:pPr eaLnBrk="1" hangingPunct="1">
              <a:spcBef>
                <a:spcPct val="0"/>
              </a:spcBef>
              <a:buClrTx/>
              <a:buSzTx/>
              <a:buFont typeface="Wingdings" panose="05000000000000000000" pitchFamily="2" charset="2"/>
              <a:buNone/>
            </a:pPr>
            <a:r>
              <a:rPr lang="zh-CN" altLang="en-US" sz="2800" b="1" dirty="0">
                <a:latin typeface="华文中宋" panose="02010600040101010101" pitchFamily="2" charset="-122"/>
                <a:ea typeface="华文中宋" panose="02010600040101010101" pitchFamily="2" charset="-122"/>
              </a:rPr>
              <a:t>六、国际中文教育硕士学位论文选题误区</a:t>
            </a:r>
          </a:p>
          <a:p>
            <a:pPr eaLnBrk="1" hangingPunct="1">
              <a:spcBef>
                <a:spcPct val="0"/>
              </a:spcBef>
              <a:buClrTx/>
              <a:buSzTx/>
              <a:buFont typeface="Wingdings" panose="05000000000000000000" pitchFamily="2" charset="2"/>
              <a:buNone/>
            </a:pPr>
            <a:endParaRPr lang="en-US" altLang="zh-CN" sz="2800" b="1" dirty="0"/>
          </a:p>
          <a:p>
            <a:pPr eaLnBrk="1" hangingPunct="1">
              <a:buFont typeface="Wingdings" panose="05000000000000000000" pitchFamily="2" charset="2"/>
              <a:buChar char="•"/>
            </a:pPr>
            <a:endParaRPr lang="en-US" altLang="zh-CN" sz="2400"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内容占位符 2"/>
          <p:cNvSpPr>
            <a:spLocks noGrp="1" noChangeArrowheads="1"/>
          </p:cNvSpPr>
          <p:nvPr>
            <p:ph idx="1"/>
          </p:nvPr>
        </p:nvSpPr>
        <p:spPr>
          <a:xfrm>
            <a:off x="611188" y="765175"/>
            <a:ext cx="7869237" cy="5543550"/>
          </a:xfrm>
        </p:spPr>
        <p:txBody>
          <a:bodyPr/>
          <a:lstStyle/>
          <a:p>
            <a:pPr eaLnBrk="1" hangingPunct="1">
              <a:lnSpc>
                <a:spcPct val="80000"/>
              </a:lnSpc>
            </a:pPr>
            <a:r>
              <a:rPr lang="zh-CN" altLang="en-US" sz="2400">
                <a:latin typeface="华文中宋" panose="02010600040101010101" pitchFamily="2" charset="-122"/>
                <a:ea typeface="华文中宋" panose="02010600040101010101" pitchFamily="2" charset="-122"/>
              </a:rPr>
              <a:t>现代汉字笔画的特点和对外汉字教学研究</a:t>
            </a:r>
            <a:endParaRPr lang="en-US" altLang="zh-CN" sz="2400">
              <a:latin typeface="华文中宋" panose="02010600040101010101" pitchFamily="2" charset="-122"/>
              <a:ea typeface="华文中宋" panose="02010600040101010101" pitchFamily="2" charset="-122"/>
            </a:endParaRPr>
          </a:p>
          <a:p>
            <a:pPr eaLnBrk="1" hangingPunct="1">
              <a:lnSpc>
                <a:spcPct val="80000"/>
              </a:lnSpc>
            </a:pPr>
            <a:r>
              <a:rPr lang="zh-CN" altLang="en-US" sz="2400">
                <a:latin typeface="华文中宋" panose="02010600040101010101" pitchFamily="2" charset="-122"/>
                <a:ea typeface="华文中宋" panose="02010600040101010101" pitchFamily="2" charset="-122"/>
              </a:rPr>
              <a:t>汉韩声韵对比及对韩声韵教学研究</a:t>
            </a:r>
            <a:endParaRPr lang="en-US" altLang="zh-CN" sz="2400">
              <a:latin typeface="华文中宋" panose="02010600040101010101" pitchFamily="2" charset="-122"/>
              <a:ea typeface="华文中宋" panose="02010600040101010101" pitchFamily="2" charset="-122"/>
            </a:endParaRPr>
          </a:p>
          <a:p>
            <a:pPr eaLnBrk="1" hangingPunct="1">
              <a:lnSpc>
                <a:spcPct val="80000"/>
              </a:lnSpc>
            </a:pPr>
            <a:endParaRPr lang="en-US" altLang="zh-CN" sz="2400">
              <a:latin typeface="华文中宋" panose="02010600040101010101" pitchFamily="2" charset="-122"/>
              <a:ea typeface="华文中宋" panose="02010600040101010101" pitchFamily="2" charset="-122"/>
            </a:endParaRPr>
          </a:p>
          <a:p>
            <a:r>
              <a:rPr lang="en-US" altLang="zh-CN" sz="2400">
                <a:latin typeface="华文中宋" panose="02010600040101010101" pitchFamily="2" charset="-122"/>
                <a:ea typeface="华文中宋" panose="02010600040101010101" pitchFamily="2" charset="-122"/>
              </a:rPr>
              <a:t>《</a:t>
            </a:r>
            <a:r>
              <a:rPr lang="zh-CN" altLang="en-US" sz="2400">
                <a:latin typeface="华文中宋" panose="02010600040101010101" pitchFamily="2" charset="-122"/>
                <a:ea typeface="华文中宋" panose="02010600040101010101" pitchFamily="2" charset="-122"/>
              </a:rPr>
              <a:t>博雅汉语</a:t>
            </a:r>
            <a:r>
              <a:rPr lang="en-US" altLang="zh-CN" sz="2400">
                <a:latin typeface="华文中宋" panose="02010600040101010101" pitchFamily="2" charset="-122"/>
                <a:ea typeface="华文中宋" panose="02010600040101010101" pitchFamily="2" charset="-122"/>
              </a:rPr>
              <a:t>》</a:t>
            </a:r>
            <a:r>
              <a:rPr lang="zh-CN" altLang="en-US" sz="2400">
                <a:latin typeface="华文中宋" panose="02010600040101010101" pitchFamily="2" charset="-122"/>
                <a:ea typeface="华文中宋" panose="02010600040101010101" pitchFamily="2" charset="-122"/>
              </a:rPr>
              <a:t>语体分布情况的考察分析</a:t>
            </a:r>
            <a:endParaRPr lang="en-US" altLang="zh-CN" sz="2400">
              <a:latin typeface="华文中宋" panose="02010600040101010101" pitchFamily="2" charset="-122"/>
              <a:ea typeface="华文中宋" panose="02010600040101010101" pitchFamily="2" charset="-122"/>
            </a:endParaRPr>
          </a:p>
          <a:p>
            <a:r>
              <a:rPr lang="zh-CN" altLang="en-US" sz="2400">
                <a:latin typeface="华文中宋" panose="02010600040101010101" pitchFamily="2" charset="-122"/>
                <a:ea typeface="华文中宋" panose="02010600040101010101" pitchFamily="2" charset="-122"/>
              </a:rPr>
              <a:t>对外汉语教学情景剧</a:t>
            </a:r>
            <a:r>
              <a:rPr lang="en-US" altLang="zh-CN" sz="2400">
                <a:latin typeface="华文中宋" panose="02010600040101010101" pitchFamily="2" charset="-122"/>
                <a:ea typeface="华文中宋" panose="02010600040101010101" pitchFamily="2" charset="-122"/>
              </a:rPr>
              <a:t>《</a:t>
            </a:r>
            <a:r>
              <a:rPr lang="zh-CN" altLang="en-US" sz="2400">
                <a:latin typeface="华文中宋" panose="02010600040101010101" pitchFamily="2" charset="-122"/>
                <a:ea typeface="华文中宋" panose="02010600040101010101" pitchFamily="2" charset="-122"/>
              </a:rPr>
              <a:t>快乐汉语</a:t>
            </a:r>
            <a:r>
              <a:rPr lang="en-US" altLang="zh-CN" sz="2400">
                <a:latin typeface="华文中宋" panose="02010600040101010101" pitchFamily="2" charset="-122"/>
                <a:ea typeface="华文中宋" panose="02010600040101010101" pitchFamily="2" charset="-122"/>
              </a:rPr>
              <a:t>》</a:t>
            </a:r>
            <a:r>
              <a:rPr lang="zh-CN" altLang="en-US" sz="2400">
                <a:latin typeface="华文中宋" panose="02010600040101010101" pitchFamily="2" charset="-122"/>
                <a:ea typeface="华文中宋" panose="02010600040101010101" pitchFamily="2" charset="-122"/>
              </a:rPr>
              <a:t>中的会话含意分析研究</a:t>
            </a:r>
            <a:endParaRPr lang="en-US" altLang="zh-CN" sz="2400">
              <a:latin typeface="华文中宋" panose="02010600040101010101" pitchFamily="2" charset="-122"/>
              <a:ea typeface="华文中宋" panose="02010600040101010101" pitchFamily="2" charset="-122"/>
            </a:endParaRPr>
          </a:p>
          <a:p>
            <a:r>
              <a:rPr lang="zh-CN" altLang="en-US" sz="2400">
                <a:latin typeface="华文中宋" panose="02010600040101010101" pitchFamily="2" charset="-122"/>
                <a:ea typeface="华文中宋" panose="02010600040101010101" pitchFamily="2" charset="-122"/>
              </a:rPr>
              <a:t>马达加斯加留学生汉语赞扬及应答言语行为研究</a:t>
            </a:r>
            <a:endParaRPr lang="en-US" altLang="zh-CN" sz="2400">
              <a:latin typeface="华文中宋" panose="02010600040101010101" pitchFamily="2" charset="-122"/>
              <a:ea typeface="华文中宋" panose="02010600040101010101" pitchFamily="2" charset="-122"/>
            </a:endParaRPr>
          </a:p>
          <a:p>
            <a:endParaRPr lang="en-US" altLang="zh-CN" sz="2400">
              <a:latin typeface="华文中宋" panose="02010600040101010101" pitchFamily="2" charset="-122"/>
              <a:ea typeface="华文中宋" panose="02010600040101010101" pitchFamily="2" charset="-122"/>
            </a:endParaRPr>
          </a:p>
          <a:p>
            <a:r>
              <a:rPr lang="zh-CN" altLang="en-US" sz="2400">
                <a:latin typeface="华文中宋" panose="02010600040101010101" pitchFamily="2" charset="-122"/>
                <a:ea typeface="华文中宋" panose="02010600040101010101" pitchFamily="2" charset="-122"/>
              </a:rPr>
              <a:t>对外汉语教学中的英汉比喻辞格对比研究</a:t>
            </a:r>
            <a:r>
              <a:rPr lang="en-US" altLang="zh-CN" sz="2400">
                <a:latin typeface="华文中宋" panose="02010600040101010101" pitchFamily="2" charset="-122"/>
                <a:ea typeface="华文中宋" panose="02010600040101010101" pitchFamily="2" charset="-122"/>
              </a:rPr>
              <a:t>——</a:t>
            </a:r>
            <a:r>
              <a:rPr lang="zh-CN" altLang="en-US" sz="2400">
                <a:latin typeface="华文中宋" panose="02010600040101010101" pitchFamily="2" charset="-122"/>
                <a:ea typeface="华文中宋" panose="02010600040101010101" pitchFamily="2" charset="-122"/>
              </a:rPr>
              <a:t>以与动物相关的比喻为例</a:t>
            </a:r>
            <a:endParaRPr lang="en-US" altLang="zh-CN" sz="2400">
              <a:latin typeface="华文中宋" panose="02010600040101010101" pitchFamily="2" charset="-122"/>
              <a:ea typeface="华文中宋" panose="02010600040101010101" pitchFamily="2" charset="-122"/>
            </a:endParaRPr>
          </a:p>
          <a:p>
            <a:r>
              <a:rPr lang="en-US" altLang="zh-CN" sz="2400">
                <a:latin typeface="华文中宋" panose="02010600040101010101" pitchFamily="2" charset="-122"/>
                <a:ea typeface="华文中宋" panose="02010600040101010101" pitchFamily="2" charset="-122"/>
              </a:rPr>
              <a:t>《</a:t>
            </a:r>
            <a:r>
              <a:rPr lang="zh-CN" altLang="en-US" sz="2400">
                <a:latin typeface="华文中宋" panose="02010600040101010101" pitchFamily="2" charset="-122"/>
                <a:ea typeface="华文中宋" panose="02010600040101010101" pitchFamily="2" charset="-122"/>
              </a:rPr>
              <a:t>发展汉语</a:t>
            </a:r>
            <a:r>
              <a:rPr lang="en-US" altLang="zh-CN" sz="2400">
                <a:latin typeface="华文中宋" panose="02010600040101010101" pitchFamily="2" charset="-122"/>
                <a:ea typeface="华文中宋" panose="02010600040101010101" pitchFamily="2" charset="-122"/>
              </a:rPr>
              <a:t>》</a:t>
            </a:r>
            <a:r>
              <a:rPr lang="zh-CN" altLang="en-US" sz="2400">
                <a:latin typeface="华文中宋" panose="02010600040101010101" pitchFamily="2" charset="-122"/>
                <a:ea typeface="华文中宋" panose="02010600040101010101" pitchFamily="2" charset="-122"/>
              </a:rPr>
              <a:t>中、高级教材中的修辞格研究</a:t>
            </a:r>
            <a:endParaRPr lang="en-US" altLang="zh-CN" sz="2400">
              <a:latin typeface="华文中宋" panose="02010600040101010101" pitchFamily="2" charset="-122"/>
              <a:ea typeface="华文中宋" panose="02010600040101010101" pitchFamily="2" charset="-122"/>
            </a:endParaRPr>
          </a:p>
          <a:p>
            <a:r>
              <a:rPr lang="en-US" altLang="zh-CN" sz="2400">
                <a:latin typeface="华文中宋" panose="02010600040101010101" pitchFamily="2" charset="-122"/>
                <a:ea typeface="华文中宋" panose="02010600040101010101" pitchFamily="2" charset="-122"/>
              </a:rPr>
              <a:t>《</a:t>
            </a:r>
            <a:r>
              <a:rPr lang="zh-CN" altLang="en-US" sz="2400">
                <a:latin typeface="华文中宋" panose="02010600040101010101" pitchFamily="2" charset="-122"/>
                <a:ea typeface="华文中宋" panose="02010600040101010101" pitchFamily="2" charset="-122"/>
              </a:rPr>
              <a:t>博雅汉语</a:t>
            </a:r>
            <a:r>
              <a:rPr lang="en-US" altLang="zh-CN" sz="2400">
                <a:latin typeface="华文中宋" panose="02010600040101010101" pitchFamily="2" charset="-122"/>
                <a:ea typeface="华文中宋" panose="02010600040101010101" pitchFamily="2" charset="-122"/>
              </a:rPr>
              <a:t>》</a:t>
            </a:r>
            <a:r>
              <a:rPr lang="zh-CN" altLang="en-US" sz="2400">
                <a:latin typeface="华文中宋" panose="02010600040101010101" pitchFamily="2" charset="-122"/>
                <a:ea typeface="华文中宋" panose="02010600040101010101" pitchFamily="2" charset="-122"/>
              </a:rPr>
              <a:t>比喻修辞分析与教学建议</a:t>
            </a:r>
            <a:endParaRPr lang="en-US" altLang="zh-CN" sz="2400">
              <a:latin typeface="华文中宋" panose="02010600040101010101" pitchFamily="2" charset="-122"/>
              <a:ea typeface="华文中宋" panose="02010600040101010101" pitchFamily="2" charset="-122"/>
            </a:endParaRPr>
          </a:p>
          <a:p>
            <a:endParaRPr lang="en-US" altLang="zh-CN" sz="2400"/>
          </a:p>
          <a:p>
            <a:endParaRPr lang="en-US" altLang="zh-CN"/>
          </a:p>
          <a:p>
            <a:endParaRPr lang="en-US" altLang="zh-CN"/>
          </a:p>
          <a:p>
            <a:endParaRPr lang="zh-CN" altLang="en-US"/>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p:txBody>
          <a:bodyPr/>
          <a:lstStyle/>
          <a:p>
            <a:pPr eaLnBrk="1" hangingPunct="1"/>
            <a:r>
              <a:rPr lang="en-US" altLang="zh-CN" sz="3600" b="1">
                <a:latin typeface="华文中宋" panose="02010600040101010101" pitchFamily="2" charset="-122"/>
                <a:ea typeface="华文中宋" panose="02010600040101010101" pitchFamily="2" charset="-122"/>
              </a:rPr>
              <a:t>2</a:t>
            </a:r>
            <a:r>
              <a:rPr lang="zh-CN" altLang="en-US" sz="3600" b="1">
                <a:latin typeface="华文中宋" panose="02010600040101010101" pitchFamily="2" charset="-122"/>
                <a:ea typeface="华文中宋" panose="02010600040101010101" pitchFamily="2" charset="-122"/>
              </a:rPr>
              <a:t>、</a:t>
            </a:r>
            <a:r>
              <a:rPr lang="zh-CN" altLang="zh-CN" sz="3600" b="1">
                <a:latin typeface="华文中宋" panose="02010600040101010101" pitchFamily="2" charset="-122"/>
                <a:ea typeface="华文中宋" panose="02010600040101010101" pitchFamily="2" charset="-122"/>
              </a:rPr>
              <a:t>第二语言习得与学习策略</a:t>
            </a:r>
            <a:endParaRPr lang="zh-CN" altLang="en-US" sz="3600" b="1">
              <a:latin typeface="华文中宋" panose="02010600040101010101" pitchFamily="2" charset="-122"/>
              <a:ea typeface="华文中宋" panose="02010600040101010101" pitchFamily="2" charset="-122"/>
            </a:endParaRPr>
          </a:p>
        </p:txBody>
      </p:sp>
      <p:sp>
        <p:nvSpPr>
          <p:cNvPr id="3" name="矩形 2"/>
          <p:cNvSpPr/>
          <p:nvPr/>
        </p:nvSpPr>
        <p:spPr>
          <a:xfrm>
            <a:off x="631825" y="2060575"/>
            <a:ext cx="8075613" cy="3048000"/>
          </a:xfrm>
          <a:prstGeom prst="rect">
            <a:avLst/>
          </a:prstGeom>
        </p:spPr>
        <p:txBody>
          <a:bodyPr>
            <a:spAutoFit/>
          </a:bodyPr>
          <a:lstStyle/>
          <a:p>
            <a:pPr>
              <a:defRPr/>
            </a:pPr>
            <a:r>
              <a:rPr lang="zh-CN" altLang="zh-CN" sz="3200" kern="100" dirty="0">
                <a:latin typeface="华文中宋" panose="02010600040101010101" pitchFamily="2" charset="-122"/>
                <a:ea typeface="华文中宋" panose="02010600040101010101" pitchFamily="2" charset="-122"/>
                <a:cs typeface="Times New Roman" panose="02020603050405020304" pitchFamily="18" charset="0"/>
                <a:sym typeface="+mn-ea"/>
              </a:rPr>
              <a:t>第二语言习得与学习策略是指第二语言</a:t>
            </a:r>
            <a:r>
              <a:rPr lang="zh-CN" altLang="zh-CN" sz="3200" dirty="0">
                <a:latin typeface="华文中宋" panose="02010600040101010101" pitchFamily="2" charset="-122"/>
                <a:ea typeface="华文中宋" panose="02010600040101010101" pitchFamily="2" charset="-122"/>
                <a:cs typeface="Times New Roman" panose="02020603050405020304" pitchFamily="18" charset="0"/>
                <a:sym typeface="+mn-ea"/>
              </a:rPr>
              <a:t>习得环境、习得过程和习得规律，以及学习者在学习活动中意识到的有效观念、技巧、方法、调控等。</a:t>
            </a:r>
            <a:endParaRPr lang="en-US" altLang="zh-CN" sz="3200" dirty="0">
              <a:latin typeface="华文中宋" panose="02010600040101010101" pitchFamily="2" charset="-122"/>
              <a:ea typeface="华文中宋" panose="02010600040101010101" pitchFamily="2" charset="-122"/>
              <a:cs typeface="Times New Roman" panose="02020603050405020304" pitchFamily="18" charset="0"/>
              <a:sym typeface="+mn-ea"/>
            </a:endParaRPr>
          </a:p>
          <a:p>
            <a:pPr>
              <a:defRPr/>
            </a:pPr>
            <a:r>
              <a:rPr lang="zh-CN" altLang="zh-CN" sz="3200" dirty="0">
                <a:latin typeface="华文中宋" panose="02010600040101010101" pitchFamily="2" charset="-122"/>
                <a:ea typeface="华文中宋" panose="02010600040101010101" pitchFamily="2" charset="-122"/>
                <a:cs typeface="Times New Roman" panose="02020603050405020304" pitchFamily="18" charset="0"/>
                <a:sym typeface="+mn-ea"/>
              </a:rPr>
              <a:t>该领域的选题主要涉及偏误习得、学习者因素、学习策略等三个方面</a:t>
            </a:r>
            <a:r>
              <a:rPr lang="zh-CN" altLang="en-US" sz="3200" dirty="0">
                <a:latin typeface="华文中宋" panose="02010600040101010101" pitchFamily="2" charset="-122"/>
                <a:ea typeface="华文中宋" panose="02010600040101010101" pitchFamily="2" charset="-122"/>
                <a:cs typeface="Times New Roman" panose="02020603050405020304" pitchFamily="18" charset="0"/>
                <a:sym typeface="+mn-ea"/>
              </a:rPr>
              <a:t>。</a:t>
            </a:r>
            <a:endParaRPr lang="zh-CN" altLang="en-US" sz="3200" dirty="0">
              <a:latin typeface="华文中宋" panose="02010600040101010101" pitchFamily="2" charset="-122"/>
              <a:ea typeface="华文中宋" panose="02010600040101010101" pitchFamily="2" charset="-122"/>
              <a:sym typeface="+mn-ea"/>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3397" name="Group 149"/>
          <p:cNvGraphicFramePr>
            <a:graphicFrameLocks noGrp="1"/>
          </p:cNvGraphicFramePr>
          <p:nvPr>
            <p:ph idx="4294967295"/>
          </p:nvPr>
        </p:nvGraphicFramePr>
        <p:xfrm>
          <a:off x="900113" y="1628775"/>
          <a:ext cx="7570787" cy="3081338"/>
        </p:xfrm>
        <a:graphic>
          <a:graphicData uri="http://schemas.openxmlformats.org/drawingml/2006/table">
            <a:tbl>
              <a:tblPr/>
              <a:tblGrid>
                <a:gridCol w="1479550">
                  <a:extLst>
                    <a:ext uri="{9D8B030D-6E8A-4147-A177-3AD203B41FA5}">
                      <a16:colId xmlns:a16="http://schemas.microsoft.com/office/drawing/2014/main" val="20000"/>
                    </a:ext>
                  </a:extLst>
                </a:gridCol>
                <a:gridCol w="2274887">
                  <a:extLst>
                    <a:ext uri="{9D8B030D-6E8A-4147-A177-3AD203B41FA5}">
                      <a16:colId xmlns:a16="http://schemas.microsoft.com/office/drawing/2014/main" val="20001"/>
                    </a:ext>
                  </a:extLst>
                </a:gridCol>
                <a:gridCol w="1800225">
                  <a:extLst>
                    <a:ext uri="{9D8B030D-6E8A-4147-A177-3AD203B41FA5}">
                      <a16:colId xmlns:a16="http://schemas.microsoft.com/office/drawing/2014/main" val="20002"/>
                    </a:ext>
                  </a:extLst>
                </a:gridCol>
                <a:gridCol w="2016125">
                  <a:extLst>
                    <a:ext uri="{9D8B030D-6E8A-4147-A177-3AD203B41FA5}">
                      <a16:colId xmlns:a16="http://schemas.microsoft.com/office/drawing/2014/main" val="20003"/>
                    </a:ext>
                  </a:extLst>
                </a:gridCol>
              </a:tblGrid>
              <a:tr h="734929">
                <a:tc gridSpan="4">
                  <a:txBody>
                    <a:bodyPr/>
                    <a:lstStyle>
                      <a:lvl1pPr marL="342900" indent="-342900">
                        <a:spcBef>
                          <a:spcPct val="20000"/>
                        </a:spcBef>
                        <a:buClr>
                          <a:schemeClr val="bg2"/>
                        </a:buClr>
                        <a:buSzPct val="75000"/>
                        <a:buFont typeface="Wingdings" panose="05000000000000000000" pitchFamily="2" charset="2"/>
                        <a:defRPr sz="2800">
                          <a:solidFill>
                            <a:schemeClr val="tx1"/>
                          </a:solidFill>
                          <a:latin typeface="Arial" panose="020B0604020202020204" pitchFamily="34" charset="0"/>
                          <a:ea typeface="宋体" panose="02010600030101010101" pitchFamily="2" charset="-122"/>
                        </a:defRPr>
                      </a:lvl1pPr>
                      <a:lvl2pPr marL="742950" indent="-285750">
                        <a:spcBef>
                          <a:spcPct val="20000"/>
                        </a:spcBef>
                        <a:buClr>
                          <a:schemeClr val="accent2"/>
                        </a:buClr>
                        <a:buSzPct val="80000"/>
                        <a:buFont typeface="Wingdings" panose="05000000000000000000" pitchFamily="2" charset="2"/>
                        <a:defRPr sz="2400">
                          <a:solidFill>
                            <a:schemeClr val="tx1"/>
                          </a:solidFill>
                          <a:latin typeface="Arial" panose="020B0604020202020204" pitchFamily="34" charset="0"/>
                          <a:ea typeface="宋体" panose="02010600030101010101" pitchFamily="2" charset="-122"/>
                        </a:defRPr>
                      </a:lvl2pPr>
                      <a:lvl3pPr marL="1143000" indent="-228600">
                        <a:spcBef>
                          <a:spcPct val="20000"/>
                        </a:spcBef>
                        <a:buClr>
                          <a:schemeClr val="bg2"/>
                        </a:buClr>
                        <a:buSzPct val="65000"/>
                        <a:buFont typeface="Wingdings" panose="05000000000000000000" pitchFamily="2" charset="2"/>
                        <a:defRPr sz="2000">
                          <a:solidFill>
                            <a:schemeClr val="tx1"/>
                          </a:solidFill>
                          <a:latin typeface="Arial" panose="020B0604020202020204" pitchFamily="34" charset="0"/>
                          <a:ea typeface="宋体" panose="02010600030101010101" pitchFamily="2" charset="-122"/>
                        </a:defRPr>
                      </a:lvl3pPr>
                      <a:lvl4pPr marL="1600200" indent="-228600">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4pPr>
                      <a:lvl5pPr marL="2057400" indent="-228600">
                        <a:spcBef>
                          <a:spcPct val="20000"/>
                        </a:spcBef>
                        <a:buClr>
                          <a:schemeClr val="bg2"/>
                        </a:buClr>
                        <a:buFont typeface="Wingdings" panose="05000000000000000000" pitchFamily="2" charset="2"/>
                        <a:defRPr>
                          <a:solidFill>
                            <a:schemeClr val="tx1"/>
                          </a:solidFill>
                          <a:latin typeface="Arial" panose="020B0604020202020204" pitchFamily="34" charset="0"/>
                          <a:ea typeface="宋体" panose="02010600030101010101" pitchFamily="2" charset="-122"/>
                        </a:defRPr>
                      </a:lvl5pPr>
                      <a:lvl6pPr marL="2514600" indent="-228600"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ea typeface="宋体" panose="02010600030101010101" pitchFamily="2" charset="-122"/>
                        </a:defRPr>
                      </a:lvl6pPr>
                      <a:lvl7pPr marL="2971800" indent="-228600"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ea typeface="宋体" panose="02010600030101010101" pitchFamily="2" charset="-122"/>
                        </a:defRPr>
                      </a:lvl7pPr>
                      <a:lvl8pPr marL="3429000" indent="-228600"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ea typeface="宋体" panose="02010600030101010101" pitchFamily="2" charset="-122"/>
                        </a:defRPr>
                      </a:lvl8pPr>
                      <a:lvl9pPr marL="3886200" indent="-228600"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ea typeface="宋体" panose="02010600030101010101" pitchFamily="2" charset="-122"/>
                        </a:defRPr>
                      </a:lvl9pPr>
                    </a:lstStyle>
                    <a:p>
                      <a:pPr marL="342900" marR="0" lvl="0" indent="-342900" algn="ctr" defTabSz="914400" rtl="0" eaLnBrk="1" fontAlgn="ctr" latinLnBrk="0" hangingPunct="1">
                        <a:lnSpc>
                          <a:spcPct val="100000"/>
                        </a:lnSpc>
                        <a:spcBef>
                          <a:spcPct val="0"/>
                        </a:spcBef>
                        <a:spcAft>
                          <a:spcPct val="0"/>
                        </a:spcAft>
                        <a:buClrTx/>
                        <a:buSzTx/>
                        <a:buFontTx/>
                        <a:buNone/>
                      </a:pPr>
                      <a:r>
                        <a:rPr kumimoji="0" lang="en-US" altLang="zh-CN" sz="2400" b="0" i="0" u="none" strike="noStrike" cap="none" normalizeH="0" baseline="0" dirty="0">
                          <a:ln>
                            <a:noFill/>
                          </a:ln>
                          <a:solidFill>
                            <a:schemeClr val="tx1"/>
                          </a:solidFill>
                          <a:effectLst/>
                          <a:latin typeface="华文中宋" panose="02010600040101010101" pitchFamily="2" charset="-122"/>
                          <a:ea typeface="华文中宋" panose="02010600040101010101" pitchFamily="2" charset="-122"/>
                        </a:rPr>
                        <a:t>“</a:t>
                      </a:r>
                      <a:r>
                        <a:rPr kumimoji="0" lang="zh-CN" altLang="en-US" sz="2400" b="0" i="0" u="none" strike="noStrike" cap="none" normalizeH="0" baseline="0" dirty="0">
                          <a:ln>
                            <a:noFill/>
                          </a:ln>
                          <a:solidFill>
                            <a:schemeClr val="tx1"/>
                          </a:solidFill>
                          <a:effectLst/>
                          <a:latin typeface="华文中宋" panose="02010600040101010101" pitchFamily="2" charset="-122"/>
                          <a:ea typeface="华文中宋" panose="02010600040101010101" pitchFamily="2" charset="-122"/>
                        </a:rPr>
                        <a:t>第二语言习得与学习策略”选题领域细分类统计</a:t>
                      </a:r>
                    </a:p>
                  </a:txBody>
                  <a:tcPr marT="45715" marB="45715"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zh-CN"/>
                    </a:p>
                  </a:txBody>
                  <a:tcPr/>
                </a:tc>
                <a:tc hMerge="1">
                  <a:txBody>
                    <a:bodyPr/>
                    <a:lstStyle/>
                    <a:p>
                      <a:endParaRPr lang="zh-CN"/>
                    </a:p>
                  </a:txBody>
                  <a:tcPr/>
                </a:tc>
                <a:tc hMerge="1">
                  <a:txBody>
                    <a:bodyPr/>
                    <a:lstStyle/>
                    <a:p>
                      <a:endParaRPr lang="zh-CN"/>
                    </a:p>
                  </a:txBody>
                  <a:tcPr/>
                </a:tc>
                <a:extLst>
                  <a:ext uri="{0D108BD9-81ED-4DB2-BD59-A6C34878D82A}">
                    <a16:rowId xmlns:a16="http://schemas.microsoft.com/office/drawing/2014/main" val="10000"/>
                  </a:ext>
                </a:extLst>
              </a:tr>
              <a:tr h="457236">
                <a:tc>
                  <a:txBody>
                    <a:bodyPr/>
                    <a:lstStyle>
                      <a:lvl1pPr marL="342900" indent="-342900">
                        <a:spcBef>
                          <a:spcPct val="20000"/>
                        </a:spcBef>
                        <a:buClr>
                          <a:schemeClr val="bg2"/>
                        </a:buClr>
                        <a:buSzPct val="75000"/>
                        <a:buFont typeface="Wingdings" panose="05000000000000000000" pitchFamily="2" charset="2"/>
                        <a:defRPr sz="2800">
                          <a:solidFill>
                            <a:schemeClr val="tx1"/>
                          </a:solidFill>
                          <a:latin typeface="Arial" panose="020B0604020202020204" pitchFamily="34" charset="0"/>
                          <a:ea typeface="宋体" panose="02010600030101010101" pitchFamily="2" charset="-122"/>
                        </a:defRPr>
                      </a:lvl1pPr>
                      <a:lvl2pPr marL="742950" indent="-285750">
                        <a:spcBef>
                          <a:spcPct val="20000"/>
                        </a:spcBef>
                        <a:buClr>
                          <a:schemeClr val="accent2"/>
                        </a:buClr>
                        <a:buSzPct val="80000"/>
                        <a:buFont typeface="Wingdings" panose="05000000000000000000" pitchFamily="2" charset="2"/>
                        <a:defRPr sz="2400">
                          <a:solidFill>
                            <a:schemeClr val="tx1"/>
                          </a:solidFill>
                          <a:latin typeface="Arial" panose="020B0604020202020204" pitchFamily="34" charset="0"/>
                          <a:ea typeface="宋体" panose="02010600030101010101" pitchFamily="2" charset="-122"/>
                        </a:defRPr>
                      </a:lvl2pPr>
                      <a:lvl3pPr marL="1143000" indent="-228600">
                        <a:spcBef>
                          <a:spcPct val="20000"/>
                        </a:spcBef>
                        <a:buClr>
                          <a:schemeClr val="bg2"/>
                        </a:buClr>
                        <a:buSzPct val="65000"/>
                        <a:buFont typeface="Wingdings" panose="05000000000000000000" pitchFamily="2" charset="2"/>
                        <a:defRPr sz="2000">
                          <a:solidFill>
                            <a:schemeClr val="tx1"/>
                          </a:solidFill>
                          <a:latin typeface="Arial" panose="020B0604020202020204" pitchFamily="34" charset="0"/>
                          <a:ea typeface="宋体" panose="02010600030101010101" pitchFamily="2" charset="-122"/>
                        </a:defRPr>
                      </a:lvl3pPr>
                      <a:lvl4pPr marL="1600200" indent="-228600">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4pPr>
                      <a:lvl5pPr marL="2057400" indent="-228600">
                        <a:spcBef>
                          <a:spcPct val="20000"/>
                        </a:spcBef>
                        <a:buClr>
                          <a:schemeClr val="bg2"/>
                        </a:buClr>
                        <a:buFont typeface="Wingdings" panose="05000000000000000000" pitchFamily="2" charset="2"/>
                        <a:defRPr>
                          <a:solidFill>
                            <a:schemeClr val="tx1"/>
                          </a:solidFill>
                          <a:latin typeface="Arial" panose="020B0604020202020204" pitchFamily="34" charset="0"/>
                          <a:ea typeface="宋体" panose="02010600030101010101" pitchFamily="2" charset="-122"/>
                        </a:defRPr>
                      </a:lvl5pPr>
                      <a:lvl6pPr marL="2514600" indent="-228600"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ea typeface="宋体" panose="02010600030101010101" pitchFamily="2" charset="-122"/>
                        </a:defRPr>
                      </a:lvl6pPr>
                      <a:lvl7pPr marL="2971800" indent="-228600"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ea typeface="宋体" panose="02010600030101010101" pitchFamily="2" charset="-122"/>
                        </a:defRPr>
                      </a:lvl7pPr>
                      <a:lvl8pPr marL="3429000" indent="-228600"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ea typeface="宋体" panose="02010600030101010101" pitchFamily="2" charset="-122"/>
                        </a:defRPr>
                      </a:lvl8pPr>
                      <a:lvl9pPr marL="3886200" indent="-228600"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ea typeface="宋体" panose="02010600030101010101" pitchFamily="2" charset="-122"/>
                        </a:defRPr>
                      </a:lvl9pPr>
                    </a:lstStyle>
                    <a:p>
                      <a:pPr marL="342900" marR="0" lvl="0" indent="-342900" algn="ctr" defTabSz="914400" rtl="0" eaLnBrk="1" fontAlgn="ctr" latinLnBrk="0" hangingPunct="1">
                        <a:lnSpc>
                          <a:spcPct val="100000"/>
                        </a:lnSpc>
                        <a:spcBef>
                          <a:spcPct val="0"/>
                        </a:spcBef>
                        <a:spcAft>
                          <a:spcPct val="0"/>
                        </a:spcAft>
                        <a:buClrTx/>
                        <a:buSzTx/>
                        <a:buFontTx/>
                        <a:buNone/>
                      </a:pPr>
                      <a:r>
                        <a:rPr kumimoji="0" lang="zh-CN" altLang="en-US" sz="2400" b="0" i="0" u="none" strike="noStrike" cap="none" normalizeH="0" baseline="0" dirty="0">
                          <a:ln>
                            <a:noFill/>
                          </a:ln>
                          <a:solidFill>
                            <a:schemeClr val="tx1"/>
                          </a:solidFill>
                          <a:effectLst/>
                          <a:latin typeface="华文中宋" panose="02010600040101010101" pitchFamily="2" charset="-122"/>
                          <a:ea typeface="华文中宋" panose="02010600040101010101" pitchFamily="2" charset="-122"/>
                        </a:rPr>
                        <a:t>序号</a:t>
                      </a:r>
                    </a:p>
                  </a:txBody>
                  <a:tcPr marT="45715" marB="45715"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buClr>
                          <a:schemeClr val="bg2"/>
                        </a:buClr>
                        <a:buSzPct val="75000"/>
                        <a:buFont typeface="Wingdings" panose="05000000000000000000" pitchFamily="2" charset="2"/>
                        <a:defRPr sz="2800">
                          <a:solidFill>
                            <a:schemeClr val="tx1"/>
                          </a:solidFill>
                          <a:latin typeface="Arial" panose="020B0604020202020204" pitchFamily="34" charset="0"/>
                          <a:ea typeface="宋体" panose="02010600030101010101" pitchFamily="2" charset="-122"/>
                        </a:defRPr>
                      </a:lvl1pPr>
                      <a:lvl2pPr marL="742950" indent="-285750">
                        <a:spcBef>
                          <a:spcPct val="20000"/>
                        </a:spcBef>
                        <a:buClr>
                          <a:schemeClr val="accent2"/>
                        </a:buClr>
                        <a:buSzPct val="80000"/>
                        <a:buFont typeface="Wingdings" panose="05000000000000000000" pitchFamily="2" charset="2"/>
                        <a:defRPr sz="2400">
                          <a:solidFill>
                            <a:schemeClr val="tx1"/>
                          </a:solidFill>
                          <a:latin typeface="Arial" panose="020B0604020202020204" pitchFamily="34" charset="0"/>
                          <a:ea typeface="宋体" panose="02010600030101010101" pitchFamily="2" charset="-122"/>
                        </a:defRPr>
                      </a:lvl2pPr>
                      <a:lvl3pPr marL="1143000" indent="-228600">
                        <a:spcBef>
                          <a:spcPct val="20000"/>
                        </a:spcBef>
                        <a:buClr>
                          <a:schemeClr val="bg2"/>
                        </a:buClr>
                        <a:buSzPct val="65000"/>
                        <a:buFont typeface="Wingdings" panose="05000000000000000000" pitchFamily="2" charset="2"/>
                        <a:defRPr sz="2000">
                          <a:solidFill>
                            <a:schemeClr val="tx1"/>
                          </a:solidFill>
                          <a:latin typeface="Arial" panose="020B0604020202020204" pitchFamily="34" charset="0"/>
                          <a:ea typeface="宋体" panose="02010600030101010101" pitchFamily="2" charset="-122"/>
                        </a:defRPr>
                      </a:lvl3pPr>
                      <a:lvl4pPr marL="1600200" indent="-228600">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4pPr>
                      <a:lvl5pPr marL="2057400" indent="-228600">
                        <a:spcBef>
                          <a:spcPct val="20000"/>
                        </a:spcBef>
                        <a:buClr>
                          <a:schemeClr val="bg2"/>
                        </a:buClr>
                        <a:buFont typeface="Wingdings" panose="05000000000000000000" pitchFamily="2" charset="2"/>
                        <a:defRPr>
                          <a:solidFill>
                            <a:schemeClr val="tx1"/>
                          </a:solidFill>
                          <a:latin typeface="Arial" panose="020B0604020202020204" pitchFamily="34" charset="0"/>
                          <a:ea typeface="宋体" panose="02010600030101010101" pitchFamily="2" charset="-122"/>
                        </a:defRPr>
                      </a:lvl5pPr>
                      <a:lvl6pPr marL="2514600" indent="-228600"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ea typeface="宋体" panose="02010600030101010101" pitchFamily="2" charset="-122"/>
                        </a:defRPr>
                      </a:lvl6pPr>
                      <a:lvl7pPr marL="2971800" indent="-228600"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ea typeface="宋体" panose="02010600030101010101" pitchFamily="2" charset="-122"/>
                        </a:defRPr>
                      </a:lvl7pPr>
                      <a:lvl8pPr marL="3429000" indent="-228600"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ea typeface="宋体" panose="02010600030101010101" pitchFamily="2" charset="-122"/>
                        </a:defRPr>
                      </a:lvl8pPr>
                      <a:lvl9pPr marL="3886200" indent="-228600"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ea typeface="宋体" panose="02010600030101010101" pitchFamily="2" charset="-122"/>
                        </a:defRPr>
                      </a:lvl9pPr>
                    </a:lstStyle>
                    <a:p>
                      <a:pPr marL="342900" marR="0" lvl="0" indent="-342900" algn="ctr" defTabSz="914400" rtl="0" eaLnBrk="1" fontAlgn="ctr" latinLnBrk="0" hangingPunct="1">
                        <a:lnSpc>
                          <a:spcPct val="100000"/>
                        </a:lnSpc>
                        <a:spcBef>
                          <a:spcPct val="0"/>
                        </a:spcBef>
                        <a:spcAft>
                          <a:spcPct val="0"/>
                        </a:spcAft>
                        <a:buClrTx/>
                        <a:buSzTx/>
                        <a:buFontTx/>
                        <a:buNone/>
                      </a:pPr>
                      <a:r>
                        <a:rPr kumimoji="0" lang="zh-CN" altLang="en-US" sz="2400" b="0" i="0" u="none" strike="noStrike" cap="none" normalizeH="0" baseline="0" dirty="0">
                          <a:ln>
                            <a:noFill/>
                          </a:ln>
                          <a:solidFill>
                            <a:schemeClr val="tx1"/>
                          </a:solidFill>
                          <a:effectLst/>
                          <a:latin typeface="华文中宋" panose="02010600040101010101" pitchFamily="2" charset="-122"/>
                          <a:ea typeface="华文中宋" panose="02010600040101010101" pitchFamily="2" charset="-122"/>
                        </a:rPr>
                        <a:t>项目</a:t>
                      </a:r>
                    </a:p>
                  </a:txBody>
                  <a:tcPr marT="45715" marB="45715"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buClr>
                          <a:schemeClr val="bg2"/>
                        </a:buClr>
                        <a:buSzPct val="75000"/>
                        <a:buFont typeface="Wingdings" panose="05000000000000000000" pitchFamily="2" charset="2"/>
                        <a:defRPr sz="2800">
                          <a:solidFill>
                            <a:schemeClr val="tx1"/>
                          </a:solidFill>
                          <a:latin typeface="Arial" panose="020B0604020202020204" pitchFamily="34" charset="0"/>
                          <a:ea typeface="宋体" panose="02010600030101010101" pitchFamily="2" charset="-122"/>
                        </a:defRPr>
                      </a:lvl1pPr>
                      <a:lvl2pPr marL="742950" indent="-285750">
                        <a:spcBef>
                          <a:spcPct val="20000"/>
                        </a:spcBef>
                        <a:buClr>
                          <a:schemeClr val="accent2"/>
                        </a:buClr>
                        <a:buSzPct val="80000"/>
                        <a:buFont typeface="Wingdings" panose="05000000000000000000" pitchFamily="2" charset="2"/>
                        <a:defRPr sz="2400">
                          <a:solidFill>
                            <a:schemeClr val="tx1"/>
                          </a:solidFill>
                          <a:latin typeface="Arial" panose="020B0604020202020204" pitchFamily="34" charset="0"/>
                          <a:ea typeface="宋体" panose="02010600030101010101" pitchFamily="2" charset="-122"/>
                        </a:defRPr>
                      </a:lvl2pPr>
                      <a:lvl3pPr marL="1143000" indent="-228600">
                        <a:spcBef>
                          <a:spcPct val="20000"/>
                        </a:spcBef>
                        <a:buClr>
                          <a:schemeClr val="bg2"/>
                        </a:buClr>
                        <a:buSzPct val="65000"/>
                        <a:buFont typeface="Wingdings" panose="05000000000000000000" pitchFamily="2" charset="2"/>
                        <a:defRPr sz="2000">
                          <a:solidFill>
                            <a:schemeClr val="tx1"/>
                          </a:solidFill>
                          <a:latin typeface="Arial" panose="020B0604020202020204" pitchFamily="34" charset="0"/>
                          <a:ea typeface="宋体" panose="02010600030101010101" pitchFamily="2" charset="-122"/>
                        </a:defRPr>
                      </a:lvl3pPr>
                      <a:lvl4pPr marL="1600200" indent="-228600">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4pPr>
                      <a:lvl5pPr marL="2057400" indent="-228600">
                        <a:spcBef>
                          <a:spcPct val="20000"/>
                        </a:spcBef>
                        <a:buClr>
                          <a:schemeClr val="bg2"/>
                        </a:buClr>
                        <a:buFont typeface="Wingdings" panose="05000000000000000000" pitchFamily="2" charset="2"/>
                        <a:defRPr>
                          <a:solidFill>
                            <a:schemeClr val="tx1"/>
                          </a:solidFill>
                          <a:latin typeface="Arial" panose="020B0604020202020204" pitchFamily="34" charset="0"/>
                          <a:ea typeface="宋体" panose="02010600030101010101" pitchFamily="2" charset="-122"/>
                        </a:defRPr>
                      </a:lvl5pPr>
                      <a:lvl6pPr marL="2514600" indent="-228600"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ea typeface="宋体" panose="02010600030101010101" pitchFamily="2" charset="-122"/>
                        </a:defRPr>
                      </a:lvl6pPr>
                      <a:lvl7pPr marL="2971800" indent="-228600"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ea typeface="宋体" panose="02010600030101010101" pitchFamily="2" charset="-122"/>
                        </a:defRPr>
                      </a:lvl7pPr>
                      <a:lvl8pPr marL="3429000" indent="-228600"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ea typeface="宋体" panose="02010600030101010101" pitchFamily="2" charset="-122"/>
                        </a:defRPr>
                      </a:lvl8pPr>
                      <a:lvl9pPr marL="3886200" indent="-228600"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ea typeface="宋体" panose="02010600030101010101" pitchFamily="2" charset="-122"/>
                        </a:defRPr>
                      </a:lvl9pPr>
                    </a:lstStyle>
                    <a:p>
                      <a:pPr marL="342900" marR="0" lvl="0" indent="-342900" algn="ctr" defTabSz="914400" rtl="0" eaLnBrk="1" fontAlgn="ctr" latinLnBrk="0" hangingPunct="1">
                        <a:lnSpc>
                          <a:spcPct val="100000"/>
                        </a:lnSpc>
                        <a:spcBef>
                          <a:spcPct val="0"/>
                        </a:spcBef>
                        <a:spcAft>
                          <a:spcPct val="0"/>
                        </a:spcAft>
                        <a:buClrTx/>
                        <a:buSzTx/>
                        <a:buFontTx/>
                        <a:buNone/>
                      </a:pPr>
                      <a:r>
                        <a:rPr kumimoji="0" lang="zh-CN" altLang="en-US" sz="2400" b="0" i="0" u="none" strike="noStrike" cap="none" normalizeH="0" baseline="0" dirty="0">
                          <a:ln>
                            <a:noFill/>
                          </a:ln>
                          <a:solidFill>
                            <a:schemeClr val="tx1"/>
                          </a:solidFill>
                          <a:effectLst/>
                          <a:latin typeface="华文中宋" panose="02010600040101010101" pitchFamily="2" charset="-122"/>
                          <a:ea typeface="华文中宋" panose="02010600040101010101" pitchFamily="2" charset="-122"/>
                        </a:rPr>
                        <a:t>数量</a:t>
                      </a:r>
                    </a:p>
                  </a:txBody>
                  <a:tcPr marT="45715" marB="45715"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buClr>
                          <a:schemeClr val="bg2"/>
                        </a:buClr>
                        <a:buSzPct val="75000"/>
                        <a:buFont typeface="Wingdings" panose="05000000000000000000" pitchFamily="2" charset="2"/>
                        <a:defRPr sz="2800">
                          <a:solidFill>
                            <a:schemeClr val="tx1"/>
                          </a:solidFill>
                          <a:latin typeface="Arial" panose="020B0604020202020204" pitchFamily="34" charset="0"/>
                          <a:ea typeface="宋体" panose="02010600030101010101" pitchFamily="2" charset="-122"/>
                        </a:defRPr>
                      </a:lvl1pPr>
                      <a:lvl2pPr marL="742950" indent="-285750">
                        <a:spcBef>
                          <a:spcPct val="20000"/>
                        </a:spcBef>
                        <a:buClr>
                          <a:schemeClr val="accent2"/>
                        </a:buClr>
                        <a:buSzPct val="80000"/>
                        <a:buFont typeface="Wingdings" panose="05000000000000000000" pitchFamily="2" charset="2"/>
                        <a:defRPr sz="2400">
                          <a:solidFill>
                            <a:schemeClr val="tx1"/>
                          </a:solidFill>
                          <a:latin typeface="Arial" panose="020B0604020202020204" pitchFamily="34" charset="0"/>
                          <a:ea typeface="宋体" panose="02010600030101010101" pitchFamily="2" charset="-122"/>
                        </a:defRPr>
                      </a:lvl2pPr>
                      <a:lvl3pPr marL="1143000" indent="-228600">
                        <a:spcBef>
                          <a:spcPct val="20000"/>
                        </a:spcBef>
                        <a:buClr>
                          <a:schemeClr val="bg2"/>
                        </a:buClr>
                        <a:buSzPct val="65000"/>
                        <a:buFont typeface="Wingdings" panose="05000000000000000000" pitchFamily="2" charset="2"/>
                        <a:defRPr sz="2000">
                          <a:solidFill>
                            <a:schemeClr val="tx1"/>
                          </a:solidFill>
                          <a:latin typeface="Arial" panose="020B0604020202020204" pitchFamily="34" charset="0"/>
                          <a:ea typeface="宋体" panose="02010600030101010101" pitchFamily="2" charset="-122"/>
                        </a:defRPr>
                      </a:lvl3pPr>
                      <a:lvl4pPr marL="1600200" indent="-228600">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4pPr>
                      <a:lvl5pPr marL="2057400" indent="-228600">
                        <a:spcBef>
                          <a:spcPct val="20000"/>
                        </a:spcBef>
                        <a:buClr>
                          <a:schemeClr val="bg2"/>
                        </a:buClr>
                        <a:buFont typeface="Wingdings" panose="05000000000000000000" pitchFamily="2" charset="2"/>
                        <a:defRPr>
                          <a:solidFill>
                            <a:schemeClr val="tx1"/>
                          </a:solidFill>
                          <a:latin typeface="Arial" panose="020B0604020202020204" pitchFamily="34" charset="0"/>
                          <a:ea typeface="宋体" panose="02010600030101010101" pitchFamily="2" charset="-122"/>
                        </a:defRPr>
                      </a:lvl5pPr>
                      <a:lvl6pPr marL="2514600" indent="-228600"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ea typeface="宋体" panose="02010600030101010101" pitchFamily="2" charset="-122"/>
                        </a:defRPr>
                      </a:lvl6pPr>
                      <a:lvl7pPr marL="2971800" indent="-228600"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ea typeface="宋体" panose="02010600030101010101" pitchFamily="2" charset="-122"/>
                        </a:defRPr>
                      </a:lvl7pPr>
                      <a:lvl8pPr marL="3429000" indent="-228600"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ea typeface="宋体" panose="02010600030101010101" pitchFamily="2" charset="-122"/>
                        </a:defRPr>
                      </a:lvl8pPr>
                      <a:lvl9pPr marL="3886200" indent="-228600"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ea typeface="宋体" panose="02010600030101010101" pitchFamily="2" charset="-122"/>
                        </a:defRPr>
                      </a:lvl9pPr>
                    </a:lstStyle>
                    <a:p>
                      <a:pPr marL="342900" marR="0" lvl="0" indent="-342900" algn="ctr" defTabSz="914400" rtl="0" eaLnBrk="1" fontAlgn="ctr" latinLnBrk="0" hangingPunct="1">
                        <a:lnSpc>
                          <a:spcPct val="100000"/>
                        </a:lnSpc>
                        <a:spcBef>
                          <a:spcPct val="0"/>
                        </a:spcBef>
                        <a:spcAft>
                          <a:spcPct val="0"/>
                        </a:spcAft>
                        <a:buClrTx/>
                        <a:buSzTx/>
                        <a:buFontTx/>
                        <a:buNone/>
                      </a:pPr>
                      <a:r>
                        <a:rPr kumimoji="0" lang="zh-CN" altLang="en-US" sz="2400" b="0" i="0" u="none" strike="noStrike" cap="none" normalizeH="0" baseline="0" dirty="0">
                          <a:ln>
                            <a:noFill/>
                          </a:ln>
                          <a:solidFill>
                            <a:schemeClr val="tx1"/>
                          </a:solidFill>
                          <a:effectLst/>
                          <a:latin typeface="华文中宋" panose="02010600040101010101" pitchFamily="2" charset="-122"/>
                          <a:ea typeface="华文中宋" panose="02010600040101010101" pitchFamily="2" charset="-122"/>
                        </a:rPr>
                        <a:t>百分比</a:t>
                      </a:r>
                    </a:p>
                  </a:txBody>
                  <a:tcPr marT="45715" marB="45715"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457236">
                <a:tc>
                  <a:txBody>
                    <a:bodyPr/>
                    <a:lstStyle>
                      <a:lvl1pPr marL="342900" indent="-342900">
                        <a:spcBef>
                          <a:spcPct val="20000"/>
                        </a:spcBef>
                        <a:buClr>
                          <a:schemeClr val="bg2"/>
                        </a:buClr>
                        <a:buSzPct val="75000"/>
                        <a:buFont typeface="Wingdings" panose="05000000000000000000" pitchFamily="2" charset="2"/>
                        <a:defRPr sz="2800">
                          <a:solidFill>
                            <a:schemeClr val="tx1"/>
                          </a:solidFill>
                          <a:latin typeface="Arial" panose="020B0604020202020204" pitchFamily="34" charset="0"/>
                          <a:ea typeface="宋体" panose="02010600030101010101" pitchFamily="2" charset="-122"/>
                        </a:defRPr>
                      </a:lvl1pPr>
                      <a:lvl2pPr marL="742950" indent="-285750">
                        <a:spcBef>
                          <a:spcPct val="20000"/>
                        </a:spcBef>
                        <a:buClr>
                          <a:schemeClr val="accent2"/>
                        </a:buClr>
                        <a:buSzPct val="80000"/>
                        <a:buFont typeface="Wingdings" panose="05000000000000000000" pitchFamily="2" charset="2"/>
                        <a:defRPr sz="2400">
                          <a:solidFill>
                            <a:schemeClr val="tx1"/>
                          </a:solidFill>
                          <a:latin typeface="Arial" panose="020B0604020202020204" pitchFamily="34" charset="0"/>
                          <a:ea typeface="宋体" panose="02010600030101010101" pitchFamily="2" charset="-122"/>
                        </a:defRPr>
                      </a:lvl2pPr>
                      <a:lvl3pPr marL="1143000" indent="-228600">
                        <a:spcBef>
                          <a:spcPct val="20000"/>
                        </a:spcBef>
                        <a:buClr>
                          <a:schemeClr val="bg2"/>
                        </a:buClr>
                        <a:buSzPct val="65000"/>
                        <a:buFont typeface="Wingdings" panose="05000000000000000000" pitchFamily="2" charset="2"/>
                        <a:defRPr sz="2000">
                          <a:solidFill>
                            <a:schemeClr val="tx1"/>
                          </a:solidFill>
                          <a:latin typeface="Arial" panose="020B0604020202020204" pitchFamily="34" charset="0"/>
                          <a:ea typeface="宋体" panose="02010600030101010101" pitchFamily="2" charset="-122"/>
                        </a:defRPr>
                      </a:lvl3pPr>
                      <a:lvl4pPr marL="1600200" indent="-228600">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4pPr>
                      <a:lvl5pPr marL="2057400" indent="-228600">
                        <a:spcBef>
                          <a:spcPct val="20000"/>
                        </a:spcBef>
                        <a:buClr>
                          <a:schemeClr val="bg2"/>
                        </a:buClr>
                        <a:buFont typeface="Wingdings" panose="05000000000000000000" pitchFamily="2" charset="2"/>
                        <a:defRPr>
                          <a:solidFill>
                            <a:schemeClr val="tx1"/>
                          </a:solidFill>
                          <a:latin typeface="Arial" panose="020B0604020202020204" pitchFamily="34" charset="0"/>
                          <a:ea typeface="宋体" panose="02010600030101010101" pitchFamily="2" charset="-122"/>
                        </a:defRPr>
                      </a:lvl5pPr>
                      <a:lvl6pPr marL="2514600" indent="-228600"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ea typeface="宋体" panose="02010600030101010101" pitchFamily="2" charset="-122"/>
                        </a:defRPr>
                      </a:lvl6pPr>
                      <a:lvl7pPr marL="2971800" indent="-228600"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ea typeface="宋体" panose="02010600030101010101" pitchFamily="2" charset="-122"/>
                        </a:defRPr>
                      </a:lvl7pPr>
                      <a:lvl8pPr marL="3429000" indent="-228600"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ea typeface="宋体" panose="02010600030101010101" pitchFamily="2" charset="-122"/>
                        </a:defRPr>
                      </a:lvl8pPr>
                      <a:lvl9pPr marL="3886200" indent="-228600"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ea typeface="宋体" panose="02010600030101010101" pitchFamily="2" charset="-122"/>
                        </a:defRPr>
                      </a:lvl9pPr>
                    </a:lstStyle>
                    <a:p>
                      <a:pPr marL="342900" marR="0" lvl="0" indent="-342900" algn="l" defTabSz="914400" rtl="0" eaLnBrk="1" fontAlgn="ctr" latinLnBrk="0" hangingPunct="1">
                        <a:lnSpc>
                          <a:spcPct val="100000"/>
                        </a:lnSpc>
                        <a:spcBef>
                          <a:spcPct val="0"/>
                        </a:spcBef>
                        <a:spcAft>
                          <a:spcPct val="0"/>
                        </a:spcAft>
                        <a:buClrTx/>
                        <a:buSzTx/>
                        <a:buFontTx/>
                        <a:buNone/>
                      </a:pPr>
                      <a:r>
                        <a:rPr kumimoji="0" lang="en-US" altLang="zh-CN" sz="2400" b="0" i="0" u="none" strike="noStrike" cap="none" normalizeH="0" baseline="0">
                          <a:ln>
                            <a:noFill/>
                          </a:ln>
                          <a:solidFill>
                            <a:schemeClr val="tx1"/>
                          </a:solidFill>
                          <a:effectLst/>
                          <a:latin typeface="华文中宋" panose="02010600040101010101" pitchFamily="2" charset="-122"/>
                          <a:ea typeface="华文中宋" panose="02010600040101010101" pitchFamily="2" charset="-122"/>
                        </a:rPr>
                        <a:t>1</a:t>
                      </a:r>
                    </a:p>
                  </a:txBody>
                  <a:tcPr marT="45715" marB="45715"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buClr>
                          <a:schemeClr val="bg2"/>
                        </a:buClr>
                        <a:buSzPct val="75000"/>
                        <a:buFont typeface="Wingdings" panose="05000000000000000000" pitchFamily="2" charset="2"/>
                        <a:defRPr sz="2800">
                          <a:solidFill>
                            <a:schemeClr val="tx1"/>
                          </a:solidFill>
                          <a:latin typeface="Arial" panose="020B0604020202020204" pitchFamily="34" charset="0"/>
                          <a:ea typeface="宋体" panose="02010600030101010101" pitchFamily="2" charset="-122"/>
                        </a:defRPr>
                      </a:lvl1pPr>
                      <a:lvl2pPr marL="742950" indent="-285750">
                        <a:spcBef>
                          <a:spcPct val="20000"/>
                        </a:spcBef>
                        <a:buClr>
                          <a:schemeClr val="accent2"/>
                        </a:buClr>
                        <a:buSzPct val="80000"/>
                        <a:buFont typeface="Wingdings" panose="05000000000000000000" pitchFamily="2" charset="2"/>
                        <a:defRPr sz="2400">
                          <a:solidFill>
                            <a:schemeClr val="tx1"/>
                          </a:solidFill>
                          <a:latin typeface="Arial" panose="020B0604020202020204" pitchFamily="34" charset="0"/>
                          <a:ea typeface="宋体" panose="02010600030101010101" pitchFamily="2" charset="-122"/>
                        </a:defRPr>
                      </a:lvl2pPr>
                      <a:lvl3pPr marL="1143000" indent="-228600">
                        <a:spcBef>
                          <a:spcPct val="20000"/>
                        </a:spcBef>
                        <a:buClr>
                          <a:schemeClr val="bg2"/>
                        </a:buClr>
                        <a:buSzPct val="65000"/>
                        <a:buFont typeface="Wingdings" panose="05000000000000000000" pitchFamily="2" charset="2"/>
                        <a:defRPr sz="2000">
                          <a:solidFill>
                            <a:schemeClr val="tx1"/>
                          </a:solidFill>
                          <a:latin typeface="Arial" panose="020B0604020202020204" pitchFamily="34" charset="0"/>
                          <a:ea typeface="宋体" panose="02010600030101010101" pitchFamily="2" charset="-122"/>
                        </a:defRPr>
                      </a:lvl3pPr>
                      <a:lvl4pPr marL="1600200" indent="-228600">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4pPr>
                      <a:lvl5pPr marL="2057400" indent="-228600">
                        <a:spcBef>
                          <a:spcPct val="20000"/>
                        </a:spcBef>
                        <a:buClr>
                          <a:schemeClr val="bg2"/>
                        </a:buClr>
                        <a:buFont typeface="Wingdings" panose="05000000000000000000" pitchFamily="2" charset="2"/>
                        <a:defRPr>
                          <a:solidFill>
                            <a:schemeClr val="tx1"/>
                          </a:solidFill>
                          <a:latin typeface="Arial" panose="020B0604020202020204" pitchFamily="34" charset="0"/>
                          <a:ea typeface="宋体" panose="02010600030101010101" pitchFamily="2" charset="-122"/>
                        </a:defRPr>
                      </a:lvl5pPr>
                      <a:lvl6pPr marL="2514600" indent="-228600"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ea typeface="宋体" panose="02010600030101010101" pitchFamily="2" charset="-122"/>
                        </a:defRPr>
                      </a:lvl6pPr>
                      <a:lvl7pPr marL="2971800" indent="-228600"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ea typeface="宋体" panose="02010600030101010101" pitchFamily="2" charset="-122"/>
                        </a:defRPr>
                      </a:lvl7pPr>
                      <a:lvl8pPr marL="3429000" indent="-228600"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ea typeface="宋体" panose="02010600030101010101" pitchFamily="2" charset="-122"/>
                        </a:defRPr>
                      </a:lvl8pPr>
                      <a:lvl9pPr marL="3886200" indent="-228600"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ea typeface="宋体" panose="02010600030101010101" pitchFamily="2" charset="-122"/>
                        </a:defRPr>
                      </a:lvl9pPr>
                    </a:lstStyle>
                    <a:p>
                      <a:pPr marL="342900" marR="0" lvl="0" indent="-342900" algn="l" defTabSz="914400" rtl="0" eaLnBrk="1" fontAlgn="ctr" latinLnBrk="0" hangingPunct="1">
                        <a:lnSpc>
                          <a:spcPct val="100000"/>
                        </a:lnSpc>
                        <a:spcBef>
                          <a:spcPct val="0"/>
                        </a:spcBef>
                        <a:spcAft>
                          <a:spcPct val="0"/>
                        </a:spcAft>
                        <a:buClrTx/>
                        <a:buSzTx/>
                        <a:buFontTx/>
                        <a:buNone/>
                      </a:pPr>
                      <a:r>
                        <a:rPr kumimoji="0" lang="zh-CN" altLang="en-US" sz="2400" b="0" i="0" u="none" strike="noStrike" cap="none" normalizeH="0" baseline="0" dirty="0">
                          <a:ln>
                            <a:noFill/>
                          </a:ln>
                          <a:solidFill>
                            <a:schemeClr val="tx1"/>
                          </a:solidFill>
                          <a:effectLst/>
                          <a:latin typeface="华文中宋" panose="02010600040101010101" pitchFamily="2" charset="-122"/>
                          <a:ea typeface="华文中宋" panose="02010600040101010101" pitchFamily="2" charset="-122"/>
                        </a:rPr>
                        <a:t>偏误习得</a:t>
                      </a:r>
                    </a:p>
                  </a:txBody>
                  <a:tcPr marT="45715" marB="45715"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buClr>
                          <a:schemeClr val="bg2"/>
                        </a:buClr>
                        <a:buSzPct val="75000"/>
                        <a:buFont typeface="Wingdings" panose="05000000000000000000" pitchFamily="2" charset="2"/>
                        <a:defRPr sz="2800">
                          <a:solidFill>
                            <a:schemeClr val="tx1"/>
                          </a:solidFill>
                          <a:latin typeface="Arial" panose="020B0604020202020204" pitchFamily="34" charset="0"/>
                          <a:ea typeface="宋体" panose="02010600030101010101" pitchFamily="2" charset="-122"/>
                        </a:defRPr>
                      </a:lvl1pPr>
                      <a:lvl2pPr marL="742950" indent="-285750">
                        <a:spcBef>
                          <a:spcPct val="20000"/>
                        </a:spcBef>
                        <a:buClr>
                          <a:schemeClr val="accent2"/>
                        </a:buClr>
                        <a:buSzPct val="80000"/>
                        <a:buFont typeface="Wingdings" panose="05000000000000000000" pitchFamily="2" charset="2"/>
                        <a:defRPr sz="2400">
                          <a:solidFill>
                            <a:schemeClr val="tx1"/>
                          </a:solidFill>
                          <a:latin typeface="Arial" panose="020B0604020202020204" pitchFamily="34" charset="0"/>
                          <a:ea typeface="宋体" panose="02010600030101010101" pitchFamily="2" charset="-122"/>
                        </a:defRPr>
                      </a:lvl2pPr>
                      <a:lvl3pPr marL="1143000" indent="-228600">
                        <a:spcBef>
                          <a:spcPct val="20000"/>
                        </a:spcBef>
                        <a:buClr>
                          <a:schemeClr val="bg2"/>
                        </a:buClr>
                        <a:buSzPct val="65000"/>
                        <a:buFont typeface="Wingdings" panose="05000000000000000000" pitchFamily="2" charset="2"/>
                        <a:defRPr sz="2000">
                          <a:solidFill>
                            <a:schemeClr val="tx1"/>
                          </a:solidFill>
                          <a:latin typeface="Arial" panose="020B0604020202020204" pitchFamily="34" charset="0"/>
                          <a:ea typeface="宋体" panose="02010600030101010101" pitchFamily="2" charset="-122"/>
                        </a:defRPr>
                      </a:lvl3pPr>
                      <a:lvl4pPr marL="1600200" indent="-228600">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4pPr>
                      <a:lvl5pPr marL="2057400" indent="-228600">
                        <a:spcBef>
                          <a:spcPct val="20000"/>
                        </a:spcBef>
                        <a:buClr>
                          <a:schemeClr val="bg2"/>
                        </a:buClr>
                        <a:buFont typeface="Wingdings" panose="05000000000000000000" pitchFamily="2" charset="2"/>
                        <a:defRPr>
                          <a:solidFill>
                            <a:schemeClr val="tx1"/>
                          </a:solidFill>
                          <a:latin typeface="Arial" panose="020B0604020202020204" pitchFamily="34" charset="0"/>
                          <a:ea typeface="宋体" panose="02010600030101010101" pitchFamily="2" charset="-122"/>
                        </a:defRPr>
                      </a:lvl5pPr>
                      <a:lvl6pPr marL="2514600" indent="-228600"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ea typeface="宋体" panose="02010600030101010101" pitchFamily="2" charset="-122"/>
                        </a:defRPr>
                      </a:lvl6pPr>
                      <a:lvl7pPr marL="2971800" indent="-228600"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ea typeface="宋体" panose="02010600030101010101" pitchFamily="2" charset="-122"/>
                        </a:defRPr>
                      </a:lvl7pPr>
                      <a:lvl8pPr marL="3429000" indent="-228600"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ea typeface="宋体" panose="02010600030101010101" pitchFamily="2" charset="-122"/>
                        </a:defRPr>
                      </a:lvl8pPr>
                      <a:lvl9pPr marL="3886200" indent="-228600"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ea typeface="宋体" panose="02010600030101010101" pitchFamily="2" charset="-122"/>
                        </a:defRPr>
                      </a:lvl9pPr>
                    </a:lstStyle>
                    <a:p>
                      <a:pPr marL="342900" marR="0" lvl="0" indent="-342900" algn="ctr" defTabSz="914400" rtl="0" eaLnBrk="1" fontAlgn="ctr" latinLnBrk="0" hangingPunct="1">
                        <a:lnSpc>
                          <a:spcPct val="100000"/>
                        </a:lnSpc>
                        <a:spcBef>
                          <a:spcPct val="0"/>
                        </a:spcBef>
                        <a:spcAft>
                          <a:spcPct val="0"/>
                        </a:spcAft>
                        <a:buClrTx/>
                        <a:buSzTx/>
                        <a:buFontTx/>
                        <a:buNone/>
                      </a:pPr>
                      <a:r>
                        <a:rPr kumimoji="0" lang="en-US" altLang="zh-CN" sz="2400" b="0" i="0" u="none" strike="noStrike" cap="none" normalizeH="0" baseline="0" dirty="0">
                          <a:ln>
                            <a:noFill/>
                          </a:ln>
                          <a:solidFill>
                            <a:schemeClr val="tx1"/>
                          </a:solidFill>
                          <a:effectLst/>
                          <a:latin typeface="华文中宋" panose="02010600040101010101" pitchFamily="2" charset="-122"/>
                          <a:ea typeface="华文中宋" panose="02010600040101010101" pitchFamily="2" charset="-122"/>
                          <a:cs typeface="Times New Roman" panose="02020603050405020304" pitchFamily="18" charset="0"/>
                        </a:rPr>
                        <a:t>737</a:t>
                      </a:r>
                    </a:p>
                  </a:txBody>
                  <a:tcPr marT="45715" marB="45715"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buClr>
                          <a:schemeClr val="bg2"/>
                        </a:buClr>
                        <a:buSzPct val="75000"/>
                        <a:buFont typeface="Wingdings" panose="05000000000000000000" pitchFamily="2" charset="2"/>
                        <a:defRPr sz="2800">
                          <a:solidFill>
                            <a:schemeClr val="tx1"/>
                          </a:solidFill>
                          <a:latin typeface="Arial" panose="020B0604020202020204" pitchFamily="34" charset="0"/>
                          <a:ea typeface="宋体" panose="02010600030101010101" pitchFamily="2" charset="-122"/>
                        </a:defRPr>
                      </a:lvl1pPr>
                      <a:lvl2pPr marL="742950" indent="-285750">
                        <a:spcBef>
                          <a:spcPct val="20000"/>
                        </a:spcBef>
                        <a:buClr>
                          <a:schemeClr val="accent2"/>
                        </a:buClr>
                        <a:buSzPct val="80000"/>
                        <a:buFont typeface="Wingdings" panose="05000000000000000000" pitchFamily="2" charset="2"/>
                        <a:defRPr sz="2400">
                          <a:solidFill>
                            <a:schemeClr val="tx1"/>
                          </a:solidFill>
                          <a:latin typeface="Arial" panose="020B0604020202020204" pitchFamily="34" charset="0"/>
                          <a:ea typeface="宋体" panose="02010600030101010101" pitchFamily="2" charset="-122"/>
                        </a:defRPr>
                      </a:lvl2pPr>
                      <a:lvl3pPr marL="1143000" indent="-228600">
                        <a:spcBef>
                          <a:spcPct val="20000"/>
                        </a:spcBef>
                        <a:buClr>
                          <a:schemeClr val="bg2"/>
                        </a:buClr>
                        <a:buSzPct val="65000"/>
                        <a:buFont typeface="Wingdings" panose="05000000000000000000" pitchFamily="2" charset="2"/>
                        <a:defRPr sz="2000">
                          <a:solidFill>
                            <a:schemeClr val="tx1"/>
                          </a:solidFill>
                          <a:latin typeface="Arial" panose="020B0604020202020204" pitchFamily="34" charset="0"/>
                          <a:ea typeface="宋体" panose="02010600030101010101" pitchFamily="2" charset="-122"/>
                        </a:defRPr>
                      </a:lvl3pPr>
                      <a:lvl4pPr marL="1600200" indent="-228600">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4pPr>
                      <a:lvl5pPr marL="2057400" indent="-228600">
                        <a:spcBef>
                          <a:spcPct val="20000"/>
                        </a:spcBef>
                        <a:buClr>
                          <a:schemeClr val="bg2"/>
                        </a:buClr>
                        <a:buFont typeface="Wingdings" panose="05000000000000000000" pitchFamily="2" charset="2"/>
                        <a:defRPr>
                          <a:solidFill>
                            <a:schemeClr val="tx1"/>
                          </a:solidFill>
                          <a:latin typeface="Arial" panose="020B0604020202020204" pitchFamily="34" charset="0"/>
                          <a:ea typeface="宋体" panose="02010600030101010101" pitchFamily="2" charset="-122"/>
                        </a:defRPr>
                      </a:lvl5pPr>
                      <a:lvl6pPr marL="2514600" indent="-228600"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ea typeface="宋体" panose="02010600030101010101" pitchFamily="2" charset="-122"/>
                        </a:defRPr>
                      </a:lvl6pPr>
                      <a:lvl7pPr marL="2971800" indent="-228600"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ea typeface="宋体" panose="02010600030101010101" pitchFamily="2" charset="-122"/>
                        </a:defRPr>
                      </a:lvl7pPr>
                      <a:lvl8pPr marL="3429000" indent="-228600"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ea typeface="宋体" panose="02010600030101010101" pitchFamily="2" charset="-122"/>
                        </a:defRPr>
                      </a:lvl8pPr>
                      <a:lvl9pPr marL="3886200" indent="-228600"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ea typeface="宋体" panose="02010600030101010101" pitchFamily="2" charset="-122"/>
                        </a:defRPr>
                      </a:lvl9pPr>
                    </a:lstStyle>
                    <a:p>
                      <a:pPr marL="342900" marR="0" lvl="0" indent="-342900" algn="ctr" defTabSz="914400" rtl="0" eaLnBrk="1" fontAlgn="ctr" latinLnBrk="0" hangingPunct="1">
                        <a:lnSpc>
                          <a:spcPct val="100000"/>
                        </a:lnSpc>
                        <a:spcBef>
                          <a:spcPct val="0"/>
                        </a:spcBef>
                        <a:spcAft>
                          <a:spcPct val="0"/>
                        </a:spcAft>
                        <a:buClrTx/>
                        <a:buSzTx/>
                        <a:buFontTx/>
                        <a:buNone/>
                      </a:pPr>
                      <a:r>
                        <a:rPr kumimoji="0" lang="en-US" altLang="zh-CN" sz="2400" b="0" i="0" u="none" strike="noStrike" cap="none" normalizeH="0" baseline="0" dirty="0">
                          <a:ln>
                            <a:noFill/>
                          </a:ln>
                          <a:solidFill>
                            <a:schemeClr val="tx1"/>
                          </a:solidFill>
                          <a:effectLst/>
                          <a:latin typeface="华文中宋" panose="02010600040101010101" pitchFamily="2" charset="-122"/>
                          <a:ea typeface="华文中宋" panose="02010600040101010101" pitchFamily="2" charset="-122"/>
                          <a:cs typeface="Times New Roman" panose="02020603050405020304" pitchFamily="18" charset="0"/>
                        </a:rPr>
                        <a:t>73.2%</a:t>
                      </a:r>
                    </a:p>
                  </a:txBody>
                  <a:tcPr marT="45715" marB="45715"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457236">
                <a:tc>
                  <a:txBody>
                    <a:bodyPr/>
                    <a:lstStyle>
                      <a:lvl1pPr marL="342900" indent="-342900">
                        <a:spcBef>
                          <a:spcPct val="20000"/>
                        </a:spcBef>
                        <a:buClr>
                          <a:schemeClr val="bg2"/>
                        </a:buClr>
                        <a:buSzPct val="75000"/>
                        <a:buFont typeface="Wingdings" panose="05000000000000000000" pitchFamily="2" charset="2"/>
                        <a:defRPr sz="2800">
                          <a:solidFill>
                            <a:schemeClr val="tx1"/>
                          </a:solidFill>
                          <a:latin typeface="Arial" panose="020B0604020202020204" pitchFamily="34" charset="0"/>
                          <a:ea typeface="宋体" panose="02010600030101010101" pitchFamily="2" charset="-122"/>
                        </a:defRPr>
                      </a:lvl1pPr>
                      <a:lvl2pPr marL="742950" indent="-285750">
                        <a:spcBef>
                          <a:spcPct val="20000"/>
                        </a:spcBef>
                        <a:buClr>
                          <a:schemeClr val="accent2"/>
                        </a:buClr>
                        <a:buSzPct val="80000"/>
                        <a:buFont typeface="Wingdings" panose="05000000000000000000" pitchFamily="2" charset="2"/>
                        <a:defRPr sz="2400">
                          <a:solidFill>
                            <a:schemeClr val="tx1"/>
                          </a:solidFill>
                          <a:latin typeface="Arial" panose="020B0604020202020204" pitchFamily="34" charset="0"/>
                          <a:ea typeface="宋体" panose="02010600030101010101" pitchFamily="2" charset="-122"/>
                        </a:defRPr>
                      </a:lvl2pPr>
                      <a:lvl3pPr marL="1143000" indent="-228600">
                        <a:spcBef>
                          <a:spcPct val="20000"/>
                        </a:spcBef>
                        <a:buClr>
                          <a:schemeClr val="bg2"/>
                        </a:buClr>
                        <a:buSzPct val="65000"/>
                        <a:buFont typeface="Wingdings" panose="05000000000000000000" pitchFamily="2" charset="2"/>
                        <a:defRPr sz="2000">
                          <a:solidFill>
                            <a:schemeClr val="tx1"/>
                          </a:solidFill>
                          <a:latin typeface="Arial" panose="020B0604020202020204" pitchFamily="34" charset="0"/>
                          <a:ea typeface="宋体" panose="02010600030101010101" pitchFamily="2" charset="-122"/>
                        </a:defRPr>
                      </a:lvl3pPr>
                      <a:lvl4pPr marL="1600200" indent="-228600">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4pPr>
                      <a:lvl5pPr marL="2057400" indent="-228600">
                        <a:spcBef>
                          <a:spcPct val="20000"/>
                        </a:spcBef>
                        <a:buClr>
                          <a:schemeClr val="bg2"/>
                        </a:buClr>
                        <a:buFont typeface="Wingdings" panose="05000000000000000000" pitchFamily="2" charset="2"/>
                        <a:defRPr>
                          <a:solidFill>
                            <a:schemeClr val="tx1"/>
                          </a:solidFill>
                          <a:latin typeface="Arial" panose="020B0604020202020204" pitchFamily="34" charset="0"/>
                          <a:ea typeface="宋体" panose="02010600030101010101" pitchFamily="2" charset="-122"/>
                        </a:defRPr>
                      </a:lvl5pPr>
                      <a:lvl6pPr marL="2514600" indent="-228600"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ea typeface="宋体" panose="02010600030101010101" pitchFamily="2" charset="-122"/>
                        </a:defRPr>
                      </a:lvl6pPr>
                      <a:lvl7pPr marL="2971800" indent="-228600"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ea typeface="宋体" panose="02010600030101010101" pitchFamily="2" charset="-122"/>
                        </a:defRPr>
                      </a:lvl7pPr>
                      <a:lvl8pPr marL="3429000" indent="-228600"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ea typeface="宋体" panose="02010600030101010101" pitchFamily="2" charset="-122"/>
                        </a:defRPr>
                      </a:lvl8pPr>
                      <a:lvl9pPr marL="3886200" indent="-228600"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ea typeface="宋体" panose="02010600030101010101" pitchFamily="2" charset="-122"/>
                        </a:defRPr>
                      </a:lvl9pPr>
                    </a:lstStyle>
                    <a:p>
                      <a:pPr marL="342900" marR="0" lvl="0" indent="-342900" algn="l" defTabSz="914400" rtl="0" eaLnBrk="1" fontAlgn="ctr" latinLnBrk="0" hangingPunct="1">
                        <a:lnSpc>
                          <a:spcPct val="100000"/>
                        </a:lnSpc>
                        <a:spcBef>
                          <a:spcPct val="0"/>
                        </a:spcBef>
                        <a:spcAft>
                          <a:spcPct val="0"/>
                        </a:spcAft>
                        <a:buClrTx/>
                        <a:buSzTx/>
                        <a:buFontTx/>
                        <a:buNone/>
                      </a:pPr>
                      <a:r>
                        <a:rPr kumimoji="0" lang="en-US" altLang="zh-CN" sz="2400" b="0" i="0" u="none" strike="noStrike" cap="none" normalizeH="0" baseline="0">
                          <a:ln>
                            <a:noFill/>
                          </a:ln>
                          <a:solidFill>
                            <a:schemeClr val="tx1"/>
                          </a:solidFill>
                          <a:effectLst/>
                          <a:latin typeface="华文中宋" panose="02010600040101010101" pitchFamily="2" charset="-122"/>
                          <a:ea typeface="华文中宋" panose="02010600040101010101" pitchFamily="2" charset="-122"/>
                        </a:rPr>
                        <a:t>2</a:t>
                      </a:r>
                    </a:p>
                  </a:txBody>
                  <a:tcPr marT="45715" marB="45715"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buClr>
                          <a:schemeClr val="bg2"/>
                        </a:buClr>
                        <a:buSzPct val="75000"/>
                        <a:buFont typeface="Wingdings" panose="05000000000000000000" pitchFamily="2" charset="2"/>
                        <a:defRPr sz="2800">
                          <a:solidFill>
                            <a:schemeClr val="tx1"/>
                          </a:solidFill>
                          <a:latin typeface="Arial" panose="020B0604020202020204" pitchFamily="34" charset="0"/>
                          <a:ea typeface="宋体" panose="02010600030101010101" pitchFamily="2" charset="-122"/>
                        </a:defRPr>
                      </a:lvl1pPr>
                      <a:lvl2pPr marL="742950" indent="-285750">
                        <a:spcBef>
                          <a:spcPct val="20000"/>
                        </a:spcBef>
                        <a:buClr>
                          <a:schemeClr val="accent2"/>
                        </a:buClr>
                        <a:buSzPct val="80000"/>
                        <a:buFont typeface="Wingdings" panose="05000000000000000000" pitchFamily="2" charset="2"/>
                        <a:defRPr sz="2400">
                          <a:solidFill>
                            <a:schemeClr val="tx1"/>
                          </a:solidFill>
                          <a:latin typeface="Arial" panose="020B0604020202020204" pitchFamily="34" charset="0"/>
                          <a:ea typeface="宋体" panose="02010600030101010101" pitchFamily="2" charset="-122"/>
                        </a:defRPr>
                      </a:lvl2pPr>
                      <a:lvl3pPr marL="1143000" indent="-228600">
                        <a:spcBef>
                          <a:spcPct val="20000"/>
                        </a:spcBef>
                        <a:buClr>
                          <a:schemeClr val="bg2"/>
                        </a:buClr>
                        <a:buSzPct val="65000"/>
                        <a:buFont typeface="Wingdings" panose="05000000000000000000" pitchFamily="2" charset="2"/>
                        <a:defRPr sz="2000">
                          <a:solidFill>
                            <a:schemeClr val="tx1"/>
                          </a:solidFill>
                          <a:latin typeface="Arial" panose="020B0604020202020204" pitchFamily="34" charset="0"/>
                          <a:ea typeface="宋体" panose="02010600030101010101" pitchFamily="2" charset="-122"/>
                        </a:defRPr>
                      </a:lvl3pPr>
                      <a:lvl4pPr marL="1600200" indent="-228600">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4pPr>
                      <a:lvl5pPr marL="2057400" indent="-228600">
                        <a:spcBef>
                          <a:spcPct val="20000"/>
                        </a:spcBef>
                        <a:buClr>
                          <a:schemeClr val="bg2"/>
                        </a:buClr>
                        <a:buFont typeface="Wingdings" panose="05000000000000000000" pitchFamily="2" charset="2"/>
                        <a:defRPr>
                          <a:solidFill>
                            <a:schemeClr val="tx1"/>
                          </a:solidFill>
                          <a:latin typeface="Arial" panose="020B0604020202020204" pitchFamily="34" charset="0"/>
                          <a:ea typeface="宋体" panose="02010600030101010101" pitchFamily="2" charset="-122"/>
                        </a:defRPr>
                      </a:lvl5pPr>
                      <a:lvl6pPr marL="2514600" indent="-228600"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ea typeface="宋体" panose="02010600030101010101" pitchFamily="2" charset="-122"/>
                        </a:defRPr>
                      </a:lvl6pPr>
                      <a:lvl7pPr marL="2971800" indent="-228600"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ea typeface="宋体" panose="02010600030101010101" pitchFamily="2" charset="-122"/>
                        </a:defRPr>
                      </a:lvl7pPr>
                      <a:lvl8pPr marL="3429000" indent="-228600"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ea typeface="宋体" panose="02010600030101010101" pitchFamily="2" charset="-122"/>
                        </a:defRPr>
                      </a:lvl8pPr>
                      <a:lvl9pPr marL="3886200" indent="-228600"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ea typeface="宋体" panose="02010600030101010101" pitchFamily="2" charset="-122"/>
                        </a:defRPr>
                      </a:lvl9pPr>
                    </a:lstStyle>
                    <a:p>
                      <a:pPr marL="342900" marR="0" lvl="0" indent="-342900" algn="l" defTabSz="914400" rtl="0" eaLnBrk="1" fontAlgn="ctr" latinLnBrk="0" hangingPunct="1">
                        <a:lnSpc>
                          <a:spcPct val="100000"/>
                        </a:lnSpc>
                        <a:spcBef>
                          <a:spcPct val="0"/>
                        </a:spcBef>
                        <a:spcAft>
                          <a:spcPct val="0"/>
                        </a:spcAft>
                        <a:buClrTx/>
                        <a:buSzTx/>
                        <a:buFontTx/>
                        <a:buNone/>
                      </a:pPr>
                      <a:r>
                        <a:rPr kumimoji="0" lang="zh-CN" altLang="en-US" sz="2400" b="0" i="0" u="none" strike="noStrike" cap="none" normalizeH="0" baseline="0" dirty="0">
                          <a:ln>
                            <a:noFill/>
                          </a:ln>
                          <a:solidFill>
                            <a:schemeClr val="tx1"/>
                          </a:solidFill>
                          <a:effectLst/>
                          <a:latin typeface="华文中宋" panose="02010600040101010101" pitchFamily="2" charset="-122"/>
                          <a:ea typeface="华文中宋" panose="02010600040101010101" pitchFamily="2" charset="-122"/>
                        </a:rPr>
                        <a:t>学习者因素</a:t>
                      </a:r>
                    </a:p>
                  </a:txBody>
                  <a:tcPr marT="45715" marB="45715"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buClr>
                          <a:schemeClr val="bg2"/>
                        </a:buClr>
                        <a:buSzPct val="75000"/>
                        <a:buFont typeface="Wingdings" panose="05000000000000000000" pitchFamily="2" charset="2"/>
                        <a:defRPr sz="2800">
                          <a:solidFill>
                            <a:schemeClr val="tx1"/>
                          </a:solidFill>
                          <a:latin typeface="Arial" panose="020B0604020202020204" pitchFamily="34" charset="0"/>
                          <a:ea typeface="宋体" panose="02010600030101010101" pitchFamily="2" charset="-122"/>
                        </a:defRPr>
                      </a:lvl1pPr>
                      <a:lvl2pPr marL="742950" indent="-285750">
                        <a:spcBef>
                          <a:spcPct val="20000"/>
                        </a:spcBef>
                        <a:buClr>
                          <a:schemeClr val="accent2"/>
                        </a:buClr>
                        <a:buSzPct val="80000"/>
                        <a:buFont typeface="Wingdings" panose="05000000000000000000" pitchFamily="2" charset="2"/>
                        <a:defRPr sz="2400">
                          <a:solidFill>
                            <a:schemeClr val="tx1"/>
                          </a:solidFill>
                          <a:latin typeface="Arial" panose="020B0604020202020204" pitchFamily="34" charset="0"/>
                          <a:ea typeface="宋体" panose="02010600030101010101" pitchFamily="2" charset="-122"/>
                        </a:defRPr>
                      </a:lvl2pPr>
                      <a:lvl3pPr marL="1143000" indent="-228600">
                        <a:spcBef>
                          <a:spcPct val="20000"/>
                        </a:spcBef>
                        <a:buClr>
                          <a:schemeClr val="bg2"/>
                        </a:buClr>
                        <a:buSzPct val="65000"/>
                        <a:buFont typeface="Wingdings" panose="05000000000000000000" pitchFamily="2" charset="2"/>
                        <a:defRPr sz="2000">
                          <a:solidFill>
                            <a:schemeClr val="tx1"/>
                          </a:solidFill>
                          <a:latin typeface="Arial" panose="020B0604020202020204" pitchFamily="34" charset="0"/>
                          <a:ea typeface="宋体" panose="02010600030101010101" pitchFamily="2" charset="-122"/>
                        </a:defRPr>
                      </a:lvl3pPr>
                      <a:lvl4pPr marL="1600200" indent="-228600">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4pPr>
                      <a:lvl5pPr marL="2057400" indent="-228600">
                        <a:spcBef>
                          <a:spcPct val="20000"/>
                        </a:spcBef>
                        <a:buClr>
                          <a:schemeClr val="bg2"/>
                        </a:buClr>
                        <a:buFont typeface="Wingdings" panose="05000000000000000000" pitchFamily="2" charset="2"/>
                        <a:defRPr>
                          <a:solidFill>
                            <a:schemeClr val="tx1"/>
                          </a:solidFill>
                          <a:latin typeface="Arial" panose="020B0604020202020204" pitchFamily="34" charset="0"/>
                          <a:ea typeface="宋体" panose="02010600030101010101" pitchFamily="2" charset="-122"/>
                        </a:defRPr>
                      </a:lvl5pPr>
                      <a:lvl6pPr marL="2514600" indent="-228600"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ea typeface="宋体" panose="02010600030101010101" pitchFamily="2" charset="-122"/>
                        </a:defRPr>
                      </a:lvl6pPr>
                      <a:lvl7pPr marL="2971800" indent="-228600"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ea typeface="宋体" panose="02010600030101010101" pitchFamily="2" charset="-122"/>
                        </a:defRPr>
                      </a:lvl7pPr>
                      <a:lvl8pPr marL="3429000" indent="-228600"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ea typeface="宋体" panose="02010600030101010101" pitchFamily="2" charset="-122"/>
                        </a:defRPr>
                      </a:lvl8pPr>
                      <a:lvl9pPr marL="3886200" indent="-228600"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ea typeface="宋体" panose="02010600030101010101" pitchFamily="2" charset="-122"/>
                        </a:defRPr>
                      </a:lvl9pPr>
                    </a:lstStyle>
                    <a:p>
                      <a:pPr marL="342900" marR="0" lvl="0" indent="-342900" algn="ctr" defTabSz="914400" rtl="0" eaLnBrk="1" fontAlgn="ctr" latinLnBrk="0" hangingPunct="1">
                        <a:lnSpc>
                          <a:spcPct val="100000"/>
                        </a:lnSpc>
                        <a:spcBef>
                          <a:spcPct val="0"/>
                        </a:spcBef>
                        <a:spcAft>
                          <a:spcPct val="0"/>
                        </a:spcAft>
                        <a:buClrTx/>
                        <a:buSzTx/>
                        <a:buFontTx/>
                        <a:buNone/>
                      </a:pPr>
                      <a:r>
                        <a:rPr kumimoji="0" lang="en-US" altLang="zh-CN" sz="2400" b="0" i="0" u="none" strike="noStrike" cap="none" normalizeH="0" baseline="0" dirty="0">
                          <a:ln>
                            <a:noFill/>
                          </a:ln>
                          <a:solidFill>
                            <a:schemeClr val="tx1"/>
                          </a:solidFill>
                          <a:effectLst/>
                          <a:latin typeface="华文中宋" panose="02010600040101010101" pitchFamily="2" charset="-122"/>
                          <a:ea typeface="华文中宋" panose="02010600040101010101" pitchFamily="2" charset="-122"/>
                          <a:cs typeface="Times New Roman" panose="02020603050405020304" pitchFamily="18" charset="0"/>
                        </a:rPr>
                        <a:t>138</a:t>
                      </a:r>
                    </a:p>
                  </a:txBody>
                  <a:tcPr marT="45715" marB="45715"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buClr>
                          <a:schemeClr val="bg2"/>
                        </a:buClr>
                        <a:buSzPct val="75000"/>
                        <a:buFont typeface="Wingdings" panose="05000000000000000000" pitchFamily="2" charset="2"/>
                        <a:defRPr sz="2800">
                          <a:solidFill>
                            <a:schemeClr val="tx1"/>
                          </a:solidFill>
                          <a:latin typeface="Arial" panose="020B0604020202020204" pitchFamily="34" charset="0"/>
                          <a:ea typeface="宋体" panose="02010600030101010101" pitchFamily="2" charset="-122"/>
                        </a:defRPr>
                      </a:lvl1pPr>
                      <a:lvl2pPr marL="742950" indent="-285750">
                        <a:spcBef>
                          <a:spcPct val="20000"/>
                        </a:spcBef>
                        <a:buClr>
                          <a:schemeClr val="accent2"/>
                        </a:buClr>
                        <a:buSzPct val="80000"/>
                        <a:buFont typeface="Wingdings" panose="05000000000000000000" pitchFamily="2" charset="2"/>
                        <a:defRPr sz="2400">
                          <a:solidFill>
                            <a:schemeClr val="tx1"/>
                          </a:solidFill>
                          <a:latin typeface="Arial" panose="020B0604020202020204" pitchFamily="34" charset="0"/>
                          <a:ea typeface="宋体" panose="02010600030101010101" pitchFamily="2" charset="-122"/>
                        </a:defRPr>
                      </a:lvl2pPr>
                      <a:lvl3pPr marL="1143000" indent="-228600">
                        <a:spcBef>
                          <a:spcPct val="20000"/>
                        </a:spcBef>
                        <a:buClr>
                          <a:schemeClr val="bg2"/>
                        </a:buClr>
                        <a:buSzPct val="65000"/>
                        <a:buFont typeface="Wingdings" panose="05000000000000000000" pitchFamily="2" charset="2"/>
                        <a:defRPr sz="2000">
                          <a:solidFill>
                            <a:schemeClr val="tx1"/>
                          </a:solidFill>
                          <a:latin typeface="Arial" panose="020B0604020202020204" pitchFamily="34" charset="0"/>
                          <a:ea typeface="宋体" panose="02010600030101010101" pitchFamily="2" charset="-122"/>
                        </a:defRPr>
                      </a:lvl3pPr>
                      <a:lvl4pPr marL="1600200" indent="-228600">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4pPr>
                      <a:lvl5pPr marL="2057400" indent="-228600">
                        <a:spcBef>
                          <a:spcPct val="20000"/>
                        </a:spcBef>
                        <a:buClr>
                          <a:schemeClr val="bg2"/>
                        </a:buClr>
                        <a:buFont typeface="Wingdings" panose="05000000000000000000" pitchFamily="2" charset="2"/>
                        <a:defRPr>
                          <a:solidFill>
                            <a:schemeClr val="tx1"/>
                          </a:solidFill>
                          <a:latin typeface="Arial" panose="020B0604020202020204" pitchFamily="34" charset="0"/>
                          <a:ea typeface="宋体" panose="02010600030101010101" pitchFamily="2" charset="-122"/>
                        </a:defRPr>
                      </a:lvl5pPr>
                      <a:lvl6pPr marL="2514600" indent="-228600"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ea typeface="宋体" panose="02010600030101010101" pitchFamily="2" charset="-122"/>
                        </a:defRPr>
                      </a:lvl6pPr>
                      <a:lvl7pPr marL="2971800" indent="-228600"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ea typeface="宋体" panose="02010600030101010101" pitchFamily="2" charset="-122"/>
                        </a:defRPr>
                      </a:lvl7pPr>
                      <a:lvl8pPr marL="3429000" indent="-228600"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ea typeface="宋体" panose="02010600030101010101" pitchFamily="2" charset="-122"/>
                        </a:defRPr>
                      </a:lvl8pPr>
                      <a:lvl9pPr marL="3886200" indent="-228600"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ea typeface="宋体" panose="02010600030101010101" pitchFamily="2" charset="-122"/>
                        </a:defRPr>
                      </a:lvl9pPr>
                    </a:lstStyle>
                    <a:p>
                      <a:pPr marL="342900" marR="0" lvl="0" indent="-342900" algn="ctr" defTabSz="914400" rtl="0" eaLnBrk="1" fontAlgn="ctr" latinLnBrk="0" hangingPunct="1">
                        <a:lnSpc>
                          <a:spcPct val="100000"/>
                        </a:lnSpc>
                        <a:spcBef>
                          <a:spcPct val="0"/>
                        </a:spcBef>
                        <a:spcAft>
                          <a:spcPct val="0"/>
                        </a:spcAft>
                        <a:buClrTx/>
                        <a:buSzTx/>
                        <a:buFontTx/>
                        <a:buNone/>
                      </a:pPr>
                      <a:r>
                        <a:rPr kumimoji="0" lang="en-US" altLang="zh-CN" sz="2400" b="0" i="0" u="none" strike="noStrike" cap="none" normalizeH="0" baseline="0" dirty="0">
                          <a:ln>
                            <a:noFill/>
                          </a:ln>
                          <a:solidFill>
                            <a:schemeClr val="tx1"/>
                          </a:solidFill>
                          <a:effectLst/>
                          <a:latin typeface="华文中宋" panose="02010600040101010101" pitchFamily="2" charset="-122"/>
                          <a:ea typeface="华文中宋" panose="02010600040101010101" pitchFamily="2" charset="-122"/>
                          <a:cs typeface="Times New Roman" panose="02020603050405020304" pitchFamily="18" charset="0"/>
                        </a:rPr>
                        <a:t>13.7%</a:t>
                      </a:r>
                    </a:p>
                  </a:txBody>
                  <a:tcPr marT="45715" marB="45715"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457236">
                <a:tc>
                  <a:txBody>
                    <a:bodyPr/>
                    <a:lstStyle>
                      <a:lvl1pPr marL="342900" indent="-342900">
                        <a:spcBef>
                          <a:spcPct val="20000"/>
                        </a:spcBef>
                        <a:buClr>
                          <a:schemeClr val="bg2"/>
                        </a:buClr>
                        <a:buSzPct val="75000"/>
                        <a:buFont typeface="Wingdings" panose="05000000000000000000" pitchFamily="2" charset="2"/>
                        <a:defRPr sz="2800">
                          <a:solidFill>
                            <a:schemeClr val="tx1"/>
                          </a:solidFill>
                          <a:latin typeface="Arial" panose="020B0604020202020204" pitchFamily="34" charset="0"/>
                          <a:ea typeface="宋体" panose="02010600030101010101" pitchFamily="2" charset="-122"/>
                        </a:defRPr>
                      </a:lvl1pPr>
                      <a:lvl2pPr marL="742950" indent="-285750">
                        <a:spcBef>
                          <a:spcPct val="20000"/>
                        </a:spcBef>
                        <a:buClr>
                          <a:schemeClr val="accent2"/>
                        </a:buClr>
                        <a:buSzPct val="80000"/>
                        <a:buFont typeface="Wingdings" panose="05000000000000000000" pitchFamily="2" charset="2"/>
                        <a:defRPr sz="2400">
                          <a:solidFill>
                            <a:schemeClr val="tx1"/>
                          </a:solidFill>
                          <a:latin typeface="Arial" panose="020B0604020202020204" pitchFamily="34" charset="0"/>
                          <a:ea typeface="宋体" panose="02010600030101010101" pitchFamily="2" charset="-122"/>
                        </a:defRPr>
                      </a:lvl2pPr>
                      <a:lvl3pPr marL="1143000" indent="-228600">
                        <a:spcBef>
                          <a:spcPct val="20000"/>
                        </a:spcBef>
                        <a:buClr>
                          <a:schemeClr val="bg2"/>
                        </a:buClr>
                        <a:buSzPct val="65000"/>
                        <a:buFont typeface="Wingdings" panose="05000000000000000000" pitchFamily="2" charset="2"/>
                        <a:defRPr sz="2000">
                          <a:solidFill>
                            <a:schemeClr val="tx1"/>
                          </a:solidFill>
                          <a:latin typeface="Arial" panose="020B0604020202020204" pitchFamily="34" charset="0"/>
                          <a:ea typeface="宋体" panose="02010600030101010101" pitchFamily="2" charset="-122"/>
                        </a:defRPr>
                      </a:lvl3pPr>
                      <a:lvl4pPr marL="1600200" indent="-228600">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4pPr>
                      <a:lvl5pPr marL="2057400" indent="-228600">
                        <a:spcBef>
                          <a:spcPct val="20000"/>
                        </a:spcBef>
                        <a:buClr>
                          <a:schemeClr val="bg2"/>
                        </a:buClr>
                        <a:buFont typeface="Wingdings" panose="05000000000000000000" pitchFamily="2" charset="2"/>
                        <a:defRPr>
                          <a:solidFill>
                            <a:schemeClr val="tx1"/>
                          </a:solidFill>
                          <a:latin typeface="Arial" panose="020B0604020202020204" pitchFamily="34" charset="0"/>
                          <a:ea typeface="宋体" panose="02010600030101010101" pitchFamily="2" charset="-122"/>
                        </a:defRPr>
                      </a:lvl5pPr>
                      <a:lvl6pPr marL="2514600" indent="-228600"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ea typeface="宋体" panose="02010600030101010101" pitchFamily="2" charset="-122"/>
                        </a:defRPr>
                      </a:lvl6pPr>
                      <a:lvl7pPr marL="2971800" indent="-228600"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ea typeface="宋体" panose="02010600030101010101" pitchFamily="2" charset="-122"/>
                        </a:defRPr>
                      </a:lvl7pPr>
                      <a:lvl8pPr marL="3429000" indent="-228600"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ea typeface="宋体" panose="02010600030101010101" pitchFamily="2" charset="-122"/>
                        </a:defRPr>
                      </a:lvl8pPr>
                      <a:lvl9pPr marL="3886200" indent="-228600"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ea typeface="宋体" panose="02010600030101010101" pitchFamily="2" charset="-122"/>
                        </a:defRPr>
                      </a:lvl9pPr>
                    </a:lstStyle>
                    <a:p>
                      <a:pPr marL="342900" marR="0" lvl="0" indent="-342900" algn="l" defTabSz="914400" rtl="0" eaLnBrk="1" fontAlgn="ctr" latinLnBrk="0" hangingPunct="1">
                        <a:lnSpc>
                          <a:spcPct val="100000"/>
                        </a:lnSpc>
                        <a:spcBef>
                          <a:spcPct val="0"/>
                        </a:spcBef>
                        <a:spcAft>
                          <a:spcPct val="0"/>
                        </a:spcAft>
                        <a:buClrTx/>
                        <a:buSzTx/>
                        <a:buFontTx/>
                        <a:buNone/>
                      </a:pPr>
                      <a:r>
                        <a:rPr kumimoji="0" lang="en-US" altLang="zh-CN" sz="2400" b="0" i="0" u="none" strike="noStrike" cap="none" normalizeH="0" baseline="0">
                          <a:ln>
                            <a:noFill/>
                          </a:ln>
                          <a:solidFill>
                            <a:schemeClr val="tx1"/>
                          </a:solidFill>
                          <a:effectLst/>
                          <a:latin typeface="华文中宋" panose="02010600040101010101" pitchFamily="2" charset="-122"/>
                          <a:ea typeface="华文中宋" panose="02010600040101010101" pitchFamily="2" charset="-122"/>
                        </a:rPr>
                        <a:t>3</a:t>
                      </a:r>
                    </a:p>
                  </a:txBody>
                  <a:tcPr marT="45715" marB="45715"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buClr>
                          <a:schemeClr val="bg2"/>
                        </a:buClr>
                        <a:buSzPct val="75000"/>
                        <a:buFont typeface="Wingdings" panose="05000000000000000000" pitchFamily="2" charset="2"/>
                        <a:defRPr sz="2800">
                          <a:solidFill>
                            <a:schemeClr val="tx1"/>
                          </a:solidFill>
                          <a:latin typeface="Arial" panose="020B0604020202020204" pitchFamily="34" charset="0"/>
                          <a:ea typeface="宋体" panose="02010600030101010101" pitchFamily="2" charset="-122"/>
                        </a:defRPr>
                      </a:lvl1pPr>
                      <a:lvl2pPr marL="742950" indent="-285750">
                        <a:spcBef>
                          <a:spcPct val="20000"/>
                        </a:spcBef>
                        <a:buClr>
                          <a:schemeClr val="accent2"/>
                        </a:buClr>
                        <a:buSzPct val="80000"/>
                        <a:buFont typeface="Wingdings" panose="05000000000000000000" pitchFamily="2" charset="2"/>
                        <a:defRPr sz="2400">
                          <a:solidFill>
                            <a:schemeClr val="tx1"/>
                          </a:solidFill>
                          <a:latin typeface="Arial" panose="020B0604020202020204" pitchFamily="34" charset="0"/>
                          <a:ea typeface="宋体" panose="02010600030101010101" pitchFamily="2" charset="-122"/>
                        </a:defRPr>
                      </a:lvl2pPr>
                      <a:lvl3pPr marL="1143000" indent="-228600">
                        <a:spcBef>
                          <a:spcPct val="20000"/>
                        </a:spcBef>
                        <a:buClr>
                          <a:schemeClr val="bg2"/>
                        </a:buClr>
                        <a:buSzPct val="65000"/>
                        <a:buFont typeface="Wingdings" panose="05000000000000000000" pitchFamily="2" charset="2"/>
                        <a:defRPr sz="2000">
                          <a:solidFill>
                            <a:schemeClr val="tx1"/>
                          </a:solidFill>
                          <a:latin typeface="Arial" panose="020B0604020202020204" pitchFamily="34" charset="0"/>
                          <a:ea typeface="宋体" panose="02010600030101010101" pitchFamily="2" charset="-122"/>
                        </a:defRPr>
                      </a:lvl3pPr>
                      <a:lvl4pPr marL="1600200" indent="-228600">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4pPr>
                      <a:lvl5pPr marL="2057400" indent="-228600">
                        <a:spcBef>
                          <a:spcPct val="20000"/>
                        </a:spcBef>
                        <a:buClr>
                          <a:schemeClr val="bg2"/>
                        </a:buClr>
                        <a:buFont typeface="Wingdings" panose="05000000000000000000" pitchFamily="2" charset="2"/>
                        <a:defRPr>
                          <a:solidFill>
                            <a:schemeClr val="tx1"/>
                          </a:solidFill>
                          <a:latin typeface="Arial" panose="020B0604020202020204" pitchFamily="34" charset="0"/>
                          <a:ea typeface="宋体" panose="02010600030101010101" pitchFamily="2" charset="-122"/>
                        </a:defRPr>
                      </a:lvl5pPr>
                      <a:lvl6pPr marL="2514600" indent="-228600"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ea typeface="宋体" panose="02010600030101010101" pitchFamily="2" charset="-122"/>
                        </a:defRPr>
                      </a:lvl6pPr>
                      <a:lvl7pPr marL="2971800" indent="-228600"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ea typeface="宋体" panose="02010600030101010101" pitchFamily="2" charset="-122"/>
                        </a:defRPr>
                      </a:lvl7pPr>
                      <a:lvl8pPr marL="3429000" indent="-228600"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ea typeface="宋体" panose="02010600030101010101" pitchFamily="2" charset="-122"/>
                        </a:defRPr>
                      </a:lvl8pPr>
                      <a:lvl9pPr marL="3886200" indent="-228600"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ea typeface="宋体" panose="02010600030101010101" pitchFamily="2" charset="-122"/>
                        </a:defRPr>
                      </a:lvl9pPr>
                    </a:lstStyle>
                    <a:p>
                      <a:pPr marL="342900" marR="0" lvl="0" indent="-342900" algn="l" defTabSz="914400" rtl="0" eaLnBrk="1" fontAlgn="ctr" latinLnBrk="0" hangingPunct="1">
                        <a:lnSpc>
                          <a:spcPct val="100000"/>
                        </a:lnSpc>
                        <a:spcBef>
                          <a:spcPct val="0"/>
                        </a:spcBef>
                        <a:spcAft>
                          <a:spcPct val="0"/>
                        </a:spcAft>
                        <a:buClrTx/>
                        <a:buSzTx/>
                        <a:buFontTx/>
                        <a:buNone/>
                      </a:pPr>
                      <a:r>
                        <a:rPr kumimoji="0" lang="zh-CN" altLang="en-US" sz="2400" b="0" i="0" u="none" strike="noStrike" cap="none" normalizeH="0" baseline="0">
                          <a:ln>
                            <a:noFill/>
                          </a:ln>
                          <a:solidFill>
                            <a:schemeClr val="tx1"/>
                          </a:solidFill>
                          <a:effectLst/>
                          <a:latin typeface="华文中宋" panose="02010600040101010101" pitchFamily="2" charset="-122"/>
                          <a:ea typeface="华文中宋" panose="02010600040101010101" pitchFamily="2" charset="-122"/>
                        </a:rPr>
                        <a:t>学习策略</a:t>
                      </a:r>
                    </a:p>
                  </a:txBody>
                  <a:tcPr marT="45715" marB="45715"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buClr>
                          <a:schemeClr val="bg2"/>
                        </a:buClr>
                        <a:buSzPct val="75000"/>
                        <a:buFont typeface="Wingdings" panose="05000000000000000000" pitchFamily="2" charset="2"/>
                        <a:defRPr sz="2800">
                          <a:solidFill>
                            <a:schemeClr val="tx1"/>
                          </a:solidFill>
                          <a:latin typeface="Arial" panose="020B0604020202020204" pitchFamily="34" charset="0"/>
                          <a:ea typeface="宋体" panose="02010600030101010101" pitchFamily="2" charset="-122"/>
                        </a:defRPr>
                      </a:lvl1pPr>
                      <a:lvl2pPr marL="742950" indent="-285750">
                        <a:spcBef>
                          <a:spcPct val="20000"/>
                        </a:spcBef>
                        <a:buClr>
                          <a:schemeClr val="accent2"/>
                        </a:buClr>
                        <a:buSzPct val="80000"/>
                        <a:buFont typeface="Wingdings" panose="05000000000000000000" pitchFamily="2" charset="2"/>
                        <a:defRPr sz="2400">
                          <a:solidFill>
                            <a:schemeClr val="tx1"/>
                          </a:solidFill>
                          <a:latin typeface="Arial" panose="020B0604020202020204" pitchFamily="34" charset="0"/>
                          <a:ea typeface="宋体" panose="02010600030101010101" pitchFamily="2" charset="-122"/>
                        </a:defRPr>
                      </a:lvl2pPr>
                      <a:lvl3pPr marL="1143000" indent="-228600">
                        <a:spcBef>
                          <a:spcPct val="20000"/>
                        </a:spcBef>
                        <a:buClr>
                          <a:schemeClr val="bg2"/>
                        </a:buClr>
                        <a:buSzPct val="65000"/>
                        <a:buFont typeface="Wingdings" panose="05000000000000000000" pitchFamily="2" charset="2"/>
                        <a:defRPr sz="2000">
                          <a:solidFill>
                            <a:schemeClr val="tx1"/>
                          </a:solidFill>
                          <a:latin typeface="Arial" panose="020B0604020202020204" pitchFamily="34" charset="0"/>
                          <a:ea typeface="宋体" panose="02010600030101010101" pitchFamily="2" charset="-122"/>
                        </a:defRPr>
                      </a:lvl3pPr>
                      <a:lvl4pPr marL="1600200" indent="-228600">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4pPr>
                      <a:lvl5pPr marL="2057400" indent="-228600">
                        <a:spcBef>
                          <a:spcPct val="20000"/>
                        </a:spcBef>
                        <a:buClr>
                          <a:schemeClr val="bg2"/>
                        </a:buClr>
                        <a:buFont typeface="Wingdings" panose="05000000000000000000" pitchFamily="2" charset="2"/>
                        <a:defRPr>
                          <a:solidFill>
                            <a:schemeClr val="tx1"/>
                          </a:solidFill>
                          <a:latin typeface="Arial" panose="020B0604020202020204" pitchFamily="34" charset="0"/>
                          <a:ea typeface="宋体" panose="02010600030101010101" pitchFamily="2" charset="-122"/>
                        </a:defRPr>
                      </a:lvl5pPr>
                      <a:lvl6pPr marL="2514600" indent="-228600"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ea typeface="宋体" panose="02010600030101010101" pitchFamily="2" charset="-122"/>
                        </a:defRPr>
                      </a:lvl6pPr>
                      <a:lvl7pPr marL="2971800" indent="-228600"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ea typeface="宋体" panose="02010600030101010101" pitchFamily="2" charset="-122"/>
                        </a:defRPr>
                      </a:lvl7pPr>
                      <a:lvl8pPr marL="3429000" indent="-228600"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ea typeface="宋体" panose="02010600030101010101" pitchFamily="2" charset="-122"/>
                        </a:defRPr>
                      </a:lvl8pPr>
                      <a:lvl9pPr marL="3886200" indent="-228600"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ea typeface="宋体" panose="02010600030101010101" pitchFamily="2" charset="-122"/>
                        </a:defRPr>
                      </a:lvl9pPr>
                    </a:lstStyle>
                    <a:p>
                      <a:pPr marL="342900" marR="0" lvl="0" indent="-342900" algn="ctr" defTabSz="914400" rtl="0" eaLnBrk="1" fontAlgn="ctr" latinLnBrk="0" hangingPunct="1">
                        <a:lnSpc>
                          <a:spcPct val="100000"/>
                        </a:lnSpc>
                        <a:spcBef>
                          <a:spcPct val="0"/>
                        </a:spcBef>
                        <a:spcAft>
                          <a:spcPct val="0"/>
                        </a:spcAft>
                        <a:buClrTx/>
                        <a:buSzTx/>
                        <a:buFontTx/>
                        <a:buNone/>
                      </a:pPr>
                      <a:r>
                        <a:rPr kumimoji="0" lang="en-US" altLang="zh-CN" sz="2400" b="0" i="0" u="none" strike="noStrike" cap="none" normalizeH="0" baseline="0" dirty="0">
                          <a:ln>
                            <a:noFill/>
                          </a:ln>
                          <a:solidFill>
                            <a:schemeClr val="tx1"/>
                          </a:solidFill>
                          <a:effectLst/>
                          <a:latin typeface="华文中宋" panose="02010600040101010101" pitchFamily="2" charset="-122"/>
                          <a:ea typeface="华文中宋" panose="02010600040101010101" pitchFamily="2" charset="-122"/>
                          <a:cs typeface="Times New Roman" panose="02020603050405020304" pitchFamily="18" charset="0"/>
                        </a:rPr>
                        <a:t>132</a:t>
                      </a:r>
                    </a:p>
                  </a:txBody>
                  <a:tcPr marT="45715" marB="45715"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buClr>
                          <a:schemeClr val="bg2"/>
                        </a:buClr>
                        <a:buSzPct val="75000"/>
                        <a:buFont typeface="Wingdings" panose="05000000000000000000" pitchFamily="2" charset="2"/>
                        <a:defRPr sz="2800">
                          <a:solidFill>
                            <a:schemeClr val="tx1"/>
                          </a:solidFill>
                          <a:latin typeface="Arial" panose="020B0604020202020204" pitchFamily="34" charset="0"/>
                          <a:ea typeface="宋体" panose="02010600030101010101" pitchFamily="2" charset="-122"/>
                        </a:defRPr>
                      </a:lvl1pPr>
                      <a:lvl2pPr marL="742950" indent="-285750">
                        <a:spcBef>
                          <a:spcPct val="20000"/>
                        </a:spcBef>
                        <a:buClr>
                          <a:schemeClr val="accent2"/>
                        </a:buClr>
                        <a:buSzPct val="80000"/>
                        <a:buFont typeface="Wingdings" panose="05000000000000000000" pitchFamily="2" charset="2"/>
                        <a:defRPr sz="2400">
                          <a:solidFill>
                            <a:schemeClr val="tx1"/>
                          </a:solidFill>
                          <a:latin typeface="Arial" panose="020B0604020202020204" pitchFamily="34" charset="0"/>
                          <a:ea typeface="宋体" panose="02010600030101010101" pitchFamily="2" charset="-122"/>
                        </a:defRPr>
                      </a:lvl2pPr>
                      <a:lvl3pPr marL="1143000" indent="-228600">
                        <a:spcBef>
                          <a:spcPct val="20000"/>
                        </a:spcBef>
                        <a:buClr>
                          <a:schemeClr val="bg2"/>
                        </a:buClr>
                        <a:buSzPct val="65000"/>
                        <a:buFont typeface="Wingdings" panose="05000000000000000000" pitchFamily="2" charset="2"/>
                        <a:defRPr sz="2000">
                          <a:solidFill>
                            <a:schemeClr val="tx1"/>
                          </a:solidFill>
                          <a:latin typeface="Arial" panose="020B0604020202020204" pitchFamily="34" charset="0"/>
                          <a:ea typeface="宋体" panose="02010600030101010101" pitchFamily="2" charset="-122"/>
                        </a:defRPr>
                      </a:lvl3pPr>
                      <a:lvl4pPr marL="1600200" indent="-228600">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4pPr>
                      <a:lvl5pPr marL="2057400" indent="-228600">
                        <a:spcBef>
                          <a:spcPct val="20000"/>
                        </a:spcBef>
                        <a:buClr>
                          <a:schemeClr val="bg2"/>
                        </a:buClr>
                        <a:buFont typeface="Wingdings" panose="05000000000000000000" pitchFamily="2" charset="2"/>
                        <a:defRPr>
                          <a:solidFill>
                            <a:schemeClr val="tx1"/>
                          </a:solidFill>
                          <a:latin typeface="Arial" panose="020B0604020202020204" pitchFamily="34" charset="0"/>
                          <a:ea typeface="宋体" panose="02010600030101010101" pitchFamily="2" charset="-122"/>
                        </a:defRPr>
                      </a:lvl5pPr>
                      <a:lvl6pPr marL="2514600" indent="-228600"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ea typeface="宋体" panose="02010600030101010101" pitchFamily="2" charset="-122"/>
                        </a:defRPr>
                      </a:lvl6pPr>
                      <a:lvl7pPr marL="2971800" indent="-228600"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ea typeface="宋体" panose="02010600030101010101" pitchFamily="2" charset="-122"/>
                        </a:defRPr>
                      </a:lvl7pPr>
                      <a:lvl8pPr marL="3429000" indent="-228600"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ea typeface="宋体" panose="02010600030101010101" pitchFamily="2" charset="-122"/>
                        </a:defRPr>
                      </a:lvl8pPr>
                      <a:lvl9pPr marL="3886200" indent="-228600"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ea typeface="宋体" panose="02010600030101010101" pitchFamily="2" charset="-122"/>
                        </a:defRPr>
                      </a:lvl9pPr>
                    </a:lstStyle>
                    <a:p>
                      <a:pPr marL="342900" marR="0" lvl="0" indent="-342900" algn="ctr" defTabSz="914400" rtl="0" eaLnBrk="1" fontAlgn="ctr" latinLnBrk="0" hangingPunct="1">
                        <a:lnSpc>
                          <a:spcPct val="100000"/>
                        </a:lnSpc>
                        <a:spcBef>
                          <a:spcPct val="0"/>
                        </a:spcBef>
                        <a:spcAft>
                          <a:spcPct val="0"/>
                        </a:spcAft>
                        <a:buClrTx/>
                        <a:buSzTx/>
                        <a:buFontTx/>
                        <a:buNone/>
                      </a:pPr>
                      <a:r>
                        <a:rPr kumimoji="0" lang="en-US" altLang="zh-CN" sz="2400" b="0" i="0" u="none" strike="noStrike" cap="none" normalizeH="0" baseline="0" dirty="0">
                          <a:ln>
                            <a:noFill/>
                          </a:ln>
                          <a:solidFill>
                            <a:schemeClr val="tx1"/>
                          </a:solidFill>
                          <a:effectLst/>
                          <a:latin typeface="华文中宋" panose="02010600040101010101" pitchFamily="2" charset="-122"/>
                          <a:ea typeface="华文中宋" panose="02010600040101010101" pitchFamily="2" charset="-122"/>
                          <a:cs typeface="Times New Roman" panose="02020603050405020304" pitchFamily="18" charset="0"/>
                        </a:rPr>
                        <a:t>13.1%</a:t>
                      </a:r>
                    </a:p>
                  </a:txBody>
                  <a:tcPr marT="45715" marB="45715"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517465">
                <a:tc gridSpan="2">
                  <a:txBody>
                    <a:bodyPr/>
                    <a:lstStyle>
                      <a:lvl1pPr marL="342900" indent="-342900">
                        <a:spcBef>
                          <a:spcPct val="20000"/>
                        </a:spcBef>
                        <a:buClr>
                          <a:schemeClr val="bg2"/>
                        </a:buClr>
                        <a:buSzPct val="75000"/>
                        <a:buFont typeface="Wingdings" panose="05000000000000000000" pitchFamily="2" charset="2"/>
                        <a:defRPr sz="2800">
                          <a:solidFill>
                            <a:schemeClr val="tx1"/>
                          </a:solidFill>
                          <a:latin typeface="Arial" panose="020B0604020202020204" pitchFamily="34" charset="0"/>
                          <a:ea typeface="宋体" panose="02010600030101010101" pitchFamily="2" charset="-122"/>
                        </a:defRPr>
                      </a:lvl1pPr>
                      <a:lvl2pPr marL="742950" indent="-285750">
                        <a:spcBef>
                          <a:spcPct val="20000"/>
                        </a:spcBef>
                        <a:buClr>
                          <a:schemeClr val="accent2"/>
                        </a:buClr>
                        <a:buSzPct val="80000"/>
                        <a:buFont typeface="Wingdings" panose="05000000000000000000" pitchFamily="2" charset="2"/>
                        <a:defRPr sz="2400">
                          <a:solidFill>
                            <a:schemeClr val="tx1"/>
                          </a:solidFill>
                          <a:latin typeface="Arial" panose="020B0604020202020204" pitchFamily="34" charset="0"/>
                          <a:ea typeface="宋体" panose="02010600030101010101" pitchFamily="2" charset="-122"/>
                        </a:defRPr>
                      </a:lvl2pPr>
                      <a:lvl3pPr marL="1143000" indent="-228600">
                        <a:spcBef>
                          <a:spcPct val="20000"/>
                        </a:spcBef>
                        <a:buClr>
                          <a:schemeClr val="bg2"/>
                        </a:buClr>
                        <a:buSzPct val="65000"/>
                        <a:buFont typeface="Wingdings" panose="05000000000000000000" pitchFamily="2" charset="2"/>
                        <a:defRPr sz="2000">
                          <a:solidFill>
                            <a:schemeClr val="tx1"/>
                          </a:solidFill>
                          <a:latin typeface="Arial" panose="020B0604020202020204" pitchFamily="34" charset="0"/>
                          <a:ea typeface="宋体" panose="02010600030101010101" pitchFamily="2" charset="-122"/>
                        </a:defRPr>
                      </a:lvl3pPr>
                      <a:lvl4pPr marL="1600200" indent="-228600">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4pPr>
                      <a:lvl5pPr marL="2057400" indent="-228600">
                        <a:spcBef>
                          <a:spcPct val="20000"/>
                        </a:spcBef>
                        <a:buClr>
                          <a:schemeClr val="bg2"/>
                        </a:buClr>
                        <a:buFont typeface="Wingdings" panose="05000000000000000000" pitchFamily="2" charset="2"/>
                        <a:defRPr>
                          <a:solidFill>
                            <a:schemeClr val="tx1"/>
                          </a:solidFill>
                          <a:latin typeface="Arial" panose="020B0604020202020204" pitchFamily="34" charset="0"/>
                          <a:ea typeface="宋体" panose="02010600030101010101" pitchFamily="2" charset="-122"/>
                        </a:defRPr>
                      </a:lvl5pPr>
                      <a:lvl6pPr marL="2514600" indent="-228600"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ea typeface="宋体" panose="02010600030101010101" pitchFamily="2" charset="-122"/>
                        </a:defRPr>
                      </a:lvl6pPr>
                      <a:lvl7pPr marL="2971800" indent="-228600"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ea typeface="宋体" panose="02010600030101010101" pitchFamily="2" charset="-122"/>
                        </a:defRPr>
                      </a:lvl7pPr>
                      <a:lvl8pPr marL="3429000" indent="-228600"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ea typeface="宋体" panose="02010600030101010101" pitchFamily="2" charset="-122"/>
                        </a:defRPr>
                      </a:lvl8pPr>
                      <a:lvl9pPr marL="3886200" indent="-228600"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ea typeface="宋体" panose="02010600030101010101" pitchFamily="2" charset="-122"/>
                        </a:defRPr>
                      </a:lvl9pPr>
                    </a:lstStyle>
                    <a:p>
                      <a:pPr marL="342900" marR="0" lvl="0" indent="-342900" algn="ctr" defTabSz="914400" rtl="0" eaLnBrk="1" fontAlgn="ctr" latinLnBrk="0" hangingPunct="1">
                        <a:lnSpc>
                          <a:spcPct val="100000"/>
                        </a:lnSpc>
                        <a:spcBef>
                          <a:spcPct val="0"/>
                        </a:spcBef>
                        <a:spcAft>
                          <a:spcPct val="0"/>
                        </a:spcAft>
                        <a:buClrTx/>
                        <a:buSzTx/>
                        <a:buFontTx/>
                        <a:buNone/>
                      </a:pPr>
                      <a:r>
                        <a:rPr kumimoji="0" lang="zh-CN" altLang="en-US" sz="2400" b="0" i="0" u="none" strike="noStrike" cap="none" normalizeH="0" baseline="0">
                          <a:ln>
                            <a:noFill/>
                          </a:ln>
                          <a:solidFill>
                            <a:schemeClr val="tx1"/>
                          </a:solidFill>
                          <a:effectLst/>
                          <a:latin typeface="华文中宋" panose="02010600040101010101" pitchFamily="2" charset="-122"/>
                          <a:ea typeface="华文中宋" panose="02010600040101010101" pitchFamily="2" charset="-122"/>
                        </a:rPr>
                        <a:t>小计</a:t>
                      </a:r>
                    </a:p>
                  </a:txBody>
                  <a:tcPr marT="45715" marB="45715"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zh-CN"/>
                    </a:p>
                  </a:txBody>
                  <a:tcPr/>
                </a:tc>
                <a:tc>
                  <a:txBody>
                    <a:bodyPr/>
                    <a:lstStyle>
                      <a:lvl1pPr marL="342900" indent="-342900">
                        <a:spcBef>
                          <a:spcPct val="20000"/>
                        </a:spcBef>
                        <a:buClr>
                          <a:schemeClr val="bg2"/>
                        </a:buClr>
                        <a:buSzPct val="75000"/>
                        <a:buFont typeface="Wingdings" panose="05000000000000000000" pitchFamily="2" charset="2"/>
                        <a:defRPr sz="2800">
                          <a:solidFill>
                            <a:schemeClr val="tx1"/>
                          </a:solidFill>
                          <a:latin typeface="Arial" panose="020B0604020202020204" pitchFamily="34" charset="0"/>
                          <a:ea typeface="宋体" panose="02010600030101010101" pitchFamily="2" charset="-122"/>
                        </a:defRPr>
                      </a:lvl1pPr>
                      <a:lvl2pPr marL="742950" indent="-285750">
                        <a:spcBef>
                          <a:spcPct val="20000"/>
                        </a:spcBef>
                        <a:buClr>
                          <a:schemeClr val="accent2"/>
                        </a:buClr>
                        <a:buSzPct val="80000"/>
                        <a:buFont typeface="Wingdings" panose="05000000000000000000" pitchFamily="2" charset="2"/>
                        <a:defRPr sz="2400">
                          <a:solidFill>
                            <a:schemeClr val="tx1"/>
                          </a:solidFill>
                          <a:latin typeface="Arial" panose="020B0604020202020204" pitchFamily="34" charset="0"/>
                          <a:ea typeface="宋体" panose="02010600030101010101" pitchFamily="2" charset="-122"/>
                        </a:defRPr>
                      </a:lvl2pPr>
                      <a:lvl3pPr marL="1143000" indent="-228600">
                        <a:spcBef>
                          <a:spcPct val="20000"/>
                        </a:spcBef>
                        <a:buClr>
                          <a:schemeClr val="bg2"/>
                        </a:buClr>
                        <a:buSzPct val="65000"/>
                        <a:buFont typeface="Wingdings" panose="05000000000000000000" pitchFamily="2" charset="2"/>
                        <a:defRPr sz="2000">
                          <a:solidFill>
                            <a:schemeClr val="tx1"/>
                          </a:solidFill>
                          <a:latin typeface="Arial" panose="020B0604020202020204" pitchFamily="34" charset="0"/>
                          <a:ea typeface="宋体" panose="02010600030101010101" pitchFamily="2" charset="-122"/>
                        </a:defRPr>
                      </a:lvl3pPr>
                      <a:lvl4pPr marL="1600200" indent="-228600">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4pPr>
                      <a:lvl5pPr marL="2057400" indent="-228600">
                        <a:spcBef>
                          <a:spcPct val="20000"/>
                        </a:spcBef>
                        <a:buClr>
                          <a:schemeClr val="bg2"/>
                        </a:buClr>
                        <a:buFont typeface="Wingdings" panose="05000000000000000000" pitchFamily="2" charset="2"/>
                        <a:defRPr>
                          <a:solidFill>
                            <a:schemeClr val="tx1"/>
                          </a:solidFill>
                          <a:latin typeface="Arial" panose="020B0604020202020204" pitchFamily="34" charset="0"/>
                          <a:ea typeface="宋体" panose="02010600030101010101" pitchFamily="2" charset="-122"/>
                        </a:defRPr>
                      </a:lvl5pPr>
                      <a:lvl6pPr marL="2514600" indent="-228600"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ea typeface="宋体" panose="02010600030101010101" pitchFamily="2" charset="-122"/>
                        </a:defRPr>
                      </a:lvl6pPr>
                      <a:lvl7pPr marL="2971800" indent="-228600"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ea typeface="宋体" panose="02010600030101010101" pitchFamily="2" charset="-122"/>
                        </a:defRPr>
                      </a:lvl7pPr>
                      <a:lvl8pPr marL="3429000" indent="-228600"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ea typeface="宋体" panose="02010600030101010101" pitchFamily="2" charset="-122"/>
                        </a:defRPr>
                      </a:lvl8pPr>
                      <a:lvl9pPr marL="3886200" indent="-228600"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ea typeface="宋体" panose="02010600030101010101" pitchFamily="2" charset="-122"/>
                        </a:defRPr>
                      </a:lvl9pPr>
                    </a:lstStyle>
                    <a:p>
                      <a:pPr marL="342900" marR="0" lvl="0" indent="-342900" algn="ctr" defTabSz="914400" rtl="0" eaLnBrk="1" fontAlgn="ctr" latinLnBrk="0" hangingPunct="1">
                        <a:lnSpc>
                          <a:spcPct val="100000"/>
                        </a:lnSpc>
                        <a:spcBef>
                          <a:spcPct val="0"/>
                        </a:spcBef>
                        <a:spcAft>
                          <a:spcPct val="0"/>
                        </a:spcAft>
                        <a:buClrTx/>
                        <a:buSzTx/>
                        <a:buFontTx/>
                        <a:buNone/>
                      </a:pPr>
                      <a:r>
                        <a:rPr kumimoji="0" lang="en-US" altLang="zh-CN" sz="2400" b="0" i="0" u="none" strike="noStrike" cap="none" normalizeH="0" baseline="0" dirty="0">
                          <a:ln>
                            <a:noFill/>
                          </a:ln>
                          <a:solidFill>
                            <a:schemeClr val="tx1"/>
                          </a:solidFill>
                          <a:effectLst/>
                          <a:latin typeface="华文中宋" panose="02010600040101010101" pitchFamily="2" charset="-122"/>
                          <a:ea typeface="华文中宋" panose="02010600040101010101" pitchFamily="2" charset="-122"/>
                          <a:cs typeface="Times New Roman" panose="02020603050405020304" pitchFamily="18" charset="0"/>
                        </a:rPr>
                        <a:t>1007</a:t>
                      </a:r>
                    </a:p>
                  </a:txBody>
                  <a:tcPr marT="45715" marB="45715"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buClr>
                          <a:schemeClr val="bg2"/>
                        </a:buClr>
                        <a:buSzPct val="75000"/>
                        <a:buFont typeface="Wingdings" panose="05000000000000000000" pitchFamily="2" charset="2"/>
                        <a:defRPr sz="2800">
                          <a:solidFill>
                            <a:schemeClr val="tx1"/>
                          </a:solidFill>
                          <a:latin typeface="Arial" panose="020B0604020202020204" pitchFamily="34" charset="0"/>
                          <a:ea typeface="宋体" panose="02010600030101010101" pitchFamily="2" charset="-122"/>
                        </a:defRPr>
                      </a:lvl1pPr>
                      <a:lvl2pPr marL="742950" indent="-285750">
                        <a:spcBef>
                          <a:spcPct val="20000"/>
                        </a:spcBef>
                        <a:buClr>
                          <a:schemeClr val="accent2"/>
                        </a:buClr>
                        <a:buSzPct val="80000"/>
                        <a:buFont typeface="Wingdings" panose="05000000000000000000" pitchFamily="2" charset="2"/>
                        <a:defRPr sz="2400">
                          <a:solidFill>
                            <a:schemeClr val="tx1"/>
                          </a:solidFill>
                          <a:latin typeface="Arial" panose="020B0604020202020204" pitchFamily="34" charset="0"/>
                          <a:ea typeface="宋体" panose="02010600030101010101" pitchFamily="2" charset="-122"/>
                        </a:defRPr>
                      </a:lvl2pPr>
                      <a:lvl3pPr marL="1143000" indent="-228600">
                        <a:spcBef>
                          <a:spcPct val="20000"/>
                        </a:spcBef>
                        <a:buClr>
                          <a:schemeClr val="bg2"/>
                        </a:buClr>
                        <a:buSzPct val="65000"/>
                        <a:buFont typeface="Wingdings" panose="05000000000000000000" pitchFamily="2" charset="2"/>
                        <a:defRPr sz="2000">
                          <a:solidFill>
                            <a:schemeClr val="tx1"/>
                          </a:solidFill>
                          <a:latin typeface="Arial" panose="020B0604020202020204" pitchFamily="34" charset="0"/>
                          <a:ea typeface="宋体" panose="02010600030101010101" pitchFamily="2" charset="-122"/>
                        </a:defRPr>
                      </a:lvl3pPr>
                      <a:lvl4pPr marL="1600200" indent="-228600">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4pPr>
                      <a:lvl5pPr marL="2057400" indent="-228600">
                        <a:spcBef>
                          <a:spcPct val="20000"/>
                        </a:spcBef>
                        <a:buClr>
                          <a:schemeClr val="bg2"/>
                        </a:buClr>
                        <a:buFont typeface="Wingdings" panose="05000000000000000000" pitchFamily="2" charset="2"/>
                        <a:defRPr>
                          <a:solidFill>
                            <a:schemeClr val="tx1"/>
                          </a:solidFill>
                          <a:latin typeface="Arial" panose="020B0604020202020204" pitchFamily="34" charset="0"/>
                          <a:ea typeface="宋体" panose="02010600030101010101" pitchFamily="2" charset="-122"/>
                        </a:defRPr>
                      </a:lvl5pPr>
                      <a:lvl6pPr marL="2514600" indent="-228600"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ea typeface="宋体" panose="02010600030101010101" pitchFamily="2" charset="-122"/>
                        </a:defRPr>
                      </a:lvl6pPr>
                      <a:lvl7pPr marL="2971800" indent="-228600"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ea typeface="宋体" panose="02010600030101010101" pitchFamily="2" charset="-122"/>
                        </a:defRPr>
                      </a:lvl7pPr>
                      <a:lvl8pPr marL="3429000" indent="-228600"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ea typeface="宋体" panose="02010600030101010101" pitchFamily="2" charset="-122"/>
                        </a:defRPr>
                      </a:lvl8pPr>
                      <a:lvl9pPr marL="3886200" indent="-228600"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ea typeface="宋体" panose="02010600030101010101" pitchFamily="2" charset="-122"/>
                        </a:defRPr>
                      </a:lvl9pPr>
                    </a:lstStyle>
                    <a:p>
                      <a:pPr marL="342900" marR="0" lvl="0" indent="-342900" algn="ctr" defTabSz="914400" rtl="0" eaLnBrk="1" fontAlgn="ctr" latinLnBrk="0" hangingPunct="1">
                        <a:lnSpc>
                          <a:spcPct val="100000"/>
                        </a:lnSpc>
                        <a:spcBef>
                          <a:spcPct val="0"/>
                        </a:spcBef>
                        <a:spcAft>
                          <a:spcPct val="0"/>
                        </a:spcAft>
                        <a:buClrTx/>
                        <a:buSzTx/>
                        <a:buFontTx/>
                        <a:buNone/>
                      </a:pPr>
                      <a:r>
                        <a:rPr kumimoji="0" lang="en-US" altLang="zh-CN" sz="2400" b="0" i="0" u="none" strike="noStrike" cap="none" normalizeH="0" baseline="0" dirty="0">
                          <a:ln>
                            <a:noFill/>
                          </a:ln>
                          <a:solidFill>
                            <a:schemeClr val="tx1"/>
                          </a:solidFill>
                          <a:effectLst/>
                          <a:latin typeface="华文中宋" panose="02010600040101010101" pitchFamily="2" charset="-122"/>
                          <a:ea typeface="华文中宋" panose="02010600040101010101" pitchFamily="2" charset="-122"/>
                          <a:cs typeface="Times New Roman" panose="02020603050405020304" pitchFamily="18" charset="0"/>
                        </a:rPr>
                        <a:t>100%</a:t>
                      </a:r>
                    </a:p>
                  </a:txBody>
                  <a:tcPr marT="45715" marB="45715"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bl>
          </a:graphicData>
        </a:graphic>
      </p:graphicFrame>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矩形 3"/>
          <p:cNvSpPr>
            <a:spLocks noChangeArrowheads="1"/>
          </p:cNvSpPr>
          <p:nvPr/>
        </p:nvSpPr>
        <p:spPr bwMode="auto">
          <a:xfrm>
            <a:off x="684213" y="1341438"/>
            <a:ext cx="7704137" cy="137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indent="266700">
              <a:spcBef>
                <a:spcPct val="20000"/>
              </a:spcBef>
              <a:buClr>
                <a:schemeClr val="bg2"/>
              </a:buClr>
              <a:buSzPct val="75000"/>
              <a:buFont typeface="Wingdings" panose="05000000000000000000" pitchFamily="2" charset="2"/>
              <a:buChar char="n"/>
              <a:tabLst>
                <a:tab pos="457200" algn="l"/>
              </a:tabLst>
              <a:defRPr sz="3200">
                <a:solidFill>
                  <a:schemeClr val="tx1"/>
                </a:solidFill>
                <a:latin typeface="Arial" panose="020B0604020202020204" pitchFamily="34" charset="0"/>
                <a:ea typeface="宋体" panose="02010600030101010101" pitchFamily="2" charset="-122"/>
              </a:defRPr>
            </a:lvl1pPr>
            <a:lvl2pPr marL="742950" indent="-285750">
              <a:spcBef>
                <a:spcPct val="20000"/>
              </a:spcBef>
              <a:buClr>
                <a:schemeClr val="accent2"/>
              </a:buClr>
              <a:buSzPct val="80000"/>
              <a:buFont typeface="Wingdings" panose="05000000000000000000" pitchFamily="2" charset="2"/>
              <a:buChar char="¨"/>
              <a:tabLst>
                <a:tab pos="457200" algn="l"/>
              </a:tabLst>
              <a:defRPr sz="2800">
                <a:solidFill>
                  <a:schemeClr val="tx1"/>
                </a:solidFill>
                <a:latin typeface="Arial" panose="020B0604020202020204" pitchFamily="34" charset="0"/>
                <a:ea typeface="宋体" panose="02010600030101010101" pitchFamily="2" charset="-122"/>
              </a:defRPr>
            </a:lvl2pPr>
            <a:lvl3pPr marL="1143000" indent="-228600">
              <a:spcBef>
                <a:spcPct val="20000"/>
              </a:spcBef>
              <a:buClr>
                <a:schemeClr val="bg2"/>
              </a:buClr>
              <a:buSzPct val="65000"/>
              <a:buFont typeface="Wingdings" panose="05000000000000000000" pitchFamily="2" charset="2"/>
              <a:buChar char="n"/>
              <a:tabLst>
                <a:tab pos="457200" algn="l"/>
              </a:tabLst>
              <a:defRPr sz="2400">
                <a:solidFill>
                  <a:schemeClr val="tx1"/>
                </a:solidFill>
                <a:latin typeface="Arial" panose="020B0604020202020204" pitchFamily="34" charset="0"/>
                <a:ea typeface="宋体" panose="02010600030101010101" pitchFamily="2" charset="-122"/>
              </a:defRPr>
            </a:lvl3pPr>
            <a:lvl4pPr marL="1600200" indent="-228600">
              <a:spcBef>
                <a:spcPct val="20000"/>
              </a:spcBef>
              <a:buClr>
                <a:schemeClr val="accent2"/>
              </a:buClr>
              <a:buSzPct val="70000"/>
              <a:buFont typeface="Wingdings" panose="05000000000000000000" pitchFamily="2" charset="2"/>
              <a:buChar char="¨"/>
              <a:tabLst>
                <a:tab pos="457200" algn="l"/>
              </a:tabLst>
              <a:defRPr sz="2000">
                <a:solidFill>
                  <a:schemeClr val="tx1"/>
                </a:solidFill>
                <a:latin typeface="Arial" panose="020B0604020202020204" pitchFamily="34" charset="0"/>
                <a:ea typeface="宋体" panose="02010600030101010101" pitchFamily="2" charset="-122"/>
              </a:defRPr>
            </a:lvl4pPr>
            <a:lvl5pPr marL="2057400" indent="-228600">
              <a:spcBef>
                <a:spcPct val="20000"/>
              </a:spcBef>
              <a:buClr>
                <a:schemeClr val="bg2"/>
              </a:buClr>
              <a:buFont typeface="Wingdings" panose="05000000000000000000" pitchFamily="2" charset="2"/>
              <a:buChar char="§"/>
              <a:tabLst>
                <a:tab pos="457200" algn="l"/>
              </a:tabLst>
              <a:defRPr sz="2000">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Clr>
                <a:schemeClr val="bg2"/>
              </a:buClr>
              <a:buFont typeface="Wingdings" panose="05000000000000000000" pitchFamily="2" charset="2"/>
              <a:buChar char="§"/>
              <a:tabLst>
                <a:tab pos="457200" algn="l"/>
              </a:tabLst>
              <a:defRPr sz="2000">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Clr>
                <a:schemeClr val="bg2"/>
              </a:buClr>
              <a:buFont typeface="Wingdings" panose="05000000000000000000" pitchFamily="2" charset="2"/>
              <a:buChar char="§"/>
              <a:tabLst>
                <a:tab pos="457200" algn="l"/>
              </a:tabLst>
              <a:defRPr sz="2000">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Clr>
                <a:schemeClr val="bg2"/>
              </a:buClr>
              <a:buFont typeface="Wingdings" panose="05000000000000000000" pitchFamily="2" charset="2"/>
              <a:buChar char="§"/>
              <a:tabLst>
                <a:tab pos="457200" algn="l"/>
              </a:tabLst>
              <a:defRPr sz="2000">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Clr>
                <a:schemeClr val="bg2"/>
              </a:buClr>
              <a:buFont typeface="Wingdings" panose="05000000000000000000" pitchFamily="2" charset="2"/>
              <a:buChar char="§"/>
              <a:tabLst>
                <a:tab pos="457200" algn="l"/>
              </a:tabLst>
              <a:defRPr sz="2000">
                <a:solidFill>
                  <a:schemeClr val="tx1"/>
                </a:solidFill>
                <a:latin typeface="Arial" panose="020B0604020202020204" pitchFamily="34" charset="0"/>
                <a:ea typeface="宋体" panose="02010600030101010101" pitchFamily="2" charset="-122"/>
              </a:defRPr>
            </a:lvl9pPr>
          </a:lstStyle>
          <a:p>
            <a:pPr algn="just">
              <a:lnSpc>
                <a:spcPts val="2500"/>
              </a:lnSpc>
              <a:spcBef>
                <a:spcPct val="0"/>
              </a:spcBef>
              <a:buClrTx/>
              <a:buSzTx/>
              <a:buFontTx/>
              <a:buNone/>
            </a:pPr>
            <a:r>
              <a:rPr lang="zh-CN" altLang="zh-CN" sz="2400">
                <a:latin typeface="华文中宋" panose="02010600040101010101" pitchFamily="2" charset="-122"/>
                <a:ea typeface="华文中宋" panose="02010600040101010101" pitchFamily="2" charset="-122"/>
                <a:cs typeface="Times New Roman" panose="02020603050405020304" pitchFamily="18" charset="0"/>
                <a:sym typeface="+mn-ea"/>
              </a:rPr>
              <a:t>偏误习得是指对学习者在第二语言习得过程中所产生的偏误进行系统的分析，研究其来源，揭示学习者的中介语体系，从而了解第二语言学习的过程和规律。</a:t>
            </a:r>
            <a:endParaRPr lang="en-US" altLang="zh-CN" sz="2400">
              <a:latin typeface="华文中宋" panose="02010600040101010101" pitchFamily="2" charset="-122"/>
              <a:ea typeface="华文中宋" panose="02010600040101010101" pitchFamily="2" charset="-122"/>
              <a:cs typeface="Times New Roman" panose="02020603050405020304" pitchFamily="18" charset="0"/>
              <a:sym typeface="+mn-ea"/>
            </a:endParaRPr>
          </a:p>
          <a:p>
            <a:pPr algn="just">
              <a:lnSpc>
                <a:spcPts val="2500"/>
              </a:lnSpc>
              <a:spcBef>
                <a:spcPct val="0"/>
              </a:spcBef>
              <a:buClrTx/>
              <a:buSzTx/>
              <a:buFontTx/>
              <a:buNone/>
            </a:pPr>
            <a:r>
              <a:rPr lang="en-US" altLang="zh-CN" sz="2400">
                <a:latin typeface="Calibri" panose="020F0502020204030204" pitchFamily="34" charset="0"/>
                <a:ea typeface="华文中宋" panose="02010600040101010101" pitchFamily="2" charset="-122"/>
                <a:cs typeface="Times New Roman" panose="02020603050405020304" pitchFamily="18" charset="0"/>
                <a:sym typeface="+mn-ea"/>
              </a:rPr>
              <a:t>     </a:t>
            </a:r>
            <a:endParaRPr lang="zh-CN" altLang="zh-CN" sz="2400">
              <a:latin typeface="Calibri" panose="020F0502020204030204" pitchFamily="34" charset="0"/>
              <a:ea typeface="华文中宋" panose="02010600040101010101" pitchFamily="2" charset="-122"/>
              <a:cs typeface="Times New Roman" panose="02020603050405020304" pitchFamily="18" charset="0"/>
              <a:sym typeface="+mn-ea"/>
            </a:endParaRPr>
          </a:p>
        </p:txBody>
      </p:sp>
      <p:graphicFrame>
        <p:nvGraphicFramePr>
          <p:cNvPr id="5" name="图表 4"/>
          <p:cNvGraphicFramePr/>
          <p:nvPr/>
        </p:nvGraphicFramePr>
        <p:xfrm>
          <a:off x="717237" y="2636912"/>
          <a:ext cx="7992888" cy="3384376"/>
        </p:xfrm>
        <a:graphic>
          <a:graphicData uri="http://schemas.openxmlformats.org/drawingml/2006/chart">
            <c:chart xmlns:c="http://schemas.openxmlformats.org/drawingml/2006/chart" xmlns:r="http://schemas.openxmlformats.org/officeDocument/2006/relationships" r:id="rId2"/>
          </a:graphicData>
        </a:graphic>
      </p:graphicFrame>
      <p:sp>
        <p:nvSpPr>
          <p:cNvPr id="6" name="矩形 5"/>
          <p:cNvSpPr/>
          <p:nvPr/>
        </p:nvSpPr>
        <p:spPr>
          <a:xfrm>
            <a:off x="468313" y="536575"/>
            <a:ext cx="2660650" cy="461963"/>
          </a:xfrm>
          <a:prstGeom prst="rect">
            <a:avLst/>
          </a:prstGeom>
        </p:spPr>
        <p:txBody>
          <a:bodyPr>
            <a:spAutoFit/>
          </a:bodyPr>
          <a:lstStyle/>
          <a:p>
            <a:pPr>
              <a:defRPr/>
            </a:pPr>
            <a:r>
              <a:rPr lang="en-US" altLang="zh-CN" sz="2400" kern="0" dirty="0">
                <a:latin typeface="Times New Roman" panose="02020603050405020304" pitchFamily="18" charset="0"/>
                <a:cs typeface="Times New Roman" panose="02020603050405020304" pitchFamily="18" charset="0"/>
                <a:sym typeface="+mn-ea"/>
              </a:rPr>
              <a:t> </a:t>
            </a:r>
            <a:r>
              <a:rPr lang="zh-CN" altLang="en-US" sz="2400" kern="0" dirty="0">
                <a:latin typeface="华文中宋" panose="02010600040101010101" pitchFamily="2" charset="-122"/>
                <a:ea typeface="华文中宋" panose="02010600040101010101" pitchFamily="2" charset="-122"/>
                <a:cs typeface="Times New Roman" panose="02020603050405020304" pitchFamily="18" charset="0"/>
                <a:sym typeface="+mn-ea"/>
              </a:rPr>
              <a:t>（</a:t>
            </a:r>
            <a:r>
              <a:rPr lang="en-US" altLang="zh-CN" sz="2400" kern="0" dirty="0">
                <a:latin typeface="华文中宋" panose="02010600040101010101" pitchFamily="2" charset="-122"/>
                <a:ea typeface="华文中宋" panose="02010600040101010101" pitchFamily="2" charset="-122"/>
                <a:cs typeface="Times New Roman" panose="02020603050405020304" pitchFamily="18" charset="0"/>
                <a:sym typeface="+mn-ea"/>
              </a:rPr>
              <a:t>1</a:t>
            </a:r>
            <a:r>
              <a:rPr lang="zh-CN" altLang="en-US" sz="2400" kern="0" dirty="0">
                <a:latin typeface="华文中宋" panose="02010600040101010101" pitchFamily="2" charset="-122"/>
                <a:ea typeface="华文中宋" panose="02010600040101010101" pitchFamily="2" charset="-122"/>
                <a:cs typeface="Times New Roman" panose="02020603050405020304" pitchFamily="18" charset="0"/>
                <a:sym typeface="+mn-ea"/>
              </a:rPr>
              <a:t>）</a:t>
            </a:r>
            <a:r>
              <a:rPr lang="zh-CN" altLang="en-US" sz="2400" b="1" kern="0" dirty="0">
                <a:latin typeface="华文中宋" panose="02010600040101010101" pitchFamily="2" charset="-122"/>
                <a:ea typeface="华文中宋" panose="02010600040101010101" pitchFamily="2" charset="-122"/>
                <a:cs typeface="Times New Roman" panose="02020603050405020304" pitchFamily="18" charset="0"/>
                <a:sym typeface="+mn-ea"/>
              </a:rPr>
              <a:t>偏误习得</a:t>
            </a:r>
            <a:endParaRPr lang="zh-CN" altLang="en-US" sz="2400" b="1" dirty="0">
              <a:latin typeface="华文中宋" panose="02010600040101010101" pitchFamily="2" charset="-122"/>
              <a:ea typeface="华文中宋" panose="02010600040101010101" pitchFamily="2" charset="-122"/>
              <a:sym typeface="+mn-ea"/>
            </a:endParaRP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标题 1"/>
          <p:cNvSpPr>
            <a:spLocks noGrp="1" noChangeArrowheads="1"/>
          </p:cNvSpPr>
          <p:nvPr>
            <p:ph type="title"/>
          </p:nvPr>
        </p:nvSpPr>
        <p:spPr>
          <a:xfrm>
            <a:off x="323850" y="188913"/>
            <a:ext cx="8229600" cy="1371600"/>
          </a:xfrm>
        </p:spPr>
        <p:txBody>
          <a:bodyPr/>
          <a:lstStyle/>
          <a:p>
            <a:r>
              <a:rPr lang="zh-CN" altLang="en-US">
                <a:latin typeface="华文中宋" panose="02010600040101010101" pitchFamily="2" charset="-122"/>
                <a:ea typeface="华文中宋" panose="02010600040101010101" pitchFamily="2" charset="-122"/>
              </a:rPr>
              <a:t>论文选题</a:t>
            </a:r>
          </a:p>
        </p:txBody>
      </p:sp>
      <p:sp>
        <p:nvSpPr>
          <p:cNvPr id="3" name="内容占位符 2"/>
          <p:cNvSpPr>
            <a:spLocks noGrp="1"/>
          </p:cNvSpPr>
          <p:nvPr>
            <p:ph idx="1"/>
          </p:nvPr>
        </p:nvSpPr>
        <p:spPr>
          <a:xfrm>
            <a:off x="468313" y="1700213"/>
            <a:ext cx="8445500" cy="3960812"/>
          </a:xfrm>
        </p:spPr>
        <p:txBody>
          <a:bodyPr/>
          <a:lstStyle/>
          <a:p>
            <a:pPr>
              <a:defRPr/>
            </a:pPr>
            <a:r>
              <a:rPr lang="zh-CN" altLang="zh-CN" sz="2800" kern="0" dirty="0">
                <a:latin typeface="华文中宋" panose="02010600040101010101" pitchFamily="2" charset="-122"/>
                <a:ea typeface="华文中宋" panose="02010600040101010101" pitchFamily="2" charset="-122"/>
                <a:cs typeface="Times New Roman" panose="02020603050405020304" pitchFamily="18" charset="0"/>
              </a:rPr>
              <a:t>以英语为母语的学习者汉语定语状语语序习得偏误分析及教学策略研究</a:t>
            </a:r>
            <a:endParaRPr lang="en-US" altLang="zh-CN" sz="2800" kern="0" dirty="0">
              <a:latin typeface="华文中宋" panose="02010600040101010101" pitchFamily="2" charset="-122"/>
              <a:ea typeface="华文中宋" panose="02010600040101010101" pitchFamily="2" charset="-122"/>
              <a:cs typeface="Times New Roman" panose="02020603050405020304" pitchFamily="18" charset="0"/>
            </a:endParaRPr>
          </a:p>
          <a:p>
            <a:pPr eaLnBrk="1" hangingPunct="1">
              <a:lnSpc>
                <a:spcPct val="90000"/>
              </a:lnSpc>
              <a:defRPr/>
            </a:pPr>
            <a:r>
              <a:rPr lang="zh-CN" altLang="en-US" sz="2800" dirty="0">
                <a:latin typeface="华文中宋" panose="02010600040101010101" pitchFamily="2" charset="-122"/>
                <a:ea typeface="华文中宋" panose="02010600040101010101" pitchFamily="2" charset="-122"/>
              </a:rPr>
              <a:t>韩国学生“把”字句回避现象研究</a:t>
            </a:r>
          </a:p>
          <a:p>
            <a:pPr eaLnBrk="1" hangingPunct="1">
              <a:lnSpc>
                <a:spcPct val="90000"/>
              </a:lnSpc>
              <a:defRPr/>
            </a:pPr>
            <a:r>
              <a:rPr lang="zh-CN" altLang="en-US" sz="2800" dirty="0">
                <a:latin typeface="华文中宋" panose="02010600040101010101" pitchFamily="2" charset="-122"/>
                <a:ea typeface="华文中宋" panose="02010600040101010101" pitchFamily="2" charset="-122"/>
              </a:rPr>
              <a:t>初级阶段留学生汉字偏误分析及汉字教学策略</a:t>
            </a:r>
          </a:p>
          <a:p>
            <a:pPr eaLnBrk="1" hangingPunct="1">
              <a:lnSpc>
                <a:spcPct val="90000"/>
              </a:lnSpc>
              <a:defRPr/>
            </a:pPr>
            <a:r>
              <a:rPr lang="zh-CN" altLang="en-US" sz="2800" dirty="0">
                <a:latin typeface="华文中宋" panose="02010600040101010101" pitchFamily="2" charset="-122"/>
                <a:ea typeface="华文中宋" panose="02010600040101010101" pitchFamily="2" charset="-122"/>
              </a:rPr>
              <a:t>韩国学生汉语学习中的语音偏误分析及相关对外汉语教学策略</a:t>
            </a:r>
            <a:endParaRPr lang="en-US" altLang="zh-CN" sz="2800" dirty="0">
              <a:latin typeface="华文中宋" panose="02010600040101010101" pitchFamily="2" charset="-122"/>
              <a:ea typeface="华文中宋" panose="02010600040101010101" pitchFamily="2" charset="-122"/>
            </a:endParaRPr>
          </a:p>
          <a:p>
            <a:pPr eaLnBrk="1" hangingPunct="1">
              <a:lnSpc>
                <a:spcPct val="90000"/>
              </a:lnSpc>
              <a:defRPr/>
            </a:pPr>
            <a:r>
              <a:rPr lang="zh-CN" altLang="zh-CN" sz="2800" kern="0" dirty="0">
                <a:latin typeface="华文中宋" panose="02010600040101010101" pitchFamily="2" charset="-122"/>
                <a:ea typeface="华文中宋" panose="02010600040101010101" pitchFamily="2" charset="-122"/>
                <a:cs typeface="Times New Roman" panose="02020603050405020304" pitchFamily="18" charset="0"/>
              </a:rPr>
              <a:t>泰国汉语学习者习得汉语拒绝言语行为的研究</a:t>
            </a:r>
            <a:endParaRPr lang="en-US" altLang="zh-CN" sz="2800" kern="0" dirty="0">
              <a:latin typeface="华文中宋" panose="02010600040101010101" pitchFamily="2" charset="-122"/>
              <a:ea typeface="华文中宋" panose="02010600040101010101" pitchFamily="2" charset="-122"/>
              <a:cs typeface="Times New Roman" panose="02020603050405020304" pitchFamily="18" charset="0"/>
            </a:endParaRPr>
          </a:p>
          <a:p>
            <a:pPr eaLnBrk="1" hangingPunct="1">
              <a:lnSpc>
                <a:spcPct val="90000"/>
              </a:lnSpc>
              <a:defRPr/>
            </a:pPr>
            <a:endParaRPr lang="en-US" altLang="zh-CN" sz="2800" dirty="0">
              <a:latin typeface="华文中宋" panose="02010600040101010101" pitchFamily="2" charset="-122"/>
              <a:ea typeface="华文中宋" panose="02010600040101010101" pitchFamily="2" charset="-122"/>
            </a:endParaRPr>
          </a:p>
          <a:p>
            <a:pPr eaLnBrk="1" hangingPunct="1">
              <a:lnSpc>
                <a:spcPct val="90000"/>
              </a:lnSpc>
              <a:defRPr/>
            </a:pPr>
            <a:r>
              <a:rPr lang="zh-CN" altLang="zh-CN" sz="2800" kern="0" dirty="0">
                <a:latin typeface="华文中宋" panose="02010600040101010101" pitchFamily="2" charset="-122"/>
                <a:ea typeface="华文中宋" panose="02010600040101010101" pitchFamily="2" charset="-122"/>
                <a:cs typeface="Times New Roman" panose="02020603050405020304" pitchFamily="18" charset="0"/>
              </a:rPr>
              <a:t>菲律宾学生汉语写作调查与偏误分析</a:t>
            </a:r>
            <a:endParaRPr lang="en-US" altLang="zh-CN" sz="2800" kern="0" dirty="0">
              <a:latin typeface="华文中宋" panose="02010600040101010101" pitchFamily="2" charset="-122"/>
              <a:ea typeface="华文中宋" panose="02010600040101010101" pitchFamily="2" charset="-122"/>
              <a:cs typeface="Times New Roman" panose="02020603050405020304" pitchFamily="18" charset="0"/>
            </a:endParaRPr>
          </a:p>
          <a:p>
            <a:pPr eaLnBrk="1" hangingPunct="1">
              <a:lnSpc>
                <a:spcPct val="90000"/>
              </a:lnSpc>
              <a:defRPr/>
            </a:pPr>
            <a:r>
              <a:rPr lang="zh-CN" altLang="zh-CN" sz="2800" kern="0" dirty="0">
                <a:latin typeface="华文中宋" panose="02010600040101010101" pitchFamily="2" charset="-122"/>
                <a:ea typeface="华文中宋" panose="02010600040101010101" pitchFamily="2" charset="-122"/>
                <a:cs typeface="Times New Roman" panose="02020603050405020304" pitchFamily="18" charset="0"/>
              </a:rPr>
              <a:t>菲律宾学生学习汉语过程中的偏误分析</a:t>
            </a:r>
            <a:endParaRPr lang="en-US" altLang="zh-CN" sz="2800" kern="0" dirty="0">
              <a:latin typeface="华文中宋" panose="02010600040101010101" pitchFamily="2" charset="-122"/>
              <a:ea typeface="华文中宋" panose="02010600040101010101" pitchFamily="2" charset="-122"/>
              <a:cs typeface="Times New Roman" panose="02020603050405020304" pitchFamily="18" charset="0"/>
            </a:endParaRPr>
          </a:p>
          <a:p>
            <a:pPr eaLnBrk="1" hangingPunct="1">
              <a:lnSpc>
                <a:spcPct val="90000"/>
              </a:lnSpc>
              <a:defRPr/>
            </a:pPr>
            <a:endParaRPr lang="en-US" altLang="zh-CN" sz="2800" dirty="0">
              <a:latin typeface="华文中宋" panose="02010600040101010101" pitchFamily="2" charset="-122"/>
              <a:ea typeface="华文中宋" panose="02010600040101010101" pitchFamily="2" charset="-122"/>
            </a:endParaRPr>
          </a:p>
          <a:p>
            <a:pPr eaLnBrk="1" hangingPunct="1">
              <a:lnSpc>
                <a:spcPct val="90000"/>
              </a:lnSpc>
              <a:defRPr/>
            </a:pPr>
            <a:endParaRPr lang="zh-CN" altLang="en-US" dirty="0">
              <a:latin typeface="华文中宋" panose="02010600040101010101" pitchFamily="2" charset="-122"/>
              <a:ea typeface="华文中宋" panose="02010600040101010101" pitchFamily="2" charset="-122"/>
            </a:endParaRP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标题 1"/>
          <p:cNvSpPr>
            <a:spLocks noGrp="1" noChangeArrowheads="1"/>
          </p:cNvSpPr>
          <p:nvPr>
            <p:ph type="title"/>
          </p:nvPr>
        </p:nvSpPr>
        <p:spPr>
          <a:xfrm>
            <a:off x="319088" y="333375"/>
            <a:ext cx="8229600" cy="1371600"/>
          </a:xfrm>
        </p:spPr>
        <p:txBody>
          <a:bodyPr/>
          <a:lstStyle/>
          <a:p>
            <a:r>
              <a:rPr lang="zh-CN" altLang="en-US" b="1">
                <a:latin typeface="华文中宋" panose="02010600040101010101" pitchFamily="2" charset="-122"/>
                <a:ea typeface="华文中宋" panose="02010600040101010101" pitchFamily="2" charset="-122"/>
              </a:rPr>
              <a:t>（</a:t>
            </a:r>
            <a:r>
              <a:rPr lang="en-US" altLang="zh-CN" b="1">
                <a:latin typeface="华文中宋" panose="02010600040101010101" pitchFamily="2" charset="-122"/>
                <a:ea typeface="华文中宋" panose="02010600040101010101" pitchFamily="2" charset="-122"/>
              </a:rPr>
              <a:t>2</a:t>
            </a:r>
            <a:r>
              <a:rPr lang="zh-CN" altLang="en-US" b="1">
                <a:latin typeface="华文中宋" panose="02010600040101010101" pitchFamily="2" charset="-122"/>
                <a:ea typeface="华文中宋" panose="02010600040101010101" pitchFamily="2" charset="-122"/>
              </a:rPr>
              <a:t>）学习者因素</a:t>
            </a:r>
          </a:p>
        </p:txBody>
      </p:sp>
      <p:sp>
        <p:nvSpPr>
          <p:cNvPr id="2" name="内容占位符 2"/>
          <p:cNvSpPr>
            <a:spLocks noGrp="1" noChangeArrowheads="1"/>
          </p:cNvSpPr>
          <p:nvPr>
            <p:ph idx="1"/>
          </p:nvPr>
        </p:nvSpPr>
        <p:spPr>
          <a:xfrm>
            <a:off x="298450" y="1704975"/>
            <a:ext cx="8450263" cy="4764088"/>
          </a:xfrm>
        </p:spPr>
        <p:txBody>
          <a:bodyPr/>
          <a:lstStyle/>
          <a:p>
            <a:r>
              <a:rPr lang="zh-CN" altLang="zh-CN" sz="2400">
                <a:latin typeface="华文中宋" panose="02010600040101010101" pitchFamily="2" charset="-122"/>
                <a:ea typeface="华文中宋" panose="02010600040101010101" pitchFamily="2" charset="-122"/>
              </a:rPr>
              <a:t>学习者因素是教学设计前端分析的一个部分，主要指个体差异因素，包括动机、态度、学能、年龄、个性、焦虑、跨文化交际适应性等。</a:t>
            </a:r>
            <a:endParaRPr lang="en-US" altLang="zh-CN" sz="2400">
              <a:latin typeface="华文中宋" panose="02010600040101010101" pitchFamily="2" charset="-122"/>
              <a:ea typeface="华文中宋" panose="02010600040101010101" pitchFamily="2" charset="-122"/>
            </a:endParaRPr>
          </a:p>
          <a:p>
            <a:endParaRPr lang="en-US" altLang="zh-CN" sz="2400">
              <a:latin typeface="华文中宋" panose="02010600040101010101" pitchFamily="2" charset="-122"/>
              <a:ea typeface="华文中宋" panose="02010600040101010101" pitchFamily="2" charset="-122"/>
            </a:endParaRPr>
          </a:p>
          <a:p>
            <a:r>
              <a:rPr lang="zh-CN" altLang="zh-CN" sz="2400">
                <a:latin typeface="华文中宋" panose="02010600040101010101" pitchFamily="2" charset="-122"/>
                <a:ea typeface="华文中宋" panose="02010600040101010101" pitchFamily="2" charset="-122"/>
              </a:rPr>
              <a:t>学习者因素研究中比例较高的是</a:t>
            </a:r>
            <a:r>
              <a:rPr lang="zh-CN" altLang="zh-CN" sz="2400" b="1" u="sng">
                <a:solidFill>
                  <a:srgbClr val="FF0000"/>
                </a:solidFill>
                <a:latin typeface="华文中宋" panose="02010600040101010101" pitchFamily="2" charset="-122"/>
                <a:ea typeface="华文中宋" panose="02010600040101010101" pitchFamily="2" charset="-122"/>
              </a:rPr>
              <a:t>学习动机、跨文化适应性</a:t>
            </a:r>
            <a:r>
              <a:rPr lang="zh-CN" altLang="zh-CN" sz="2400">
                <a:latin typeface="华文中宋" panose="02010600040101010101" pitchFamily="2" charset="-122"/>
                <a:ea typeface="华文中宋" panose="02010600040101010101" pitchFamily="2" charset="-122"/>
              </a:rPr>
              <a:t>，其次是</a:t>
            </a:r>
            <a:r>
              <a:rPr lang="zh-CN" altLang="zh-CN" sz="2400" b="1" u="sng">
                <a:solidFill>
                  <a:srgbClr val="FF0000"/>
                </a:solidFill>
                <a:latin typeface="华文中宋" panose="02010600040101010101" pitchFamily="2" charset="-122"/>
                <a:ea typeface="华文中宋" panose="02010600040101010101" pitchFamily="2" charset="-122"/>
              </a:rPr>
              <a:t>焦虑、学习风格、学习态度、学习兴趣，还有学习适应性、学习满意度、家庭背景、年龄、情感、学习习惯、沉默、价值观认同、思维方式、语言意识、性别、区域选择</a:t>
            </a:r>
            <a:r>
              <a:rPr lang="zh-CN" altLang="zh-CN" sz="2400">
                <a:latin typeface="华文中宋" panose="02010600040101010101" pitchFamily="2" charset="-122"/>
                <a:ea typeface="华文中宋" panose="02010600040101010101" pitchFamily="2" charset="-122"/>
              </a:rPr>
              <a:t>等。</a:t>
            </a:r>
            <a:endParaRPr lang="zh-CN" altLang="en-US" sz="2400">
              <a:latin typeface="华文中宋" panose="02010600040101010101" pitchFamily="2" charset="-122"/>
              <a:ea typeface="华文中宋" panose="02010600040101010101" pitchFamily="2" charset="-122"/>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图表 3"/>
          <p:cNvGraphicFramePr/>
          <p:nvPr/>
        </p:nvGraphicFramePr>
        <p:xfrm>
          <a:off x="251520" y="1340766"/>
          <a:ext cx="8784976" cy="4464498"/>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ChangeArrowheads="1"/>
          </p:cNvSpPr>
          <p:nvPr>
            <p:ph type="title"/>
          </p:nvPr>
        </p:nvSpPr>
        <p:spPr>
          <a:xfrm>
            <a:off x="250825" y="257175"/>
            <a:ext cx="8229600" cy="1371600"/>
          </a:xfrm>
        </p:spPr>
        <p:txBody>
          <a:bodyPr/>
          <a:lstStyle/>
          <a:p>
            <a:pPr eaLnBrk="1" hangingPunct="1"/>
            <a:r>
              <a:rPr lang="zh-CN" altLang="en-US" sz="3200" b="1">
                <a:latin typeface="华文中宋" panose="02010600040101010101" pitchFamily="2" charset="-122"/>
                <a:ea typeface="华文中宋" panose="02010600040101010101" pitchFamily="2" charset="-122"/>
              </a:rPr>
              <a:t>论文标题</a:t>
            </a:r>
          </a:p>
        </p:txBody>
      </p:sp>
      <p:sp>
        <p:nvSpPr>
          <p:cNvPr id="40963" name="Rectangle 3"/>
          <p:cNvSpPr>
            <a:spLocks noGrp="1" noChangeArrowheads="1"/>
          </p:cNvSpPr>
          <p:nvPr>
            <p:ph idx="1"/>
          </p:nvPr>
        </p:nvSpPr>
        <p:spPr>
          <a:xfrm>
            <a:off x="539750" y="1196975"/>
            <a:ext cx="8229600" cy="4824413"/>
          </a:xfrm>
        </p:spPr>
        <p:txBody>
          <a:bodyPr/>
          <a:lstStyle/>
          <a:p>
            <a:pPr eaLnBrk="1" hangingPunct="1">
              <a:lnSpc>
                <a:spcPct val="90000"/>
              </a:lnSpc>
            </a:pPr>
            <a:r>
              <a:rPr lang="zh-CN" altLang="en-US" sz="2400">
                <a:latin typeface="华文中宋" panose="02010600040101010101" pitchFamily="2" charset="-122"/>
                <a:ea typeface="华文中宋" panose="02010600040101010101" pitchFamily="2" charset="-122"/>
              </a:rPr>
              <a:t>韩国留学生本科生汉语学习动机变化动态研究</a:t>
            </a:r>
            <a:r>
              <a:rPr lang="en-US" altLang="zh-CN" sz="2400">
                <a:latin typeface="华文中宋" panose="02010600040101010101" pitchFamily="2" charset="-122"/>
                <a:ea typeface="华文中宋" panose="02010600040101010101" pitchFamily="2" charset="-122"/>
              </a:rPr>
              <a:t>——</a:t>
            </a:r>
            <a:r>
              <a:rPr lang="zh-CN" altLang="en-US" sz="2400">
                <a:latin typeface="华文中宋" panose="02010600040101010101" pitchFamily="2" charset="-122"/>
                <a:ea typeface="华文中宋" panose="02010600040101010101" pitchFamily="2" charset="-122"/>
              </a:rPr>
              <a:t>以复旦大学国际文化交流学院韩国留学生本科生为例</a:t>
            </a:r>
            <a:endParaRPr lang="en-US" altLang="zh-CN" sz="2400">
              <a:latin typeface="华文中宋" panose="02010600040101010101" pitchFamily="2" charset="-122"/>
              <a:ea typeface="华文中宋" panose="02010600040101010101" pitchFamily="2" charset="-122"/>
            </a:endParaRPr>
          </a:p>
          <a:p>
            <a:pPr eaLnBrk="1" hangingPunct="1">
              <a:lnSpc>
                <a:spcPct val="90000"/>
              </a:lnSpc>
            </a:pPr>
            <a:r>
              <a:rPr lang="zh-CN" altLang="en-US" sz="2400">
                <a:latin typeface="华文中宋" panose="02010600040101010101" pitchFamily="2" charset="-122"/>
                <a:ea typeface="华文中宋" panose="02010600040101010101" pitchFamily="2" charset="-122"/>
              </a:rPr>
              <a:t>泰国学生的汉语学习动机研究</a:t>
            </a:r>
          </a:p>
          <a:p>
            <a:pPr eaLnBrk="1" hangingPunct="1">
              <a:lnSpc>
                <a:spcPct val="90000"/>
              </a:lnSpc>
            </a:pPr>
            <a:r>
              <a:rPr lang="zh-CN" altLang="zh-CN" sz="2400">
                <a:latin typeface="华文中宋" panose="02010600040101010101" pitchFamily="2" charset="-122"/>
                <a:ea typeface="华文中宋" panose="02010600040101010101" pitchFamily="2" charset="-122"/>
              </a:rPr>
              <a:t>匈牙利中学生汉语学习动机分析研究——以埃格尔多博中学为例</a:t>
            </a:r>
            <a:endParaRPr lang="en-US" altLang="zh-CN" sz="2400">
              <a:latin typeface="华文中宋" panose="02010600040101010101" pitchFamily="2" charset="-122"/>
              <a:ea typeface="华文中宋" panose="02010600040101010101" pitchFamily="2" charset="-122"/>
            </a:endParaRPr>
          </a:p>
          <a:p>
            <a:pPr eaLnBrk="1" hangingPunct="1">
              <a:lnSpc>
                <a:spcPct val="90000"/>
              </a:lnSpc>
            </a:pPr>
            <a:endParaRPr lang="en-US" altLang="zh-CN" sz="2400">
              <a:latin typeface="华文中宋" panose="02010600040101010101" pitchFamily="2" charset="-122"/>
              <a:ea typeface="华文中宋" panose="02010600040101010101" pitchFamily="2" charset="-122"/>
            </a:endParaRPr>
          </a:p>
          <a:p>
            <a:pPr eaLnBrk="1" hangingPunct="1">
              <a:lnSpc>
                <a:spcPct val="90000"/>
              </a:lnSpc>
            </a:pPr>
            <a:r>
              <a:rPr lang="zh-CN" altLang="zh-CN" sz="2400">
                <a:latin typeface="华文中宋" panose="02010600040101010101" pitchFamily="2" charset="-122"/>
                <a:ea typeface="华文中宋" panose="02010600040101010101" pitchFamily="2" charset="-122"/>
              </a:rPr>
              <a:t>来华印尼留学生跨文化适应研究</a:t>
            </a:r>
            <a:endParaRPr lang="en-US" altLang="zh-CN" sz="2400">
              <a:latin typeface="华文中宋" panose="02010600040101010101" pitchFamily="2" charset="-122"/>
              <a:ea typeface="华文中宋" panose="02010600040101010101" pitchFamily="2" charset="-122"/>
            </a:endParaRPr>
          </a:p>
          <a:p>
            <a:pPr eaLnBrk="1" hangingPunct="1">
              <a:lnSpc>
                <a:spcPct val="90000"/>
              </a:lnSpc>
            </a:pPr>
            <a:r>
              <a:rPr lang="zh-CN" altLang="en-US" sz="2400">
                <a:latin typeface="华文中宋" panose="02010600040101010101" pitchFamily="2" charset="-122"/>
                <a:ea typeface="华文中宋" panose="02010600040101010101" pitchFamily="2" charset="-122"/>
              </a:rPr>
              <a:t>长春高校来华留学生跨文化适应调查研究</a:t>
            </a:r>
            <a:endParaRPr lang="en-US" altLang="zh-CN" sz="2400">
              <a:latin typeface="华文中宋" panose="02010600040101010101" pitchFamily="2" charset="-122"/>
              <a:ea typeface="华文中宋" panose="02010600040101010101" pitchFamily="2" charset="-122"/>
            </a:endParaRPr>
          </a:p>
          <a:p>
            <a:pPr eaLnBrk="1" hangingPunct="1">
              <a:lnSpc>
                <a:spcPct val="90000"/>
              </a:lnSpc>
            </a:pPr>
            <a:endParaRPr lang="en-US" altLang="zh-CN" sz="2400">
              <a:latin typeface="华文中宋" panose="02010600040101010101" pitchFamily="2" charset="-122"/>
              <a:ea typeface="华文中宋" panose="02010600040101010101" pitchFamily="2" charset="-122"/>
            </a:endParaRPr>
          </a:p>
          <a:p>
            <a:pPr eaLnBrk="1" hangingPunct="1">
              <a:lnSpc>
                <a:spcPct val="90000"/>
              </a:lnSpc>
            </a:pPr>
            <a:r>
              <a:rPr lang="zh-CN" altLang="zh-CN" sz="2400">
                <a:latin typeface="华文中宋" panose="02010600040101010101" pitchFamily="2" charset="-122"/>
                <a:ea typeface="华文中宋" panose="02010600040101010101" pitchFamily="2" charset="-122"/>
              </a:rPr>
              <a:t>缅甸东枝地区初中生汉语学习态度调查研究</a:t>
            </a:r>
            <a:endParaRPr lang="en-US" altLang="zh-CN" sz="2400">
              <a:latin typeface="华文中宋" panose="02010600040101010101" pitchFamily="2" charset="-122"/>
              <a:ea typeface="华文中宋" panose="02010600040101010101" pitchFamily="2" charset="-122"/>
            </a:endParaRPr>
          </a:p>
          <a:p>
            <a:pPr eaLnBrk="1" hangingPunct="1">
              <a:lnSpc>
                <a:spcPct val="90000"/>
              </a:lnSpc>
            </a:pPr>
            <a:r>
              <a:rPr lang="zh-CN" altLang="en-US" sz="2400">
                <a:latin typeface="华文中宋" panose="02010600040101010101" pitchFamily="2" charset="-122"/>
                <a:ea typeface="华文中宋" panose="02010600040101010101" pitchFamily="2" charset="-122"/>
              </a:rPr>
              <a:t>日韩来华留学生汉语口语学习焦虑及对策研究</a:t>
            </a:r>
            <a:endParaRPr lang="en-US" altLang="zh-CN" sz="2400">
              <a:latin typeface="华文中宋" panose="02010600040101010101" pitchFamily="2" charset="-122"/>
              <a:ea typeface="华文中宋" panose="02010600040101010101" pitchFamily="2" charset="-122"/>
            </a:endParaRPr>
          </a:p>
          <a:p>
            <a:pPr eaLnBrk="1" hangingPunct="1">
              <a:lnSpc>
                <a:spcPct val="90000"/>
              </a:lnSpc>
            </a:pPr>
            <a:r>
              <a:rPr lang="zh-CN" altLang="en-US" sz="2400">
                <a:latin typeface="华文中宋" panose="02010600040101010101" pitchFamily="2" charset="-122"/>
                <a:ea typeface="华文中宋" panose="02010600040101010101" pitchFamily="2" charset="-122"/>
              </a:rPr>
              <a:t>泰国学生汉语学习风格及其学习效果研究</a:t>
            </a:r>
            <a:endParaRPr lang="en-US" altLang="zh-CN" sz="2400">
              <a:latin typeface="华文中宋" panose="02010600040101010101" pitchFamily="2" charset="-122"/>
              <a:ea typeface="华文中宋" panose="02010600040101010101" pitchFamily="2" charset="-122"/>
            </a:endParaRPr>
          </a:p>
          <a:p>
            <a:pPr eaLnBrk="1" hangingPunct="1">
              <a:lnSpc>
                <a:spcPct val="90000"/>
              </a:lnSpc>
            </a:pPr>
            <a:endParaRPr lang="en-US" altLang="zh-CN" sz="2400">
              <a:latin typeface="华文中宋" panose="02010600040101010101" pitchFamily="2" charset="-122"/>
              <a:ea typeface="华文中宋" panose="02010600040101010101" pitchFamily="2" charset="-122"/>
            </a:endParaRP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标题 1"/>
          <p:cNvSpPr>
            <a:spLocks noGrp="1" noChangeArrowheads="1"/>
          </p:cNvSpPr>
          <p:nvPr>
            <p:ph type="title"/>
          </p:nvPr>
        </p:nvSpPr>
        <p:spPr/>
        <p:txBody>
          <a:bodyPr/>
          <a:lstStyle/>
          <a:p>
            <a:r>
              <a:rPr lang="zh-CN" altLang="en-US">
                <a:latin typeface="华文中宋" panose="02010600040101010101" pitchFamily="2" charset="-122"/>
                <a:ea typeface="华文中宋" panose="02010600040101010101" pitchFamily="2" charset="-122"/>
              </a:rPr>
              <a:t>（</a:t>
            </a:r>
            <a:r>
              <a:rPr lang="en-US" altLang="zh-CN">
                <a:latin typeface="华文中宋" panose="02010600040101010101" pitchFamily="2" charset="-122"/>
                <a:ea typeface="华文中宋" panose="02010600040101010101" pitchFamily="2" charset="-122"/>
              </a:rPr>
              <a:t>3</a:t>
            </a:r>
            <a:r>
              <a:rPr lang="zh-CN" altLang="en-US">
                <a:latin typeface="华文中宋" panose="02010600040101010101" pitchFamily="2" charset="-122"/>
                <a:ea typeface="华文中宋" panose="02010600040101010101" pitchFamily="2" charset="-122"/>
              </a:rPr>
              <a:t>）学习策略</a:t>
            </a:r>
          </a:p>
        </p:txBody>
      </p:sp>
      <p:sp>
        <p:nvSpPr>
          <p:cNvPr id="41987" name="内容占位符 2"/>
          <p:cNvSpPr>
            <a:spLocks noGrp="1" noChangeArrowheads="1"/>
          </p:cNvSpPr>
          <p:nvPr>
            <p:ph idx="1"/>
          </p:nvPr>
        </p:nvSpPr>
        <p:spPr>
          <a:xfrm>
            <a:off x="468313" y="2205038"/>
            <a:ext cx="8229600" cy="2952750"/>
          </a:xfrm>
        </p:spPr>
        <p:txBody>
          <a:bodyPr/>
          <a:lstStyle/>
          <a:p>
            <a:pPr eaLnBrk="1" hangingPunct="1">
              <a:lnSpc>
                <a:spcPct val="90000"/>
              </a:lnSpc>
            </a:pPr>
            <a:r>
              <a:rPr lang="zh-CN" altLang="zh-CN">
                <a:latin typeface="华文中宋" panose="02010600040101010101" pitchFamily="2" charset="-122"/>
                <a:ea typeface="华文中宋" panose="02010600040101010101" pitchFamily="2" charset="-122"/>
              </a:rPr>
              <a:t>学习策略是指学习者在第二语言习得过程中用以提高语言习得效率的策略，包括认知策略、元认知策略、社会策略、情感策略、学习风格、需求分析、学习环境与条件等。</a:t>
            </a:r>
            <a:endParaRPr lang="zh-CN" altLang="en-US">
              <a:latin typeface="华文中宋" panose="02010600040101010101" pitchFamily="2" charset="-122"/>
              <a:ea typeface="华文中宋" panose="02010600040101010101" pitchFamily="2" charset="-122"/>
            </a:endParaRP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5" name="内容占位符 2"/>
          <p:cNvSpPr>
            <a:spLocks noGrp="1" noChangeArrowheads="1"/>
          </p:cNvSpPr>
          <p:nvPr>
            <p:ph idx="1"/>
          </p:nvPr>
        </p:nvSpPr>
        <p:spPr>
          <a:xfrm>
            <a:off x="468313" y="549275"/>
            <a:ext cx="8229600" cy="5975350"/>
          </a:xfrm>
        </p:spPr>
        <p:txBody>
          <a:bodyPr/>
          <a:lstStyle/>
          <a:p>
            <a:r>
              <a:rPr lang="zh-CN" altLang="zh-CN" sz="2400">
                <a:latin typeface="华文中宋" panose="02010600040101010101" pitchFamily="2" charset="-122"/>
                <a:ea typeface="华文中宋" panose="02010600040101010101" pitchFamily="2" charset="-122"/>
              </a:rPr>
              <a:t>从</a:t>
            </a:r>
            <a:r>
              <a:rPr lang="zh-CN" altLang="zh-CN" sz="2400" b="1" u="sng">
                <a:solidFill>
                  <a:srgbClr val="FF0000"/>
                </a:solidFill>
                <a:latin typeface="华文中宋" panose="02010600040101010101" pitchFamily="2" charset="-122"/>
                <a:ea typeface="华文中宋" panose="02010600040101010101" pitchFamily="2" charset="-122"/>
              </a:rPr>
              <a:t>语言要素学习策略</a:t>
            </a:r>
            <a:r>
              <a:rPr lang="zh-CN" altLang="zh-CN" sz="2400">
                <a:latin typeface="华文中宋" panose="02010600040101010101" pitchFamily="2" charset="-122"/>
                <a:ea typeface="华文中宋" panose="02010600040101010101" pitchFamily="2" charset="-122"/>
              </a:rPr>
              <a:t>来看，比例依次为词汇学习策略（</a:t>
            </a:r>
            <a:r>
              <a:rPr lang="en-US" altLang="zh-CN" sz="2400">
                <a:latin typeface="华文中宋" panose="02010600040101010101" pitchFamily="2" charset="-122"/>
                <a:ea typeface="华文中宋" panose="02010600040101010101" pitchFamily="2" charset="-122"/>
              </a:rPr>
              <a:t>14.4%</a:t>
            </a:r>
            <a:r>
              <a:rPr lang="zh-CN" altLang="zh-CN" sz="2400">
                <a:latin typeface="华文中宋" panose="02010600040101010101" pitchFamily="2" charset="-122"/>
                <a:ea typeface="华文中宋" panose="02010600040101010101" pitchFamily="2" charset="-122"/>
              </a:rPr>
              <a:t>）、汉字学习策略（</a:t>
            </a:r>
            <a:r>
              <a:rPr lang="en-US" altLang="zh-CN" sz="2400">
                <a:latin typeface="华文中宋" panose="02010600040101010101" pitchFamily="2" charset="-122"/>
                <a:ea typeface="华文中宋" panose="02010600040101010101" pitchFamily="2" charset="-122"/>
              </a:rPr>
              <a:t>12.1%</a:t>
            </a:r>
            <a:r>
              <a:rPr lang="zh-CN" altLang="zh-CN" sz="2400">
                <a:latin typeface="华文中宋" panose="02010600040101010101" pitchFamily="2" charset="-122"/>
                <a:ea typeface="华文中宋" panose="02010600040101010101" pitchFamily="2" charset="-122"/>
              </a:rPr>
              <a:t>）、语音学习策略（</a:t>
            </a:r>
            <a:r>
              <a:rPr lang="en-US" altLang="zh-CN" sz="2400">
                <a:latin typeface="华文中宋" panose="02010600040101010101" pitchFamily="2" charset="-122"/>
                <a:ea typeface="华文中宋" panose="02010600040101010101" pitchFamily="2" charset="-122"/>
              </a:rPr>
              <a:t>3.0%</a:t>
            </a:r>
            <a:r>
              <a:rPr lang="zh-CN" altLang="zh-CN" sz="2400">
                <a:latin typeface="华文中宋" panose="02010600040101010101" pitchFamily="2" charset="-122"/>
                <a:ea typeface="华文中宋" panose="02010600040101010101" pitchFamily="2" charset="-122"/>
              </a:rPr>
              <a:t>）；</a:t>
            </a:r>
            <a:endParaRPr lang="en-US" altLang="zh-CN" sz="2400">
              <a:latin typeface="华文中宋" panose="02010600040101010101" pitchFamily="2" charset="-122"/>
              <a:ea typeface="华文中宋" panose="02010600040101010101" pitchFamily="2" charset="-122"/>
            </a:endParaRPr>
          </a:p>
          <a:p>
            <a:r>
              <a:rPr lang="zh-CN" altLang="zh-CN" sz="2400">
                <a:latin typeface="华文中宋" panose="02010600040101010101" pitchFamily="2" charset="-122"/>
                <a:ea typeface="华文中宋" panose="02010600040101010101" pitchFamily="2" charset="-122"/>
              </a:rPr>
              <a:t>从</a:t>
            </a:r>
            <a:r>
              <a:rPr lang="zh-CN" altLang="zh-CN" sz="2400" b="1" u="sng">
                <a:solidFill>
                  <a:srgbClr val="FF0000"/>
                </a:solidFill>
                <a:latin typeface="华文中宋" panose="02010600040101010101" pitchFamily="2" charset="-122"/>
                <a:ea typeface="华文中宋" panose="02010600040101010101" pitchFamily="2" charset="-122"/>
              </a:rPr>
              <a:t>课型学习策略</a:t>
            </a:r>
            <a:r>
              <a:rPr lang="zh-CN" altLang="zh-CN" sz="2400">
                <a:latin typeface="华文中宋" panose="02010600040101010101" pitchFamily="2" charset="-122"/>
                <a:ea typeface="华文中宋" panose="02010600040101010101" pitchFamily="2" charset="-122"/>
              </a:rPr>
              <a:t>来看，比例依次为阅读学习策略（</a:t>
            </a:r>
            <a:r>
              <a:rPr lang="en-US" altLang="zh-CN" sz="2400">
                <a:latin typeface="华文中宋" panose="02010600040101010101" pitchFamily="2" charset="-122"/>
                <a:ea typeface="华文中宋" panose="02010600040101010101" pitchFamily="2" charset="-122"/>
              </a:rPr>
              <a:t>7.6%</a:t>
            </a:r>
            <a:r>
              <a:rPr lang="zh-CN" altLang="zh-CN" sz="2400">
                <a:latin typeface="华文中宋" panose="02010600040101010101" pitchFamily="2" charset="-122"/>
                <a:ea typeface="华文中宋" panose="02010600040101010101" pitchFamily="2" charset="-122"/>
              </a:rPr>
              <a:t>）、口语学习策略（</a:t>
            </a:r>
            <a:r>
              <a:rPr lang="en-US" altLang="zh-CN" sz="2400">
                <a:latin typeface="华文中宋" panose="02010600040101010101" pitchFamily="2" charset="-122"/>
                <a:ea typeface="华文中宋" panose="02010600040101010101" pitchFamily="2" charset="-122"/>
              </a:rPr>
              <a:t>4.5%</a:t>
            </a:r>
            <a:r>
              <a:rPr lang="zh-CN" altLang="zh-CN" sz="2400">
                <a:latin typeface="华文中宋" panose="02010600040101010101" pitchFamily="2" charset="-122"/>
                <a:ea typeface="华文中宋" panose="02010600040101010101" pitchFamily="2" charset="-122"/>
              </a:rPr>
              <a:t>）、听力学习策略（</a:t>
            </a:r>
            <a:r>
              <a:rPr lang="en-US" altLang="zh-CN" sz="2400">
                <a:latin typeface="华文中宋" panose="02010600040101010101" pitchFamily="2" charset="-122"/>
                <a:ea typeface="华文中宋" panose="02010600040101010101" pitchFamily="2" charset="-122"/>
              </a:rPr>
              <a:t>3.8%</a:t>
            </a:r>
            <a:r>
              <a:rPr lang="zh-CN" altLang="zh-CN" sz="2400">
                <a:latin typeface="华文中宋" panose="02010600040101010101" pitchFamily="2" charset="-122"/>
                <a:ea typeface="华文中宋" panose="02010600040101010101" pitchFamily="2" charset="-122"/>
              </a:rPr>
              <a:t>）、写作学习策略（</a:t>
            </a:r>
            <a:r>
              <a:rPr lang="en-US" altLang="zh-CN" sz="2400">
                <a:latin typeface="华文中宋" panose="02010600040101010101" pitchFamily="2" charset="-122"/>
                <a:ea typeface="华文中宋" panose="02010600040101010101" pitchFamily="2" charset="-122"/>
              </a:rPr>
              <a:t>1.5%</a:t>
            </a:r>
            <a:r>
              <a:rPr lang="zh-CN" altLang="zh-CN" sz="2400">
                <a:latin typeface="华文中宋" panose="02010600040101010101" pitchFamily="2" charset="-122"/>
                <a:ea typeface="华文中宋" panose="02010600040101010101" pitchFamily="2" charset="-122"/>
              </a:rPr>
              <a:t>）；</a:t>
            </a:r>
            <a:endParaRPr lang="en-US" altLang="zh-CN" sz="2400">
              <a:latin typeface="华文中宋" panose="02010600040101010101" pitchFamily="2" charset="-122"/>
              <a:ea typeface="华文中宋" panose="02010600040101010101" pitchFamily="2" charset="-122"/>
            </a:endParaRPr>
          </a:p>
          <a:p>
            <a:r>
              <a:rPr lang="zh-CN" altLang="zh-CN" sz="2400">
                <a:latin typeface="华文中宋" panose="02010600040101010101" pitchFamily="2" charset="-122"/>
                <a:ea typeface="华文中宋" panose="02010600040101010101" pitchFamily="2" charset="-122"/>
              </a:rPr>
              <a:t>从</a:t>
            </a:r>
            <a:r>
              <a:rPr lang="zh-CN" altLang="zh-CN" sz="2400" b="1" u="sng">
                <a:solidFill>
                  <a:srgbClr val="FF0000"/>
                </a:solidFill>
                <a:latin typeface="华文中宋" panose="02010600040101010101" pitchFamily="2" charset="-122"/>
                <a:ea typeface="华文中宋" panose="02010600040101010101" pitchFamily="2" charset="-122"/>
              </a:rPr>
              <a:t>综合学习策略</a:t>
            </a:r>
            <a:r>
              <a:rPr lang="zh-CN" altLang="zh-CN" sz="2400">
                <a:latin typeface="华文中宋" panose="02010600040101010101" pitchFamily="2" charset="-122"/>
                <a:ea typeface="华文中宋" panose="02010600040101010101" pitchFamily="2" charset="-122"/>
              </a:rPr>
              <a:t>来看，比例依次为汉语学习策略（</a:t>
            </a:r>
            <a:r>
              <a:rPr lang="en-US" altLang="zh-CN" sz="2400">
                <a:latin typeface="华文中宋" panose="02010600040101010101" pitchFamily="2" charset="-122"/>
                <a:ea typeface="华文中宋" panose="02010600040101010101" pitchFamily="2" charset="-122"/>
              </a:rPr>
              <a:t>9.8%</a:t>
            </a:r>
            <a:r>
              <a:rPr lang="zh-CN" altLang="zh-CN" sz="2400">
                <a:latin typeface="华文中宋" panose="02010600040101010101" pitchFamily="2" charset="-122"/>
                <a:ea typeface="华文中宋" panose="02010600040101010101" pitchFamily="2" charset="-122"/>
              </a:rPr>
              <a:t>）、需求分析（</a:t>
            </a:r>
            <a:r>
              <a:rPr lang="en-US" altLang="zh-CN" sz="2400">
                <a:latin typeface="华文中宋" panose="02010600040101010101" pitchFamily="2" charset="-122"/>
                <a:ea typeface="华文中宋" panose="02010600040101010101" pitchFamily="2" charset="-122"/>
              </a:rPr>
              <a:t>6.8%</a:t>
            </a:r>
            <a:r>
              <a:rPr lang="zh-CN" altLang="zh-CN" sz="2400">
                <a:latin typeface="华文中宋" panose="02010600040101010101" pitchFamily="2" charset="-122"/>
                <a:ea typeface="华文中宋" panose="02010600040101010101" pitchFamily="2" charset="-122"/>
              </a:rPr>
              <a:t>）、教学策略（</a:t>
            </a:r>
            <a:r>
              <a:rPr lang="en-US" altLang="zh-CN" sz="2400">
                <a:latin typeface="华文中宋" panose="02010600040101010101" pitchFamily="2" charset="-122"/>
                <a:ea typeface="华文中宋" panose="02010600040101010101" pitchFamily="2" charset="-122"/>
              </a:rPr>
              <a:t>5.3%</a:t>
            </a:r>
            <a:r>
              <a:rPr lang="zh-CN" altLang="zh-CN" sz="2400">
                <a:latin typeface="华文中宋" panose="02010600040101010101" pitchFamily="2" charset="-122"/>
                <a:ea typeface="华文中宋" panose="02010600040101010101" pitchFamily="2" charset="-122"/>
              </a:rPr>
              <a:t>）、元认知策略（</a:t>
            </a:r>
            <a:r>
              <a:rPr lang="en-US" altLang="zh-CN" sz="2400">
                <a:latin typeface="华文中宋" panose="02010600040101010101" pitchFamily="2" charset="-122"/>
                <a:ea typeface="华文中宋" panose="02010600040101010101" pitchFamily="2" charset="-122"/>
              </a:rPr>
              <a:t>4.5%</a:t>
            </a:r>
            <a:r>
              <a:rPr lang="zh-CN" altLang="zh-CN" sz="2400">
                <a:latin typeface="华文中宋" panose="02010600040101010101" pitchFamily="2" charset="-122"/>
                <a:ea typeface="华文中宋" panose="02010600040101010101" pitchFamily="2" charset="-122"/>
              </a:rPr>
              <a:t>）、文化策略（</a:t>
            </a:r>
            <a:r>
              <a:rPr lang="en-US" altLang="zh-CN" sz="2400">
                <a:latin typeface="华文中宋" panose="02010600040101010101" pitchFamily="2" charset="-122"/>
                <a:ea typeface="华文中宋" panose="02010600040101010101" pitchFamily="2" charset="-122"/>
              </a:rPr>
              <a:t>3.0%</a:t>
            </a:r>
            <a:r>
              <a:rPr lang="zh-CN" altLang="zh-CN" sz="2400">
                <a:latin typeface="华文中宋" panose="02010600040101010101" pitchFamily="2" charset="-122"/>
                <a:ea typeface="华文中宋" panose="02010600040101010101" pitchFamily="2" charset="-122"/>
              </a:rPr>
              <a:t>）、交际策略（</a:t>
            </a:r>
            <a:r>
              <a:rPr lang="en-US" altLang="zh-CN" sz="2400">
                <a:latin typeface="华文中宋" panose="02010600040101010101" pitchFamily="2" charset="-122"/>
                <a:ea typeface="华文中宋" panose="02010600040101010101" pitchFamily="2" charset="-122"/>
              </a:rPr>
              <a:t>2.3%</a:t>
            </a:r>
            <a:r>
              <a:rPr lang="zh-CN" altLang="zh-CN" sz="2400">
                <a:latin typeface="华文中宋" panose="02010600040101010101" pitchFamily="2" charset="-122"/>
                <a:ea typeface="华文中宋" panose="02010600040101010101" pitchFamily="2" charset="-122"/>
              </a:rPr>
              <a:t>）、回避策略（</a:t>
            </a:r>
            <a:r>
              <a:rPr lang="en-US" altLang="zh-CN" sz="2400">
                <a:latin typeface="华文中宋" panose="02010600040101010101" pitchFamily="2" charset="-122"/>
                <a:ea typeface="华文中宋" panose="02010600040101010101" pitchFamily="2" charset="-122"/>
              </a:rPr>
              <a:t>1.5%</a:t>
            </a:r>
            <a:r>
              <a:rPr lang="zh-CN" altLang="zh-CN" sz="2400">
                <a:latin typeface="华文中宋" panose="02010600040101010101" pitchFamily="2" charset="-122"/>
                <a:ea typeface="华文中宋" panose="02010600040101010101" pitchFamily="2" charset="-122"/>
              </a:rPr>
              <a:t>）、情感策略（</a:t>
            </a:r>
            <a:r>
              <a:rPr lang="en-US" altLang="zh-CN" sz="2400">
                <a:latin typeface="华文中宋" panose="02010600040101010101" pitchFamily="2" charset="-122"/>
                <a:ea typeface="华文中宋" panose="02010600040101010101" pitchFamily="2" charset="-122"/>
              </a:rPr>
              <a:t>1.5%</a:t>
            </a:r>
            <a:r>
              <a:rPr lang="zh-CN" altLang="zh-CN" sz="2400">
                <a:latin typeface="华文中宋" panose="02010600040101010101" pitchFamily="2" charset="-122"/>
                <a:ea typeface="华文中宋" panose="02010600040101010101" pitchFamily="2" charset="-122"/>
              </a:rPr>
              <a:t>）、语感（</a:t>
            </a:r>
            <a:r>
              <a:rPr lang="en-US" altLang="zh-CN" sz="2400">
                <a:latin typeface="华文中宋" panose="02010600040101010101" pitchFamily="2" charset="-122"/>
                <a:ea typeface="华文中宋" panose="02010600040101010101" pitchFamily="2" charset="-122"/>
              </a:rPr>
              <a:t>1.5%</a:t>
            </a:r>
            <a:r>
              <a:rPr lang="zh-CN" altLang="zh-CN" sz="2400">
                <a:latin typeface="华文中宋" panose="02010600040101010101" pitchFamily="2" charset="-122"/>
                <a:ea typeface="华文中宋" panose="02010600040101010101" pitchFamily="2" charset="-122"/>
              </a:rPr>
              <a:t>）等，还包括背诵、记忆、考试、纠错、课堂用语优化、注意、输入等其它策略（</a:t>
            </a:r>
            <a:r>
              <a:rPr lang="en-US" altLang="zh-CN" sz="2400">
                <a:latin typeface="华文中宋" panose="02010600040101010101" pitchFamily="2" charset="-122"/>
                <a:ea typeface="华文中宋" panose="02010600040101010101" pitchFamily="2" charset="-122"/>
              </a:rPr>
              <a:t>16.7%</a:t>
            </a:r>
            <a:r>
              <a:rPr lang="zh-CN" altLang="zh-CN" sz="2400">
                <a:latin typeface="华文中宋" panose="02010600040101010101" pitchFamily="2" charset="-122"/>
                <a:ea typeface="华文中宋" panose="02010600040101010101" pitchFamily="2" charset="-122"/>
              </a:rPr>
              <a:t>）。</a:t>
            </a:r>
            <a:endParaRPr lang="en-US" altLang="zh-CN" sz="2400">
              <a:latin typeface="华文中宋" panose="02010600040101010101" pitchFamily="2" charset="-122"/>
              <a:ea typeface="华文中宋" panose="02010600040101010101" pitchFamily="2" charset="-122"/>
            </a:endParaRPr>
          </a:p>
          <a:p>
            <a:r>
              <a:rPr lang="zh-CN" altLang="zh-CN" sz="2400">
                <a:latin typeface="华文中宋" panose="02010600040101010101" pitchFamily="2" charset="-122"/>
                <a:ea typeface="华文中宋" panose="02010600040101010101" pitchFamily="2" charset="-122"/>
              </a:rPr>
              <a:t>以上说明了不同学习者、不同课型、不同语言要素等的学习策略不同，因此，更多了解学习策略，有助于有针对性地开展汉语教学活动。</a:t>
            </a:r>
            <a:endParaRPr lang="zh-CN" altLang="en-US" sz="2400">
              <a:latin typeface="华文中宋" panose="02010600040101010101" pitchFamily="2" charset="-122"/>
              <a:ea typeface="华文中宋" panose="02010600040101010101" pitchFamily="2" charset="-122"/>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36865">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36865">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36865">
                                            <p:txEl>
                                              <p:pRg st="2" end="2"/>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0"/>
                                          </p:stCondLst>
                                        </p:cTn>
                                        <p:tgtEl>
                                          <p:spTgt spid="36865">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3"/>
          <p:cNvSpPr>
            <a:spLocks noGrp="1" noChangeArrowheads="1"/>
          </p:cNvSpPr>
          <p:nvPr>
            <p:ph idx="1"/>
          </p:nvPr>
        </p:nvSpPr>
        <p:spPr>
          <a:xfrm>
            <a:off x="395288" y="1916113"/>
            <a:ext cx="8229600" cy="4105275"/>
          </a:xfrm>
        </p:spPr>
        <p:txBody>
          <a:bodyPr/>
          <a:lstStyle/>
          <a:p>
            <a:pPr eaLnBrk="1" hangingPunct="1">
              <a:lnSpc>
                <a:spcPct val="90000"/>
              </a:lnSpc>
            </a:pPr>
            <a:r>
              <a:rPr lang="zh-CN" altLang="zh-CN" sz="2400" dirty="0">
                <a:latin typeface="华文中宋" panose="02010600040101010101" pitchFamily="2" charset="-122"/>
                <a:ea typeface="华文中宋" panose="02010600040101010101" pitchFamily="2" charset="-122"/>
              </a:rPr>
              <a:t>加快汉语国际传播，推进汉语走向世界，是扩大中国国际影响的重要战略举措</a:t>
            </a:r>
            <a:r>
              <a:rPr lang="zh-CN" altLang="en-US" sz="2400" dirty="0">
                <a:latin typeface="华文中宋" panose="02010600040101010101" pitchFamily="2" charset="-122"/>
                <a:ea typeface="华文中宋" panose="02010600040101010101" pitchFamily="2" charset="-122"/>
              </a:rPr>
              <a:t>。</a:t>
            </a:r>
            <a:endParaRPr lang="en-US" altLang="zh-CN" sz="2400" dirty="0">
              <a:latin typeface="华文中宋" panose="02010600040101010101" pitchFamily="2" charset="-122"/>
              <a:ea typeface="华文中宋" panose="02010600040101010101" pitchFamily="2" charset="-122"/>
            </a:endParaRPr>
          </a:p>
          <a:p>
            <a:pPr eaLnBrk="1" hangingPunct="1">
              <a:lnSpc>
                <a:spcPct val="90000"/>
              </a:lnSpc>
            </a:pPr>
            <a:endParaRPr lang="en-US" altLang="zh-CN" sz="2400" dirty="0">
              <a:latin typeface="华文中宋" panose="02010600040101010101" pitchFamily="2" charset="-122"/>
              <a:ea typeface="华文中宋" panose="02010600040101010101" pitchFamily="2" charset="-122"/>
            </a:endParaRPr>
          </a:p>
          <a:p>
            <a:pPr eaLnBrk="1" hangingPunct="1">
              <a:lnSpc>
                <a:spcPct val="90000"/>
              </a:lnSpc>
            </a:pPr>
            <a:r>
              <a:rPr lang="zh-CN" altLang="en-US" sz="2400" dirty="0">
                <a:latin typeface="华文中宋" panose="02010600040101010101" pitchFamily="2" charset="-122"/>
                <a:ea typeface="华文中宋" panose="02010600040101010101" pitchFamily="2" charset="-122"/>
              </a:rPr>
              <a:t>国际中文教育</a:t>
            </a:r>
            <a:r>
              <a:rPr lang="zh-CN" altLang="zh-CN" sz="2400" dirty="0">
                <a:latin typeface="华文中宋" panose="02010600040101010101" pitchFamily="2" charset="-122"/>
                <a:ea typeface="华文中宋" panose="02010600040101010101" pitchFamily="2" charset="-122"/>
              </a:rPr>
              <a:t>硕士专业学位正是为了适应“加快汉语国际化进程”迫切需要而设置的</a:t>
            </a:r>
            <a:r>
              <a:rPr lang="zh-CN" altLang="en-US" sz="2400" dirty="0">
                <a:latin typeface="华文中宋" panose="02010600040101010101" pitchFamily="2" charset="-122"/>
                <a:ea typeface="华文中宋" panose="02010600040101010101" pitchFamily="2" charset="-122"/>
              </a:rPr>
              <a:t>，目标是培养国际汉语师资。</a:t>
            </a:r>
            <a:endParaRPr lang="en-US" altLang="zh-CN" sz="2400" dirty="0">
              <a:latin typeface="华文中宋" panose="02010600040101010101" pitchFamily="2" charset="-122"/>
              <a:ea typeface="华文中宋" panose="02010600040101010101" pitchFamily="2" charset="-122"/>
            </a:endParaRPr>
          </a:p>
          <a:p>
            <a:pPr eaLnBrk="1" hangingPunct="1">
              <a:lnSpc>
                <a:spcPct val="90000"/>
              </a:lnSpc>
            </a:pPr>
            <a:endParaRPr lang="en-US" altLang="zh-CN" sz="2400" dirty="0">
              <a:latin typeface="华文中宋" panose="02010600040101010101" pitchFamily="2" charset="-122"/>
              <a:ea typeface="华文中宋" panose="02010600040101010101" pitchFamily="2" charset="-122"/>
            </a:endParaRPr>
          </a:p>
          <a:p>
            <a:pPr eaLnBrk="1" hangingPunct="1">
              <a:lnSpc>
                <a:spcPct val="90000"/>
              </a:lnSpc>
            </a:pPr>
            <a:r>
              <a:rPr lang="en-US" altLang="zh-CN" sz="2400" dirty="0">
                <a:latin typeface="华文中宋" panose="02010600040101010101" pitchFamily="2" charset="-122"/>
                <a:ea typeface="华文中宋" panose="02010600040101010101" pitchFamily="2" charset="-122"/>
              </a:rPr>
              <a:t>2009 </a:t>
            </a:r>
            <a:r>
              <a:rPr lang="zh-CN" altLang="zh-CN" sz="2400" dirty="0">
                <a:latin typeface="华文中宋" panose="02010600040101010101" pitchFamily="2" charset="-122"/>
                <a:ea typeface="华文中宋" panose="02010600040101010101" pitchFamily="2" charset="-122"/>
              </a:rPr>
              <a:t>年国务院学位办公布了《全日制</a:t>
            </a:r>
            <a:r>
              <a:rPr lang="zh-CN" altLang="en-US" sz="2400" dirty="0">
                <a:latin typeface="华文中宋" panose="02010600040101010101" pitchFamily="2" charset="-122"/>
                <a:ea typeface="华文中宋" panose="02010600040101010101" pitchFamily="2" charset="-122"/>
              </a:rPr>
              <a:t>国际中文教育</a:t>
            </a:r>
            <a:r>
              <a:rPr lang="zh-CN" altLang="zh-CN" sz="2400" dirty="0">
                <a:latin typeface="华文中宋" panose="02010600040101010101" pitchFamily="2" charset="-122"/>
                <a:ea typeface="华文中宋" panose="02010600040101010101" pitchFamily="2" charset="-122"/>
              </a:rPr>
              <a:t>硕士专业学位研究生指导性培养方案》（下称“</a:t>
            </a:r>
            <a:r>
              <a:rPr lang="en-US" altLang="zh-CN" sz="2400" dirty="0">
                <a:latin typeface="华文中宋" panose="02010600040101010101" pitchFamily="2" charset="-122"/>
                <a:ea typeface="华文中宋" panose="02010600040101010101" pitchFamily="2" charset="-122"/>
              </a:rPr>
              <a:t>09</a:t>
            </a:r>
            <a:r>
              <a:rPr lang="zh-CN" altLang="zh-CN" sz="2400" dirty="0">
                <a:latin typeface="华文中宋" panose="02010600040101010101" pitchFamily="2" charset="-122"/>
                <a:ea typeface="华文中宋" panose="02010600040101010101" pitchFamily="2" charset="-122"/>
              </a:rPr>
              <a:t>《方案》”），对该学位的培养目标、课程设置、社会实践和学位论文等提出了指导性意见。</a:t>
            </a:r>
            <a:endParaRPr lang="zh-CN" altLang="en-US" sz="2400" dirty="0">
              <a:latin typeface="华文中宋" panose="02010600040101010101" pitchFamily="2" charset="-122"/>
              <a:ea typeface="华文中宋" panose="02010600040101010101" pitchFamily="2" charset="-122"/>
            </a:endParaRPr>
          </a:p>
        </p:txBody>
      </p:sp>
      <p:sp>
        <p:nvSpPr>
          <p:cNvPr id="7171" name="Rectangle 5"/>
          <p:cNvSpPr>
            <a:spLocks noChangeArrowheads="1"/>
          </p:cNvSpPr>
          <p:nvPr/>
        </p:nvSpPr>
        <p:spPr bwMode="auto">
          <a:xfrm>
            <a:off x="1116013" y="908050"/>
            <a:ext cx="7129462"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bg2"/>
              </a:buClr>
              <a:buSzPct val="75000"/>
              <a:buFont typeface="Wingdings" panose="05000000000000000000" pitchFamily="2" charset="2"/>
              <a:buChar char="n"/>
              <a:defRPr sz="3200">
                <a:solidFill>
                  <a:schemeClr val="tx1"/>
                </a:solidFill>
                <a:latin typeface="Arial" panose="020B0604020202020204" pitchFamily="34" charset="0"/>
                <a:ea typeface="宋体" panose="02010600030101010101" pitchFamily="2" charset="-122"/>
              </a:defRPr>
            </a:lvl1pPr>
            <a:lvl2pPr marL="742950" indent="-285750">
              <a:spcBef>
                <a:spcPct val="20000"/>
              </a:spcBef>
              <a:buClr>
                <a:schemeClr val="accent2"/>
              </a:buClr>
              <a:buSzPct val="80000"/>
              <a:buFont typeface="Wingdings" panose="05000000000000000000" pitchFamily="2" charset="2"/>
              <a:buChar char="¨"/>
              <a:defRPr sz="2800">
                <a:solidFill>
                  <a:schemeClr val="tx1"/>
                </a:solidFill>
                <a:latin typeface="Arial" panose="020B0604020202020204" pitchFamily="34" charset="0"/>
                <a:ea typeface="宋体" panose="02010600030101010101" pitchFamily="2" charset="-122"/>
              </a:defRPr>
            </a:lvl2pPr>
            <a:lvl3pPr marL="1143000" indent="-228600">
              <a:spcBef>
                <a:spcPct val="20000"/>
              </a:spcBef>
              <a:buClr>
                <a:schemeClr val="bg2"/>
              </a:buClr>
              <a:buSzPct val="65000"/>
              <a:buFont typeface="Wingdings" panose="05000000000000000000" pitchFamily="2" charset="2"/>
              <a:buChar char="n"/>
              <a:defRPr sz="2400">
                <a:solidFill>
                  <a:schemeClr val="tx1"/>
                </a:solidFill>
                <a:latin typeface="Arial" panose="020B0604020202020204" pitchFamily="34" charset="0"/>
                <a:ea typeface="宋体" panose="02010600030101010101" pitchFamily="2" charset="-122"/>
              </a:defRPr>
            </a:lvl3pPr>
            <a:lvl4pPr marL="1600200" indent="-228600">
              <a:spcBef>
                <a:spcPct val="20000"/>
              </a:spcBef>
              <a:buClr>
                <a:schemeClr val="accent2"/>
              </a:buClr>
              <a:buSzPct val="70000"/>
              <a:buFont typeface="Wingdings" panose="05000000000000000000" pitchFamily="2" charset="2"/>
              <a:buChar char="¨"/>
              <a:defRPr sz="2000">
                <a:solidFill>
                  <a:schemeClr val="tx1"/>
                </a:solidFill>
                <a:latin typeface="Arial" panose="020B0604020202020204" pitchFamily="34" charset="0"/>
                <a:ea typeface="宋体" panose="02010600030101010101" pitchFamily="2" charset="-122"/>
              </a:defRPr>
            </a:lvl4pPr>
            <a:lvl5pPr marL="2057400" indent="-228600">
              <a:spcBef>
                <a:spcPct val="20000"/>
              </a:spcBef>
              <a:buClr>
                <a:schemeClr val="bg2"/>
              </a:buClr>
              <a:buFont typeface="Wingdings" panose="05000000000000000000" pitchFamily="2" charset="2"/>
              <a:buChar char="§"/>
              <a:defRPr sz="2000">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ea typeface="宋体" panose="02010600030101010101" pitchFamily="2" charset="-122"/>
              </a:defRPr>
            </a:lvl9pPr>
          </a:lstStyle>
          <a:p>
            <a:pPr algn="ctr" eaLnBrk="1" hangingPunct="1">
              <a:spcBef>
                <a:spcPct val="0"/>
              </a:spcBef>
              <a:buClrTx/>
              <a:buSzTx/>
              <a:buFont typeface="Wingdings" panose="05000000000000000000" pitchFamily="2" charset="2"/>
              <a:buNone/>
            </a:pPr>
            <a:r>
              <a:rPr lang="zh-CN" altLang="en-US" b="1" dirty="0">
                <a:latin typeface="华文中宋" panose="02010600040101010101" pitchFamily="2" charset="-122"/>
                <a:ea typeface="华文中宋" panose="02010600040101010101" pitchFamily="2" charset="-122"/>
              </a:rPr>
              <a:t>一、国际中文教育硕士培养目标</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5122">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5122">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122">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图表 3"/>
          <p:cNvGraphicFramePr/>
          <p:nvPr/>
        </p:nvGraphicFramePr>
        <p:xfrm>
          <a:off x="251520" y="1052736"/>
          <a:ext cx="8712968" cy="5112568"/>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内容占位符 2"/>
          <p:cNvSpPr>
            <a:spLocks noGrp="1" noChangeArrowheads="1"/>
          </p:cNvSpPr>
          <p:nvPr>
            <p:ph idx="1"/>
          </p:nvPr>
        </p:nvSpPr>
        <p:spPr>
          <a:xfrm>
            <a:off x="471488" y="1341438"/>
            <a:ext cx="8229600" cy="5040312"/>
          </a:xfrm>
        </p:spPr>
        <p:txBody>
          <a:bodyPr/>
          <a:lstStyle/>
          <a:p>
            <a:pPr eaLnBrk="1" hangingPunct="1">
              <a:lnSpc>
                <a:spcPct val="90000"/>
              </a:lnSpc>
            </a:pPr>
            <a:r>
              <a:rPr lang="zh-CN" altLang="en-US" sz="2000">
                <a:latin typeface="华文中宋" panose="02010600040101010101" pitchFamily="2" charset="-122"/>
                <a:ea typeface="华文中宋" panose="02010600040101010101" pitchFamily="2" charset="-122"/>
              </a:rPr>
              <a:t>初级水平韩国学生汉语词汇学习策略及词汇深度习得的实证研究</a:t>
            </a:r>
            <a:endParaRPr lang="en-US" altLang="zh-CN" sz="2000">
              <a:latin typeface="华文中宋" panose="02010600040101010101" pitchFamily="2" charset="-122"/>
              <a:ea typeface="华文中宋" panose="02010600040101010101" pitchFamily="2" charset="-122"/>
            </a:endParaRPr>
          </a:p>
          <a:p>
            <a:pPr eaLnBrk="1" hangingPunct="1">
              <a:lnSpc>
                <a:spcPct val="90000"/>
              </a:lnSpc>
            </a:pPr>
            <a:r>
              <a:rPr lang="zh-CN" altLang="zh-CN" sz="2000">
                <a:latin typeface="华文中宋" panose="02010600040101010101" pitchFamily="2" charset="-122"/>
                <a:ea typeface="华文中宋" panose="02010600040101010101" pitchFamily="2" charset="-122"/>
              </a:rPr>
              <a:t>阿塞拜疆孔子学院学生汉字学习策略的调查研究</a:t>
            </a:r>
            <a:endParaRPr lang="en-US" altLang="zh-CN" sz="2000">
              <a:latin typeface="华文中宋" panose="02010600040101010101" pitchFamily="2" charset="-122"/>
              <a:ea typeface="华文中宋" panose="02010600040101010101" pitchFamily="2" charset="-122"/>
            </a:endParaRPr>
          </a:p>
          <a:p>
            <a:pPr eaLnBrk="1" hangingPunct="1">
              <a:lnSpc>
                <a:spcPct val="90000"/>
              </a:lnSpc>
            </a:pPr>
            <a:r>
              <a:rPr lang="zh-CN" altLang="en-US" sz="2000">
                <a:latin typeface="华文中宋" panose="02010600040101010101" pitchFamily="2" charset="-122"/>
                <a:ea typeface="华文中宋" panose="02010600040101010101" pitchFamily="2" charset="-122"/>
              </a:rPr>
              <a:t>韩国汉语学习者语法学习策略调查报告</a:t>
            </a:r>
            <a:r>
              <a:rPr lang="en-US" altLang="zh-CN" sz="2000">
                <a:latin typeface="华文中宋" panose="02010600040101010101" pitchFamily="2" charset="-122"/>
                <a:ea typeface="华文中宋" panose="02010600040101010101" pitchFamily="2" charset="-122"/>
              </a:rPr>
              <a:t>——</a:t>
            </a:r>
            <a:r>
              <a:rPr lang="zh-CN" altLang="en-US" sz="2000">
                <a:latin typeface="华文中宋" panose="02010600040101010101" pitchFamily="2" charset="-122"/>
                <a:ea typeface="华文中宋" panose="02010600040101010101" pitchFamily="2" charset="-122"/>
              </a:rPr>
              <a:t>以韩国泰成孔子课堂为例</a:t>
            </a:r>
            <a:endParaRPr lang="en-US" altLang="zh-CN" sz="2000">
              <a:latin typeface="华文中宋" panose="02010600040101010101" pitchFamily="2" charset="-122"/>
              <a:ea typeface="华文中宋" panose="02010600040101010101" pitchFamily="2" charset="-122"/>
            </a:endParaRPr>
          </a:p>
          <a:p>
            <a:pPr eaLnBrk="1" hangingPunct="1">
              <a:lnSpc>
                <a:spcPct val="90000"/>
              </a:lnSpc>
            </a:pPr>
            <a:r>
              <a:rPr lang="zh-CN" altLang="en-US" sz="2000">
                <a:latin typeface="华文中宋" panose="02010600040101010101" pitchFamily="2" charset="-122"/>
                <a:ea typeface="华文中宋" panose="02010600040101010101" pitchFamily="2" charset="-122"/>
              </a:rPr>
              <a:t>教师修正性反馈对留学生汉语写作的有效性研究</a:t>
            </a:r>
            <a:endParaRPr lang="en-US" altLang="zh-CN" sz="2000">
              <a:latin typeface="华文中宋" panose="02010600040101010101" pitchFamily="2" charset="-122"/>
              <a:ea typeface="华文中宋" panose="02010600040101010101" pitchFamily="2" charset="-122"/>
            </a:endParaRPr>
          </a:p>
          <a:p>
            <a:pPr eaLnBrk="1" hangingPunct="1">
              <a:lnSpc>
                <a:spcPct val="90000"/>
              </a:lnSpc>
            </a:pPr>
            <a:r>
              <a:rPr lang="zh-CN" altLang="en-US" sz="2000">
                <a:latin typeface="华文中宋" panose="02010600040101010101" pitchFamily="2" charset="-122"/>
                <a:ea typeface="华文中宋" panose="02010600040101010101" pitchFamily="2" charset="-122"/>
              </a:rPr>
              <a:t>论对外汉语教学过程中的语感培养</a:t>
            </a:r>
            <a:endParaRPr lang="en-US" altLang="zh-CN" sz="2000">
              <a:latin typeface="华文中宋" panose="02010600040101010101" pitchFamily="2" charset="-122"/>
              <a:ea typeface="华文中宋" panose="02010600040101010101" pitchFamily="2" charset="-122"/>
            </a:endParaRPr>
          </a:p>
          <a:p>
            <a:pPr eaLnBrk="1" hangingPunct="1">
              <a:lnSpc>
                <a:spcPct val="90000"/>
              </a:lnSpc>
            </a:pPr>
            <a:r>
              <a:rPr lang="zh-CN" altLang="en-US" sz="2000">
                <a:latin typeface="华文中宋" panose="02010600040101010101" pitchFamily="2" charset="-122"/>
                <a:ea typeface="华文中宋" panose="02010600040101010101" pitchFamily="2" charset="-122"/>
              </a:rPr>
              <a:t>泰国学生汉语口语学习策略的研究</a:t>
            </a:r>
            <a:endParaRPr lang="en-US" altLang="zh-CN" sz="2000">
              <a:latin typeface="华文中宋" panose="02010600040101010101" pitchFamily="2" charset="-122"/>
              <a:ea typeface="华文中宋" panose="02010600040101010101" pitchFamily="2" charset="-122"/>
            </a:endParaRPr>
          </a:p>
          <a:p>
            <a:pPr eaLnBrk="1" hangingPunct="1">
              <a:lnSpc>
                <a:spcPct val="90000"/>
              </a:lnSpc>
            </a:pPr>
            <a:r>
              <a:rPr lang="zh-CN" altLang="zh-CN" sz="2000">
                <a:latin typeface="华文中宋" panose="02010600040101010101" pitchFamily="2" charset="-122"/>
                <a:ea typeface="华文中宋" panose="02010600040101010101" pitchFamily="2" charset="-122"/>
              </a:rPr>
              <a:t>来华留学生使用汉语词典现状调查</a:t>
            </a:r>
            <a:endParaRPr lang="en-US" altLang="zh-CN" sz="2000">
              <a:latin typeface="华文中宋" panose="02010600040101010101" pitchFamily="2" charset="-122"/>
              <a:ea typeface="华文中宋" panose="02010600040101010101" pitchFamily="2" charset="-122"/>
            </a:endParaRPr>
          </a:p>
          <a:p>
            <a:pPr eaLnBrk="1" hangingPunct="1">
              <a:lnSpc>
                <a:spcPct val="90000"/>
              </a:lnSpc>
            </a:pPr>
            <a:endParaRPr lang="en-US" altLang="zh-CN" sz="2000">
              <a:latin typeface="华文中宋" panose="02010600040101010101" pitchFamily="2" charset="-122"/>
              <a:ea typeface="华文中宋" panose="02010600040101010101" pitchFamily="2" charset="-122"/>
            </a:endParaRPr>
          </a:p>
          <a:p>
            <a:pPr eaLnBrk="1" hangingPunct="1">
              <a:lnSpc>
                <a:spcPct val="90000"/>
              </a:lnSpc>
            </a:pPr>
            <a:r>
              <a:rPr lang="zh-CN" altLang="zh-CN" sz="2000">
                <a:latin typeface="华文中宋" panose="02010600040101010101" pitchFamily="2" charset="-122"/>
                <a:ea typeface="华文中宋" panose="02010600040101010101" pitchFamily="2" charset="-122"/>
              </a:rPr>
              <a:t>外国学校者汉语口语元认知策略调查研究——以重庆师范大学为例</a:t>
            </a:r>
            <a:endParaRPr lang="en-US" altLang="zh-CN" sz="2000">
              <a:latin typeface="华文中宋" panose="02010600040101010101" pitchFamily="2" charset="-122"/>
              <a:ea typeface="华文中宋" panose="02010600040101010101" pitchFamily="2" charset="-122"/>
            </a:endParaRPr>
          </a:p>
          <a:p>
            <a:pPr eaLnBrk="1" hangingPunct="1">
              <a:lnSpc>
                <a:spcPct val="90000"/>
              </a:lnSpc>
            </a:pPr>
            <a:endParaRPr lang="en-US" altLang="zh-CN" sz="2000">
              <a:latin typeface="华文中宋" panose="02010600040101010101" pitchFamily="2" charset="-122"/>
              <a:ea typeface="华文中宋" panose="02010600040101010101" pitchFamily="2" charset="-122"/>
            </a:endParaRPr>
          </a:p>
          <a:p>
            <a:pPr eaLnBrk="1" hangingPunct="1">
              <a:lnSpc>
                <a:spcPct val="90000"/>
              </a:lnSpc>
            </a:pPr>
            <a:r>
              <a:rPr lang="zh-CN" altLang="en-US" sz="2000">
                <a:latin typeface="华文中宋" panose="02010600040101010101" pitchFamily="2" charset="-122"/>
                <a:ea typeface="华文中宋" panose="02010600040101010101" pitchFamily="2" charset="-122"/>
              </a:rPr>
              <a:t>泰国华裔中学生的汉语学习情感因素研究</a:t>
            </a:r>
            <a:endParaRPr lang="en-US" altLang="zh-CN" sz="2000">
              <a:latin typeface="华文中宋" panose="02010600040101010101" pitchFamily="2" charset="-122"/>
              <a:ea typeface="华文中宋" panose="02010600040101010101" pitchFamily="2" charset="-122"/>
            </a:endParaRPr>
          </a:p>
          <a:p>
            <a:pPr eaLnBrk="1" hangingPunct="1">
              <a:lnSpc>
                <a:spcPct val="90000"/>
              </a:lnSpc>
            </a:pPr>
            <a:r>
              <a:rPr lang="zh-CN" altLang="en-US" sz="2000">
                <a:latin typeface="华文中宋" panose="02010600040101010101" pitchFamily="2" charset="-122"/>
                <a:ea typeface="华文中宋" panose="02010600040101010101" pitchFamily="2" charset="-122"/>
              </a:rPr>
              <a:t>波多维耶霍孔子学院学习者汉语学习需求分析</a:t>
            </a:r>
            <a:endParaRPr lang="en-US" altLang="zh-CN" sz="2000">
              <a:latin typeface="华文中宋" panose="02010600040101010101" pitchFamily="2" charset="-122"/>
              <a:ea typeface="华文中宋" panose="02010600040101010101" pitchFamily="2" charset="-122"/>
            </a:endParaRPr>
          </a:p>
          <a:p>
            <a:pPr eaLnBrk="1" hangingPunct="1">
              <a:lnSpc>
                <a:spcPct val="90000"/>
              </a:lnSpc>
            </a:pPr>
            <a:endParaRPr lang="zh-CN" altLang="en-US" sz="2000">
              <a:latin typeface="华文中宋" panose="02010600040101010101" pitchFamily="2" charset="-122"/>
              <a:ea typeface="华文中宋" panose="02010600040101010101" pitchFamily="2" charset="-122"/>
            </a:endParaRPr>
          </a:p>
          <a:p>
            <a:r>
              <a:rPr lang="zh-CN" altLang="en-US" sz="2000">
                <a:latin typeface="华文中宋" panose="02010600040101010101" pitchFamily="2" charset="-122"/>
                <a:ea typeface="华文中宋" panose="02010600040101010101" pitchFamily="2" charset="-122"/>
              </a:rPr>
              <a:t>目的语与非目的语环境中初级水平泰国学生汉语学习策略比较研究</a:t>
            </a:r>
            <a:endParaRPr lang="en-US" altLang="zh-CN" sz="2000">
              <a:latin typeface="华文中宋" panose="02010600040101010101" pitchFamily="2" charset="-122"/>
              <a:ea typeface="华文中宋" panose="02010600040101010101" pitchFamily="2" charset="-122"/>
            </a:endParaRPr>
          </a:p>
          <a:p>
            <a:r>
              <a:rPr lang="zh-CN" altLang="en-US" sz="2000">
                <a:latin typeface="华文中宋" panose="02010600040101010101" pitchFamily="2" charset="-122"/>
                <a:ea typeface="华文中宋" panose="02010600040101010101" pitchFamily="2" charset="-122"/>
              </a:rPr>
              <a:t>印尼华裔学生的汉语环境及其对汉语学习的影响</a:t>
            </a:r>
            <a:endParaRPr lang="en-US" altLang="zh-CN" sz="2000">
              <a:latin typeface="华文中宋" panose="02010600040101010101" pitchFamily="2" charset="-122"/>
              <a:ea typeface="华文中宋" panose="02010600040101010101" pitchFamily="2" charset="-122"/>
            </a:endParaRPr>
          </a:p>
          <a:p>
            <a:endParaRPr lang="en-US" altLang="zh-CN" sz="2000">
              <a:latin typeface="华文中宋" panose="02010600040101010101" pitchFamily="2" charset="-122"/>
              <a:ea typeface="华文中宋" panose="02010600040101010101" pitchFamily="2" charset="-122"/>
            </a:endParaRPr>
          </a:p>
          <a:p>
            <a:pPr eaLnBrk="1" hangingPunct="1">
              <a:lnSpc>
                <a:spcPct val="90000"/>
              </a:lnSpc>
            </a:pPr>
            <a:endParaRPr lang="en-US" altLang="zh-CN" sz="2400">
              <a:latin typeface="华文中宋" panose="02010600040101010101" pitchFamily="2" charset="-122"/>
              <a:ea typeface="华文中宋" panose="02010600040101010101" pitchFamily="2" charset="-122"/>
            </a:endParaRPr>
          </a:p>
          <a:p>
            <a:pPr eaLnBrk="1" hangingPunct="1">
              <a:lnSpc>
                <a:spcPct val="90000"/>
              </a:lnSpc>
            </a:pPr>
            <a:endParaRPr lang="en-US" altLang="zh-CN" sz="2400">
              <a:latin typeface="华文中宋" panose="02010600040101010101" pitchFamily="2" charset="-122"/>
              <a:ea typeface="华文中宋" panose="02010600040101010101" pitchFamily="2" charset="-122"/>
            </a:endParaRPr>
          </a:p>
        </p:txBody>
      </p:sp>
      <p:sp>
        <p:nvSpPr>
          <p:cNvPr id="45059" name="标题 1"/>
          <p:cNvSpPr>
            <a:spLocks noGrp="1" noChangeArrowheads="1"/>
          </p:cNvSpPr>
          <p:nvPr>
            <p:ph type="title"/>
          </p:nvPr>
        </p:nvSpPr>
        <p:spPr>
          <a:xfrm>
            <a:off x="457200" y="476250"/>
            <a:ext cx="8229600" cy="668338"/>
          </a:xfrm>
        </p:spPr>
        <p:txBody>
          <a:bodyPr/>
          <a:lstStyle/>
          <a:p>
            <a:r>
              <a:rPr lang="zh-CN" altLang="en-US">
                <a:latin typeface="华文中宋" panose="02010600040101010101" pitchFamily="2" charset="-122"/>
                <a:ea typeface="华文中宋" panose="02010600040101010101" pitchFamily="2" charset="-122"/>
              </a:rPr>
              <a:t>论文选题</a:t>
            </a: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1" name="内容占位符 2"/>
          <p:cNvSpPr>
            <a:spLocks noGrp="1" noChangeArrowheads="1"/>
          </p:cNvSpPr>
          <p:nvPr>
            <p:ph idx="1"/>
          </p:nvPr>
        </p:nvSpPr>
        <p:spPr>
          <a:xfrm>
            <a:off x="323850" y="765175"/>
            <a:ext cx="8496300" cy="5184775"/>
          </a:xfrm>
        </p:spPr>
        <p:txBody>
          <a:bodyPr/>
          <a:lstStyle/>
          <a:p>
            <a:r>
              <a:rPr lang="zh-CN" altLang="en-US" b="1">
                <a:latin typeface="华文中宋" panose="02010600040101010101" pitchFamily="2" charset="-122"/>
                <a:ea typeface="华文中宋" panose="02010600040101010101" pitchFamily="2" charset="-122"/>
              </a:rPr>
              <a:t>（二）</a:t>
            </a:r>
            <a:r>
              <a:rPr lang="zh-CN" altLang="zh-CN" b="1">
                <a:latin typeface="华文中宋" panose="02010600040101010101" pitchFamily="2" charset="-122"/>
                <a:ea typeface="华文中宋" panose="02010600040101010101" pitchFamily="2" charset="-122"/>
              </a:rPr>
              <a:t>汉语教学方法</a:t>
            </a:r>
            <a:endParaRPr lang="en-US" altLang="zh-CN" b="1">
              <a:latin typeface="华文中宋" panose="02010600040101010101" pitchFamily="2" charset="-122"/>
              <a:ea typeface="华文中宋" panose="02010600040101010101" pitchFamily="2" charset="-122"/>
            </a:endParaRPr>
          </a:p>
          <a:p>
            <a:endParaRPr lang="zh-CN" altLang="zh-CN" b="1">
              <a:latin typeface="华文中宋" panose="02010600040101010101" pitchFamily="2" charset="-122"/>
              <a:ea typeface="华文中宋" panose="02010600040101010101" pitchFamily="2" charset="-122"/>
            </a:endParaRPr>
          </a:p>
          <a:p>
            <a:r>
              <a:rPr lang="zh-CN" altLang="zh-CN">
                <a:latin typeface="华文中宋" panose="02010600040101010101" pitchFamily="2" charset="-122"/>
                <a:ea typeface="华文中宋" panose="02010600040101010101" pitchFamily="2" charset="-122"/>
              </a:rPr>
              <a:t>汉语教学方法是教学过程中为实现汉语教学目的和教学任务要求，教师在教学活动中所采取的行为方式的总结。</a:t>
            </a:r>
            <a:endParaRPr lang="en-US" altLang="zh-CN">
              <a:latin typeface="华文中宋" panose="02010600040101010101" pitchFamily="2" charset="-122"/>
              <a:ea typeface="华文中宋" panose="02010600040101010101" pitchFamily="2" charset="-122"/>
            </a:endParaRPr>
          </a:p>
          <a:p>
            <a:r>
              <a:rPr lang="zh-CN" altLang="zh-CN">
                <a:latin typeface="华文中宋" panose="02010600040101010101" pitchFamily="2" charset="-122"/>
                <a:ea typeface="华文中宋" panose="02010600040101010101" pitchFamily="2" charset="-122"/>
              </a:rPr>
              <a:t>该领域的选题可细分为教学理论、教学手段、课程设计、语言要素教学等四个方面。</a:t>
            </a:r>
            <a:endParaRPr lang="zh-CN" altLang="en-US">
              <a:latin typeface="华文中宋" panose="02010600040101010101" pitchFamily="2" charset="-122"/>
              <a:ea typeface="华文中宋" panose="02010600040101010101" pitchFamily="2" charset="-122"/>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40961">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40961">
                                            <p:txEl>
                                              <p:pRg st="2" end="2"/>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40961">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内容占位符 3"/>
          <p:cNvGraphicFramePr>
            <a:graphicFrameLocks noGrp="1"/>
          </p:cNvGraphicFramePr>
          <p:nvPr>
            <p:ph idx="4294967295"/>
          </p:nvPr>
        </p:nvGraphicFramePr>
        <p:xfrm>
          <a:off x="1187450" y="2133600"/>
          <a:ext cx="6911976" cy="3384552"/>
        </p:xfrm>
        <a:graphic>
          <a:graphicData uri="http://schemas.openxmlformats.org/drawingml/2006/table">
            <a:tbl>
              <a:tblPr firstRow="1" firstCol="1" bandRow="1">
                <a:tableStyleId>{5C22544A-7EE6-4342-B048-85BDC9FD1C3A}</a:tableStyleId>
              </a:tblPr>
              <a:tblGrid>
                <a:gridCol w="1037039">
                  <a:extLst>
                    <a:ext uri="{9D8B030D-6E8A-4147-A177-3AD203B41FA5}">
                      <a16:colId xmlns:a16="http://schemas.microsoft.com/office/drawing/2014/main" val="20000"/>
                    </a:ext>
                  </a:extLst>
                </a:gridCol>
                <a:gridCol w="2766254">
                  <a:extLst>
                    <a:ext uri="{9D8B030D-6E8A-4147-A177-3AD203B41FA5}">
                      <a16:colId xmlns:a16="http://schemas.microsoft.com/office/drawing/2014/main" val="20001"/>
                    </a:ext>
                  </a:extLst>
                </a:gridCol>
                <a:gridCol w="1553733">
                  <a:extLst>
                    <a:ext uri="{9D8B030D-6E8A-4147-A177-3AD203B41FA5}">
                      <a16:colId xmlns:a16="http://schemas.microsoft.com/office/drawing/2014/main" val="20002"/>
                    </a:ext>
                  </a:extLst>
                </a:gridCol>
                <a:gridCol w="1554950">
                  <a:extLst>
                    <a:ext uri="{9D8B030D-6E8A-4147-A177-3AD203B41FA5}">
                      <a16:colId xmlns:a16="http://schemas.microsoft.com/office/drawing/2014/main" val="20003"/>
                    </a:ext>
                  </a:extLst>
                </a:gridCol>
              </a:tblGrid>
              <a:tr h="564092">
                <a:tc>
                  <a:txBody>
                    <a:bodyPr/>
                    <a:lstStyle/>
                    <a:p>
                      <a:pPr algn="ctr">
                        <a:spcAft>
                          <a:spcPts val="0"/>
                        </a:spcAft>
                      </a:pPr>
                      <a:r>
                        <a:rPr lang="zh-CN" sz="2400" kern="0" dirty="0">
                          <a:effectLst/>
                          <a:latin typeface="华文中宋" panose="02010600040101010101" pitchFamily="2" charset="-122"/>
                          <a:ea typeface="华文中宋" panose="02010600040101010101" pitchFamily="2" charset="-122"/>
                        </a:rPr>
                        <a:t>序号</a:t>
                      </a:r>
                      <a:endParaRPr lang="zh-CN" sz="2400" kern="100" dirty="0">
                        <a:effectLst/>
                        <a:latin typeface="华文中宋" panose="02010600040101010101" pitchFamily="2" charset="-122"/>
                        <a:ea typeface="华文中宋" panose="02010600040101010101" pitchFamily="2" charset="-122"/>
                        <a:cs typeface="Times New Roman" panose="02020603050405020304" pitchFamily="18" charset="0"/>
                      </a:endParaRPr>
                    </a:p>
                  </a:txBody>
                  <a:tcPr marL="68572" marR="68572" marT="0" marB="0"/>
                </a:tc>
                <a:tc>
                  <a:txBody>
                    <a:bodyPr/>
                    <a:lstStyle/>
                    <a:p>
                      <a:pPr algn="ctr">
                        <a:spcAft>
                          <a:spcPts val="0"/>
                        </a:spcAft>
                      </a:pPr>
                      <a:r>
                        <a:rPr lang="zh-CN" sz="2400" kern="0" dirty="0">
                          <a:effectLst/>
                          <a:latin typeface="华文中宋" panose="02010600040101010101" pitchFamily="2" charset="-122"/>
                          <a:ea typeface="华文中宋" panose="02010600040101010101" pitchFamily="2" charset="-122"/>
                        </a:rPr>
                        <a:t>选题领域</a:t>
                      </a:r>
                      <a:endParaRPr lang="zh-CN" sz="2400" kern="100" dirty="0">
                        <a:effectLst/>
                        <a:latin typeface="华文中宋" panose="02010600040101010101" pitchFamily="2" charset="-122"/>
                        <a:ea typeface="华文中宋" panose="02010600040101010101" pitchFamily="2" charset="-122"/>
                        <a:cs typeface="Times New Roman" panose="02020603050405020304" pitchFamily="18" charset="0"/>
                      </a:endParaRPr>
                    </a:p>
                  </a:txBody>
                  <a:tcPr marL="68572" marR="68572" marT="0" marB="0" anchor="ctr"/>
                </a:tc>
                <a:tc>
                  <a:txBody>
                    <a:bodyPr/>
                    <a:lstStyle/>
                    <a:p>
                      <a:pPr algn="ctr">
                        <a:spcAft>
                          <a:spcPts val="0"/>
                        </a:spcAft>
                      </a:pPr>
                      <a:r>
                        <a:rPr lang="zh-CN" sz="2400" kern="0">
                          <a:effectLst/>
                          <a:latin typeface="华文中宋" panose="02010600040101010101" pitchFamily="2" charset="-122"/>
                          <a:ea typeface="华文中宋" panose="02010600040101010101" pitchFamily="2" charset="-122"/>
                        </a:rPr>
                        <a:t>数量</a:t>
                      </a:r>
                      <a:endParaRPr lang="zh-CN" sz="2400" kern="100">
                        <a:effectLst/>
                        <a:latin typeface="华文中宋" panose="02010600040101010101" pitchFamily="2" charset="-122"/>
                        <a:ea typeface="华文中宋" panose="02010600040101010101" pitchFamily="2" charset="-122"/>
                        <a:cs typeface="Times New Roman" panose="02020603050405020304" pitchFamily="18" charset="0"/>
                      </a:endParaRPr>
                    </a:p>
                  </a:txBody>
                  <a:tcPr marL="68572" marR="68572" marT="0" marB="0" anchor="ctr"/>
                </a:tc>
                <a:tc>
                  <a:txBody>
                    <a:bodyPr/>
                    <a:lstStyle/>
                    <a:p>
                      <a:pPr algn="ctr">
                        <a:spcAft>
                          <a:spcPts val="0"/>
                        </a:spcAft>
                      </a:pPr>
                      <a:r>
                        <a:rPr lang="zh-CN" sz="2400" kern="0">
                          <a:effectLst/>
                          <a:latin typeface="华文中宋" panose="02010600040101010101" pitchFamily="2" charset="-122"/>
                          <a:ea typeface="华文中宋" panose="02010600040101010101" pitchFamily="2" charset="-122"/>
                        </a:rPr>
                        <a:t>百分比</a:t>
                      </a:r>
                      <a:endParaRPr lang="zh-CN" sz="2400" kern="100">
                        <a:effectLst/>
                        <a:latin typeface="华文中宋" panose="02010600040101010101" pitchFamily="2" charset="-122"/>
                        <a:ea typeface="华文中宋" panose="02010600040101010101" pitchFamily="2" charset="-122"/>
                        <a:cs typeface="Times New Roman" panose="02020603050405020304" pitchFamily="18" charset="0"/>
                      </a:endParaRPr>
                    </a:p>
                  </a:txBody>
                  <a:tcPr marL="68572" marR="68572" marT="0" marB="0" anchor="ctr"/>
                </a:tc>
                <a:extLst>
                  <a:ext uri="{0D108BD9-81ED-4DB2-BD59-A6C34878D82A}">
                    <a16:rowId xmlns:a16="http://schemas.microsoft.com/office/drawing/2014/main" val="10000"/>
                  </a:ext>
                </a:extLst>
              </a:tr>
              <a:tr h="564092">
                <a:tc>
                  <a:txBody>
                    <a:bodyPr/>
                    <a:lstStyle/>
                    <a:p>
                      <a:pPr algn="ctr">
                        <a:spcAft>
                          <a:spcPts val="0"/>
                        </a:spcAft>
                      </a:pPr>
                      <a:r>
                        <a:rPr lang="en-US" sz="2400" kern="0">
                          <a:effectLst/>
                          <a:latin typeface="华文中宋" panose="02010600040101010101" pitchFamily="2" charset="-122"/>
                          <a:ea typeface="华文中宋" panose="02010600040101010101" pitchFamily="2" charset="-122"/>
                        </a:rPr>
                        <a:t>1</a:t>
                      </a:r>
                      <a:endParaRPr lang="zh-CN" sz="2400" kern="100">
                        <a:effectLst/>
                        <a:latin typeface="华文中宋" panose="02010600040101010101" pitchFamily="2" charset="-122"/>
                        <a:ea typeface="华文中宋" panose="02010600040101010101" pitchFamily="2" charset="-122"/>
                        <a:cs typeface="Times New Roman" panose="02020603050405020304" pitchFamily="18" charset="0"/>
                      </a:endParaRPr>
                    </a:p>
                  </a:txBody>
                  <a:tcPr marL="68572" marR="68572" marT="0" marB="0"/>
                </a:tc>
                <a:tc>
                  <a:txBody>
                    <a:bodyPr/>
                    <a:lstStyle/>
                    <a:p>
                      <a:pPr algn="l">
                        <a:spcAft>
                          <a:spcPts val="0"/>
                        </a:spcAft>
                      </a:pPr>
                      <a:r>
                        <a:rPr lang="zh-CN" sz="2400" kern="0" dirty="0">
                          <a:effectLst/>
                          <a:latin typeface="华文中宋" panose="02010600040101010101" pitchFamily="2" charset="-122"/>
                          <a:ea typeface="华文中宋" panose="02010600040101010101" pitchFamily="2" charset="-122"/>
                        </a:rPr>
                        <a:t>教学理论</a:t>
                      </a:r>
                      <a:endParaRPr lang="zh-CN" sz="2400" kern="100" dirty="0">
                        <a:effectLst/>
                        <a:latin typeface="华文中宋" panose="02010600040101010101" pitchFamily="2" charset="-122"/>
                        <a:ea typeface="华文中宋" panose="02010600040101010101" pitchFamily="2" charset="-122"/>
                        <a:cs typeface="Times New Roman" panose="02020603050405020304" pitchFamily="18" charset="0"/>
                      </a:endParaRPr>
                    </a:p>
                  </a:txBody>
                  <a:tcPr marL="68572" marR="68572" marT="0" marB="0" anchor="ctr"/>
                </a:tc>
                <a:tc>
                  <a:txBody>
                    <a:bodyPr/>
                    <a:lstStyle/>
                    <a:p>
                      <a:pPr algn="ctr">
                        <a:spcAft>
                          <a:spcPts val="0"/>
                        </a:spcAft>
                      </a:pPr>
                      <a:r>
                        <a:rPr lang="en-US" sz="2400" kern="0" dirty="0">
                          <a:effectLst/>
                          <a:latin typeface="华文中宋" panose="02010600040101010101" pitchFamily="2" charset="-122"/>
                          <a:ea typeface="华文中宋" panose="02010600040101010101" pitchFamily="2" charset="-122"/>
                        </a:rPr>
                        <a:t>405</a:t>
                      </a:r>
                      <a:endParaRPr lang="zh-CN" sz="2400" kern="100" dirty="0">
                        <a:effectLst/>
                        <a:latin typeface="华文中宋" panose="02010600040101010101" pitchFamily="2" charset="-122"/>
                        <a:ea typeface="华文中宋" panose="02010600040101010101" pitchFamily="2" charset="-122"/>
                        <a:cs typeface="Times New Roman" panose="02020603050405020304" pitchFamily="18" charset="0"/>
                      </a:endParaRPr>
                    </a:p>
                  </a:txBody>
                  <a:tcPr marL="68572" marR="68572" marT="0" marB="0" anchor="ctr"/>
                </a:tc>
                <a:tc>
                  <a:txBody>
                    <a:bodyPr/>
                    <a:lstStyle/>
                    <a:p>
                      <a:pPr algn="ctr">
                        <a:spcAft>
                          <a:spcPts val="0"/>
                        </a:spcAft>
                      </a:pPr>
                      <a:r>
                        <a:rPr lang="en-US" sz="2400" kern="0">
                          <a:effectLst/>
                          <a:latin typeface="华文中宋" panose="02010600040101010101" pitchFamily="2" charset="-122"/>
                          <a:ea typeface="华文中宋" panose="02010600040101010101" pitchFamily="2" charset="-122"/>
                        </a:rPr>
                        <a:t>30.2%</a:t>
                      </a:r>
                      <a:endParaRPr lang="zh-CN" sz="2400" kern="100">
                        <a:effectLst/>
                        <a:latin typeface="华文中宋" panose="02010600040101010101" pitchFamily="2" charset="-122"/>
                        <a:ea typeface="华文中宋" panose="02010600040101010101" pitchFamily="2" charset="-122"/>
                        <a:cs typeface="Times New Roman" panose="02020603050405020304" pitchFamily="18" charset="0"/>
                      </a:endParaRPr>
                    </a:p>
                  </a:txBody>
                  <a:tcPr marL="68572" marR="68572" marT="0" marB="0" anchor="ctr"/>
                </a:tc>
                <a:extLst>
                  <a:ext uri="{0D108BD9-81ED-4DB2-BD59-A6C34878D82A}">
                    <a16:rowId xmlns:a16="http://schemas.microsoft.com/office/drawing/2014/main" val="10001"/>
                  </a:ext>
                </a:extLst>
              </a:tr>
              <a:tr h="564092">
                <a:tc>
                  <a:txBody>
                    <a:bodyPr/>
                    <a:lstStyle/>
                    <a:p>
                      <a:pPr algn="ctr">
                        <a:spcAft>
                          <a:spcPts val="0"/>
                        </a:spcAft>
                      </a:pPr>
                      <a:r>
                        <a:rPr lang="en-US" sz="2400" kern="0">
                          <a:effectLst/>
                          <a:latin typeface="华文中宋" panose="02010600040101010101" pitchFamily="2" charset="-122"/>
                          <a:ea typeface="华文中宋" panose="02010600040101010101" pitchFamily="2" charset="-122"/>
                        </a:rPr>
                        <a:t>2</a:t>
                      </a:r>
                      <a:endParaRPr lang="zh-CN" sz="2400" kern="100">
                        <a:effectLst/>
                        <a:latin typeface="华文中宋" panose="02010600040101010101" pitchFamily="2" charset="-122"/>
                        <a:ea typeface="华文中宋" panose="02010600040101010101" pitchFamily="2" charset="-122"/>
                        <a:cs typeface="Times New Roman" panose="02020603050405020304" pitchFamily="18" charset="0"/>
                      </a:endParaRPr>
                    </a:p>
                  </a:txBody>
                  <a:tcPr marL="68572" marR="68572" marT="0" marB="0"/>
                </a:tc>
                <a:tc>
                  <a:txBody>
                    <a:bodyPr/>
                    <a:lstStyle/>
                    <a:p>
                      <a:pPr algn="l">
                        <a:spcAft>
                          <a:spcPts val="0"/>
                        </a:spcAft>
                      </a:pPr>
                      <a:r>
                        <a:rPr lang="zh-CN" sz="2400" kern="0" dirty="0">
                          <a:effectLst/>
                          <a:latin typeface="华文中宋" panose="02010600040101010101" pitchFamily="2" charset="-122"/>
                          <a:ea typeface="华文中宋" panose="02010600040101010101" pitchFamily="2" charset="-122"/>
                        </a:rPr>
                        <a:t>教学手段</a:t>
                      </a:r>
                      <a:endParaRPr lang="zh-CN" sz="2400" kern="100" dirty="0">
                        <a:effectLst/>
                        <a:latin typeface="华文中宋" panose="02010600040101010101" pitchFamily="2" charset="-122"/>
                        <a:ea typeface="华文中宋" panose="02010600040101010101" pitchFamily="2" charset="-122"/>
                        <a:cs typeface="Times New Roman" panose="02020603050405020304" pitchFamily="18" charset="0"/>
                      </a:endParaRPr>
                    </a:p>
                  </a:txBody>
                  <a:tcPr marL="68572" marR="68572" marT="0" marB="0" anchor="ctr"/>
                </a:tc>
                <a:tc>
                  <a:txBody>
                    <a:bodyPr/>
                    <a:lstStyle/>
                    <a:p>
                      <a:pPr algn="ctr">
                        <a:spcAft>
                          <a:spcPts val="0"/>
                        </a:spcAft>
                      </a:pPr>
                      <a:r>
                        <a:rPr lang="en-US" sz="2400" kern="0" dirty="0">
                          <a:effectLst/>
                          <a:latin typeface="华文中宋" panose="02010600040101010101" pitchFamily="2" charset="-122"/>
                          <a:ea typeface="华文中宋" panose="02010600040101010101" pitchFamily="2" charset="-122"/>
                        </a:rPr>
                        <a:t>49</a:t>
                      </a:r>
                      <a:endParaRPr lang="zh-CN" sz="2400" kern="100" dirty="0">
                        <a:effectLst/>
                        <a:latin typeface="华文中宋" panose="02010600040101010101" pitchFamily="2" charset="-122"/>
                        <a:ea typeface="华文中宋" panose="02010600040101010101" pitchFamily="2" charset="-122"/>
                        <a:cs typeface="Times New Roman" panose="02020603050405020304" pitchFamily="18" charset="0"/>
                      </a:endParaRPr>
                    </a:p>
                  </a:txBody>
                  <a:tcPr marL="68572" marR="68572" marT="0" marB="0" anchor="ctr"/>
                </a:tc>
                <a:tc>
                  <a:txBody>
                    <a:bodyPr/>
                    <a:lstStyle/>
                    <a:p>
                      <a:pPr algn="ctr">
                        <a:spcAft>
                          <a:spcPts val="0"/>
                        </a:spcAft>
                      </a:pPr>
                      <a:r>
                        <a:rPr lang="en-US" sz="2400" kern="0">
                          <a:effectLst/>
                          <a:latin typeface="华文中宋" panose="02010600040101010101" pitchFamily="2" charset="-122"/>
                          <a:ea typeface="华文中宋" panose="02010600040101010101" pitchFamily="2" charset="-122"/>
                        </a:rPr>
                        <a:t>3.6%</a:t>
                      </a:r>
                      <a:endParaRPr lang="zh-CN" sz="2400" kern="100">
                        <a:effectLst/>
                        <a:latin typeface="华文中宋" panose="02010600040101010101" pitchFamily="2" charset="-122"/>
                        <a:ea typeface="华文中宋" panose="02010600040101010101" pitchFamily="2" charset="-122"/>
                        <a:cs typeface="Times New Roman" panose="02020603050405020304" pitchFamily="18" charset="0"/>
                      </a:endParaRPr>
                    </a:p>
                  </a:txBody>
                  <a:tcPr marL="68572" marR="68572" marT="0" marB="0" anchor="ctr"/>
                </a:tc>
                <a:extLst>
                  <a:ext uri="{0D108BD9-81ED-4DB2-BD59-A6C34878D82A}">
                    <a16:rowId xmlns:a16="http://schemas.microsoft.com/office/drawing/2014/main" val="10002"/>
                  </a:ext>
                </a:extLst>
              </a:tr>
              <a:tr h="564092">
                <a:tc>
                  <a:txBody>
                    <a:bodyPr/>
                    <a:lstStyle/>
                    <a:p>
                      <a:pPr algn="ctr">
                        <a:spcAft>
                          <a:spcPts val="0"/>
                        </a:spcAft>
                      </a:pPr>
                      <a:r>
                        <a:rPr lang="en-US" sz="2400" kern="0">
                          <a:effectLst/>
                          <a:latin typeface="华文中宋" panose="02010600040101010101" pitchFamily="2" charset="-122"/>
                          <a:ea typeface="华文中宋" panose="02010600040101010101" pitchFamily="2" charset="-122"/>
                        </a:rPr>
                        <a:t>3</a:t>
                      </a:r>
                      <a:endParaRPr lang="zh-CN" sz="2400" kern="100">
                        <a:effectLst/>
                        <a:latin typeface="华文中宋" panose="02010600040101010101" pitchFamily="2" charset="-122"/>
                        <a:ea typeface="华文中宋" panose="02010600040101010101" pitchFamily="2" charset="-122"/>
                        <a:cs typeface="Times New Roman" panose="02020603050405020304" pitchFamily="18" charset="0"/>
                      </a:endParaRPr>
                    </a:p>
                  </a:txBody>
                  <a:tcPr marL="68572" marR="68572" marT="0" marB="0"/>
                </a:tc>
                <a:tc>
                  <a:txBody>
                    <a:bodyPr/>
                    <a:lstStyle/>
                    <a:p>
                      <a:pPr algn="l">
                        <a:spcAft>
                          <a:spcPts val="0"/>
                        </a:spcAft>
                      </a:pPr>
                      <a:r>
                        <a:rPr lang="zh-CN" sz="2400" kern="0">
                          <a:effectLst/>
                          <a:latin typeface="华文中宋" panose="02010600040101010101" pitchFamily="2" charset="-122"/>
                          <a:ea typeface="华文中宋" panose="02010600040101010101" pitchFamily="2" charset="-122"/>
                        </a:rPr>
                        <a:t>课程设计</a:t>
                      </a:r>
                      <a:endParaRPr lang="zh-CN" sz="2400" kern="100">
                        <a:effectLst/>
                        <a:latin typeface="华文中宋" panose="02010600040101010101" pitchFamily="2" charset="-122"/>
                        <a:ea typeface="华文中宋" panose="02010600040101010101" pitchFamily="2" charset="-122"/>
                        <a:cs typeface="Times New Roman" panose="02020603050405020304" pitchFamily="18" charset="0"/>
                      </a:endParaRPr>
                    </a:p>
                  </a:txBody>
                  <a:tcPr marL="68572" marR="68572" marT="0" marB="0" anchor="ctr"/>
                </a:tc>
                <a:tc>
                  <a:txBody>
                    <a:bodyPr/>
                    <a:lstStyle/>
                    <a:p>
                      <a:pPr algn="ctr">
                        <a:spcAft>
                          <a:spcPts val="0"/>
                        </a:spcAft>
                      </a:pPr>
                      <a:r>
                        <a:rPr lang="en-US" sz="2400" kern="0" dirty="0">
                          <a:effectLst/>
                          <a:latin typeface="华文中宋" panose="02010600040101010101" pitchFamily="2" charset="-122"/>
                          <a:ea typeface="华文中宋" panose="02010600040101010101" pitchFamily="2" charset="-122"/>
                        </a:rPr>
                        <a:t>506</a:t>
                      </a:r>
                      <a:endParaRPr lang="zh-CN" sz="2400" kern="100" dirty="0">
                        <a:effectLst/>
                        <a:latin typeface="华文中宋" panose="02010600040101010101" pitchFamily="2" charset="-122"/>
                        <a:ea typeface="华文中宋" panose="02010600040101010101" pitchFamily="2" charset="-122"/>
                        <a:cs typeface="Times New Roman" panose="02020603050405020304" pitchFamily="18" charset="0"/>
                      </a:endParaRPr>
                    </a:p>
                  </a:txBody>
                  <a:tcPr marL="68572" marR="68572" marT="0" marB="0" anchor="ctr"/>
                </a:tc>
                <a:tc>
                  <a:txBody>
                    <a:bodyPr/>
                    <a:lstStyle/>
                    <a:p>
                      <a:pPr algn="ctr">
                        <a:spcAft>
                          <a:spcPts val="0"/>
                        </a:spcAft>
                      </a:pPr>
                      <a:r>
                        <a:rPr lang="en-US" sz="2400" kern="0" dirty="0">
                          <a:effectLst/>
                          <a:latin typeface="华文中宋" panose="02010600040101010101" pitchFamily="2" charset="-122"/>
                          <a:ea typeface="华文中宋" panose="02010600040101010101" pitchFamily="2" charset="-122"/>
                        </a:rPr>
                        <a:t>37.7%</a:t>
                      </a:r>
                      <a:endParaRPr lang="zh-CN" sz="2400" kern="100" dirty="0">
                        <a:effectLst/>
                        <a:latin typeface="华文中宋" panose="02010600040101010101" pitchFamily="2" charset="-122"/>
                        <a:ea typeface="华文中宋" panose="02010600040101010101" pitchFamily="2" charset="-122"/>
                        <a:cs typeface="Times New Roman" panose="02020603050405020304" pitchFamily="18" charset="0"/>
                      </a:endParaRPr>
                    </a:p>
                  </a:txBody>
                  <a:tcPr marL="68572" marR="68572" marT="0" marB="0" anchor="ctr"/>
                </a:tc>
                <a:extLst>
                  <a:ext uri="{0D108BD9-81ED-4DB2-BD59-A6C34878D82A}">
                    <a16:rowId xmlns:a16="http://schemas.microsoft.com/office/drawing/2014/main" val="10003"/>
                  </a:ext>
                </a:extLst>
              </a:tr>
              <a:tr h="564092">
                <a:tc>
                  <a:txBody>
                    <a:bodyPr/>
                    <a:lstStyle/>
                    <a:p>
                      <a:pPr algn="ctr">
                        <a:spcAft>
                          <a:spcPts val="0"/>
                        </a:spcAft>
                      </a:pPr>
                      <a:r>
                        <a:rPr lang="en-US" sz="2400" kern="0">
                          <a:effectLst/>
                          <a:latin typeface="华文中宋" panose="02010600040101010101" pitchFamily="2" charset="-122"/>
                          <a:ea typeface="华文中宋" panose="02010600040101010101" pitchFamily="2" charset="-122"/>
                        </a:rPr>
                        <a:t>4</a:t>
                      </a:r>
                      <a:endParaRPr lang="zh-CN" sz="2400" kern="100">
                        <a:effectLst/>
                        <a:latin typeface="华文中宋" panose="02010600040101010101" pitchFamily="2" charset="-122"/>
                        <a:ea typeface="华文中宋" panose="02010600040101010101" pitchFamily="2" charset="-122"/>
                        <a:cs typeface="Times New Roman" panose="02020603050405020304" pitchFamily="18" charset="0"/>
                      </a:endParaRPr>
                    </a:p>
                  </a:txBody>
                  <a:tcPr marL="68572" marR="68572" marT="0" marB="0"/>
                </a:tc>
                <a:tc>
                  <a:txBody>
                    <a:bodyPr/>
                    <a:lstStyle/>
                    <a:p>
                      <a:pPr algn="l">
                        <a:spcAft>
                          <a:spcPts val="0"/>
                        </a:spcAft>
                      </a:pPr>
                      <a:r>
                        <a:rPr lang="zh-CN" sz="2400" kern="0">
                          <a:effectLst/>
                          <a:latin typeface="华文中宋" panose="02010600040101010101" pitchFamily="2" charset="-122"/>
                          <a:ea typeface="华文中宋" panose="02010600040101010101" pitchFamily="2" charset="-122"/>
                        </a:rPr>
                        <a:t>语言要素教学</a:t>
                      </a:r>
                      <a:endParaRPr lang="zh-CN" sz="2400" kern="100">
                        <a:effectLst/>
                        <a:latin typeface="华文中宋" panose="02010600040101010101" pitchFamily="2" charset="-122"/>
                        <a:ea typeface="华文中宋" panose="02010600040101010101" pitchFamily="2" charset="-122"/>
                        <a:cs typeface="Times New Roman" panose="02020603050405020304" pitchFamily="18" charset="0"/>
                      </a:endParaRPr>
                    </a:p>
                  </a:txBody>
                  <a:tcPr marL="68572" marR="68572" marT="0" marB="0" anchor="ctr"/>
                </a:tc>
                <a:tc>
                  <a:txBody>
                    <a:bodyPr/>
                    <a:lstStyle/>
                    <a:p>
                      <a:pPr algn="ctr">
                        <a:spcAft>
                          <a:spcPts val="0"/>
                        </a:spcAft>
                      </a:pPr>
                      <a:r>
                        <a:rPr lang="en-US" sz="2400" kern="0" dirty="0">
                          <a:effectLst/>
                          <a:latin typeface="华文中宋" panose="02010600040101010101" pitchFamily="2" charset="-122"/>
                          <a:ea typeface="华文中宋" panose="02010600040101010101" pitchFamily="2" charset="-122"/>
                        </a:rPr>
                        <a:t>383</a:t>
                      </a:r>
                      <a:endParaRPr lang="zh-CN" sz="2400" kern="100" dirty="0">
                        <a:effectLst/>
                        <a:latin typeface="华文中宋" panose="02010600040101010101" pitchFamily="2" charset="-122"/>
                        <a:ea typeface="华文中宋" panose="02010600040101010101" pitchFamily="2" charset="-122"/>
                        <a:cs typeface="Times New Roman" panose="02020603050405020304" pitchFamily="18" charset="0"/>
                      </a:endParaRPr>
                    </a:p>
                  </a:txBody>
                  <a:tcPr marL="68572" marR="68572" marT="0" marB="0" anchor="ctr"/>
                </a:tc>
                <a:tc>
                  <a:txBody>
                    <a:bodyPr/>
                    <a:lstStyle/>
                    <a:p>
                      <a:pPr algn="ctr">
                        <a:spcAft>
                          <a:spcPts val="0"/>
                        </a:spcAft>
                      </a:pPr>
                      <a:r>
                        <a:rPr lang="en-US" sz="2400" kern="0" dirty="0">
                          <a:effectLst/>
                          <a:latin typeface="华文中宋" panose="02010600040101010101" pitchFamily="2" charset="-122"/>
                          <a:ea typeface="华文中宋" panose="02010600040101010101" pitchFamily="2" charset="-122"/>
                        </a:rPr>
                        <a:t>28.5%</a:t>
                      </a:r>
                      <a:endParaRPr lang="zh-CN" sz="2400" kern="100" dirty="0">
                        <a:effectLst/>
                        <a:latin typeface="华文中宋" panose="02010600040101010101" pitchFamily="2" charset="-122"/>
                        <a:ea typeface="华文中宋" panose="02010600040101010101" pitchFamily="2" charset="-122"/>
                        <a:cs typeface="Times New Roman" panose="02020603050405020304" pitchFamily="18" charset="0"/>
                      </a:endParaRPr>
                    </a:p>
                  </a:txBody>
                  <a:tcPr marL="68572" marR="68572" marT="0" marB="0" anchor="ctr"/>
                </a:tc>
                <a:extLst>
                  <a:ext uri="{0D108BD9-81ED-4DB2-BD59-A6C34878D82A}">
                    <a16:rowId xmlns:a16="http://schemas.microsoft.com/office/drawing/2014/main" val="10004"/>
                  </a:ext>
                </a:extLst>
              </a:tr>
              <a:tr h="564092">
                <a:tc gridSpan="2">
                  <a:txBody>
                    <a:bodyPr/>
                    <a:lstStyle/>
                    <a:p>
                      <a:pPr algn="ctr">
                        <a:spcAft>
                          <a:spcPts val="0"/>
                        </a:spcAft>
                      </a:pPr>
                      <a:r>
                        <a:rPr lang="zh-CN" sz="2400" kern="0" dirty="0">
                          <a:effectLst/>
                          <a:latin typeface="华文中宋" panose="02010600040101010101" pitchFamily="2" charset="-122"/>
                          <a:ea typeface="华文中宋" panose="02010600040101010101" pitchFamily="2" charset="-122"/>
                        </a:rPr>
                        <a:t>小计</a:t>
                      </a:r>
                      <a:endParaRPr lang="zh-CN" sz="2400" kern="100" dirty="0">
                        <a:effectLst/>
                        <a:latin typeface="华文中宋" panose="02010600040101010101" pitchFamily="2" charset="-122"/>
                        <a:ea typeface="华文中宋" panose="02010600040101010101" pitchFamily="2" charset="-122"/>
                        <a:cs typeface="Times New Roman" panose="02020603050405020304" pitchFamily="18" charset="0"/>
                      </a:endParaRPr>
                    </a:p>
                  </a:txBody>
                  <a:tcPr marL="68572" marR="68572" marT="0" marB="0"/>
                </a:tc>
                <a:tc hMerge="1">
                  <a:txBody>
                    <a:bodyPr/>
                    <a:lstStyle/>
                    <a:p>
                      <a:endParaRPr lang="zh-CN"/>
                    </a:p>
                  </a:txBody>
                  <a:tcPr/>
                </a:tc>
                <a:tc>
                  <a:txBody>
                    <a:bodyPr/>
                    <a:lstStyle/>
                    <a:p>
                      <a:pPr algn="ctr">
                        <a:spcAft>
                          <a:spcPts val="0"/>
                        </a:spcAft>
                      </a:pPr>
                      <a:r>
                        <a:rPr lang="en-US" sz="2400" kern="0">
                          <a:effectLst/>
                          <a:latin typeface="华文中宋" panose="02010600040101010101" pitchFamily="2" charset="-122"/>
                          <a:ea typeface="华文中宋" panose="02010600040101010101" pitchFamily="2" charset="-122"/>
                        </a:rPr>
                        <a:t>1343</a:t>
                      </a:r>
                      <a:endParaRPr lang="zh-CN" sz="2400" kern="100">
                        <a:effectLst/>
                        <a:latin typeface="华文中宋" panose="02010600040101010101" pitchFamily="2" charset="-122"/>
                        <a:ea typeface="华文中宋" panose="02010600040101010101" pitchFamily="2" charset="-122"/>
                        <a:cs typeface="Times New Roman" panose="02020603050405020304" pitchFamily="18" charset="0"/>
                      </a:endParaRPr>
                    </a:p>
                  </a:txBody>
                  <a:tcPr marL="68572" marR="68572" marT="0" marB="0" anchor="ctr"/>
                </a:tc>
                <a:tc>
                  <a:txBody>
                    <a:bodyPr/>
                    <a:lstStyle/>
                    <a:p>
                      <a:pPr algn="ctr">
                        <a:spcAft>
                          <a:spcPts val="0"/>
                        </a:spcAft>
                      </a:pPr>
                      <a:r>
                        <a:rPr lang="en-US" sz="2400" kern="0" dirty="0">
                          <a:effectLst/>
                          <a:latin typeface="华文中宋" panose="02010600040101010101" pitchFamily="2" charset="-122"/>
                          <a:ea typeface="华文中宋" panose="02010600040101010101" pitchFamily="2" charset="-122"/>
                        </a:rPr>
                        <a:t>100%</a:t>
                      </a:r>
                      <a:endParaRPr lang="zh-CN" sz="2400" kern="100" dirty="0">
                        <a:effectLst/>
                        <a:latin typeface="华文中宋" panose="02010600040101010101" pitchFamily="2" charset="-122"/>
                        <a:ea typeface="华文中宋" panose="02010600040101010101" pitchFamily="2" charset="-122"/>
                        <a:cs typeface="Times New Roman" panose="02020603050405020304" pitchFamily="18" charset="0"/>
                      </a:endParaRPr>
                    </a:p>
                  </a:txBody>
                  <a:tcPr marL="68572" marR="68572" marT="0" marB="0" anchor="ctr"/>
                </a:tc>
                <a:extLst>
                  <a:ext uri="{0D108BD9-81ED-4DB2-BD59-A6C34878D82A}">
                    <a16:rowId xmlns:a16="http://schemas.microsoft.com/office/drawing/2014/main" val="10005"/>
                  </a:ext>
                </a:extLst>
              </a:tr>
            </a:tbl>
          </a:graphicData>
        </a:graphic>
      </p:graphicFrame>
      <p:sp>
        <p:nvSpPr>
          <p:cNvPr id="47142" name="Rectangle 1"/>
          <p:cNvSpPr>
            <a:spLocks noChangeArrowheads="1"/>
          </p:cNvSpPr>
          <p:nvPr/>
        </p:nvSpPr>
        <p:spPr bwMode="auto">
          <a:xfrm>
            <a:off x="96838" y="1268413"/>
            <a:ext cx="8977312"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spcBef>
                <a:spcPct val="20000"/>
              </a:spcBef>
              <a:buClr>
                <a:schemeClr val="bg2"/>
              </a:buClr>
              <a:buSzPct val="75000"/>
              <a:buFont typeface="Wingdings" panose="05000000000000000000" pitchFamily="2" charset="2"/>
              <a:buChar char="n"/>
              <a:tabLst>
                <a:tab pos="457200" algn="l"/>
              </a:tabLst>
              <a:defRPr sz="3200">
                <a:solidFill>
                  <a:schemeClr val="tx1"/>
                </a:solidFill>
                <a:latin typeface="Arial" panose="020B0604020202020204" pitchFamily="34" charset="0"/>
                <a:ea typeface="宋体" panose="02010600030101010101" pitchFamily="2" charset="-122"/>
              </a:defRPr>
            </a:lvl1pPr>
            <a:lvl2pPr marL="742950" indent="-285750">
              <a:spcBef>
                <a:spcPct val="20000"/>
              </a:spcBef>
              <a:buClr>
                <a:schemeClr val="accent2"/>
              </a:buClr>
              <a:buSzPct val="80000"/>
              <a:buFont typeface="Wingdings" panose="05000000000000000000" pitchFamily="2" charset="2"/>
              <a:buChar char="¨"/>
              <a:tabLst>
                <a:tab pos="457200" algn="l"/>
              </a:tabLst>
              <a:defRPr sz="2800">
                <a:solidFill>
                  <a:schemeClr val="tx1"/>
                </a:solidFill>
                <a:latin typeface="Arial" panose="020B0604020202020204" pitchFamily="34" charset="0"/>
                <a:ea typeface="宋体" panose="02010600030101010101" pitchFamily="2" charset="-122"/>
              </a:defRPr>
            </a:lvl2pPr>
            <a:lvl3pPr marL="1143000" indent="-228600">
              <a:spcBef>
                <a:spcPct val="20000"/>
              </a:spcBef>
              <a:buClr>
                <a:schemeClr val="bg2"/>
              </a:buClr>
              <a:buSzPct val="65000"/>
              <a:buFont typeface="Wingdings" panose="05000000000000000000" pitchFamily="2" charset="2"/>
              <a:buChar char="n"/>
              <a:tabLst>
                <a:tab pos="457200" algn="l"/>
              </a:tabLst>
              <a:defRPr sz="2400">
                <a:solidFill>
                  <a:schemeClr val="tx1"/>
                </a:solidFill>
                <a:latin typeface="Arial" panose="020B0604020202020204" pitchFamily="34" charset="0"/>
                <a:ea typeface="宋体" panose="02010600030101010101" pitchFamily="2" charset="-122"/>
              </a:defRPr>
            </a:lvl3pPr>
            <a:lvl4pPr marL="1600200" indent="-228600">
              <a:spcBef>
                <a:spcPct val="20000"/>
              </a:spcBef>
              <a:buClr>
                <a:schemeClr val="accent2"/>
              </a:buClr>
              <a:buSzPct val="70000"/>
              <a:buFont typeface="Wingdings" panose="05000000000000000000" pitchFamily="2" charset="2"/>
              <a:buChar char="¨"/>
              <a:tabLst>
                <a:tab pos="457200" algn="l"/>
              </a:tabLst>
              <a:defRPr sz="2000">
                <a:solidFill>
                  <a:schemeClr val="tx1"/>
                </a:solidFill>
                <a:latin typeface="Arial" panose="020B0604020202020204" pitchFamily="34" charset="0"/>
                <a:ea typeface="宋体" panose="02010600030101010101" pitchFamily="2" charset="-122"/>
              </a:defRPr>
            </a:lvl4pPr>
            <a:lvl5pPr marL="2057400" indent="-228600">
              <a:spcBef>
                <a:spcPct val="20000"/>
              </a:spcBef>
              <a:buClr>
                <a:schemeClr val="bg2"/>
              </a:buClr>
              <a:buFont typeface="Wingdings" panose="05000000000000000000" pitchFamily="2" charset="2"/>
              <a:buChar char="§"/>
              <a:tabLst>
                <a:tab pos="457200" algn="l"/>
              </a:tabLst>
              <a:defRPr sz="2000">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Clr>
                <a:schemeClr val="bg2"/>
              </a:buClr>
              <a:buFont typeface="Wingdings" panose="05000000000000000000" pitchFamily="2" charset="2"/>
              <a:buChar char="§"/>
              <a:tabLst>
                <a:tab pos="457200" algn="l"/>
              </a:tabLst>
              <a:defRPr sz="2000">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Clr>
                <a:schemeClr val="bg2"/>
              </a:buClr>
              <a:buFont typeface="Wingdings" panose="05000000000000000000" pitchFamily="2" charset="2"/>
              <a:buChar char="§"/>
              <a:tabLst>
                <a:tab pos="457200" algn="l"/>
              </a:tabLst>
              <a:defRPr sz="2000">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Clr>
                <a:schemeClr val="bg2"/>
              </a:buClr>
              <a:buFont typeface="Wingdings" panose="05000000000000000000" pitchFamily="2" charset="2"/>
              <a:buChar char="§"/>
              <a:tabLst>
                <a:tab pos="457200" algn="l"/>
              </a:tabLst>
              <a:defRPr sz="2000">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Clr>
                <a:schemeClr val="bg2"/>
              </a:buClr>
              <a:buFont typeface="Wingdings" panose="05000000000000000000" pitchFamily="2" charset="2"/>
              <a:buChar char="§"/>
              <a:tabLst>
                <a:tab pos="457200" algn="l"/>
              </a:tabLst>
              <a:defRPr sz="2000">
                <a:solidFill>
                  <a:schemeClr val="tx1"/>
                </a:solidFill>
                <a:latin typeface="Arial" panose="020B0604020202020204" pitchFamily="34" charset="0"/>
                <a:ea typeface="宋体" panose="02010600030101010101" pitchFamily="2" charset="-122"/>
              </a:defRPr>
            </a:lvl9pPr>
          </a:lstStyle>
          <a:p>
            <a:pPr algn="ctr">
              <a:spcBef>
                <a:spcPct val="0"/>
              </a:spcBef>
              <a:buClrTx/>
              <a:buSzTx/>
              <a:buFont typeface="Arial" panose="020B0604020202020204" pitchFamily="34" charset="0"/>
              <a:buNone/>
            </a:pPr>
            <a:r>
              <a:rPr lang="zh-CN" altLang="zh-CN" sz="2000" dirty="0">
                <a:latin typeface="华文中宋" panose="02010600040101010101" pitchFamily="2" charset="-122"/>
                <a:ea typeface="华文中宋" panose="02010600040101010101" pitchFamily="2" charset="-122"/>
              </a:rPr>
              <a:t>表</a:t>
            </a:r>
            <a:r>
              <a:rPr lang="en-US" altLang="zh-CN" sz="2000" dirty="0">
                <a:latin typeface="华文中宋" panose="02010600040101010101" pitchFamily="2" charset="-122"/>
                <a:ea typeface="华文中宋" panose="02010600040101010101" pitchFamily="2" charset="-122"/>
              </a:rPr>
              <a:t>2 2015-2016</a:t>
            </a:r>
            <a:r>
              <a:rPr lang="zh-CN" altLang="en-US" sz="2000" dirty="0">
                <a:latin typeface="华文中宋" panose="02010600040101010101" pitchFamily="2" charset="-122"/>
                <a:ea typeface="华文中宋" panose="02010600040101010101" pitchFamily="2" charset="-122"/>
              </a:rPr>
              <a:t>年汉语国际教育硕士学位论文“汉语教学方法”选题领域统计</a:t>
            </a: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标题 1"/>
          <p:cNvSpPr>
            <a:spLocks noGrp="1" noChangeArrowheads="1"/>
          </p:cNvSpPr>
          <p:nvPr>
            <p:ph type="title"/>
          </p:nvPr>
        </p:nvSpPr>
        <p:spPr/>
        <p:txBody>
          <a:bodyPr/>
          <a:lstStyle/>
          <a:p>
            <a:r>
              <a:rPr lang="en-US" altLang="zh-CN">
                <a:latin typeface="华文中宋" panose="02010600040101010101" pitchFamily="2" charset="-122"/>
                <a:ea typeface="华文中宋" panose="02010600040101010101" pitchFamily="2" charset="-122"/>
              </a:rPr>
              <a:t>1</a:t>
            </a:r>
            <a:r>
              <a:rPr lang="zh-CN" altLang="en-US">
                <a:latin typeface="华文中宋" panose="02010600040101010101" pitchFamily="2" charset="-122"/>
                <a:ea typeface="华文中宋" panose="02010600040101010101" pitchFamily="2" charset="-122"/>
              </a:rPr>
              <a:t>、</a:t>
            </a:r>
            <a:r>
              <a:rPr lang="zh-CN" altLang="zh-CN" b="1">
                <a:latin typeface="华文中宋" panose="02010600040101010101" pitchFamily="2" charset="-122"/>
                <a:ea typeface="华文中宋" panose="02010600040101010101" pitchFamily="2" charset="-122"/>
              </a:rPr>
              <a:t>教学理论</a:t>
            </a:r>
            <a:endParaRPr lang="zh-CN" altLang="en-US">
              <a:latin typeface="华文中宋" panose="02010600040101010101" pitchFamily="2" charset="-122"/>
              <a:ea typeface="华文中宋" panose="02010600040101010101" pitchFamily="2" charset="-122"/>
            </a:endParaRPr>
          </a:p>
        </p:txBody>
      </p:sp>
      <p:sp>
        <p:nvSpPr>
          <p:cNvPr id="2" name="内容占位符 2"/>
          <p:cNvSpPr>
            <a:spLocks noGrp="1" noChangeArrowheads="1"/>
          </p:cNvSpPr>
          <p:nvPr>
            <p:ph idx="1"/>
          </p:nvPr>
        </p:nvSpPr>
        <p:spPr>
          <a:xfrm>
            <a:off x="422275" y="2060575"/>
            <a:ext cx="8229600" cy="3886200"/>
          </a:xfrm>
        </p:spPr>
        <p:txBody>
          <a:bodyPr/>
          <a:lstStyle/>
          <a:p>
            <a:r>
              <a:rPr lang="zh-CN" altLang="zh-CN">
                <a:latin typeface="华文中宋" panose="02010600040101010101" pitchFamily="2" charset="-122"/>
                <a:ea typeface="华文中宋" panose="02010600040101010101" pitchFamily="2" charset="-122"/>
              </a:rPr>
              <a:t>教学理论是阐明有关最有效地获得知识与技能的方法规则，是解决“怎么教”的问题。</a:t>
            </a:r>
            <a:endParaRPr lang="en-US" altLang="zh-CN">
              <a:latin typeface="华文中宋" panose="02010600040101010101" pitchFamily="2" charset="-122"/>
              <a:ea typeface="华文中宋" panose="02010600040101010101" pitchFamily="2" charset="-122"/>
            </a:endParaRPr>
          </a:p>
          <a:p>
            <a:r>
              <a:rPr lang="zh-CN" altLang="zh-CN">
                <a:latin typeface="华文中宋" panose="02010600040101010101" pitchFamily="2" charset="-122"/>
                <a:ea typeface="华文中宋" panose="02010600040101010101" pitchFamily="2" charset="-122"/>
              </a:rPr>
              <a:t>该领域的学位论文选题往往结合一定的课程、活动或语言要素展开</a:t>
            </a:r>
            <a:r>
              <a:rPr lang="zh-CN" altLang="en-US">
                <a:latin typeface="华文中宋" panose="02010600040101010101" pitchFamily="2" charset="-122"/>
                <a:ea typeface="华文中宋" panose="02010600040101010101" pitchFamily="2" charset="-122"/>
              </a:rPr>
              <a:t>。</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内容占位符 2"/>
          <p:cNvSpPr>
            <a:spLocks noGrp="1" noChangeArrowheads="1"/>
          </p:cNvSpPr>
          <p:nvPr>
            <p:ph idx="1"/>
          </p:nvPr>
        </p:nvSpPr>
        <p:spPr>
          <a:xfrm>
            <a:off x="539750" y="1628775"/>
            <a:ext cx="8229600" cy="3887788"/>
          </a:xfrm>
        </p:spPr>
        <p:txBody>
          <a:bodyPr/>
          <a:lstStyle/>
          <a:p>
            <a:r>
              <a:rPr lang="zh-CN" altLang="zh-CN" sz="2800">
                <a:latin typeface="华文中宋" panose="02010600040101010101" pitchFamily="2" charset="-122"/>
                <a:ea typeface="华文中宋" panose="02010600040101010101" pitchFamily="2" charset="-122"/>
              </a:rPr>
              <a:t>选题类别比重排名靠前的依次是任务教学法、游戏教学法、情景教学法、趣味性教学</a:t>
            </a:r>
            <a:r>
              <a:rPr lang="zh-CN" altLang="en-US" sz="2800">
                <a:latin typeface="华文中宋" panose="02010600040101010101" pitchFamily="2" charset="-122"/>
                <a:ea typeface="华文中宋" panose="02010600040101010101" pitchFamily="2" charset="-122"/>
              </a:rPr>
              <a:t>；</a:t>
            </a:r>
            <a:endParaRPr lang="en-US" altLang="zh-CN" sz="2800">
              <a:latin typeface="华文中宋" panose="02010600040101010101" pitchFamily="2" charset="-122"/>
              <a:ea typeface="华文中宋" panose="02010600040101010101" pitchFamily="2" charset="-122"/>
            </a:endParaRPr>
          </a:p>
          <a:p>
            <a:r>
              <a:rPr lang="zh-CN" altLang="zh-CN" sz="2800">
                <a:latin typeface="华文中宋" panose="02010600040101010101" pitchFamily="2" charset="-122"/>
                <a:ea typeface="华文中宋" panose="02010600040101010101" pitchFamily="2" charset="-122"/>
              </a:rPr>
              <a:t>还有合作教学法、图式教学法、体验教学法、交际法、互动教学法、沉浸教学法、体演文化教学法、支架教学法、语境创设法、协商教学法、翻转课堂、主题教学法、听说法等。</a:t>
            </a:r>
          </a:p>
          <a:p>
            <a:endParaRPr lang="zh-CN" altLang="en-US"/>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图表 3"/>
          <p:cNvGraphicFramePr/>
          <p:nvPr/>
        </p:nvGraphicFramePr>
        <p:xfrm>
          <a:off x="251520" y="836712"/>
          <a:ext cx="8712968" cy="5328592"/>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矩形 3"/>
          <p:cNvSpPr>
            <a:spLocks noChangeArrowheads="1"/>
          </p:cNvSpPr>
          <p:nvPr/>
        </p:nvSpPr>
        <p:spPr bwMode="auto">
          <a:xfrm>
            <a:off x="468313" y="1196975"/>
            <a:ext cx="8496300" cy="35385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457200" indent="-457200">
              <a:spcBef>
                <a:spcPct val="20000"/>
              </a:spcBef>
              <a:buClr>
                <a:schemeClr val="bg2"/>
              </a:buClr>
              <a:buSzPct val="75000"/>
              <a:buFont typeface="Wingdings" panose="05000000000000000000" pitchFamily="2" charset="2"/>
              <a:buChar char="n"/>
              <a:defRPr sz="3200">
                <a:solidFill>
                  <a:schemeClr val="tx1"/>
                </a:solidFill>
                <a:latin typeface="Arial" panose="020B0604020202020204" pitchFamily="34" charset="0"/>
                <a:ea typeface="宋体" panose="02010600030101010101" pitchFamily="2" charset="-122"/>
              </a:defRPr>
            </a:lvl1pPr>
            <a:lvl2pPr marL="742950" indent="-285750">
              <a:spcBef>
                <a:spcPct val="20000"/>
              </a:spcBef>
              <a:buClr>
                <a:schemeClr val="accent2"/>
              </a:buClr>
              <a:buSzPct val="80000"/>
              <a:buFont typeface="Wingdings" panose="05000000000000000000" pitchFamily="2" charset="2"/>
              <a:buChar char="¨"/>
              <a:defRPr sz="2800">
                <a:solidFill>
                  <a:schemeClr val="tx1"/>
                </a:solidFill>
                <a:latin typeface="Arial" panose="020B0604020202020204" pitchFamily="34" charset="0"/>
                <a:ea typeface="宋体" panose="02010600030101010101" pitchFamily="2" charset="-122"/>
              </a:defRPr>
            </a:lvl2pPr>
            <a:lvl3pPr marL="1143000" indent="-228600">
              <a:spcBef>
                <a:spcPct val="20000"/>
              </a:spcBef>
              <a:buClr>
                <a:schemeClr val="bg2"/>
              </a:buClr>
              <a:buSzPct val="65000"/>
              <a:buFont typeface="Wingdings" panose="05000000000000000000" pitchFamily="2" charset="2"/>
              <a:buChar char="n"/>
              <a:defRPr sz="2400">
                <a:solidFill>
                  <a:schemeClr val="tx1"/>
                </a:solidFill>
                <a:latin typeface="Arial" panose="020B0604020202020204" pitchFamily="34" charset="0"/>
                <a:ea typeface="宋体" panose="02010600030101010101" pitchFamily="2" charset="-122"/>
              </a:defRPr>
            </a:lvl3pPr>
            <a:lvl4pPr marL="1600200" indent="-228600">
              <a:spcBef>
                <a:spcPct val="20000"/>
              </a:spcBef>
              <a:buClr>
                <a:schemeClr val="accent2"/>
              </a:buClr>
              <a:buSzPct val="70000"/>
              <a:buFont typeface="Wingdings" panose="05000000000000000000" pitchFamily="2" charset="2"/>
              <a:buChar char="¨"/>
              <a:defRPr sz="2000">
                <a:solidFill>
                  <a:schemeClr val="tx1"/>
                </a:solidFill>
                <a:latin typeface="Arial" panose="020B0604020202020204" pitchFamily="34" charset="0"/>
                <a:ea typeface="宋体" panose="02010600030101010101" pitchFamily="2" charset="-122"/>
              </a:defRPr>
            </a:lvl4pPr>
            <a:lvl5pPr marL="2057400" indent="-228600">
              <a:spcBef>
                <a:spcPct val="20000"/>
              </a:spcBef>
              <a:buClr>
                <a:schemeClr val="bg2"/>
              </a:buClr>
              <a:buFont typeface="Wingdings" panose="05000000000000000000" pitchFamily="2" charset="2"/>
              <a:buChar char="§"/>
              <a:defRPr sz="2000">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ea typeface="宋体" panose="02010600030101010101" pitchFamily="2" charset="-122"/>
              </a:defRPr>
            </a:lvl9pPr>
          </a:lstStyle>
          <a:p>
            <a:pPr>
              <a:spcBef>
                <a:spcPct val="0"/>
              </a:spcBef>
              <a:buClrTx/>
              <a:buSzTx/>
            </a:pPr>
            <a:r>
              <a:rPr lang="zh-CN" altLang="zh-CN" sz="2800">
                <a:latin typeface="华文中宋" panose="02010600040101010101" pitchFamily="2" charset="-122"/>
                <a:ea typeface="华文中宋" panose="02010600040101010101" pitchFamily="2" charset="-122"/>
              </a:rPr>
              <a:t>学界对新时期教学理论给予了较多的关注。</a:t>
            </a:r>
            <a:endParaRPr lang="en-US" altLang="zh-CN" sz="2800">
              <a:latin typeface="华文中宋" panose="02010600040101010101" pitchFamily="2" charset="-122"/>
              <a:ea typeface="华文中宋" panose="02010600040101010101" pitchFamily="2" charset="-122"/>
            </a:endParaRPr>
          </a:p>
          <a:p>
            <a:pPr>
              <a:spcBef>
                <a:spcPct val="0"/>
              </a:spcBef>
              <a:buClrTx/>
              <a:buSzTx/>
            </a:pPr>
            <a:r>
              <a:rPr lang="zh-CN" altLang="zh-CN" sz="2800">
                <a:latin typeface="华文中宋" panose="02010600040101010101" pitchFamily="2" charset="-122"/>
                <a:ea typeface="华文中宋" panose="02010600040101010101" pitchFamily="2" charset="-122"/>
              </a:rPr>
              <a:t>具体教学技巧的使用，如精讲多练、情感激励等；</a:t>
            </a:r>
            <a:endParaRPr lang="en-US" altLang="zh-CN" sz="2800">
              <a:latin typeface="华文中宋" panose="02010600040101010101" pitchFamily="2" charset="-122"/>
              <a:ea typeface="华文中宋" panose="02010600040101010101" pitchFamily="2" charset="-122"/>
            </a:endParaRPr>
          </a:p>
          <a:p>
            <a:pPr>
              <a:spcBef>
                <a:spcPct val="0"/>
              </a:spcBef>
              <a:buClrTx/>
              <a:buSzTx/>
            </a:pPr>
            <a:r>
              <a:rPr lang="zh-CN" altLang="zh-CN" sz="2800" b="1" u="sng">
                <a:solidFill>
                  <a:srgbClr val="FF0000"/>
                </a:solidFill>
                <a:latin typeface="华文中宋" panose="02010600040101010101" pitchFamily="2" charset="-122"/>
                <a:ea typeface="华文中宋" panose="02010600040101010101" pitchFamily="2" charset="-122"/>
              </a:rPr>
              <a:t>语言学理论在教学中的运用</a:t>
            </a:r>
            <a:r>
              <a:rPr lang="zh-CN" altLang="zh-CN" sz="2800">
                <a:latin typeface="华文中宋" panose="02010600040101010101" pitchFamily="2" charset="-122"/>
                <a:ea typeface="华文中宋" panose="02010600040101010101" pitchFamily="2" charset="-122"/>
              </a:rPr>
              <a:t>，如构式语法理论、隐喻理论、语块理论、句式变换等。</a:t>
            </a:r>
            <a:endParaRPr lang="en-US" altLang="zh-CN" sz="2800">
              <a:latin typeface="华文中宋" panose="02010600040101010101" pitchFamily="2" charset="-122"/>
              <a:ea typeface="华文中宋" panose="02010600040101010101" pitchFamily="2" charset="-122"/>
            </a:endParaRPr>
          </a:p>
          <a:p>
            <a:pPr>
              <a:spcBef>
                <a:spcPct val="0"/>
              </a:spcBef>
              <a:buClrTx/>
              <a:buSzTx/>
            </a:pPr>
            <a:r>
              <a:rPr lang="zh-CN" altLang="zh-CN" sz="2800">
                <a:latin typeface="华文中宋" panose="02010600040101010101" pitchFamily="2" charset="-122"/>
                <a:ea typeface="华文中宋" panose="02010600040101010101" pitchFamily="2" charset="-122"/>
              </a:rPr>
              <a:t>第二语言教学理论基于对语言观和语言学习理论的理解差异，存在着“经验”和“理性”，“形式”与“功能”的对立，而这些</a:t>
            </a:r>
            <a:r>
              <a:rPr lang="zh-CN" altLang="zh-CN" sz="2800" b="1" u="sng">
                <a:solidFill>
                  <a:srgbClr val="FF0000"/>
                </a:solidFill>
                <a:latin typeface="华文中宋" panose="02010600040101010101" pitchFamily="2" charset="-122"/>
                <a:ea typeface="华文中宋" panose="02010600040101010101" pitchFamily="2" charset="-122"/>
              </a:rPr>
              <a:t>教学理论在汉语作为第二语言教学的适用性范围</a:t>
            </a:r>
            <a:r>
              <a:rPr lang="zh-CN" altLang="zh-CN" sz="2800">
                <a:latin typeface="华文中宋" panose="02010600040101010101" pitchFamily="2" charset="-122"/>
                <a:ea typeface="华文中宋" panose="02010600040101010101" pitchFamily="2" charset="-122"/>
              </a:rPr>
              <a:t>将成为研究的焦点。</a:t>
            </a:r>
            <a:endParaRPr lang="zh-CN" altLang="en-US" sz="2800">
              <a:latin typeface="华文中宋" panose="02010600040101010101" pitchFamily="2" charset="-122"/>
              <a:ea typeface="华文中宋" panose="02010600040101010101" pitchFamily="2" charset="-122"/>
            </a:endParaRPr>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2"/>
          <p:cNvSpPr>
            <a:spLocks noGrp="1" noChangeArrowheads="1"/>
          </p:cNvSpPr>
          <p:nvPr>
            <p:ph type="title"/>
          </p:nvPr>
        </p:nvSpPr>
        <p:spPr>
          <a:xfrm>
            <a:off x="468313" y="188913"/>
            <a:ext cx="8229600" cy="1371600"/>
          </a:xfrm>
        </p:spPr>
        <p:txBody>
          <a:bodyPr/>
          <a:lstStyle/>
          <a:p>
            <a:pPr eaLnBrk="1" hangingPunct="1"/>
            <a:r>
              <a:rPr lang="zh-CN" altLang="en-US" sz="3200" b="1">
                <a:latin typeface="华文中宋" panose="02010600040101010101" pitchFamily="2" charset="-122"/>
                <a:ea typeface="华文中宋" panose="02010600040101010101" pitchFamily="2" charset="-122"/>
              </a:rPr>
              <a:t>论文标题</a:t>
            </a:r>
          </a:p>
        </p:txBody>
      </p:sp>
      <p:sp>
        <p:nvSpPr>
          <p:cNvPr id="52227" name="Rectangle 3"/>
          <p:cNvSpPr>
            <a:spLocks noGrp="1" noChangeArrowheads="1"/>
          </p:cNvSpPr>
          <p:nvPr>
            <p:ph idx="1"/>
          </p:nvPr>
        </p:nvSpPr>
        <p:spPr>
          <a:xfrm>
            <a:off x="611188" y="1341438"/>
            <a:ext cx="8229600" cy="4464050"/>
          </a:xfrm>
        </p:spPr>
        <p:txBody>
          <a:bodyPr/>
          <a:lstStyle/>
          <a:p>
            <a:pPr eaLnBrk="1" hangingPunct="1">
              <a:lnSpc>
                <a:spcPct val="80000"/>
              </a:lnSpc>
            </a:pPr>
            <a:r>
              <a:rPr lang="zh-CN" altLang="en-US" sz="2000" b="1" dirty="0">
                <a:latin typeface="华文中宋" panose="02010600040101010101" pitchFamily="2" charset="-122"/>
                <a:ea typeface="华文中宋" panose="02010600040101010101" pitchFamily="2" charset="-122"/>
              </a:rPr>
              <a:t>教学理念</a:t>
            </a:r>
          </a:p>
          <a:p>
            <a:pPr eaLnBrk="1" hangingPunct="1">
              <a:lnSpc>
                <a:spcPct val="80000"/>
              </a:lnSpc>
            </a:pPr>
            <a:r>
              <a:rPr lang="zh-CN" altLang="en-US" sz="2000" dirty="0">
                <a:latin typeface="华文中宋" panose="02010600040101010101" pitchFamily="2" charset="-122"/>
                <a:ea typeface="华文中宋" panose="02010600040101010101" pitchFamily="2" charset="-122"/>
              </a:rPr>
              <a:t>对外汉语初级阶段把字句任务型教学设计</a:t>
            </a:r>
            <a:endParaRPr lang="en-US" altLang="zh-CN" sz="2000" dirty="0">
              <a:latin typeface="华文中宋" panose="02010600040101010101" pitchFamily="2" charset="-122"/>
              <a:ea typeface="华文中宋" panose="02010600040101010101" pitchFamily="2" charset="-122"/>
            </a:endParaRPr>
          </a:p>
          <a:p>
            <a:pPr eaLnBrk="1" hangingPunct="1">
              <a:lnSpc>
                <a:spcPct val="80000"/>
              </a:lnSpc>
            </a:pPr>
            <a:r>
              <a:rPr lang="zh-CN" altLang="en-US" sz="2000" dirty="0">
                <a:latin typeface="华文中宋" panose="02010600040101010101" pitchFamily="2" charset="-122"/>
                <a:ea typeface="华文中宋" panose="02010600040101010101" pitchFamily="2" charset="-122"/>
              </a:rPr>
              <a:t>支架式任务型对外汉语课堂教学设计</a:t>
            </a:r>
            <a:r>
              <a:rPr lang="en-US" altLang="zh-CN" sz="2000" dirty="0">
                <a:latin typeface="华文中宋" panose="02010600040101010101" pitchFamily="2" charset="-122"/>
                <a:ea typeface="华文中宋" panose="02010600040101010101" pitchFamily="2" charset="-122"/>
              </a:rPr>
              <a:t>——</a:t>
            </a:r>
            <a:r>
              <a:rPr lang="zh-CN" altLang="en-US" sz="2000" dirty="0">
                <a:latin typeface="华文中宋" panose="02010600040101010101" pitchFamily="2" charset="-122"/>
                <a:ea typeface="华文中宋" panose="02010600040101010101" pitchFamily="2" charset="-122"/>
              </a:rPr>
              <a:t>以</a:t>
            </a:r>
            <a:r>
              <a:rPr lang="en-US" altLang="zh-CN" sz="2000" dirty="0">
                <a:latin typeface="华文中宋" panose="02010600040101010101" pitchFamily="2" charset="-122"/>
                <a:ea typeface="华文中宋" panose="02010600040101010101" pitchFamily="2" charset="-122"/>
              </a:rPr>
              <a:t>《</a:t>
            </a:r>
            <a:r>
              <a:rPr lang="zh-CN" altLang="en-US" sz="2000" dirty="0">
                <a:latin typeface="华文中宋" panose="02010600040101010101" pitchFamily="2" charset="-122"/>
                <a:ea typeface="华文中宋" panose="02010600040101010101" pitchFamily="2" charset="-122"/>
              </a:rPr>
              <a:t>你游泳游得怎么样</a:t>
            </a:r>
            <a:r>
              <a:rPr lang="en-US" altLang="zh-CN" sz="2000" dirty="0">
                <a:latin typeface="华文中宋" panose="02010600040101010101" pitchFamily="2" charset="-122"/>
                <a:ea typeface="华文中宋" panose="02010600040101010101" pitchFamily="2" charset="-122"/>
              </a:rPr>
              <a:t>》</a:t>
            </a:r>
            <a:r>
              <a:rPr lang="zh-CN" altLang="en-US" sz="2000" dirty="0">
                <a:latin typeface="华文中宋" panose="02010600040101010101" pitchFamily="2" charset="-122"/>
                <a:ea typeface="华文中宋" panose="02010600040101010101" pitchFamily="2" charset="-122"/>
              </a:rPr>
              <a:t>为例 </a:t>
            </a:r>
            <a:endParaRPr lang="en-US" altLang="zh-CN" sz="2000" dirty="0">
              <a:latin typeface="华文中宋" panose="02010600040101010101" pitchFamily="2" charset="-122"/>
              <a:ea typeface="华文中宋" panose="02010600040101010101" pitchFamily="2" charset="-122"/>
            </a:endParaRPr>
          </a:p>
          <a:p>
            <a:pPr eaLnBrk="1" hangingPunct="1">
              <a:lnSpc>
                <a:spcPct val="80000"/>
              </a:lnSpc>
            </a:pPr>
            <a:r>
              <a:rPr lang="zh-CN" altLang="en-US" sz="2000" dirty="0">
                <a:latin typeface="华文中宋" panose="02010600040101010101" pitchFamily="2" charset="-122"/>
                <a:ea typeface="华文中宋" panose="02010600040101010101" pitchFamily="2" charset="-122"/>
              </a:rPr>
              <a:t>基于翻转课堂教学模式的高级商务汉语会话课教学设计</a:t>
            </a:r>
            <a:r>
              <a:rPr lang="en-US" altLang="zh-CN" sz="2000" dirty="0">
                <a:latin typeface="华文中宋" panose="02010600040101010101" pitchFamily="2" charset="-122"/>
                <a:ea typeface="华文中宋" panose="02010600040101010101" pitchFamily="2" charset="-122"/>
              </a:rPr>
              <a:t>——</a:t>
            </a:r>
            <a:r>
              <a:rPr lang="zh-CN" altLang="en-US" sz="2000" dirty="0">
                <a:latin typeface="华文中宋" panose="02010600040101010101" pitchFamily="2" charset="-122"/>
                <a:ea typeface="华文中宋" panose="02010600040101010101" pitchFamily="2" charset="-122"/>
              </a:rPr>
              <a:t>以</a:t>
            </a:r>
            <a:r>
              <a:rPr lang="en-US" altLang="zh-CN" sz="2000" dirty="0">
                <a:latin typeface="华文中宋" panose="02010600040101010101" pitchFamily="2" charset="-122"/>
                <a:ea typeface="华文中宋" panose="02010600040101010101" pitchFamily="2" charset="-122"/>
              </a:rPr>
              <a:t>《</a:t>
            </a:r>
            <a:r>
              <a:rPr lang="zh-CN" altLang="en-US" sz="2000" dirty="0">
                <a:latin typeface="华文中宋" panose="02010600040101010101" pitchFamily="2" charset="-122"/>
                <a:ea typeface="华文中宋" panose="02010600040101010101" pitchFamily="2" charset="-122"/>
              </a:rPr>
              <a:t>招聘临时雇员</a:t>
            </a:r>
            <a:r>
              <a:rPr lang="en-US" altLang="zh-CN" sz="2000" dirty="0">
                <a:latin typeface="华文中宋" panose="02010600040101010101" pitchFamily="2" charset="-122"/>
                <a:ea typeface="华文中宋" panose="02010600040101010101" pitchFamily="2" charset="-122"/>
              </a:rPr>
              <a:t>》</a:t>
            </a:r>
            <a:r>
              <a:rPr lang="zh-CN" altLang="en-US" sz="2000" dirty="0">
                <a:latin typeface="华文中宋" panose="02010600040101010101" pitchFamily="2" charset="-122"/>
                <a:ea typeface="华文中宋" panose="02010600040101010101" pitchFamily="2" charset="-122"/>
              </a:rPr>
              <a:t>为例 </a:t>
            </a:r>
            <a:endParaRPr lang="en-US" altLang="zh-CN" sz="2000" dirty="0">
              <a:latin typeface="华文中宋" panose="02010600040101010101" pitchFamily="2" charset="-122"/>
              <a:ea typeface="华文中宋" panose="02010600040101010101" pitchFamily="2" charset="-122"/>
            </a:endParaRPr>
          </a:p>
          <a:p>
            <a:pPr eaLnBrk="1" hangingPunct="1">
              <a:lnSpc>
                <a:spcPct val="80000"/>
              </a:lnSpc>
            </a:pPr>
            <a:r>
              <a:rPr lang="zh-CN" altLang="en-US" sz="2000" dirty="0">
                <a:latin typeface="华文中宋" panose="02010600040101010101" pitchFamily="2" charset="-122"/>
                <a:ea typeface="华文中宋" panose="02010600040101010101" pitchFamily="2" charset="-122"/>
              </a:rPr>
              <a:t>汉字趣味教学法在泰国中学汉字教学中的应用研究</a:t>
            </a:r>
            <a:r>
              <a:rPr lang="en-US" altLang="zh-CN" sz="2000" dirty="0">
                <a:latin typeface="华文中宋" panose="02010600040101010101" pitchFamily="2" charset="-122"/>
                <a:ea typeface="华文中宋" panose="02010600040101010101" pitchFamily="2" charset="-122"/>
              </a:rPr>
              <a:t>——</a:t>
            </a:r>
            <a:r>
              <a:rPr lang="zh-CN" altLang="en-US" sz="2000" dirty="0">
                <a:latin typeface="华文中宋" panose="02010600040101010101" pitchFamily="2" charset="-122"/>
                <a:ea typeface="华文中宋" panose="02010600040101010101" pitchFamily="2" charset="-122"/>
              </a:rPr>
              <a:t>以泰国邦立中学为例</a:t>
            </a:r>
            <a:endParaRPr lang="en-US" altLang="zh-CN" sz="2000" dirty="0">
              <a:latin typeface="华文中宋" panose="02010600040101010101" pitchFamily="2" charset="-122"/>
              <a:ea typeface="华文中宋" panose="02010600040101010101" pitchFamily="2" charset="-122"/>
            </a:endParaRPr>
          </a:p>
          <a:p>
            <a:pPr eaLnBrk="1" hangingPunct="1">
              <a:lnSpc>
                <a:spcPct val="80000"/>
              </a:lnSpc>
            </a:pPr>
            <a:r>
              <a:rPr lang="zh-CN" altLang="en-US" sz="2000" dirty="0">
                <a:latin typeface="华文中宋" panose="02010600040101010101" pitchFamily="2" charset="-122"/>
                <a:ea typeface="华文中宋" panose="02010600040101010101" pitchFamily="2" charset="-122"/>
              </a:rPr>
              <a:t>游戏教学法在汉语国际教育综合课课堂教学中的应用研究 </a:t>
            </a:r>
            <a:endParaRPr lang="en-US" altLang="zh-CN" sz="2000" dirty="0">
              <a:latin typeface="华文中宋" panose="02010600040101010101" pitchFamily="2" charset="-122"/>
              <a:ea typeface="华文中宋" panose="02010600040101010101" pitchFamily="2" charset="-122"/>
            </a:endParaRPr>
          </a:p>
          <a:p>
            <a:pPr eaLnBrk="1" hangingPunct="1">
              <a:lnSpc>
                <a:spcPct val="80000"/>
              </a:lnSpc>
            </a:pPr>
            <a:r>
              <a:rPr lang="zh-CN" altLang="en-US" sz="2000" dirty="0">
                <a:latin typeface="华文中宋" panose="02010600040101010101" pitchFamily="2" charset="-122"/>
                <a:ea typeface="华文中宋" panose="02010600040101010101" pitchFamily="2" charset="-122"/>
              </a:rPr>
              <a:t>读写结合法在对外汉语高级写作教学中的具体应用</a:t>
            </a:r>
            <a:r>
              <a:rPr lang="en-US" altLang="zh-CN" sz="2000" dirty="0">
                <a:latin typeface="华文中宋" panose="02010600040101010101" pitchFamily="2" charset="-122"/>
                <a:ea typeface="华文中宋" panose="02010600040101010101" pitchFamily="2" charset="-122"/>
              </a:rPr>
              <a:t>——</a:t>
            </a:r>
            <a:r>
              <a:rPr lang="zh-CN" altLang="en-US" sz="2000" dirty="0">
                <a:latin typeface="华文中宋" panose="02010600040101010101" pitchFamily="2" charset="-122"/>
                <a:ea typeface="华文中宋" panose="02010600040101010101" pitchFamily="2" charset="-122"/>
              </a:rPr>
              <a:t>以清华大学对外汉语中心留学生高级写作课为例 </a:t>
            </a:r>
            <a:endParaRPr lang="en-US" altLang="zh-CN" sz="2000" dirty="0">
              <a:latin typeface="华文中宋" panose="02010600040101010101" pitchFamily="2" charset="-122"/>
              <a:ea typeface="华文中宋" panose="02010600040101010101" pitchFamily="2" charset="-122"/>
            </a:endParaRPr>
          </a:p>
          <a:p>
            <a:pPr eaLnBrk="1" hangingPunct="1">
              <a:lnSpc>
                <a:spcPct val="80000"/>
              </a:lnSpc>
            </a:pPr>
            <a:r>
              <a:rPr lang="zh-CN" altLang="en-US" sz="2000" dirty="0">
                <a:latin typeface="华文中宋" panose="02010600040101010101" pitchFamily="2" charset="-122"/>
                <a:ea typeface="华文中宋" panose="02010600040101010101" pitchFamily="2" charset="-122"/>
              </a:rPr>
              <a:t>听说法在泰国小学汉语初级综合课教学中的运用</a:t>
            </a:r>
            <a:r>
              <a:rPr lang="en-US" altLang="zh-CN" sz="2000" dirty="0">
                <a:latin typeface="华文中宋" panose="02010600040101010101" pitchFamily="2" charset="-122"/>
                <a:ea typeface="华文中宋" panose="02010600040101010101" pitchFamily="2" charset="-122"/>
              </a:rPr>
              <a:t>——</a:t>
            </a:r>
            <a:r>
              <a:rPr lang="zh-CN" altLang="en-US" sz="2000" dirty="0">
                <a:latin typeface="华文中宋" panose="02010600040101010101" pitchFamily="2" charset="-122"/>
                <a:ea typeface="华文中宋" panose="02010600040101010101" pitchFamily="2" charset="-122"/>
              </a:rPr>
              <a:t>以泰国佛统玫瑰园小学为例</a:t>
            </a:r>
            <a:endParaRPr lang="en-US" altLang="zh-CN" sz="2000" dirty="0">
              <a:latin typeface="华文中宋" panose="02010600040101010101" pitchFamily="2" charset="-122"/>
              <a:ea typeface="华文中宋" panose="02010600040101010101" pitchFamily="2" charset="-122"/>
            </a:endParaRPr>
          </a:p>
          <a:p>
            <a:pPr eaLnBrk="1" hangingPunct="1">
              <a:lnSpc>
                <a:spcPct val="80000"/>
              </a:lnSpc>
            </a:pPr>
            <a:r>
              <a:rPr lang="zh-CN" altLang="en-US" sz="2000" dirty="0">
                <a:latin typeface="华文中宋" panose="02010600040101010101" pitchFamily="2" charset="-122"/>
                <a:ea typeface="华文中宋" panose="02010600040101010101" pitchFamily="2" charset="-122"/>
              </a:rPr>
              <a:t>任务教学法在泰国清迈皇家大学汉语综合课中的应用案例分析 </a:t>
            </a:r>
          </a:p>
          <a:p>
            <a:pPr eaLnBrk="1" hangingPunct="1">
              <a:lnSpc>
                <a:spcPct val="80000"/>
              </a:lnSpc>
            </a:pPr>
            <a:endParaRPr lang="zh-CN" altLang="en-US" sz="1800" dirty="0"/>
          </a:p>
          <a:p>
            <a:pPr eaLnBrk="1" hangingPunct="1">
              <a:lnSpc>
                <a:spcPct val="80000"/>
              </a:lnSpc>
            </a:pPr>
            <a:endParaRPr lang="en-US" altLang="zh-CN" sz="1800" dirty="0"/>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标题 1"/>
          <p:cNvSpPr>
            <a:spLocks noGrp="1" noChangeArrowheads="1"/>
          </p:cNvSpPr>
          <p:nvPr>
            <p:ph type="title"/>
          </p:nvPr>
        </p:nvSpPr>
        <p:spPr>
          <a:xfrm>
            <a:off x="323850" y="260350"/>
            <a:ext cx="8229600" cy="1371600"/>
          </a:xfrm>
        </p:spPr>
        <p:txBody>
          <a:bodyPr/>
          <a:lstStyle/>
          <a:p>
            <a:r>
              <a:rPr lang="en-US" altLang="zh-CN" sz="2800" b="1">
                <a:latin typeface="华文中宋" panose="02010600040101010101" pitchFamily="2" charset="-122"/>
                <a:ea typeface="华文中宋" panose="02010600040101010101" pitchFamily="2" charset="-122"/>
              </a:rPr>
              <a:t>2</a:t>
            </a:r>
            <a:r>
              <a:rPr lang="zh-CN" altLang="en-US" sz="2800" b="1">
                <a:latin typeface="华文中宋" panose="02010600040101010101" pitchFamily="2" charset="-122"/>
                <a:ea typeface="华文中宋" panose="02010600040101010101" pitchFamily="2" charset="-122"/>
              </a:rPr>
              <a:t>、教学手段</a:t>
            </a:r>
          </a:p>
        </p:txBody>
      </p:sp>
      <p:sp>
        <p:nvSpPr>
          <p:cNvPr id="2" name="内容占位符 2"/>
          <p:cNvSpPr>
            <a:spLocks noGrp="1" noChangeArrowheads="1"/>
          </p:cNvSpPr>
          <p:nvPr>
            <p:ph idx="1"/>
          </p:nvPr>
        </p:nvSpPr>
        <p:spPr>
          <a:xfrm>
            <a:off x="395288" y="1412875"/>
            <a:ext cx="8578850" cy="4895850"/>
          </a:xfrm>
        </p:spPr>
        <p:txBody>
          <a:bodyPr/>
          <a:lstStyle/>
          <a:p>
            <a:r>
              <a:rPr lang="zh-CN" altLang="zh-CN" sz="2800" dirty="0">
                <a:latin typeface="华文中宋" panose="02010600040101010101" pitchFamily="2" charset="-122"/>
                <a:ea typeface="华文中宋" panose="02010600040101010101" pitchFamily="2" charset="-122"/>
              </a:rPr>
              <a:t>教学手段是运用教学辅助工具进行课堂教学的一种方法。</a:t>
            </a:r>
            <a:endParaRPr lang="en-US" altLang="zh-CN" sz="2800" dirty="0">
              <a:latin typeface="华文中宋" panose="02010600040101010101" pitchFamily="2" charset="-122"/>
              <a:ea typeface="华文中宋" panose="02010600040101010101" pitchFamily="2" charset="-122"/>
            </a:endParaRPr>
          </a:p>
          <a:p>
            <a:r>
              <a:rPr lang="zh-CN" altLang="zh-CN" sz="2800" dirty="0">
                <a:latin typeface="华文中宋" panose="02010600040101010101" pitchFamily="2" charset="-122"/>
                <a:ea typeface="华文中宋" panose="02010600040101010101" pitchFamily="2" charset="-122"/>
              </a:rPr>
              <a:t>随着科学技术的发展，教学手段经历了口头语言、文字和书籍、印刷教材、电子视听设备和多媒体网络技术等五个使用阶段。</a:t>
            </a:r>
            <a:endParaRPr lang="en-US" altLang="zh-CN" sz="2800" dirty="0">
              <a:latin typeface="华文中宋" panose="02010600040101010101" pitchFamily="2" charset="-122"/>
              <a:ea typeface="华文中宋" panose="02010600040101010101" pitchFamily="2" charset="-122"/>
            </a:endParaRPr>
          </a:p>
          <a:p>
            <a:r>
              <a:rPr lang="zh-CN" altLang="zh-CN" sz="2800" dirty="0">
                <a:latin typeface="华文中宋" panose="02010600040101010101" pitchFamily="2" charset="-122"/>
                <a:ea typeface="华文中宋" panose="02010600040101010101" pitchFamily="2" charset="-122"/>
              </a:rPr>
              <a:t>教学手段主要包括</a:t>
            </a:r>
            <a:r>
              <a:rPr lang="zh-CN" altLang="zh-CN" sz="2800" b="1" u="sng" dirty="0">
                <a:solidFill>
                  <a:srgbClr val="FF0000"/>
                </a:solidFill>
                <a:latin typeface="华文中宋" panose="02010600040101010101" pitchFamily="2" charset="-122"/>
                <a:ea typeface="华文中宋" panose="02010600040101010101" pitchFamily="2" charset="-122"/>
              </a:rPr>
              <a:t>网络（包括网站、慕课等）、学习软件（包括</a:t>
            </a:r>
            <a:r>
              <a:rPr lang="en-US" altLang="zh-CN" sz="2800" b="1" u="sng" dirty="0">
                <a:solidFill>
                  <a:srgbClr val="FF0000"/>
                </a:solidFill>
                <a:latin typeface="华文中宋" panose="02010600040101010101" pitchFamily="2" charset="-122"/>
                <a:ea typeface="华文中宋" panose="02010600040101010101" pitchFamily="2" charset="-122"/>
              </a:rPr>
              <a:t>APP</a:t>
            </a:r>
            <a:r>
              <a:rPr lang="zh-CN" altLang="zh-CN" sz="2800" b="1" u="sng" dirty="0">
                <a:solidFill>
                  <a:srgbClr val="FF0000"/>
                </a:solidFill>
                <a:latin typeface="华文中宋" panose="02010600040101010101" pitchFamily="2" charset="-122"/>
                <a:ea typeface="华文中宋" panose="02010600040101010101" pitchFamily="2" charset="-122"/>
              </a:rPr>
              <a:t>等）、多媒体、微信、电视</a:t>
            </a:r>
            <a:r>
              <a:rPr lang="zh-CN" altLang="zh-CN" sz="2800" dirty="0">
                <a:latin typeface="华文中宋" panose="02010600040101010101" pitchFamily="2" charset="-122"/>
                <a:ea typeface="华文中宋" panose="02010600040101010101" pitchFamily="2" charset="-122"/>
              </a:rPr>
              <a:t>等。</a:t>
            </a:r>
            <a:endParaRPr lang="en-US" altLang="zh-CN" sz="2800" dirty="0">
              <a:latin typeface="华文中宋" panose="02010600040101010101" pitchFamily="2" charset="-122"/>
              <a:ea typeface="华文中宋" panose="02010600040101010101" pitchFamily="2" charset="-122"/>
            </a:endParaRPr>
          </a:p>
          <a:p>
            <a:r>
              <a:rPr lang="zh-CN" altLang="zh-CN" sz="2800" dirty="0">
                <a:latin typeface="华文中宋" panose="02010600040101010101" pitchFamily="2" charset="-122"/>
                <a:ea typeface="华文中宋" panose="02010600040101010101" pitchFamily="2" charset="-122"/>
              </a:rPr>
              <a:t>这与汉语国际教育现代化需求有关，即提倡运用“互联网</a:t>
            </a:r>
            <a:r>
              <a:rPr lang="en-US" altLang="zh-CN" sz="2800" dirty="0">
                <a:latin typeface="华文中宋" panose="02010600040101010101" pitchFamily="2" charset="-122"/>
                <a:ea typeface="华文中宋" panose="02010600040101010101" pitchFamily="2" charset="-122"/>
              </a:rPr>
              <a:t>+</a:t>
            </a:r>
            <a:r>
              <a:rPr lang="zh-CN" altLang="zh-CN" sz="2800" dirty="0">
                <a:latin typeface="华文中宋" panose="02010600040101010101" pitchFamily="2" charset="-122"/>
                <a:ea typeface="华文中宋" panose="02010600040101010101" pitchFamily="2" charset="-122"/>
              </a:rPr>
              <a:t>教育”的现代化手段推进汉语国际化进程，推进中华文化国际传播。</a:t>
            </a:r>
            <a:endParaRPr lang="en-US" altLang="zh-CN" sz="2800" dirty="0">
              <a:latin typeface="华文中宋" panose="02010600040101010101" pitchFamily="2" charset="-122"/>
              <a:ea typeface="华文中宋" panose="02010600040101010101" pitchFamily="2" charset="-122"/>
            </a:endParaRPr>
          </a:p>
          <a:p>
            <a:endParaRPr lang="zh-CN" altLang="en-US" sz="2800" dirty="0">
              <a:latin typeface="华文中宋" panose="02010600040101010101" pitchFamily="2" charset="-122"/>
              <a:ea typeface="华文中宋" panose="02010600040101010101" pitchFamily="2" charset="-122"/>
            </a:endParaRPr>
          </a:p>
          <a:p>
            <a:endParaRPr lang="zh-CN" altLang="zh-CN" dirty="0">
              <a:latin typeface="华文中宋" panose="02010600040101010101" pitchFamily="2" charset="-122"/>
              <a:ea typeface="华文中宋" panose="02010600040101010101" pitchFamily="2" charset="-122"/>
            </a:endParaRPr>
          </a:p>
          <a:p>
            <a:endParaRPr lang="zh-CN" altLang="en-US" dirty="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presetSubtype="0" fill="hold"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fade">
                                      <p:cBhvr>
                                        <p:cTn id="12" dur="500"/>
                                        <p:tgtEl>
                                          <p:spTgt spid="2">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0" presetClass="entr" presetSubtype="0" fill="hold"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fade">
                                      <p:cBhvr>
                                        <p:cTn id="17" dur="500"/>
                                        <p:tgtEl>
                                          <p:spTgt spid="2">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10" presetClass="entr" presetSubtype="0" fill="hold" nodeType="clickEffect">
                                  <p:stCondLst>
                                    <p:cond delay="0"/>
                                  </p:stCondLst>
                                  <p:childTnLst>
                                    <p:set>
                                      <p:cBhvr>
                                        <p:cTn id="21" dur="1" fill="hold">
                                          <p:stCondLst>
                                            <p:cond delay="0"/>
                                          </p:stCondLst>
                                        </p:cTn>
                                        <p:tgtEl>
                                          <p:spTgt spid="2">
                                            <p:txEl>
                                              <p:pRg st="3" end="3"/>
                                            </p:txEl>
                                          </p:spTgt>
                                        </p:tgtEl>
                                        <p:attrNameLst>
                                          <p:attrName>style.visibility</p:attrName>
                                        </p:attrNameLst>
                                      </p:cBhvr>
                                      <p:to>
                                        <p:strVal val="visible"/>
                                      </p:to>
                                    </p:set>
                                    <p:animEffect transition="in" filter="fade">
                                      <p:cBhvr>
                                        <p:cTn id="22" dur="500"/>
                                        <p:tgtEl>
                                          <p:spTgt spid="2">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3"/>
          <p:cNvSpPr>
            <a:spLocks noGrp="1" noChangeArrowheads="1"/>
          </p:cNvSpPr>
          <p:nvPr>
            <p:ph idx="1"/>
          </p:nvPr>
        </p:nvSpPr>
        <p:spPr>
          <a:xfrm>
            <a:off x="611188" y="1341438"/>
            <a:ext cx="7777162" cy="4464050"/>
          </a:xfrm>
        </p:spPr>
        <p:txBody>
          <a:bodyPr/>
          <a:lstStyle/>
          <a:p>
            <a:pPr eaLnBrk="1" hangingPunct="1">
              <a:lnSpc>
                <a:spcPct val="80000"/>
              </a:lnSpc>
            </a:pPr>
            <a:r>
              <a:rPr lang="zh-CN" altLang="en-US" sz="2400" dirty="0">
                <a:latin typeface="华文中宋" panose="02010600040101010101" pitchFamily="2" charset="-122"/>
                <a:ea typeface="华文中宋" panose="02010600040101010101" pitchFamily="2" charset="-122"/>
              </a:rPr>
              <a:t>国际汉语师资培养过程中遇到哪些问题？或者说，围绕国际汉语师资培养需要考虑哪些问题？</a:t>
            </a:r>
          </a:p>
          <a:p>
            <a:pPr eaLnBrk="1" hangingPunct="1">
              <a:lnSpc>
                <a:spcPct val="80000"/>
              </a:lnSpc>
            </a:pPr>
            <a:r>
              <a:rPr lang="zh-CN" altLang="en-US" sz="2400" dirty="0">
                <a:latin typeface="华文中宋" panose="02010600040101010101" pitchFamily="2" charset="-122"/>
                <a:ea typeface="华文中宋" panose="02010600040101010101" pitchFamily="2" charset="-122"/>
              </a:rPr>
              <a:t>这还是要从国际中文教育硕士人才培养目标进行。</a:t>
            </a:r>
          </a:p>
          <a:p>
            <a:pPr eaLnBrk="1" hangingPunct="1">
              <a:lnSpc>
                <a:spcPct val="80000"/>
              </a:lnSpc>
            </a:pPr>
            <a:r>
              <a:rPr lang="zh-CN" altLang="en-US" sz="2400" dirty="0">
                <a:latin typeface="华文中宋" panose="02010600040101010101" pitchFamily="2" charset="-122"/>
                <a:ea typeface="华文中宋" panose="02010600040101010101" pitchFamily="2" charset="-122"/>
              </a:rPr>
              <a:t>教师素质要求：</a:t>
            </a:r>
          </a:p>
          <a:p>
            <a:pPr eaLnBrk="1" hangingPunct="1">
              <a:lnSpc>
                <a:spcPct val="80000"/>
              </a:lnSpc>
            </a:pPr>
            <a:r>
              <a:rPr lang="en-US" altLang="zh-CN" sz="2400" dirty="0">
                <a:latin typeface="华文中宋" panose="02010600040101010101" pitchFamily="2" charset="-122"/>
                <a:ea typeface="华文中宋" panose="02010600040101010101" pitchFamily="2" charset="-122"/>
              </a:rPr>
              <a:t>1.</a:t>
            </a:r>
            <a:r>
              <a:rPr lang="zh-CN" altLang="en-US" sz="2400" dirty="0">
                <a:latin typeface="华文中宋" panose="02010600040101010101" pitchFamily="2" charset="-122"/>
                <a:ea typeface="华文中宋" panose="02010600040101010101" pitchFamily="2" charset="-122"/>
              </a:rPr>
              <a:t>专业素质、职业道德、开拓意识；</a:t>
            </a:r>
            <a:endParaRPr lang="en-US" altLang="zh-CN" sz="2400" dirty="0">
              <a:latin typeface="华文中宋" panose="02010600040101010101" pitchFamily="2" charset="-122"/>
              <a:ea typeface="华文中宋" panose="02010600040101010101" pitchFamily="2" charset="-122"/>
            </a:endParaRPr>
          </a:p>
          <a:p>
            <a:pPr eaLnBrk="1" hangingPunct="1">
              <a:lnSpc>
                <a:spcPct val="80000"/>
              </a:lnSpc>
            </a:pPr>
            <a:r>
              <a:rPr lang="en-US" altLang="zh-CN" sz="2400" dirty="0">
                <a:latin typeface="华文中宋" panose="02010600040101010101" pitchFamily="2" charset="-122"/>
                <a:ea typeface="华文中宋" panose="02010600040101010101" pitchFamily="2" charset="-122"/>
              </a:rPr>
              <a:t>2.</a:t>
            </a:r>
            <a:r>
              <a:rPr lang="zh-CN" altLang="en-US" sz="2400" dirty="0">
                <a:latin typeface="华文中宋" panose="02010600040101010101" pitchFamily="2" charset="-122"/>
                <a:ea typeface="华文中宋" panose="02010600040101010101" pitchFamily="2" charset="-122"/>
              </a:rPr>
              <a:t>第二教学技能；</a:t>
            </a:r>
          </a:p>
          <a:p>
            <a:pPr eaLnBrk="1" hangingPunct="1">
              <a:lnSpc>
                <a:spcPct val="80000"/>
              </a:lnSpc>
            </a:pPr>
            <a:r>
              <a:rPr lang="en-US" altLang="zh-CN" sz="2400" dirty="0">
                <a:latin typeface="华文中宋" panose="02010600040101010101" pitchFamily="2" charset="-122"/>
                <a:ea typeface="华文中宋" panose="02010600040101010101" pitchFamily="2" charset="-122"/>
              </a:rPr>
              <a:t>3.</a:t>
            </a:r>
            <a:r>
              <a:rPr lang="zh-CN" altLang="en-US" sz="2400" dirty="0">
                <a:latin typeface="华文中宋" panose="02010600040101010101" pitchFamily="2" charset="-122"/>
                <a:ea typeface="华文中宋" panose="02010600040101010101" pitchFamily="2" charset="-122"/>
              </a:rPr>
              <a:t>中华文化素养与传播能力；</a:t>
            </a:r>
            <a:endParaRPr lang="en-US" altLang="zh-CN" sz="2400" dirty="0">
              <a:latin typeface="华文中宋" panose="02010600040101010101" pitchFamily="2" charset="-122"/>
              <a:ea typeface="华文中宋" panose="02010600040101010101" pitchFamily="2" charset="-122"/>
            </a:endParaRPr>
          </a:p>
          <a:p>
            <a:pPr eaLnBrk="1" hangingPunct="1">
              <a:lnSpc>
                <a:spcPct val="80000"/>
              </a:lnSpc>
            </a:pPr>
            <a:r>
              <a:rPr lang="en-US" altLang="zh-CN" sz="2400" dirty="0">
                <a:latin typeface="华文中宋" panose="02010600040101010101" pitchFamily="2" charset="-122"/>
                <a:ea typeface="华文中宋" panose="02010600040101010101" pitchFamily="2" charset="-122"/>
              </a:rPr>
              <a:t>4.</a:t>
            </a:r>
            <a:r>
              <a:rPr lang="zh-CN" altLang="en-US" sz="2400" dirty="0">
                <a:latin typeface="华文中宋" panose="02010600040101010101" pitchFamily="2" charset="-122"/>
                <a:ea typeface="华文中宋" panose="02010600040101010101" pitchFamily="2" charset="-122"/>
              </a:rPr>
              <a:t>跨文化交际能力；</a:t>
            </a:r>
          </a:p>
          <a:p>
            <a:pPr eaLnBrk="1" hangingPunct="1">
              <a:lnSpc>
                <a:spcPct val="80000"/>
              </a:lnSpc>
            </a:pPr>
            <a:r>
              <a:rPr lang="en-US" altLang="zh-CN" sz="2400" dirty="0">
                <a:latin typeface="华文中宋" panose="02010600040101010101" pitchFamily="2" charset="-122"/>
                <a:ea typeface="华文中宋" panose="02010600040101010101" pitchFamily="2" charset="-122"/>
              </a:rPr>
              <a:t>5.</a:t>
            </a:r>
            <a:r>
              <a:rPr lang="zh-CN" altLang="en-US" sz="2400" dirty="0">
                <a:latin typeface="华文中宋" panose="02010600040101010101" pitchFamily="2" charset="-122"/>
                <a:ea typeface="华文中宋" panose="02010600040101010101" pitchFamily="2" charset="-122"/>
              </a:rPr>
              <a:t>汉语国际推广项目的管理、组织与协调能力。</a:t>
            </a:r>
          </a:p>
          <a:p>
            <a:pPr eaLnBrk="1" hangingPunct="1">
              <a:lnSpc>
                <a:spcPct val="80000"/>
              </a:lnSpc>
            </a:pPr>
            <a:r>
              <a:rPr lang="en-US" altLang="zh-CN" sz="2400" dirty="0">
                <a:latin typeface="华文中宋" panose="02010600040101010101" pitchFamily="2" charset="-122"/>
                <a:ea typeface="华文中宋" panose="02010600040101010101" pitchFamily="2" charset="-122"/>
              </a:rPr>
              <a:t>           ———</a:t>
            </a:r>
            <a:r>
              <a:rPr lang="zh-CN" altLang="en-US" sz="2400" dirty="0">
                <a:latin typeface="华文中宋" panose="02010600040101010101" pitchFamily="2" charset="-122"/>
                <a:ea typeface="华文中宋" panose="02010600040101010101" pitchFamily="2" charset="-122"/>
              </a:rPr>
              <a:t>汉语教育硕士专业学位教育指导委员会</a:t>
            </a:r>
            <a:r>
              <a:rPr lang="en-US" altLang="zh-CN" sz="2400" dirty="0">
                <a:latin typeface="华文中宋" panose="02010600040101010101" pitchFamily="2" charset="-122"/>
                <a:ea typeface="华文中宋" panose="02010600040101010101" pitchFamily="2" charset="-122"/>
              </a:rPr>
              <a:t>.</a:t>
            </a:r>
            <a:r>
              <a:rPr lang="zh-CN" altLang="en-US" sz="2400" dirty="0">
                <a:latin typeface="华文中宋" panose="02010600040101010101" pitchFamily="2" charset="-122"/>
                <a:ea typeface="华文中宋" panose="02010600040101010101" pitchFamily="2" charset="-122"/>
              </a:rPr>
              <a:t>全日制汉语国际教育硕士专业学位研究生指导性方案，</a:t>
            </a:r>
            <a:r>
              <a:rPr lang="en-US" altLang="zh-CN" sz="2400" dirty="0">
                <a:latin typeface="华文中宋" panose="02010600040101010101" pitchFamily="2" charset="-122"/>
                <a:ea typeface="华文中宋" panose="02010600040101010101" pitchFamily="2" charset="-122"/>
              </a:rPr>
              <a:t>2009</a:t>
            </a:r>
            <a:r>
              <a:rPr lang="zh-CN" altLang="en-US" sz="2400" dirty="0">
                <a:latin typeface="华文中宋" panose="02010600040101010101" pitchFamily="2" charset="-122"/>
                <a:ea typeface="华文中宋" panose="02010600040101010101" pitchFamily="2" charset="-122"/>
              </a:rPr>
              <a:t>年</a:t>
            </a:r>
            <a:r>
              <a:rPr lang="en-US" altLang="zh-CN" sz="2400" dirty="0">
                <a:latin typeface="华文中宋" panose="02010600040101010101" pitchFamily="2" charset="-122"/>
                <a:ea typeface="华文中宋" panose="02010600040101010101" pitchFamily="2" charset="-122"/>
              </a:rPr>
              <a:t>5</a:t>
            </a:r>
            <a:r>
              <a:rPr lang="zh-CN" altLang="en-US" sz="2400" dirty="0">
                <a:latin typeface="华文中宋" panose="02010600040101010101" pitchFamily="2" charset="-122"/>
                <a:ea typeface="华文中宋" panose="02010600040101010101" pitchFamily="2" charset="-122"/>
              </a:rPr>
              <a:t>月。</a:t>
            </a:r>
          </a:p>
          <a:p>
            <a:pPr eaLnBrk="1" hangingPunct="1">
              <a:lnSpc>
                <a:spcPct val="80000"/>
              </a:lnSpc>
            </a:pPr>
            <a:endParaRPr lang="zh-CN" altLang="en-US" sz="2600" dirty="0"/>
          </a:p>
          <a:p>
            <a:pPr eaLnBrk="1" hangingPunct="1">
              <a:lnSpc>
                <a:spcPct val="80000"/>
              </a:lnSpc>
            </a:pPr>
            <a:endParaRPr lang="zh-CN" altLang="en-US" sz="2600" dirty="0"/>
          </a:p>
          <a:p>
            <a:pPr eaLnBrk="1" hangingPunct="1">
              <a:lnSpc>
                <a:spcPct val="80000"/>
              </a:lnSpc>
            </a:pPr>
            <a:endParaRPr lang="zh-CN" altLang="en-US" sz="2600" dirty="0"/>
          </a:p>
          <a:p>
            <a:pPr eaLnBrk="1" hangingPunct="1">
              <a:lnSpc>
                <a:spcPct val="80000"/>
              </a:lnSpc>
            </a:pPr>
            <a:endParaRPr lang="zh-CN" altLang="en-US" sz="2600" dirty="0"/>
          </a:p>
          <a:p>
            <a:pPr eaLnBrk="1" hangingPunct="1">
              <a:lnSpc>
                <a:spcPct val="80000"/>
              </a:lnSpc>
            </a:pPr>
            <a:endParaRPr lang="en-US" altLang="zh-CN" sz="2600" dirty="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nodeType="clickEffect">
                                  <p:stCondLst>
                                    <p:cond delay="0"/>
                                  </p:stCondLst>
                                  <p:childTnLst>
                                    <p:set>
                                      <p:cBhvr>
                                        <p:cTn id="6" dur="1" fill="hold">
                                          <p:stCondLst>
                                            <p:cond delay="0"/>
                                          </p:stCondLst>
                                        </p:cTn>
                                        <p:tgtEl>
                                          <p:spTgt spid="6146">
                                            <p:txEl>
                                              <p:pRg st="0" end="0"/>
                                            </p:txEl>
                                          </p:spTgt>
                                        </p:tgtEl>
                                        <p:attrNameLst>
                                          <p:attrName>style.visibility</p:attrName>
                                        </p:attrNameLst>
                                      </p:cBhvr>
                                      <p:to>
                                        <p:strVal val="visible"/>
                                      </p:to>
                                    </p:set>
                                    <p:animEffect transition="in" filter="fade">
                                      <p:cBhvr>
                                        <p:cTn id="7" dur="1000"/>
                                        <p:tgtEl>
                                          <p:spTgt spid="6146">
                                            <p:txEl>
                                              <p:pRg st="0" end="0"/>
                                            </p:txEl>
                                          </p:spTgt>
                                        </p:tgtEl>
                                      </p:cBhvr>
                                    </p:animEffect>
                                    <p:anim calcmode="lin" valueType="num">
                                      <p:cBhvr>
                                        <p:cTn id="8" dur="1000" fill="hold"/>
                                        <p:tgtEl>
                                          <p:spTgt spid="6146">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6146">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nodeType="clickPar">
                      <p:stCondLst>
                        <p:cond delay="indefinite"/>
                      </p:stCondLst>
                      <p:childTnLst>
                        <p:par>
                          <p:cTn id="11" fill="hold" nodeType="withGroup">
                            <p:stCondLst>
                              <p:cond delay="0"/>
                            </p:stCondLst>
                            <p:childTnLst>
                              <p:par>
                                <p:cTn id="12" presetID="42" presetClass="entr" presetSubtype="0" fill="hold" nodeType="clickEffect">
                                  <p:stCondLst>
                                    <p:cond delay="0"/>
                                  </p:stCondLst>
                                  <p:childTnLst>
                                    <p:set>
                                      <p:cBhvr>
                                        <p:cTn id="13" dur="1" fill="hold">
                                          <p:stCondLst>
                                            <p:cond delay="0"/>
                                          </p:stCondLst>
                                        </p:cTn>
                                        <p:tgtEl>
                                          <p:spTgt spid="6146">
                                            <p:txEl>
                                              <p:pRg st="1" end="1"/>
                                            </p:txEl>
                                          </p:spTgt>
                                        </p:tgtEl>
                                        <p:attrNameLst>
                                          <p:attrName>style.visibility</p:attrName>
                                        </p:attrNameLst>
                                      </p:cBhvr>
                                      <p:to>
                                        <p:strVal val="visible"/>
                                      </p:to>
                                    </p:set>
                                    <p:animEffect transition="in" filter="fade">
                                      <p:cBhvr>
                                        <p:cTn id="14" dur="1000"/>
                                        <p:tgtEl>
                                          <p:spTgt spid="6146">
                                            <p:txEl>
                                              <p:pRg st="1" end="1"/>
                                            </p:txEl>
                                          </p:spTgt>
                                        </p:tgtEl>
                                      </p:cBhvr>
                                    </p:animEffect>
                                    <p:anim calcmode="lin" valueType="num">
                                      <p:cBhvr>
                                        <p:cTn id="15" dur="1000" fill="hold"/>
                                        <p:tgtEl>
                                          <p:spTgt spid="6146">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6146">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nodeType="clickPar">
                      <p:stCondLst>
                        <p:cond delay="indefinite"/>
                      </p:stCondLst>
                      <p:childTnLst>
                        <p:par>
                          <p:cTn id="18" fill="hold" nodeType="withGroup">
                            <p:stCondLst>
                              <p:cond delay="0"/>
                            </p:stCondLst>
                            <p:childTnLst>
                              <p:par>
                                <p:cTn id="19" presetID="42" presetClass="entr" presetSubtype="0" fill="hold" nodeType="clickEffect">
                                  <p:stCondLst>
                                    <p:cond delay="0"/>
                                  </p:stCondLst>
                                  <p:childTnLst>
                                    <p:set>
                                      <p:cBhvr>
                                        <p:cTn id="20" dur="1" fill="hold">
                                          <p:stCondLst>
                                            <p:cond delay="0"/>
                                          </p:stCondLst>
                                        </p:cTn>
                                        <p:tgtEl>
                                          <p:spTgt spid="6146">
                                            <p:txEl>
                                              <p:pRg st="2" end="2"/>
                                            </p:txEl>
                                          </p:spTgt>
                                        </p:tgtEl>
                                        <p:attrNameLst>
                                          <p:attrName>style.visibility</p:attrName>
                                        </p:attrNameLst>
                                      </p:cBhvr>
                                      <p:to>
                                        <p:strVal val="visible"/>
                                      </p:to>
                                    </p:set>
                                    <p:animEffect transition="in" filter="fade">
                                      <p:cBhvr>
                                        <p:cTn id="21" dur="1000"/>
                                        <p:tgtEl>
                                          <p:spTgt spid="6146">
                                            <p:txEl>
                                              <p:pRg st="2" end="2"/>
                                            </p:txEl>
                                          </p:spTgt>
                                        </p:tgtEl>
                                      </p:cBhvr>
                                    </p:animEffect>
                                    <p:anim calcmode="lin" valueType="num">
                                      <p:cBhvr>
                                        <p:cTn id="22" dur="1000" fill="hold"/>
                                        <p:tgtEl>
                                          <p:spTgt spid="6146">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6146">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nodeType="clickPar">
                      <p:stCondLst>
                        <p:cond delay="indefinite"/>
                      </p:stCondLst>
                      <p:childTnLst>
                        <p:par>
                          <p:cTn id="25" fill="hold" nodeType="withGroup">
                            <p:stCondLst>
                              <p:cond delay="0"/>
                            </p:stCondLst>
                            <p:childTnLst>
                              <p:par>
                                <p:cTn id="26" presetID="42" presetClass="entr" presetSubtype="0" fill="hold" nodeType="clickEffect">
                                  <p:stCondLst>
                                    <p:cond delay="0"/>
                                  </p:stCondLst>
                                  <p:childTnLst>
                                    <p:set>
                                      <p:cBhvr>
                                        <p:cTn id="27" dur="1" fill="hold">
                                          <p:stCondLst>
                                            <p:cond delay="0"/>
                                          </p:stCondLst>
                                        </p:cTn>
                                        <p:tgtEl>
                                          <p:spTgt spid="6146">
                                            <p:txEl>
                                              <p:pRg st="3" end="3"/>
                                            </p:txEl>
                                          </p:spTgt>
                                        </p:tgtEl>
                                        <p:attrNameLst>
                                          <p:attrName>style.visibility</p:attrName>
                                        </p:attrNameLst>
                                      </p:cBhvr>
                                      <p:to>
                                        <p:strVal val="visible"/>
                                      </p:to>
                                    </p:set>
                                    <p:animEffect transition="in" filter="fade">
                                      <p:cBhvr>
                                        <p:cTn id="28" dur="1000"/>
                                        <p:tgtEl>
                                          <p:spTgt spid="6146">
                                            <p:txEl>
                                              <p:pRg st="3" end="3"/>
                                            </p:txEl>
                                          </p:spTgt>
                                        </p:tgtEl>
                                      </p:cBhvr>
                                    </p:animEffect>
                                    <p:anim calcmode="lin" valueType="num">
                                      <p:cBhvr>
                                        <p:cTn id="29" dur="1000" fill="hold"/>
                                        <p:tgtEl>
                                          <p:spTgt spid="6146">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6146">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nodeType="clickPar">
                      <p:stCondLst>
                        <p:cond delay="indefinite"/>
                      </p:stCondLst>
                      <p:childTnLst>
                        <p:par>
                          <p:cTn id="32" fill="hold" nodeType="withGroup">
                            <p:stCondLst>
                              <p:cond delay="0"/>
                            </p:stCondLst>
                            <p:childTnLst>
                              <p:par>
                                <p:cTn id="33" presetID="42" presetClass="entr" presetSubtype="0" fill="hold" nodeType="clickEffect">
                                  <p:stCondLst>
                                    <p:cond delay="0"/>
                                  </p:stCondLst>
                                  <p:childTnLst>
                                    <p:set>
                                      <p:cBhvr>
                                        <p:cTn id="34" dur="1" fill="hold">
                                          <p:stCondLst>
                                            <p:cond delay="0"/>
                                          </p:stCondLst>
                                        </p:cTn>
                                        <p:tgtEl>
                                          <p:spTgt spid="6146">
                                            <p:txEl>
                                              <p:pRg st="4" end="4"/>
                                            </p:txEl>
                                          </p:spTgt>
                                        </p:tgtEl>
                                        <p:attrNameLst>
                                          <p:attrName>style.visibility</p:attrName>
                                        </p:attrNameLst>
                                      </p:cBhvr>
                                      <p:to>
                                        <p:strVal val="visible"/>
                                      </p:to>
                                    </p:set>
                                    <p:animEffect transition="in" filter="fade">
                                      <p:cBhvr>
                                        <p:cTn id="35" dur="1000"/>
                                        <p:tgtEl>
                                          <p:spTgt spid="6146">
                                            <p:txEl>
                                              <p:pRg st="4" end="4"/>
                                            </p:txEl>
                                          </p:spTgt>
                                        </p:tgtEl>
                                      </p:cBhvr>
                                    </p:animEffect>
                                    <p:anim calcmode="lin" valueType="num">
                                      <p:cBhvr>
                                        <p:cTn id="36" dur="1000" fill="hold"/>
                                        <p:tgtEl>
                                          <p:spTgt spid="6146">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6146">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8" fill="hold" nodeType="clickPar">
                      <p:stCondLst>
                        <p:cond delay="indefinite"/>
                      </p:stCondLst>
                      <p:childTnLst>
                        <p:par>
                          <p:cTn id="39" fill="hold" nodeType="withGroup">
                            <p:stCondLst>
                              <p:cond delay="0"/>
                            </p:stCondLst>
                            <p:childTnLst>
                              <p:par>
                                <p:cTn id="40" presetID="42" presetClass="entr" presetSubtype="0" fill="hold" nodeType="clickEffect">
                                  <p:stCondLst>
                                    <p:cond delay="0"/>
                                  </p:stCondLst>
                                  <p:childTnLst>
                                    <p:set>
                                      <p:cBhvr>
                                        <p:cTn id="41" dur="1" fill="hold">
                                          <p:stCondLst>
                                            <p:cond delay="0"/>
                                          </p:stCondLst>
                                        </p:cTn>
                                        <p:tgtEl>
                                          <p:spTgt spid="6146">
                                            <p:txEl>
                                              <p:pRg st="5" end="5"/>
                                            </p:txEl>
                                          </p:spTgt>
                                        </p:tgtEl>
                                        <p:attrNameLst>
                                          <p:attrName>style.visibility</p:attrName>
                                        </p:attrNameLst>
                                      </p:cBhvr>
                                      <p:to>
                                        <p:strVal val="visible"/>
                                      </p:to>
                                    </p:set>
                                    <p:animEffect transition="in" filter="fade">
                                      <p:cBhvr>
                                        <p:cTn id="42" dur="1000"/>
                                        <p:tgtEl>
                                          <p:spTgt spid="6146">
                                            <p:txEl>
                                              <p:pRg st="5" end="5"/>
                                            </p:txEl>
                                          </p:spTgt>
                                        </p:tgtEl>
                                      </p:cBhvr>
                                    </p:animEffect>
                                    <p:anim calcmode="lin" valueType="num">
                                      <p:cBhvr>
                                        <p:cTn id="43" dur="1000" fill="hold"/>
                                        <p:tgtEl>
                                          <p:spTgt spid="6146">
                                            <p:txEl>
                                              <p:pRg st="5" end="5"/>
                                            </p:txEl>
                                          </p:spTgt>
                                        </p:tgtEl>
                                        <p:attrNameLst>
                                          <p:attrName>ppt_x</p:attrName>
                                        </p:attrNameLst>
                                      </p:cBhvr>
                                      <p:tavLst>
                                        <p:tav tm="0">
                                          <p:val>
                                            <p:strVal val="#ppt_x"/>
                                          </p:val>
                                        </p:tav>
                                        <p:tav tm="100000">
                                          <p:val>
                                            <p:strVal val="#ppt_x"/>
                                          </p:val>
                                        </p:tav>
                                      </p:tavLst>
                                    </p:anim>
                                    <p:anim calcmode="lin" valueType="num">
                                      <p:cBhvr>
                                        <p:cTn id="44" dur="1000" fill="hold"/>
                                        <p:tgtEl>
                                          <p:spTgt spid="6146">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45" fill="hold" nodeType="clickPar">
                      <p:stCondLst>
                        <p:cond delay="indefinite"/>
                      </p:stCondLst>
                      <p:childTnLst>
                        <p:par>
                          <p:cTn id="46" fill="hold" nodeType="withGroup">
                            <p:stCondLst>
                              <p:cond delay="0"/>
                            </p:stCondLst>
                            <p:childTnLst>
                              <p:par>
                                <p:cTn id="47" presetID="42" presetClass="entr" presetSubtype="0" fill="hold" nodeType="clickEffect">
                                  <p:stCondLst>
                                    <p:cond delay="0"/>
                                  </p:stCondLst>
                                  <p:childTnLst>
                                    <p:set>
                                      <p:cBhvr>
                                        <p:cTn id="48" dur="1" fill="hold">
                                          <p:stCondLst>
                                            <p:cond delay="0"/>
                                          </p:stCondLst>
                                        </p:cTn>
                                        <p:tgtEl>
                                          <p:spTgt spid="6146">
                                            <p:txEl>
                                              <p:pRg st="6" end="6"/>
                                            </p:txEl>
                                          </p:spTgt>
                                        </p:tgtEl>
                                        <p:attrNameLst>
                                          <p:attrName>style.visibility</p:attrName>
                                        </p:attrNameLst>
                                      </p:cBhvr>
                                      <p:to>
                                        <p:strVal val="visible"/>
                                      </p:to>
                                    </p:set>
                                    <p:animEffect transition="in" filter="fade">
                                      <p:cBhvr>
                                        <p:cTn id="49" dur="1000"/>
                                        <p:tgtEl>
                                          <p:spTgt spid="6146">
                                            <p:txEl>
                                              <p:pRg st="6" end="6"/>
                                            </p:txEl>
                                          </p:spTgt>
                                        </p:tgtEl>
                                      </p:cBhvr>
                                    </p:animEffect>
                                    <p:anim calcmode="lin" valueType="num">
                                      <p:cBhvr>
                                        <p:cTn id="50" dur="1000" fill="hold"/>
                                        <p:tgtEl>
                                          <p:spTgt spid="6146">
                                            <p:txEl>
                                              <p:pRg st="6" end="6"/>
                                            </p:txEl>
                                          </p:spTgt>
                                        </p:tgtEl>
                                        <p:attrNameLst>
                                          <p:attrName>ppt_x</p:attrName>
                                        </p:attrNameLst>
                                      </p:cBhvr>
                                      <p:tavLst>
                                        <p:tav tm="0">
                                          <p:val>
                                            <p:strVal val="#ppt_x"/>
                                          </p:val>
                                        </p:tav>
                                        <p:tav tm="100000">
                                          <p:val>
                                            <p:strVal val="#ppt_x"/>
                                          </p:val>
                                        </p:tav>
                                      </p:tavLst>
                                    </p:anim>
                                    <p:anim calcmode="lin" valueType="num">
                                      <p:cBhvr>
                                        <p:cTn id="51" dur="1000" fill="hold"/>
                                        <p:tgtEl>
                                          <p:spTgt spid="6146">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52" fill="hold" nodeType="clickPar">
                      <p:stCondLst>
                        <p:cond delay="indefinite"/>
                      </p:stCondLst>
                      <p:childTnLst>
                        <p:par>
                          <p:cTn id="53" fill="hold" nodeType="withGroup">
                            <p:stCondLst>
                              <p:cond delay="0"/>
                            </p:stCondLst>
                            <p:childTnLst>
                              <p:par>
                                <p:cTn id="54" presetID="42" presetClass="entr" presetSubtype="0" fill="hold" nodeType="clickEffect">
                                  <p:stCondLst>
                                    <p:cond delay="0"/>
                                  </p:stCondLst>
                                  <p:childTnLst>
                                    <p:set>
                                      <p:cBhvr>
                                        <p:cTn id="55" dur="1" fill="hold">
                                          <p:stCondLst>
                                            <p:cond delay="0"/>
                                          </p:stCondLst>
                                        </p:cTn>
                                        <p:tgtEl>
                                          <p:spTgt spid="6146">
                                            <p:txEl>
                                              <p:pRg st="7" end="7"/>
                                            </p:txEl>
                                          </p:spTgt>
                                        </p:tgtEl>
                                        <p:attrNameLst>
                                          <p:attrName>style.visibility</p:attrName>
                                        </p:attrNameLst>
                                      </p:cBhvr>
                                      <p:to>
                                        <p:strVal val="visible"/>
                                      </p:to>
                                    </p:set>
                                    <p:animEffect transition="in" filter="fade">
                                      <p:cBhvr>
                                        <p:cTn id="56" dur="1000"/>
                                        <p:tgtEl>
                                          <p:spTgt spid="6146">
                                            <p:txEl>
                                              <p:pRg st="7" end="7"/>
                                            </p:txEl>
                                          </p:spTgt>
                                        </p:tgtEl>
                                      </p:cBhvr>
                                    </p:animEffect>
                                    <p:anim calcmode="lin" valueType="num">
                                      <p:cBhvr>
                                        <p:cTn id="57" dur="1000" fill="hold"/>
                                        <p:tgtEl>
                                          <p:spTgt spid="6146">
                                            <p:txEl>
                                              <p:pRg st="7" end="7"/>
                                            </p:txEl>
                                          </p:spTgt>
                                        </p:tgtEl>
                                        <p:attrNameLst>
                                          <p:attrName>ppt_x</p:attrName>
                                        </p:attrNameLst>
                                      </p:cBhvr>
                                      <p:tavLst>
                                        <p:tav tm="0">
                                          <p:val>
                                            <p:strVal val="#ppt_x"/>
                                          </p:val>
                                        </p:tav>
                                        <p:tav tm="100000">
                                          <p:val>
                                            <p:strVal val="#ppt_x"/>
                                          </p:val>
                                        </p:tav>
                                      </p:tavLst>
                                    </p:anim>
                                    <p:anim calcmode="lin" valueType="num">
                                      <p:cBhvr>
                                        <p:cTn id="58" dur="1000" fill="hold"/>
                                        <p:tgtEl>
                                          <p:spTgt spid="6146">
                                            <p:txEl>
                                              <p:pRg st="7" end="7"/>
                                            </p:txEl>
                                          </p:spTgt>
                                        </p:tgtEl>
                                        <p:attrNameLst>
                                          <p:attrName>ppt_y</p:attrName>
                                        </p:attrNameLst>
                                      </p:cBhvr>
                                      <p:tavLst>
                                        <p:tav tm="0">
                                          <p:val>
                                            <p:strVal val="#ppt_y+.1"/>
                                          </p:val>
                                        </p:tav>
                                        <p:tav tm="100000">
                                          <p:val>
                                            <p:strVal val="#ppt_y"/>
                                          </p:val>
                                        </p:tav>
                                      </p:tavLst>
                                    </p:anim>
                                  </p:childTnLst>
                                </p:cTn>
                              </p:par>
                            </p:childTnLst>
                          </p:cTn>
                        </p:par>
                      </p:childTnLst>
                    </p:cTn>
                  </p:par>
                  <p:par>
                    <p:cTn id="59" fill="hold" nodeType="clickPar">
                      <p:stCondLst>
                        <p:cond delay="indefinite"/>
                      </p:stCondLst>
                      <p:childTnLst>
                        <p:par>
                          <p:cTn id="60" fill="hold" nodeType="withGroup">
                            <p:stCondLst>
                              <p:cond delay="0"/>
                            </p:stCondLst>
                            <p:childTnLst>
                              <p:par>
                                <p:cTn id="61" presetID="42" presetClass="entr" presetSubtype="0" fill="hold" nodeType="clickEffect">
                                  <p:stCondLst>
                                    <p:cond delay="0"/>
                                  </p:stCondLst>
                                  <p:childTnLst>
                                    <p:set>
                                      <p:cBhvr>
                                        <p:cTn id="62" dur="1" fill="hold">
                                          <p:stCondLst>
                                            <p:cond delay="0"/>
                                          </p:stCondLst>
                                        </p:cTn>
                                        <p:tgtEl>
                                          <p:spTgt spid="6146">
                                            <p:txEl>
                                              <p:pRg st="8" end="8"/>
                                            </p:txEl>
                                          </p:spTgt>
                                        </p:tgtEl>
                                        <p:attrNameLst>
                                          <p:attrName>style.visibility</p:attrName>
                                        </p:attrNameLst>
                                      </p:cBhvr>
                                      <p:to>
                                        <p:strVal val="visible"/>
                                      </p:to>
                                    </p:set>
                                    <p:animEffect transition="in" filter="fade">
                                      <p:cBhvr>
                                        <p:cTn id="63" dur="1000"/>
                                        <p:tgtEl>
                                          <p:spTgt spid="6146">
                                            <p:txEl>
                                              <p:pRg st="8" end="8"/>
                                            </p:txEl>
                                          </p:spTgt>
                                        </p:tgtEl>
                                      </p:cBhvr>
                                    </p:animEffect>
                                    <p:anim calcmode="lin" valueType="num">
                                      <p:cBhvr>
                                        <p:cTn id="64" dur="1000" fill="hold"/>
                                        <p:tgtEl>
                                          <p:spTgt spid="6146">
                                            <p:txEl>
                                              <p:pRg st="8" end="8"/>
                                            </p:txEl>
                                          </p:spTgt>
                                        </p:tgtEl>
                                        <p:attrNameLst>
                                          <p:attrName>ppt_x</p:attrName>
                                        </p:attrNameLst>
                                      </p:cBhvr>
                                      <p:tavLst>
                                        <p:tav tm="0">
                                          <p:val>
                                            <p:strVal val="#ppt_x"/>
                                          </p:val>
                                        </p:tav>
                                        <p:tav tm="100000">
                                          <p:val>
                                            <p:strVal val="#ppt_x"/>
                                          </p:val>
                                        </p:tav>
                                      </p:tavLst>
                                    </p:anim>
                                    <p:anim calcmode="lin" valueType="num">
                                      <p:cBhvr>
                                        <p:cTn id="65" dur="1000" fill="hold"/>
                                        <p:tgtEl>
                                          <p:spTgt spid="6146">
                                            <p:txEl>
                                              <p:pRg st="8" end="8"/>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标题 1"/>
          <p:cNvSpPr>
            <a:spLocks noGrp="1" noChangeArrowheads="1"/>
          </p:cNvSpPr>
          <p:nvPr>
            <p:ph type="title"/>
          </p:nvPr>
        </p:nvSpPr>
        <p:spPr>
          <a:xfrm>
            <a:off x="441325" y="188913"/>
            <a:ext cx="8229600" cy="1371600"/>
          </a:xfrm>
        </p:spPr>
        <p:txBody>
          <a:bodyPr/>
          <a:lstStyle/>
          <a:p>
            <a:r>
              <a:rPr lang="zh-CN" altLang="en-US">
                <a:latin typeface="华文中宋" panose="02010600040101010101" pitchFamily="2" charset="-122"/>
                <a:ea typeface="华文中宋" panose="02010600040101010101" pitchFamily="2" charset="-122"/>
              </a:rPr>
              <a:t>论文选题</a:t>
            </a:r>
          </a:p>
        </p:txBody>
      </p:sp>
      <p:sp>
        <p:nvSpPr>
          <p:cNvPr id="55299" name="内容占位符 2"/>
          <p:cNvSpPr>
            <a:spLocks noGrp="1" noChangeArrowheads="1"/>
          </p:cNvSpPr>
          <p:nvPr>
            <p:ph idx="1"/>
          </p:nvPr>
        </p:nvSpPr>
        <p:spPr>
          <a:xfrm>
            <a:off x="441325" y="1341438"/>
            <a:ext cx="8229600" cy="5111750"/>
          </a:xfrm>
        </p:spPr>
        <p:txBody>
          <a:bodyPr/>
          <a:lstStyle/>
          <a:p>
            <a:r>
              <a:rPr lang="zh-CN" altLang="zh-CN" sz="2400">
                <a:latin typeface="华文中宋" panose="02010600040101010101" pitchFamily="2" charset="-122"/>
                <a:ea typeface="华文中宋" panose="02010600040101010101" pitchFamily="2" charset="-122"/>
              </a:rPr>
              <a:t>移动学习环境下对汉字</a:t>
            </a:r>
            <a:r>
              <a:rPr lang="en-US" altLang="zh-CN" sz="2400">
                <a:latin typeface="华文中宋" panose="02010600040101010101" pitchFamily="2" charset="-122"/>
                <a:ea typeface="华文中宋" panose="02010600040101010101" pitchFamily="2" charset="-122"/>
              </a:rPr>
              <a:t>App</a:t>
            </a:r>
            <a:r>
              <a:rPr lang="zh-CN" altLang="zh-CN" sz="2400">
                <a:latin typeface="华文中宋" panose="02010600040101010101" pitchFamily="2" charset="-122"/>
                <a:ea typeface="华文中宋" panose="02010600040101010101" pitchFamily="2" charset="-122"/>
              </a:rPr>
              <a:t>教学资源的分析与思考——基于美国</a:t>
            </a:r>
            <a:r>
              <a:rPr lang="en-US" altLang="zh-CN" sz="2400">
                <a:latin typeface="华文中宋" panose="02010600040101010101" pitchFamily="2" charset="-122"/>
                <a:ea typeface="华文中宋" panose="02010600040101010101" pitchFamily="2" charset="-122"/>
              </a:rPr>
              <a:t>A</a:t>
            </a:r>
            <a:r>
              <a:rPr lang="zh-CN" altLang="zh-CN" sz="2400">
                <a:latin typeface="华文中宋" panose="02010600040101010101" pitchFamily="2" charset="-122"/>
                <a:ea typeface="华文中宋" panose="02010600040101010101" pitchFamily="2" charset="-122"/>
              </a:rPr>
              <a:t>小学的教学实践</a:t>
            </a:r>
            <a:endParaRPr lang="en-US" altLang="zh-CN" sz="2400">
              <a:latin typeface="华文中宋" panose="02010600040101010101" pitchFamily="2" charset="-122"/>
              <a:ea typeface="华文中宋" panose="02010600040101010101" pitchFamily="2" charset="-122"/>
            </a:endParaRPr>
          </a:p>
          <a:p>
            <a:r>
              <a:rPr lang="zh-CN" altLang="zh-CN" sz="2400">
                <a:latin typeface="华文中宋" panose="02010600040101010101" pitchFamily="2" charset="-122"/>
                <a:ea typeface="华文中宋" panose="02010600040101010101" pitchFamily="2" charset="-122"/>
              </a:rPr>
              <a:t>卢旺达孔子学院（课堂）运用</a:t>
            </a:r>
            <a:r>
              <a:rPr lang="en-US" altLang="zh-CN" sz="2400">
                <a:latin typeface="华文中宋" panose="02010600040101010101" pitchFamily="2" charset="-122"/>
                <a:ea typeface="华文中宋" panose="02010600040101010101" pitchFamily="2" charset="-122"/>
              </a:rPr>
              <a:t>MOOC</a:t>
            </a:r>
            <a:r>
              <a:rPr lang="zh-CN" altLang="zh-CN" sz="2400">
                <a:latin typeface="华文中宋" panose="02010600040101010101" pitchFamily="2" charset="-122"/>
                <a:ea typeface="华文中宋" panose="02010600040101010101" pitchFamily="2" charset="-122"/>
              </a:rPr>
              <a:t>进行汉语教学的调查研究</a:t>
            </a:r>
            <a:endParaRPr lang="en-US" altLang="zh-CN" sz="2400">
              <a:latin typeface="华文中宋" panose="02010600040101010101" pitchFamily="2" charset="-122"/>
              <a:ea typeface="华文中宋" panose="02010600040101010101" pitchFamily="2" charset="-122"/>
            </a:endParaRPr>
          </a:p>
          <a:p>
            <a:r>
              <a:rPr lang="zh-CN" altLang="zh-CN" sz="2400">
                <a:latin typeface="华文中宋" panose="02010600040101010101" pitchFamily="2" charset="-122"/>
                <a:ea typeface="华文中宋" panose="02010600040101010101" pitchFamily="2" charset="-122"/>
              </a:rPr>
              <a:t>电视汉语教学节目汉语教学现状与对策分析——以《快乐汉语》为例</a:t>
            </a:r>
            <a:endParaRPr lang="en-US" altLang="zh-CN" sz="2400">
              <a:latin typeface="华文中宋" panose="02010600040101010101" pitchFamily="2" charset="-122"/>
              <a:ea typeface="华文中宋" panose="02010600040101010101" pitchFamily="2" charset="-122"/>
            </a:endParaRPr>
          </a:p>
          <a:p>
            <a:r>
              <a:rPr lang="zh-CN" altLang="en-US" sz="2400">
                <a:latin typeface="华文中宋" panose="02010600040101010101" pitchFamily="2" charset="-122"/>
                <a:ea typeface="华文中宋" panose="02010600040101010101" pitchFamily="2" charset="-122"/>
              </a:rPr>
              <a:t>基于微信公众平台的对外汉语学习资源使用情况调查</a:t>
            </a:r>
            <a:endParaRPr lang="en-US" altLang="zh-CN" sz="2400">
              <a:latin typeface="华文中宋" panose="02010600040101010101" pitchFamily="2" charset="-122"/>
              <a:ea typeface="华文中宋" panose="02010600040101010101" pitchFamily="2" charset="-122"/>
            </a:endParaRPr>
          </a:p>
          <a:p>
            <a:r>
              <a:rPr lang="zh-CN" altLang="en-US" sz="2400">
                <a:latin typeface="华文中宋" panose="02010600040101010101" pitchFamily="2" charset="-122"/>
                <a:ea typeface="华文中宋" panose="02010600040101010101" pitchFamily="2" charset="-122"/>
              </a:rPr>
              <a:t>基于移动学习的汉语教辅软件设计与开发</a:t>
            </a:r>
            <a:r>
              <a:rPr lang="en-US" altLang="zh-CN" sz="2400">
                <a:latin typeface="华文中宋" panose="02010600040101010101" pitchFamily="2" charset="-122"/>
                <a:ea typeface="华文中宋" panose="02010600040101010101" pitchFamily="2" charset="-122"/>
              </a:rPr>
              <a:t>——</a:t>
            </a:r>
            <a:r>
              <a:rPr lang="zh-CN" altLang="en-US" sz="2400">
                <a:latin typeface="华文中宋" panose="02010600040101010101" pitchFamily="2" charset="-122"/>
                <a:ea typeface="华文中宋" panose="02010600040101010101" pitchFamily="2" charset="-122"/>
              </a:rPr>
              <a:t>以</a:t>
            </a:r>
            <a:r>
              <a:rPr lang="en-US" altLang="zh-CN" sz="2400">
                <a:latin typeface="华文中宋" panose="02010600040101010101" pitchFamily="2" charset="-122"/>
                <a:ea typeface="华文中宋" panose="02010600040101010101" pitchFamily="2" charset="-122"/>
              </a:rPr>
              <a:t>《</a:t>
            </a:r>
            <a:r>
              <a:rPr lang="zh-CN" altLang="en-US" sz="2400">
                <a:latin typeface="华文中宋" panose="02010600040101010101" pitchFamily="2" charset="-122"/>
                <a:ea typeface="华文中宋" panose="02010600040101010101" pitchFamily="2" charset="-122"/>
              </a:rPr>
              <a:t>体验汉语</a:t>
            </a:r>
            <a:r>
              <a:rPr lang="en-US" altLang="zh-CN" sz="2400">
                <a:latin typeface="华文中宋" panose="02010600040101010101" pitchFamily="2" charset="-122"/>
                <a:ea typeface="华文中宋" panose="02010600040101010101" pitchFamily="2" charset="-122"/>
              </a:rPr>
              <a:t>》</a:t>
            </a:r>
            <a:r>
              <a:rPr lang="zh-CN" altLang="en-US" sz="2400">
                <a:latin typeface="华文中宋" panose="02010600040101010101" pitchFamily="2" charset="-122"/>
                <a:ea typeface="华文中宋" panose="02010600040101010101" pitchFamily="2" charset="-122"/>
              </a:rPr>
              <a:t>高中泰语版第一册第八课为例 </a:t>
            </a:r>
            <a:endParaRPr lang="en-US" altLang="zh-CN" sz="2400">
              <a:latin typeface="华文中宋" panose="02010600040101010101" pitchFamily="2" charset="-122"/>
              <a:ea typeface="华文中宋" panose="02010600040101010101" pitchFamily="2" charset="-122"/>
            </a:endParaRPr>
          </a:p>
          <a:p>
            <a:r>
              <a:rPr lang="zh-CN" altLang="en-US" sz="2400">
                <a:latin typeface="华文中宋" panose="02010600040101010101" pitchFamily="2" charset="-122"/>
                <a:ea typeface="华文中宋" panose="02010600040101010101" pitchFamily="2" charset="-122"/>
              </a:rPr>
              <a:t>如何利用多媒体辅助初级汉语词汇教学</a:t>
            </a:r>
            <a:r>
              <a:rPr lang="en-US" altLang="zh-CN" sz="2400">
                <a:latin typeface="华文中宋" panose="02010600040101010101" pitchFamily="2" charset="-122"/>
                <a:ea typeface="华文中宋" panose="02010600040101010101" pitchFamily="2" charset="-122"/>
              </a:rPr>
              <a:t>——</a:t>
            </a:r>
            <a:r>
              <a:rPr lang="zh-CN" altLang="en-US" sz="2400">
                <a:latin typeface="华文中宋" panose="02010600040101010101" pitchFamily="2" charset="-122"/>
                <a:ea typeface="华文中宋" panose="02010600040101010101" pitchFamily="2" charset="-122"/>
              </a:rPr>
              <a:t>以崇高基督教学校为例 </a:t>
            </a:r>
            <a:endParaRPr lang="en-US" altLang="zh-CN" sz="2400">
              <a:latin typeface="华文中宋" panose="02010600040101010101" pitchFamily="2" charset="-122"/>
              <a:ea typeface="华文中宋" panose="02010600040101010101" pitchFamily="2" charset="-122"/>
            </a:endParaRPr>
          </a:p>
          <a:p>
            <a:r>
              <a:rPr lang="zh-CN" altLang="en-US" sz="2400">
                <a:latin typeface="华文中宋" panose="02010600040101010101" pitchFamily="2" charset="-122"/>
                <a:ea typeface="华文中宋" panose="02010600040101010101" pitchFamily="2" charset="-122"/>
              </a:rPr>
              <a:t>手机</a:t>
            </a:r>
            <a:r>
              <a:rPr lang="en-US" altLang="zh-CN" sz="2400">
                <a:latin typeface="华文中宋" panose="02010600040101010101" pitchFamily="2" charset="-122"/>
                <a:ea typeface="华文中宋" panose="02010600040101010101" pitchFamily="2" charset="-122"/>
              </a:rPr>
              <a:t>APP</a:t>
            </a:r>
            <a:r>
              <a:rPr lang="zh-CN" altLang="en-US" sz="2400">
                <a:latin typeface="华文中宋" panose="02010600040101010101" pitchFamily="2" charset="-122"/>
                <a:ea typeface="华文中宋" panose="02010600040101010101" pitchFamily="2" charset="-122"/>
              </a:rPr>
              <a:t>在对外汉语网络交互式教学模式中的应用研究 </a:t>
            </a:r>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标题 1"/>
          <p:cNvSpPr>
            <a:spLocks noGrp="1" noChangeArrowheads="1"/>
          </p:cNvSpPr>
          <p:nvPr>
            <p:ph type="title"/>
          </p:nvPr>
        </p:nvSpPr>
        <p:spPr/>
        <p:txBody>
          <a:bodyPr/>
          <a:lstStyle/>
          <a:p>
            <a:r>
              <a:rPr lang="en-US" altLang="zh-CN">
                <a:latin typeface="华文中宋" panose="02010600040101010101" pitchFamily="2" charset="-122"/>
                <a:ea typeface="华文中宋" panose="02010600040101010101" pitchFamily="2" charset="-122"/>
              </a:rPr>
              <a:t>3</a:t>
            </a:r>
            <a:r>
              <a:rPr lang="zh-CN" altLang="en-US">
                <a:latin typeface="华文中宋" panose="02010600040101010101" pitchFamily="2" charset="-122"/>
                <a:ea typeface="华文中宋" panose="02010600040101010101" pitchFamily="2" charset="-122"/>
              </a:rPr>
              <a:t>、课程设计</a:t>
            </a:r>
          </a:p>
        </p:txBody>
      </p:sp>
      <p:sp>
        <p:nvSpPr>
          <p:cNvPr id="2" name="内容占位符 2"/>
          <p:cNvSpPr>
            <a:spLocks noGrp="1" noChangeArrowheads="1"/>
          </p:cNvSpPr>
          <p:nvPr>
            <p:ph idx="1"/>
          </p:nvPr>
        </p:nvSpPr>
        <p:spPr/>
        <p:txBody>
          <a:bodyPr/>
          <a:lstStyle/>
          <a:p>
            <a:r>
              <a:rPr lang="zh-CN" altLang="zh-CN">
                <a:latin typeface="华文中宋" panose="02010600040101010101" pitchFamily="2" charset="-122"/>
                <a:ea typeface="华文中宋" panose="02010600040101010101" pitchFamily="2" charset="-122"/>
              </a:rPr>
              <a:t>课程设计是在教学理论指导下开展的针对不同教学对象、不同教学内容的诸种课程的设计。</a:t>
            </a:r>
            <a:endParaRPr lang="en-US" altLang="zh-CN">
              <a:latin typeface="华文中宋" panose="02010600040101010101" pitchFamily="2" charset="-122"/>
              <a:ea typeface="华文中宋" panose="02010600040101010101" pitchFamily="2" charset="-122"/>
            </a:endParaRPr>
          </a:p>
          <a:p>
            <a:r>
              <a:rPr lang="zh-CN" altLang="zh-CN">
                <a:latin typeface="华文中宋" panose="02010600040101010101" pitchFamily="2" charset="-122"/>
                <a:ea typeface="华文中宋" panose="02010600040101010101" pitchFamily="2" charset="-122"/>
              </a:rPr>
              <a:t>课程包括语言类和文化类，成人汉语和幼儿汉语，通用汉语和专用汉语，初级、中级和高级汉语，长期和短期汉语，线上和线下，等等课程。</a:t>
            </a:r>
            <a:endParaRPr lang="zh-CN" altLang="en-US">
              <a:latin typeface="华文中宋" panose="02010600040101010101" pitchFamily="2" charset="-122"/>
              <a:ea typeface="华文中宋" panose="02010600040101010101" pitchFamily="2" charset="-122"/>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内容占位符 2"/>
          <p:cNvSpPr>
            <a:spLocks noGrp="1" noChangeArrowheads="1"/>
          </p:cNvSpPr>
          <p:nvPr>
            <p:ph idx="1"/>
          </p:nvPr>
        </p:nvSpPr>
        <p:spPr/>
        <p:txBody>
          <a:bodyPr/>
          <a:lstStyle/>
          <a:p>
            <a:r>
              <a:rPr lang="zh-CN" altLang="zh-CN">
                <a:latin typeface="华文中宋" panose="02010600040101010101" pitchFamily="2" charset="-122"/>
                <a:ea typeface="华文中宋" panose="02010600040101010101" pitchFamily="2" charset="-122"/>
              </a:rPr>
              <a:t>该领域的写作形式越来越关注教学设计，然而其</a:t>
            </a:r>
            <a:r>
              <a:rPr lang="zh-CN" altLang="zh-CN" b="1" u="sng">
                <a:solidFill>
                  <a:srgbClr val="FF0000"/>
                </a:solidFill>
                <a:latin typeface="华文中宋" panose="02010600040101010101" pitchFamily="2" charset="-122"/>
                <a:ea typeface="华文中宋" panose="02010600040101010101" pitchFamily="2" charset="-122"/>
              </a:rPr>
              <a:t>研究范式仍有待进一步加强</a:t>
            </a:r>
            <a:r>
              <a:rPr lang="zh-CN" altLang="zh-CN">
                <a:latin typeface="华文中宋" panose="02010600040101010101" pitchFamily="2" charset="-122"/>
                <a:ea typeface="华文中宋" panose="02010600040101010101" pitchFamily="2" charset="-122"/>
              </a:rPr>
              <a:t>，尤其是应关注设计缘起</a:t>
            </a:r>
            <a:r>
              <a:rPr lang="en-US" altLang="zh-CN">
                <a:latin typeface="华文中宋" panose="02010600040101010101" pitchFamily="2" charset="-122"/>
                <a:ea typeface="华文中宋" panose="02010600040101010101" pitchFamily="2" charset="-122"/>
              </a:rPr>
              <a:t>-</a:t>
            </a:r>
            <a:r>
              <a:rPr lang="zh-CN" altLang="zh-CN">
                <a:latin typeface="华文中宋" panose="02010600040101010101" pitchFamily="2" charset="-122"/>
                <a:ea typeface="华文中宋" panose="02010600040101010101" pitchFamily="2" charset="-122"/>
              </a:rPr>
              <a:t>理论基础</a:t>
            </a:r>
            <a:r>
              <a:rPr lang="en-US" altLang="zh-CN">
                <a:latin typeface="华文中宋" panose="02010600040101010101" pitchFamily="2" charset="-122"/>
                <a:ea typeface="华文中宋" panose="02010600040101010101" pitchFamily="2" charset="-122"/>
              </a:rPr>
              <a:t>-</a:t>
            </a:r>
            <a:r>
              <a:rPr lang="zh-CN" altLang="zh-CN">
                <a:latin typeface="华文中宋" panose="02010600040101010101" pitchFamily="2" charset="-122"/>
                <a:ea typeface="华文中宋" panose="02010600040101010101" pitchFamily="2" charset="-122"/>
              </a:rPr>
              <a:t>设计方案</a:t>
            </a:r>
            <a:r>
              <a:rPr lang="en-US" altLang="zh-CN">
                <a:latin typeface="华文中宋" panose="02010600040101010101" pitchFamily="2" charset="-122"/>
                <a:ea typeface="华文中宋" panose="02010600040101010101" pitchFamily="2" charset="-122"/>
              </a:rPr>
              <a:t>-</a:t>
            </a:r>
            <a:r>
              <a:rPr lang="zh-CN" altLang="zh-CN">
                <a:latin typeface="华文中宋" panose="02010600040101010101" pitchFamily="2" charset="-122"/>
                <a:ea typeface="华文中宋" panose="02010600040101010101" pitchFamily="2" charset="-122"/>
              </a:rPr>
              <a:t>分析与阐述</a:t>
            </a:r>
            <a:r>
              <a:rPr lang="en-US" altLang="zh-CN">
                <a:latin typeface="华文中宋" panose="02010600040101010101" pitchFamily="2" charset="-122"/>
                <a:ea typeface="华文中宋" panose="02010600040101010101" pitchFamily="2" charset="-122"/>
              </a:rPr>
              <a:t>-</a:t>
            </a:r>
            <a:r>
              <a:rPr lang="zh-CN" altLang="zh-CN">
                <a:latin typeface="华文中宋" panose="02010600040101010101" pitchFamily="2" charset="-122"/>
                <a:ea typeface="华文中宋" panose="02010600040101010101" pitchFamily="2" charset="-122"/>
              </a:rPr>
              <a:t>评估与反思的写作流程。</a:t>
            </a:r>
          </a:p>
          <a:p>
            <a:endParaRPr lang="zh-CN" altLang="en-US"/>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3" name="内容占位符 2"/>
          <p:cNvSpPr>
            <a:spLocks noGrp="1" noChangeArrowheads="1"/>
          </p:cNvSpPr>
          <p:nvPr>
            <p:ph idx="1"/>
          </p:nvPr>
        </p:nvSpPr>
        <p:spPr>
          <a:xfrm>
            <a:off x="539750" y="981075"/>
            <a:ext cx="8229600" cy="4824413"/>
          </a:xfrm>
        </p:spPr>
        <p:txBody>
          <a:bodyPr/>
          <a:lstStyle/>
          <a:p>
            <a:r>
              <a:rPr lang="zh-CN" altLang="zh-CN">
                <a:latin typeface="华文中宋" panose="02010600040101010101" pitchFamily="2" charset="-122"/>
                <a:ea typeface="华文中宋" panose="02010600040101010101" pitchFamily="2" charset="-122"/>
              </a:rPr>
              <a:t>课程设计可</a:t>
            </a:r>
            <a:r>
              <a:rPr lang="zh-CN" altLang="zh-CN" b="1" u="sng">
                <a:solidFill>
                  <a:srgbClr val="FF0000"/>
                </a:solidFill>
                <a:latin typeface="华文中宋" panose="02010600040101010101" pitchFamily="2" charset="-122"/>
                <a:ea typeface="华文中宋" panose="02010600040101010101" pitchFamily="2" charset="-122"/>
              </a:rPr>
              <a:t>根据教学对象分为若干层级</a:t>
            </a:r>
            <a:r>
              <a:rPr lang="zh-CN" altLang="zh-CN">
                <a:latin typeface="华文中宋" panose="02010600040101010101" pitchFamily="2" charset="-122"/>
                <a:ea typeface="华文中宋" panose="02010600040101010101" pitchFamily="2" charset="-122"/>
              </a:rPr>
              <a:t>，如零起点汉语教学、初级汉语教学、中级汉语教学等，幼儿汉语教学、成人汉语教学等，小学汉语教学、中学汉语教学、大学汉语教学、职业汉语教学等；</a:t>
            </a:r>
            <a:endParaRPr lang="en-US" altLang="zh-CN">
              <a:latin typeface="华文中宋" panose="02010600040101010101" pitchFamily="2" charset="-122"/>
              <a:ea typeface="华文中宋" panose="02010600040101010101" pitchFamily="2" charset="-122"/>
            </a:endParaRPr>
          </a:p>
          <a:p>
            <a:endParaRPr lang="en-US" altLang="zh-CN">
              <a:latin typeface="华文中宋" panose="02010600040101010101" pitchFamily="2" charset="-122"/>
              <a:ea typeface="华文中宋" panose="02010600040101010101" pitchFamily="2" charset="-122"/>
            </a:endParaRPr>
          </a:p>
          <a:p>
            <a:r>
              <a:rPr lang="zh-CN" altLang="zh-CN">
                <a:latin typeface="华文中宋" panose="02010600040101010101" pitchFamily="2" charset="-122"/>
                <a:ea typeface="华文中宋" panose="02010600040101010101" pitchFamily="2" charset="-122"/>
              </a:rPr>
              <a:t>也可以</a:t>
            </a:r>
            <a:r>
              <a:rPr lang="zh-CN" altLang="zh-CN" b="1" u="sng">
                <a:solidFill>
                  <a:srgbClr val="FF0000"/>
                </a:solidFill>
                <a:latin typeface="华文中宋" panose="02010600040101010101" pitchFamily="2" charset="-122"/>
                <a:ea typeface="华文中宋" panose="02010600040101010101" pitchFamily="2" charset="-122"/>
              </a:rPr>
              <a:t>根据教学组织形式</a:t>
            </a:r>
            <a:r>
              <a:rPr lang="zh-CN" altLang="zh-CN">
                <a:latin typeface="华文中宋" panose="02010600040101010101" pitchFamily="2" charset="-122"/>
                <a:ea typeface="华文中宋" panose="02010600040101010101" pitchFamily="2" charset="-122"/>
              </a:rPr>
              <a:t>分为短期汉语教学、一对一汉语教学、小班汉语教学、兴趣班汉语教学、预科汉语教学等；</a:t>
            </a:r>
          </a:p>
          <a:p>
            <a:endParaRPr lang="zh-CN" alt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nodeType="clickEffect">
                                  <p:stCondLst>
                                    <p:cond delay="0"/>
                                  </p:stCondLst>
                                  <p:childTnLst>
                                    <p:set>
                                      <p:cBhvr>
                                        <p:cTn id="6" dur="1" fill="hold">
                                          <p:stCondLst>
                                            <p:cond delay="0"/>
                                          </p:stCondLst>
                                        </p:cTn>
                                        <p:tgtEl>
                                          <p:spTgt spid="54273">
                                            <p:txEl>
                                              <p:pRg st="0" end="0"/>
                                            </p:txEl>
                                          </p:spTgt>
                                        </p:tgtEl>
                                        <p:attrNameLst>
                                          <p:attrName>style.visibility</p:attrName>
                                        </p:attrNameLst>
                                      </p:cBhvr>
                                      <p:to>
                                        <p:strVal val="visible"/>
                                      </p:to>
                                    </p:set>
                                    <p:animEffect transition="in" filter="fade">
                                      <p:cBhvr>
                                        <p:cTn id="7" dur="1000"/>
                                        <p:tgtEl>
                                          <p:spTgt spid="54273">
                                            <p:txEl>
                                              <p:pRg st="0" end="0"/>
                                            </p:txEl>
                                          </p:spTgt>
                                        </p:tgtEl>
                                      </p:cBhvr>
                                    </p:animEffect>
                                    <p:anim calcmode="lin" valueType="num">
                                      <p:cBhvr>
                                        <p:cTn id="8" dur="1000" fill="hold"/>
                                        <p:tgtEl>
                                          <p:spTgt spid="5427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5427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nodeType="clickPar">
                      <p:stCondLst>
                        <p:cond delay="indefinite"/>
                      </p:stCondLst>
                      <p:childTnLst>
                        <p:par>
                          <p:cTn id="11" fill="hold" nodeType="withGroup">
                            <p:stCondLst>
                              <p:cond delay="0"/>
                            </p:stCondLst>
                            <p:childTnLst>
                              <p:par>
                                <p:cTn id="12" presetID="42" presetClass="entr" presetSubtype="0" fill="hold" nodeType="clickEffect">
                                  <p:stCondLst>
                                    <p:cond delay="0"/>
                                  </p:stCondLst>
                                  <p:childTnLst>
                                    <p:set>
                                      <p:cBhvr>
                                        <p:cTn id="13" dur="1" fill="hold">
                                          <p:stCondLst>
                                            <p:cond delay="0"/>
                                          </p:stCondLst>
                                        </p:cTn>
                                        <p:tgtEl>
                                          <p:spTgt spid="54273">
                                            <p:txEl>
                                              <p:pRg st="2" end="2"/>
                                            </p:txEl>
                                          </p:spTgt>
                                        </p:tgtEl>
                                        <p:attrNameLst>
                                          <p:attrName>style.visibility</p:attrName>
                                        </p:attrNameLst>
                                      </p:cBhvr>
                                      <p:to>
                                        <p:strVal val="visible"/>
                                      </p:to>
                                    </p:set>
                                    <p:animEffect transition="in" filter="fade">
                                      <p:cBhvr>
                                        <p:cTn id="14" dur="1000"/>
                                        <p:tgtEl>
                                          <p:spTgt spid="54273">
                                            <p:txEl>
                                              <p:pRg st="2" end="2"/>
                                            </p:txEl>
                                          </p:spTgt>
                                        </p:tgtEl>
                                      </p:cBhvr>
                                    </p:animEffect>
                                    <p:anim calcmode="lin" valueType="num">
                                      <p:cBhvr>
                                        <p:cTn id="15" dur="1000" fill="hold"/>
                                        <p:tgtEl>
                                          <p:spTgt spid="54273">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5427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内容占位符 2"/>
          <p:cNvSpPr>
            <a:spLocks noGrp="1" noChangeArrowheads="1"/>
          </p:cNvSpPr>
          <p:nvPr>
            <p:ph idx="1"/>
          </p:nvPr>
        </p:nvSpPr>
        <p:spPr>
          <a:xfrm>
            <a:off x="323850" y="1196975"/>
            <a:ext cx="8589963" cy="3886200"/>
          </a:xfrm>
        </p:spPr>
        <p:txBody>
          <a:bodyPr/>
          <a:lstStyle/>
          <a:p>
            <a:r>
              <a:rPr lang="zh-CN" altLang="zh-CN" sz="2800">
                <a:latin typeface="华文中宋" panose="02010600040101010101" pitchFamily="2" charset="-122"/>
                <a:ea typeface="华文中宋" panose="02010600040101010101" pitchFamily="2" charset="-122"/>
              </a:rPr>
              <a:t>更包括一些具体课程，这部分占</a:t>
            </a:r>
            <a:r>
              <a:rPr lang="en-US" altLang="zh-CN" sz="2800">
                <a:latin typeface="华文中宋" panose="02010600040101010101" pitchFamily="2" charset="-122"/>
                <a:ea typeface="华文中宋" panose="02010600040101010101" pitchFamily="2" charset="-122"/>
              </a:rPr>
              <a:t>70.9%</a:t>
            </a:r>
            <a:r>
              <a:rPr lang="zh-CN" altLang="zh-CN" sz="2800">
                <a:latin typeface="华文中宋" panose="02010600040101010101" pitchFamily="2" charset="-122"/>
                <a:ea typeface="华文中宋" panose="02010600040101010101" pitchFamily="2" charset="-122"/>
              </a:rPr>
              <a:t>，其中比例较高的是文化课（</a:t>
            </a:r>
            <a:r>
              <a:rPr lang="en-US" altLang="zh-CN" sz="2800">
                <a:latin typeface="华文中宋" panose="02010600040101010101" pitchFamily="2" charset="-122"/>
                <a:ea typeface="华文中宋" panose="02010600040101010101" pitchFamily="2" charset="-122"/>
              </a:rPr>
              <a:t>29.4%</a:t>
            </a:r>
            <a:r>
              <a:rPr lang="zh-CN" altLang="zh-CN" sz="2800">
                <a:latin typeface="华文中宋" panose="02010600040101010101" pitchFamily="2" charset="-122"/>
                <a:ea typeface="华文中宋" panose="02010600040101010101" pitchFamily="2" charset="-122"/>
              </a:rPr>
              <a:t>）、综合课（</a:t>
            </a:r>
            <a:r>
              <a:rPr lang="en-US" altLang="zh-CN" sz="2800">
                <a:latin typeface="华文中宋" panose="02010600040101010101" pitchFamily="2" charset="-122"/>
                <a:ea typeface="华文中宋" panose="02010600040101010101" pitchFamily="2" charset="-122"/>
              </a:rPr>
              <a:t>28.5%</a:t>
            </a:r>
            <a:r>
              <a:rPr lang="zh-CN" altLang="zh-CN" sz="2800">
                <a:latin typeface="华文中宋" panose="02010600040101010101" pitchFamily="2" charset="-122"/>
                <a:ea typeface="华文中宋" panose="02010600040101010101" pitchFamily="2" charset="-122"/>
              </a:rPr>
              <a:t>）、会话课（</a:t>
            </a:r>
            <a:r>
              <a:rPr lang="en-US" altLang="zh-CN" sz="2800">
                <a:latin typeface="华文中宋" panose="02010600040101010101" pitchFamily="2" charset="-122"/>
                <a:ea typeface="华文中宋" panose="02010600040101010101" pitchFamily="2" charset="-122"/>
              </a:rPr>
              <a:t>14%</a:t>
            </a:r>
            <a:r>
              <a:rPr lang="zh-CN" altLang="zh-CN" sz="2800">
                <a:latin typeface="华文中宋" panose="02010600040101010101" pitchFamily="2" charset="-122"/>
                <a:ea typeface="华文中宋" panose="02010600040101010101" pitchFamily="2" charset="-122"/>
              </a:rPr>
              <a:t>），比例较低的有听力课（</a:t>
            </a:r>
            <a:r>
              <a:rPr lang="en-US" altLang="zh-CN" sz="2800">
                <a:latin typeface="华文中宋" panose="02010600040101010101" pitchFamily="2" charset="-122"/>
                <a:ea typeface="华文中宋" panose="02010600040101010101" pitchFamily="2" charset="-122"/>
              </a:rPr>
              <a:t>4.9%</a:t>
            </a:r>
            <a:r>
              <a:rPr lang="zh-CN" altLang="zh-CN" sz="2800">
                <a:latin typeface="华文中宋" panose="02010600040101010101" pitchFamily="2" charset="-122"/>
                <a:ea typeface="华文中宋" panose="02010600040101010101" pitchFamily="2" charset="-122"/>
              </a:rPr>
              <a:t>）、写作课（</a:t>
            </a:r>
            <a:r>
              <a:rPr lang="en-US" altLang="zh-CN" sz="2800">
                <a:latin typeface="华文中宋" panose="02010600040101010101" pitchFamily="2" charset="-122"/>
                <a:ea typeface="华文中宋" panose="02010600040101010101" pitchFamily="2" charset="-122"/>
              </a:rPr>
              <a:t>3.5%</a:t>
            </a:r>
            <a:r>
              <a:rPr lang="zh-CN" altLang="zh-CN" sz="2800">
                <a:latin typeface="华文中宋" panose="02010600040101010101" pitchFamily="2" charset="-122"/>
                <a:ea typeface="华文中宋" panose="02010600040101010101" pitchFamily="2" charset="-122"/>
              </a:rPr>
              <a:t>）、阅读课（</a:t>
            </a:r>
            <a:r>
              <a:rPr lang="en-US" altLang="zh-CN" sz="2800">
                <a:latin typeface="华文中宋" panose="02010600040101010101" pitchFamily="2" charset="-122"/>
                <a:ea typeface="华文中宋" panose="02010600040101010101" pitchFamily="2" charset="-122"/>
              </a:rPr>
              <a:t>3.5%</a:t>
            </a:r>
            <a:r>
              <a:rPr lang="zh-CN" altLang="zh-CN" sz="2800">
                <a:latin typeface="华文中宋" panose="02010600040101010101" pitchFamily="2" charset="-122"/>
                <a:ea typeface="华文中宋" panose="02010600040101010101" pitchFamily="2" charset="-122"/>
              </a:rPr>
              <a:t>）、古文课（</a:t>
            </a:r>
            <a:r>
              <a:rPr lang="en-US" altLang="zh-CN" sz="2800">
                <a:latin typeface="华文中宋" panose="02010600040101010101" pitchFamily="2" charset="-122"/>
                <a:ea typeface="华文中宋" panose="02010600040101010101" pitchFamily="2" charset="-122"/>
              </a:rPr>
              <a:t>2.3%</a:t>
            </a:r>
            <a:r>
              <a:rPr lang="zh-CN" altLang="zh-CN" sz="2800">
                <a:latin typeface="华文中宋" panose="02010600040101010101" pitchFamily="2" charset="-122"/>
                <a:ea typeface="华文中宋" panose="02010600040101010101" pitchFamily="2" charset="-122"/>
              </a:rPr>
              <a:t>）、听说课（</a:t>
            </a:r>
            <a:r>
              <a:rPr lang="en-US" altLang="zh-CN" sz="2800">
                <a:latin typeface="华文中宋" panose="02010600040101010101" pitchFamily="2" charset="-122"/>
                <a:ea typeface="华文中宋" panose="02010600040101010101" pitchFamily="2" charset="-122"/>
              </a:rPr>
              <a:t>2.0%</a:t>
            </a:r>
            <a:r>
              <a:rPr lang="zh-CN" altLang="zh-CN" sz="2800">
                <a:latin typeface="华文中宋" panose="02010600040101010101" pitchFamily="2" charset="-122"/>
                <a:ea typeface="华文中宋" panose="02010600040101010101" pitchFamily="2" charset="-122"/>
              </a:rPr>
              <a:t>）、文学课（</a:t>
            </a:r>
            <a:r>
              <a:rPr lang="en-US" altLang="zh-CN" sz="2800">
                <a:latin typeface="华文中宋" panose="02010600040101010101" pitchFamily="2" charset="-122"/>
                <a:ea typeface="华文中宋" panose="02010600040101010101" pitchFamily="2" charset="-122"/>
              </a:rPr>
              <a:t>1.5%</a:t>
            </a:r>
            <a:r>
              <a:rPr lang="zh-CN" altLang="zh-CN" sz="2800">
                <a:latin typeface="华文中宋" panose="02010600040101010101" pitchFamily="2" charset="-122"/>
                <a:ea typeface="华文中宋" panose="02010600040101010101" pitchFamily="2" charset="-122"/>
              </a:rPr>
              <a:t>）、汉字课（</a:t>
            </a:r>
            <a:r>
              <a:rPr lang="en-US" altLang="zh-CN" sz="2800">
                <a:latin typeface="华文中宋" panose="02010600040101010101" pitchFamily="2" charset="-122"/>
                <a:ea typeface="华文中宋" panose="02010600040101010101" pitchFamily="2" charset="-122"/>
              </a:rPr>
              <a:t>1.5%</a:t>
            </a:r>
            <a:r>
              <a:rPr lang="zh-CN" altLang="zh-CN" sz="2800">
                <a:latin typeface="华文中宋" panose="02010600040101010101" pitchFamily="2" charset="-122"/>
                <a:ea typeface="华文中宋" panose="02010600040101010101" pitchFamily="2" charset="-122"/>
              </a:rPr>
              <a:t>）、报刊课（</a:t>
            </a:r>
            <a:r>
              <a:rPr lang="en-US" altLang="zh-CN" sz="2800">
                <a:latin typeface="华文中宋" panose="02010600040101010101" pitchFamily="2" charset="-122"/>
                <a:ea typeface="华文中宋" panose="02010600040101010101" pitchFamily="2" charset="-122"/>
              </a:rPr>
              <a:t>0.9%</a:t>
            </a:r>
            <a:r>
              <a:rPr lang="zh-CN" altLang="zh-CN" sz="2800">
                <a:latin typeface="华文中宋" panose="02010600040101010101" pitchFamily="2" charset="-122"/>
                <a:ea typeface="华文中宋" panose="02010600040101010101" pitchFamily="2" charset="-122"/>
              </a:rPr>
              <a:t>）、精读课（</a:t>
            </a:r>
            <a:r>
              <a:rPr lang="en-US" altLang="zh-CN" sz="2800">
                <a:latin typeface="华文中宋" panose="02010600040101010101" pitchFamily="2" charset="-122"/>
                <a:ea typeface="华文中宋" panose="02010600040101010101" pitchFamily="2" charset="-122"/>
              </a:rPr>
              <a:t>0.9%</a:t>
            </a:r>
            <a:r>
              <a:rPr lang="zh-CN" altLang="zh-CN" sz="2800">
                <a:latin typeface="华文中宋" panose="02010600040101010101" pitchFamily="2" charset="-122"/>
                <a:ea typeface="华文中宋" panose="02010600040101010101" pitchFamily="2" charset="-122"/>
              </a:rPr>
              <a:t>）、视听课（</a:t>
            </a:r>
            <a:r>
              <a:rPr lang="en-US" altLang="zh-CN" sz="2800">
                <a:latin typeface="华文中宋" panose="02010600040101010101" pitchFamily="2" charset="-122"/>
                <a:ea typeface="华文中宋" panose="02010600040101010101" pitchFamily="2" charset="-122"/>
              </a:rPr>
              <a:t>0.9%</a:t>
            </a:r>
            <a:r>
              <a:rPr lang="zh-CN" altLang="zh-CN" sz="2800">
                <a:latin typeface="华文中宋" panose="02010600040101010101" pitchFamily="2" charset="-122"/>
                <a:ea typeface="华文中宋" panose="02010600040101010101" pitchFamily="2" charset="-122"/>
              </a:rPr>
              <a:t>）、医学汉语课（</a:t>
            </a:r>
            <a:r>
              <a:rPr lang="en-US" altLang="zh-CN" sz="2800">
                <a:latin typeface="华文中宋" panose="02010600040101010101" pitchFamily="2" charset="-122"/>
                <a:ea typeface="华文中宋" panose="02010600040101010101" pitchFamily="2" charset="-122"/>
              </a:rPr>
              <a:t>0.6%</a:t>
            </a:r>
            <a:r>
              <a:rPr lang="zh-CN" altLang="zh-CN" sz="2800">
                <a:latin typeface="华文中宋" panose="02010600040101010101" pitchFamily="2" charset="-122"/>
                <a:ea typeface="华文中宋" panose="02010600040101010101" pitchFamily="2" charset="-122"/>
              </a:rPr>
              <a:t>）、商务汉语课（</a:t>
            </a:r>
            <a:r>
              <a:rPr lang="en-US" altLang="zh-CN" sz="2800">
                <a:latin typeface="华文中宋" panose="02010600040101010101" pitchFamily="2" charset="-122"/>
                <a:ea typeface="华文中宋" panose="02010600040101010101" pitchFamily="2" charset="-122"/>
              </a:rPr>
              <a:t>0.3%</a:t>
            </a:r>
            <a:r>
              <a:rPr lang="zh-CN" altLang="zh-CN" sz="2800">
                <a:latin typeface="华文中宋" panose="02010600040101010101" pitchFamily="2" charset="-122"/>
                <a:ea typeface="华文中宋" panose="02010600040101010101" pitchFamily="2" charset="-122"/>
              </a:rPr>
              <a:t>）、其它课程（</a:t>
            </a:r>
            <a:r>
              <a:rPr lang="en-US" altLang="zh-CN" sz="2800">
                <a:latin typeface="华文中宋" panose="02010600040101010101" pitchFamily="2" charset="-122"/>
                <a:ea typeface="华文中宋" panose="02010600040101010101" pitchFamily="2" charset="-122"/>
              </a:rPr>
              <a:t>5.5%</a:t>
            </a:r>
            <a:r>
              <a:rPr lang="zh-CN" altLang="zh-CN" sz="2800">
                <a:latin typeface="华文中宋" panose="02010600040101010101" pitchFamily="2" charset="-122"/>
                <a:ea typeface="华文中宋" panose="02010600040101010101" pitchFamily="2" charset="-122"/>
              </a:rPr>
              <a:t>，包括操练课、选修课、</a:t>
            </a:r>
            <a:r>
              <a:rPr lang="en-US" altLang="zh-CN" sz="2800">
                <a:latin typeface="华文中宋" panose="02010600040101010101" pitchFamily="2" charset="-122"/>
                <a:ea typeface="华文中宋" panose="02010600040101010101" pitchFamily="2" charset="-122"/>
              </a:rPr>
              <a:t>HSK</a:t>
            </a:r>
            <a:r>
              <a:rPr lang="zh-CN" altLang="zh-CN" sz="2800">
                <a:latin typeface="华文中宋" panose="02010600040101010101" pitchFamily="2" charset="-122"/>
                <a:ea typeface="华文中宋" panose="02010600040101010101" pitchFamily="2" charset="-122"/>
              </a:rPr>
              <a:t>课等）。</a:t>
            </a:r>
            <a:endParaRPr lang="zh-CN" altLang="en-US" sz="2800">
              <a:latin typeface="华文中宋" panose="02010600040101010101" pitchFamily="2" charset="-122"/>
              <a:ea typeface="华文中宋" panose="02010600040101010101" pitchFamily="2" charset="-122"/>
            </a:endParaRPr>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图表 3"/>
          <p:cNvGraphicFramePr/>
          <p:nvPr/>
        </p:nvGraphicFramePr>
        <p:xfrm>
          <a:off x="395536" y="1412774"/>
          <a:ext cx="8568952" cy="4248472"/>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标题 1"/>
          <p:cNvSpPr>
            <a:spLocks noGrp="1" noChangeArrowheads="1"/>
          </p:cNvSpPr>
          <p:nvPr>
            <p:ph type="title"/>
          </p:nvPr>
        </p:nvSpPr>
        <p:spPr/>
        <p:txBody>
          <a:bodyPr/>
          <a:lstStyle/>
          <a:p>
            <a:r>
              <a:rPr lang="zh-CN" altLang="en-US">
                <a:latin typeface="华文中宋" panose="02010600040101010101" pitchFamily="2" charset="-122"/>
                <a:ea typeface="华文中宋" panose="02010600040101010101" pitchFamily="2" charset="-122"/>
              </a:rPr>
              <a:t>论文选题</a:t>
            </a:r>
          </a:p>
        </p:txBody>
      </p:sp>
      <p:sp>
        <p:nvSpPr>
          <p:cNvPr id="61443" name="内容占位符 2"/>
          <p:cNvSpPr>
            <a:spLocks noGrp="1" noChangeArrowheads="1"/>
          </p:cNvSpPr>
          <p:nvPr>
            <p:ph idx="1"/>
          </p:nvPr>
        </p:nvSpPr>
        <p:spPr>
          <a:xfrm>
            <a:off x="323850" y="1828800"/>
            <a:ext cx="8640763" cy="3886200"/>
          </a:xfrm>
        </p:spPr>
        <p:txBody>
          <a:bodyPr/>
          <a:lstStyle/>
          <a:p>
            <a:r>
              <a:rPr lang="zh-CN" altLang="en-US" sz="2400">
                <a:latin typeface="华文中宋" panose="02010600040101010101" pitchFamily="2" charset="-122"/>
                <a:ea typeface="华文中宋" panose="02010600040101010101" pitchFamily="2" charset="-122"/>
              </a:rPr>
              <a:t>基于动漫素材的韩国小学汉字课教学设计</a:t>
            </a:r>
            <a:r>
              <a:rPr lang="en-US" altLang="zh-CN" sz="2400">
                <a:latin typeface="华文中宋" panose="02010600040101010101" pitchFamily="2" charset="-122"/>
                <a:ea typeface="华文中宋" panose="02010600040101010101" pitchFamily="2" charset="-122"/>
              </a:rPr>
              <a:t>——</a:t>
            </a:r>
            <a:r>
              <a:rPr lang="zh-CN" altLang="en-US" sz="2400">
                <a:latin typeface="华文中宋" panose="02010600040101010101" pitchFamily="2" charset="-122"/>
                <a:ea typeface="华文中宋" panose="02010600040101010101" pitchFamily="2" charset="-122"/>
              </a:rPr>
              <a:t>以韩国动画片</a:t>
            </a:r>
            <a:r>
              <a:rPr lang="en-US" altLang="zh-CN" sz="2400">
                <a:latin typeface="华文中宋" panose="02010600040101010101" pitchFamily="2" charset="-122"/>
                <a:ea typeface="华文中宋" panose="02010600040101010101" pitchFamily="2" charset="-122"/>
              </a:rPr>
              <a:t>《</a:t>
            </a:r>
            <a:r>
              <a:rPr lang="zh-CN" altLang="en-US" sz="2400">
                <a:latin typeface="华文中宋" panose="02010600040101010101" pitchFamily="2" charset="-122"/>
                <a:ea typeface="华文中宋" panose="02010600040101010101" pitchFamily="2" charset="-122"/>
              </a:rPr>
              <a:t>魔法千字文</a:t>
            </a:r>
            <a:r>
              <a:rPr lang="en-US" altLang="zh-CN" sz="2400">
                <a:latin typeface="华文中宋" panose="02010600040101010101" pitchFamily="2" charset="-122"/>
                <a:ea typeface="华文中宋" panose="02010600040101010101" pitchFamily="2" charset="-122"/>
              </a:rPr>
              <a:t>》</a:t>
            </a:r>
            <a:r>
              <a:rPr lang="zh-CN" altLang="en-US" sz="2400">
                <a:latin typeface="华文中宋" panose="02010600040101010101" pitchFamily="2" charset="-122"/>
                <a:ea typeface="华文中宋" panose="02010600040101010101" pitchFamily="2" charset="-122"/>
              </a:rPr>
              <a:t>为例</a:t>
            </a:r>
            <a:endParaRPr lang="en-US" altLang="zh-CN" sz="2400">
              <a:latin typeface="华文中宋" panose="02010600040101010101" pitchFamily="2" charset="-122"/>
              <a:ea typeface="华文中宋" panose="02010600040101010101" pitchFamily="2" charset="-122"/>
            </a:endParaRPr>
          </a:p>
          <a:p>
            <a:r>
              <a:rPr lang="zh-CN" altLang="en-US" sz="2400">
                <a:latin typeface="华文中宋" panose="02010600040101010101" pitchFamily="2" charset="-122"/>
                <a:ea typeface="华文中宋" panose="02010600040101010101" pitchFamily="2" charset="-122"/>
              </a:rPr>
              <a:t>孔子学院书法教学调查及书法体验课教学设计</a:t>
            </a:r>
            <a:endParaRPr lang="en-US" altLang="zh-CN" sz="2400">
              <a:latin typeface="华文中宋" panose="02010600040101010101" pitchFamily="2" charset="-122"/>
              <a:ea typeface="华文中宋" panose="02010600040101010101" pitchFamily="2" charset="-122"/>
            </a:endParaRPr>
          </a:p>
          <a:p>
            <a:r>
              <a:rPr lang="zh-CN" altLang="zh-CN" sz="2400">
                <a:latin typeface="华文中宋" panose="02010600040101010101" pitchFamily="2" charset="-122"/>
                <a:ea typeface="华文中宋" panose="02010600040101010101" pitchFamily="2" charset="-122"/>
              </a:rPr>
              <a:t>对外汉语教学中影视欣赏课程的教学设计</a:t>
            </a:r>
            <a:endParaRPr lang="en-US" altLang="zh-CN" sz="2400">
              <a:latin typeface="华文中宋" panose="02010600040101010101" pitchFamily="2" charset="-122"/>
              <a:ea typeface="华文中宋" panose="02010600040101010101" pitchFamily="2" charset="-122"/>
            </a:endParaRPr>
          </a:p>
          <a:p>
            <a:r>
              <a:rPr lang="zh-CN" altLang="en-US" sz="2400">
                <a:latin typeface="华文中宋" panose="02010600040101010101" pitchFamily="2" charset="-122"/>
                <a:ea typeface="华文中宋" panose="02010600040101010101" pitchFamily="2" charset="-122"/>
              </a:rPr>
              <a:t>对外汉语中级快速阅读课教学设计</a:t>
            </a:r>
            <a:r>
              <a:rPr lang="en-US" altLang="zh-CN" sz="2400">
                <a:latin typeface="华文中宋" panose="02010600040101010101" pitchFamily="2" charset="-122"/>
                <a:ea typeface="华文中宋" panose="02010600040101010101" pitchFamily="2" charset="-122"/>
              </a:rPr>
              <a:t>——</a:t>
            </a:r>
            <a:r>
              <a:rPr lang="zh-CN" altLang="en-US" sz="2400">
                <a:latin typeface="华文中宋" panose="02010600040101010101" pitchFamily="2" charset="-122"/>
                <a:ea typeface="华文中宋" panose="02010600040101010101" pitchFamily="2" charset="-122"/>
              </a:rPr>
              <a:t>以</a:t>
            </a:r>
            <a:r>
              <a:rPr lang="en-US" altLang="zh-CN" sz="2400">
                <a:latin typeface="华文中宋" panose="02010600040101010101" pitchFamily="2" charset="-122"/>
                <a:ea typeface="华文中宋" panose="02010600040101010101" pitchFamily="2" charset="-122"/>
              </a:rPr>
              <a:t>《</a:t>
            </a:r>
            <a:r>
              <a:rPr lang="zh-CN" altLang="en-US" sz="2400">
                <a:latin typeface="华文中宋" panose="02010600040101010101" pitchFamily="2" charset="-122"/>
                <a:ea typeface="华文中宋" panose="02010600040101010101" pitchFamily="2" charset="-122"/>
              </a:rPr>
              <a:t>环保与我们</a:t>
            </a:r>
            <a:r>
              <a:rPr lang="en-US" altLang="zh-CN" sz="2400">
                <a:latin typeface="华文中宋" panose="02010600040101010101" pitchFamily="2" charset="-122"/>
                <a:ea typeface="华文中宋" panose="02010600040101010101" pitchFamily="2" charset="-122"/>
              </a:rPr>
              <a:t>》</a:t>
            </a:r>
            <a:r>
              <a:rPr lang="zh-CN" altLang="en-US" sz="2400">
                <a:latin typeface="华文中宋" panose="02010600040101010101" pitchFamily="2" charset="-122"/>
                <a:ea typeface="华文中宋" panose="02010600040101010101" pitchFamily="2" charset="-122"/>
              </a:rPr>
              <a:t>为例</a:t>
            </a:r>
            <a:endParaRPr lang="en-US" altLang="zh-CN" sz="2400">
              <a:latin typeface="华文中宋" panose="02010600040101010101" pitchFamily="2" charset="-122"/>
              <a:ea typeface="华文中宋" panose="02010600040101010101" pitchFamily="2" charset="-122"/>
            </a:endParaRPr>
          </a:p>
          <a:p>
            <a:r>
              <a:rPr lang="zh-CN" altLang="en-US" sz="2400">
                <a:latin typeface="华文中宋" panose="02010600040101010101" pitchFamily="2" charset="-122"/>
                <a:ea typeface="华文中宋" panose="02010600040101010101" pitchFamily="2" charset="-122"/>
              </a:rPr>
              <a:t>印尼慈育大学高级汉语口语课教学设计</a:t>
            </a:r>
            <a:r>
              <a:rPr lang="en-US" altLang="zh-CN" sz="2400">
                <a:latin typeface="华文中宋" panose="02010600040101010101" pitchFamily="2" charset="-122"/>
                <a:ea typeface="华文中宋" panose="02010600040101010101" pitchFamily="2" charset="-122"/>
              </a:rPr>
              <a:t>——</a:t>
            </a:r>
            <a:r>
              <a:rPr lang="zh-CN" altLang="en-US" sz="2400">
                <a:latin typeface="华文中宋" panose="02010600040101010101" pitchFamily="2" charset="-122"/>
                <a:ea typeface="华文中宋" panose="02010600040101010101" pitchFamily="2" charset="-122"/>
              </a:rPr>
              <a:t>以</a:t>
            </a:r>
            <a:r>
              <a:rPr lang="en-US" altLang="zh-CN" sz="2400">
                <a:latin typeface="华文中宋" panose="02010600040101010101" pitchFamily="2" charset="-122"/>
                <a:ea typeface="华文中宋" panose="02010600040101010101" pitchFamily="2" charset="-122"/>
              </a:rPr>
              <a:t>《</a:t>
            </a:r>
            <a:r>
              <a:rPr lang="zh-CN" altLang="en-US" sz="2400">
                <a:latin typeface="华文中宋" panose="02010600040101010101" pitchFamily="2" charset="-122"/>
                <a:ea typeface="华文中宋" panose="02010600040101010101" pitchFamily="2" charset="-122"/>
              </a:rPr>
              <a:t>回归自然的饮料消费</a:t>
            </a:r>
            <a:r>
              <a:rPr lang="en-US" altLang="zh-CN" sz="2400">
                <a:latin typeface="华文中宋" panose="02010600040101010101" pitchFamily="2" charset="-122"/>
                <a:ea typeface="华文中宋" panose="02010600040101010101" pitchFamily="2" charset="-122"/>
              </a:rPr>
              <a:t>》</a:t>
            </a:r>
            <a:r>
              <a:rPr lang="zh-CN" altLang="en-US" sz="2400">
                <a:latin typeface="华文中宋" panose="02010600040101010101" pitchFamily="2" charset="-122"/>
                <a:ea typeface="华文中宋" panose="02010600040101010101" pitchFamily="2" charset="-122"/>
              </a:rPr>
              <a:t>为例</a:t>
            </a:r>
            <a:endParaRPr lang="en-US" altLang="zh-CN" sz="2400">
              <a:latin typeface="华文中宋" panose="02010600040101010101" pitchFamily="2" charset="-122"/>
              <a:ea typeface="华文中宋" panose="02010600040101010101" pitchFamily="2" charset="-122"/>
            </a:endParaRPr>
          </a:p>
          <a:p>
            <a:r>
              <a:rPr lang="zh-CN" altLang="en-US" sz="2400">
                <a:latin typeface="华文中宋" panose="02010600040101010101" pitchFamily="2" charset="-122"/>
                <a:ea typeface="华文中宋" panose="02010600040101010101" pitchFamily="2" charset="-122"/>
              </a:rPr>
              <a:t>目的语环境下对德国儿童</a:t>
            </a:r>
            <a:r>
              <a:rPr lang="en-US" altLang="zh-CN" sz="2400">
                <a:latin typeface="华文中宋" panose="02010600040101010101" pitchFamily="2" charset="-122"/>
                <a:ea typeface="华文中宋" panose="02010600040101010101" pitchFamily="2" charset="-122"/>
              </a:rPr>
              <a:t>Sophie</a:t>
            </a:r>
            <a:r>
              <a:rPr lang="zh-CN" altLang="en-US" sz="2400">
                <a:latin typeface="华文中宋" panose="02010600040101010101" pitchFamily="2" charset="-122"/>
                <a:ea typeface="华文中宋" panose="02010600040101010101" pitchFamily="2" charset="-122"/>
              </a:rPr>
              <a:t>一对一汉语教学的个案研究</a:t>
            </a:r>
            <a:endParaRPr lang="en-US" altLang="zh-CN" sz="2400">
              <a:latin typeface="华文中宋" panose="02010600040101010101" pitchFamily="2" charset="-122"/>
              <a:ea typeface="华文中宋" panose="02010600040101010101" pitchFamily="2" charset="-122"/>
            </a:endParaRPr>
          </a:p>
          <a:p>
            <a:endParaRPr lang="en-US" altLang="zh-CN"/>
          </a:p>
          <a:p>
            <a:endParaRPr lang="zh-CN" altLang="zh-CN"/>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标题 1"/>
          <p:cNvSpPr>
            <a:spLocks noGrp="1" noChangeArrowheads="1"/>
          </p:cNvSpPr>
          <p:nvPr>
            <p:ph type="title"/>
          </p:nvPr>
        </p:nvSpPr>
        <p:spPr/>
        <p:txBody>
          <a:bodyPr/>
          <a:lstStyle/>
          <a:p>
            <a:r>
              <a:rPr lang="en-US" altLang="zh-CN">
                <a:latin typeface="华文中宋" panose="02010600040101010101" pitchFamily="2" charset="-122"/>
                <a:ea typeface="华文中宋" panose="02010600040101010101" pitchFamily="2" charset="-122"/>
              </a:rPr>
              <a:t>4</a:t>
            </a:r>
            <a:r>
              <a:rPr lang="zh-CN" altLang="en-US">
                <a:latin typeface="华文中宋" panose="02010600040101010101" pitchFamily="2" charset="-122"/>
                <a:ea typeface="华文中宋" panose="02010600040101010101" pitchFamily="2" charset="-122"/>
              </a:rPr>
              <a:t>、要素教学</a:t>
            </a:r>
          </a:p>
        </p:txBody>
      </p:sp>
      <p:sp>
        <p:nvSpPr>
          <p:cNvPr id="2" name="内容占位符 2"/>
          <p:cNvSpPr>
            <a:spLocks noGrp="1" noChangeArrowheads="1"/>
          </p:cNvSpPr>
          <p:nvPr>
            <p:ph idx="1"/>
          </p:nvPr>
        </p:nvSpPr>
        <p:spPr>
          <a:xfrm>
            <a:off x="250825" y="1981200"/>
            <a:ext cx="8713788" cy="3886200"/>
          </a:xfrm>
        </p:spPr>
        <p:txBody>
          <a:bodyPr/>
          <a:lstStyle/>
          <a:p>
            <a:r>
              <a:rPr lang="zh-CN" altLang="zh-CN">
                <a:latin typeface="华文中宋" panose="02010600040101010101" pitchFamily="2" charset="-122"/>
                <a:ea typeface="华文中宋" panose="02010600040101010101" pitchFamily="2" charset="-122"/>
              </a:rPr>
              <a:t>语言要素教学指词汇、语法、语音、汉字等汉语言要素的教学。</a:t>
            </a:r>
            <a:endParaRPr lang="en-US" altLang="zh-CN">
              <a:latin typeface="华文中宋" panose="02010600040101010101" pitchFamily="2" charset="-122"/>
              <a:ea typeface="华文中宋" panose="02010600040101010101" pitchFamily="2" charset="-122"/>
            </a:endParaRPr>
          </a:p>
          <a:p>
            <a:r>
              <a:rPr lang="zh-CN" altLang="zh-CN">
                <a:latin typeface="华文中宋" panose="02010600040101010101" pitchFamily="2" charset="-122"/>
                <a:ea typeface="华文中宋" panose="02010600040101010101" pitchFamily="2" charset="-122"/>
              </a:rPr>
              <a:t>语言要素教学仍然是比较关注词汇、语法和汉字三个语言要素，语音、语篇、修辞等关注较少。这可能与词汇、语法、汉字均有明确的等级大纲有关。</a:t>
            </a:r>
            <a:endParaRPr lang="zh-CN" altLang="en-US">
              <a:latin typeface="华文中宋" panose="02010600040101010101" pitchFamily="2" charset="-122"/>
              <a:ea typeface="华文中宋" panose="02010600040101010101" pitchFamily="2" charset="-122"/>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barn(inVertical)">
                                      <p:cBhvr>
                                        <p:cTn id="7" dur="500"/>
                                        <p:tgtEl>
                                          <p:spTgt spid="2">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6" presetClass="entr" presetSubtype="21" fill="hold"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barn(inVertical)">
                                      <p:cBhvr>
                                        <p:cTn id="12" dur="500"/>
                                        <p:tgtEl>
                                          <p:spTgt spid="2">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图表 6"/>
          <p:cNvGraphicFramePr/>
          <p:nvPr/>
        </p:nvGraphicFramePr>
        <p:xfrm>
          <a:off x="899592" y="836712"/>
          <a:ext cx="8064896" cy="5040559"/>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标题 1"/>
          <p:cNvSpPr>
            <a:spLocks noGrp="1" noChangeArrowheads="1"/>
          </p:cNvSpPr>
          <p:nvPr>
            <p:ph type="title"/>
          </p:nvPr>
        </p:nvSpPr>
        <p:spPr>
          <a:xfrm>
            <a:off x="250825" y="549275"/>
            <a:ext cx="8229600" cy="1371600"/>
          </a:xfrm>
        </p:spPr>
        <p:txBody>
          <a:bodyPr/>
          <a:lstStyle/>
          <a:p>
            <a:r>
              <a:rPr lang="zh-CN" altLang="en-US">
                <a:latin typeface="华文中宋" panose="02010600040101010101" pitchFamily="2" charset="-122"/>
                <a:ea typeface="华文中宋" panose="02010600040101010101" pitchFamily="2" charset="-122"/>
              </a:rPr>
              <a:t>（三）</a:t>
            </a:r>
            <a:r>
              <a:rPr lang="zh-CN" altLang="zh-CN">
                <a:latin typeface="华文中宋" panose="02010600040101010101" pitchFamily="2" charset="-122"/>
                <a:ea typeface="华文中宋" panose="02010600040101010101" pitchFamily="2" charset="-122"/>
              </a:rPr>
              <a:t>教学组织与课堂管理</a:t>
            </a:r>
            <a:endParaRPr lang="zh-CN" altLang="en-US">
              <a:latin typeface="华文中宋" panose="02010600040101010101" pitchFamily="2" charset="-122"/>
              <a:ea typeface="华文中宋" panose="02010600040101010101" pitchFamily="2" charset="-122"/>
            </a:endParaRPr>
          </a:p>
        </p:txBody>
      </p:sp>
      <p:sp>
        <p:nvSpPr>
          <p:cNvPr id="2" name="内容占位符 2"/>
          <p:cNvSpPr>
            <a:spLocks noGrp="1" noChangeArrowheads="1"/>
          </p:cNvSpPr>
          <p:nvPr>
            <p:ph idx="1"/>
          </p:nvPr>
        </p:nvSpPr>
        <p:spPr>
          <a:xfrm>
            <a:off x="468313" y="1920875"/>
            <a:ext cx="8229600" cy="3886200"/>
          </a:xfrm>
        </p:spPr>
        <p:txBody>
          <a:bodyPr/>
          <a:lstStyle/>
          <a:p>
            <a:r>
              <a:rPr lang="zh-CN" altLang="zh-CN">
                <a:latin typeface="华文中宋" panose="02010600040101010101" pitchFamily="2" charset="-122"/>
                <a:ea typeface="华文中宋" panose="02010600040101010101" pitchFamily="2" charset="-122"/>
              </a:rPr>
              <a:t>“教学组织与课堂管理”包括熟悉汉语教学大纲，选择、加工和利用教学资源，设计课堂教学任务与活动，进行有效的课堂管理，能有效地组织课外活动，能了解测试与评估的基本知识，能对学习者进行有效的测试与评估等。</a:t>
            </a:r>
            <a:endParaRPr lang="en-US" altLang="zh-CN">
              <a:latin typeface="华文中宋" panose="02010600040101010101" pitchFamily="2" charset="-122"/>
              <a:ea typeface="华文中宋" panose="02010600040101010101" pitchFamily="2" charset="-122"/>
            </a:endParaRPr>
          </a:p>
          <a:p>
            <a:r>
              <a:rPr lang="zh-CN" altLang="zh-CN">
                <a:latin typeface="华文中宋" panose="02010600040101010101" pitchFamily="2" charset="-122"/>
                <a:ea typeface="华文中宋" panose="02010600040101010101" pitchFamily="2" charset="-122"/>
              </a:rPr>
              <a:t>具体可分为</a:t>
            </a:r>
            <a:r>
              <a:rPr lang="zh-CN" altLang="zh-CN" b="1" u="sng">
                <a:solidFill>
                  <a:srgbClr val="FF0000"/>
                </a:solidFill>
                <a:latin typeface="华文中宋" panose="02010600040101010101" pitchFamily="2" charset="-122"/>
                <a:ea typeface="华文中宋" panose="02010600040101010101" pitchFamily="2" charset="-122"/>
              </a:rPr>
              <a:t>教学环境、教学资源、课堂管理、课外活动、测试与评估</a:t>
            </a:r>
            <a:r>
              <a:rPr lang="zh-CN" altLang="zh-CN">
                <a:latin typeface="华文中宋" panose="02010600040101010101" pitchFamily="2" charset="-122"/>
                <a:ea typeface="华文中宋" panose="02010600040101010101" pitchFamily="2" charset="-122"/>
              </a:rPr>
              <a:t>等</a:t>
            </a:r>
            <a:r>
              <a:rPr lang="en-US" altLang="zh-CN">
                <a:latin typeface="华文中宋" panose="02010600040101010101" pitchFamily="2" charset="-122"/>
                <a:ea typeface="华文中宋" panose="02010600040101010101" pitchFamily="2" charset="-122"/>
              </a:rPr>
              <a:t>5</a:t>
            </a:r>
            <a:r>
              <a:rPr lang="zh-CN" altLang="zh-CN">
                <a:latin typeface="华文中宋" panose="02010600040101010101" pitchFamily="2" charset="-122"/>
                <a:ea typeface="华文中宋" panose="02010600040101010101" pitchFamily="2" charset="-122"/>
              </a:rPr>
              <a:t>个方面。</a:t>
            </a:r>
            <a:endParaRPr lang="en-US" altLang="zh-CN">
              <a:latin typeface="华文中宋" panose="02010600040101010101" pitchFamily="2" charset="-122"/>
              <a:ea typeface="华文中宋" panose="02010600040101010101" pitchFamily="2" charset="-122"/>
            </a:endParaRPr>
          </a:p>
          <a:p>
            <a:endParaRPr lang="zh-CN" alt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4"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wipe(down)">
                                      <p:cBhvr>
                                        <p:cTn id="7" dur="500"/>
                                        <p:tgtEl>
                                          <p:spTgt spid="2">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4" fill="hold"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wipe(down)">
                                      <p:cBhvr>
                                        <p:cTn id="12" dur="500"/>
                                        <p:tgtEl>
                                          <p:spTgt spid="2">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3"/>
          <p:cNvSpPr>
            <a:spLocks noGrp="1" noChangeArrowheads="1"/>
          </p:cNvSpPr>
          <p:nvPr>
            <p:ph idx="1"/>
          </p:nvPr>
        </p:nvSpPr>
        <p:spPr>
          <a:xfrm>
            <a:off x="611560" y="1412776"/>
            <a:ext cx="8208962" cy="4679950"/>
          </a:xfrm>
        </p:spPr>
        <p:txBody>
          <a:bodyPr/>
          <a:lstStyle/>
          <a:p>
            <a:pPr marL="0" eaLnBrk="1" hangingPunct="1">
              <a:lnSpc>
                <a:spcPct val="80000"/>
              </a:lnSpc>
              <a:spcBef>
                <a:spcPts val="600"/>
              </a:spcBef>
              <a:spcAft>
                <a:spcPts val="600"/>
              </a:spcAft>
              <a:defRPr/>
            </a:pPr>
            <a:r>
              <a:rPr lang="en-US" altLang="zh-CN" sz="2600" dirty="0">
                <a:latin typeface="华文中宋" panose="02010600040101010101" pitchFamily="2" charset="-122"/>
                <a:ea typeface="华文中宋" panose="02010600040101010101" pitchFamily="2" charset="-122"/>
              </a:rPr>
              <a:t>1.</a:t>
            </a:r>
            <a:r>
              <a:rPr lang="zh-CN" altLang="en-US" sz="2600" dirty="0">
                <a:latin typeface="华文中宋" panose="02010600040101010101" pitchFamily="2" charset="-122"/>
                <a:ea typeface="华文中宋" panose="02010600040101010101" pitchFamily="2" charset="-122"/>
              </a:rPr>
              <a:t>具备良好的专业素质和职业道德；</a:t>
            </a:r>
            <a:endParaRPr lang="en-US" altLang="zh-CN" sz="2600" dirty="0">
              <a:latin typeface="华文中宋" panose="02010600040101010101" pitchFamily="2" charset="-122"/>
              <a:ea typeface="华文中宋" panose="02010600040101010101" pitchFamily="2" charset="-122"/>
            </a:endParaRPr>
          </a:p>
          <a:p>
            <a:pPr marL="0" eaLnBrk="1" hangingPunct="1">
              <a:lnSpc>
                <a:spcPct val="80000"/>
              </a:lnSpc>
              <a:spcBef>
                <a:spcPts val="600"/>
              </a:spcBef>
              <a:spcAft>
                <a:spcPts val="600"/>
              </a:spcAft>
              <a:defRPr/>
            </a:pPr>
            <a:r>
              <a:rPr lang="en-US" altLang="zh-CN" sz="2600" dirty="0">
                <a:latin typeface="华文中宋" panose="02010600040101010101" pitchFamily="2" charset="-122"/>
                <a:ea typeface="华文中宋" panose="02010600040101010101" pitchFamily="2" charset="-122"/>
              </a:rPr>
              <a:t>2.</a:t>
            </a:r>
            <a:r>
              <a:rPr lang="zh-CN" altLang="en-US" sz="2600" dirty="0">
                <a:latin typeface="华文中宋" panose="02010600040101010101" pitchFamily="2" charset="-122"/>
                <a:ea typeface="华文中宋" panose="02010600040101010101" pitchFamily="2" charset="-122"/>
              </a:rPr>
              <a:t>具备较熟练的汉语教学技能；</a:t>
            </a:r>
            <a:endParaRPr lang="en-US" altLang="zh-CN" sz="2600" dirty="0">
              <a:latin typeface="华文中宋" panose="02010600040101010101" pitchFamily="2" charset="-122"/>
              <a:ea typeface="华文中宋" panose="02010600040101010101" pitchFamily="2" charset="-122"/>
            </a:endParaRPr>
          </a:p>
          <a:p>
            <a:pPr marL="0" eaLnBrk="1" hangingPunct="1">
              <a:lnSpc>
                <a:spcPct val="80000"/>
              </a:lnSpc>
              <a:spcBef>
                <a:spcPts val="600"/>
              </a:spcBef>
              <a:spcAft>
                <a:spcPts val="600"/>
              </a:spcAft>
              <a:defRPr/>
            </a:pPr>
            <a:r>
              <a:rPr lang="en-US" altLang="zh-CN" sz="2600" dirty="0">
                <a:latin typeface="华文中宋" panose="02010600040101010101" pitchFamily="2" charset="-122"/>
                <a:ea typeface="华文中宋" panose="02010600040101010101" pitchFamily="2" charset="-122"/>
              </a:rPr>
              <a:t>3.</a:t>
            </a:r>
            <a:r>
              <a:rPr lang="zh-CN" altLang="en-US" sz="2600" dirty="0">
                <a:latin typeface="华文中宋" panose="02010600040101010101" pitchFamily="2" charset="-122"/>
                <a:ea typeface="华文中宋" panose="02010600040101010101" pitchFamily="2" charset="-122"/>
              </a:rPr>
              <a:t>具有较好的中华文化理解能力和中外文化融通能力；</a:t>
            </a:r>
            <a:endParaRPr lang="en-US" altLang="zh-CN" sz="2600" dirty="0">
              <a:latin typeface="华文中宋" panose="02010600040101010101" pitchFamily="2" charset="-122"/>
              <a:ea typeface="华文中宋" panose="02010600040101010101" pitchFamily="2" charset="-122"/>
            </a:endParaRPr>
          </a:p>
          <a:p>
            <a:pPr marL="0" eaLnBrk="1" hangingPunct="1">
              <a:lnSpc>
                <a:spcPct val="80000"/>
              </a:lnSpc>
              <a:spcBef>
                <a:spcPts val="600"/>
              </a:spcBef>
              <a:spcAft>
                <a:spcPts val="600"/>
              </a:spcAft>
              <a:defRPr/>
            </a:pPr>
            <a:r>
              <a:rPr lang="en-US" altLang="zh-CN" sz="2600" dirty="0">
                <a:latin typeface="华文中宋" panose="02010600040101010101" pitchFamily="2" charset="-122"/>
                <a:ea typeface="华文中宋" panose="02010600040101010101" pitchFamily="2" charset="-122"/>
              </a:rPr>
              <a:t>4.</a:t>
            </a:r>
            <a:r>
              <a:rPr lang="zh-CN" altLang="en-US" sz="2600" dirty="0">
                <a:latin typeface="华文中宋" panose="02010600040101010101" pitchFamily="2" charset="-122"/>
                <a:ea typeface="华文中宋" panose="02010600040101010101" pitchFamily="2" charset="-122"/>
              </a:rPr>
              <a:t>具有较强的跨文化交际能力；</a:t>
            </a:r>
            <a:endParaRPr lang="en-US" altLang="zh-CN" sz="2600" dirty="0">
              <a:latin typeface="华文中宋" panose="02010600040101010101" pitchFamily="2" charset="-122"/>
              <a:ea typeface="华文中宋" panose="02010600040101010101" pitchFamily="2" charset="-122"/>
            </a:endParaRPr>
          </a:p>
          <a:p>
            <a:pPr marL="0" eaLnBrk="1" hangingPunct="1">
              <a:lnSpc>
                <a:spcPct val="80000"/>
              </a:lnSpc>
              <a:spcBef>
                <a:spcPts val="600"/>
              </a:spcBef>
              <a:spcAft>
                <a:spcPts val="600"/>
              </a:spcAft>
              <a:defRPr/>
            </a:pPr>
            <a:r>
              <a:rPr lang="en-US" altLang="zh-CN" sz="2600" dirty="0">
                <a:latin typeface="华文中宋" panose="02010600040101010101" pitchFamily="2" charset="-122"/>
                <a:ea typeface="华文中宋" panose="02010600040101010101" pitchFamily="2" charset="-122"/>
              </a:rPr>
              <a:t>5.</a:t>
            </a:r>
            <a:r>
              <a:rPr lang="zh-CN" altLang="en-US" sz="2600" dirty="0">
                <a:latin typeface="华文中宋" panose="02010600040101010101" pitchFamily="2" charset="-122"/>
                <a:ea typeface="华文中宋" panose="02010600040101010101" pitchFamily="2" charset="-122"/>
              </a:rPr>
              <a:t>具有一定的语言文化项目组织、管理与协调能力。</a:t>
            </a:r>
            <a:endParaRPr lang="en-US" altLang="zh-CN" sz="2600" dirty="0">
              <a:latin typeface="华文中宋" panose="02010600040101010101" pitchFamily="2" charset="-122"/>
              <a:ea typeface="华文中宋" panose="02010600040101010101" pitchFamily="2" charset="-122"/>
            </a:endParaRPr>
          </a:p>
          <a:p>
            <a:pPr marL="0" eaLnBrk="1" hangingPunct="1">
              <a:lnSpc>
                <a:spcPct val="80000"/>
              </a:lnSpc>
              <a:spcBef>
                <a:spcPts val="600"/>
              </a:spcBef>
              <a:spcAft>
                <a:spcPts val="600"/>
              </a:spcAft>
              <a:defRPr/>
            </a:pPr>
            <a:r>
              <a:rPr lang="en-US" altLang="zh-CN" sz="2600" dirty="0">
                <a:latin typeface="华文中宋" panose="02010600040101010101" pitchFamily="2" charset="-122"/>
                <a:ea typeface="华文中宋" panose="02010600040101010101" pitchFamily="2" charset="-122"/>
              </a:rPr>
              <a:t>       ———</a:t>
            </a:r>
            <a:r>
              <a:rPr lang="zh-CN" altLang="en-US" sz="2600" dirty="0">
                <a:latin typeface="华文中宋" panose="02010600040101010101" pitchFamily="2" charset="-122"/>
                <a:ea typeface="华文中宋" panose="02010600040101010101" pitchFamily="2" charset="-122"/>
              </a:rPr>
              <a:t>汉语教育硕士专业学位教育指导委员会</a:t>
            </a:r>
            <a:r>
              <a:rPr lang="en-US" altLang="zh-CN" sz="2600" dirty="0">
                <a:latin typeface="华文中宋" panose="02010600040101010101" pitchFamily="2" charset="-122"/>
                <a:ea typeface="华文中宋" panose="02010600040101010101" pitchFamily="2" charset="-122"/>
              </a:rPr>
              <a:t>.</a:t>
            </a:r>
            <a:r>
              <a:rPr lang="zh-CN" altLang="en-US" sz="2600" dirty="0">
                <a:latin typeface="华文中宋" panose="02010600040101010101" pitchFamily="2" charset="-122"/>
                <a:ea typeface="华文中宋" panose="02010600040101010101" pitchFamily="2" charset="-122"/>
              </a:rPr>
              <a:t>全日制汉语国际教育硕士专业学位研究生指导性方案，</a:t>
            </a:r>
            <a:r>
              <a:rPr lang="en-US" altLang="zh-CN" sz="2600" dirty="0">
                <a:latin typeface="华文中宋" panose="02010600040101010101" pitchFamily="2" charset="-122"/>
                <a:ea typeface="华文中宋" panose="02010600040101010101" pitchFamily="2" charset="-122"/>
              </a:rPr>
              <a:t>2019</a:t>
            </a:r>
            <a:r>
              <a:rPr lang="zh-CN" altLang="en-US" sz="2600" dirty="0">
                <a:latin typeface="华文中宋" panose="02010600040101010101" pitchFamily="2" charset="-122"/>
                <a:ea typeface="华文中宋" panose="02010600040101010101" pitchFamily="2" charset="-122"/>
              </a:rPr>
              <a:t>年</a:t>
            </a:r>
            <a:r>
              <a:rPr lang="en-US" altLang="zh-CN" sz="2600" dirty="0">
                <a:latin typeface="华文中宋" panose="02010600040101010101" pitchFamily="2" charset="-122"/>
                <a:ea typeface="华文中宋" panose="02010600040101010101" pitchFamily="2" charset="-122"/>
              </a:rPr>
              <a:t>12</a:t>
            </a:r>
            <a:r>
              <a:rPr lang="zh-CN" altLang="en-US" sz="2600" dirty="0">
                <a:latin typeface="华文中宋" panose="02010600040101010101" pitchFamily="2" charset="-122"/>
                <a:ea typeface="华文中宋" panose="02010600040101010101" pitchFamily="2" charset="-122"/>
              </a:rPr>
              <a:t>月。</a:t>
            </a:r>
            <a:endParaRPr lang="en-US" altLang="zh-CN" sz="2600" dirty="0">
              <a:latin typeface="华文中宋" panose="02010600040101010101" pitchFamily="2" charset="-122"/>
              <a:ea typeface="华文中宋" panose="02010600040101010101" pitchFamily="2" charset="-122"/>
            </a:endParaRPr>
          </a:p>
          <a:p>
            <a:pPr marL="0" eaLnBrk="1" hangingPunct="1">
              <a:lnSpc>
                <a:spcPct val="80000"/>
              </a:lnSpc>
              <a:spcBef>
                <a:spcPts val="600"/>
              </a:spcBef>
              <a:spcAft>
                <a:spcPts val="600"/>
              </a:spcAft>
              <a:defRPr/>
            </a:pPr>
            <a:endParaRPr lang="en-US" altLang="zh-CN" sz="2600" dirty="0">
              <a:latin typeface="微软雅黑" panose="020B0503020204020204" pitchFamily="34" charset="-122"/>
              <a:ea typeface="微软雅黑" panose="020B0503020204020204" pitchFamily="34" charset="-122"/>
            </a:endParaRPr>
          </a:p>
          <a:p>
            <a:pPr marL="0" eaLnBrk="1" hangingPunct="1">
              <a:lnSpc>
                <a:spcPct val="80000"/>
              </a:lnSpc>
              <a:spcBef>
                <a:spcPts val="600"/>
              </a:spcBef>
              <a:spcAft>
                <a:spcPts val="600"/>
              </a:spcAft>
              <a:defRPr/>
            </a:pPr>
            <a:endParaRPr lang="en-US" altLang="zh-CN" sz="2600" dirty="0">
              <a:latin typeface="微软雅黑" panose="020B0503020204020204" pitchFamily="34" charset="-122"/>
              <a:ea typeface="微软雅黑" panose="020B0503020204020204" pitchFamily="34" charset="-122"/>
            </a:endParaRPr>
          </a:p>
          <a:p>
            <a:pPr marL="0" eaLnBrk="1" hangingPunct="1">
              <a:lnSpc>
                <a:spcPct val="80000"/>
              </a:lnSpc>
              <a:spcBef>
                <a:spcPts val="600"/>
              </a:spcBef>
              <a:spcAft>
                <a:spcPts val="600"/>
              </a:spcAft>
              <a:defRPr/>
            </a:pPr>
            <a:endParaRPr lang="en-US" altLang="zh-CN" sz="2600" dirty="0">
              <a:latin typeface="微软雅黑" panose="020B0503020204020204" pitchFamily="34" charset="-122"/>
              <a:ea typeface="微软雅黑" panose="020B0503020204020204" pitchFamily="34" charset="-122"/>
            </a:endParaRPr>
          </a:p>
          <a:p>
            <a:pPr marL="0" eaLnBrk="1" hangingPunct="1">
              <a:lnSpc>
                <a:spcPct val="80000"/>
              </a:lnSpc>
              <a:spcBef>
                <a:spcPts val="600"/>
              </a:spcBef>
              <a:spcAft>
                <a:spcPts val="600"/>
              </a:spcAft>
              <a:defRPr/>
            </a:pPr>
            <a:endParaRPr lang="en-US" altLang="zh-CN" sz="2600" dirty="0">
              <a:latin typeface="微软雅黑" panose="020B0503020204020204" pitchFamily="34" charset="-122"/>
              <a:ea typeface="微软雅黑" panose="020B0503020204020204" pitchFamily="34" charset="-122"/>
            </a:endParaRPr>
          </a:p>
          <a:p>
            <a:pPr marL="0" indent="0" eaLnBrk="1" hangingPunct="1">
              <a:lnSpc>
                <a:spcPct val="80000"/>
              </a:lnSpc>
              <a:spcBef>
                <a:spcPts val="600"/>
              </a:spcBef>
              <a:spcAft>
                <a:spcPts val="600"/>
              </a:spcAft>
              <a:buFont typeface="Wingdings" panose="05000000000000000000" pitchFamily="2" charset="2"/>
              <a:buNone/>
              <a:defRPr/>
            </a:pPr>
            <a:endParaRPr lang="zh-CN" altLang="en-US" sz="2600" dirty="0">
              <a:latin typeface="微软雅黑" panose="020B0503020204020204" pitchFamily="34" charset="-122"/>
              <a:ea typeface="微软雅黑" panose="020B0503020204020204" pitchFamily="34" charset="-122"/>
            </a:endParaRPr>
          </a:p>
          <a:p>
            <a:pPr eaLnBrk="1" hangingPunct="1">
              <a:lnSpc>
                <a:spcPct val="80000"/>
              </a:lnSpc>
              <a:defRPr/>
            </a:pPr>
            <a:endParaRPr lang="zh-CN" altLang="en-US" sz="2600" dirty="0"/>
          </a:p>
          <a:p>
            <a:pPr eaLnBrk="1" hangingPunct="1">
              <a:lnSpc>
                <a:spcPct val="80000"/>
              </a:lnSpc>
              <a:defRPr/>
            </a:pPr>
            <a:endParaRPr lang="zh-CN" altLang="en-US" sz="2600" dirty="0"/>
          </a:p>
          <a:p>
            <a:pPr eaLnBrk="1" hangingPunct="1">
              <a:lnSpc>
                <a:spcPct val="80000"/>
              </a:lnSpc>
              <a:defRPr/>
            </a:pPr>
            <a:endParaRPr lang="zh-CN" altLang="en-US" sz="2600" dirty="0"/>
          </a:p>
          <a:p>
            <a:pPr eaLnBrk="1" hangingPunct="1">
              <a:lnSpc>
                <a:spcPct val="80000"/>
              </a:lnSpc>
              <a:defRPr/>
            </a:pPr>
            <a:endParaRPr lang="zh-CN" altLang="en-US" sz="2600" dirty="0"/>
          </a:p>
          <a:p>
            <a:pPr eaLnBrk="1" hangingPunct="1">
              <a:lnSpc>
                <a:spcPct val="80000"/>
              </a:lnSpc>
              <a:defRPr/>
            </a:pPr>
            <a:endParaRPr lang="en-US" altLang="zh-CN" sz="2600" dirty="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nodeType="clickEffect">
                                  <p:stCondLst>
                                    <p:cond delay="0"/>
                                  </p:stCondLst>
                                  <p:childTnLst>
                                    <p:set>
                                      <p:cBhvr>
                                        <p:cTn id="6" dur="1" fill="hold">
                                          <p:stCondLst>
                                            <p:cond delay="0"/>
                                          </p:stCondLst>
                                        </p:cTn>
                                        <p:tgtEl>
                                          <p:spTgt spid="6146">
                                            <p:txEl>
                                              <p:pRg st="0" end="0"/>
                                            </p:txEl>
                                          </p:spTgt>
                                        </p:tgtEl>
                                        <p:attrNameLst>
                                          <p:attrName>style.visibility</p:attrName>
                                        </p:attrNameLst>
                                      </p:cBhvr>
                                      <p:to>
                                        <p:strVal val="visible"/>
                                      </p:to>
                                    </p:set>
                                    <p:animEffect transition="in" filter="fade">
                                      <p:cBhvr>
                                        <p:cTn id="7" dur="1000"/>
                                        <p:tgtEl>
                                          <p:spTgt spid="6146">
                                            <p:txEl>
                                              <p:pRg st="0" end="0"/>
                                            </p:txEl>
                                          </p:spTgt>
                                        </p:tgtEl>
                                      </p:cBhvr>
                                    </p:animEffect>
                                    <p:anim calcmode="lin" valueType="num">
                                      <p:cBhvr>
                                        <p:cTn id="8" dur="1000" fill="hold"/>
                                        <p:tgtEl>
                                          <p:spTgt spid="6146">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6146">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nodeType="clickPar">
                      <p:stCondLst>
                        <p:cond delay="indefinite"/>
                      </p:stCondLst>
                      <p:childTnLst>
                        <p:par>
                          <p:cTn id="11" fill="hold" nodeType="withGroup">
                            <p:stCondLst>
                              <p:cond delay="0"/>
                            </p:stCondLst>
                            <p:childTnLst>
                              <p:par>
                                <p:cTn id="12" presetID="42" presetClass="entr" presetSubtype="0" fill="hold" nodeType="clickEffect">
                                  <p:stCondLst>
                                    <p:cond delay="0"/>
                                  </p:stCondLst>
                                  <p:childTnLst>
                                    <p:set>
                                      <p:cBhvr>
                                        <p:cTn id="13" dur="1" fill="hold">
                                          <p:stCondLst>
                                            <p:cond delay="0"/>
                                          </p:stCondLst>
                                        </p:cTn>
                                        <p:tgtEl>
                                          <p:spTgt spid="6146">
                                            <p:txEl>
                                              <p:pRg st="1" end="1"/>
                                            </p:txEl>
                                          </p:spTgt>
                                        </p:tgtEl>
                                        <p:attrNameLst>
                                          <p:attrName>style.visibility</p:attrName>
                                        </p:attrNameLst>
                                      </p:cBhvr>
                                      <p:to>
                                        <p:strVal val="visible"/>
                                      </p:to>
                                    </p:set>
                                    <p:animEffect transition="in" filter="fade">
                                      <p:cBhvr>
                                        <p:cTn id="14" dur="1000"/>
                                        <p:tgtEl>
                                          <p:spTgt spid="6146">
                                            <p:txEl>
                                              <p:pRg st="1" end="1"/>
                                            </p:txEl>
                                          </p:spTgt>
                                        </p:tgtEl>
                                      </p:cBhvr>
                                    </p:animEffect>
                                    <p:anim calcmode="lin" valueType="num">
                                      <p:cBhvr>
                                        <p:cTn id="15" dur="1000" fill="hold"/>
                                        <p:tgtEl>
                                          <p:spTgt spid="6146">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6146">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nodeType="clickPar">
                      <p:stCondLst>
                        <p:cond delay="indefinite"/>
                      </p:stCondLst>
                      <p:childTnLst>
                        <p:par>
                          <p:cTn id="18" fill="hold" nodeType="withGroup">
                            <p:stCondLst>
                              <p:cond delay="0"/>
                            </p:stCondLst>
                            <p:childTnLst>
                              <p:par>
                                <p:cTn id="19" presetID="42" presetClass="entr" presetSubtype="0" fill="hold" nodeType="clickEffect">
                                  <p:stCondLst>
                                    <p:cond delay="0"/>
                                  </p:stCondLst>
                                  <p:childTnLst>
                                    <p:set>
                                      <p:cBhvr>
                                        <p:cTn id="20" dur="1" fill="hold">
                                          <p:stCondLst>
                                            <p:cond delay="0"/>
                                          </p:stCondLst>
                                        </p:cTn>
                                        <p:tgtEl>
                                          <p:spTgt spid="6146">
                                            <p:txEl>
                                              <p:pRg st="2" end="2"/>
                                            </p:txEl>
                                          </p:spTgt>
                                        </p:tgtEl>
                                        <p:attrNameLst>
                                          <p:attrName>style.visibility</p:attrName>
                                        </p:attrNameLst>
                                      </p:cBhvr>
                                      <p:to>
                                        <p:strVal val="visible"/>
                                      </p:to>
                                    </p:set>
                                    <p:animEffect transition="in" filter="fade">
                                      <p:cBhvr>
                                        <p:cTn id="21" dur="1000"/>
                                        <p:tgtEl>
                                          <p:spTgt spid="6146">
                                            <p:txEl>
                                              <p:pRg st="2" end="2"/>
                                            </p:txEl>
                                          </p:spTgt>
                                        </p:tgtEl>
                                      </p:cBhvr>
                                    </p:animEffect>
                                    <p:anim calcmode="lin" valueType="num">
                                      <p:cBhvr>
                                        <p:cTn id="22" dur="1000" fill="hold"/>
                                        <p:tgtEl>
                                          <p:spTgt spid="6146">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6146">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nodeType="clickPar">
                      <p:stCondLst>
                        <p:cond delay="indefinite"/>
                      </p:stCondLst>
                      <p:childTnLst>
                        <p:par>
                          <p:cTn id="25" fill="hold" nodeType="withGroup">
                            <p:stCondLst>
                              <p:cond delay="0"/>
                            </p:stCondLst>
                            <p:childTnLst>
                              <p:par>
                                <p:cTn id="26" presetID="42" presetClass="entr" presetSubtype="0" fill="hold" nodeType="clickEffect">
                                  <p:stCondLst>
                                    <p:cond delay="0"/>
                                  </p:stCondLst>
                                  <p:childTnLst>
                                    <p:set>
                                      <p:cBhvr>
                                        <p:cTn id="27" dur="1" fill="hold">
                                          <p:stCondLst>
                                            <p:cond delay="0"/>
                                          </p:stCondLst>
                                        </p:cTn>
                                        <p:tgtEl>
                                          <p:spTgt spid="6146">
                                            <p:txEl>
                                              <p:pRg st="3" end="3"/>
                                            </p:txEl>
                                          </p:spTgt>
                                        </p:tgtEl>
                                        <p:attrNameLst>
                                          <p:attrName>style.visibility</p:attrName>
                                        </p:attrNameLst>
                                      </p:cBhvr>
                                      <p:to>
                                        <p:strVal val="visible"/>
                                      </p:to>
                                    </p:set>
                                    <p:animEffect transition="in" filter="fade">
                                      <p:cBhvr>
                                        <p:cTn id="28" dur="1000"/>
                                        <p:tgtEl>
                                          <p:spTgt spid="6146">
                                            <p:txEl>
                                              <p:pRg st="3" end="3"/>
                                            </p:txEl>
                                          </p:spTgt>
                                        </p:tgtEl>
                                      </p:cBhvr>
                                    </p:animEffect>
                                    <p:anim calcmode="lin" valueType="num">
                                      <p:cBhvr>
                                        <p:cTn id="29" dur="1000" fill="hold"/>
                                        <p:tgtEl>
                                          <p:spTgt spid="6146">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6146">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nodeType="clickPar">
                      <p:stCondLst>
                        <p:cond delay="indefinite"/>
                      </p:stCondLst>
                      <p:childTnLst>
                        <p:par>
                          <p:cTn id="32" fill="hold" nodeType="withGroup">
                            <p:stCondLst>
                              <p:cond delay="0"/>
                            </p:stCondLst>
                            <p:childTnLst>
                              <p:par>
                                <p:cTn id="33" presetID="42" presetClass="entr" presetSubtype="0" fill="hold" nodeType="clickEffect">
                                  <p:stCondLst>
                                    <p:cond delay="0"/>
                                  </p:stCondLst>
                                  <p:childTnLst>
                                    <p:set>
                                      <p:cBhvr>
                                        <p:cTn id="34" dur="1" fill="hold">
                                          <p:stCondLst>
                                            <p:cond delay="0"/>
                                          </p:stCondLst>
                                        </p:cTn>
                                        <p:tgtEl>
                                          <p:spTgt spid="6146">
                                            <p:txEl>
                                              <p:pRg st="4" end="4"/>
                                            </p:txEl>
                                          </p:spTgt>
                                        </p:tgtEl>
                                        <p:attrNameLst>
                                          <p:attrName>style.visibility</p:attrName>
                                        </p:attrNameLst>
                                      </p:cBhvr>
                                      <p:to>
                                        <p:strVal val="visible"/>
                                      </p:to>
                                    </p:set>
                                    <p:animEffect transition="in" filter="fade">
                                      <p:cBhvr>
                                        <p:cTn id="35" dur="1000"/>
                                        <p:tgtEl>
                                          <p:spTgt spid="6146">
                                            <p:txEl>
                                              <p:pRg st="4" end="4"/>
                                            </p:txEl>
                                          </p:spTgt>
                                        </p:tgtEl>
                                      </p:cBhvr>
                                    </p:animEffect>
                                    <p:anim calcmode="lin" valueType="num">
                                      <p:cBhvr>
                                        <p:cTn id="36" dur="1000" fill="hold"/>
                                        <p:tgtEl>
                                          <p:spTgt spid="6146">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6146">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8" fill="hold" nodeType="clickPar">
                      <p:stCondLst>
                        <p:cond delay="indefinite"/>
                      </p:stCondLst>
                      <p:childTnLst>
                        <p:par>
                          <p:cTn id="39" fill="hold" nodeType="withGroup">
                            <p:stCondLst>
                              <p:cond delay="0"/>
                            </p:stCondLst>
                            <p:childTnLst>
                              <p:par>
                                <p:cTn id="40" presetID="42" presetClass="entr" presetSubtype="0" fill="hold" nodeType="clickEffect">
                                  <p:stCondLst>
                                    <p:cond delay="0"/>
                                  </p:stCondLst>
                                  <p:childTnLst>
                                    <p:set>
                                      <p:cBhvr>
                                        <p:cTn id="41" dur="1" fill="hold">
                                          <p:stCondLst>
                                            <p:cond delay="0"/>
                                          </p:stCondLst>
                                        </p:cTn>
                                        <p:tgtEl>
                                          <p:spTgt spid="6146">
                                            <p:txEl>
                                              <p:pRg st="5" end="5"/>
                                            </p:txEl>
                                          </p:spTgt>
                                        </p:tgtEl>
                                        <p:attrNameLst>
                                          <p:attrName>style.visibility</p:attrName>
                                        </p:attrNameLst>
                                      </p:cBhvr>
                                      <p:to>
                                        <p:strVal val="visible"/>
                                      </p:to>
                                    </p:set>
                                    <p:animEffect transition="in" filter="fade">
                                      <p:cBhvr>
                                        <p:cTn id="42" dur="1000"/>
                                        <p:tgtEl>
                                          <p:spTgt spid="6146">
                                            <p:txEl>
                                              <p:pRg st="5" end="5"/>
                                            </p:txEl>
                                          </p:spTgt>
                                        </p:tgtEl>
                                      </p:cBhvr>
                                    </p:animEffect>
                                    <p:anim calcmode="lin" valueType="num">
                                      <p:cBhvr>
                                        <p:cTn id="43" dur="1000" fill="hold"/>
                                        <p:tgtEl>
                                          <p:spTgt spid="6146">
                                            <p:txEl>
                                              <p:pRg st="5" end="5"/>
                                            </p:txEl>
                                          </p:spTgt>
                                        </p:tgtEl>
                                        <p:attrNameLst>
                                          <p:attrName>ppt_x</p:attrName>
                                        </p:attrNameLst>
                                      </p:cBhvr>
                                      <p:tavLst>
                                        <p:tav tm="0">
                                          <p:val>
                                            <p:strVal val="#ppt_x"/>
                                          </p:val>
                                        </p:tav>
                                        <p:tav tm="100000">
                                          <p:val>
                                            <p:strVal val="#ppt_x"/>
                                          </p:val>
                                        </p:tav>
                                      </p:tavLst>
                                    </p:anim>
                                    <p:anim calcmode="lin" valueType="num">
                                      <p:cBhvr>
                                        <p:cTn id="44" dur="1000" fill="hold"/>
                                        <p:tgtEl>
                                          <p:spTgt spid="6146">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表格 3"/>
          <p:cNvGraphicFramePr>
            <a:graphicFrameLocks noGrp="1"/>
          </p:cNvGraphicFramePr>
          <p:nvPr/>
        </p:nvGraphicFramePr>
        <p:xfrm>
          <a:off x="1476375" y="2492375"/>
          <a:ext cx="6480176" cy="2952747"/>
        </p:xfrm>
        <a:graphic>
          <a:graphicData uri="http://schemas.openxmlformats.org/drawingml/2006/table">
            <a:tbl>
              <a:tblPr firstRow="1" firstCol="1" bandRow="1">
                <a:tableStyleId>{5C22544A-7EE6-4342-B048-85BDC9FD1C3A}</a:tableStyleId>
              </a:tblPr>
              <a:tblGrid>
                <a:gridCol w="1057657">
                  <a:extLst>
                    <a:ext uri="{9D8B030D-6E8A-4147-A177-3AD203B41FA5}">
                      <a16:colId xmlns:a16="http://schemas.microsoft.com/office/drawing/2014/main" val="20000"/>
                    </a:ext>
                  </a:extLst>
                </a:gridCol>
                <a:gridCol w="2037968">
                  <a:extLst>
                    <a:ext uri="{9D8B030D-6E8A-4147-A177-3AD203B41FA5}">
                      <a16:colId xmlns:a16="http://schemas.microsoft.com/office/drawing/2014/main" val="20001"/>
                    </a:ext>
                  </a:extLst>
                </a:gridCol>
                <a:gridCol w="1656184">
                  <a:extLst>
                    <a:ext uri="{9D8B030D-6E8A-4147-A177-3AD203B41FA5}">
                      <a16:colId xmlns:a16="http://schemas.microsoft.com/office/drawing/2014/main" val="20002"/>
                    </a:ext>
                  </a:extLst>
                </a:gridCol>
                <a:gridCol w="1728367">
                  <a:extLst>
                    <a:ext uri="{9D8B030D-6E8A-4147-A177-3AD203B41FA5}">
                      <a16:colId xmlns:a16="http://schemas.microsoft.com/office/drawing/2014/main" val="20003"/>
                    </a:ext>
                  </a:extLst>
                </a:gridCol>
              </a:tblGrid>
              <a:tr h="421821">
                <a:tc>
                  <a:txBody>
                    <a:bodyPr/>
                    <a:lstStyle/>
                    <a:p>
                      <a:pPr algn="ctr">
                        <a:spcAft>
                          <a:spcPts val="0"/>
                        </a:spcAft>
                      </a:pPr>
                      <a:r>
                        <a:rPr lang="zh-CN" sz="1800" kern="0" dirty="0">
                          <a:effectLst/>
                          <a:latin typeface="华文中宋" panose="02010600040101010101" pitchFamily="2" charset="-122"/>
                          <a:ea typeface="华文中宋" panose="02010600040101010101" pitchFamily="2" charset="-122"/>
                        </a:rPr>
                        <a:t>序号</a:t>
                      </a:r>
                      <a:endParaRPr lang="zh-CN" sz="1800" kern="100" dirty="0">
                        <a:effectLst/>
                        <a:latin typeface="华文中宋" panose="02010600040101010101" pitchFamily="2" charset="-122"/>
                        <a:ea typeface="华文中宋" panose="02010600040101010101" pitchFamily="2" charset="-122"/>
                        <a:cs typeface="Times New Roman" panose="02020603050405020304" pitchFamily="18" charset="0"/>
                      </a:endParaRPr>
                    </a:p>
                  </a:txBody>
                  <a:tcPr marL="68574" marR="68574" marT="0" marB="0"/>
                </a:tc>
                <a:tc>
                  <a:txBody>
                    <a:bodyPr/>
                    <a:lstStyle/>
                    <a:p>
                      <a:pPr algn="ctr">
                        <a:spcAft>
                          <a:spcPts val="0"/>
                        </a:spcAft>
                      </a:pPr>
                      <a:r>
                        <a:rPr lang="zh-CN" sz="1800" kern="0" dirty="0">
                          <a:effectLst/>
                          <a:latin typeface="华文中宋" panose="02010600040101010101" pitchFamily="2" charset="-122"/>
                          <a:ea typeface="华文中宋" panose="02010600040101010101" pitchFamily="2" charset="-122"/>
                        </a:rPr>
                        <a:t>选题领域</a:t>
                      </a:r>
                      <a:endParaRPr lang="zh-CN" sz="1800" kern="100" dirty="0">
                        <a:effectLst/>
                        <a:latin typeface="华文中宋" panose="02010600040101010101" pitchFamily="2" charset="-122"/>
                        <a:ea typeface="华文中宋" panose="02010600040101010101" pitchFamily="2" charset="-122"/>
                        <a:cs typeface="Times New Roman" panose="02020603050405020304" pitchFamily="18" charset="0"/>
                      </a:endParaRPr>
                    </a:p>
                  </a:txBody>
                  <a:tcPr marL="68574" marR="68574" marT="0" marB="0" anchor="ctr"/>
                </a:tc>
                <a:tc>
                  <a:txBody>
                    <a:bodyPr/>
                    <a:lstStyle/>
                    <a:p>
                      <a:pPr algn="ctr">
                        <a:spcAft>
                          <a:spcPts val="0"/>
                        </a:spcAft>
                      </a:pPr>
                      <a:r>
                        <a:rPr lang="zh-CN" sz="1800" kern="0">
                          <a:effectLst/>
                          <a:latin typeface="华文中宋" panose="02010600040101010101" pitchFamily="2" charset="-122"/>
                          <a:ea typeface="华文中宋" panose="02010600040101010101" pitchFamily="2" charset="-122"/>
                        </a:rPr>
                        <a:t>数量</a:t>
                      </a:r>
                      <a:endParaRPr lang="zh-CN" sz="1800" kern="100">
                        <a:effectLst/>
                        <a:latin typeface="华文中宋" panose="02010600040101010101" pitchFamily="2" charset="-122"/>
                        <a:ea typeface="华文中宋" panose="02010600040101010101" pitchFamily="2" charset="-122"/>
                        <a:cs typeface="Times New Roman" panose="02020603050405020304" pitchFamily="18" charset="0"/>
                      </a:endParaRPr>
                    </a:p>
                  </a:txBody>
                  <a:tcPr marL="68574" marR="68574" marT="0" marB="0" anchor="ctr"/>
                </a:tc>
                <a:tc>
                  <a:txBody>
                    <a:bodyPr/>
                    <a:lstStyle/>
                    <a:p>
                      <a:pPr algn="ctr">
                        <a:spcAft>
                          <a:spcPts val="0"/>
                        </a:spcAft>
                      </a:pPr>
                      <a:r>
                        <a:rPr lang="zh-CN" sz="1800" kern="0">
                          <a:effectLst/>
                          <a:latin typeface="华文中宋" panose="02010600040101010101" pitchFamily="2" charset="-122"/>
                          <a:ea typeface="华文中宋" panose="02010600040101010101" pitchFamily="2" charset="-122"/>
                        </a:rPr>
                        <a:t>百分比</a:t>
                      </a:r>
                      <a:endParaRPr lang="zh-CN" sz="1800" kern="100">
                        <a:effectLst/>
                        <a:latin typeface="华文中宋" panose="02010600040101010101" pitchFamily="2" charset="-122"/>
                        <a:ea typeface="华文中宋" panose="02010600040101010101" pitchFamily="2" charset="-122"/>
                        <a:cs typeface="Times New Roman" panose="02020603050405020304" pitchFamily="18" charset="0"/>
                      </a:endParaRPr>
                    </a:p>
                  </a:txBody>
                  <a:tcPr marL="68574" marR="68574" marT="0" marB="0" anchor="ctr"/>
                </a:tc>
                <a:extLst>
                  <a:ext uri="{0D108BD9-81ED-4DB2-BD59-A6C34878D82A}">
                    <a16:rowId xmlns:a16="http://schemas.microsoft.com/office/drawing/2014/main" val="10000"/>
                  </a:ext>
                </a:extLst>
              </a:tr>
              <a:tr h="421821">
                <a:tc>
                  <a:txBody>
                    <a:bodyPr/>
                    <a:lstStyle/>
                    <a:p>
                      <a:pPr algn="ctr">
                        <a:spcAft>
                          <a:spcPts val="0"/>
                        </a:spcAft>
                      </a:pPr>
                      <a:r>
                        <a:rPr lang="en-US" sz="1800" kern="0" dirty="0">
                          <a:effectLst/>
                          <a:latin typeface="华文中宋" panose="02010600040101010101" pitchFamily="2" charset="-122"/>
                          <a:ea typeface="华文中宋" panose="02010600040101010101" pitchFamily="2" charset="-122"/>
                        </a:rPr>
                        <a:t>1</a:t>
                      </a:r>
                      <a:endParaRPr lang="zh-CN" sz="1800" kern="100" dirty="0">
                        <a:effectLst/>
                        <a:latin typeface="华文中宋" panose="02010600040101010101" pitchFamily="2" charset="-122"/>
                        <a:ea typeface="华文中宋" panose="02010600040101010101" pitchFamily="2" charset="-122"/>
                        <a:cs typeface="Times New Roman" panose="02020603050405020304" pitchFamily="18" charset="0"/>
                      </a:endParaRPr>
                    </a:p>
                  </a:txBody>
                  <a:tcPr marL="68574" marR="68574" marT="0" marB="0"/>
                </a:tc>
                <a:tc>
                  <a:txBody>
                    <a:bodyPr/>
                    <a:lstStyle/>
                    <a:p>
                      <a:pPr algn="l">
                        <a:spcAft>
                          <a:spcPts val="0"/>
                        </a:spcAft>
                      </a:pPr>
                      <a:r>
                        <a:rPr lang="zh-CN" sz="1800" kern="0" dirty="0">
                          <a:effectLst/>
                          <a:latin typeface="华文中宋" panose="02010600040101010101" pitchFamily="2" charset="-122"/>
                          <a:ea typeface="华文中宋" panose="02010600040101010101" pitchFamily="2" charset="-122"/>
                        </a:rPr>
                        <a:t>教学环境</a:t>
                      </a:r>
                      <a:endParaRPr lang="zh-CN" sz="1800" kern="100" dirty="0">
                        <a:effectLst/>
                        <a:latin typeface="华文中宋" panose="02010600040101010101" pitchFamily="2" charset="-122"/>
                        <a:ea typeface="华文中宋" panose="02010600040101010101" pitchFamily="2" charset="-122"/>
                        <a:cs typeface="Times New Roman" panose="02020603050405020304" pitchFamily="18" charset="0"/>
                      </a:endParaRPr>
                    </a:p>
                  </a:txBody>
                  <a:tcPr marL="68574" marR="68574" marT="0" marB="0" anchor="ctr"/>
                </a:tc>
                <a:tc>
                  <a:txBody>
                    <a:bodyPr/>
                    <a:lstStyle/>
                    <a:p>
                      <a:pPr algn="ctr">
                        <a:spcAft>
                          <a:spcPts val="0"/>
                        </a:spcAft>
                      </a:pPr>
                      <a:r>
                        <a:rPr lang="en-US" sz="1800" kern="0">
                          <a:effectLst/>
                          <a:latin typeface="华文中宋" panose="02010600040101010101" pitchFamily="2" charset="-122"/>
                          <a:ea typeface="华文中宋" panose="02010600040101010101" pitchFamily="2" charset="-122"/>
                        </a:rPr>
                        <a:t>245</a:t>
                      </a:r>
                      <a:endParaRPr lang="zh-CN" sz="1800" kern="100">
                        <a:effectLst/>
                        <a:latin typeface="华文中宋" panose="02010600040101010101" pitchFamily="2" charset="-122"/>
                        <a:ea typeface="华文中宋" panose="02010600040101010101" pitchFamily="2" charset="-122"/>
                        <a:cs typeface="Times New Roman" panose="02020603050405020304" pitchFamily="18" charset="0"/>
                      </a:endParaRPr>
                    </a:p>
                  </a:txBody>
                  <a:tcPr marL="68574" marR="68574" marT="0" marB="0" anchor="ctr"/>
                </a:tc>
                <a:tc>
                  <a:txBody>
                    <a:bodyPr/>
                    <a:lstStyle/>
                    <a:p>
                      <a:pPr algn="ctr">
                        <a:spcAft>
                          <a:spcPts val="0"/>
                        </a:spcAft>
                      </a:pPr>
                      <a:r>
                        <a:rPr lang="en-US" sz="1800" kern="0">
                          <a:effectLst/>
                          <a:latin typeface="华文中宋" panose="02010600040101010101" pitchFamily="2" charset="-122"/>
                          <a:ea typeface="华文中宋" panose="02010600040101010101" pitchFamily="2" charset="-122"/>
                        </a:rPr>
                        <a:t>31.8%</a:t>
                      </a:r>
                      <a:endParaRPr lang="zh-CN" sz="1800" kern="100">
                        <a:effectLst/>
                        <a:latin typeface="华文中宋" panose="02010600040101010101" pitchFamily="2" charset="-122"/>
                        <a:ea typeface="华文中宋" panose="02010600040101010101" pitchFamily="2" charset="-122"/>
                        <a:cs typeface="Times New Roman" panose="02020603050405020304" pitchFamily="18" charset="0"/>
                      </a:endParaRPr>
                    </a:p>
                  </a:txBody>
                  <a:tcPr marL="68574" marR="68574" marT="0" marB="0" anchor="ctr"/>
                </a:tc>
                <a:extLst>
                  <a:ext uri="{0D108BD9-81ED-4DB2-BD59-A6C34878D82A}">
                    <a16:rowId xmlns:a16="http://schemas.microsoft.com/office/drawing/2014/main" val="10001"/>
                  </a:ext>
                </a:extLst>
              </a:tr>
              <a:tr h="421821">
                <a:tc>
                  <a:txBody>
                    <a:bodyPr/>
                    <a:lstStyle/>
                    <a:p>
                      <a:pPr algn="ctr">
                        <a:spcAft>
                          <a:spcPts val="0"/>
                        </a:spcAft>
                      </a:pPr>
                      <a:r>
                        <a:rPr lang="en-US" sz="1800" kern="0">
                          <a:effectLst/>
                          <a:latin typeface="华文中宋" panose="02010600040101010101" pitchFamily="2" charset="-122"/>
                          <a:ea typeface="华文中宋" panose="02010600040101010101" pitchFamily="2" charset="-122"/>
                        </a:rPr>
                        <a:t>2</a:t>
                      </a:r>
                      <a:endParaRPr lang="zh-CN" sz="1800" kern="100">
                        <a:effectLst/>
                        <a:latin typeface="华文中宋" panose="02010600040101010101" pitchFamily="2" charset="-122"/>
                        <a:ea typeface="华文中宋" panose="02010600040101010101" pitchFamily="2" charset="-122"/>
                        <a:cs typeface="Times New Roman" panose="02020603050405020304" pitchFamily="18" charset="0"/>
                      </a:endParaRPr>
                    </a:p>
                  </a:txBody>
                  <a:tcPr marL="68574" marR="68574" marT="0" marB="0"/>
                </a:tc>
                <a:tc>
                  <a:txBody>
                    <a:bodyPr/>
                    <a:lstStyle/>
                    <a:p>
                      <a:pPr algn="l">
                        <a:spcAft>
                          <a:spcPts val="0"/>
                        </a:spcAft>
                      </a:pPr>
                      <a:r>
                        <a:rPr lang="zh-CN" sz="1800" kern="0" dirty="0">
                          <a:effectLst/>
                          <a:latin typeface="华文中宋" panose="02010600040101010101" pitchFamily="2" charset="-122"/>
                          <a:ea typeface="华文中宋" panose="02010600040101010101" pitchFamily="2" charset="-122"/>
                        </a:rPr>
                        <a:t>教学资源</a:t>
                      </a:r>
                      <a:endParaRPr lang="zh-CN" sz="1800" kern="100" dirty="0">
                        <a:effectLst/>
                        <a:latin typeface="华文中宋" panose="02010600040101010101" pitchFamily="2" charset="-122"/>
                        <a:ea typeface="华文中宋" panose="02010600040101010101" pitchFamily="2" charset="-122"/>
                        <a:cs typeface="Times New Roman" panose="02020603050405020304" pitchFamily="18" charset="0"/>
                      </a:endParaRPr>
                    </a:p>
                  </a:txBody>
                  <a:tcPr marL="68574" marR="68574" marT="0" marB="0" anchor="ctr"/>
                </a:tc>
                <a:tc>
                  <a:txBody>
                    <a:bodyPr/>
                    <a:lstStyle/>
                    <a:p>
                      <a:pPr algn="ctr">
                        <a:spcAft>
                          <a:spcPts val="0"/>
                        </a:spcAft>
                      </a:pPr>
                      <a:r>
                        <a:rPr lang="en-US" sz="1800" kern="0" dirty="0">
                          <a:effectLst/>
                          <a:latin typeface="华文中宋" panose="02010600040101010101" pitchFamily="2" charset="-122"/>
                          <a:ea typeface="华文中宋" panose="02010600040101010101" pitchFamily="2" charset="-122"/>
                        </a:rPr>
                        <a:t>413</a:t>
                      </a:r>
                      <a:endParaRPr lang="zh-CN" sz="1800" kern="100" dirty="0">
                        <a:effectLst/>
                        <a:latin typeface="华文中宋" panose="02010600040101010101" pitchFamily="2" charset="-122"/>
                        <a:ea typeface="华文中宋" panose="02010600040101010101" pitchFamily="2" charset="-122"/>
                        <a:cs typeface="Times New Roman" panose="02020603050405020304" pitchFamily="18" charset="0"/>
                      </a:endParaRPr>
                    </a:p>
                  </a:txBody>
                  <a:tcPr marL="68574" marR="68574" marT="0" marB="0" anchor="ctr"/>
                </a:tc>
                <a:tc>
                  <a:txBody>
                    <a:bodyPr/>
                    <a:lstStyle/>
                    <a:p>
                      <a:pPr algn="ctr">
                        <a:spcAft>
                          <a:spcPts val="0"/>
                        </a:spcAft>
                      </a:pPr>
                      <a:r>
                        <a:rPr lang="en-US" sz="1800" kern="0">
                          <a:effectLst/>
                          <a:latin typeface="华文中宋" panose="02010600040101010101" pitchFamily="2" charset="-122"/>
                          <a:ea typeface="华文中宋" panose="02010600040101010101" pitchFamily="2" charset="-122"/>
                        </a:rPr>
                        <a:t>53.6%</a:t>
                      </a:r>
                      <a:endParaRPr lang="zh-CN" sz="1800" kern="100">
                        <a:effectLst/>
                        <a:latin typeface="华文中宋" panose="02010600040101010101" pitchFamily="2" charset="-122"/>
                        <a:ea typeface="华文中宋" panose="02010600040101010101" pitchFamily="2" charset="-122"/>
                        <a:cs typeface="Times New Roman" panose="02020603050405020304" pitchFamily="18" charset="0"/>
                      </a:endParaRPr>
                    </a:p>
                  </a:txBody>
                  <a:tcPr marL="68574" marR="68574" marT="0" marB="0" anchor="ctr"/>
                </a:tc>
                <a:extLst>
                  <a:ext uri="{0D108BD9-81ED-4DB2-BD59-A6C34878D82A}">
                    <a16:rowId xmlns:a16="http://schemas.microsoft.com/office/drawing/2014/main" val="10002"/>
                  </a:ext>
                </a:extLst>
              </a:tr>
              <a:tr h="421821">
                <a:tc>
                  <a:txBody>
                    <a:bodyPr/>
                    <a:lstStyle/>
                    <a:p>
                      <a:pPr algn="ctr">
                        <a:spcAft>
                          <a:spcPts val="0"/>
                        </a:spcAft>
                      </a:pPr>
                      <a:r>
                        <a:rPr lang="en-US" sz="1800" kern="0">
                          <a:effectLst/>
                          <a:latin typeface="华文中宋" panose="02010600040101010101" pitchFamily="2" charset="-122"/>
                          <a:ea typeface="华文中宋" panose="02010600040101010101" pitchFamily="2" charset="-122"/>
                        </a:rPr>
                        <a:t>3</a:t>
                      </a:r>
                      <a:endParaRPr lang="zh-CN" sz="1800" kern="100">
                        <a:effectLst/>
                        <a:latin typeface="华文中宋" panose="02010600040101010101" pitchFamily="2" charset="-122"/>
                        <a:ea typeface="华文中宋" panose="02010600040101010101" pitchFamily="2" charset="-122"/>
                        <a:cs typeface="Times New Roman" panose="02020603050405020304" pitchFamily="18" charset="0"/>
                      </a:endParaRPr>
                    </a:p>
                  </a:txBody>
                  <a:tcPr marL="68574" marR="68574" marT="0" marB="0"/>
                </a:tc>
                <a:tc>
                  <a:txBody>
                    <a:bodyPr/>
                    <a:lstStyle/>
                    <a:p>
                      <a:pPr algn="l">
                        <a:spcAft>
                          <a:spcPts val="0"/>
                        </a:spcAft>
                      </a:pPr>
                      <a:r>
                        <a:rPr lang="zh-CN" sz="1800" kern="0">
                          <a:effectLst/>
                          <a:latin typeface="华文中宋" panose="02010600040101010101" pitchFamily="2" charset="-122"/>
                          <a:ea typeface="华文中宋" panose="02010600040101010101" pitchFamily="2" charset="-122"/>
                        </a:rPr>
                        <a:t>课堂管理</a:t>
                      </a:r>
                      <a:endParaRPr lang="zh-CN" sz="1800" kern="100">
                        <a:effectLst/>
                        <a:latin typeface="华文中宋" panose="02010600040101010101" pitchFamily="2" charset="-122"/>
                        <a:ea typeface="华文中宋" panose="02010600040101010101" pitchFamily="2" charset="-122"/>
                        <a:cs typeface="Times New Roman" panose="02020603050405020304" pitchFamily="18" charset="0"/>
                      </a:endParaRPr>
                    </a:p>
                  </a:txBody>
                  <a:tcPr marL="68574" marR="68574" marT="0" marB="0" anchor="ctr"/>
                </a:tc>
                <a:tc>
                  <a:txBody>
                    <a:bodyPr/>
                    <a:lstStyle/>
                    <a:p>
                      <a:pPr algn="ctr">
                        <a:spcAft>
                          <a:spcPts val="0"/>
                        </a:spcAft>
                      </a:pPr>
                      <a:r>
                        <a:rPr lang="en-US" sz="1800" kern="0" dirty="0">
                          <a:effectLst/>
                          <a:latin typeface="华文中宋" panose="02010600040101010101" pitchFamily="2" charset="-122"/>
                          <a:ea typeface="华文中宋" panose="02010600040101010101" pitchFamily="2" charset="-122"/>
                        </a:rPr>
                        <a:t>22</a:t>
                      </a:r>
                      <a:endParaRPr lang="zh-CN" sz="1800" kern="100" dirty="0">
                        <a:effectLst/>
                        <a:latin typeface="华文中宋" panose="02010600040101010101" pitchFamily="2" charset="-122"/>
                        <a:ea typeface="华文中宋" panose="02010600040101010101" pitchFamily="2" charset="-122"/>
                        <a:cs typeface="Times New Roman" panose="02020603050405020304" pitchFamily="18" charset="0"/>
                      </a:endParaRPr>
                    </a:p>
                  </a:txBody>
                  <a:tcPr marL="68574" marR="68574" marT="0" marB="0" anchor="ctr"/>
                </a:tc>
                <a:tc>
                  <a:txBody>
                    <a:bodyPr/>
                    <a:lstStyle/>
                    <a:p>
                      <a:pPr algn="ctr">
                        <a:spcAft>
                          <a:spcPts val="0"/>
                        </a:spcAft>
                      </a:pPr>
                      <a:r>
                        <a:rPr lang="en-US" sz="1800" kern="0">
                          <a:effectLst/>
                          <a:latin typeface="华文中宋" panose="02010600040101010101" pitchFamily="2" charset="-122"/>
                          <a:ea typeface="华文中宋" panose="02010600040101010101" pitchFamily="2" charset="-122"/>
                        </a:rPr>
                        <a:t>2.9%</a:t>
                      </a:r>
                      <a:endParaRPr lang="zh-CN" sz="1800" kern="100">
                        <a:effectLst/>
                        <a:latin typeface="华文中宋" panose="02010600040101010101" pitchFamily="2" charset="-122"/>
                        <a:ea typeface="华文中宋" panose="02010600040101010101" pitchFamily="2" charset="-122"/>
                        <a:cs typeface="Times New Roman" panose="02020603050405020304" pitchFamily="18" charset="0"/>
                      </a:endParaRPr>
                    </a:p>
                  </a:txBody>
                  <a:tcPr marL="68574" marR="68574" marT="0" marB="0" anchor="ctr"/>
                </a:tc>
                <a:extLst>
                  <a:ext uri="{0D108BD9-81ED-4DB2-BD59-A6C34878D82A}">
                    <a16:rowId xmlns:a16="http://schemas.microsoft.com/office/drawing/2014/main" val="10003"/>
                  </a:ext>
                </a:extLst>
              </a:tr>
              <a:tr h="421821">
                <a:tc>
                  <a:txBody>
                    <a:bodyPr/>
                    <a:lstStyle/>
                    <a:p>
                      <a:pPr algn="ctr">
                        <a:spcAft>
                          <a:spcPts val="0"/>
                        </a:spcAft>
                      </a:pPr>
                      <a:r>
                        <a:rPr lang="en-US" sz="1800" kern="0">
                          <a:effectLst/>
                          <a:latin typeface="华文中宋" panose="02010600040101010101" pitchFamily="2" charset="-122"/>
                          <a:ea typeface="华文中宋" panose="02010600040101010101" pitchFamily="2" charset="-122"/>
                        </a:rPr>
                        <a:t>4</a:t>
                      </a:r>
                      <a:endParaRPr lang="zh-CN" sz="1800" kern="100">
                        <a:effectLst/>
                        <a:latin typeface="华文中宋" panose="02010600040101010101" pitchFamily="2" charset="-122"/>
                        <a:ea typeface="华文中宋" panose="02010600040101010101" pitchFamily="2" charset="-122"/>
                        <a:cs typeface="Times New Roman" panose="02020603050405020304" pitchFamily="18" charset="0"/>
                      </a:endParaRPr>
                    </a:p>
                  </a:txBody>
                  <a:tcPr marL="68574" marR="68574" marT="0" marB="0"/>
                </a:tc>
                <a:tc>
                  <a:txBody>
                    <a:bodyPr/>
                    <a:lstStyle/>
                    <a:p>
                      <a:pPr algn="l">
                        <a:spcAft>
                          <a:spcPts val="0"/>
                        </a:spcAft>
                      </a:pPr>
                      <a:r>
                        <a:rPr lang="zh-CN" sz="1800" kern="0">
                          <a:effectLst/>
                          <a:latin typeface="华文中宋" panose="02010600040101010101" pitchFamily="2" charset="-122"/>
                          <a:ea typeface="华文中宋" panose="02010600040101010101" pitchFamily="2" charset="-122"/>
                        </a:rPr>
                        <a:t>课外活动</a:t>
                      </a:r>
                      <a:endParaRPr lang="zh-CN" sz="1800" kern="100">
                        <a:effectLst/>
                        <a:latin typeface="华文中宋" panose="02010600040101010101" pitchFamily="2" charset="-122"/>
                        <a:ea typeface="华文中宋" panose="02010600040101010101" pitchFamily="2" charset="-122"/>
                        <a:cs typeface="Times New Roman" panose="02020603050405020304" pitchFamily="18" charset="0"/>
                      </a:endParaRPr>
                    </a:p>
                  </a:txBody>
                  <a:tcPr marL="68574" marR="68574" marT="0" marB="0" anchor="ctr"/>
                </a:tc>
                <a:tc>
                  <a:txBody>
                    <a:bodyPr/>
                    <a:lstStyle/>
                    <a:p>
                      <a:pPr algn="ctr">
                        <a:spcAft>
                          <a:spcPts val="0"/>
                        </a:spcAft>
                      </a:pPr>
                      <a:r>
                        <a:rPr lang="en-US" sz="1800" kern="0" dirty="0">
                          <a:effectLst/>
                          <a:latin typeface="华文中宋" panose="02010600040101010101" pitchFamily="2" charset="-122"/>
                          <a:ea typeface="华文中宋" panose="02010600040101010101" pitchFamily="2" charset="-122"/>
                        </a:rPr>
                        <a:t>16</a:t>
                      </a:r>
                      <a:endParaRPr lang="zh-CN" sz="1800" kern="100" dirty="0">
                        <a:effectLst/>
                        <a:latin typeface="华文中宋" panose="02010600040101010101" pitchFamily="2" charset="-122"/>
                        <a:ea typeface="华文中宋" panose="02010600040101010101" pitchFamily="2" charset="-122"/>
                        <a:cs typeface="Times New Roman" panose="02020603050405020304" pitchFamily="18" charset="0"/>
                      </a:endParaRPr>
                    </a:p>
                  </a:txBody>
                  <a:tcPr marL="68574" marR="68574" marT="0" marB="0" anchor="ctr"/>
                </a:tc>
                <a:tc>
                  <a:txBody>
                    <a:bodyPr/>
                    <a:lstStyle/>
                    <a:p>
                      <a:pPr algn="ctr">
                        <a:spcAft>
                          <a:spcPts val="0"/>
                        </a:spcAft>
                      </a:pPr>
                      <a:r>
                        <a:rPr lang="en-US" sz="1800" kern="0" dirty="0">
                          <a:effectLst/>
                          <a:latin typeface="华文中宋" panose="02010600040101010101" pitchFamily="2" charset="-122"/>
                          <a:ea typeface="华文中宋" panose="02010600040101010101" pitchFamily="2" charset="-122"/>
                        </a:rPr>
                        <a:t>2.1%</a:t>
                      </a:r>
                      <a:endParaRPr lang="zh-CN" sz="1800" kern="100" dirty="0">
                        <a:effectLst/>
                        <a:latin typeface="华文中宋" panose="02010600040101010101" pitchFamily="2" charset="-122"/>
                        <a:ea typeface="华文中宋" panose="02010600040101010101" pitchFamily="2" charset="-122"/>
                        <a:cs typeface="Times New Roman" panose="02020603050405020304" pitchFamily="18" charset="0"/>
                      </a:endParaRPr>
                    </a:p>
                  </a:txBody>
                  <a:tcPr marL="68574" marR="68574" marT="0" marB="0" anchor="ctr"/>
                </a:tc>
                <a:extLst>
                  <a:ext uri="{0D108BD9-81ED-4DB2-BD59-A6C34878D82A}">
                    <a16:rowId xmlns:a16="http://schemas.microsoft.com/office/drawing/2014/main" val="10004"/>
                  </a:ext>
                </a:extLst>
              </a:tr>
              <a:tr h="421821">
                <a:tc>
                  <a:txBody>
                    <a:bodyPr/>
                    <a:lstStyle/>
                    <a:p>
                      <a:pPr algn="ctr">
                        <a:spcAft>
                          <a:spcPts val="0"/>
                        </a:spcAft>
                      </a:pPr>
                      <a:r>
                        <a:rPr lang="en-US" sz="1800" kern="0">
                          <a:effectLst/>
                          <a:latin typeface="华文中宋" panose="02010600040101010101" pitchFamily="2" charset="-122"/>
                          <a:ea typeface="华文中宋" panose="02010600040101010101" pitchFamily="2" charset="-122"/>
                        </a:rPr>
                        <a:t>5</a:t>
                      </a:r>
                      <a:endParaRPr lang="zh-CN" sz="1800" kern="100">
                        <a:effectLst/>
                        <a:latin typeface="华文中宋" panose="02010600040101010101" pitchFamily="2" charset="-122"/>
                        <a:ea typeface="华文中宋" panose="02010600040101010101" pitchFamily="2" charset="-122"/>
                        <a:cs typeface="Times New Roman" panose="02020603050405020304" pitchFamily="18" charset="0"/>
                      </a:endParaRPr>
                    </a:p>
                  </a:txBody>
                  <a:tcPr marL="68574" marR="68574" marT="0" marB="0"/>
                </a:tc>
                <a:tc>
                  <a:txBody>
                    <a:bodyPr/>
                    <a:lstStyle/>
                    <a:p>
                      <a:pPr algn="l">
                        <a:spcAft>
                          <a:spcPts val="0"/>
                        </a:spcAft>
                      </a:pPr>
                      <a:r>
                        <a:rPr lang="zh-CN" sz="1800" kern="0">
                          <a:effectLst/>
                          <a:latin typeface="华文中宋" panose="02010600040101010101" pitchFamily="2" charset="-122"/>
                          <a:ea typeface="华文中宋" panose="02010600040101010101" pitchFamily="2" charset="-122"/>
                        </a:rPr>
                        <a:t>测试与评估</a:t>
                      </a:r>
                      <a:endParaRPr lang="zh-CN" sz="1800" kern="100">
                        <a:effectLst/>
                        <a:latin typeface="华文中宋" panose="02010600040101010101" pitchFamily="2" charset="-122"/>
                        <a:ea typeface="华文中宋" panose="02010600040101010101" pitchFamily="2" charset="-122"/>
                        <a:cs typeface="Times New Roman" panose="02020603050405020304" pitchFamily="18" charset="0"/>
                      </a:endParaRPr>
                    </a:p>
                  </a:txBody>
                  <a:tcPr marL="68574" marR="68574" marT="0" marB="0" anchor="ctr"/>
                </a:tc>
                <a:tc>
                  <a:txBody>
                    <a:bodyPr/>
                    <a:lstStyle/>
                    <a:p>
                      <a:pPr algn="ctr">
                        <a:spcAft>
                          <a:spcPts val="0"/>
                        </a:spcAft>
                      </a:pPr>
                      <a:r>
                        <a:rPr lang="en-US" sz="1800" kern="0" dirty="0">
                          <a:effectLst/>
                          <a:latin typeface="华文中宋" panose="02010600040101010101" pitchFamily="2" charset="-122"/>
                          <a:ea typeface="华文中宋" panose="02010600040101010101" pitchFamily="2" charset="-122"/>
                        </a:rPr>
                        <a:t>75</a:t>
                      </a:r>
                      <a:endParaRPr lang="zh-CN" sz="1800" kern="100" dirty="0">
                        <a:effectLst/>
                        <a:latin typeface="华文中宋" panose="02010600040101010101" pitchFamily="2" charset="-122"/>
                        <a:ea typeface="华文中宋" panose="02010600040101010101" pitchFamily="2" charset="-122"/>
                        <a:cs typeface="Times New Roman" panose="02020603050405020304" pitchFamily="18" charset="0"/>
                      </a:endParaRPr>
                    </a:p>
                  </a:txBody>
                  <a:tcPr marL="68574" marR="68574" marT="0" marB="0" anchor="ctr"/>
                </a:tc>
                <a:tc>
                  <a:txBody>
                    <a:bodyPr/>
                    <a:lstStyle/>
                    <a:p>
                      <a:pPr algn="ctr">
                        <a:spcAft>
                          <a:spcPts val="0"/>
                        </a:spcAft>
                      </a:pPr>
                      <a:r>
                        <a:rPr lang="en-US" sz="1800" kern="0" dirty="0">
                          <a:effectLst/>
                          <a:latin typeface="华文中宋" panose="02010600040101010101" pitchFamily="2" charset="-122"/>
                          <a:ea typeface="华文中宋" panose="02010600040101010101" pitchFamily="2" charset="-122"/>
                        </a:rPr>
                        <a:t>9.7%</a:t>
                      </a:r>
                      <a:endParaRPr lang="zh-CN" sz="1800" kern="100" dirty="0">
                        <a:effectLst/>
                        <a:latin typeface="华文中宋" panose="02010600040101010101" pitchFamily="2" charset="-122"/>
                        <a:ea typeface="华文中宋" panose="02010600040101010101" pitchFamily="2" charset="-122"/>
                        <a:cs typeface="Times New Roman" panose="02020603050405020304" pitchFamily="18" charset="0"/>
                      </a:endParaRPr>
                    </a:p>
                  </a:txBody>
                  <a:tcPr marL="68574" marR="68574" marT="0" marB="0" anchor="ctr"/>
                </a:tc>
                <a:extLst>
                  <a:ext uri="{0D108BD9-81ED-4DB2-BD59-A6C34878D82A}">
                    <a16:rowId xmlns:a16="http://schemas.microsoft.com/office/drawing/2014/main" val="10005"/>
                  </a:ext>
                </a:extLst>
              </a:tr>
              <a:tr h="421821">
                <a:tc gridSpan="2">
                  <a:txBody>
                    <a:bodyPr/>
                    <a:lstStyle/>
                    <a:p>
                      <a:pPr algn="ctr">
                        <a:spcAft>
                          <a:spcPts val="0"/>
                        </a:spcAft>
                      </a:pPr>
                      <a:r>
                        <a:rPr lang="zh-CN" sz="1800" kern="0">
                          <a:effectLst/>
                          <a:latin typeface="华文中宋" panose="02010600040101010101" pitchFamily="2" charset="-122"/>
                          <a:ea typeface="华文中宋" panose="02010600040101010101" pitchFamily="2" charset="-122"/>
                        </a:rPr>
                        <a:t>小计</a:t>
                      </a:r>
                      <a:endParaRPr lang="zh-CN" sz="1800" kern="100">
                        <a:effectLst/>
                        <a:latin typeface="华文中宋" panose="02010600040101010101" pitchFamily="2" charset="-122"/>
                        <a:ea typeface="华文中宋" panose="02010600040101010101" pitchFamily="2" charset="-122"/>
                        <a:cs typeface="Times New Roman" panose="02020603050405020304" pitchFamily="18" charset="0"/>
                      </a:endParaRPr>
                    </a:p>
                  </a:txBody>
                  <a:tcPr marL="68574" marR="68574" marT="0" marB="0"/>
                </a:tc>
                <a:tc hMerge="1">
                  <a:txBody>
                    <a:bodyPr/>
                    <a:lstStyle/>
                    <a:p>
                      <a:endParaRPr lang="zh-CN"/>
                    </a:p>
                  </a:txBody>
                  <a:tcPr/>
                </a:tc>
                <a:tc>
                  <a:txBody>
                    <a:bodyPr/>
                    <a:lstStyle/>
                    <a:p>
                      <a:pPr algn="ctr">
                        <a:spcAft>
                          <a:spcPts val="0"/>
                        </a:spcAft>
                      </a:pPr>
                      <a:r>
                        <a:rPr lang="en-US" sz="1800" kern="0">
                          <a:effectLst/>
                          <a:latin typeface="华文中宋" panose="02010600040101010101" pitchFamily="2" charset="-122"/>
                          <a:ea typeface="华文中宋" panose="02010600040101010101" pitchFamily="2" charset="-122"/>
                        </a:rPr>
                        <a:t>771</a:t>
                      </a:r>
                      <a:endParaRPr lang="zh-CN" sz="1800" kern="100">
                        <a:effectLst/>
                        <a:latin typeface="华文中宋" panose="02010600040101010101" pitchFamily="2" charset="-122"/>
                        <a:ea typeface="华文中宋" panose="02010600040101010101" pitchFamily="2" charset="-122"/>
                        <a:cs typeface="Times New Roman" panose="02020603050405020304" pitchFamily="18" charset="0"/>
                      </a:endParaRPr>
                    </a:p>
                  </a:txBody>
                  <a:tcPr marL="68574" marR="68574" marT="0" marB="0" anchor="ctr"/>
                </a:tc>
                <a:tc>
                  <a:txBody>
                    <a:bodyPr/>
                    <a:lstStyle/>
                    <a:p>
                      <a:pPr algn="ctr">
                        <a:spcAft>
                          <a:spcPts val="0"/>
                        </a:spcAft>
                      </a:pPr>
                      <a:r>
                        <a:rPr lang="en-US" sz="1800" kern="0" dirty="0">
                          <a:effectLst/>
                          <a:latin typeface="华文中宋" panose="02010600040101010101" pitchFamily="2" charset="-122"/>
                          <a:ea typeface="华文中宋" panose="02010600040101010101" pitchFamily="2" charset="-122"/>
                        </a:rPr>
                        <a:t>100%</a:t>
                      </a:r>
                      <a:endParaRPr lang="zh-CN" sz="1800" kern="100" dirty="0">
                        <a:effectLst/>
                        <a:latin typeface="华文中宋" panose="02010600040101010101" pitchFamily="2" charset="-122"/>
                        <a:ea typeface="华文中宋" panose="02010600040101010101" pitchFamily="2" charset="-122"/>
                        <a:cs typeface="Times New Roman" panose="02020603050405020304" pitchFamily="18" charset="0"/>
                      </a:endParaRPr>
                    </a:p>
                  </a:txBody>
                  <a:tcPr marL="68574" marR="68574" marT="0" marB="0" anchor="ctr"/>
                </a:tc>
                <a:extLst>
                  <a:ext uri="{0D108BD9-81ED-4DB2-BD59-A6C34878D82A}">
                    <a16:rowId xmlns:a16="http://schemas.microsoft.com/office/drawing/2014/main" val="10006"/>
                  </a:ext>
                </a:extLst>
              </a:tr>
            </a:tbl>
          </a:graphicData>
        </a:graphic>
      </p:graphicFrame>
      <p:sp>
        <p:nvSpPr>
          <p:cNvPr id="65579" name="Rectangle 1"/>
          <p:cNvSpPr>
            <a:spLocks noChangeArrowheads="1"/>
          </p:cNvSpPr>
          <p:nvPr/>
        </p:nvSpPr>
        <p:spPr bwMode="auto">
          <a:xfrm>
            <a:off x="746125" y="1531938"/>
            <a:ext cx="7669213"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spcBef>
                <a:spcPct val="20000"/>
              </a:spcBef>
              <a:buClr>
                <a:schemeClr val="bg2"/>
              </a:buClr>
              <a:buSzPct val="75000"/>
              <a:buFont typeface="Wingdings" panose="05000000000000000000" pitchFamily="2" charset="2"/>
              <a:buChar char="n"/>
              <a:tabLst>
                <a:tab pos="457200" algn="l"/>
              </a:tabLst>
              <a:defRPr sz="3200">
                <a:solidFill>
                  <a:schemeClr val="tx1"/>
                </a:solidFill>
                <a:latin typeface="Arial" panose="020B0604020202020204" pitchFamily="34" charset="0"/>
                <a:ea typeface="宋体" panose="02010600030101010101" pitchFamily="2" charset="-122"/>
              </a:defRPr>
            </a:lvl1pPr>
            <a:lvl2pPr marL="742950" indent="-285750">
              <a:spcBef>
                <a:spcPct val="20000"/>
              </a:spcBef>
              <a:buClr>
                <a:schemeClr val="accent2"/>
              </a:buClr>
              <a:buSzPct val="80000"/>
              <a:buFont typeface="Wingdings" panose="05000000000000000000" pitchFamily="2" charset="2"/>
              <a:buChar char="¨"/>
              <a:tabLst>
                <a:tab pos="457200" algn="l"/>
              </a:tabLst>
              <a:defRPr sz="2800">
                <a:solidFill>
                  <a:schemeClr val="tx1"/>
                </a:solidFill>
                <a:latin typeface="Arial" panose="020B0604020202020204" pitchFamily="34" charset="0"/>
                <a:ea typeface="宋体" panose="02010600030101010101" pitchFamily="2" charset="-122"/>
              </a:defRPr>
            </a:lvl2pPr>
            <a:lvl3pPr marL="1143000" indent="-228600">
              <a:spcBef>
                <a:spcPct val="20000"/>
              </a:spcBef>
              <a:buClr>
                <a:schemeClr val="bg2"/>
              </a:buClr>
              <a:buSzPct val="65000"/>
              <a:buFont typeface="Wingdings" panose="05000000000000000000" pitchFamily="2" charset="2"/>
              <a:buChar char="n"/>
              <a:tabLst>
                <a:tab pos="457200" algn="l"/>
              </a:tabLst>
              <a:defRPr sz="2400">
                <a:solidFill>
                  <a:schemeClr val="tx1"/>
                </a:solidFill>
                <a:latin typeface="Arial" panose="020B0604020202020204" pitchFamily="34" charset="0"/>
                <a:ea typeface="宋体" panose="02010600030101010101" pitchFamily="2" charset="-122"/>
              </a:defRPr>
            </a:lvl3pPr>
            <a:lvl4pPr marL="1600200" indent="-228600">
              <a:spcBef>
                <a:spcPct val="20000"/>
              </a:spcBef>
              <a:buClr>
                <a:schemeClr val="accent2"/>
              </a:buClr>
              <a:buSzPct val="70000"/>
              <a:buFont typeface="Wingdings" panose="05000000000000000000" pitchFamily="2" charset="2"/>
              <a:buChar char="¨"/>
              <a:tabLst>
                <a:tab pos="457200" algn="l"/>
              </a:tabLst>
              <a:defRPr sz="2000">
                <a:solidFill>
                  <a:schemeClr val="tx1"/>
                </a:solidFill>
                <a:latin typeface="Arial" panose="020B0604020202020204" pitchFamily="34" charset="0"/>
                <a:ea typeface="宋体" panose="02010600030101010101" pitchFamily="2" charset="-122"/>
              </a:defRPr>
            </a:lvl4pPr>
            <a:lvl5pPr marL="2057400" indent="-228600">
              <a:spcBef>
                <a:spcPct val="20000"/>
              </a:spcBef>
              <a:buClr>
                <a:schemeClr val="bg2"/>
              </a:buClr>
              <a:buFont typeface="Wingdings" panose="05000000000000000000" pitchFamily="2" charset="2"/>
              <a:buChar char="§"/>
              <a:tabLst>
                <a:tab pos="457200" algn="l"/>
              </a:tabLst>
              <a:defRPr sz="2000">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Clr>
                <a:schemeClr val="bg2"/>
              </a:buClr>
              <a:buFont typeface="Wingdings" panose="05000000000000000000" pitchFamily="2" charset="2"/>
              <a:buChar char="§"/>
              <a:tabLst>
                <a:tab pos="457200" algn="l"/>
              </a:tabLst>
              <a:defRPr sz="2000">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Clr>
                <a:schemeClr val="bg2"/>
              </a:buClr>
              <a:buFont typeface="Wingdings" panose="05000000000000000000" pitchFamily="2" charset="2"/>
              <a:buChar char="§"/>
              <a:tabLst>
                <a:tab pos="457200" algn="l"/>
              </a:tabLst>
              <a:defRPr sz="2000">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Clr>
                <a:schemeClr val="bg2"/>
              </a:buClr>
              <a:buFont typeface="Wingdings" panose="05000000000000000000" pitchFamily="2" charset="2"/>
              <a:buChar char="§"/>
              <a:tabLst>
                <a:tab pos="457200" algn="l"/>
              </a:tabLst>
              <a:defRPr sz="2000">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Clr>
                <a:schemeClr val="bg2"/>
              </a:buClr>
              <a:buFont typeface="Wingdings" panose="05000000000000000000" pitchFamily="2" charset="2"/>
              <a:buChar char="§"/>
              <a:tabLst>
                <a:tab pos="457200" algn="l"/>
              </a:tabLst>
              <a:defRPr sz="2000">
                <a:solidFill>
                  <a:schemeClr val="tx1"/>
                </a:solidFill>
                <a:latin typeface="Arial" panose="020B0604020202020204" pitchFamily="34" charset="0"/>
                <a:ea typeface="宋体" panose="02010600030101010101" pitchFamily="2" charset="-122"/>
              </a:defRPr>
            </a:lvl9pPr>
          </a:lstStyle>
          <a:p>
            <a:pPr algn="ctr">
              <a:spcBef>
                <a:spcPct val="0"/>
              </a:spcBef>
              <a:buClrTx/>
              <a:buSzTx/>
              <a:buFont typeface="Arial" panose="020B0604020202020204" pitchFamily="34" charset="0"/>
              <a:buNone/>
            </a:pPr>
            <a:r>
              <a:rPr lang="en-US" altLang="zh-CN" sz="2000" b="1" dirty="0">
                <a:latin typeface="华文中宋" panose="02010600040101010101" pitchFamily="2" charset="-122"/>
                <a:ea typeface="华文中宋" panose="02010600040101010101" pitchFamily="2" charset="-122"/>
              </a:rPr>
              <a:t>2015-2016</a:t>
            </a:r>
            <a:r>
              <a:rPr lang="zh-CN" altLang="en-US" sz="2000" b="1" dirty="0">
                <a:latin typeface="华文中宋" panose="02010600040101010101" pitchFamily="2" charset="-122"/>
                <a:ea typeface="华文中宋" panose="02010600040101010101" pitchFamily="2" charset="-122"/>
              </a:rPr>
              <a:t>年</a:t>
            </a:r>
            <a:endParaRPr lang="en-US" altLang="zh-CN" sz="2000" b="1" dirty="0">
              <a:latin typeface="华文中宋" panose="02010600040101010101" pitchFamily="2" charset="-122"/>
              <a:ea typeface="华文中宋" panose="02010600040101010101" pitchFamily="2" charset="-122"/>
            </a:endParaRPr>
          </a:p>
          <a:p>
            <a:pPr algn="ctr">
              <a:spcBef>
                <a:spcPct val="0"/>
              </a:spcBef>
              <a:buClrTx/>
              <a:buSzTx/>
              <a:buFont typeface="Arial" panose="020B0604020202020204" pitchFamily="34" charset="0"/>
              <a:buNone/>
            </a:pPr>
            <a:r>
              <a:rPr lang="zh-CN" altLang="en-US" sz="2000" b="1" dirty="0">
                <a:latin typeface="华文中宋" panose="02010600040101010101" pitchFamily="2" charset="-122"/>
                <a:ea typeface="华文中宋" panose="02010600040101010101" pitchFamily="2" charset="-122"/>
              </a:rPr>
              <a:t>汉语国际教育硕士学位论文“教学组织与课堂管理”选题领域统计</a:t>
            </a:r>
          </a:p>
        </p:txBody>
      </p:sp>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标题 1"/>
          <p:cNvSpPr>
            <a:spLocks noGrp="1" noChangeArrowheads="1"/>
          </p:cNvSpPr>
          <p:nvPr>
            <p:ph type="title"/>
          </p:nvPr>
        </p:nvSpPr>
        <p:spPr>
          <a:xfrm>
            <a:off x="455613" y="836613"/>
            <a:ext cx="8229600" cy="1371600"/>
          </a:xfrm>
        </p:spPr>
        <p:txBody>
          <a:bodyPr/>
          <a:lstStyle/>
          <a:p>
            <a:r>
              <a:rPr lang="en-US" altLang="zh-CN" b="1">
                <a:latin typeface="华文中宋" panose="02010600040101010101" pitchFamily="2" charset="-122"/>
                <a:ea typeface="华文中宋" panose="02010600040101010101" pitchFamily="2" charset="-122"/>
              </a:rPr>
              <a:t>1</a:t>
            </a:r>
            <a:r>
              <a:rPr lang="zh-CN" altLang="en-US" b="1">
                <a:latin typeface="华文中宋" panose="02010600040101010101" pitchFamily="2" charset="-122"/>
                <a:ea typeface="华文中宋" panose="02010600040101010101" pitchFamily="2" charset="-122"/>
              </a:rPr>
              <a:t>、</a:t>
            </a:r>
            <a:r>
              <a:rPr lang="zh-CN" altLang="zh-CN" b="1">
                <a:latin typeface="华文中宋" panose="02010600040101010101" pitchFamily="2" charset="-122"/>
                <a:ea typeface="华文中宋" panose="02010600040101010101" pitchFamily="2" charset="-122"/>
              </a:rPr>
              <a:t>教学环境</a:t>
            </a:r>
            <a:br>
              <a:rPr lang="zh-CN" altLang="zh-CN" b="1">
                <a:latin typeface="华文中宋" panose="02010600040101010101" pitchFamily="2" charset="-122"/>
                <a:ea typeface="华文中宋" panose="02010600040101010101" pitchFamily="2" charset="-122"/>
              </a:rPr>
            </a:br>
            <a:endParaRPr lang="zh-CN" altLang="en-US">
              <a:latin typeface="华文中宋" panose="02010600040101010101" pitchFamily="2" charset="-122"/>
              <a:ea typeface="华文中宋" panose="02010600040101010101" pitchFamily="2" charset="-122"/>
            </a:endParaRPr>
          </a:p>
        </p:txBody>
      </p:sp>
      <p:sp>
        <p:nvSpPr>
          <p:cNvPr id="66563" name="内容占位符 2"/>
          <p:cNvSpPr>
            <a:spLocks noGrp="1" noChangeArrowheads="1"/>
          </p:cNvSpPr>
          <p:nvPr>
            <p:ph idx="1"/>
          </p:nvPr>
        </p:nvSpPr>
        <p:spPr>
          <a:xfrm>
            <a:off x="455613" y="2133600"/>
            <a:ext cx="8437562" cy="3886200"/>
          </a:xfrm>
        </p:spPr>
        <p:txBody>
          <a:bodyPr/>
          <a:lstStyle/>
          <a:p>
            <a:r>
              <a:rPr lang="zh-CN" altLang="zh-CN" sz="2800">
                <a:latin typeface="华文中宋" panose="02010600040101010101" pitchFamily="2" charset="-122"/>
                <a:ea typeface="华文中宋" panose="02010600040101010101" pitchFamily="2" charset="-122"/>
              </a:rPr>
              <a:t>教学环境是影响教学活动的全部条件，包括设施环境、教学用具、自然环境等，也包括班风、师生关系，以及所在国教育水平、教育政策（包括语言政策等）、教学大纲等。</a:t>
            </a:r>
            <a:endParaRPr lang="en-US" altLang="zh-CN" sz="2800">
              <a:latin typeface="华文中宋" panose="02010600040101010101" pitchFamily="2" charset="-122"/>
              <a:ea typeface="华文中宋" panose="02010600040101010101" pitchFamily="2" charset="-122"/>
            </a:endParaRPr>
          </a:p>
          <a:p>
            <a:r>
              <a:rPr lang="zh-CN" altLang="zh-CN" sz="2800">
                <a:latin typeface="华文中宋" panose="02010600040101010101" pitchFamily="2" charset="-122"/>
                <a:ea typeface="华文中宋" panose="02010600040101010101" pitchFamily="2" charset="-122"/>
              </a:rPr>
              <a:t>从该领域学位论文的选题来看，绝大多数集中于汉语教学现状的分析，比重高达</a:t>
            </a:r>
            <a:r>
              <a:rPr lang="en-US" altLang="zh-CN" sz="2800">
                <a:latin typeface="华文中宋" panose="02010600040101010101" pitchFamily="2" charset="-122"/>
                <a:ea typeface="华文中宋" panose="02010600040101010101" pitchFamily="2" charset="-122"/>
              </a:rPr>
              <a:t>90.6%</a:t>
            </a:r>
            <a:r>
              <a:rPr lang="zh-CN" altLang="zh-CN" sz="2800">
                <a:latin typeface="华文中宋" panose="02010600040101010101" pitchFamily="2" charset="-122"/>
                <a:ea typeface="华文中宋" panose="02010600040101010101" pitchFamily="2" charset="-122"/>
              </a:rPr>
              <a:t>；其次为汉语国际推广、汉语教育机构建设和教育政策。该领域中涉及孔子学院研究的共</a:t>
            </a:r>
            <a:r>
              <a:rPr lang="en-US" altLang="zh-CN" sz="2800">
                <a:latin typeface="华文中宋" panose="02010600040101010101" pitchFamily="2" charset="-122"/>
                <a:ea typeface="华文中宋" panose="02010600040101010101" pitchFamily="2" charset="-122"/>
              </a:rPr>
              <a:t>16</a:t>
            </a:r>
            <a:r>
              <a:rPr lang="zh-CN" altLang="zh-CN" sz="2800">
                <a:latin typeface="华文中宋" panose="02010600040101010101" pitchFamily="2" charset="-122"/>
                <a:ea typeface="华文中宋" panose="02010600040101010101" pitchFamily="2" charset="-122"/>
              </a:rPr>
              <a:t>篇，占</a:t>
            </a:r>
            <a:r>
              <a:rPr lang="en-US" altLang="zh-CN" sz="2800">
                <a:latin typeface="华文中宋" panose="02010600040101010101" pitchFamily="2" charset="-122"/>
                <a:ea typeface="华文中宋" panose="02010600040101010101" pitchFamily="2" charset="-122"/>
              </a:rPr>
              <a:t>6.5%</a:t>
            </a:r>
            <a:r>
              <a:rPr lang="zh-CN" altLang="zh-CN" sz="2800">
                <a:latin typeface="华文中宋" panose="02010600040101010101" pitchFamily="2" charset="-122"/>
                <a:ea typeface="华文中宋" panose="02010600040101010101" pitchFamily="2" charset="-122"/>
              </a:rPr>
              <a:t>。</a:t>
            </a:r>
            <a:endParaRPr lang="zh-CN" altLang="en-US" sz="2800">
              <a:latin typeface="华文中宋" panose="02010600040101010101" pitchFamily="2" charset="-122"/>
              <a:ea typeface="华文中宋" panose="02010600040101010101" pitchFamily="2" charset="-122"/>
            </a:endParaRPr>
          </a:p>
          <a:p>
            <a:endParaRPr lang="zh-CN" altLang="en-US" sz="2800">
              <a:latin typeface="华文中宋" panose="02010600040101010101" pitchFamily="2" charset="-122"/>
              <a:ea typeface="华文中宋" panose="02010600040101010101" pitchFamily="2" charset="-122"/>
            </a:endParaRPr>
          </a:p>
        </p:txBody>
      </p:sp>
    </p:spTree>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内容占位符 2"/>
          <p:cNvSpPr>
            <a:spLocks noGrp="1" noChangeArrowheads="1"/>
          </p:cNvSpPr>
          <p:nvPr>
            <p:ph idx="1"/>
          </p:nvPr>
        </p:nvSpPr>
        <p:spPr>
          <a:xfrm>
            <a:off x="539750" y="1700213"/>
            <a:ext cx="8229600" cy="3886200"/>
          </a:xfrm>
        </p:spPr>
        <p:txBody>
          <a:bodyPr/>
          <a:lstStyle/>
          <a:p>
            <a:r>
              <a:rPr lang="zh-CN" altLang="zh-CN" dirty="0">
                <a:latin typeface="华文中宋" panose="02010600040101010101" pitchFamily="2" charset="-122"/>
                <a:ea typeface="华文中宋" panose="02010600040101010101" pitchFamily="2" charset="-122"/>
              </a:rPr>
              <a:t>教学环境是开展</a:t>
            </a:r>
            <a:r>
              <a:rPr lang="zh-CN" altLang="en-US" dirty="0">
                <a:latin typeface="华文中宋" panose="02010600040101010101" pitchFamily="2" charset="-122"/>
                <a:ea typeface="华文中宋" panose="02010600040101010101" pitchFamily="2" charset="-122"/>
              </a:rPr>
              <a:t>国际中文教育</a:t>
            </a:r>
            <a:r>
              <a:rPr lang="zh-CN" altLang="zh-CN" dirty="0">
                <a:latin typeface="华文中宋" panose="02010600040101010101" pitchFamily="2" charset="-122"/>
                <a:ea typeface="华文中宋" panose="02010600040101010101" pitchFamily="2" charset="-122"/>
              </a:rPr>
              <a:t>的前提，然而，汉语教学现状的调查分析等类选题问题意识较弱，涉及面较广，分析较浅，模式千篇一律，并未达到围绕</a:t>
            </a:r>
            <a:r>
              <a:rPr lang="zh-CN" altLang="en-US" dirty="0">
                <a:latin typeface="华文中宋" panose="02010600040101010101" pitchFamily="2" charset="-122"/>
                <a:ea typeface="华文中宋" panose="02010600040101010101" pitchFamily="2" charset="-122"/>
              </a:rPr>
              <a:t>国际中文教育</a:t>
            </a:r>
            <a:r>
              <a:rPr lang="zh-CN" altLang="zh-CN" dirty="0">
                <a:latin typeface="华文中宋" panose="02010600040101010101" pitchFamily="2" charset="-122"/>
                <a:ea typeface="华文中宋" panose="02010600040101010101" pitchFamily="2" charset="-122"/>
              </a:rPr>
              <a:t>实际展开具体问题分析的目标。因此，建议该类选题</a:t>
            </a:r>
            <a:r>
              <a:rPr lang="zh-CN" altLang="zh-CN" b="1" u="sng" dirty="0">
                <a:solidFill>
                  <a:srgbClr val="FF0000"/>
                </a:solidFill>
                <a:latin typeface="华文中宋" panose="02010600040101010101" pitchFamily="2" charset="-122"/>
                <a:ea typeface="华文中宋" panose="02010600040101010101" pitchFamily="2" charset="-122"/>
              </a:rPr>
              <a:t>要加强问题导向</a:t>
            </a:r>
            <a:r>
              <a:rPr lang="zh-CN" altLang="zh-CN" dirty="0">
                <a:latin typeface="华文中宋" panose="02010600040101010101" pitchFamily="2" charset="-122"/>
                <a:ea typeface="华文中宋" panose="02010600040101010101" pitchFamily="2" charset="-122"/>
              </a:rPr>
              <a:t>。</a:t>
            </a:r>
            <a:endParaRPr lang="zh-CN" altLang="en-US" dirty="0">
              <a:latin typeface="华文中宋" panose="02010600040101010101" pitchFamily="2" charset="-122"/>
              <a:ea typeface="华文中宋" panose="02010600040101010101" pitchFamily="2" charset="-122"/>
            </a:endParaRPr>
          </a:p>
        </p:txBody>
      </p:sp>
    </p:spTree>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标题 1"/>
          <p:cNvSpPr>
            <a:spLocks noGrp="1" noChangeArrowheads="1"/>
          </p:cNvSpPr>
          <p:nvPr>
            <p:ph type="title"/>
          </p:nvPr>
        </p:nvSpPr>
        <p:spPr>
          <a:xfrm>
            <a:off x="395288" y="404813"/>
            <a:ext cx="8229600" cy="1371600"/>
          </a:xfrm>
        </p:spPr>
        <p:txBody>
          <a:bodyPr/>
          <a:lstStyle/>
          <a:p>
            <a:r>
              <a:rPr lang="zh-CN" altLang="en-US">
                <a:latin typeface="华文中宋" panose="02010600040101010101" pitchFamily="2" charset="-122"/>
                <a:ea typeface="华文中宋" panose="02010600040101010101" pitchFamily="2" charset="-122"/>
              </a:rPr>
              <a:t>论文标</a:t>
            </a:r>
            <a:r>
              <a:rPr lang="zh-CN" altLang="zh-CN">
                <a:latin typeface="华文中宋" panose="02010600040101010101" pitchFamily="2" charset="-122"/>
                <a:ea typeface="华文中宋" panose="02010600040101010101" pitchFamily="2" charset="-122"/>
              </a:rPr>
              <a:t>题</a:t>
            </a:r>
            <a:endParaRPr lang="zh-CN" altLang="en-US">
              <a:latin typeface="华文中宋" panose="02010600040101010101" pitchFamily="2" charset="-122"/>
              <a:ea typeface="华文中宋" panose="02010600040101010101" pitchFamily="2" charset="-122"/>
            </a:endParaRPr>
          </a:p>
        </p:txBody>
      </p:sp>
      <p:sp>
        <p:nvSpPr>
          <p:cNvPr id="68611" name="内容占位符 2"/>
          <p:cNvSpPr>
            <a:spLocks noGrp="1" noChangeArrowheads="1"/>
          </p:cNvSpPr>
          <p:nvPr>
            <p:ph idx="1"/>
          </p:nvPr>
        </p:nvSpPr>
        <p:spPr>
          <a:xfrm>
            <a:off x="601663" y="1700213"/>
            <a:ext cx="8023225" cy="3886200"/>
          </a:xfrm>
        </p:spPr>
        <p:txBody>
          <a:bodyPr/>
          <a:lstStyle/>
          <a:p>
            <a:r>
              <a:rPr lang="zh-CN" altLang="zh-CN" sz="2400">
                <a:latin typeface="华文中宋" panose="02010600040101010101" pitchFamily="2" charset="-122"/>
                <a:ea typeface="华文中宋" panose="02010600040101010101" pitchFamily="2" charset="-122"/>
              </a:rPr>
              <a:t>中泰教育理念差异研究及其在对泰汉语教学中的运用——以泰国孔敬府莎瓦提中学为例</a:t>
            </a:r>
            <a:endParaRPr lang="en-US" altLang="zh-CN" sz="2400">
              <a:latin typeface="华文中宋" panose="02010600040101010101" pitchFamily="2" charset="-122"/>
              <a:ea typeface="华文中宋" panose="02010600040101010101" pitchFamily="2" charset="-122"/>
            </a:endParaRPr>
          </a:p>
          <a:p>
            <a:r>
              <a:rPr lang="zh-CN" altLang="zh-CN" sz="2400">
                <a:latin typeface="华文中宋" panose="02010600040101010101" pitchFamily="2" charset="-122"/>
                <a:ea typeface="华文中宋" panose="02010600040101010101" pitchFamily="2" charset="-122"/>
              </a:rPr>
              <a:t>土耳其安卡拉地区汉语教学“三教”（教师、教材、教法）问题调查研究</a:t>
            </a:r>
            <a:endParaRPr lang="en-US" altLang="zh-CN" sz="2400">
              <a:latin typeface="华文中宋" panose="02010600040101010101" pitchFamily="2" charset="-122"/>
              <a:ea typeface="华文中宋" panose="02010600040101010101" pitchFamily="2" charset="-122"/>
            </a:endParaRPr>
          </a:p>
          <a:p>
            <a:r>
              <a:rPr lang="zh-CN" altLang="zh-CN" sz="2400">
                <a:latin typeface="华文中宋" panose="02010600040101010101" pitchFamily="2" charset="-122"/>
                <a:ea typeface="华文中宋" panose="02010600040101010101" pitchFamily="2" charset="-122"/>
              </a:rPr>
              <a:t>对东北地区民办汉语培训机构的现状调查与研究</a:t>
            </a:r>
            <a:endParaRPr lang="en-US" altLang="zh-CN" sz="2400">
              <a:latin typeface="华文中宋" panose="02010600040101010101" pitchFamily="2" charset="-122"/>
              <a:ea typeface="华文中宋" panose="02010600040101010101" pitchFamily="2" charset="-122"/>
            </a:endParaRPr>
          </a:p>
          <a:p>
            <a:r>
              <a:rPr lang="zh-CN" altLang="zh-CN" sz="2400">
                <a:latin typeface="华文中宋" panose="02010600040101010101" pitchFamily="2" charset="-122"/>
                <a:ea typeface="华文中宋" panose="02010600040101010101" pitchFamily="2" charset="-122"/>
              </a:rPr>
              <a:t>论韩国语言政策对韩国汉语教学的影响</a:t>
            </a:r>
            <a:endParaRPr lang="en-US" altLang="zh-CN" sz="2400">
              <a:latin typeface="华文中宋" panose="02010600040101010101" pitchFamily="2" charset="-122"/>
              <a:ea typeface="华文中宋" panose="02010600040101010101" pitchFamily="2" charset="-122"/>
            </a:endParaRPr>
          </a:p>
          <a:p>
            <a:r>
              <a:rPr lang="zh-CN" altLang="zh-CN" sz="2400">
                <a:latin typeface="华文中宋" panose="02010600040101010101" pitchFamily="2" charset="-122"/>
                <a:ea typeface="华文中宋" panose="02010600040101010101" pitchFamily="2" charset="-122"/>
              </a:rPr>
              <a:t>泰国清莱皇家大学汉语教学现状调查与分析</a:t>
            </a:r>
            <a:endParaRPr lang="en-US" altLang="zh-CN" sz="2400">
              <a:latin typeface="华文中宋" panose="02010600040101010101" pitchFamily="2" charset="-122"/>
              <a:ea typeface="华文中宋" panose="02010600040101010101" pitchFamily="2" charset="-122"/>
            </a:endParaRPr>
          </a:p>
          <a:p>
            <a:endParaRPr lang="zh-CN" altLang="en-US"/>
          </a:p>
        </p:txBody>
      </p:sp>
    </p:spTree>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标题 1"/>
          <p:cNvSpPr>
            <a:spLocks noGrp="1" noChangeArrowheads="1"/>
          </p:cNvSpPr>
          <p:nvPr>
            <p:ph type="title"/>
          </p:nvPr>
        </p:nvSpPr>
        <p:spPr/>
        <p:txBody>
          <a:bodyPr/>
          <a:lstStyle/>
          <a:p>
            <a:r>
              <a:rPr lang="en-US" altLang="zh-CN">
                <a:latin typeface="华文中宋" panose="02010600040101010101" pitchFamily="2" charset="-122"/>
                <a:ea typeface="华文中宋" panose="02010600040101010101" pitchFamily="2" charset="-122"/>
              </a:rPr>
              <a:t>2</a:t>
            </a:r>
            <a:r>
              <a:rPr lang="zh-CN" altLang="en-US">
                <a:latin typeface="华文中宋" panose="02010600040101010101" pitchFamily="2" charset="-122"/>
                <a:ea typeface="华文中宋" panose="02010600040101010101" pitchFamily="2" charset="-122"/>
              </a:rPr>
              <a:t>、</a:t>
            </a:r>
            <a:r>
              <a:rPr lang="zh-CN" altLang="zh-CN">
                <a:latin typeface="华文中宋" panose="02010600040101010101" pitchFamily="2" charset="-122"/>
                <a:ea typeface="华文中宋" panose="02010600040101010101" pitchFamily="2" charset="-122"/>
              </a:rPr>
              <a:t>教学资源</a:t>
            </a:r>
            <a:endParaRPr lang="zh-CN" altLang="en-US">
              <a:latin typeface="华文中宋" panose="02010600040101010101" pitchFamily="2" charset="-122"/>
              <a:ea typeface="华文中宋" panose="02010600040101010101" pitchFamily="2" charset="-122"/>
            </a:endParaRPr>
          </a:p>
        </p:txBody>
      </p:sp>
      <p:sp>
        <p:nvSpPr>
          <p:cNvPr id="2" name="内容占位符 2"/>
          <p:cNvSpPr>
            <a:spLocks noGrp="1" noChangeArrowheads="1"/>
          </p:cNvSpPr>
          <p:nvPr>
            <p:ph idx="1"/>
          </p:nvPr>
        </p:nvSpPr>
        <p:spPr/>
        <p:txBody>
          <a:bodyPr/>
          <a:lstStyle/>
          <a:p>
            <a:r>
              <a:rPr lang="zh-CN" altLang="zh-CN">
                <a:latin typeface="华文中宋" panose="02010600040101010101" pitchFamily="2" charset="-122"/>
                <a:ea typeface="华文中宋" panose="02010600040101010101" pitchFamily="2" charset="-122"/>
              </a:rPr>
              <a:t>教学资源是为教学的有效开展提供的素材等各种可被利用的条件，包括教材、影视、戏曲、故事、诗歌、动漫、图片、课件等。</a:t>
            </a:r>
            <a:endParaRPr lang="en-US" altLang="zh-CN">
              <a:latin typeface="华文中宋" panose="02010600040101010101" pitchFamily="2" charset="-122"/>
              <a:ea typeface="华文中宋" panose="02010600040101010101" pitchFamily="2" charset="-122"/>
            </a:endParaRPr>
          </a:p>
          <a:p>
            <a:r>
              <a:rPr lang="zh-CN" altLang="zh-CN">
                <a:latin typeface="华文中宋" panose="02010600040101010101" pitchFamily="2" charset="-122"/>
                <a:ea typeface="华文中宋" panose="02010600040101010101" pitchFamily="2" charset="-122"/>
              </a:rPr>
              <a:t>该选题又可细分为</a:t>
            </a:r>
            <a:r>
              <a:rPr lang="zh-CN" altLang="zh-CN" b="1" u="sng">
                <a:solidFill>
                  <a:srgbClr val="FF0000"/>
                </a:solidFill>
                <a:latin typeface="华文中宋" panose="02010600040101010101" pitchFamily="2" charset="-122"/>
                <a:ea typeface="华文中宋" panose="02010600040101010101" pitchFamily="2" charset="-122"/>
              </a:rPr>
              <a:t>编写、使用和评价等三方面</a:t>
            </a:r>
            <a:r>
              <a:rPr lang="zh-CN" altLang="zh-CN">
                <a:latin typeface="华文中宋" panose="02010600040101010101" pitchFamily="2" charset="-122"/>
                <a:ea typeface="华文中宋" panose="02010600040101010101" pitchFamily="2" charset="-122"/>
              </a:rPr>
              <a:t>。</a:t>
            </a:r>
            <a:endParaRPr lang="zh-CN" altLang="en-US">
              <a:latin typeface="华文中宋" panose="02010600040101010101" pitchFamily="2" charset="-122"/>
              <a:ea typeface="华文中宋" panose="02010600040101010101" pitchFamily="2" charset="-122"/>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6" presetClass="entr" presetSubtype="16"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circle(in)">
                                      <p:cBhvr>
                                        <p:cTn id="7" dur="2000"/>
                                        <p:tgtEl>
                                          <p:spTgt spid="2">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6" presetClass="entr" presetSubtype="16" fill="hold"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circle(in)">
                                      <p:cBhvr>
                                        <p:cTn id="12" dur="2000"/>
                                        <p:tgtEl>
                                          <p:spTgt spid="2">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内容占位符 2"/>
          <p:cNvSpPr>
            <a:spLocks noGrp="1" noChangeArrowheads="1"/>
          </p:cNvSpPr>
          <p:nvPr>
            <p:ph idx="1"/>
          </p:nvPr>
        </p:nvSpPr>
        <p:spPr>
          <a:xfrm>
            <a:off x="468313" y="765175"/>
            <a:ext cx="8351837" cy="4824413"/>
          </a:xfrm>
        </p:spPr>
        <p:txBody>
          <a:bodyPr/>
          <a:lstStyle/>
          <a:p>
            <a:r>
              <a:rPr lang="zh-CN" altLang="zh-CN" sz="2800" dirty="0">
                <a:latin typeface="华文中宋" panose="02010600040101010101" pitchFamily="2" charset="-122"/>
                <a:ea typeface="华文中宋" panose="02010600040101010101" pitchFamily="2" charset="-122"/>
              </a:rPr>
              <a:t>教学资源编写是教学资源的选材与编写（包括课文、话题、练习、注释等）</a:t>
            </a:r>
            <a:endParaRPr lang="en-US" altLang="zh-CN" sz="2800" dirty="0">
              <a:latin typeface="华文中宋" panose="02010600040101010101" pitchFamily="2" charset="-122"/>
              <a:ea typeface="华文中宋" panose="02010600040101010101" pitchFamily="2" charset="-122"/>
            </a:endParaRPr>
          </a:p>
          <a:p>
            <a:r>
              <a:rPr lang="zh-CN" altLang="en-US" sz="2800" dirty="0">
                <a:latin typeface="华文中宋" panose="02010600040101010101" pitchFamily="2" charset="-122"/>
                <a:ea typeface="华文中宋" panose="02010600040101010101" pitchFamily="2" charset="-122"/>
              </a:rPr>
              <a:t>标</a:t>
            </a:r>
            <a:r>
              <a:rPr lang="zh-CN" altLang="zh-CN" sz="2800" dirty="0">
                <a:latin typeface="华文中宋" panose="02010600040101010101" pitchFamily="2" charset="-122"/>
                <a:ea typeface="华文中宋" panose="02010600040101010101" pitchFamily="2" charset="-122"/>
              </a:rPr>
              <a:t>题</a:t>
            </a:r>
            <a:r>
              <a:rPr lang="zh-CN" altLang="en-US" sz="2800" dirty="0">
                <a:latin typeface="华文中宋" panose="02010600040101010101" pitchFamily="2" charset="-122"/>
                <a:ea typeface="华文中宋" panose="02010600040101010101" pitchFamily="2" charset="-122"/>
              </a:rPr>
              <a:t>：</a:t>
            </a:r>
            <a:endParaRPr lang="en-US" altLang="zh-CN" sz="2800" dirty="0">
              <a:latin typeface="华文中宋" panose="02010600040101010101" pitchFamily="2" charset="-122"/>
              <a:ea typeface="华文中宋" panose="02010600040101010101" pitchFamily="2" charset="-122"/>
            </a:endParaRPr>
          </a:p>
          <a:p>
            <a:r>
              <a:rPr lang="zh-CN" altLang="zh-CN" sz="2800" dirty="0">
                <a:latin typeface="华文中宋" panose="02010600040101010101" pitchFamily="2" charset="-122"/>
                <a:ea typeface="华文中宋" panose="02010600040101010101" pitchFamily="2" charset="-122"/>
              </a:rPr>
              <a:t>关于韩国对中国汉语教材之改编的研究——以《汉语会话</a:t>
            </a:r>
            <a:r>
              <a:rPr lang="en-US" altLang="zh-CN" sz="2800" dirty="0">
                <a:latin typeface="华文中宋" panose="02010600040101010101" pitchFamily="2" charset="-122"/>
                <a:ea typeface="华文中宋" panose="02010600040101010101" pitchFamily="2" charset="-122"/>
              </a:rPr>
              <a:t>301</a:t>
            </a:r>
            <a:r>
              <a:rPr lang="zh-CN" altLang="zh-CN" sz="2800" dirty="0">
                <a:latin typeface="华文中宋" panose="02010600040101010101" pitchFamily="2" charset="-122"/>
                <a:ea typeface="华文中宋" panose="02010600040101010101" pitchFamily="2" charset="-122"/>
              </a:rPr>
              <a:t>句》的改编为例</a:t>
            </a:r>
            <a:endParaRPr lang="en-US" altLang="zh-CN" sz="2800" dirty="0">
              <a:latin typeface="华文中宋" panose="02010600040101010101" pitchFamily="2" charset="-122"/>
              <a:ea typeface="华文中宋" panose="02010600040101010101" pitchFamily="2" charset="-122"/>
            </a:endParaRPr>
          </a:p>
          <a:p>
            <a:r>
              <a:rPr lang="zh-CN" altLang="zh-CN" sz="2800" dirty="0">
                <a:latin typeface="华文中宋" panose="02010600040101010101" pitchFamily="2" charset="-122"/>
                <a:ea typeface="华文中宋" panose="02010600040101010101" pitchFamily="2" charset="-122"/>
              </a:rPr>
              <a:t>跨文化交际视角下对外汉语教材中的汉语文化词语释义研究——以《发展汉语》综合教材为例</a:t>
            </a:r>
            <a:endParaRPr lang="en-US" altLang="zh-CN" sz="2800" dirty="0">
              <a:latin typeface="华文中宋" panose="02010600040101010101" pitchFamily="2" charset="-122"/>
              <a:ea typeface="华文中宋" panose="02010600040101010101" pitchFamily="2" charset="-122"/>
            </a:endParaRPr>
          </a:p>
          <a:p>
            <a:r>
              <a:rPr lang="zh-CN" altLang="en-US" sz="2800" dirty="0">
                <a:latin typeface="华文中宋" panose="02010600040101010101" pitchFamily="2" charset="-122"/>
                <a:ea typeface="华文中宋" panose="02010600040101010101" pitchFamily="2" charset="-122"/>
              </a:rPr>
              <a:t>以中国传统节日为话题的初级阶段综合课对外汉语教材编写探析</a:t>
            </a:r>
            <a:endParaRPr lang="en-US" altLang="zh-CN" sz="2800" dirty="0">
              <a:latin typeface="华文中宋" panose="02010600040101010101" pitchFamily="2" charset="-122"/>
              <a:ea typeface="华文中宋" panose="02010600040101010101" pitchFamily="2" charset="-122"/>
            </a:endParaRPr>
          </a:p>
          <a:p>
            <a:r>
              <a:rPr lang="zh-CN" altLang="en-US" sz="2800" dirty="0">
                <a:latin typeface="华文中宋" panose="02010600040101010101" pitchFamily="2" charset="-122"/>
                <a:ea typeface="华文中宋" panose="02010600040101010101" pitchFamily="2" charset="-122"/>
              </a:rPr>
              <a:t>关于韩国对中国汉语教材之改编的研究</a:t>
            </a:r>
            <a:r>
              <a:rPr lang="en-US" altLang="zh-CN" sz="2800" dirty="0">
                <a:latin typeface="华文中宋" panose="02010600040101010101" pitchFamily="2" charset="-122"/>
                <a:ea typeface="华文中宋" panose="02010600040101010101" pitchFamily="2" charset="-122"/>
              </a:rPr>
              <a:t>——</a:t>
            </a:r>
            <a:r>
              <a:rPr lang="zh-CN" altLang="en-US" sz="2800" dirty="0">
                <a:latin typeface="华文中宋" panose="02010600040101010101" pitchFamily="2" charset="-122"/>
                <a:ea typeface="华文中宋" panose="02010600040101010101" pitchFamily="2" charset="-122"/>
              </a:rPr>
              <a:t>以</a:t>
            </a:r>
            <a:r>
              <a:rPr lang="en-US" altLang="zh-CN" sz="2800" dirty="0">
                <a:latin typeface="华文中宋" panose="02010600040101010101" pitchFamily="2" charset="-122"/>
                <a:ea typeface="华文中宋" panose="02010600040101010101" pitchFamily="2" charset="-122"/>
              </a:rPr>
              <a:t>《</a:t>
            </a:r>
            <a:r>
              <a:rPr lang="zh-CN" altLang="en-US" sz="2800" dirty="0">
                <a:latin typeface="华文中宋" panose="02010600040101010101" pitchFamily="2" charset="-122"/>
                <a:ea typeface="华文中宋" panose="02010600040101010101" pitchFamily="2" charset="-122"/>
              </a:rPr>
              <a:t>汉语会话</a:t>
            </a:r>
            <a:r>
              <a:rPr lang="en-US" altLang="zh-CN" sz="2800" dirty="0">
                <a:latin typeface="华文中宋" panose="02010600040101010101" pitchFamily="2" charset="-122"/>
                <a:ea typeface="华文中宋" panose="02010600040101010101" pitchFamily="2" charset="-122"/>
              </a:rPr>
              <a:t>301</a:t>
            </a:r>
            <a:r>
              <a:rPr lang="zh-CN" altLang="en-US" sz="2800" dirty="0">
                <a:latin typeface="华文中宋" panose="02010600040101010101" pitchFamily="2" charset="-122"/>
                <a:ea typeface="华文中宋" panose="02010600040101010101" pitchFamily="2" charset="-122"/>
              </a:rPr>
              <a:t>句</a:t>
            </a:r>
            <a:r>
              <a:rPr lang="en-US" altLang="zh-CN" sz="2800" dirty="0">
                <a:latin typeface="华文中宋" panose="02010600040101010101" pitchFamily="2" charset="-122"/>
                <a:ea typeface="华文中宋" panose="02010600040101010101" pitchFamily="2" charset="-122"/>
              </a:rPr>
              <a:t>》</a:t>
            </a:r>
            <a:r>
              <a:rPr lang="zh-CN" altLang="en-US" sz="2800" dirty="0">
                <a:latin typeface="华文中宋" panose="02010600040101010101" pitchFamily="2" charset="-122"/>
                <a:ea typeface="华文中宋" panose="02010600040101010101" pitchFamily="2" charset="-122"/>
              </a:rPr>
              <a:t>的改编为例 </a:t>
            </a:r>
            <a:endParaRPr lang="en-US" altLang="zh-CN" sz="2800" dirty="0">
              <a:latin typeface="华文中宋" panose="02010600040101010101" pitchFamily="2" charset="-122"/>
              <a:ea typeface="华文中宋" panose="02010600040101010101" pitchFamily="2" charset="-122"/>
            </a:endParaRPr>
          </a:p>
          <a:p>
            <a:r>
              <a:rPr lang="zh-CN" altLang="en-US" sz="2800" dirty="0">
                <a:latin typeface="华文中宋" panose="02010600040101010101" pitchFamily="2" charset="-122"/>
                <a:ea typeface="华文中宋" panose="02010600040101010101" pitchFamily="2" charset="-122"/>
              </a:rPr>
              <a:t>对外汉语惯用语教材编写研究</a:t>
            </a:r>
            <a:endParaRPr lang="en-US" altLang="zh-CN" sz="2800" dirty="0">
              <a:latin typeface="华文中宋" panose="02010600040101010101" pitchFamily="2" charset="-122"/>
              <a:ea typeface="华文中宋" panose="02010600040101010101" pitchFamily="2" charset="-122"/>
            </a:endParaRPr>
          </a:p>
          <a:p>
            <a:endParaRPr lang="zh-CN" altLang="en-US" dirty="0">
              <a:latin typeface="华文中宋" panose="02010600040101010101" pitchFamily="2" charset="-122"/>
              <a:ea typeface="华文中宋" panose="02010600040101010101" pitchFamily="2" charset="-122"/>
            </a:endParaRPr>
          </a:p>
          <a:p>
            <a:endParaRPr lang="zh-CN" altLang="en-US" dirty="0"/>
          </a:p>
        </p:txBody>
      </p:sp>
    </p:spTree>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内容占位符 2"/>
          <p:cNvSpPr>
            <a:spLocks noGrp="1" noChangeArrowheads="1"/>
          </p:cNvSpPr>
          <p:nvPr>
            <p:ph idx="1"/>
          </p:nvPr>
        </p:nvSpPr>
        <p:spPr>
          <a:xfrm>
            <a:off x="539750" y="836613"/>
            <a:ext cx="8229600" cy="3886200"/>
          </a:xfrm>
        </p:spPr>
        <p:txBody>
          <a:bodyPr/>
          <a:lstStyle/>
          <a:p>
            <a:r>
              <a:rPr lang="zh-CN" altLang="zh-CN" dirty="0">
                <a:latin typeface="华文中宋" panose="02010600040101010101" pitchFamily="2" charset="-122"/>
                <a:ea typeface="华文中宋" panose="02010600040101010101" pitchFamily="2" charset="-122"/>
              </a:rPr>
              <a:t>教学资源使用是指教学资源在</a:t>
            </a:r>
            <a:r>
              <a:rPr lang="zh-CN" altLang="en-US" dirty="0">
                <a:latin typeface="华文中宋" panose="02010600040101010101" pitchFamily="2" charset="-122"/>
                <a:ea typeface="华文中宋" panose="02010600040101010101" pitchFamily="2" charset="-122"/>
              </a:rPr>
              <a:t>国际中文教育</a:t>
            </a:r>
            <a:r>
              <a:rPr lang="zh-CN" altLang="zh-CN" dirty="0">
                <a:latin typeface="华文中宋" panose="02010600040101010101" pitchFamily="2" charset="-122"/>
                <a:ea typeface="华文中宋" panose="02010600040101010101" pitchFamily="2" charset="-122"/>
              </a:rPr>
              <a:t>中的运用</a:t>
            </a:r>
            <a:r>
              <a:rPr lang="zh-CN" altLang="en-US" dirty="0">
                <a:latin typeface="华文中宋" panose="02010600040101010101" pitchFamily="2" charset="-122"/>
                <a:ea typeface="华文中宋" panose="02010600040101010101" pitchFamily="2" charset="-122"/>
              </a:rPr>
              <a:t>。</a:t>
            </a:r>
            <a:endParaRPr lang="en-US" altLang="zh-CN" dirty="0">
              <a:latin typeface="华文中宋" panose="02010600040101010101" pitchFamily="2" charset="-122"/>
              <a:ea typeface="华文中宋" panose="02010600040101010101" pitchFamily="2" charset="-122"/>
            </a:endParaRPr>
          </a:p>
          <a:p>
            <a:r>
              <a:rPr lang="zh-CN" altLang="en-US" dirty="0">
                <a:latin typeface="华文中宋" panose="02010600040101010101" pitchFamily="2" charset="-122"/>
                <a:ea typeface="华文中宋" panose="02010600040101010101" pitchFamily="2" charset="-122"/>
              </a:rPr>
              <a:t>标</a:t>
            </a:r>
            <a:r>
              <a:rPr lang="zh-CN" altLang="zh-CN" dirty="0">
                <a:latin typeface="华文中宋" panose="02010600040101010101" pitchFamily="2" charset="-122"/>
                <a:ea typeface="华文中宋" panose="02010600040101010101" pitchFamily="2" charset="-122"/>
              </a:rPr>
              <a:t>题</a:t>
            </a:r>
            <a:r>
              <a:rPr lang="zh-CN" altLang="en-US" dirty="0">
                <a:latin typeface="华文中宋" panose="02010600040101010101" pitchFamily="2" charset="-122"/>
                <a:ea typeface="华文中宋" panose="02010600040101010101" pitchFamily="2" charset="-122"/>
              </a:rPr>
              <a:t>：</a:t>
            </a:r>
            <a:endParaRPr lang="en-US" altLang="zh-CN" dirty="0">
              <a:latin typeface="华文中宋" panose="02010600040101010101" pitchFamily="2" charset="-122"/>
              <a:ea typeface="华文中宋" panose="02010600040101010101" pitchFamily="2" charset="-122"/>
            </a:endParaRPr>
          </a:p>
          <a:p>
            <a:r>
              <a:rPr lang="zh-CN" altLang="zh-CN" dirty="0">
                <a:latin typeface="华文中宋" panose="02010600040101010101" pitchFamily="2" charset="-122"/>
                <a:ea typeface="华文中宋" panose="02010600040101010101" pitchFamily="2" charset="-122"/>
              </a:rPr>
              <a:t>浅析流行歌曲在对外汉语词汇教学中的应用研究</a:t>
            </a:r>
            <a:endParaRPr lang="en-US" altLang="zh-CN" dirty="0">
              <a:latin typeface="华文中宋" panose="02010600040101010101" pitchFamily="2" charset="-122"/>
              <a:ea typeface="华文中宋" panose="02010600040101010101" pitchFamily="2" charset="-122"/>
            </a:endParaRPr>
          </a:p>
          <a:p>
            <a:r>
              <a:rPr lang="zh-CN" altLang="zh-CN" dirty="0">
                <a:latin typeface="华文中宋" panose="02010600040101010101" pitchFamily="2" charset="-122"/>
                <a:ea typeface="华文中宋" panose="02010600040101010101" pitchFamily="2" charset="-122"/>
              </a:rPr>
              <a:t>对外汉语教学中利用影视作品传播中华文化初探</a:t>
            </a:r>
            <a:endParaRPr lang="en-US" altLang="zh-CN" dirty="0">
              <a:latin typeface="华文中宋" panose="02010600040101010101" pitchFamily="2" charset="-122"/>
              <a:ea typeface="华文中宋" panose="02010600040101010101" pitchFamily="2" charset="-122"/>
            </a:endParaRPr>
          </a:p>
          <a:p>
            <a:r>
              <a:rPr lang="zh-CN" altLang="en-US" dirty="0">
                <a:latin typeface="华文中宋" panose="02010600040101010101" pitchFamily="2" charset="-122"/>
                <a:ea typeface="华文中宋" panose="02010600040101010101" pitchFamily="2" charset="-122"/>
              </a:rPr>
              <a:t>汉语歌谣在泰国中学汉语教学中的运用</a:t>
            </a:r>
            <a:r>
              <a:rPr lang="en-US" altLang="zh-CN" dirty="0">
                <a:latin typeface="华文中宋" panose="02010600040101010101" pitchFamily="2" charset="-122"/>
                <a:ea typeface="华文中宋" panose="02010600040101010101" pitchFamily="2" charset="-122"/>
              </a:rPr>
              <a:t>——</a:t>
            </a:r>
            <a:r>
              <a:rPr lang="zh-CN" altLang="en-US" dirty="0">
                <a:latin typeface="华文中宋" panose="02010600040101010101" pitchFamily="2" charset="-122"/>
                <a:ea typeface="华文中宋" panose="02010600040101010101" pitchFamily="2" charset="-122"/>
              </a:rPr>
              <a:t>以春蓬府玛帕玛力中学为例</a:t>
            </a:r>
            <a:endParaRPr lang="en-US" altLang="zh-CN" dirty="0">
              <a:latin typeface="华文中宋" panose="02010600040101010101" pitchFamily="2" charset="-122"/>
              <a:ea typeface="华文中宋" panose="02010600040101010101" pitchFamily="2" charset="-122"/>
            </a:endParaRPr>
          </a:p>
          <a:p>
            <a:endParaRPr lang="zh-CN" altLang="en-US" dirty="0">
              <a:latin typeface="华文中宋" panose="02010600040101010101" pitchFamily="2" charset="-122"/>
              <a:ea typeface="华文中宋" panose="02010600040101010101" pitchFamily="2" charset="-122"/>
            </a:endParaRPr>
          </a:p>
        </p:txBody>
      </p:sp>
    </p:spTree>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内容占位符 2"/>
          <p:cNvSpPr>
            <a:spLocks noGrp="1" noChangeArrowheads="1"/>
          </p:cNvSpPr>
          <p:nvPr>
            <p:ph idx="1"/>
          </p:nvPr>
        </p:nvSpPr>
        <p:spPr>
          <a:xfrm>
            <a:off x="611188" y="476250"/>
            <a:ext cx="8229600" cy="5905500"/>
          </a:xfrm>
        </p:spPr>
        <p:txBody>
          <a:bodyPr/>
          <a:lstStyle/>
          <a:p>
            <a:r>
              <a:rPr lang="zh-CN" altLang="zh-CN" sz="2400">
                <a:latin typeface="华文中宋" panose="02010600040101010101" pitchFamily="2" charset="-122"/>
                <a:ea typeface="华文中宋" panose="02010600040101010101" pitchFamily="2" charset="-122"/>
              </a:rPr>
              <a:t>教学资源评价是对教学资源的比较或评估等</a:t>
            </a:r>
            <a:r>
              <a:rPr lang="zh-CN" altLang="en-US" sz="2400">
                <a:latin typeface="华文中宋" panose="02010600040101010101" pitchFamily="2" charset="-122"/>
                <a:ea typeface="华文中宋" panose="02010600040101010101" pitchFamily="2" charset="-122"/>
              </a:rPr>
              <a:t>。</a:t>
            </a:r>
            <a:endParaRPr lang="en-US" altLang="zh-CN" sz="2400">
              <a:latin typeface="华文中宋" panose="02010600040101010101" pitchFamily="2" charset="-122"/>
              <a:ea typeface="华文中宋" panose="02010600040101010101" pitchFamily="2" charset="-122"/>
            </a:endParaRPr>
          </a:p>
          <a:p>
            <a:r>
              <a:rPr lang="zh-CN" altLang="en-US" sz="2400">
                <a:latin typeface="华文中宋" panose="02010600040101010101" pitchFamily="2" charset="-122"/>
                <a:ea typeface="华文中宋" panose="02010600040101010101" pitchFamily="2" charset="-122"/>
              </a:rPr>
              <a:t>标</a:t>
            </a:r>
            <a:r>
              <a:rPr lang="zh-CN" altLang="zh-CN" sz="2400">
                <a:latin typeface="华文中宋" panose="02010600040101010101" pitchFamily="2" charset="-122"/>
                <a:ea typeface="华文中宋" panose="02010600040101010101" pitchFamily="2" charset="-122"/>
              </a:rPr>
              <a:t>题</a:t>
            </a:r>
            <a:r>
              <a:rPr lang="zh-CN" altLang="en-US" sz="2400">
                <a:latin typeface="华文中宋" panose="02010600040101010101" pitchFamily="2" charset="-122"/>
                <a:ea typeface="华文中宋" panose="02010600040101010101" pitchFamily="2" charset="-122"/>
              </a:rPr>
              <a:t>：</a:t>
            </a:r>
            <a:endParaRPr lang="en-US" altLang="zh-CN" sz="2400">
              <a:latin typeface="华文中宋" panose="02010600040101010101" pitchFamily="2" charset="-122"/>
              <a:ea typeface="华文中宋" panose="02010600040101010101" pitchFamily="2" charset="-122"/>
            </a:endParaRPr>
          </a:p>
          <a:p>
            <a:r>
              <a:rPr lang="zh-CN" altLang="zh-CN" sz="2400">
                <a:latin typeface="华文中宋" panose="02010600040101010101" pitchFamily="2" charset="-122"/>
                <a:ea typeface="华文中宋" panose="02010600040101010101" pitchFamily="2" charset="-122"/>
              </a:rPr>
              <a:t>对外汉语初级综合教材《发展汉语》与《新实用汉语课本》比较研究</a:t>
            </a:r>
            <a:endParaRPr lang="en-US" altLang="zh-CN" sz="2400">
              <a:latin typeface="华文中宋" panose="02010600040101010101" pitchFamily="2" charset="-122"/>
              <a:ea typeface="华文中宋" panose="02010600040101010101" pitchFamily="2" charset="-122"/>
            </a:endParaRPr>
          </a:p>
          <a:p>
            <a:r>
              <a:rPr lang="zh-CN" altLang="zh-CN" sz="2400">
                <a:latin typeface="华文中宋" panose="02010600040101010101" pitchFamily="2" charset="-122"/>
                <a:ea typeface="华文中宋" panose="02010600040101010101" pitchFamily="2" charset="-122"/>
              </a:rPr>
              <a:t>从本土化的角度对乌兹别克斯坦现用汉语教材的分析——以《汉语新目标》为例</a:t>
            </a:r>
            <a:endParaRPr lang="en-US" altLang="zh-CN" sz="2400">
              <a:latin typeface="华文中宋" panose="02010600040101010101" pitchFamily="2" charset="-122"/>
              <a:ea typeface="华文中宋" panose="02010600040101010101" pitchFamily="2" charset="-122"/>
            </a:endParaRPr>
          </a:p>
          <a:p>
            <a:r>
              <a:rPr lang="zh-CN" altLang="en-US" sz="2400">
                <a:latin typeface="华文中宋" panose="02010600040101010101" pitchFamily="2" charset="-122"/>
                <a:ea typeface="华文中宋" panose="02010600040101010101" pitchFamily="2" charset="-122"/>
              </a:rPr>
              <a:t>跨文化交际视角下对外汉语教材中的汉语文化词语释义研究</a:t>
            </a:r>
            <a:r>
              <a:rPr lang="en-US" altLang="zh-CN" sz="2400">
                <a:latin typeface="华文中宋" panose="02010600040101010101" pitchFamily="2" charset="-122"/>
                <a:ea typeface="华文中宋" panose="02010600040101010101" pitchFamily="2" charset="-122"/>
              </a:rPr>
              <a:t>——</a:t>
            </a:r>
            <a:r>
              <a:rPr lang="zh-CN" altLang="en-US" sz="2400">
                <a:latin typeface="华文中宋" panose="02010600040101010101" pitchFamily="2" charset="-122"/>
                <a:ea typeface="华文中宋" panose="02010600040101010101" pitchFamily="2" charset="-122"/>
              </a:rPr>
              <a:t>以</a:t>
            </a:r>
            <a:r>
              <a:rPr lang="en-US" altLang="zh-CN" sz="2400">
                <a:latin typeface="华文中宋" panose="02010600040101010101" pitchFamily="2" charset="-122"/>
                <a:ea typeface="华文中宋" panose="02010600040101010101" pitchFamily="2" charset="-122"/>
              </a:rPr>
              <a:t>《</a:t>
            </a:r>
            <a:r>
              <a:rPr lang="zh-CN" altLang="en-US" sz="2400">
                <a:latin typeface="华文中宋" panose="02010600040101010101" pitchFamily="2" charset="-122"/>
                <a:ea typeface="华文中宋" panose="02010600040101010101" pitchFamily="2" charset="-122"/>
              </a:rPr>
              <a:t>发展汉语</a:t>
            </a:r>
            <a:r>
              <a:rPr lang="en-US" altLang="zh-CN" sz="2400">
                <a:latin typeface="华文中宋" panose="02010600040101010101" pitchFamily="2" charset="-122"/>
                <a:ea typeface="华文中宋" panose="02010600040101010101" pitchFamily="2" charset="-122"/>
              </a:rPr>
              <a:t>》</a:t>
            </a:r>
            <a:r>
              <a:rPr lang="zh-CN" altLang="en-US" sz="2400">
                <a:latin typeface="华文中宋" panose="02010600040101010101" pitchFamily="2" charset="-122"/>
                <a:ea typeface="华文中宋" panose="02010600040101010101" pitchFamily="2" charset="-122"/>
              </a:rPr>
              <a:t>综合教材为例</a:t>
            </a:r>
            <a:endParaRPr lang="en-US" altLang="zh-CN" sz="2400">
              <a:latin typeface="华文中宋" panose="02010600040101010101" pitchFamily="2" charset="-122"/>
              <a:ea typeface="华文中宋" panose="02010600040101010101" pitchFamily="2" charset="-122"/>
            </a:endParaRPr>
          </a:p>
          <a:p>
            <a:r>
              <a:rPr lang="zh-CN" altLang="en-US" sz="2400">
                <a:latin typeface="华文中宋" panose="02010600040101010101" pitchFamily="2" charset="-122"/>
                <a:ea typeface="华文中宋" panose="02010600040101010101" pitchFamily="2" charset="-122"/>
              </a:rPr>
              <a:t>欧洲孔子学院（课堂）教材使用情况研究</a:t>
            </a:r>
            <a:r>
              <a:rPr lang="en-US" altLang="zh-CN" sz="2400">
                <a:latin typeface="华文中宋" panose="02010600040101010101" pitchFamily="2" charset="-122"/>
                <a:ea typeface="华文中宋" panose="02010600040101010101" pitchFamily="2" charset="-122"/>
              </a:rPr>
              <a:t>——</a:t>
            </a:r>
            <a:r>
              <a:rPr lang="zh-CN" altLang="en-US" sz="2400">
                <a:latin typeface="华文中宋" panose="02010600040101010101" pitchFamily="2" charset="-122"/>
                <a:ea typeface="华文中宋" panose="02010600040101010101" pitchFamily="2" charset="-122"/>
              </a:rPr>
              <a:t>以荷兰莱顿大学孔子学院为个例 </a:t>
            </a:r>
            <a:endParaRPr lang="en-US" altLang="zh-CN" sz="2400">
              <a:latin typeface="华文中宋" panose="02010600040101010101" pitchFamily="2" charset="-122"/>
              <a:ea typeface="华文中宋" panose="02010600040101010101" pitchFamily="2" charset="-122"/>
            </a:endParaRPr>
          </a:p>
          <a:p>
            <a:r>
              <a:rPr lang="zh-CN" altLang="en-US" sz="2400">
                <a:latin typeface="华文中宋" panose="02010600040101010101" pitchFamily="2" charset="-122"/>
                <a:ea typeface="华文中宋" panose="02010600040101010101" pitchFamily="2" charset="-122"/>
              </a:rPr>
              <a:t>对外汉语教材文化项目编排考察分析</a:t>
            </a:r>
            <a:r>
              <a:rPr lang="en-US" altLang="zh-CN" sz="2400">
                <a:latin typeface="华文中宋" panose="02010600040101010101" pitchFamily="2" charset="-122"/>
                <a:ea typeface="华文中宋" panose="02010600040101010101" pitchFamily="2" charset="-122"/>
              </a:rPr>
              <a:t>——</a:t>
            </a:r>
            <a:r>
              <a:rPr lang="zh-CN" altLang="en-US" sz="2400">
                <a:latin typeface="华文中宋" panose="02010600040101010101" pitchFamily="2" charset="-122"/>
                <a:ea typeface="华文中宋" panose="02010600040101010101" pitchFamily="2" charset="-122"/>
              </a:rPr>
              <a:t>以</a:t>
            </a:r>
            <a:r>
              <a:rPr lang="en-US" altLang="zh-CN" sz="2400">
                <a:latin typeface="华文中宋" panose="02010600040101010101" pitchFamily="2" charset="-122"/>
                <a:ea typeface="华文中宋" panose="02010600040101010101" pitchFamily="2" charset="-122"/>
              </a:rPr>
              <a:t>《</a:t>
            </a:r>
            <a:r>
              <a:rPr lang="zh-CN" altLang="en-US" sz="2400">
                <a:latin typeface="华文中宋" panose="02010600040101010101" pitchFamily="2" charset="-122"/>
                <a:ea typeface="华文中宋" panose="02010600040101010101" pitchFamily="2" charset="-122"/>
              </a:rPr>
              <a:t>发展汉语</a:t>
            </a:r>
            <a:r>
              <a:rPr lang="en-US" altLang="zh-CN" sz="2400">
                <a:latin typeface="华文中宋" panose="02010600040101010101" pitchFamily="2" charset="-122"/>
                <a:ea typeface="华文中宋" panose="02010600040101010101" pitchFamily="2" charset="-122"/>
              </a:rPr>
              <a:t>》</a:t>
            </a:r>
            <a:r>
              <a:rPr lang="zh-CN" altLang="en-US" sz="2400">
                <a:latin typeface="华文中宋" panose="02010600040101010101" pitchFamily="2" charset="-122"/>
                <a:ea typeface="华文中宋" panose="02010600040101010101" pitchFamily="2" charset="-122"/>
              </a:rPr>
              <a:t>等四套教材为例</a:t>
            </a:r>
            <a:endParaRPr lang="en-US" altLang="zh-CN" sz="2400">
              <a:latin typeface="华文中宋" panose="02010600040101010101" pitchFamily="2" charset="-122"/>
              <a:ea typeface="华文中宋" panose="02010600040101010101" pitchFamily="2" charset="-122"/>
            </a:endParaRPr>
          </a:p>
          <a:p>
            <a:r>
              <a:rPr lang="zh-CN" altLang="en-US" sz="2400">
                <a:latin typeface="华文中宋" panose="02010600040101010101" pitchFamily="2" charset="-122"/>
                <a:ea typeface="华文中宋" panose="02010600040101010101" pitchFamily="2" charset="-122"/>
              </a:rPr>
              <a:t>中日商务教材对比研究</a:t>
            </a:r>
            <a:r>
              <a:rPr lang="en-US" altLang="zh-CN" sz="2400">
                <a:latin typeface="华文中宋" panose="02010600040101010101" pitchFamily="2" charset="-122"/>
                <a:ea typeface="华文中宋" panose="02010600040101010101" pitchFamily="2" charset="-122"/>
              </a:rPr>
              <a:t>——</a:t>
            </a:r>
            <a:r>
              <a:rPr lang="zh-CN" altLang="en-US" sz="2400">
                <a:latin typeface="华文中宋" panose="02010600040101010101" pitchFamily="2" charset="-122"/>
                <a:ea typeface="华文中宋" panose="02010600040101010101" pitchFamily="2" charset="-122"/>
              </a:rPr>
              <a:t>以</a:t>
            </a:r>
            <a:r>
              <a:rPr lang="en-US" altLang="zh-CN" sz="2400">
                <a:latin typeface="华文中宋" panose="02010600040101010101" pitchFamily="2" charset="-122"/>
                <a:ea typeface="华文中宋" panose="02010600040101010101" pitchFamily="2" charset="-122"/>
              </a:rPr>
              <a:t>《</a:t>
            </a:r>
            <a:r>
              <a:rPr lang="zh-CN" altLang="en-US" sz="2400">
                <a:latin typeface="华文中宋" panose="02010600040101010101" pitchFamily="2" charset="-122"/>
                <a:ea typeface="华文中宋" panose="02010600040101010101" pitchFamily="2" charset="-122"/>
              </a:rPr>
              <a:t>经理人汉语</a:t>
            </a:r>
            <a:r>
              <a:rPr lang="en-US" altLang="zh-CN" sz="2400">
                <a:latin typeface="华文中宋" panose="02010600040101010101" pitchFamily="2" charset="-122"/>
                <a:ea typeface="华文中宋" panose="02010600040101010101" pitchFamily="2" charset="-122"/>
              </a:rPr>
              <a:t>·</a:t>
            </a:r>
            <a:r>
              <a:rPr lang="zh-CN" altLang="en-US" sz="2400">
                <a:latin typeface="华文中宋" panose="02010600040101010101" pitchFamily="2" charset="-122"/>
                <a:ea typeface="华文中宋" panose="02010600040101010101" pitchFamily="2" charset="-122"/>
              </a:rPr>
              <a:t>商务篇</a:t>
            </a:r>
            <a:r>
              <a:rPr lang="en-US" altLang="zh-CN" sz="2400">
                <a:latin typeface="华文中宋" panose="02010600040101010101" pitchFamily="2" charset="-122"/>
                <a:ea typeface="华文中宋" panose="02010600040101010101" pitchFamily="2" charset="-122"/>
              </a:rPr>
              <a:t>》</a:t>
            </a:r>
            <a:r>
              <a:rPr lang="zh-CN" altLang="en-US" sz="2400">
                <a:latin typeface="华文中宋" panose="02010600040101010101" pitchFamily="2" charset="-122"/>
                <a:ea typeface="华文中宋" panose="02010600040101010101" pitchFamily="2" charset="-122"/>
              </a:rPr>
              <a:t>（上、下册）与</a:t>
            </a:r>
            <a:r>
              <a:rPr lang="en-US" altLang="zh-CN" sz="2400">
                <a:latin typeface="华文中宋" panose="02010600040101010101" pitchFamily="2" charset="-122"/>
                <a:ea typeface="华文中宋" panose="02010600040101010101" pitchFamily="2" charset="-122"/>
              </a:rPr>
              <a:t>《</a:t>
            </a:r>
            <a:r>
              <a:rPr lang="zh-CN" altLang="en-US" sz="2400">
                <a:latin typeface="华文中宋" panose="02010600040101010101" pitchFamily="2" charset="-122"/>
                <a:ea typeface="华文中宋" panose="02010600040101010101" pitchFamily="2" charset="-122"/>
              </a:rPr>
              <a:t>商务日语</a:t>
            </a:r>
            <a:r>
              <a:rPr lang="en-US" altLang="zh-CN" sz="2400">
                <a:latin typeface="华文中宋" panose="02010600040101010101" pitchFamily="2" charset="-122"/>
                <a:ea typeface="华文中宋" panose="02010600040101010101" pitchFamily="2" charset="-122"/>
              </a:rPr>
              <a:t>》《</a:t>
            </a:r>
            <a:r>
              <a:rPr lang="zh-CN" altLang="en-US" sz="2400">
                <a:latin typeface="华文中宋" panose="02010600040101010101" pitchFamily="2" charset="-122"/>
                <a:ea typeface="华文中宋" panose="02010600040101010101" pitchFamily="2" charset="-122"/>
              </a:rPr>
              <a:t>商务谈判日语</a:t>
            </a:r>
            <a:r>
              <a:rPr lang="en-US" altLang="zh-CN" sz="2400">
                <a:latin typeface="华文中宋" panose="02010600040101010101" pitchFamily="2" charset="-122"/>
                <a:ea typeface="华文中宋" panose="02010600040101010101" pitchFamily="2" charset="-122"/>
              </a:rPr>
              <a:t>》</a:t>
            </a:r>
            <a:r>
              <a:rPr lang="zh-CN" altLang="en-US" sz="2400">
                <a:latin typeface="华文中宋" panose="02010600040101010101" pitchFamily="2" charset="-122"/>
                <a:ea typeface="华文中宋" panose="02010600040101010101" pitchFamily="2" charset="-122"/>
              </a:rPr>
              <a:t>为例</a:t>
            </a:r>
            <a:endParaRPr lang="zh-CN" altLang="en-US"/>
          </a:p>
        </p:txBody>
      </p:sp>
    </p:spTree>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图表 3"/>
          <p:cNvGraphicFramePr/>
          <p:nvPr/>
        </p:nvGraphicFramePr>
        <p:xfrm>
          <a:off x="1187624" y="1484784"/>
          <a:ext cx="7056784" cy="3876770"/>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图表 3"/>
          <p:cNvGraphicFramePr/>
          <p:nvPr/>
        </p:nvGraphicFramePr>
        <p:xfrm>
          <a:off x="755576" y="1124744"/>
          <a:ext cx="7992888" cy="4752527"/>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a:extLst>
              <a:ext uri="{FF2B5EF4-FFF2-40B4-BE49-F238E27FC236}">
                <a16:creationId xmlns:a16="http://schemas.microsoft.com/office/drawing/2014/main" id="{E76F8D84-ABF1-8E7D-4EBA-AEE46665B351}"/>
              </a:ext>
            </a:extLst>
          </p:cNvPr>
          <p:cNvSpPr>
            <a:spLocks noGrp="1"/>
          </p:cNvSpPr>
          <p:nvPr>
            <p:ph idx="1"/>
          </p:nvPr>
        </p:nvSpPr>
        <p:spPr>
          <a:xfrm>
            <a:off x="457200" y="836712"/>
            <a:ext cx="8229600" cy="5256584"/>
          </a:xfrm>
        </p:spPr>
        <p:txBody>
          <a:bodyPr/>
          <a:lstStyle/>
          <a:p>
            <a:pPr algn="just">
              <a:lnSpc>
                <a:spcPts val="2500"/>
              </a:lnSpc>
            </a:pPr>
            <a:r>
              <a:rPr lang="zh-CN" altLang="zh-CN" sz="2000" kern="0" dirty="0">
                <a:effectLst/>
                <a:latin typeface="等线" panose="02010600030101010101" pitchFamily="2" charset="-122"/>
                <a:ea typeface="微软雅黑" panose="020B0503020204020204" pitchFamily="34" charset="-122"/>
                <a:cs typeface="宋体" panose="02010600030101010101" pitchFamily="2" charset="-122"/>
              </a:rPr>
              <a:t>有熟练的中文作为第二语言教学、文化阐释传播和跨文化交际能力，有符合国际中文教师职业需要的中外语言交际、教育研究和职业发展能力。</a:t>
            </a:r>
            <a:endParaRPr lang="en-US" altLang="zh-CN" sz="2000" kern="0" dirty="0">
              <a:effectLst/>
              <a:latin typeface="等线" panose="02010600030101010101" pitchFamily="2" charset="-122"/>
              <a:ea typeface="微软雅黑" panose="020B0503020204020204" pitchFamily="34" charset="-122"/>
              <a:cs typeface="宋体" panose="02010600030101010101" pitchFamily="2" charset="-122"/>
            </a:endParaRPr>
          </a:p>
          <a:p>
            <a:pPr algn="just">
              <a:lnSpc>
                <a:spcPts val="2500"/>
              </a:lnSpc>
            </a:pPr>
            <a:r>
              <a:rPr lang="en-US" altLang="zh-CN" sz="2000" b="1" kern="0" dirty="0">
                <a:effectLst/>
                <a:latin typeface="微软雅黑" panose="020B0503020204020204" pitchFamily="34" charset="-122"/>
                <a:ea typeface="等线" panose="02010600030101010101" pitchFamily="2" charset="-122"/>
                <a:cs typeface="宋体" panose="02010600030101010101" pitchFamily="2" charset="-122"/>
              </a:rPr>
              <a:t>1. </a:t>
            </a:r>
            <a:r>
              <a:rPr lang="zh-CN" altLang="zh-CN" sz="2000" b="1" kern="0" dirty="0">
                <a:effectLst/>
                <a:latin typeface="等线" panose="02010600030101010101" pitchFamily="2" charset="-122"/>
                <a:ea typeface="微软雅黑" panose="020B0503020204020204" pitchFamily="34" charset="-122"/>
                <a:cs typeface="宋体" panose="02010600030101010101" pitchFamily="2" charset="-122"/>
              </a:rPr>
              <a:t>教学能力</a:t>
            </a:r>
            <a:endParaRPr lang="zh-CN" altLang="zh-CN" sz="2000" kern="100" dirty="0">
              <a:effectLst/>
              <a:latin typeface="等线" panose="02010600030101010101" pitchFamily="2" charset="-122"/>
              <a:ea typeface="等线" panose="02010600030101010101" pitchFamily="2" charset="-122"/>
              <a:cs typeface="Times New Roman" panose="02020603050405020304" pitchFamily="18" charset="0"/>
            </a:endParaRPr>
          </a:p>
          <a:p>
            <a:pPr algn="just">
              <a:lnSpc>
                <a:spcPts val="2500"/>
              </a:lnSpc>
            </a:pPr>
            <a:r>
              <a:rPr lang="zh-CN" altLang="zh-CN" sz="2000" kern="0" dirty="0">
                <a:effectLst/>
                <a:latin typeface="等线" panose="02010600030101010101" pitchFamily="2" charset="-122"/>
                <a:ea typeface="微软雅黑" panose="020B0503020204020204" pitchFamily="34" charset="-122"/>
                <a:cs typeface="宋体" panose="02010600030101010101" pitchFamily="2" charset="-122"/>
              </a:rPr>
              <a:t>（</a:t>
            </a:r>
            <a:r>
              <a:rPr lang="en-US" altLang="zh-CN" sz="2000" kern="0" dirty="0">
                <a:effectLst/>
                <a:latin typeface="等线" panose="02010600030101010101" pitchFamily="2" charset="-122"/>
                <a:ea typeface="微软雅黑" panose="020B0503020204020204" pitchFamily="34" charset="-122"/>
                <a:cs typeface="宋体" panose="02010600030101010101" pitchFamily="2" charset="-122"/>
              </a:rPr>
              <a:t>1</a:t>
            </a:r>
            <a:r>
              <a:rPr lang="zh-CN" altLang="zh-CN" sz="2000" kern="0" dirty="0">
                <a:effectLst/>
                <a:latin typeface="等线" panose="02010600030101010101" pitchFamily="2" charset="-122"/>
                <a:ea typeface="微软雅黑" panose="020B0503020204020204" pitchFamily="34" charset="-122"/>
                <a:cs typeface="宋体" panose="02010600030101010101" pitchFamily="2" charset="-122"/>
              </a:rPr>
              <a:t>）语言分析能力、中外语言对比能力；</a:t>
            </a:r>
            <a:endParaRPr lang="zh-CN" altLang="zh-CN" sz="2000" kern="100" dirty="0">
              <a:effectLst/>
              <a:latin typeface="等线" panose="02010600030101010101" pitchFamily="2" charset="-122"/>
              <a:ea typeface="等线" panose="02010600030101010101" pitchFamily="2" charset="-122"/>
              <a:cs typeface="Times New Roman" panose="02020603050405020304" pitchFamily="18" charset="0"/>
            </a:endParaRPr>
          </a:p>
          <a:p>
            <a:pPr algn="just">
              <a:lnSpc>
                <a:spcPts val="2500"/>
              </a:lnSpc>
            </a:pPr>
            <a:r>
              <a:rPr lang="zh-CN" altLang="zh-CN" sz="2000" kern="0" dirty="0">
                <a:effectLst/>
                <a:latin typeface="等线" panose="02010600030101010101" pitchFamily="2" charset="-122"/>
                <a:ea typeface="微软雅黑" panose="020B0503020204020204" pitchFamily="34" charset="-122"/>
                <a:cs typeface="宋体" panose="02010600030101010101" pitchFamily="2" charset="-122"/>
              </a:rPr>
              <a:t>（</a:t>
            </a:r>
            <a:r>
              <a:rPr lang="en-US" altLang="zh-CN" sz="2000" kern="0" dirty="0">
                <a:effectLst/>
                <a:latin typeface="等线" panose="02010600030101010101" pitchFamily="2" charset="-122"/>
                <a:ea typeface="微软雅黑" panose="020B0503020204020204" pitchFamily="34" charset="-122"/>
                <a:cs typeface="宋体" panose="02010600030101010101" pitchFamily="2" charset="-122"/>
              </a:rPr>
              <a:t>2</a:t>
            </a:r>
            <a:r>
              <a:rPr lang="zh-CN" altLang="zh-CN" sz="2000" kern="0" dirty="0">
                <a:effectLst/>
                <a:latin typeface="等线" panose="02010600030101010101" pitchFamily="2" charset="-122"/>
                <a:ea typeface="微软雅黑" panose="020B0503020204020204" pitchFamily="34" charset="-122"/>
                <a:cs typeface="宋体" panose="02010600030101010101" pitchFamily="2" charset="-122"/>
              </a:rPr>
              <a:t>）课程设置、设计和教案撰写能力及系统规划教学能力；</a:t>
            </a:r>
            <a:endParaRPr lang="zh-CN" altLang="zh-CN" sz="2000" kern="100" dirty="0">
              <a:effectLst/>
              <a:latin typeface="等线" panose="02010600030101010101" pitchFamily="2" charset="-122"/>
              <a:ea typeface="等线" panose="02010600030101010101" pitchFamily="2" charset="-122"/>
              <a:cs typeface="Times New Roman" panose="02020603050405020304" pitchFamily="18" charset="0"/>
            </a:endParaRPr>
          </a:p>
          <a:p>
            <a:pPr algn="just">
              <a:lnSpc>
                <a:spcPts val="2500"/>
              </a:lnSpc>
            </a:pPr>
            <a:r>
              <a:rPr lang="zh-CN" altLang="zh-CN" sz="2000" kern="0" dirty="0">
                <a:effectLst/>
                <a:latin typeface="等线" panose="02010600030101010101" pitchFamily="2" charset="-122"/>
                <a:ea typeface="微软雅黑" panose="020B0503020204020204" pitchFamily="34" charset="-122"/>
                <a:cs typeface="宋体" panose="02010600030101010101" pitchFamily="2" charset="-122"/>
              </a:rPr>
              <a:t>（</a:t>
            </a:r>
            <a:r>
              <a:rPr lang="en-US" altLang="zh-CN" sz="2000" kern="0" dirty="0">
                <a:effectLst/>
                <a:latin typeface="等线" panose="02010600030101010101" pitchFamily="2" charset="-122"/>
                <a:ea typeface="微软雅黑" panose="020B0503020204020204" pitchFamily="34" charset="-122"/>
                <a:cs typeface="宋体" panose="02010600030101010101" pitchFamily="2" charset="-122"/>
              </a:rPr>
              <a:t>3</a:t>
            </a:r>
            <a:r>
              <a:rPr lang="zh-CN" altLang="zh-CN" sz="2000" kern="0" dirty="0">
                <a:effectLst/>
                <a:latin typeface="等线" panose="02010600030101010101" pitchFamily="2" charset="-122"/>
                <a:ea typeface="微软雅黑" panose="020B0503020204020204" pitchFamily="34" charset="-122"/>
                <a:cs typeface="宋体" panose="02010600030101010101" pitchFamily="2" charset="-122"/>
              </a:rPr>
              <a:t>）选择、整理、制作、整合和恰当使用教学资源，运用数字化现代教育技术有效教学能力；</a:t>
            </a:r>
            <a:endParaRPr lang="zh-CN" altLang="zh-CN" sz="2000" kern="100" dirty="0">
              <a:effectLst/>
              <a:latin typeface="等线" panose="02010600030101010101" pitchFamily="2" charset="-122"/>
              <a:ea typeface="等线" panose="02010600030101010101" pitchFamily="2" charset="-122"/>
              <a:cs typeface="Times New Roman" panose="02020603050405020304" pitchFamily="18" charset="0"/>
            </a:endParaRPr>
          </a:p>
          <a:p>
            <a:pPr algn="just">
              <a:lnSpc>
                <a:spcPts val="2500"/>
              </a:lnSpc>
            </a:pPr>
            <a:r>
              <a:rPr lang="zh-CN" altLang="zh-CN" sz="2000" kern="0" dirty="0">
                <a:effectLst/>
                <a:latin typeface="等线" panose="02010600030101010101" pitchFamily="2" charset="-122"/>
                <a:ea typeface="微软雅黑" panose="020B0503020204020204" pitchFamily="34" charset="-122"/>
                <a:cs typeface="宋体" panose="02010600030101010101" pitchFamily="2" charset="-122"/>
              </a:rPr>
              <a:t>（</a:t>
            </a:r>
            <a:r>
              <a:rPr lang="en-US" altLang="zh-CN" sz="2000" kern="0" dirty="0">
                <a:effectLst/>
                <a:latin typeface="等线" panose="02010600030101010101" pitchFamily="2" charset="-122"/>
                <a:ea typeface="微软雅黑" panose="020B0503020204020204" pitchFamily="34" charset="-122"/>
                <a:cs typeface="宋体" panose="02010600030101010101" pitchFamily="2" charset="-122"/>
              </a:rPr>
              <a:t>4</a:t>
            </a:r>
            <a:r>
              <a:rPr lang="zh-CN" altLang="zh-CN" sz="2000" kern="0" dirty="0">
                <a:effectLst/>
                <a:latin typeface="等线" panose="02010600030101010101" pitchFamily="2" charset="-122"/>
                <a:ea typeface="微软雅黑" panose="020B0503020204020204" pitchFamily="34" charset="-122"/>
                <a:cs typeface="宋体" panose="02010600030101010101" pitchFamily="2" charset="-122"/>
              </a:rPr>
              <a:t>）听、说、读、写、译、综合等课型语言要素和功能教学能力；</a:t>
            </a:r>
            <a:endParaRPr lang="zh-CN" altLang="zh-CN" sz="2000" kern="100" dirty="0">
              <a:effectLst/>
              <a:latin typeface="等线" panose="02010600030101010101" pitchFamily="2" charset="-122"/>
              <a:ea typeface="等线" panose="02010600030101010101" pitchFamily="2" charset="-122"/>
              <a:cs typeface="Times New Roman" panose="02020603050405020304" pitchFamily="18" charset="0"/>
            </a:endParaRPr>
          </a:p>
          <a:p>
            <a:pPr algn="just">
              <a:lnSpc>
                <a:spcPts val="2500"/>
              </a:lnSpc>
            </a:pPr>
            <a:r>
              <a:rPr lang="zh-CN" altLang="zh-CN" sz="2000" kern="0" dirty="0">
                <a:effectLst/>
                <a:latin typeface="等线" panose="02010600030101010101" pitchFamily="2" charset="-122"/>
                <a:ea typeface="微软雅黑" panose="020B0503020204020204" pitchFamily="34" charset="-122"/>
                <a:cs typeface="宋体" panose="02010600030101010101" pitchFamily="2" charset="-122"/>
              </a:rPr>
              <a:t>（</a:t>
            </a:r>
            <a:r>
              <a:rPr lang="en-US" altLang="zh-CN" sz="2000" kern="0" dirty="0">
                <a:effectLst/>
                <a:latin typeface="等线" panose="02010600030101010101" pitchFamily="2" charset="-122"/>
                <a:ea typeface="微软雅黑" panose="020B0503020204020204" pitchFamily="34" charset="-122"/>
                <a:cs typeface="宋体" panose="02010600030101010101" pitchFamily="2" charset="-122"/>
              </a:rPr>
              <a:t>5</a:t>
            </a:r>
            <a:r>
              <a:rPr lang="zh-CN" altLang="zh-CN" sz="2000" kern="0" dirty="0">
                <a:effectLst/>
                <a:latin typeface="等线" panose="02010600030101010101" pitchFamily="2" charset="-122"/>
                <a:ea typeface="微软雅黑" panose="020B0503020204020204" pitchFamily="34" charset="-122"/>
                <a:cs typeface="宋体" panose="02010600030101010101" pitchFamily="2" charset="-122"/>
              </a:rPr>
              <a:t>）组织有针对性的课堂活动，实施有效课堂管理的能力；</a:t>
            </a:r>
            <a:endParaRPr lang="zh-CN" altLang="zh-CN" sz="2000" kern="100" dirty="0">
              <a:effectLst/>
              <a:latin typeface="等线" panose="02010600030101010101" pitchFamily="2" charset="-122"/>
              <a:ea typeface="等线" panose="02010600030101010101" pitchFamily="2" charset="-122"/>
              <a:cs typeface="Times New Roman" panose="02020603050405020304" pitchFamily="18" charset="0"/>
            </a:endParaRPr>
          </a:p>
          <a:p>
            <a:pPr algn="just">
              <a:lnSpc>
                <a:spcPts val="2500"/>
              </a:lnSpc>
            </a:pPr>
            <a:r>
              <a:rPr lang="zh-CN" altLang="zh-CN" sz="2000" kern="0" dirty="0">
                <a:effectLst/>
                <a:latin typeface="等线" panose="02010600030101010101" pitchFamily="2" charset="-122"/>
                <a:ea typeface="微软雅黑" panose="020B0503020204020204" pitchFamily="34" charset="-122"/>
                <a:cs typeface="宋体" panose="02010600030101010101" pitchFamily="2" charset="-122"/>
              </a:rPr>
              <a:t>（</a:t>
            </a:r>
            <a:r>
              <a:rPr lang="en-US" altLang="zh-CN" sz="2000" kern="0" dirty="0">
                <a:effectLst/>
                <a:latin typeface="等线" panose="02010600030101010101" pitchFamily="2" charset="-122"/>
                <a:ea typeface="微软雅黑" panose="020B0503020204020204" pitchFamily="34" charset="-122"/>
                <a:cs typeface="宋体" panose="02010600030101010101" pitchFamily="2" charset="-122"/>
              </a:rPr>
              <a:t>6</a:t>
            </a:r>
            <a:r>
              <a:rPr lang="zh-CN" altLang="zh-CN" sz="2000" kern="0" dirty="0">
                <a:effectLst/>
                <a:latin typeface="等线" panose="02010600030101010101" pitchFamily="2" charset="-122"/>
                <a:ea typeface="微软雅黑" panose="020B0503020204020204" pitchFamily="34" charset="-122"/>
                <a:cs typeface="宋体" panose="02010600030101010101" pitchFamily="2" charset="-122"/>
              </a:rPr>
              <a:t>）编制练习、作业、试卷，以</a:t>
            </a:r>
            <a:r>
              <a:rPr lang="en-US" altLang="zh-CN" sz="2000" kern="0" dirty="0">
                <a:effectLst/>
                <a:latin typeface="等线" panose="02010600030101010101" pitchFamily="2" charset="-122"/>
                <a:ea typeface="微软雅黑" panose="020B0503020204020204" pitchFamily="34" charset="-122"/>
                <a:cs typeface="宋体" panose="02010600030101010101" pitchFamily="2" charset="-122"/>
              </a:rPr>
              <a:t>HSK</a:t>
            </a:r>
            <a:r>
              <a:rPr lang="zh-CN" altLang="zh-CN" sz="2000" kern="0" dirty="0">
                <a:effectLst/>
                <a:latin typeface="等线" panose="02010600030101010101" pitchFamily="2" charset="-122"/>
                <a:ea typeface="微软雅黑" panose="020B0503020204020204" pitchFamily="34" charset="-122"/>
                <a:cs typeface="宋体" panose="02010600030101010101" pitchFamily="2" charset="-122"/>
              </a:rPr>
              <a:t>为基准组织有效的教学测试与评估的能力；</a:t>
            </a:r>
            <a:endParaRPr lang="zh-CN" altLang="zh-CN" sz="2000" kern="100" dirty="0">
              <a:effectLst/>
              <a:latin typeface="等线" panose="02010600030101010101" pitchFamily="2" charset="-122"/>
              <a:ea typeface="等线" panose="02010600030101010101" pitchFamily="2" charset="-122"/>
              <a:cs typeface="Times New Roman" panose="02020603050405020304" pitchFamily="18" charset="0"/>
            </a:endParaRPr>
          </a:p>
          <a:p>
            <a:pPr algn="just">
              <a:lnSpc>
                <a:spcPts val="2500"/>
              </a:lnSpc>
            </a:pPr>
            <a:r>
              <a:rPr lang="zh-CN" altLang="zh-CN" sz="2000" kern="0" dirty="0">
                <a:effectLst/>
                <a:latin typeface="等线" panose="02010600030101010101" pitchFamily="2" charset="-122"/>
                <a:ea typeface="微软雅黑" panose="020B0503020204020204" pitchFamily="34" charset="-122"/>
                <a:cs typeface="宋体" panose="02010600030101010101" pitchFamily="2" charset="-122"/>
              </a:rPr>
              <a:t>（</a:t>
            </a:r>
            <a:r>
              <a:rPr lang="en-US" altLang="zh-CN" sz="2000" kern="0" dirty="0">
                <a:effectLst/>
                <a:latin typeface="等线" panose="02010600030101010101" pitchFamily="2" charset="-122"/>
                <a:ea typeface="微软雅黑" panose="020B0503020204020204" pitchFamily="34" charset="-122"/>
                <a:cs typeface="宋体" panose="02010600030101010101" pitchFamily="2" charset="-122"/>
              </a:rPr>
              <a:t>7</a:t>
            </a:r>
            <a:r>
              <a:rPr lang="zh-CN" altLang="zh-CN" sz="2000" kern="0" dirty="0">
                <a:effectLst/>
                <a:latin typeface="等线" panose="02010600030101010101" pitchFamily="2" charset="-122"/>
                <a:ea typeface="微软雅黑" panose="020B0503020204020204" pitchFamily="34" charset="-122"/>
                <a:cs typeface="宋体" panose="02010600030101010101" pitchFamily="2" charset="-122"/>
              </a:rPr>
              <a:t>）引导学生发展和运用情感策略、学习策略、交际策略、资源策略以及跨文化策略的能力；</a:t>
            </a:r>
            <a:endParaRPr lang="zh-CN" altLang="zh-CN" sz="2000" kern="100" dirty="0">
              <a:effectLst/>
              <a:latin typeface="等线" panose="02010600030101010101" pitchFamily="2" charset="-122"/>
              <a:ea typeface="等线" panose="02010600030101010101" pitchFamily="2" charset="-122"/>
              <a:cs typeface="Times New Roman" panose="02020603050405020304" pitchFamily="18" charset="0"/>
            </a:endParaRPr>
          </a:p>
          <a:p>
            <a:pPr algn="just">
              <a:lnSpc>
                <a:spcPts val="2500"/>
              </a:lnSpc>
            </a:pPr>
            <a:r>
              <a:rPr lang="zh-CN" altLang="zh-CN" sz="2000" kern="0" dirty="0">
                <a:effectLst/>
                <a:latin typeface="等线" panose="02010600030101010101" pitchFamily="2" charset="-122"/>
                <a:ea typeface="微软雅黑" panose="020B0503020204020204" pitchFamily="34" charset="-122"/>
                <a:cs typeface="宋体" panose="02010600030101010101" pitchFamily="2" charset="-122"/>
              </a:rPr>
              <a:t>（</a:t>
            </a:r>
            <a:r>
              <a:rPr lang="en-US" altLang="zh-CN" sz="2000" kern="0" dirty="0">
                <a:effectLst/>
                <a:latin typeface="等线" panose="02010600030101010101" pitchFamily="2" charset="-122"/>
                <a:ea typeface="微软雅黑" panose="020B0503020204020204" pitchFamily="34" charset="-122"/>
                <a:cs typeface="宋体" panose="02010600030101010101" pitchFamily="2" charset="-122"/>
              </a:rPr>
              <a:t>8</a:t>
            </a:r>
            <a:r>
              <a:rPr lang="zh-CN" altLang="zh-CN" sz="2000" kern="0" dirty="0">
                <a:effectLst/>
                <a:latin typeface="等线" panose="02010600030101010101" pitchFamily="2" charset="-122"/>
                <a:ea typeface="微软雅黑" panose="020B0503020204020204" pitchFamily="34" charset="-122"/>
                <a:cs typeface="宋体" panose="02010600030101010101" pitchFamily="2" charset="-122"/>
              </a:rPr>
              <a:t>）中文教学项目的管理、组织和协调能力。</a:t>
            </a:r>
            <a:endParaRPr lang="zh-CN" altLang="zh-CN" sz="2000" kern="100" dirty="0">
              <a:effectLst/>
              <a:latin typeface="等线" panose="02010600030101010101" pitchFamily="2" charset="-122"/>
              <a:ea typeface="等线" panose="02010600030101010101" pitchFamily="2" charset="-122"/>
              <a:cs typeface="Times New Roman" panose="02020603050405020304" pitchFamily="18" charset="0"/>
            </a:endParaRPr>
          </a:p>
          <a:p>
            <a:endParaRPr lang="zh-CN" altLang="en-US" dirty="0"/>
          </a:p>
        </p:txBody>
      </p:sp>
    </p:spTree>
    <p:extLst>
      <p:ext uri="{BB962C8B-B14F-4D97-AF65-F5344CB8AC3E}">
        <p14:creationId xmlns:p14="http://schemas.microsoft.com/office/powerpoint/2010/main" val="2065562056"/>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内容占位符 2"/>
          <p:cNvSpPr>
            <a:spLocks noGrp="1" noChangeArrowheads="1"/>
          </p:cNvSpPr>
          <p:nvPr>
            <p:ph idx="1"/>
          </p:nvPr>
        </p:nvSpPr>
        <p:spPr>
          <a:xfrm>
            <a:off x="0" y="620713"/>
            <a:ext cx="8964613" cy="6237287"/>
          </a:xfrm>
        </p:spPr>
        <p:txBody>
          <a:bodyPr/>
          <a:lstStyle/>
          <a:p>
            <a:r>
              <a:rPr lang="zh-CN" altLang="zh-CN" sz="2400">
                <a:latin typeface="华文中宋" panose="02010600040101010101" pitchFamily="2" charset="-122"/>
                <a:ea typeface="华文中宋" panose="02010600040101010101" pitchFamily="2" charset="-122"/>
              </a:rPr>
              <a:t>教学资源主要是</a:t>
            </a:r>
            <a:r>
              <a:rPr lang="zh-CN" altLang="zh-CN" sz="2400" b="1" u="sng">
                <a:solidFill>
                  <a:srgbClr val="FF0000"/>
                </a:solidFill>
                <a:latin typeface="华文中宋" panose="02010600040101010101" pitchFamily="2" charset="-122"/>
                <a:ea typeface="华文中宋" panose="02010600040101010101" pitchFamily="2" charset="-122"/>
              </a:rPr>
              <a:t>教材</a:t>
            </a:r>
            <a:r>
              <a:rPr lang="zh-CN" altLang="zh-CN" sz="2400">
                <a:latin typeface="华文中宋" panose="02010600040101010101" pitchFamily="2" charset="-122"/>
                <a:ea typeface="华文中宋" panose="02010600040101010101" pitchFamily="2" charset="-122"/>
              </a:rPr>
              <a:t>，比重占</a:t>
            </a:r>
            <a:r>
              <a:rPr lang="en-US" altLang="zh-CN" sz="2400">
                <a:latin typeface="华文中宋" panose="02010600040101010101" pitchFamily="2" charset="-122"/>
                <a:ea typeface="华文中宋" panose="02010600040101010101" pitchFamily="2" charset="-122"/>
              </a:rPr>
              <a:t>80.3%</a:t>
            </a:r>
            <a:r>
              <a:rPr lang="zh-CN" altLang="zh-CN" sz="2400">
                <a:latin typeface="华文中宋" panose="02010600040101010101" pitchFamily="2" charset="-122"/>
                <a:ea typeface="华文中宋" panose="02010600040101010101" pitchFamily="2" charset="-122"/>
              </a:rPr>
              <a:t>；还有</a:t>
            </a:r>
            <a:r>
              <a:rPr lang="zh-CN" altLang="zh-CN" sz="2400" b="1" u="sng">
                <a:solidFill>
                  <a:srgbClr val="FF0000"/>
                </a:solidFill>
                <a:latin typeface="华文中宋" panose="02010600040101010101" pitchFamily="2" charset="-122"/>
                <a:ea typeface="华文中宋" panose="02010600040101010101" pitchFamily="2" charset="-122"/>
              </a:rPr>
              <a:t>影视、歌曲、文学作品、词典、案例库、故事、多模态材料、图画卡片、网络资源</a:t>
            </a:r>
            <a:r>
              <a:rPr lang="zh-CN" altLang="zh-CN" sz="2400">
                <a:latin typeface="华文中宋" panose="02010600040101010101" pitchFamily="2" charset="-122"/>
                <a:ea typeface="华文中宋" panose="02010600040101010101" pitchFamily="2" charset="-122"/>
              </a:rPr>
              <a:t>等。</a:t>
            </a:r>
            <a:endParaRPr lang="en-US" altLang="zh-CN" sz="2400">
              <a:latin typeface="华文中宋" panose="02010600040101010101" pitchFamily="2" charset="-122"/>
              <a:ea typeface="华文中宋" panose="02010600040101010101" pitchFamily="2" charset="-122"/>
            </a:endParaRPr>
          </a:p>
          <a:p>
            <a:r>
              <a:rPr lang="zh-CN" altLang="zh-CN" sz="2400">
                <a:latin typeface="华文中宋" panose="02010600040101010101" pitchFamily="2" charset="-122"/>
                <a:ea typeface="华文中宋" panose="02010600040101010101" pitchFamily="2" charset="-122"/>
              </a:rPr>
              <a:t>教材部分讨论最多的是综合教材（</a:t>
            </a:r>
            <a:r>
              <a:rPr lang="en-US" altLang="zh-CN" sz="2400">
                <a:latin typeface="华文中宋" panose="02010600040101010101" pitchFamily="2" charset="-122"/>
                <a:ea typeface="华文中宋" panose="02010600040101010101" pitchFamily="2" charset="-122"/>
              </a:rPr>
              <a:t>40.1%</a:t>
            </a:r>
            <a:r>
              <a:rPr lang="zh-CN" altLang="zh-CN" sz="2400">
                <a:latin typeface="华文中宋" panose="02010600040101010101" pitchFamily="2" charset="-122"/>
                <a:ea typeface="华文中宋" panose="02010600040101010101" pitchFamily="2" charset="-122"/>
              </a:rPr>
              <a:t>）和会话教材（</a:t>
            </a:r>
            <a:r>
              <a:rPr lang="en-US" altLang="zh-CN" sz="2400">
                <a:latin typeface="华文中宋" panose="02010600040101010101" pitchFamily="2" charset="-122"/>
                <a:ea typeface="华文中宋" panose="02010600040101010101" pitchFamily="2" charset="-122"/>
              </a:rPr>
              <a:t>15.7%</a:t>
            </a:r>
            <a:r>
              <a:rPr lang="zh-CN" altLang="zh-CN" sz="2400">
                <a:latin typeface="华文中宋" panose="02010600040101010101" pitchFamily="2" charset="-122"/>
                <a:ea typeface="华文中宋" panose="02010600040101010101" pitchFamily="2" charset="-122"/>
              </a:rPr>
              <a:t>），还有本土化教材（</a:t>
            </a:r>
            <a:r>
              <a:rPr lang="en-US" altLang="zh-CN" sz="2400">
                <a:latin typeface="华文中宋" panose="02010600040101010101" pitchFamily="2" charset="-122"/>
                <a:ea typeface="华文中宋" panose="02010600040101010101" pitchFamily="2" charset="-122"/>
              </a:rPr>
              <a:t>5.1%</a:t>
            </a:r>
            <a:r>
              <a:rPr lang="zh-CN" altLang="zh-CN" sz="2400">
                <a:latin typeface="华文中宋" panose="02010600040101010101" pitchFamily="2" charset="-122"/>
                <a:ea typeface="华文中宋" panose="02010600040101010101" pitchFamily="2" charset="-122"/>
              </a:rPr>
              <a:t>）、文化教材（</a:t>
            </a:r>
            <a:r>
              <a:rPr lang="en-US" altLang="zh-CN" sz="2400">
                <a:latin typeface="华文中宋" panose="02010600040101010101" pitchFamily="2" charset="-122"/>
                <a:ea typeface="华文中宋" panose="02010600040101010101" pitchFamily="2" charset="-122"/>
              </a:rPr>
              <a:t>3.9%</a:t>
            </a:r>
            <a:r>
              <a:rPr lang="zh-CN" altLang="zh-CN" sz="2400">
                <a:latin typeface="华文中宋" panose="02010600040101010101" pitchFamily="2" charset="-122"/>
                <a:ea typeface="华文中宋" panose="02010600040101010101" pitchFamily="2" charset="-122"/>
              </a:rPr>
              <a:t>）、汉字教材（</a:t>
            </a:r>
            <a:r>
              <a:rPr lang="en-US" altLang="zh-CN" sz="2400">
                <a:latin typeface="华文中宋" panose="02010600040101010101" pitchFamily="2" charset="-122"/>
                <a:ea typeface="华文中宋" panose="02010600040101010101" pitchFamily="2" charset="-122"/>
              </a:rPr>
              <a:t>3.3%</a:t>
            </a:r>
            <a:r>
              <a:rPr lang="zh-CN" altLang="zh-CN" sz="2400">
                <a:latin typeface="华文中宋" panose="02010600040101010101" pitchFamily="2" charset="-122"/>
                <a:ea typeface="华文中宋" panose="02010600040101010101" pitchFamily="2" charset="-122"/>
              </a:rPr>
              <a:t>）、精读教材（</a:t>
            </a:r>
            <a:r>
              <a:rPr lang="en-US" altLang="zh-CN" sz="2400">
                <a:latin typeface="华文中宋" panose="02010600040101010101" pitchFamily="2" charset="-122"/>
                <a:ea typeface="华文中宋" panose="02010600040101010101" pitchFamily="2" charset="-122"/>
              </a:rPr>
              <a:t>3.0%</a:t>
            </a:r>
            <a:r>
              <a:rPr lang="zh-CN" altLang="zh-CN" sz="2400">
                <a:latin typeface="华文中宋" panose="02010600040101010101" pitchFamily="2" charset="-122"/>
                <a:ea typeface="华文中宋" panose="02010600040101010101" pitchFamily="2" charset="-122"/>
              </a:rPr>
              <a:t>）、阅读教材（</a:t>
            </a:r>
            <a:r>
              <a:rPr lang="en-US" altLang="zh-CN" sz="2400">
                <a:latin typeface="华文中宋" panose="02010600040101010101" pitchFamily="2" charset="-122"/>
                <a:ea typeface="华文中宋" panose="02010600040101010101" pitchFamily="2" charset="-122"/>
              </a:rPr>
              <a:t>2.4%</a:t>
            </a:r>
            <a:r>
              <a:rPr lang="zh-CN" altLang="zh-CN" sz="2400">
                <a:latin typeface="华文中宋" panose="02010600040101010101" pitchFamily="2" charset="-122"/>
                <a:ea typeface="华文中宋" panose="02010600040101010101" pitchFamily="2" charset="-122"/>
              </a:rPr>
              <a:t>）、商务汉语教材（</a:t>
            </a:r>
            <a:r>
              <a:rPr lang="en-US" altLang="zh-CN" sz="2400">
                <a:latin typeface="华文中宋" panose="02010600040101010101" pitchFamily="2" charset="-122"/>
                <a:ea typeface="华文中宋" panose="02010600040101010101" pitchFamily="2" charset="-122"/>
              </a:rPr>
              <a:t>2.4%</a:t>
            </a:r>
            <a:r>
              <a:rPr lang="zh-CN" altLang="zh-CN" sz="2400">
                <a:latin typeface="华文中宋" panose="02010600040101010101" pitchFamily="2" charset="-122"/>
                <a:ea typeface="华文中宋" panose="02010600040101010101" pitchFamily="2" charset="-122"/>
              </a:rPr>
              <a:t>）、少儿教材（</a:t>
            </a:r>
            <a:r>
              <a:rPr lang="en-US" altLang="zh-CN" sz="2400">
                <a:latin typeface="华文中宋" panose="02010600040101010101" pitchFamily="2" charset="-122"/>
                <a:ea typeface="华文中宋" panose="02010600040101010101" pitchFamily="2" charset="-122"/>
              </a:rPr>
              <a:t>2.1%</a:t>
            </a:r>
            <a:r>
              <a:rPr lang="zh-CN" altLang="zh-CN" sz="2400">
                <a:latin typeface="华文中宋" panose="02010600040101010101" pitchFamily="2" charset="-122"/>
                <a:ea typeface="华文中宋" panose="02010600040101010101" pitchFamily="2" charset="-122"/>
              </a:rPr>
              <a:t>）、写作教材（</a:t>
            </a:r>
            <a:r>
              <a:rPr lang="en-US" altLang="zh-CN" sz="2400">
                <a:latin typeface="华文中宋" panose="02010600040101010101" pitchFamily="2" charset="-122"/>
                <a:ea typeface="华文中宋" panose="02010600040101010101" pitchFamily="2" charset="-122"/>
              </a:rPr>
              <a:t>1.8%</a:t>
            </a:r>
            <a:r>
              <a:rPr lang="zh-CN" altLang="zh-CN" sz="2400">
                <a:latin typeface="华文中宋" panose="02010600040101010101" pitchFamily="2" charset="-122"/>
                <a:ea typeface="华文中宋" panose="02010600040101010101" pitchFamily="2" charset="-122"/>
              </a:rPr>
              <a:t>）、听力教材（</a:t>
            </a:r>
            <a:r>
              <a:rPr lang="en-US" altLang="zh-CN" sz="2400">
                <a:latin typeface="华文中宋" panose="02010600040101010101" pitchFamily="2" charset="-122"/>
                <a:ea typeface="华文中宋" panose="02010600040101010101" pitchFamily="2" charset="-122"/>
              </a:rPr>
              <a:t>1.8%</a:t>
            </a:r>
            <a:r>
              <a:rPr lang="zh-CN" altLang="zh-CN" sz="2400">
                <a:latin typeface="华文中宋" panose="02010600040101010101" pitchFamily="2" charset="-122"/>
                <a:ea typeface="华文中宋" panose="02010600040101010101" pitchFamily="2" charset="-122"/>
              </a:rPr>
              <a:t>）、视听说教材（</a:t>
            </a:r>
            <a:r>
              <a:rPr lang="en-US" altLang="zh-CN" sz="2400">
                <a:latin typeface="华文中宋" panose="02010600040101010101" pitchFamily="2" charset="-122"/>
                <a:ea typeface="华文中宋" panose="02010600040101010101" pitchFamily="2" charset="-122"/>
              </a:rPr>
              <a:t>1.5%</a:t>
            </a:r>
            <a:r>
              <a:rPr lang="zh-CN" altLang="zh-CN" sz="2400">
                <a:latin typeface="华文中宋" panose="02010600040101010101" pitchFamily="2" charset="-122"/>
                <a:ea typeface="华文中宋" panose="02010600040101010101" pitchFamily="2" charset="-122"/>
              </a:rPr>
              <a:t>）、听说教材（</a:t>
            </a:r>
            <a:r>
              <a:rPr lang="en-US" altLang="zh-CN" sz="2400">
                <a:latin typeface="华文中宋" panose="02010600040101010101" pitchFamily="2" charset="-122"/>
                <a:ea typeface="华文中宋" panose="02010600040101010101" pitchFamily="2" charset="-122"/>
              </a:rPr>
              <a:t>1.2%</a:t>
            </a:r>
            <a:r>
              <a:rPr lang="zh-CN" altLang="zh-CN" sz="2400">
                <a:latin typeface="华文中宋" panose="02010600040101010101" pitchFamily="2" charset="-122"/>
                <a:ea typeface="华文中宋" panose="02010600040101010101" pitchFamily="2" charset="-122"/>
              </a:rPr>
              <a:t>）、医学汉语教材（</a:t>
            </a:r>
            <a:r>
              <a:rPr lang="en-US" altLang="zh-CN" sz="2400">
                <a:latin typeface="华文中宋" panose="02010600040101010101" pitchFamily="2" charset="-122"/>
                <a:ea typeface="华文中宋" panose="02010600040101010101" pitchFamily="2" charset="-122"/>
              </a:rPr>
              <a:t>0.9%</a:t>
            </a:r>
            <a:r>
              <a:rPr lang="zh-CN" altLang="zh-CN" sz="2400">
                <a:latin typeface="华文中宋" panose="02010600040101010101" pitchFamily="2" charset="-122"/>
                <a:ea typeface="华文中宋" panose="02010600040101010101" pitchFamily="2" charset="-122"/>
              </a:rPr>
              <a:t>）、古代汉语教材（</a:t>
            </a:r>
            <a:r>
              <a:rPr lang="en-US" altLang="zh-CN" sz="2400">
                <a:latin typeface="华文中宋" panose="02010600040101010101" pitchFamily="2" charset="-122"/>
                <a:ea typeface="华文中宋" panose="02010600040101010101" pitchFamily="2" charset="-122"/>
              </a:rPr>
              <a:t>0.9%</a:t>
            </a:r>
            <a:r>
              <a:rPr lang="zh-CN" altLang="zh-CN" sz="2400">
                <a:latin typeface="华文中宋" panose="02010600040101010101" pitchFamily="2" charset="-122"/>
                <a:ea typeface="华文中宋" panose="02010600040101010101" pitchFamily="2" charset="-122"/>
              </a:rPr>
              <a:t>）、读写教材（</a:t>
            </a:r>
            <a:r>
              <a:rPr lang="en-US" altLang="zh-CN" sz="2400">
                <a:latin typeface="华文中宋" panose="02010600040101010101" pitchFamily="2" charset="-122"/>
                <a:ea typeface="华文中宋" panose="02010600040101010101" pitchFamily="2" charset="-122"/>
              </a:rPr>
              <a:t>0.9%</a:t>
            </a:r>
            <a:r>
              <a:rPr lang="zh-CN" altLang="zh-CN" sz="2400">
                <a:latin typeface="华文中宋" panose="02010600040101010101" pitchFamily="2" charset="-122"/>
                <a:ea typeface="华文中宋" panose="02010600040101010101" pitchFamily="2" charset="-122"/>
              </a:rPr>
              <a:t>）、词汇教材（</a:t>
            </a:r>
            <a:r>
              <a:rPr lang="en-US" altLang="zh-CN" sz="2400">
                <a:latin typeface="华文中宋" panose="02010600040101010101" pitchFamily="2" charset="-122"/>
                <a:ea typeface="华文中宋" panose="02010600040101010101" pitchFamily="2" charset="-122"/>
              </a:rPr>
              <a:t>0.9%</a:t>
            </a:r>
            <a:r>
              <a:rPr lang="zh-CN" altLang="zh-CN" sz="2400">
                <a:latin typeface="华文中宋" panose="02010600040101010101" pitchFamily="2" charset="-122"/>
                <a:ea typeface="华文中宋" panose="02010600040101010101" pitchFamily="2" charset="-122"/>
              </a:rPr>
              <a:t>）、旅游汉语教材（</a:t>
            </a:r>
            <a:r>
              <a:rPr lang="en-US" altLang="zh-CN" sz="2400">
                <a:latin typeface="华文中宋" panose="02010600040101010101" pitchFamily="2" charset="-122"/>
                <a:ea typeface="华文中宋" panose="02010600040101010101" pitchFamily="2" charset="-122"/>
              </a:rPr>
              <a:t>0.6%</a:t>
            </a:r>
            <a:r>
              <a:rPr lang="zh-CN" altLang="zh-CN" sz="2400">
                <a:latin typeface="华文中宋" panose="02010600040101010101" pitchFamily="2" charset="-122"/>
                <a:ea typeface="华文中宋" panose="02010600040101010101" pitchFamily="2" charset="-122"/>
              </a:rPr>
              <a:t>）、泛读教材（</a:t>
            </a:r>
            <a:r>
              <a:rPr lang="en-US" altLang="zh-CN" sz="2400">
                <a:latin typeface="华文中宋" panose="02010600040101010101" pitchFamily="2" charset="-122"/>
                <a:ea typeface="华文中宋" panose="02010600040101010101" pitchFamily="2" charset="-122"/>
              </a:rPr>
              <a:t>0.6%</a:t>
            </a:r>
            <a:r>
              <a:rPr lang="zh-CN" altLang="zh-CN" sz="2400">
                <a:latin typeface="华文中宋" panose="02010600040101010101" pitchFamily="2" charset="-122"/>
                <a:ea typeface="华文中宋" panose="02010600040101010101" pitchFamily="2" charset="-122"/>
              </a:rPr>
              <a:t>）等，还包括语文教材、语法教材、现代汉语教材、报刊阅读教材等。</a:t>
            </a:r>
            <a:endParaRPr lang="en-US" altLang="zh-CN" sz="2400">
              <a:latin typeface="华文中宋" panose="02010600040101010101" pitchFamily="2" charset="-122"/>
              <a:ea typeface="华文中宋" panose="02010600040101010101" pitchFamily="2" charset="-122"/>
            </a:endParaRPr>
          </a:p>
          <a:p>
            <a:r>
              <a:rPr lang="zh-CN" altLang="zh-CN" sz="2400">
                <a:latin typeface="华文中宋" panose="02010600040101010101" pitchFamily="2" charset="-122"/>
                <a:ea typeface="华文中宋" panose="02010600040101010101" pitchFamily="2" charset="-122"/>
              </a:rPr>
              <a:t>除通用汉语的听说读写教材外，开始关注专用汉语教材、本科留学生专业汉语教材等，这有助于不同层级汉语学习者教材建设。</a:t>
            </a:r>
            <a:endParaRPr lang="en-US" altLang="zh-CN" sz="2400">
              <a:latin typeface="华文中宋" panose="02010600040101010101" pitchFamily="2" charset="-122"/>
              <a:ea typeface="华文中宋" panose="02010600040101010101" pitchFamily="2" charset="-122"/>
            </a:endParaRPr>
          </a:p>
          <a:p>
            <a:endParaRPr lang="en-US" altLang="zh-CN">
              <a:latin typeface="华文中宋" panose="02010600040101010101" pitchFamily="2" charset="-122"/>
              <a:ea typeface="华文中宋" panose="02010600040101010101" pitchFamily="2" charset="-122"/>
            </a:endParaRPr>
          </a:p>
          <a:p>
            <a:endParaRPr lang="zh-CN" altLang="en-US"/>
          </a:p>
        </p:txBody>
      </p:sp>
    </p:spTree>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标题 1"/>
          <p:cNvSpPr>
            <a:spLocks noGrp="1" noChangeArrowheads="1"/>
          </p:cNvSpPr>
          <p:nvPr>
            <p:ph type="title"/>
          </p:nvPr>
        </p:nvSpPr>
        <p:spPr/>
        <p:txBody>
          <a:bodyPr/>
          <a:lstStyle/>
          <a:p>
            <a:r>
              <a:rPr lang="en-US" altLang="zh-CN">
                <a:latin typeface="华文中宋" panose="02010600040101010101" pitchFamily="2" charset="-122"/>
                <a:ea typeface="华文中宋" panose="02010600040101010101" pitchFamily="2" charset="-122"/>
              </a:rPr>
              <a:t>3</a:t>
            </a:r>
            <a:r>
              <a:rPr lang="zh-CN" altLang="en-US">
                <a:latin typeface="华文中宋" panose="02010600040101010101" pitchFamily="2" charset="-122"/>
                <a:ea typeface="华文中宋" panose="02010600040101010101" pitchFamily="2" charset="-122"/>
              </a:rPr>
              <a:t>、</a:t>
            </a:r>
            <a:r>
              <a:rPr lang="zh-CN" altLang="zh-CN">
                <a:latin typeface="华文中宋" panose="02010600040101010101" pitchFamily="2" charset="-122"/>
                <a:ea typeface="华文中宋" panose="02010600040101010101" pitchFamily="2" charset="-122"/>
              </a:rPr>
              <a:t>课堂管理</a:t>
            </a:r>
            <a:endParaRPr lang="zh-CN" altLang="en-US">
              <a:latin typeface="华文中宋" panose="02010600040101010101" pitchFamily="2" charset="-122"/>
              <a:ea typeface="华文中宋" panose="02010600040101010101" pitchFamily="2" charset="-122"/>
            </a:endParaRPr>
          </a:p>
        </p:txBody>
      </p:sp>
      <p:sp>
        <p:nvSpPr>
          <p:cNvPr id="2" name="内容占位符 2"/>
          <p:cNvSpPr>
            <a:spLocks noGrp="1" noChangeArrowheads="1"/>
          </p:cNvSpPr>
          <p:nvPr>
            <p:ph idx="1"/>
          </p:nvPr>
        </p:nvSpPr>
        <p:spPr/>
        <p:txBody>
          <a:bodyPr/>
          <a:lstStyle/>
          <a:p>
            <a:r>
              <a:rPr lang="zh-CN" altLang="zh-CN">
                <a:latin typeface="华文中宋" panose="02010600040101010101" pitchFamily="2" charset="-122"/>
                <a:ea typeface="华文中宋" panose="02010600040101010101" pitchFamily="2" charset="-122"/>
              </a:rPr>
              <a:t>课堂管理是教师为实现预定教学目标，调控人际关系，和谐教学环境，引导学生学习的一系列教学行为方式，是课堂教学的重要组成部分。</a:t>
            </a:r>
            <a:endParaRPr lang="en-US" altLang="zh-CN">
              <a:latin typeface="华文中宋" panose="02010600040101010101" pitchFamily="2" charset="-122"/>
              <a:ea typeface="华文中宋" panose="02010600040101010101" pitchFamily="2" charset="-122"/>
            </a:endParaRPr>
          </a:p>
          <a:p>
            <a:r>
              <a:rPr lang="zh-CN" altLang="zh-CN">
                <a:latin typeface="华文中宋" panose="02010600040101010101" pitchFamily="2" charset="-122"/>
                <a:ea typeface="华文中宋" panose="02010600040101010101" pitchFamily="2" charset="-122"/>
              </a:rPr>
              <a:t>可以说，良好的课堂管理是有效开展教学活动的基石。</a:t>
            </a:r>
            <a:endParaRPr lang="zh-CN" altLang="en-US">
              <a:latin typeface="华文中宋" panose="02010600040101010101" pitchFamily="2" charset="-122"/>
              <a:ea typeface="华文中宋" panose="02010600040101010101" pitchFamily="2" charset="-122"/>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5" name="内容占位符 2"/>
          <p:cNvSpPr>
            <a:spLocks noGrp="1" noChangeArrowheads="1"/>
          </p:cNvSpPr>
          <p:nvPr>
            <p:ph idx="1"/>
          </p:nvPr>
        </p:nvSpPr>
        <p:spPr>
          <a:xfrm>
            <a:off x="468313" y="1484313"/>
            <a:ext cx="8229600" cy="3886200"/>
          </a:xfrm>
        </p:spPr>
        <p:txBody>
          <a:bodyPr/>
          <a:lstStyle/>
          <a:p>
            <a:r>
              <a:rPr lang="zh-CN" altLang="zh-CN">
                <a:latin typeface="华文中宋" panose="02010600040101010101" pitchFamily="2" charset="-122"/>
                <a:ea typeface="华文中宋" panose="02010600040101010101" pitchFamily="2" charset="-122"/>
              </a:rPr>
              <a:t>课堂管理包括课堂环境管理（包括物理环境管理、社会心理环境管理）、课堂纪律管理（包括学生问题行为管理）、人际关系管理（包括师生互动等）等，包括课堂管理策略、课堂管理评价等</a:t>
            </a:r>
            <a:r>
              <a:rPr lang="zh-CN" altLang="en-US">
                <a:latin typeface="华文中宋" panose="02010600040101010101" pitchFamily="2" charset="-122"/>
                <a:ea typeface="华文中宋" panose="02010600040101010101" pitchFamily="2" charset="-122"/>
              </a:rPr>
              <a:t>。</a:t>
            </a:r>
            <a:endParaRPr lang="en-US" altLang="zh-CN">
              <a:latin typeface="华文中宋" panose="02010600040101010101" pitchFamily="2" charset="-122"/>
              <a:ea typeface="华文中宋" panose="02010600040101010101" pitchFamily="2" charset="-122"/>
            </a:endParaRPr>
          </a:p>
          <a:p>
            <a:r>
              <a:rPr lang="zh-CN" altLang="zh-CN">
                <a:latin typeface="华文中宋" panose="02010600040101010101" pitchFamily="2" charset="-122"/>
                <a:ea typeface="华文中宋" panose="02010600040101010101" pitchFamily="2" charset="-122"/>
              </a:rPr>
              <a:t>课堂管理策略包括课堂常规与规范，涉及师生谈话、活动、时间、师生关系、生生关系等。</a:t>
            </a:r>
            <a:endParaRPr lang="zh-CN" altLang="en-US">
              <a:latin typeface="华文中宋" panose="02010600040101010101" pitchFamily="2" charset="-122"/>
              <a:ea typeface="华文中宋" panose="02010600040101010101" pitchFamily="2" charset="-122"/>
            </a:endParaRPr>
          </a:p>
          <a:p>
            <a:endParaRPr lang="zh-CN" alt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nodeType="clickEffect">
                                  <p:stCondLst>
                                    <p:cond delay="0"/>
                                  </p:stCondLst>
                                  <p:childTnLst>
                                    <p:set>
                                      <p:cBhvr>
                                        <p:cTn id="6" dur="1" fill="hold">
                                          <p:stCondLst>
                                            <p:cond delay="0"/>
                                          </p:stCondLst>
                                        </p:cTn>
                                        <p:tgtEl>
                                          <p:spTgt spid="77825">
                                            <p:txEl>
                                              <p:pRg st="0" end="0"/>
                                            </p:txEl>
                                          </p:spTgt>
                                        </p:tgtEl>
                                        <p:attrNameLst>
                                          <p:attrName>style.visibility</p:attrName>
                                        </p:attrNameLst>
                                      </p:cBhvr>
                                      <p:to>
                                        <p:strVal val="visible"/>
                                      </p:to>
                                    </p:set>
                                    <p:animEffect transition="in" filter="fade">
                                      <p:cBhvr>
                                        <p:cTn id="7" dur="500"/>
                                        <p:tgtEl>
                                          <p:spTgt spid="77825">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presetSubtype="0" fill="hold" nodeType="clickEffect">
                                  <p:stCondLst>
                                    <p:cond delay="0"/>
                                  </p:stCondLst>
                                  <p:childTnLst>
                                    <p:set>
                                      <p:cBhvr>
                                        <p:cTn id="11" dur="1" fill="hold">
                                          <p:stCondLst>
                                            <p:cond delay="0"/>
                                          </p:stCondLst>
                                        </p:cTn>
                                        <p:tgtEl>
                                          <p:spTgt spid="77825">
                                            <p:txEl>
                                              <p:pRg st="1" end="1"/>
                                            </p:txEl>
                                          </p:spTgt>
                                        </p:tgtEl>
                                        <p:attrNameLst>
                                          <p:attrName>style.visibility</p:attrName>
                                        </p:attrNameLst>
                                      </p:cBhvr>
                                      <p:to>
                                        <p:strVal val="visible"/>
                                      </p:to>
                                    </p:set>
                                    <p:animEffect transition="in" filter="fade">
                                      <p:cBhvr>
                                        <p:cTn id="12" dur="500"/>
                                        <p:tgtEl>
                                          <p:spTgt spid="77825">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内容占位符 2"/>
          <p:cNvSpPr>
            <a:spLocks noGrp="1" noChangeArrowheads="1"/>
          </p:cNvSpPr>
          <p:nvPr>
            <p:ph idx="1"/>
          </p:nvPr>
        </p:nvSpPr>
        <p:spPr>
          <a:xfrm>
            <a:off x="468313" y="836613"/>
            <a:ext cx="8229600" cy="5616575"/>
          </a:xfrm>
        </p:spPr>
        <p:txBody>
          <a:bodyPr/>
          <a:lstStyle/>
          <a:p>
            <a:r>
              <a:rPr lang="zh-CN" altLang="zh-CN" sz="2800">
                <a:latin typeface="华文中宋" panose="02010600040101010101" pitchFamily="2" charset="-122"/>
                <a:ea typeface="华文中宋" panose="02010600040101010101" pitchFamily="2" charset="-122"/>
              </a:rPr>
              <a:t>选题主要涉及课堂管理综合（</a:t>
            </a:r>
            <a:r>
              <a:rPr lang="en-US" altLang="zh-CN" sz="2800">
                <a:latin typeface="华文中宋" panose="02010600040101010101" pitchFamily="2" charset="-122"/>
                <a:ea typeface="华文中宋" panose="02010600040101010101" pitchFamily="2" charset="-122"/>
              </a:rPr>
              <a:t>31.8%</a:t>
            </a:r>
            <a:r>
              <a:rPr lang="zh-CN" altLang="zh-CN" sz="2800">
                <a:latin typeface="华文中宋" panose="02010600040101010101" pitchFamily="2" charset="-122"/>
                <a:ea typeface="华文中宋" panose="02010600040101010101" pitchFamily="2" charset="-122"/>
              </a:rPr>
              <a:t>）、师生互动（</a:t>
            </a:r>
            <a:r>
              <a:rPr lang="en-US" altLang="zh-CN" sz="2800">
                <a:latin typeface="华文中宋" panose="02010600040101010101" pitchFamily="2" charset="-122"/>
                <a:ea typeface="华文中宋" panose="02010600040101010101" pitchFamily="2" charset="-122"/>
              </a:rPr>
              <a:t>22.7%</a:t>
            </a:r>
            <a:r>
              <a:rPr lang="zh-CN" altLang="zh-CN" sz="2800">
                <a:latin typeface="华文中宋" panose="02010600040101010101" pitchFamily="2" charset="-122"/>
                <a:ea typeface="华文中宋" panose="02010600040101010101" pitchFamily="2" charset="-122"/>
              </a:rPr>
              <a:t>）、课堂提问（</a:t>
            </a:r>
            <a:r>
              <a:rPr lang="en-US" altLang="zh-CN" sz="2800">
                <a:latin typeface="华文中宋" panose="02010600040101010101" pitchFamily="2" charset="-122"/>
                <a:ea typeface="华文中宋" panose="02010600040101010101" pitchFamily="2" charset="-122"/>
              </a:rPr>
              <a:t>13.6%</a:t>
            </a:r>
            <a:r>
              <a:rPr lang="zh-CN" altLang="zh-CN" sz="2800">
                <a:latin typeface="华文中宋" panose="02010600040101010101" pitchFamily="2" charset="-122"/>
                <a:ea typeface="华文中宋" panose="02010600040101010101" pitchFamily="2" charset="-122"/>
              </a:rPr>
              <a:t>）、学生问题行为（</a:t>
            </a:r>
            <a:r>
              <a:rPr lang="en-US" altLang="zh-CN" sz="2800">
                <a:latin typeface="华文中宋" panose="02010600040101010101" pitchFamily="2" charset="-122"/>
                <a:ea typeface="华文中宋" panose="02010600040101010101" pitchFamily="2" charset="-122"/>
              </a:rPr>
              <a:t>9%</a:t>
            </a:r>
            <a:r>
              <a:rPr lang="zh-CN" altLang="zh-CN" sz="2800">
                <a:latin typeface="华文中宋" panose="02010600040101010101" pitchFamily="2" charset="-122"/>
                <a:ea typeface="华文中宋" panose="02010600040101010101" pitchFamily="2" charset="-122"/>
              </a:rPr>
              <a:t>）、课堂参与（</a:t>
            </a:r>
            <a:r>
              <a:rPr lang="en-US" altLang="zh-CN" sz="2800">
                <a:latin typeface="华文中宋" panose="02010600040101010101" pitchFamily="2" charset="-122"/>
                <a:ea typeface="华文中宋" panose="02010600040101010101" pitchFamily="2" charset="-122"/>
              </a:rPr>
              <a:t>9%</a:t>
            </a:r>
            <a:r>
              <a:rPr lang="zh-CN" altLang="zh-CN" sz="2800">
                <a:latin typeface="华文中宋" panose="02010600040101010101" pitchFamily="2" charset="-122"/>
                <a:ea typeface="华文中宋" panose="02010600040101010101" pitchFamily="2" charset="-122"/>
              </a:rPr>
              <a:t>）等</a:t>
            </a:r>
            <a:r>
              <a:rPr lang="zh-CN" altLang="en-US" sz="2800">
                <a:latin typeface="华文中宋" panose="02010600040101010101" pitchFamily="2" charset="-122"/>
                <a:ea typeface="华文中宋" panose="02010600040101010101" pitchFamily="2" charset="-122"/>
              </a:rPr>
              <a:t>。</a:t>
            </a:r>
            <a:endParaRPr lang="en-US" altLang="zh-CN" sz="2800">
              <a:latin typeface="华文中宋" panose="02010600040101010101" pitchFamily="2" charset="-122"/>
              <a:ea typeface="华文中宋" panose="02010600040101010101" pitchFamily="2" charset="-122"/>
            </a:endParaRPr>
          </a:p>
          <a:p>
            <a:r>
              <a:rPr lang="zh-CN" altLang="en-US" sz="2800">
                <a:latin typeface="华文中宋" panose="02010600040101010101" pitchFamily="2" charset="-122"/>
                <a:ea typeface="华文中宋" panose="02010600040101010101" pitchFamily="2" charset="-122"/>
              </a:rPr>
              <a:t>标题：</a:t>
            </a:r>
            <a:endParaRPr lang="en-US" altLang="zh-CN" sz="2800">
              <a:latin typeface="华文中宋" panose="02010600040101010101" pitchFamily="2" charset="-122"/>
              <a:ea typeface="华文中宋" panose="02010600040101010101" pitchFamily="2" charset="-122"/>
            </a:endParaRPr>
          </a:p>
          <a:p>
            <a:r>
              <a:rPr lang="zh-CN" altLang="zh-CN" sz="2800">
                <a:latin typeface="华文中宋" panose="02010600040101010101" pitchFamily="2" charset="-122"/>
                <a:ea typeface="华文中宋" panose="02010600040101010101" pitchFamily="2" charset="-122"/>
              </a:rPr>
              <a:t>初级阶段哈萨克斯坦留学生课堂管理浅析</a:t>
            </a:r>
            <a:endParaRPr lang="en-US" altLang="zh-CN" sz="2800">
              <a:latin typeface="华文中宋" panose="02010600040101010101" pitchFamily="2" charset="-122"/>
              <a:ea typeface="华文中宋" panose="02010600040101010101" pitchFamily="2" charset="-122"/>
            </a:endParaRPr>
          </a:p>
          <a:p>
            <a:r>
              <a:rPr lang="zh-CN" altLang="en-US" sz="2800">
                <a:latin typeface="华文中宋" panose="02010600040101010101" pitchFamily="2" charset="-122"/>
                <a:ea typeface="华文中宋" panose="02010600040101010101" pitchFamily="2" charset="-122"/>
              </a:rPr>
              <a:t>保加利亚中学汉语课堂管理调查研究</a:t>
            </a:r>
            <a:r>
              <a:rPr lang="en-US" altLang="zh-CN" sz="2800">
                <a:latin typeface="华文中宋" panose="02010600040101010101" pitchFamily="2" charset="-122"/>
                <a:ea typeface="华文中宋" panose="02010600040101010101" pitchFamily="2" charset="-122"/>
              </a:rPr>
              <a:t>——</a:t>
            </a:r>
            <a:r>
              <a:rPr lang="zh-CN" altLang="en-US" sz="2800">
                <a:latin typeface="华文中宋" panose="02010600040101010101" pitchFamily="2" charset="-122"/>
                <a:ea typeface="华文中宋" panose="02010600040101010101" pitchFamily="2" charset="-122"/>
              </a:rPr>
              <a:t>以马克西姆高尔基中学为中心</a:t>
            </a:r>
            <a:endParaRPr lang="en-US" altLang="zh-CN" sz="2800">
              <a:latin typeface="华文中宋" panose="02010600040101010101" pitchFamily="2" charset="-122"/>
              <a:ea typeface="华文中宋" panose="02010600040101010101" pitchFamily="2" charset="-122"/>
            </a:endParaRPr>
          </a:p>
          <a:p>
            <a:r>
              <a:rPr lang="zh-CN" altLang="zh-CN" sz="2800">
                <a:latin typeface="华文中宋" panose="02010600040101010101" pitchFamily="2" charset="-122"/>
                <a:ea typeface="华文中宋" panose="02010600040101010101" pitchFamily="2" charset="-122"/>
              </a:rPr>
              <a:t>汉语作为第二语言教学中的师生互动研究——以对泰汉语教学实践为例</a:t>
            </a:r>
            <a:endParaRPr lang="en-US" altLang="zh-CN" sz="2800">
              <a:latin typeface="华文中宋" panose="02010600040101010101" pitchFamily="2" charset="-122"/>
              <a:ea typeface="华文中宋" panose="02010600040101010101" pitchFamily="2" charset="-122"/>
            </a:endParaRPr>
          </a:p>
          <a:p>
            <a:r>
              <a:rPr lang="zh-CN" altLang="en-US" sz="2800">
                <a:latin typeface="华文中宋" panose="02010600040101010101" pitchFamily="2" charset="-122"/>
                <a:ea typeface="华文中宋" panose="02010600040101010101" pitchFamily="2" charset="-122"/>
              </a:rPr>
              <a:t>汉语高级会话课师生协商互动实证研究</a:t>
            </a:r>
            <a:r>
              <a:rPr lang="en-US" altLang="zh-CN" sz="2800">
                <a:latin typeface="华文中宋" panose="02010600040101010101" pitchFamily="2" charset="-122"/>
                <a:ea typeface="华文中宋" panose="02010600040101010101" pitchFamily="2" charset="-122"/>
              </a:rPr>
              <a:t>——</a:t>
            </a:r>
            <a:r>
              <a:rPr lang="zh-CN" altLang="en-US" sz="2800">
                <a:latin typeface="华文中宋" panose="02010600040101010101" pitchFamily="2" charset="-122"/>
                <a:ea typeface="华文中宋" panose="02010600040101010101" pitchFamily="2" charset="-122"/>
              </a:rPr>
              <a:t>基于韩国外国语大学孔子学院课堂教学</a:t>
            </a:r>
          </a:p>
          <a:p>
            <a:endParaRPr lang="zh-CN" altLang="en-US" sz="2800">
              <a:latin typeface="华文中宋" panose="02010600040101010101" pitchFamily="2" charset="-122"/>
              <a:ea typeface="华文中宋" panose="02010600040101010101" pitchFamily="2" charset="-122"/>
            </a:endParaRPr>
          </a:p>
        </p:txBody>
      </p:sp>
    </p:spTree>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内容占位符 2"/>
          <p:cNvSpPr>
            <a:spLocks noGrp="1" noChangeArrowheads="1"/>
          </p:cNvSpPr>
          <p:nvPr>
            <p:ph idx="1"/>
          </p:nvPr>
        </p:nvSpPr>
        <p:spPr>
          <a:xfrm>
            <a:off x="539750" y="1412875"/>
            <a:ext cx="8229600" cy="3886200"/>
          </a:xfrm>
        </p:spPr>
        <p:txBody>
          <a:bodyPr/>
          <a:lstStyle/>
          <a:p>
            <a:r>
              <a:rPr lang="zh-CN" altLang="en-US" sz="2400">
                <a:latin typeface="华文中宋" panose="02010600040101010101" pitchFamily="2" charset="-122"/>
                <a:ea typeface="华文中宋" panose="02010600040101010101" pitchFamily="2" charset="-122"/>
              </a:rPr>
              <a:t>针对泰国中学生汉语课堂问题行为的案例分析与研究</a:t>
            </a:r>
            <a:r>
              <a:rPr lang="en-US" altLang="zh-CN" sz="2400">
                <a:latin typeface="华文中宋" panose="02010600040101010101" pitchFamily="2" charset="-122"/>
                <a:ea typeface="华文中宋" panose="02010600040101010101" pitchFamily="2" charset="-122"/>
              </a:rPr>
              <a:t>——</a:t>
            </a:r>
            <a:r>
              <a:rPr lang="zh-CN" altLang="en-US" sz="2400">
                <a:latin typeface="华文中宋" panose="02010600040101010101" pitchFamily="2" charset="-122"/>
                <a:ea typeface="华文中宋" panose="02010600040101010101" pitchFamily="2" charset="-122"/>
              </a:rPr>
              <a:t>以来自泰国</a:t>
            </a:r>
            <a:r>
              <a:rPr lang="en-US" altLang="zh-CN" sz="2400">
                <a:latin typeface="华文中宋" panose="02010600040101010101" pitchFamily="2" charset="-122"/>
                <a:ea typeface="华文中宋" panose="02010600040101010101" pitchFamily="2" charset="-122"/>
              </a:rPr>
              <a:t>10</a:t>
            </a:r>
            <a:r>
              <a:rPr lang="zh-CN" altLang="en-US" sz="2400">
                <a:latin typeface="华文中宋" panose="02010600040101010101" pitchFamily="2" charset="-122"/>
                <a:ea typeface="华文中宋" panose="02010600040101010101" pitchFamily="2" charset="-122"/>
              </a:rPr>
              <a:t>所中学的教学案例为例</a:t>
            </a:r>
            <a:endParaRPr lang="en-US" altLang="zh-CN" sz="2400">
              <a:latin typeface="华文中宋" panose="02010600040101010101" pitchFamily="2" charset="-122"/>
              <a:ea typeface="华文中宋" panose="02010600040101010101" pitchFamily="2" charset="-122"/>
            </a:endParaRPr>
          </a:p>
          <a:p>
            <a:r>
              <a:rPr lang="zh-CN" altLang="zh-CN" sz="2400">
                <a:latin typeface="华文中宋" panose="02010600040101010101" pitchFamily="2" charset="-122"/>
                <a:ea typeface="华文中宋" panose="02010600040101010101" pitchFamily="2" charset="-122"/>
              </a:rPr>
              <a:t>对外汉语高级综合课课堂提问技巧探究</a:t>
            </a:r>
            <a:endParaRPr lang="en-US" altLang="zh-CN" sz="2400">
              <a:latin typeface="华文中宋" panose="02010600040101010101" pitchFamily="2" charset="-122"/>
              <a:ea typeface="华文中宋" panose="02010600040101010101" pitchFamily="2" charset="-122"/>
            </a:endParaRPr>
          </a:p>
          <a:p>
            <a:r>
              <a:rPr lang="zh-CN" altLang="zh-CN" sz="2400">
                <a:latin typeface="华文中宋" panose="02010600040101010101" pitchFamily="2" charset="-122"/>
                <a:ea typeface="华文中宋" panose="02010600040101010101" pitchFamily="2" charset="-122"/>
              </a:rPr>
              <a:t>基于案例的汉语课堂学生问题行为及其策略研究——以意大利罗马大学孔子学院为例</a:t>
            </a:r>
            <a:endParaRPr lang="en-US" altLang="zh-CN" sz="2400">
              <a:latin typeface="华文中宋" panose="02010600040101010101" pitchFamily="2" charset="-122"/>
              <a:ea typeface="华文中宋" panose="02010600040101010101" pitchFamily="2" charset="-122"/>
            </a:endParaRPr>
          </a:p>
          <a:p>
            <a:r>
              <a:rPr lang="zh-CN" altLang="zh-CN" sz="2400">
                <a:latin typeface="华文中宋" panose="02010600040101010101" pitchFamily="2" charset="-122"/>
                <a:ea typeface="华文中宋" panose="02010600040101010101" pitchFamily="2" charset="-122"/>
              </a:rPr>
              <a:t>泰国中学生汉语课堂参与研究——以泰国董里府某高中课堂教学为例</a:t>
            </a:r>
            <a:endParaRPr lang="en-US" altLang="zh-CN" sz="2400">
              <a:latin typeface="华文中宋" panose="02010600040101010101" pitchFamily="2" charset="-122"/>
              <a:ea typeface="华文中宋" panose="02010600040101010101" pitchFamily="2" charset="-122"/>
            </a:endParaRPr>
          </a:p>
          <a:p>
            <a:r>
              <a:rPr lang="zh-CN" altLang="en-US" sz="2400">
                <a:latin typeface="华文中宋" panose="02010600040101010101" pitchFamily="2" charset="-122"/>
                <a:ea typeface="华文中宋" panose="02010600040101010101" pitchFamily="2" charset="-122"/>
              </a:rPr>
              <a:t>成人短期汉语课堂参与的行动研究</a:t>
            </a:r>
            <a:r>
              <a:rPr lang="en-US" altLang="zh-CN" sz="2400">
                <a:latin typeface="华文中宋" panose="02010600040101010101" pitchFamily="2" charset="-122"/>
                <a:ea typeface="华文中宋" panose="02010600040101010101" pitchFamily="2" charset="-122"/>
              </a:rPr>
              <a:t>——</a:t>
            </a:r>
            <a:r>
              <a:rPr lang="zh-CN" altLang="en-US" sz="2400">
                <a:latin typeface="华文中宋" panose="02010600040101010101" pitchFamily="2" charset="-122"/>
                <a:ea typeface="华文中宋" panose="02010600040101010101" pitchFamily="2" charset="-122"/>
              </a:rPr>
              <a:t>以国防大学防务学院汉语培训项目为例 </a:t>
            </a:r>
            <a:endParaRPr lang="en-US" altLang="zh-CN" sz="2400">
              <a:latin typeface="华文中宋" panose="02010600040101010101" pitchFamily="2" charset="-122"/>
              <a:ea typeface="华文中宋" panose="02010600040101010101" pitchFamily="2" charset="-122"/>
            </a:endParaRPr>
          </a:p>
          <a:p>
            <a:endParaRPr lang="en-US" altLang="zh-CN" sz="2400">
              <a:latin typeface="华文中宋" panose="02010600040101010101" pitchFamily="2" charset="-122"/>
              <a:ea typeface="华文中宋" panose="02010600040101010101" pitchFamily="2" charset="-122"/>
            </a:endParaRPr>
          </a:p>
          <a:p>
            <a:endParaRPr lang="zh-CN" altLang="en-US"/>
          </a:p>
        </p:txBody>
      </p:sp>
    </p:spTree>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标题 1"/>
          <p:cNvSpPr>
            <a:spLocks noGrp="1" noChangeArrowheads="1"/>
          </p:cNvSpPr>
          <p:nvPr>
            <p:ph type="title"/>
          </p:nvPr>
        </p:nvSpPr>
        <p:spPr/>
        <p:txBody>
          <a:bodyPr/>
          <a:lstStyle/>
          <a:p>
            <a:r>
              <a:rPr lang="en-US" altLang="zh-CN">
                <a:latin typeface="华文中宋" panose="02010600040101010101" pitchFamily="2" charset="-122"/>
                <a:ea typeface="华文中宋" panose="02010600040101010101" pitchFamily="2" charset="-122"/>
              </a:rPr>
              <a:t>4</a:t>
            </a:r>
            <a:r>
              <a:rPr lang="zh-CN" altLang="en-US">
                <a:latin typeface="华文中宋" panose="02010600040101010101" pitchFamily="2" charset="-122"/>
                <a:ea typeface="华文中宋" panose="02010600040101010101" pitchFamily="2" charset="-122"/>
              </a:rPr>
              <a:t>、</a:t>
            </a:r>
            <a:r>
              <a:rPr lang="zh-CN" altLang="zh-CN">
                <a:latin typeface="华文中宋" panose="02010600040101010101" pitchFamily="2" charset="-122"/>
                <a:ea typeface="华文中宋" panose="02010600040101010101" pitchFamily="2" charset="-122"/>
              </a:rPr>
              <a:t>课外活动</a:t>
            </a:r>
            <a:endParaRPr lang="zh-CN" altLang="en-US">
              <a:latin typeface="华文中宋" panose="02010600040101010101" pitchFamily="2" charset="-122"/>
              <a:ea typeface="华文中宋" panose="02010600040101010101" pitchFamily="2" charset="-122"/>
            </a:endParaRPr>
          </a:p>
        </p:txBody>
      </p:sp>
      <p:sp>
        <p:nvSpPr>
          <p:cNvPr id="80899" name="内容占位符 2"/>
          <p:cNvSpPr>
            <a:spLocks noGrp="1" noChangeArrowheads="1"/>
          </p:cNvSpPr>
          <p:nvPr>
            <p:ph idx="1"/>
          </p:nvPr>
        </p:nvSpPr>
        <p:spPr/>
        <p:txBody>
          <a:bodyPr/>
          <a:lstStyle/>
          <a:p>
            <a:r>
              <a:rPr lang="zh-CN" altLang="zh-CN">
                <a:latin typeface="华文中宋" panose="02010600040101010101" pitchFamily="2" charset="-122"/>
                <a:ea typeface="华文中宋" panose="02010600040101010101" pitchFamily="2" charset="-122"/>
              </a:rPr>
              <a:t>课外活动是课堂教学的必要补充。</a:t>
            </a:r>
            <a:endParaRPr lang="en-US" altLang="zh-CN">
              <a:latin typeface="华文中宋" panose="02010600040101010101" pitchFamily="2" charset="-122"/>
              <a:ea typeface="华文中宋" panose="02010600040101010101" pitchFamily="2" charset="-122"/>
            </a:endParaRPr>
          </a:p>
          <a:p>
            <a:r>
              <a:rPr lang="zh-CN" altLang="zh-CN">
                <a:latin typeface="华文中宋" panose="02010600040101010101" pitchFamily="2" charset="-122"/>
                <a:ea typeface="华文中宋" panose="02010600040101010101" pitchFamily="2" charset="-122"/>
              </a:rPr>
              <a:t>通过各种类型的课外活动，可进一步提升学习者对汉语及中华文化的认同。</a:t>
            </a:r>
            <a:endParaRPr lang="en-US" altLang="zh-CN">
              <a:latin typeface="华文中宋" panose="02010600040101010101" pitchFamily="2" charset="-122"/>
              <a:ea typeface="华文中宋" panose="02010600040101010101" pitchFamily="2" charset="-122"/>
            </a:endParaRPr>
          </a:p>
          <a:p>
            <a:r>
              <a:rPr lang="zh-CN" altLang="zh-CN">
                <a:latin typeface="华文中宋" panose="02010600040101010101" pitchFamily="2" charset="-122"/>
                <a:ea typeface="华文中宋" panose="02010600040101010101" pitchFamily="2" charset="-122"/>
              </a:rPr>
              <a:t>这领域的研究相对较少，然而随着中外文化交流的日益密切，课外活动的组织与管理将越来越重要。</a:t>
            </a:r>
          </a:p>
          <a:p>
            <a:endParaRPr lang="en-US" altLang="zh-CN"/>
          </a:p>
        </p:txBody>
      </p:sp>
    </p:spTree>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标题 1"/>
          <p:cNvSpPr>
            <a:spLocks noGrp="1" noChangeArrowheads="1"/>
          </p:cNvSpPr>
          <p:nvPr>
            <p:ph type="title"/>
          </p:nvPr>
        </p:nvSpPr>
        <p:spPr>
          <a:xfrm>
            <a:off x="457200" y="457200"/>
            <a:ext cx="8229600" cy="955675"/>
          </a:xfrm>
        </p:spPr>
        <p:txBody>
          <a:bodyPr/>
          <a:lstStyle/>
          <a:p>
            <a:r>
              <a:rPr lang="zh-CN" altLang="en-US">
                <a:latin typeface="华文中宋" panose="02010600040101010101" pitchFamily="2" charset="-122"/>
                <a:ea typeface="华文中宋" panose="02010600040101010101" pitchFamily="2" charset="-122"/>
              </a:rPr>
              <a:t>标题</a:t>
            </a:r>
          </a:p>
        </p:txBody>
      </p:sp>
      <p:sp>
        <p:nvSpPr>
          <p:cNvPr id="81923" name="内容占位符 2"/>
          <p:cNvSpPr>
            <a:spLocks noGrp="1" noChangeArrowheads="1"/>
          </p:cNvSpPr>
          <p:nvPr>
            <p:ph idx="1"/>
          </p:nvPr>
        </p:nvSpPr>
        <p:spPr>
          <a:xfrm>
            <a:off x="457200" y="1628775"/>
            <a:ext cx="8362950" cy="3886200"/>
          </a:xfrm>
        </p:spPr>
        <p:txBody>
          <a:bodyPr/>
          <a:lstStyle/>
          <a:p>
            <a:r>
              <a:rPr lang="zh-CN" altLang="zh-CN" sz="2800">
                <a:latin typeface="华文中宋" panose="02010600040101010101" pitchFamily="2" charset="-122"/>
                <a:ea typeface="华文中宋" panose="02010600040101010101" pitchFamily="2" charset="-122"/>
              </a:rPr>
              <a:t>美国亚利桑那州立大学孔子学院文化活动调查报告</a:t>
            </a:r>
            <a:endParaRPr lang="en-US" altLang="zh-CN" sz="2800">
              <a:latin typeface="华文中宋" panose="02010600040101010101" pitchFamily="2" charset="-122"/>
              <a:ea typeface="华文中宋" panose="02010600040101010101" pitchFamily="2" charset="-122"/>
            </a:endParaRPr>
          </a:p>
          <a:p>
            <a:r>
              <a:rPr lang="zh-CN" altLang="zh-CN" sz="2800">
                <a:latin typeface="华文中宋" panose="02010600040101010101" pitchFamily="2" charset="-122"/>
                <a:ea typeface="华文中宋" panose="02010600040101010101" pitchFamily="2" charset="-122"/>
              </a:rPr>
              <a:t>孔子课堂文化活动策划与管理模式初探——国光中学孔子课堂为例</a:t>
            </a:r>
            <a:endParaRPr lang="en-US" altLang="zh-CN" sz="2800">
              <a:latin typeface="华文中宋" panose="02010600040101010101" pitchFamily="2" charset="-122"/>
              <a:ea typeface="华文中宋" panose="02010600040101010101" pitchFamily="2" charset="-122"/>
            </a:endParaRPr>
          </a:p>
          <a:p>
            <a:r>
              <a:rPr lang="zh-CN" altLang="zh-CN" sz="2800">
                <a:latin typeface="华文中宋" panose="02010600040101010101" pitchFamily="2" charset="-122"/>
                <a:ea typeface="华文中宋" panose="02010600040101010101" pitchFamily="2" charset="-122"/>
              </a:rPr>
              <a:t>留学生文化沙龙活动设计——以“京剧脸谱”为例</a:t>
            </a:r>
            <a:endParaRPr lang="en-US" altLang="zh-CN" sz="2800">
              <a:latin typeface="华文中宋" panose="02010600040101010101" pitchFamily="2" charset="-122"/>
              <a:ea typeface="华文中宋" panose="02010600040101010101" pitchFamily="2" charset="-122"/>
            </a:endParaRPr>
          </a:p>
          <a:p>
            <a:r>
              <a:rPr lang="zh-CN" altLang="zh-CN" sz="2800">
                <a:latin typeface="华文中宋" panose="02010600040101010101" pitchFamily="2" charset="-122"/>
                <a:ea typeface="华文中宋" panose="02010600040101010101" pitchFamily="2" charset="-122"/>
              </a:rPr>
              <a:t>跨文化传播视角下的“汉语桥”节目分析——以</a:t>
            </a:r>
            <a:r>
              <a:rPr lang="en-US" altLang="zh-CN" sz="2800">
                <a:latin typeface="华文中宋" panose="02010600040101010101" pitchFamily="2" charset="-122"/>
                <a:ea typeface="华文中宋" panose="02010600040101010101" pitchFamily="2" charset="-122"/>
              </a:rPr>
              <a:t>2015</a:t>
            </a:r>
            <a:r>
              <a:rPr lang="zh-CN" altLang="zh-CN" sz="2800">
                <a:latin typeface="华文中宋" panose="02010600040101010101" pitchFamily="2" charset="-122"/>
                <a:ea typeface="华文中宋" panose="02010600040101010101" pitchFamily="2" charset="-122"/>
              </a:rPr>
              <a:t>年第</a:t>
            </a:r>
            <a:r>
              <a:rPr lang="en-US" altLang="zh-CN" sz="2800">
                <a:latin typeface="华文中宋" panose="02010600040101010101" pitchFamily="2" charset="-122"/>
                <a:ea typeface="华文中宋" panose="02010600040101010101" pitchFamily="2" charset="-122"/>
              </a:rPr>
              <a:t>14</a:t>
            </a:r>
            <a:r>
              <a:rPr lang="zh-CN" altLang="zh-CN" sz="2800">
                <a:latin typeface="华文中宋" panose="02010600040101010101" pitchFamily="2" charset="-122"/>
                <a:ea typeface="华文中宋" panose="02010600040101010101" pitchFamily="2" charset="-122"/>
              </a:rPr>
              <a:t>届“汉语桥”世界大学生中文比赛为例</a:t>
            </a:r>
            <a:endParaRPr lang="zh-CN" altLang="en-US" sz="2800">
              <a:latin typeface="华文中宋" panose="02010600040101010101" pitchFamily="2" charset="-122"/>
              <a:ea typeface="华文中宋" panose="02010600040101010101" pitchFamily="2" charset="-122"/>
            </a:endParaRPr>
          </a:p>
        </p:txBody>
      </p:sp>
    </p:spTree>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标题 1"/>
          <p:cNvSpPr>
            <a:spLocks noGrp="1" noChangeArrowheads="1"/>
          </p:cNvSpPr>
          <p:nvPr>
            <p:ph type="title"/>
          </p:nvPr>
        </p:nvSpPr>
        <p:spPr>
          <a:xfrm>
            <a:off x="439738" y="617538"/>
            <a:ext cx="8229600" cy="1371600"/>
          </a:xfrm>
        </p:spPr>
        <p:txBody>
          <a:bodyPr/>
          <a:lstStyle/>
          <a:p>
            <a:r>
              <a:rPr lang="en-US" altLang="zh-CN" sz="4000" b="1">
                <a:latin typeface="华文中宋" panose="02010600040101010101" pitchFamily="2" charset="-122"/>
                <a:ea typeface="华文中宋" panose="02010600040101010101" pitchFamily="2" charset="-122"/>
              </a:rPr>
              <a:t>5</a:t>
            </a:r>
            <a:r>
              <a:rPr lang="zh-CN" altLang="en-US" sz="4000" b="1">
                <a:latin typeface="华文中宋" panose="02010600040101010101" pitchFamily="2" charset="-122"/>
                <a:ea typeface="华文中宋" panose="02010600040101010101" pitchFamily="2" charset="-122"/>
              </a:rPr>
              <a:t>、</a:t>
            </a:r>
            <a:r>
              <a:rPr lang="zh-CN" altLang="zh-CN" sz="4000" b="1">
                <a:latin typeface="华文中宋" panose="02010600040101010101" pitchFamily="2" charset="-122"/>
                <a:ea typeface="华文中宋" panose="02010600040101010101" pitchFamily="2" charset="-122"/>
              </a:rPr>
              <a:t>测试与评估</a:t>
            </a:r>
            <a:endParaRPr lang="zh-CN" altLang="en-US" sz="4000">
              <a:latin typeface="华文中宋" panose="02010600040101010101" pitchFamily="2" charset="-122"/>
              <a:ea typeface="华文中宋" panose="02010600040101010101" pitchFamily="2" charset="-122"/>
            </a:endParaRPr>
          </a:p>
        </p:txBody>
      </p:sp>
      <p:sp>
        <p:nvSpPr>
          <p:cNvPr id="2" name="内容占位符 2"/>
          <p:cNvSpPr>
            <a:spLocks noGrp="1" noChangeArrowheads="1"/>
          </p:cNvSpPr>
          <p:nvPr>
            <p:ph idx="1"/>
          </p:nvPr>
        </p:nvSpPr>
        <p:spPr>
          <a:xfrm>
            <a:off x="450850" y="1989138"/>
            <a:ext cx="8229600" cy="3886200"/>
          </a:xfrm>
        </p:spPr>
        <p:txBody>
          <a:bodyPr/>
          <a:lstStyle/>
          <a:p>
            <a:r>
              <a:rPr lang="zh-CN" altLang="zh-CN">
                <a:latin typeface="华文中宋" panose="02010600040101010101" pitchFamily="2" charset="-122"/>
                <a:ea typeface="华文中宋" panose="02010600040101010101" pitchFamily="2" charset="-122"/>
              </a:rPr>
              <a:t>测试与评估是为推进汉语教学而进行的测量活动</a:t>
            </a:r>
            <a:r>
              <a:rPr lang="zh-CN" altLang="en-US">
                <a:latin typeface="华文中宋" panose="02010600040101010101" pitchFamily="2" charset="-122"/>
                <a:ea typeface="华文中宋" panose="02010600040101010101" pitchFamily="2" charset="-122"/>
              </a:rPr>
              <a:t>。</a:t>
            </a:r>
            <a:endParaRPr lang="en-US" altLang="zh-CN">
              <a:latin typeface="华文中宋" panose="02010600040101010101" pitchFamily="2" charset="-122"/>
              <a:ea typeface="华文中宋" panose="02010600040101010101" pitchFamily="2" charset="-122"/>
            </a:endParaRPr>
          </a:p>
          <a:p>
            <a:r>
              <a:rPr lang="zh-CN" altLang="zh-CN">
                <a:latin typeface="华文中宋" panose="02010600040101010101" pitchFamily="2" charset="-122"/>
                <a:ea typeface="华文中宋" panose="02010600040101010101" pitchFamily="2" charset="-122"/>
              </a:rPr>
              <a:t>主要涉及</a:t>
            </a:r>
            <a:r>
              <a:rPr lang="en-US" altLang="zh-CN">
                <a:latin typeface="华文中宋" panose="02010600040101010101" pitchFamily="2" charset="-122"/>
                <a:ea typeface="华文中宋" panose="02010600040101010101" pitchFamily="2" charset="-122"/>
              </a:rPr>
              <a:t>HSK</a:t>
            </a:r>
            <a:r>
              <a:rPr lang="zh-CN" altLang="zh-CN">
                <a:latin typeface="华文中宋" panose="02010600040101010101" pitchFamily="2" charset="-122"/>
                <a:ea typeface="华文中宋" panose="02010600040101010101" pitchFamily="2" charset="-122"/>
              </a:rPr>
              <a:t>汉语水平考试（</a:t>
            </a:r>
            <a:r>
              <a:rPr lang="en-US" altLang="zh-CN">
                <a:latin typeface="华文中宋" panose="02010600040101010101" pitchFamily="2" charset="-122"/>
                <a:ea typeface="华文中宋" panose="02010600040101010101" pitchFamily="2" charset="-122"/>
              </a:rPr>
              <a:t>76.4%</a:t>
            </a:r>
            <a:r>
              <a:rPr lang="zh-CN" altLang="zh-CN">
                <a:latin typeface="华文中宋" panose="02010600040101010101" pitchFamily="2" charset="-122"/>
                <a:ea typeface="华文中宋" panose="02010600040101010101" pitchFamily="2" charset="-122"/>
              </a:rPr>
              <a:t>）和其它地区汉语水平考试（</a:t>
            </a:r>
            <a:r>
              <a:rPr lang="en-US" altLang="zh-CN">
                <a:latin typeface="华文中宋" panose="02010600040101010101" pitchFamily="2" charset="-122"/>
                <a:ea typeface="华文中宋" panose="02010600040101010101" pitchFamily="2" charset="-122"/>
              </a:rPr>
              <a:t>9.2%</a:t>
            </a:r>
            <a:r>
              <a:rPr lang="zh-CN" altLang="zh-CN">
                <a:latin typeface="华文中宋" panose="02010600040101010101" pitchFamily="2" charset="-122"/>
                <a:ea typeface="华文中宋" panose="02010600040101010101" pitchFamily="2" charset="-122"/>
              </a:rPr>
              <a:t>）、汉语桥比赛测试（</a:t>
            </a:r>
            <a:r>
              <a:rPr lang="en-US" altLang="zh-CN">
                <a:latin typeface="华文中宋" panose="02010600040101010101" pitchFamily="2" charset="-122"/>
                <a:ea typeface="华文中宋" panose="02010600040101010101" pitchFamily="2" charset="-122"/>
              </a:rPr>
              <a:t>9.2%</a:t>
            </a:r>
            <a:r>
              <a:rPr lang="zh-CN" altLang="zh-CN">
                <a:latin typeface="华文中宋" panose="02010600040101010101" pitchFamily="2" charset="-122"/>
                <a:ea typeface="华文中宋" panose="02010600040101010101" pitchFamily="2" charset="-122"/>
              </a:rPr>
              <a:t>）、课堂教学成绩测试（</a:t>
            </a:r>
            <a:r>
              <a:rPr lang="en-US" altLang="zh-CN">
                <a:latin typeface="华文中宋" panose="02010600040101010101" pitchFamily="2" charset="-122"/>
                <a:ea typeface="华文中宋" panose="02010600040101010101" pitchFamily="2" charset="-122"/>
              </a:rPr>
              <a:t>5.2%</a:t>
            </a:r>
            <a:r>
              <a:rPr lang="zh-CN" altLang="zh-CN">
                <a:latin typeface="华文中宋" panose="02010600040101010101" pitchFamily="2" charset="-122"/>
                <a:ea typeface="华文中宋" panose="02010600040101010101" pitchFamily="2" charset="-122"/>
              </a:rPr>
              <a:t>）等方面。</a:t>
            </a:r>
            <a:endParaRPr lang="zh-CN" altLang="en-US">
              <a:latin typeface="华文中宋" panose="02010600040101010101" pitchFamily="2" charset="-122"/>
              <a:ea typeface="华文中宋" panose="02010600040101010101" pitchFamily="2" charset="-122"/>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1000"/>
                                        <p:tgtEl>
                                          <p:spTgt spid="2">
                                            <p:txEl>
                                              <p:pRg st="0" end="0"/>
                                            </p:txEl>
                                          </p:spTgt>
                                        </p:tgtEl>
                                      </p:cBhvr>
                                    </p:animEffect>
                                    <p:anim calcmode="lin" valueType="num">
                                      <p:cBhvr>
                                        <p:cTn id="8" dur="1000" fill="hold"/>
                                        <p:tgtEl>
                                          <p:spTgt spid="2">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2">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nodeType="clickPar">
                      <p:stCondLst>
                        <p:cond delay="indefinite"/>
                      </p:stCondLst>
                      <p:childTnLst>
                        <p:par>
                          <p:cTn id="11" fill="hold" nodeType="withGroup">
                            <p:stCondLst>
                              <p:cond delay="0"/>
                            </p:stCondLst>
                            <p:childTnLst>
                              <p:par>
                                <p:cTn id="12" presetID="42" presetClass="entr" presetSubtype="0" fill="hold" nodeType="clickEffect">
                                  <p:stCondLst>
                                    <p:cond delay="0"/>
                                  </p:stCondLst>
                                  <p:childTnLst>
                                    <p:set>
                                      <p:cBhvr>
                                        <p:cTn id="13" dur="1" fill="hold">
                                          <p:stCondLst>
                                            <p:cond delay="0"/>
                                          </p:stCondLst>
                                        </p:cTn>
                                        <p:tgtEl>
                                          <p:spTgt spid="2">
                                            <p:txEl>
                                              <p:pRg st="1" end="1"/>
                                            </p:txEl>
                                          </p:spTgt>
                                        </p:tgtEl>
                                        <p:attrNameLst>
                                          <p:attrName>style.visibility</p:attrName>
                                        </p:attrNameLst>
                                      </p:cBhvr>
                                      <p:to>
                                        <p:strVal val="visible"/>
                                      </p:to>
                                    </p:set>
                                    <p:animEffect transition="in" filter="fade">
                                      <p:cBhvr>
                                        <p:cTn id="14" dur="1000"/>
                                        <p:tgtEl>
                                          <p:spTgt spid="2">
                                            <p:txEl>
                                              <p:pRg st="1" end="1"/>
                                            </p:txEl>
                                          </p:spTgt>
                                        </p:tgtEl>
                                      </p:cBhvr>
                                    </p:animEffect>
                                    <p:anim calcmode="lin" valueType="num">
                                      <p:cBhvr>
                                        <p:cTn id="15" dur="1000" fill="hold"/>
                                        <p:tgtEl>
                                          <p:spTgt spid="2">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2">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7" name="内容占位符 2"/>
          <p:cNvSpPr>
            <a:spLocks noGrp="1" noChangeArrowheads="1"/>
          </p:cNvSpPr>
          <p:nvPr>
            <p:ph idx="1"/>
          </p:nvPr>
        </p:nvSpPr>
        <p:spPr>
          <a:xfrm>
            <a:off x="395288" y="1268413"/>
            <a:ext cx="8424862" cy="3886200"/>
          </a:xfrm>
        </p:spPr>
        <p:txBody>
          <a:bodyPr/>
          <a:lstStyle/>
          <a:p>
            <a:r>
              <a:rPr lang="en-US" altLang="zh-CN" sz="2800">
                <a:latin typeface="华文中宋" panose="02010600040101010101" pitchFamily="2" charset="-122"/>
                <a:ea typeface="华文中宋" panose="02010600040101010101" pitchFamily="2" charset="-122"/>
              </a:rPr>
              <a:t>HSK</a:t>
            </a:r>
            <a:r>
              <a:rPr lang="zh-CN" altLang="zh-CN" sz="2800">
                <a:latin typeface="华文中宋" panose="02010600040101010101" pitchFamily="2" charset="-122"/>
                <a:ea typeface="华文中宋" panose="02010600040101010101" pitchFamily="2" charset="-122"/>
              </a:rPr>
              <a:t>汉语水平考试讨论的最多，主要表现为：阅读（</a:t>
            </a:r>
            <a:r>
              <a:rPr lang="en-US" altLang="zh-CN" sz="2800">
                <a:latin typeface="华文中宋" panose="02010600040101010101" pitchFamily="2" charset="-122"/>
                <a:ea typeface="华文中宋" panose="02010600040101010101" pitchFamily="2" charset="-122"/>
              </a:rPr>
              <a:t>19.0%</a:t>
            </a:r>
            <a:r>
              <a:rPr lang="zh-CN" altLang="zh-CN" sz="2800">
                <a:latin typeface="华文中宋" panose="02010600040101010101" pitchFamily="2" charset="-122"/>
                <a:ea typeface="华文中宋" panose="02010600040101010101" pitchFamily="2" charset="-122"/>
              </a:rPr>
              <a:t>）、语法（</a:t>
            </a:r>
            <a:r>
              <a:rPr lang="en-US" altLang="zh-CN" sz="2800">
                <a:latin typeface="华文中宋" panose="02010600040101010101" pitchFamily="2" charset="-122"/>
                <a:ea typeface="华文中宋" panose="02010600040101010101" pitchFamily="2" charset="-122"/>
              </a:rPr>
              <a:t>15.5%</a:t>
            </a:r>
            <a:r>
              <a:rPr lang="zh-CN" altLang="zh-CN" sz="2800">
                <a:latin typeface="华文中宋" panose="02010600040101010101" pitchFamily="2" charset="-122"/>
                <a:ea typeface="华文中宋" panose="02010600040101010101" pitchFamily="2" charset="-122"/>
              </a:rPr>
              <a:t>）、词汇（</a:t>
            </a:r>
            <a:r>
              <a:rPr lang="en-US" altLang="zh-CN" sz="2800">
                <a:latin typeface="华文中宋" panose="02010600040101010101" pitchFamily="2" charset="-122"/>
                <a:ea typeface="华文中宋" panose="02010600040101010101" pitchFamily="2" charset="-122"/>
              </a:rPr>
              <a:t>13.8%</a:t>
            </a:r>
            <a:r>
              <a:rPr lang="zh-CN" altLang="zh-CN" sz="2800">
                <a:latin typeface="华文中宋" panose="02010600040101010101" pitchFamily="2" charset="-122"/>
                <a:ea typeface="华文中宋" panose="02010600040101010101" pitchFamily="2" charset="-122"/>
              </a:rPr>
              <a:t>）、写作（</a:t>
            </a:r>
            <a:r>
              <a:rPr lang="en-US" altLang="zh-CN" sz="2800">
                <a:latin typeface="华文中宋" panose="02010600040101010101" pitchFamily="2" charset="-122"/>
                <a:ea typeface="华文中宋" panose="02010600040101010101" pitchFamily="2" charset="-122"/>
              </a:rPr>
              <a:t>12.1%</a:t>
            </a:r>
            <a:r>
              <a:rPr lang="zh-CN" altLang="zh-CN" sz="2800">
                <a:latin typeface="华文中宋" panose="02010600040101010101" pitchFamily="2" charset="-122"/>
                <a:ea typeface="华文中宋" panose="02010600040101010101" pitchFamily="2" charset="-122"/>
              </a:rPr>
              <a:t>）、听力（</a:t>
            </a:r>
            <a:r>
              <a:rPr lang="en-US" altLang="zh-CN" sz="2800">
                <a:latin typeface="华文中宋" panose="02010600040101010101" pitchFamily="2" charset="-122"/>
                <a:ea typeface="华文中宋" panose="02010600040101010101" pitchFamily="2" charset="-122"/>
              </a:rPr>
              <a:t>10.3%</a:t>
            </a:r>
            <a:r>
              <a:rPr lang="zh-CN" altLang="zh-CN" sz="2800">
                <a:latin typeface="华文中宋" panose="02010600040101010101" pitchFamily="2" charset="-122"/>
                <a:ea typeface="华文中宋" panose="02010600040101010101" pitchFamily="2" charset="-122"/>
              </a:rPr>
              <a:t>）、反馈（</a:t>
            </a:r>
            <a:r>
              <a:rPr lang="en-US" altLang="zh-CN" sz="2800">
                <a:latin typeface="华文中宋" panose="02010600040101010101" pitchFamily="2" charset="-122"/>
                <a:ea typeface="华文中宋" panose="02010600040101010101" pitchFamily="2" charset="-122"/>
              </a:rPr>
              <a:t>6.9%</a:t>
            </a:r>
            <a:r>
              <a:rPr lang="zh-CN" altLang="zh-CN" sz="2800">
                <a:latin typeface="华文中宋" panose="02010600040101010101" pitchFamily="2" charset="-122"/>
                <a:ea typeface="华文中宋" panose="02010600040101010101" pitchFamily="2" charset="-122"/>
              </a:rPr>
              <a:t>）、推行（</a:t>
            </a:r>
            <a:r>
              <a:rPr lang="en-US" altLang="zh-CN" sz="2800">
                <a:latin typeface="华文中宋" panose="02010600040101010101" pitchFamily="2" charset="-122"/>
                <a:ea typeface="华文中宋" panose="02010600040101010101" pitchFamily="2" charset="-122"/>
              </a:rPr>
              <a:t>5.2%</a:t>
            </a:r>
            <a:r>
              <a:rPr lang="zh-CN" altLang="zh-CN" sz="2800">
                <a:latin typeface="华文中宋" panose="02010600040101010101" pitchFamily="2" charset="-122"/>
                <a:ea typeface="华文中宋" panose="02010600040101010101" pitchFamily="2" charset="-122"/>
              </a:rPr>
              <a:t>）、口语（</a:t>
            </a:r>
            <a:r>
              <a:rPr lang="en-US" altLang="zh-CN" sz="2800">
                <a:latin typeface="华文中宋" panose="02010600040101010101" pitchFamily="2" charset="-122"/>
                <a:ea typeface="华文中宋" panose="02010600040101010101" pitchFamily="2" charset="-122"/>
              </a:rPr>
              <a:t>3.4%</a:t>
            </a:r>
            <a:r>
              <a:rPr lang="zh-CN" altLang="zh-CN" sz="2800">
                <a:latin typeface="华文中宋" panose="02010600040101010101" pitchFamily="2" charset="-122"/>
                <a:ea typeface="华文中宋" panose="02010600040101010101" pitchFamily="2" charset="-122"/>
              </a:rPr>
              <a:t>）、命题（</a:t>
            </a:r>
            <a:r>
              <a:rPr lang="en-US" altLang="zh-CN" sz="2800">
                <a:latin typeface="华文中宋" panose="02010600040101010101" pitchFamily="2" charset="-122"/>
                <a:ea typeface="华文中宋" panose="02010600040101010101" pitchFamily="2" charset="-122"/>
              </a:rPr>
              <a:t>3.4%</a:t>
            </a:r>
            <a:r>
              <a:rPr lang="zh-CN" altLang="zh-CN" sz="2800">
                <a:latin typeface="华文中宋" panose="02010600040101010101" pitchFamily="2" charset="-122"/>
                <a:ea typeface="华文中宋" panose="02010600040101010101" pitchFamily="2" charset="-122"/>
              </a:rPr>
              <a:t>）、文化（</a:t>
            </a:r>
            <a:r>
              <a:rPr lang="en-US" altLang="zh-CN" sz="2800">
                <a:latin typeface="华文中宋" panose="02010600040101010101" pitchFamily="2" charset="-122"/>
                <a:ea typeface="华文中宋" panose="02010600040101010101" pitchFamily="2" charset="-122"/>
              </a:rPr>
              <a:t>3.4%</a:t>
            </a:r>
            <a:r>
              <a:rPr lang="zh-CN" altLang="zh-CN" sz="2800">
                <a:latin typeface="华文中宋" panose="02010600040101010101" pitchFamily="2" charset="-122"/>
                <a:ea typeface="华文中宋" panose="02010600040101010101" pitchFamily="2" charset="-122"/>
              </a:rPr>
              <a:t>）、大纲（</a:t>
            </a:r>
            <a:r>
              <a:rPr lang="en-US" altLang="zh-CN" sz="2800">
                <a:latin typeface="华文中宋" panose="02010600040101010101" pitchFamily="2" charset="-122"/>
                <a:ea typeface="华文中宋" panose="02010600040101010101" pitchFamily="2" charset="-122"/>
              </a:rPr>
              <a:t>3.4%</a:t>
            </a:r>
            <a:r>
              <a:rPr lang="zh-CN" altLang="zh-CN" sz="2800">
                <a:latin typeface="华文中宋" panose="02010600040101010101" pitchFamily="2" charset="-122"/>
                <a:ea typeface="华文中宋" panose="02010600040101010101" pitchFamily="2" charset="-122"/>
              </a:rPr>
              <a:t>）、排序（</a:t>
            </a:r>
            <a:r>
              <a:rPr lang="en-US" altLang="zh-CN" sz="2800">
                <a:latin typeface="华文中宋" panose="02010600040101010101" pitchFamily="2" charset="-122"/>
                <a:ea typeface="华文中宋" panose="02010600040101010101" pitchFamily="2" charset="-122"/>
              </a:rPr>
              <a:t>1.7%</a:t>
            </a:r>
            <a:r>
              <a:rPr lang="zh-CN" altLang="zh-CN" sz="2800">
                <a:latin typeface="华文中宋" panose="02010600040101010101" pitchFamily="2" charset="-122"/>
                <a:ea typeface="华文中宋" panose="02010600040101010101" pitchFamily="2" charset="-122"/>
              </a:rPr>
              <a:t>）、读写（</a:t>
            </a:r>
            <a:r>
              <a:rPr lang="en-US" altLang="zh-CN" sz="2800">
                <a:latin typeface="华文中宋" panose="02010600040101010101" pitchFamily="2" charset="-122"/>
                <a:ea typeface="华文中宋" panose="02010600040101010101" pitchFamily="2" charset="-122"/>
              </a:rPr>
              <a:t>1.7%</a:t>
            </a:r>
            <a:r>
              <a:rPr lang="zh-CN" altLang="zh-CN" sz="2800">
                <a:latin typeface="华文中宋" panose="02010600040101010101" pitchFamily="2" charset="-122"/>
                <a:ea typeface="华文中宋" panose="02010600040101010101" pitchFamily="2" charset="-122"/>
              </a:rPr>
              <a:t>）</a:t>
            </a:r>
            <a:r>
              <a:rPr lang="zh-CN" altLang="en-US" sz="2800">
                <a:latin typeface="华文中宋" panose="02010600040101010101" pitchFamily="2" charset="-122"/>
                <a:ea typeface="华文中宋" panose="02010600040101010101" pitchFamily="2" charset="-122"/>
              </a:rPr>
              <a:t>。</a:t>
            </a:r>
            <a:endParaRPr lang="en-US" altLang="zh-CN" sz="2800">
              <a:latin typeface="华文中宋" panose="02010600040101010101" pitchFamily="2" charset="-122"/>
              <a:ea typeface="华文中宋" panose="02010600040101010101" pitchFamily="2" charset="-122"/>
            </a:endParaRPr>
          </a:p>
          <a:p>
            <a:r>
              <a:rPr lang="zh-CN" altLang="zh-CN" sz="2800">
                <a:latin typeface="华文中宋" panose="02010600040101010101" pitchFamily="2" charset="-122"/>
                <a:ea typeface="华文中宋" panose="02010600040101010101" pitchFamily="2" charset="-122"/>
              </a:rPr>
              <a:t>内容比较全面，有助于研究测试评估与教学之间的关系，从而更好地推进汉语教学。</a:t>
            </a:r>
            <a:endParaRPr lang="zh-CN" altLang="en-US" sz="2800">
              <a:latin typeface="华文中宋" panose="02010600040101010101" pitchFamily="2" charset="-122"/>
              <a:ea typeface="华文中宋" panose="02010600040101010101" pitchFamily="2" charset="-122"/>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nodeType="clickEffect">
                                  <p:stCondLst>
                                    <p:cond delay="0"/>
                                  </p:stCondLst>
                                  <p:childTnLst>
                                    <p:set>
                                      <p:cBhvr>
                                        <p:cTn id="6" dur="1" fill="hold">
                                          <p:stCondLst>
                                            <p:cond delay="0"/>
                                          </p:stCondLst>
                                        </p:cTn>
                                        <p:tgtEl>
                                          <p:spTgt spid="86017">
                                            <p:txEl>
                                              <p:pRg st="0" end="0"/>
                                            </p:txEl>
                                          </p:spTgt>
                                        </p:tgtEl>
                                        <p:attrNameLst>
                                          <p:attrName>style.visibility</p:attrName>
                                        </p:attrNameLst>
                                      </p:cBhvr>
                                      <p:to>
                                        <p:strVal val="visible"/>
                                      </p:to>
                                    </p:set>
                                    <p:animEffect transition="in" filter="barn(inVertical)">
                                      <p:cBhvr>
                                        <p:cTn id="7" dur="500"/>
                                        <p:tgtEl>
                                          <p:spTgt spid="86017">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6" presetClass="entr" presetSubtype="21" fill="hold" nodeType="clickEffect">
                                  <p:stCondLst>
                                    <p:cond delay="0"/>
                                  </p:stCondLst>
                                  <p:childTnLst>
                                    <p:set>
                                      <p:cBhvr>
                                        <p:cTn id="11" dur="1" fill="hold">
                                          <p:stCondLst>
                                            <p:cond delay="0"/>
                                          </p:stCondLst>
                                        </p:cTn>
                                        <p:tgtEl>
                                          <p:spTgt spid="86017">
                                            <p:txEl>
                                              <p:pRg st="1" end="1"/>
                                            </p:txEl>
                                          </p:spTgt>
                                        </p:tgtEl>
                                        <p:attrNameLst>
                                          <p:attrName>style.visibility</p:attrName>
                                        </p:attrNameLst>
                                      </p:cBhvr>
                                      <p:to>
                                        <p:strVal val="visible"/>
                                      </p:to>
                                    </p:set>
                                    <p:animEffect transition="in" filter="barn(inVertical)">
                                      <p:cBhvr>
                                        <p:cTn id="12" dur="500"/>
                                        <p:tgtEl>
                                          <p:spTgt spid="86017">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标题 1"/>
          <p:cNvSpPr>
            <a:spLocks noGrp="1" noChangeArrowheads="1"/>
          </p:cNvSpPr>
          <p:nvPr>
            <p:ph type="title"/>
          </p:nvPr>
        </p:nvSpPr>
        <p:spPr>
          <a:xfrm>
            <a:off x="395288" y="260350"/>
            <a:ext cx="8229600" cy="1371600"/>
          </a:xfrm>
        </p:spPr>
        <p:txBody>
          <a:bodyPr/>
          <a:lstStyle/>
          <a:p>
            <a:r>
              <a:rPr lang="zh-CN" altLang="en-US">
                <a:latin typeface="华文中宋" panose="02010600040101010101" pitchFamily="2" charset="-122"/>
                <a:ea typeface="华文中宋" panose="02010600040101010101" pitchFamily="2" charset="-122"/>
              </a:rPr>
              <a:t>标题</a:t>
            </a:r>
          </a:p>
        </p:txBody>
      </p:sp>
      <p:sp>
        <p:nvSpPr>
          <p:cNvPr id="84995" name="内容占位符 2"/>
          <p:cNvSpPr>
            <a:spLocks noGrp="1" noChangeArrowheads="1"/>
          </p:cNvSpPr>
          <p:nvPr>
            <p:ph idx="1"/>
          </p:nvPr>
        </p:nvSpPr>
        <p:spPr>
          <a:xfrm>
            <a:off x="539750" y="1773238"/>
            <a:ext cx="8424863" cy="3886200"/>
          </a:xfrm>
        </p:spPr>
        <p:txBody>
          <a:bodyPr/>
          <a:lstStyle/>
          <a:p>
            <a:r>
              <a:rPr lang="zh-CN" altLang="zh-CN">
                <a:latin typeface="华文中宋" panose="02010600040101010101" pitchFamily="2" charset="-122"/>
                <a:ea typeface="华文中宋" panose="02010600040101010101" pitchFamily="2" charset="-122"/>
              </a:rPr>
              <a:t>新</a:t>
            </a:r>
            <a:r>
              <a:rPr lang="en-US" altLang="zh-CN">
                <a:latin typeface="华文中宋" panose="02010600040101010101" pitchFamily="2" charset="-122"/>
                <a:ea typeface="华文中宋" panose="02010600040101010101" pitchFamily="2" charset="-122"/>
              </a:rPr>
              <a:t>HSK</a:t>
            </a:r>
            <a:r>
              <a:rPr lang="zh-CN" altLang="zh-CN">
                <a:latin typeface="华文中宋" panose="02010600040101010101" pitchFamily="2" charset="-122"/>
                <a:ea typeface="华文中宋" panose="02010600040101010101" pitchFamily="2" charset="-122"/>
              </a:rPr>
              <a:t>五级阅读部分命题研究</a:t>
            </a:r>
            <a:endParaRPr lang="en-US" altLang="zh-CN">
              <a:latin typeface="华文中宋" panose="02010600040101010101" pitchFamily="2" charset="-122"/>
              <a:ea typeface="华文中宋" panose="02010600040101010101" pitchFamily="2" charset="-122"/>
            </a:endParaRPr>
          </a:p>
          <a:p>
            <a:r>
              <a:rPr lang="zh-CN" altLang="zh-CN">
                <a:latin typeface="华文中宋" panose="02010600040101010101" pitchFamily="2" charset="-122"/>
                <a:ea typeface="华文中宋" panose="02010600040101010101" pitchFamily="2" charset="-122"/>
              </a:rPr>
              <a:t>新</a:t>
            </a:r>
            <a:r>
              <a:rPr lang="en-US" altLang="zh-CN">
                <a:latin typeface="华文中宋" panose="02010600040101010101" pitchFamily="2" charset="-122"/>
                <a:ea typeface="华文中宋" panose="02010600040101010101" pitchFamily="2" charset="-122"/>
              </a:rPr>
              <a:t>HSK</a:t>
            </a:r>
            <a:r>
              <a:rPr lang="zh-CN" altLang="zh-CN">
                <a:latin typeface="华文中宋" panose="02010600040101010101" pitchFamily="2" charset="-122"/>
                <a:ea typeface="华文中宋" panose="02010600040101010101" pitchFamily="2" charset="-122"/>
              </a:rPr>
              <a:t>五级与雅思听力测试对比研究</a:t>
            </a:r>
            <a:endParaRPr lang="en-US" altLang="zh-CN">
              <a:latin typeface="华文中宋" panose="02010600040101010101" pitchFamily="2" charset="-122"/>
              <a:ea typeface="华文中宋" panose="02010600040101010101" pitchFamily="2" charset="-122"/>
            </a:endParaRPr>
          </a:p>
          <a:p>
            <a:r>
              <a:rPr lang="zh-CN" altLang="zh-CN">
                <a:latin typeface="华文中宋" panose="02010600040101010101" pitchFamily="2" charset="-122"/>
                <a:ea typeface="华文中宋" panose="02010600040101010101" pitchFamily="2" charset="-122"/>
              </a:rPr>
              <a:t>泰国汉语高考</a:t>
            </a:r>
            <a:r>
              <a:rPr lang="en-US" altLang="zh-CN">
                <a:latin typeface="华文中宋" panose="02010600040101010101" pitchFamily="2" charset="-122"/>
                <a:ea typeface="华文中宋" panose="02010600040101010101" pitchFamily="2" charset="-122"/>
              </a:rPr>
              <a:t>PAT7.4</a:t>
            </a:r>
            <a:r>
              <a:rPr lang="zh-CN" altLang="zh-CN">
                <a:latin typeface="华文中宋" panose="02010600040101010101" pitchFamily="2" charset="-122"/>
                <a:ea typeface="华文中宋" panose="02010600040101010101" pitchFamily="2" charset="-122"/>
              </a:rPr>
              <a:t>试题分析研究</a:t>
            </a:r>
            <a:endParaRPr lang="en-US" altLang="zh-CN">
              <a:latin typeface="华文中宋" panose="02010600040101010101" pitchFamily="2" charset="-122"/>
              <a:ea typeface="华文中宋" panose="02010600040101010101" pitchFamily="2" charset="-122"/>
            </a:endParaRPr>
          </a:p>
          <a:p>
            <a:r>
              <a:rPr lang="zh-CN" altLang="zh-CN">
                <a:latin typeface="华文中宋" panose="02010600040101010101" pitchFamily="2" charset="-122"/>
                <a:ea typeface="华文中宋" panose="02010600040101010101" pitchFamily="2" charset="-122"/>
              </a:rPr>
              <a:t>初级汉语口语课成绩测试方案设计探究——以《汉语口语速成》为例</a:t>
            </a:r>
            <a:endParaRPr lang="en-US" altLang="zh-CN">
              <a:latin typeface="华文中宋" panose="02010600040101010101" pitchFamily="2" charset="-122"/>
              <a:ea typeface="华文中宋" panose="02010600040101010101" pitchFamily="2" charset="-122"/>
            </a:endParaRPr>
          </a:p>
          <a:p>
            <a:r>
              <a:rPr lang="zh-CN" altLang="zh-CN">
                <a:latin typeface="华文中宋" panose="02010600040101010101" pitchFamily="2" charset="-122"/>
                <a:ea typeface="华文中宋" panose="02010600040101010101" pitchFamily="2" charset="-122"/>
              </a:rPr>
              <a:t>“汉语桥”世界大学生中文比赛试题研究——以第九届、第十届为例</a:t>
            </a:r>
            <a:endParaRPr lang="en-US" altLang="zh-CN">
              <a:latin typeface="华文中宋" panose="02010600040101010101" pitchFamily="2" charset="-122"/>
              <a:ea typeface="华文中宋" panose="02010600040101010101" pitchFamily="2" charset="-122"/>
            </a:endParaRPr>
          </a:p>
          <a:p>
            <a:endParaRPr lang="zh-CN" altLang="en-US"/>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a:extLst>
              <a:ext uri="{FF2B5EF4-FFF2-40B4-BE49-F238E27FC236}">
                <a16:creationId xmlns:a16="http://schemas.microsoft.com/office/drawing/2014/main" id="{5464256E-7560-ED87-B881-B43C194EC587}"/>
              </a:ext>
            </a:extLst>
          </p:cNvPr>
          <p:cNvSpPr>
            <a:spLocks noGrp="1"/>
          </p:cNvSpPr>
          <p:nvPr>
            <p:ph idx="1"/>
          </p:nvPr>
        </p:nvSpPr>
        <p:spPr>
          <a:xfrm>
            <a:off x="297340" y="1124744"/>
            <a:ext cx="8821488" cy="3888432"/>
          </a:xfrm>
        </p:spPr>
        <p:txBody>
          <a:bodyPr/>
          <a:lstStyle/>
          <a:p>
            <a:pPr algn="just">
              <a:lnSpc>
                <a:spcPts val="2500"/>
              </a:lnSpc>
            </a:pPr>
            <a:r>
              <a:rPr lang="en-US" altLang="zh-CN" sz="2400" b="1" kern="0" dirty="0">
                <a:effectLst/>
                <a:latin typeface="微软雅黑" panose="020B0503020204020204" pitchFamily="34" charset="-122"/>
                <a:ea typeface="等线" panose="02010600030101010101" pitchFamily="2" charset="-122"/>
                <a:cs typeface="宋体" panose="02010600030101010101" pitchFamily="2" charset="-122"/>
              </a:rPr>
              <a:t>2. </a:t>
            </a:r>
            <a:r>
              <a:rPr lang="zh-CN" altLang="zh-CN" sz="2400" b="1" kern="0" dirty="0">
                <a:effectLst/>
                <a:latin typeface="等线" panose="02010600030101010101" pitchFamily="2" charset="-122"/>
                <a:ea typeface="微软雅黑" panose="020B0503020204020204" pitchFamily="34" charset="-122"/>
                <a:cs typeface="宋体" panose="02010600030101010101" pitchFamily="2" charset="-122"/>
              </a:rPr>
              <a:t>阐释传播能力</a:t>
            </a:r>
            <a:endParaRPr lang="zh-CN" altLang="zh-CN" sz="2400" kern="100" dirty="0">
              <a:effectLst/>
              <a:latin typeface="等线" panose="02010600030101010101" pitchFamily="2" charset="-122"/>
              <a:ea typeface="等线" panose="02010600030101010101" pitchFamily="2" charset="-122"/>
              <a:cs typeface="Times New Roman" panose="02020603050405020304" pitchFamily="18" charset="0"/>
            </a:endParaRPr>
          </a:p>
          <a:p>
            <a:pPr algn="just">
              <a:lnSpc>
                <a:spcPts val="2500"/>
              </a:lnSpc>
            </a:pPr>
            <a:r>
              <a:rPr lang="zh-CN" altLang="zh-CN" sz="2400" kern="0" dirty="0">
                <a:effectLst/>
                <a:latin typeface="等线" panose="02010600030101010101" pitchFamily="2" charset="-122"/>
                <a:ea typeface="微软雅黑" panose="020B0503020204020204" pitchFamily="34" charset="-122"/>
                <a:cs typeface="宋体" panose="02010600030101010101" pitchFamily="2" charset="-122"/>
              </a:rPr>
              <a:t>（</a:t>
            </a:r>
            <a:r>
              <a:rPr lang="en-US" altLang="zh-CN" sz="2400" kern="0" dirty="0">
                <a:effectLst/>
                <a:latin typeface="等线" panose="02010600030101010101" pitchFamily="2" charset="-122"/>
                <a:ea typeface="微软雅黑" panose="020B0503020204020204" pitchFamily="34" charset="-122"/>
                <a:cs typeface="宋体" panose="02010600030101010101" pitchFamily="2" charset="-122"/>
              </a:rPr>
              <a:t>1</a:t>
            </a:r>
            <a:r>
              <a:rPr lang="zh-CN" altLang="zh-CN" sz="2400" kern="0" dirty="0">
                <a:effectLst/>
                <a:latin typeface="等线" panose="02010600030101010101" pitchFamily="2" charset="-122"/>
                <a:ea typeface="微软雅黑" panose="020B0503020204020204" pitchFamily="34" charset="-122"/>
                <a:cs typeface="宋体" panose="02010600030101010101" pitchFamily="2" charset="-122"/>
              </a:rPr>
              <a:t>）熟知中国国情和区域国别文化，展现真实、立体、全面的中国；</a:t>
            </a:r>
            <a:endParaRPr lang="zh-CN" altLang="zh-CN" sz="2400" kern="100" dirty="0">
              <a:effectLst/>
              <a:latin typeface="等线" panose="02010600030101010101" pitchFamily="2" charset="-122"/>
              <a:ea typeface="等线" panose="02010600030101010101" pitchFamily="2" charset="-122"/>
              <a:cs typeface="Times New Roman" panose="02020603050405020304" pitchFamily="18" charset="0"/>
            </a:endParaRPr>
          </a:p>
          <a:p>
            <a:pPr algn="just">
              <a:lnSpc>
                <a:spcPts val="2500"/>
              </a:lnSpc>
            </a:pPr>
            <a:r>
              <a:rPr lang="zh-CN" altLang="zh-CN" sz="2400" kern="0" dirty="0">
                <a:effectLst/>
                <a:latin typeface="等线" panose="02010600030101010101" pitchFamily="2" charset="-122"/>
                <a:ea typeface="微软雅黑" panose="020B0503020204020204" pitchFamily="34" charset="-122"/>
                <a:cs typeface="宋体" panose="02010600030101010101" pitchFamily="2" charset="-122"/>
              </a:rPr>
              <a:t>（</a:t>
            </a:r>
            <a:r>
              <a:rPr lang="en-US" altLang="zh-CN" sz="2400" kern="0" dirty="0">
                <a:effectLst/>
                <a:latin typeface="等线" panose="02010600030101010101" pitchFamily="2" charset="-122"/>
                <a:ea typeface="微软雅黑" panose="020B0503020204020204" pitchFamily="34" charset="-122"/>
                <a:cs typeface="宋体" panose="02010600030101010101" pitchFamily="2" charset="-122"/>
              </a:rPr>
              <a:t>2</a:t>
            </a:r>
            <a:r>
              <a:rPr lang="zh-CN" altLang="zh-CN" sz="2400" kern="0" dirty="0">
                <a:effectLst/>
                <a:latin typeface="等线" panose="02010600030101010101" pitchFamily="2" charset="-122"/>
                <a:ea typeface="微软雅黑" panose="020B0503020204020204" pitchFamily="34" charset="-122"/>
                <a:cs typeface="宋体" panose="02010600030101010101" pitchFamily="2" charset="-122"/>
              </a:rPr>
              <a:t>）明了中华文明核心价值，阐释文化特质；</a:t>
            </a:r>
            <a:endParaRPr lang="zh-CN" altLang="zh-CN" sz="2400" kern="100" dirty="0">
              <a:effectLst/>
              <a:latin typeface="等线" panose="02010600030101010101" pitchFamily="2" charset="-122"/>
              <a:ea typeface="等线" panose="02010600030101010101" pitchFamily="2" charset="-122"/>
              <a:cs typeface="Times New Roman" panose="02020603050405020304" pitchFamily="18" charset="0"/>
            </a:endParaRPr>
          </a:p>
          <a:p>
            <a:pPr algn="just">
              <a:lnSpc>
                <a:spcPts val="2500"/>
              </a:lnSpc>
            </a:pPr>
            <a:r>
              <a:rPr lang="zh-CN" altLang="zh-CN" sz="2400" kern="0" dirty="0">
                <a:effectLst/>
                <a:latin typeface="等线" panose="02010600030101010101" pitchFamily="2" charset="-122"/>
                <a:ea typeface="微软雅黑" panose="020B0503020204020204" pitchFamily="34" charset="-122"/>
                <a:cs typeface="宋体" panose="02010600030101010101" pitchFamily="2" charset="-122"/>
              </a:rPr>
              <a:t>（</a:t>
            </a:r>
            <a:r>
              <a:rPr lang="en-US" altLang="zh-CN" sz="2400" kern="0" dirty="0">
                <a:effectLst/>
                <a:latin typeface="等线" panose="02010600030101010101" pitchFamily="2" charset="-122"/>
                <a:ea typeface="微软雅黑" panose="020B0503020204020204" pitchFamily="34" charset="-122"/>
                <a:cs typeface="宋体" panose="02010600030101010101" pitchFamily="2" charset="-122"/>
              </a:rPr>
              <a:t>3</a:t>
            </a:r>
            <a:r>
              <a:rPr lang="zh-CN" altLang="zh-CN" sz="2400" kern="0" dirty="0">
                <a:effectLst/>
                <a:latin typeface="等线" panose="02010600030101010101" pitchFamily="2" charset="-122"/>
                <a:ea typeface="微软雅黑" panose="020B0503020204020204" pitchFamily="34" charset="-122"/>
                <a:cs typeface="宋体" panose="02010600030101010101" pitchFamily="2" charset="-122"/>
              </a:rPr>
              <a:t>）中华才艺并用于教学实践能力；</a:t>
            </a:r>
            <a:endParaRPr lang="zh-CN" altLang="zh-CN" sz="2400" kern="100" dirty="0">
              <a:effectLst/>
              <a:latin typeface="等线" panose="02010600030101010101" pitchFamily="2" charset="-122"/>
              <a:ea typeface="等线" panose="02010600030101010101" pitchFamily="2" charset="-122"/>
              <a:cs typeface="Times New Roman" panose="02020603050405020304" pitchFamily="18" charset="0"/>
            </a:endParaRPr>
          </a:p>
          <a:p>
            <a:pPr algn="just">
              <a:lnSpc>
                <a:spcPts val="2500"/>
              </a:lnSpc>
            </a:pPr>
            <a:r>
              <a:rPr lang="zh-CN" altLang="zh-CN" sz="2400" kern="0" dirty="0">
                <a:effectLst/>
                <a:latin typeface="等线" panose="02010600030101010101" pitchFamily="2" charset="-122"/>
                <a:ea typeface="微软雅黑" panose="020B0503020204020204" pitchFamily="34" charset="-122"/>
                <a:cs typeface="宋体" panose="02010600030101010101" pitchFamily="2" charset="-122"/>
              </a:rPr>
              <a:t>（</a:t>
            </a:r>
            <a:r>
              <a:rPr lang="en-US" altLang="zh-CN" sz="2400" kern="0" dirty="0">
                <a:effectLst/>
                <a:latin typeface="等线" panose="02010600030101010101" pitchFamily="2" charset="-122"/>
                <a:ea typeface="微软雅黑" panose="020B0503020204020204" pitchFamily="34" charset="-122"/>
                <a:cs typeface="宋体" panose="02010600030101010101" pitchFamily="2" charset="-122"/>
              </a:rPr>
              <a:t>4</a:t>
            </a:r>
            <a:r>
              <a:rPr lang="zh-CN" altLang="zh-CN" sz="2400" kern="0" dirty="0">
                <a:effectLst/>
                <a:latin typeface="等线" panose="02010600030101010101" pitchFamily="2" charset="-122"/>
                <a:ea typeface="微软雅黑" panose="020B0503020204020204" pitchFamily="34" charset="-122"/>
                <a:cs typeface="宋体" panose="02010600030101010101" pitchFamily="2" charset="-122"/>
              </a:rPr>
              <a:t>）文化阐释传播与语言教学有机结合能力；</a:t>
            </a:r>
            <a:endParaRPr lang="zh-CN" altLang="zh-CN" sz="2400" kern="100" dirty="0">
              <a:effectLst/>
              <a:latin typeface="等线" panose="02010600030101010101" pitchFamily="2" charset="-122"/>
              <a:ea typeface="等线" panose="02010600030101010101" pitchFamily="2" charset="-122"/>
              <a:cs typeface="Times New Roman" panose="02020603050405020304" pitchFamily="18" charset="0"/>
            </a:endParaRPr>
          </a:p>
          <a:p>
            <a:pPr algn="just">
              <a:lnSpc>
                <a:spcPts val="2500"/>
              </a:lnSpc>
            </a:pPr>
            <a:r>
              <a:rPr lang="zh-CN" altLang="zh-CN" sz="2400" kern="0" dirty="0">
                <a:effectLst/>
                <a:latin typeface="等线" panose="02010600030101010101" pitchFamily="2" charset="-122"/>
                <a:ea typeface="微软雅黑" panose="020B0503020204020204" pitchFamily="34" charset="-122"/>
                <a:cs typeface="宋体" panose="02010600030101010101" pitchFamily="2" charset="-122"/>
              </a:rPr>
              <a:t>（</a:t>
            </a:r>
            <a:r>
              <a:rPr lang="en-US" altLang="zh-CN" sz="2400" kern="0" dirty="0">
                <a:effectLst/>
                <a:latin typeface="等线" panose="02010600030101010101" pitchFamily="2" charset="-122"/>
                <a:ea typeface="微软雅黑" panose="020B0503020204020204" pitchFamily="34" charset="-122"/>
                <a:cs typeface="宋体" panose="02010600030101010101" pitchFamily="2" charset="-122"/>
              </a:rPr>
              <a:t>5</a:t>
            </a:r>
            <a:r>
              <a:rPr lang="zh-CN" altLang="zh-CN" sz="2400" kern="0" dirty="0">
                <a:effectLst/>
                <a:latin typeface="等线" panose="02010600030101010101" pitchFamily="2" charset="-122"/>
                <a:ea typeface="微软雅黑" panose="020B0503020204020204" pitchFamily="34" charset="-122"/>
                <a:cs typeface="宋体" panose="02010600030101010101" pitchFamily="2" charset="-122"/>
              </a:rPr>
              <a:t>）文化传播活动的组织管理与协调能力。</a:t>
            </a:r>
            <a:endParaRPr lang="zh-CN" altLang="zh-CN" sz="2400" kern="100" dirty="0">
              <a:effectLst/>
              <a:latin typeface="等线" panose="02010600030101010101" pitchFamily="2" charset="-122"/>
              <a:ea typeface="等线" panose="02010600030101010101" pitchFamily="2" charset="-122"/>
              <a:cs typeface="Times New Roman" panose="02020603050405020304" pitchFamily="18" charset="0"/>
            </a:endParaRPr>
          </a:p>
          <a:p>
            <a:pPr algn="just">
              <a:lnSpc>
                <a:spcPts val="2500"/>
              </a:lnSpc>
            </a:pPr>
            <a:r>
              <a:rPr lang="en-US" altLang="zh-CN" sz="2400" b="1" kern="0" dirty="0">
                <a:effectLst/>
                <a:latin typeface="微软雅黑" panose="020B0503020204020204" pitchFamily="34" charset="-122"/>
                <a:ea typeface="等线" panose="02010600030101010101" pitchFamily="2" charset="-122"/>
                <a:cs typeface="宋体" panose="02010600030101010101" pitchFamily="2" charset="-122"/>
              </a:rPr>
              <a:t>3. </a:t>
            </a:r>
            <a:r>
              <a:rPr lang="zh-CN" altLang="zh-CN" sz="2400" b="1" kern="0" dirty="0">
                <a:effectLst/>
                <a:latin typeface="等线" panose="02010600030101010101" pitchFamily="2" charset="-122"/>
                <a:ea typeface="微软雅黑" panose="020B0503020204020204" pitchFamily="34" charset="-122"/>
                <a:cs typeface="宋体" panose="02010600030101010101" pitchFamily="2" charset="-122"/>
              </a:rPr>
              <a:t>跨文化交际能力</a:t>
            </a:r>
            <a:endParaRPr lang="zh-CN" altLang="zh-CN" sz="2400" kern="100" dirty="0">
              <a:effectLst/>
              <a:latin typeface="等线" panose="02010600030101010101" pitchFamily="2" charset="-122"/>
              <a:ea typeface="等线" panose="02010600030101010101" pitchFamily="2" charset="-122"/>
              <a:cs typeface="Times New Roman" panose="02020603050405020304" pitchFamily="18" charset="0"/>
            </a:endParaRPr>
          </a:p>
          <a:p>
            <a:pPr algn="just">
              <a:lnSpc>
                <a:spcPts val="2500"/>
              </a:lnSpc>
            </a:pPr>
            <a:r>
              <a:rPr lang="zh-CN" altLang="zh-CN" sz="2400" kern="0" dirty="0">
                <a:effectLst/>
                <a:latin typeface="等线" panose="02010600030101010101" pitchFamily="2" charset="-122"/>
                <a:ea typeface="微软雅黑" panose="020B0503020204020204" pitchFamily="34" charset="-122"/>
                <a:cs typeface="宋体" panose="02010600030101010101" pitchFamily="2" charset="-122"/>
              </a:rPr>
              <a:t>（</a:t>
            </a:r>
            <a:r>
              <a:rPr lang="en-US" altLang="zh-CN" sz="2400" kern="0" dirty="0">
                <a:effectLst/>
                <a:latin typeface="等线" panose="02010600030101010101" pitchFamily="2" charset="-122"/>
                <a:ea typeface="微软雅黑" panose="020B0503020204020204" pitchFamily="34" charset="-122"/>
                <a:cs typeface="宋体" panose="02010600030101010101" pitchFamily="2" charset="-122"/>
              </a:rPr>
              <a:t>1</a:t>
            </a:r>
            <a:r>
              <a:rPr lang="zh-CN" altLang="zh-CN" sz="2400" kern="0" dirty="0">
                <a:effectLst/>
                <a:latin typeface="等线" panose="02010600030101010101" pitchFamily="2" charset="-122"/>
                <a:ea typeface="微软雅黑" panose="020B0503020204020204" pitchFamily="34" charset="-122"/>
                <a:cs typeface="宋体" panose="02010600030101010101" pitchFamily="2" charset="-122"/>
              </a:rPr>
              <a:t>）通晓世界文化，自觉比较并应用于教学实践；</a:t>
            </a:r>
            <a:endParaRPr lang="zh-CN" altLang="zh-CN" sz="2400" kern="100" dirty="0">
              <a:effectLst/>
              <a:latin typeface="等线" panose="02010600030101010101" pitchFamily="2" charset="-122"/>
              <a:ea typeface="等线" panose="02010600030101010101" pitchFamily="2" charset="-122"/>
              <a:cs typeface="Times New Roman" panose="02020603050405020304" pitchFamily="18" charset="0"/>
            </a:endParaRPr>
          </a:p>
          <a:p>
            <a:pPr algn="just">
              <a:lnSpc>
                <a:spcPts val="2500"/>
              </a:lnSpc>
            </a:pPr>
            <a:r>
              <a:rPr lang="zh-CN" altLang="zh-CN" sz="2400" kern="0" dirty="0">
                <a:effectLst/>
                <a:latin typeface="等线" panose="02010600030101010101" pitchFamily="2" charset="-122"/>
                <a:ea typeface="微软雅黑" panose="020B0503020204020204" pitchFamily="34" charset="-122"/>
                <a:cs typeface="宋体" panose="02010600030101010101" pitchFamily="2" charset="-122"/>
              </a:rPr>
              <a:t>（</a:t>
            </a:r>
            <a:r>
              <a:rPr lang="en-US" altLang="zh-CN" sz="2400" kern="0" dirty="0">
                <a:effectLst/>
                <a:latin typeface="等线" panose="02010600030101010101" pitchFamily="2" charset="-122"/>
                <a:ea typeface="微软雅黑" panose="020B0503020204020204" pitchFamily="34" charset="-122"/>
                <a:cs typeface="宋体" panose="02010600030101010101" pitchFamily="2" charset="-122"/>
              </a:rPr>
              <a:t>2</a:t>
            </a:r>
            <a:r>
              <a:rPr lang="zh-CN" altLang="zh-CN" sz="2400" kern="0" dirty="0">
                <a:effectLst/>
                <a:latin typeface="等线" panose="02010600030101010101" pitchFamily="2" charset="-122"/>
                <a:ea typeface="微软雅黑" panose="020B0503020204020204" pitchFamily="34" charset="-122"/>
                <a:cs typeface="宋体" panose="02010600030101010101" pitchFamily="2" charset="-122"/>
              </a:rPr>
              <a:t>）有多元文化和跨文化敏感性，能运用跨文化策略技巧解决文化适应问题；</a:t>
            </a:r>
            <a:endParaRPr lang="zh-CN" altLang="zh-CN" sz="2400" kern="100" dirty="0">
              <a:effectLst/>
              <a:latin typeface="等线" panose="02010600030101010101" pitchFamily="2" charset="-122"/>
              <a:ea typeface="等线" panose="02010600030101010101" pitchFamily="2" charset="-122"/>
              <a:cs typeface="Times New Roman" panose="02020603050405020304" pitchFamily="18" charset="0"/>
            </a:endParaRPr>
          </a:p>
          <a:p>
            <a:pPr algn="just">
              <a:lnSpc>
                <a:spcPts val="2500"/>
              </a:lnSpc>
            </a:pPr>
            <a:r>
              <a:rPr lang="zh-CN" altLang="zh-CN" sz="2400" kern="0" dirty="0">
                <a:effectLst/>
                <a:latin typeface="等线" panose="02010600030101010101" pitchFamily="2" charset="-122"/>
                <a:ea typeface="微软雅黑" panose="020B0503020204020204" pitchFamily="34" charset="-122"/>
                <a:cs typeface="宋体" panose="02010600030101010101" pitchFamily="2" charset="-122"/>
              </a:rPr>
              <a:t>（</a:t>
            </a:r>
            <a:r>
              <a:rPr lang="en-US" altLang="zh-CN" sz="2400" kern="0" dirty="0">
                <a:effectLst/>
                <a:latin typeface="等线" panose="02010600030101010101" pitchFamily="2" charset="-122"/>
                <a:ea typeface="微软雅黑" panose="020B0503020204020204" pitchFamily="34" charset="-122"/>
                <a:cs typeface="宋体" panose="02010600030101010101" pitchFamily="2" charset="-122"/>
              </a:rPr>
              <a:t>3</a:t>
            </a:r>
            <a:r>
              <a:rPr lang="zh-CN" altLang="zh-CN" sz="2400" kern="0" dirty="0">
                <a:effectLst/>
                <a:latin typeface="等线" panose="02010600030101010101" pitchFamily="2" charset="-122"/>
                <a:ea typeface="微软雅黑" panose="020B0503020204020204" pitchFamily="34" charset="-122"/>
                <a:cs typeface="宋体" panose="02010600030101010101" pitchFamily="2" charset="-122"/>
              </a:rPr>
              <a:t>）宽广的国际视野和跨文化沟通能力。</a:t>
            </a:r>
            <a:endParaRPr lang="zh-CN" altLang="zh-CN" sz="2400" kern="100" dirty="0">
              <a:effectLst/>
              <a:latin typeface="等线" panose="02010600030101010101" pitchFamily="2" charset="-122"/>
              <a:ea typeface="等线" panose="02010600030101010101" pitchFamily="2" charset="-122"/>
              <a:cs typeface="Times New Roman" panose="02020603050405020304" pitchFamily="18" charset="0"/>
            </a:endParaRPr>
          </a:p>
        </p:txBody>
      </p:sp>
    </p:spTree>
    <p:extLst>
      <p:ext uri="{BB962C8B-B14F-4D97-AF65-F5344CB8AC3E}">
        <p14:creationId xmlns:p14="http://schemas.microsoft.com/office/powerpoint/2010/main" val="4086989285"/>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标题 1"/>
          <p:cNvSpPr>
            <a:spLocks noGrp="1" noChangeArrowheads="1"/>
          </p:cNvSpPr>
          <p:nvPr>
            <p:ph type="title"/>
          </p:nvPr>
        </p:nvSpPr>
        <p:spPr/>
        <p:txBody>
          <a:bodyPr/>
          <a:lstStyle/>
          <a:p>
            <a:r>
              <a:rPr lang="zh-CN" altLang="en-US" sz="4000">
                <a:latin typeface="华文中宋" panose="02010600040101010101" pitchFamily="2" charset="-122"/>
                <a:ea typeface="华文中宋" panose="02010600040101010101" pitchFamily="2" charset="-122"/>
              </a:rPr>
              <a:t>（四）</a:t>
            </a:r>
            <a:r>
              <a:rPr lang="zh-CN" altLang="zh-CN" sz="4000">
                <a:latin typeface="华文中宋" panose="02010600040101010101" pitchFamily="2" charset="-122"/>
                <a:ea typeface="华文中宋" panose="02010600040101010101" pitchFamily="2" charset="-122"/>
              </a:rPr>
              <a:t>中华文化与跨文化交际</a:t>
            </a:r>
            <a:endParaRPr lang="zh-CN" altLang="en-US" sz="4000">
              <a:latin typeface="华文中宋" panose="02010600040101010101" pitchFamily="2" charset="-122"/>
              <a:ea typeface="华文中宋" panose="02010600040101010101" pitchFamily="2" charset="-122"/>
            </a:endParaRPr>
          </a:p>
        </p:txBody>
      </p:sp>
      <p:sp>
        <p:nvSpPr>
          <p:cNvPr id="2" name="内容占位符 2"/>
          <p:cNvSpPr>
            <a:spLocks noGrp="1" noChangeArrowheads="1"/>
          </p:cNvSpPr>
          <p:nvPr>
            <p:ph idx="1"/>
          </p:nvPr>
        </p:nvSpPr>
        <p:spPr>
          <a:xfrm>
            <a:off x="755650" y="1981200"/>
            <a:ext cx="7704138" cy="3886200"/>
          </a:xfrm>
        </p:spPr>
        <p:txBody>
          <a:bodyPr/>
          <a:lstStyle/>
          <a:p>
            <a:r>
              <a:rPr lang="zh-CN" altLang="zh-CN" sz="2800">
                <a:latin typeface="华文中宋" panose="02010600040101010101" pitchFamily="2" charset="-122"/>
                <a:ea typeface="华文中宋" panose="02010600040101010101" pitchFamily="2" charset="-122"/>
              </a:rPr>
              <a:t>国际汉语教师的“中华文化与跨文化交际”要求具备文化阐释和传播的基本能力，了解中国基本国情，能客观、准确地介绍中国，具有跨文化意识和跨文化交际能力。</a:t>
            </a:r>
            <a:endParaRPr lang="en-US" altLang="zh-CN" sz="2800">
              <a:latin typeface="华文中宋" panose="02010600040101010101" pitchFamily="2" charset="-122"/>
              <a:ea typeface="华文中宋" panose="02010600040101010101" pitchFamily="2" charset="-122"/>
            </a:endParaRPr>
          </a:p>
          <a:p>
            <a:r>
              <a:rPr lang="zh-CN" altLang="zh-CN" sz="2800">
                <a:latin typeface="华文中宋" panose="02010600040101010101" pitchFamily="2" charset="-122"/>
                <a:ea typeface="华文中宋" panose="02010600040101010101" pitchFamily="2" charset="-122"/>
              </a:rPr>
              <a:t>在以一种语言为媒介的跨文化交际中，交际者应遵守该语言的文化语用规则。</a:t>
            </a:r>
            <a:endParaRPr lang="zh-CN" altLang="en-US" sz="2800">
              <a:latin typeface="华文中宋" panose="02010600040101010101" pitchFamily="2" charset="-122"/>
              <a:ea typeface="华文中宋" panose="02010600040101010101" pitchFamily="2" charset="-122"/>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barn(inVertical)">
                                      <p:cBhvr>
                                        <p:cTn id="7" dur="500"/>
                                        <p:tgtEl>
                                          <p:spTgt spid="2">
                                            <p:txEl>
                                              <p:pRg st="0" end="0"/>
                                            </p:txEl>
                                          </p:spTgt>
                                        </p:tgtEl>
                                      </p:cBhvr>
                                    </p:animEffect>
                                  </p:childTnLst>
                                </p:cTn>
                              </p:par>
                              <p:par>
                                <p:cTn id="8" presetID="16" presetClass="entr" presetSubtype="21" fill="hold" nodeType="withEffect">
                                  <p:stCondLst>
                                    <p:cond delay="0"/>
                                  </p:stCondLst>
                                  <p:childTnLst>
                                    <p:set>
                                      <p:cBhvr>
                                        <p:cTn id="9" dur="1" fill="hold">
                                          <p:stCondLst>
                                            <p:cond delay="0"/>
                                          </p:stCondLst>
                                        </p:cTn>
                                        <p:tgtEl>
                                          <p:spTgt spid="2">
                                            <p:txEl>
                                              <p:pRg st="1" end="1"/>
                                            </p:txEl>
                                          </p:spTgt>
                                        </p:tgtEl>
                                        <p:attrNameLst>
                                          <p:attrName>style.visibility</p:attrName>
                                        </p:attrNameLst>
                                      </p:cBhvr>
                                      <p:to>
                                        <p:strVal val="visible"/>
                                      </p:to>
                                    </p:set>
                                    <p:animEffect transition="in" filter="barn(inVertical)">
                                      <p:cBhvr>
                                        <p:cTn id="10" dur="500"/>
                                        <p:tgtEl>
                                          <p:spTgt spid="2">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内容占位符 2"/>
          <p:cNvSpPr>
            <a:spLocks noGrp="1" noChangeArrowheads="1"/>
          </p:cNvSpPr>
          <p:nvPr>
            <p:ph idx="1"/>
          </p:nvPr>
        </p:nvSpPr>
        <p:spPr>
          <a:xfrm>
            <a:off x="468313" y="1052513"/>
            <a:ext cx="8229600" cy="3886200"/>
          </a:xfrm>
        </p:spPr>
        <p:txBody>
          <a:bodyPr/>
          <a:lstStyle/>
          <a:p>
            <a:r>
              <a:rPr lang="zh-CN" altLang="zh-CN" sz="2800">
                <a:latin typeface="华文中宋" panose="02010600040101010101" pitchFamily="2" charset="-122"/>
                <a:ea typeface="华文中宋" panose="02010600040101010101" pitchFamily="2" charset="-122"/>
              </a:rPr>
              <a:t>一般来说，文化分为物质文化、制度习俗文化、精神文化等三个层次</a:t>
            </a:r>
            <a:r>
              <a:rPr lang="zh-CN" altLang="en-US" sz="2800">
                <a:latin typeface="华文中宋" panose="02010600040101010101" pitchFamily="2" charset="-122"/>
                <a:ea typeface="华文中宋" panose="02010600040101010101" pitchFamily="2" charset="-122"/>
              </a:rPr>
              <a:t>。</a:t>
            </a:r>
            <a:endParaRPr lang="en-US" altLang="zh-CN" sz="2800">
              <a:latin typeface="华文中宋" panose="02010600040101010101" pitchFamily="2" charset="-122"/>
              <a:ea typeface="华文中宋" panose="02010600040101010101" pitchFamily="2" charset="-122"/>
            </a:endParaRPr>
          </a:p>
          <a:p>
            <a:r>
              <a:rPr lang="zh-CN" altLang="zh-CN" sz="2800">
                <a:latin typeface="华文中宋" panose="02010600040101010101" pitchFamily="2" charset="-122"/>
                <a:ea typeface="华文中宋" panose="02010600040101010101" pitchFamily="2" charset="-122"/>
              </a:rPr>
              <a:t>物质文化指衣食住行所必须的全部物质层面的东西，以获取生存所必须的东西；</a:t>
            </a:r>
            <a:endParaRPr lang="en-US" altLang="zh-CN" sz="2800">
              <a:latin typeface="华文中宋" panose="02010600040101010101" pitchFamily="2" charset="-122"/>
              <a:ea typeface="华文中宋" panose="02010600040101010101" pitchFamily="2" charset="-122"/>
            </a:endParaRPr>
          </a:p>
          <a:p>
            <a:r>
              <a:rPr lang="zh-CN" altLang="zh-CN" sz="2800">
                <a:latin typeface="华文中宋" panose="02010600040101010101" pitchFamily="2" charset="-122"/>
                <a:ea typeface="华文中宋" panose="02010600040101010101" pitchFamily="2" charset="-122"/>
              </a:rPr>
              <a:t>制度习俗文化指道德伦理、社会规范、社会制度、风俗习惯、典章律法等，以构成复杂的人类社会；</a:t>
            </a:r>
            <a:endParaRPr lang="en-US" altLang="zh-CN" sz="2800">
              <a:latin typeface="华文中宋" panose="02010600040101010101" pitchFamily="2" charset="-122"/>
              <a:ea typeface="华文中宋" panose="02010600040101010101" pitchFamily="2" charset="-122"/>
            </a:endParaRPr>
          </a:p>
          <a:p>
            <a:r>
              <a:rPr lang="zh-CN" altLang="zh-CN" sz="2800">
                <a:latin typeface="华文中宋" panose="02010600040101010101" pitchFamily="2" charset="-122"/>
                <a:ea typeface="华文中宋" panose="02010600040101010101" pitchFamily="2" charset="-122"/>
              </a:rPr>
              <a:t>精神文化指艺术、音乐、戏剧、文学、宗教信仰等，以获得人类维持自我的平衡与完整。</a:t>
            </a:r>
            <a:endParaRPr lang="zh-CN" altLang="en-US" sz="2800">
              <a:latin typeface="华文中宋" panose="02010600040101010101" pitchFamily="2" charset="-122"/>
              <a:ea typeface="华文中宋" panose="02010600040101010101" pitchFamily="2" charset="-122"/>
            </a:endParaRPr>
          </a:p>
        </p:txBody>
      </p:sp>
    </p:spTree>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内容占位符 2"/>
          <p:cNvSpPr>
            <a:spLocks noGrp="1" noChangeArrowheads="1"/>
          </p:cNvSpPr>
          <p:nvPr>
            <p:ph idx="1"/>
          </p:nvPr>
        </p:nvSpPr>
        <p:spPr>
          <a:xfrm>
            <a:off x="611188" y="1484313"/>
            <a:ext cx="8229600" cy="3886200"/>
          </a:xfrm>
        </p:spPr>
        <p:txBody>
          <a:bodyPr/>
          <a:lstStyle/>
          <a:p>
            <a:r>
              <a:rPr lang="zh-CN" altLang="zh-CN" sz="2800" dirty="0">
                <a:latin typeface="华文中宋" panose="02010600040101010101" pitchFamily="2" charset="-122"/>
                <a:ea typeface="华文中宋" panose="02010600040101010101" pitchFamily="2" charset="-122"/>
              </a:rPr>
              <a:t>然而，对于语言教学来说，根据背景知识的功能，文化可分为知识文化和交际文化</a:t>
            </a:r>
            <a:r>
              <a:rPr lang="zh-CN" altLang="en-US" sz="2800" dirty="0">
                <a:latin typeface="华文中宋" panose="02010600040101010101" pitchFamily="2" charset="-122"/>
                <a:ea typeface="华文中宋" panose="02010600040101010101" pitchFamily="2" charset="-122"/>
              </a:rPr>
              <a:t>。</a:t>
            </a:r>
            <a:endParaRPr lang="en-US" altLang="zh-CN" sz="2800" dirty="0">
              <a:latin typeface="华文中宋" panose="02010600040101010101" pitchFamily="2" charset="-122"/>
              <a:ea typeface="华文中宋" panose="02010600040101010101" pitchFamily="2" charset="-122"/>
            </a:endParaRPr>
          </a:p>
          <a:p>
            <a:r>
              <a:rPr lang="zh-CN" altLang="zh-CN" sz="2800" dirty="0">
                <a:latin typeface="华文中宋" panose="02010600040101010101" pitchFamily="2" charset="-122"/>
                <a:ea typeface="华文中宋" panose="02010600040101010101" pitchFamily="2" charset="-122"/>
              </a:rPr>
              <a:t>知识文化是指两个文化背景不同的人进行交际时，不直接影响准确传递信息的语言和非语言的文化因素，交际文化则相反。</a:t>
            </a:r>
            <a:endParaRPr lang="en-US" altLang="zh-CN" sz="2800" dirty="0">
              <a:latin typeface="华文中宋" panose="02010600040101010101" pitchFamily="2" charset="-122"/>
              <a:ea typeface="华文中宋" panose="02010600040101010101" pitchFamily="2" charset="-122"/>
            </a:endParaRPr>
          </a:p>
          <a:p>
            <a:r>
              <a:rPr lang="zh-CN" altLang="zh-CN" sz="2800" dirty="0">
                <a:latin typeface="华文中宋" panose="02010600040101010101" pitchFamily="2" charset="-122"/>
                <a:ea typeface="华文中宋" panose="02010600040101010101" pitchFamily="2" charset="-122"/>
              </a:rPr>
              <a:t>我们认为，</a:t>
            </a:r>
            <a:r>
              <a:rPr lang="zh-CN" altLang="zh-CN" sz="2800" b="1" u="sng" dirty="0">
                <a:solidFill>
                  <a:srgbClr val="FF0000"/>
                </a:solidFill>
                <a:latin typeface="华文中宋" panose="02010600040101010101" pitchFamily="2" charset="-122"/>
                <a:ea typeface="华文中宋" panose="02010600040101010101" pitchFamily="2" charset="-122"/>
              </a:rPr>
              <a:t>与</a:t>
            </a:r>
            <a:r>
              <a:rPr lang="zh-CN" altLang="en-US" sz="2800" b="1" u="sng" dirty="0">
                <a:solidFill>
                  <a:srgbClr val="FF0000"/>
                </a:solidFill>
                <a:latin typeface="华文中宋" panose="02010600040101010101" pitchFamily="2" charset="-122"/>
                <a:ea typeface="华文中宋" panose="02010600040101010101" pitchFamily="2" charset="-122"/>
              </a:rPr>
              <a:t>国际中文教育</a:t>
            </a:r>
            <a:r>
              <a:rPr lang="zh-CN" altLang="zh-CN" sz="2800" b="1" u="sng" dirty="0">
                <a:solidFill>
                  <a:srgbClr val="FF0000"/>
                </a:solidFill>
                <a:latin typeface="华文中宋" panose="02010600040101010101" pitchFamily="2" charset="-122"/>
                <a:ea typeface="华文中宋" panose="02010600040101010101" pitchFamily="2" charset="-122"/>
              </a:rPr>
              <a:t>领域相关的应该是制度习俗文化和精神文化，或者说是交际文化</a:t>
            </a:r>
            <a:r>
              <a:rPr lang="zh-CN" altLang="zh-CN" sz="2800" dirty="0">
                <a:latin typeface="华文中宋" panose="02010600040101010101" pitchFamily="2" charset="-122"/>
                <a:ea typeface="华文中宋" panose="02010600040101010101" pitchFamily="2" charset="-122"/>
              </a:rPr>
              <a:t>。</a:t>
            </a:r>
            <a:endParaRPr lang="zh-CN" altLang="en-US" sz="2800" dirty="0">
              <a:latin typeface="华文中宋" panose="02010600040101010101" pitchFamily="2" charset="-122"/>
              <a:ea typeface="华文中宋" panose="02010600040101010101" pitchFamily="2" charset="-122"/>
            </a:endParaRPr>
          </a:p>
          <a:p>
            <a:endParaRPr lang="zh-CN" altLang="en-US" dirty="0"/>
          </a:p>
        </p:txBody>
      </p:sp>
    </p:spTree>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内容占位符 2"/>
          <p:cNvSpPr>
            <a:spLocks noGrp="1" noChangeArrowheads="1"/>
          </p:cNvSpPr>
          <p:nvPr>
            <p:ph idx="1"/>
          </p:nvPr>
        </p:nvSpPr>
        <p:spPr>
          <a:xfrm>
            <a:off x="539750" y="1341438"/>
            <a:ext cx="8229600" cy="4751387"/>
          </a:xfrm>
        </p:spPr>
        <p:txBody>
          <a:bodyPr/>
          <a:lstStyle/>
          <a:p>
            <a:r>
              <a:rPr lang="zh-CN" altLang="zh-CN" sz="2800">
                <a:latin typeface="华文中宋" panose="02010600040101010101" pitchFamily="2" charset="-122"/>
                <a:ea typeface="华文中宋" panose="02010600040101010101" pitchFamily="2" charset="-122"/>
              </a:rPr>
              <a:t>该领域的论文选题主要包括中华文化、中外文化对比、跨文化交际、中华文化传播、结合教学或教学资源的文化等五个方面。</a:t>
            </a:r>
            <a:endParaRPr lang="en-US" altLang="zh-CN" sz="2800">
              <a:latin typeface="华文中宋" panose="02010600040101010101" pitchFamily="2" charset="-122"/>
              <a:ea typeface="华文中宋" panose="02010600040101010101" pitchFamily="2" charset="-122"/>
            </a:endParaRPr>
          </a:p>
          <a:p>
            <a:r>
              <a:rPr lang="zh-CN" altLang="zh-CN" sz="2800">
                <a:latin typeface="华文中宋" panose="02010600040101010101" pitchFamily="2" charset="-122"/>
                <a:ea typeface="华文中宋" panose="02010600040101010101" pitchFamily="2" charset="-122"/>
              </a:rPr>
              <a:t>中华文化类选题包括中国历史、政治、宗教、哲学、社会价值观等诸多方面，如东南亚文化禁忌研究等</a:t>
            </a:r>
            <a:r>
              <a:rPr lang="zh-CN" altLang="en-US" sz="2800">
                <a:latin typeface="华文中宋" panose="02010600040101010101" pitchFamily="2" charset="-122"/>
                <a:ea typeface="华文中宋" panose="02010600040101010101" pitchFamily="2" charset="-122"/>
              </a:rPr>
              <a:t>。</a:t>
            </a:r>
            <a:r>
              <a:rPr lang="en-US" altLang="zh-CN" sz="2800">
                <a:solidFill>
                  <a:srgbClr val="FF0000"/>
                </a:solidFill>
                <a:latin typeface="华文中宋" panose="02010600040101010101" pitchFamily="2" charset="-122"/>
                <a:ea typeface="华文中宋" panose="02010600040101010101" pitchFamily="2" charset="-122"/>
              </a:rPr>
              <a:t>×</a:t>
            </a:r>
          </a:p>
          <a:p>
            <a:r>
              <a:rPr lang="zh-CN" altLang="zh-CN" sz="2800">
                <a:latin typeface="华文中宋" panose="02010600040101010101" pitchFamily="2" charset="-122"/>
                <a:ea typeface="华文中宋" panose="02010600040101010101" pitchFamily="2" charset="-122"/>
              </a:rPr>
              <a:t>中外文化对比类选题如面向跨文化交际的当代中韩婚俗对比研究、中俄谚语中的饮食文化对比研究等。</a:t>
            </a:r>
            <a:r>
              <a:rPr lang="en-US" altLang="zh-CN" sz="2800">
                <a:solidFill>
                  <a:srgbClr val="FF0000"/>
                </a:solidFill>
                <a:latin typeface="华文中宋" panose="02010600040101010101" pitchFamily="2" charset="-122"/>
                <a:ea typeface="华文中宋" panose="02010600040101010101" pitchFamily="2" charset="-122"/>
              </a:rPr>
              <a:t>×</a:t>
            </a:r>
          </a:p>
          <a:p>
            <a:endParaRPr lang="en-US" altLang="zh-CN"/>
          </a:p>
          <a:p>
            <a:endParaRPr lang="en-US" altLang="zh-CN"/>
          </a:p>
          <a:p>
            <a:endParaRPr lang="zh-CN" altLang="en-US"/>
          </a:p>
        </p:txBody>
      </p:sp>
    </p:spTree>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1" name="内容占位符 2"/>
          <p:cNvSpPr>
            <a:spLocks noGrp="1" noChangeArrowheads="1"/>
          </p:cNvSpPr>
          <p:nvPr>
            <p:ph idx="1"/>
          </p:nvPr>
        </p:nvSpPr>
        <p:spPr>
          <a:xfrm>
            <a:off x="395288" y="1412875"/>
            <a:ext cx="8229600" cy="3238500"/>
          </a:xfrm>
        </p:spPr>
        <p:txBody>
          <a:bodyPr/>
          <a:lstStyle/>
          <a:p>
            <a:r>
              <a:rPr lang="zh-CN" altLang="zh-CN">
                <a:latin typeface="华文中宋" panose="02010600040101010101" pitchFamily="2" charset="-122"/>
                <a:ea typeface="华文中宋" panose="02010600040101010101" pitchFamily="2" charset="-122"/>
              </a:rPr>
              <a:t>跨文化交际类选题包括跨文化交际、言语和非言语交际、交际失误与交际失败等</a:t>
            </a:r>
            <a:r>
              <a:rPr lang="zh-CN" altLang="en-US">
                <a:latin typeface="华文中宋" panose="02010600040101010101" pitchFamily="2" charset="-122"/>
                <a:ea typeface="华文中宋" panose="02010600040101010101" pitchFamily="2" charset="-122"/>
              </a:rPr>
              <a:t>。</a:t>
            </a:r>
            <a:endParaRPr lang="en-US" altLang="zh-CN">
              <a:latin typeface="华文中宋" panose="02010600040101010101" pitchFamily="2" charset="-122"/>
              <a:ea typeface="华文中宋" panose="02010600040101010101" pitchFamily="2" charset="-122"/>
            </a:endParaRPr>
          </a:p>
          <a:p>
            <a:r>
              <a:rPr lang="zh-CN" altLang="zh-CN">
                <a:latin typeface="华文中宋" panose="02010600040101010101" pitchFamily="2" charset="-122"/>
                <a:ea typeface="华文中宋" panose="02010600040101010101" pitchFamily="2" charset="-122"/>
              </a:rPr>
              <a:t>如对外汉语教育环境下的中美跨文化交际差异、中亚留学生跨文化交际语用失误类型的案例分析研究等。</a:t>
            </a:r>
            <a:r>
              <a:rPr lang="zh-CN" altLang="zh-CN">
                <a:solidFill>
                  <a:srgbClr val="FF0000"/>
                </a:solidFill>
                <a:latin typeface="华文中宋" panose="02010600040101010101" pitchFamily="2" charset="-122"/>
                <a:ea typeface="华文中宋" panose="02010600040101010101" pitchFamily="2" charset="-122"/>
              </a:rPr>
              <a:t>√</a:t>
            </a:r>
            <a:endParaRPr lang="en-US" altLang="zh-CN">
              <a:solidFill>
                <a:srgbClr val="FF0000"/>
              </a:solidFill>
              <a:latin typeface="华文中宋" panose="02010600040101010101" pitchFamily="2" charset="-122"/>
              <a:ea typeface="华文中宋" panose="02010600040101010101" pitchFamily="2" charset="-122"/>
            </a:endParaRPr>
          </a:p>
          <a:p>
            <a:endParaRPr lang="en-US" altLang="zh-CN"/>
          </a:p>
          <a:p>
            <a:endParaRPr lang="en-US" altLang="zh-CN"/>
          </a:p>
          <a:p>
            <a:endParaRPr lang="en-US" altLang="zh-CN"/>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4" fill="hold" nodeType="clickEffect">
                                  <p:stCondLst>
                                    <p:cond delay="0"/>
                                  </p:stCondLst>
                                  <p:childTnLst>
                                    <p:set>
                                      <p:cBhvr>
                                        <p:cTn id="6" dur="1" fill="hold">
                                          <p:stCondLst>
                                            <p:cond delay="0"/>
                                          </p:stCondLst>
                                        </p:cTn>
                                        <p:tgtEl>
                                          <p:spTgt spid="92161">
                                            <p:txEl>
                                              <p:pRg st="0" end="0"/>
                                            </p:txEl>
                                          </p:spTgt>
                                        </p:tgtEl>
                                        <p:attrNameLst>
                                          <p:attrName>style.visibility</p:attrName>
                                        </p:attrNameLst>
                                      </p:cBhvr>
                                      <p:to>
                                        <p:strVal val="visible"/>
                                      </p:to>
                                    </p:set>
                                    <p:animEffect transition="in" filter="wipe(down)">
                                      <p:cBhvr>
                                        <p:cTn id="7" dur="500"/>
                                        <p:tgtEl>
                                          <p:spTgt spid="92161">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4" fill="hold" nodeType="clickEffect">
                                  <p:stCondLst>
                                    <p:cond delay="0"/>
                                  </p:stCondLst>
                                  <p:childTnLst>
                                    <p:set>
                                      <p:cBhvr>
                                        <p:cTn id="11" dur="1" fill="hold">
                                          <p:stCondLst>
                                            <p:cond delay="0"/>
                                          </p:stCondLst>
                                        </p:cTn>
                                        <p:tgtEl>
                                          <p:spTgt spid="92161">
                                            <p:txEl>
                                              <p:pRg st="1" end="1"/>
                                            </p:txEl>
                                          </p:spTgt>
                                        </p:tgtEl>
                                        <p:attrNameLst>
                                          <p:attrName>style.visibility</p:attrName>
                                        </p:attrNameLst>
                                      </p:cBhvr>
                                      <p:to>
                                        <p:strVal val="visible"/>
                                      </p:to>
                                    </p:set>
                                    <p:animEffect transition="in" filter="wipe(down)">
                                      <p:cBhvr>
                                        <p:cTn id="12" dur="500"/>
                                        <p:tgtEl>
                                          <p:spTgt spid="92161">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内容占位符 2"/>
          <p:cNvSpPr>
            <a:spLocks noGrp="1" noChangeArrowheads="1"/>
          </p:cNvSpPr>
          <p:nvPr>
            <p:ph idx="1"/>
          </p:nvPr>
        </p:nvSpPr>
        <p:spPr>
          <a:xfrm>
            <a:off x="395288" y="620713"/>
            <a:ext cx="8229600" cy="5688012"/>
          </a:xfrm>
        </p:spPr>
        <p:txBody>
          <a:bodyPr/>
          <a:lstStyle/>
          <a:p>
            <a:r>
              <a:rPr lang="zh-CN" altLang="zh-CN" sz="2800">
                <a:latin typeface="华文中宋" panose="02010600040101010101" pitchFamily="2" charset="-122"/>
                <a:ea typeface="华文中宋" panose="02010600040101010101" pitchFamily="2" charset="-122"/>
              </a:rPr>
              <a:t>中华文化传播指人类文化由文化源地向外辐射传播或由一个社会群体向另一群体的散布过程</a:t>
            </a:r>
            <a:r>
              <a:rPr lang="zh-CN" altLang="en-US" sz="2800">
                <a:latin typeface="华文中宋" panose="02010600040101010101" pitchFamily="2" charset="-122"/>
                <a:ea typeface="华文中宋" panose="02010600040101010101" pitchFamily="2" charset="-122"/>
              </a:rPr>
              <a:t>。</a:t>
            </a:r>
            <a:endParaRPr lang="en-US" altLang="zh-CN" sz="2800">
              <a:latin typeface="华文中宋" panose="02010600040101010101" pitchFamily="2" charset="-122"/>
              <a:ea typeface="华文中宋" panose="02010600040101010101" pitchFamily="2" charset="-122"/>
            </a:endParaRPr>
          </a:p>
          <a:p>
            <a:endParaRPr lang="en-US" altLang="zh-CN" sz="2800">
              <a:latin typeface="华文中宋" panose="02010600040101010101" pitchFamily="2" charset="-122"/>
              <a:ea typeface="华文中宋" panose="02010600040101010101" pitchFamily="2" charset="-122"/>
            </a:endParaRPr>
          </a:p>
          <a:p>
            <a:r>
              <a:rPr lang="zh-CN" altLang="zh-CN" sz="2800">
                <a:latin typeface="华文中宋" panose="02010600040101010101" pitchFamily="2" charset="-122"/>
                <a:ea typeface="华文中宋" panose="02010600040101010101" pitchFamily="2" charset="-122"/>
              </a:rPr>
              <a:t>选题如孔子孝道思想在越南的传播及影响、缅甸东枝华文中学中华文化传播现状分析、中国影视作品在老挝汉语国际传播中的情况考察等。</a:t>
            </a:r>
            <a:r>
              <a:rPr lang="zh-CN" altLang="zh-CN" sz="2800" b="1">
                <a:solidFill>
                  <a:srgbClr val="FF0000"/>
                </a:solidFill>
                <a:latin typeface="华文中宋" panose="02010600040101010101" pitchFamily="2" charset="-122"/>
                <a:ea typeface="华文中宋" panose="02010600040101010101" pitchFamily="2" charset="-122"/>
              </a:rPr>
              <a:t>√</a:t>
            </a:r>
            <a:endParaRPr lang="en-US" altLang="zh-CN" sz="2800" b="1">
              <a:solidFill>
                <a:srgbClr val="FF0000"/>
              </a:solidFill>
              <a:latin typeface="华文中宋" panose="02010600040101010101" pitchFamily="2" charset="-122"/>
              <a:ea typeface="华文中宋" panose="02010600040101010101" pitchFamily="2" charset="-122"/>
            </a:endParaRPr>
          </a:p>
          <a:p>
            <a:endParaRPr lang="en-US" altLang="zh-CN" sz="2800" b="1">
              <a:solidFill>
                <a:srgbClr val="FF0000"/>
              </a:solidFill>
              <a:latin typeface="华文中宋" panose="02010600040101010101" pitchFamily="2" charset="-122"/>
              <a:ea typeface="华文中宋" panose="02010600040101010101" pitchFamily="2" charset="-122"/>
            </a:endParaRPr>
          </a:p>
          <a:p>
            <a:r>
              <a:rPr lang="zh-CN" altLang="zh-CN" sz="2800">
                <a:latin typeface="华文中宋" panose="02010600040101010101" pitchFamily="2" charset="-122"/>
                <a:ea typeface="华文中宋" panose="02010600040101010101" pitchFamily="2" charset="-122"/>
              </a:rPr>
              <a:t>结合教学或教学资源的文化类选题如中韩春节文化对比分析及教学策略探析、基于对外汉语教学的中国禁忌文化研究、对外汉语教材中饮食文化内容探析等。</a:t>
            </a:r>
            <a:r>
              <a:rPr lang="zh-CN" altLang="zh-CN" sz="2800" b="1">
                <a:solidFill>
                  <a:srgbClr val="FF0000"/>
                </a:solidFill>
                <a:latin typeface="华文中宋" panose="02010600040101010101" pitchFamily="2" charset="-122"/>
                <a:ea typeface="华文中宋" panose="02010600040101010101" pitchFamily="2" charset="-122"/>
              </a:rPr>
              <a:t>√</a:t>
            </a:r>
            <a:endParaRPr lang="en-US" altLang="zh-CN" sz="2800" b="1">
              <a:solidFill>
                <a:srgbClr val="FF0000"/>
              </a:solidFill>
              <a:latin typeface="华文中宋" panose="02010600040101010101" pitchFamily="2" charset="-122"/>
              <a:ea typeface="华文中宋" panose="02010600040101010101" pitchFamily="2" charset="-122"/>
            </a:endParaRPr>
          </a:p>
          <a:p>
            <a:endParaRPr lang="zh-CN" altLang="en-US"/>
          </a:p>
          <a:p>
            <a:endParaRPr lang="zh-CN" altLang="en-US"/>
          </a:p>
        </p:txBody>
      </p:sp>
    </p:spTree>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09" name="内容占位符 2"/>
          <p:cNvSpPr>
            <a:spLocks noGrp="1" noChangeArrowheads="1"/>
          </p:cNvSpPr>
          <p:nvPr>
            <p:ph idx="1"/>
          </p:nvPr>
        </p:nvSpPr>
        <p:spPr>
          <a:xfrm>
            <a:off x="250825" y="950913"/>
            <a:ext cx="8785225" cy="5905500"/>
          </a:xfrm>
        </p:spPr>
        <p:txBody>
          <a:bodyPr/>
          <a:lstStyle/>
          <a:p>
            <a:r>
              <a:rPr lang="zh-CN" altLang="zh-CN" sz="2600" dirty="0">
                <a:latin typeface="华文中宋" panose="02010600040101010101" pitchFamily="2" charset="-122"/>
                <a:ea typeface="华文中宋" panose="02010600040101010101" pitchFamily="2" charset="-122"/>
              </a:rPr>
              <a:t>要推进</a:t>
            </a:r>
            <a:r>
              <a:rPr lang="zh-CN" altLang="en-US" sz="2600" dirty="0">
                <a:latin typeface="华文中宋" panose="02010600040101010101" pitchFamily="2" charset="-122"/>
                <a:ea typeface="华文中宋" panose="02010600040101010101" pitchFamily="2" charset="-122"/>
              </a:rPr>
              <a:t>国际中文教育</a:t>
            </a:r>
            <a:r>
              <a:rPr lang="zh-CN" altLang="zh-CN" sz="2600" dirty="0">
                <a:latin typeface="华文中宋" panose="02010600040101010101" pitchFamily="2" charset="-122"/>
                <a:ea typeface="华文中宋" panose="02010600040101010101" pitchFamily="2" charset="-122"/>
              </a:rPr>
              <a:t>，必须要了解中西方文化，加强跨文化交际，提升文化传播力。</a:t>
            </a:r>
            <a:endParaRPr lang="en-US" altLang="zh-CN" sz="2600" dirty="0">
              <a:latin typeface="华文中宋" panose="02010600040101010101" pitchFamily="2" charset="-122"/>
              <a:ea typeface="华文中宋" panose="02010600040101010101" pitchFamily="2" charset="-122"/>
            </a:endParaRPr>
          </a:p>
          <a:p>
            <a:r>
              <a:rPr lang="zh-CN" altLang="zh-CN" sz="2600" dirty="0">
                <a:latin typeface="华文中宋" panose="02010600040101010101" pitchFamily="2" charset="-122"/>
                <a:ea typeface="华文中宋" panose="02010600040101010101" pitchFamily="2" charset="-122"/>
              </a:rPr>
              <a:t>其中比例最高的是“中华文化传播”（</a:t>
            </a:r>
            <a:r>
              <a:rPr lang="en-US" altLang="zh-CN" sz="2600" dirty="0">
                <a:latin typeface="华文中宋" panose="02010600040101010101" pitchFamily="2" charset="-122"/>
                <a:ea typeface="华文中宋" panose="02010600040101010101" pitchFamily="2" charset="-122"/>
              </a:rPr>
              <a:t>28.8%</a:t>
            </a:r>
            <a:r>
              <a:rPr lang="zh-CN" altLang="zh-CN" sz="2600" dirty="0">
                <a:latin typeface="华文中宋" panose="02010600040101010101" pitchFamily="2" charset="-122"/>
                <a:ea typeface="华文中宋" panose="02010600040101010101" pitchFamily="2" charset="-122"/>
              </a:rPr>
              <a:t>），其次是“结合教学的文化”（</a:t>
            </a:r>
            <a:r>
              <a:rPr lang="en-US" altLang="zh-CN" sz="2600" dirty="0">
                <a:latin typeface="华文中宋" panose="02010600040101010101" pitchFamily="2" charset="-122"/>
                <a:ea typeface="华文中宋" panose="02010600040101010101" pitchFamily="2" charset="-122"/>
              </a:rPr>
              <a:t>24.1%</a:t>
            </a:r>
            <a:r>
              <a:rPr lang="zh-CN" altLang="zh-CN" sz="2600" dirty="0">
                <a:latin typeface="华文中宋" panose="02010600040101010101" pitchFamily="2" charset="-122"/>
                <a:ea typeface="华文中宋" panose="02010600040101010101" pitchFamily="2" charset="-122"/>
              </a:rPr>
              <a:t>）、“结合教学资源的文化”（</a:t>
            </a:r>
            <a:r>
              <a:rPr lang="en-US" altLang="zh-CN" sz="2600" dirty="0">
                <a:latin typeface="华文中宋" panose="02010600040101010101" pitchFamily="2" charset="-122"/>
                <a:ea typeface="华文中宋" panose="02010600040101010101" pitchFamily="2" charset="-122"/>
              </a:rPr>
              <a:t>10.6%</a:t>
            </a:r>
            <a:r>
              <a:rPr lang="zh-CN" altLang="zh-CN" sz="2600" dirty="0">
                <a:latin typeface="华文中宋" panose="02010600040101010101" pitchFamily="2" charset="-122"/>
                <a:ea typeface="华文中宋" panose="02010600040101010101" pitchFamily="2" charset="-122"/>
              </a:rPr>
              <a:t>）以及“跨文化交际”（</a:t>
            </a:r>
            <a:r>
              <a:rPr lang="en-US" altLang="zh-CN" sz="2600" dirty="0">
                <a:latin typeface="华文中宋" panose="02010600040101010101" pitchFamily="2" charset="-122"/>
                <a:ea typeface="华文中宋" panose="02010600040101010101" pitchFamily="2" charset="-122"/>
              </a:rPr>
              <a:t>3.5%</a:t>
            </a:r>
            <a:r>
              <a:rPr lang="zh-CN" altLang="zh-CN" sz="2600" dirty="0">
                <a:latin typeface="华文中宋" panose="02010600040101010101" pitchFamily="2" charset="-122"/>
                <a:ea typeface="华文中宋" panose="02010600040101010101" pitchFamily="2" charset="-122"/>
              </a:rPr>
              <a:t>）。这些选题占该领域的</a:t>
            </a:r>
            <a:r>
              <a:rPr lang="en-US" altLang="zh-CN" sz="2600" dirty="0">
                <a:latin typeface="华文中宋" panose="02010600040101010101" pitchFamily="2" charset="-122"/>
                <a:ea typeface="华文中宋" panose="02010600040101010101" pitchFamily="2" charset="-122"/>
              </a:rPr>
              <a:t>67.6%</a:t>
            </a:r>
            <a:r>
              <a:rPr lang="zh-CN" altLang="zh-CN" sz="2600" dirty="0">
                <a:latin typeface="华文中宋" panose="02010600040101010101" pitchFamily="2" charset="-122"/>
                <a:ea typeface="华文中宋" panose="02010600040101010101" pitchFamily="2" charset="-122"/>
              </a:rPr>
              <a:t>，针对性和实践性较强。</a:t>
            </a:r>
            <a:endParaRPr lang="en-US" altLang="zh-CN" sz="2600" dirty="0">
              <a:latin typeface="华文中宋" panose="02010600040101010101" pitchFamily="2" charset="-122"/>
              <a:ea typeface="华文中宋" panose="02010600040101010101" pitchFamily="2" charset="-122"/>
            </a:endParaRPr>
          </a:p>
          <a:p>
            <a:r>
              <a:rPr lang="zh-CN" altLang="zh-CN" sz="2600" dirty="0">
                <a:latin typeface="华文中宋" panose="02010600040101010101" pitchFamily="2" charset="-122"/>
                <a:ea typeface="华文中宋" panose="02010600040101010101" pitchFamily="2" charset="-122"/>
              </a:rPr>
              <a:t>这与新时期</a:t>
            </a:r>
            <a:r>
              <a:rPr lang="zh-CN" altLang="en-US" sz="2600" dirty="0">
                <a:latin typeface="华文中宋" panose="02010600040101010101" pitchFamily="2" charset="-122"/>
                <a:ea typeface="华文中宋" panose="02010600040101010101" pitchFamily="2" charset="-122"/>
              </a:rPr>
              <a:t>国际中文教育</a:t>
            </a:r>
            <a:r>
              <a:rPr lang="zh-CN" altLang="zh-CN" sz="2600" dirty="0">
                <a:latin typeface="华文中宋" panose="02010600040101010101" pitchFamily="2" charset="-122"/>
                <a:ea typeface="华文中宋" panose="02010600040101010101" pitchFamily="2" charset="-122"/>
              </a:rPr>
              <a:t>发展目标有关，即不限于“培养外国人的汉语交际能力”，而是还要“传播中国文化”，尤其是在孔子学院的设立宗旨中，对此表达得最为明确</a:t>
            </a:r>
            <a:r>
              <a:rPr lang="en-US" altLang="zh-CN" sz="2600" dirty="0">
                <a:latin typeface="华文中宋" panose="02010600040101010101" pitchFamily="2" charset="-122"/>
                <a:ea typeface="华文中宋" panose="02010600040101010101" pitchFamily="2" charset="-122"/>
              </a:rPr>
              <a:t>: </a:t>
            </a:r>
            <a:r>
              <a:rPr lang="zh-CN" altLang="zh-CN" sz="2600" dirty="0">
                <a:latin typeface="华文中宋" panose="02010600040101010101" pitchFamily="2" charset="-122"/>
                <a:ea typeface="华文中宋" panose="02010600040101010101" pitchFamily="2" charset="-122"/>
              </a:rPr>
              <a:t>“（孔子学院是）推广汉语教学，传播中国文化的重要平台——无疑成为中华文化走出去的重要途径”。</a:t>
            </a:r>
            <a:endParaRPr lang="zh-CN" altLang="en-US" sz="2600" dirty="0">
              <a:latin typeface="华文中宋" panose="02010600040101010101" pitchFamily="2" charset="-122"/>
              <a:ea typeface="华文中宋" panose="02010600040101010101" pitchFamily="2" charset="-122"/>
            </a:endParaRPr>
          </a:p>
          <a:p>
            <a:endParaRPr lang="zh-CN" altLang="en-US" sz="2800" dirty="0">
              <a:latin typeface="华文中宋" panose="02010600040101010101" pitchFamily="2" charset="-122"/>
              <a:ea typeface="华文中宋" panose="02010600040101010101" pitchFamily="2" charset="-122"/>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6" presetClass="entr" presetSubtype="16" fill="hold" nodeType="clickEffect">
                                  <p:stCondLst>
                                    <p:cond delay="0"/>
                                  </p:stCondLst>
                                  <p:childTnLst>
                                    <p:set>
                                      <p:cBhvr>
                                        <p:cTn id="6" dur="1" fill="hold">
                                          <p:stCondLst>
                                            <p:cond delay="0"/>
                                          </p:stCondLst>
                                        </p:cTn>
                                        <p:tgtEl>
                                          <p:spTgt spid="94209">
                                            <p:txEl>
                                              <p:pRg st="0" end="0"/>
                                            </p:txEl>
                                          </p:spTgt>
                                        </p:tgtEl>
                                        <p:attrNameLst>
                                          <p:attrName>style.visibility</p:attrName>
                                        </p:attrNameLst>
                                      </p:cBhvr>
                                      <p:to>
                                        <p:strVal val="visible"/>
                                      </p:to>
                                    </p:set>
                                    <p:animEffect transition="in" filter="circle(in)">
                                      <p:cBhvr>
                                        <p:cTn id="7" dur="2000"/>
                                        <p:tgtEl>
                                          <p:spTgt spid="94209">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6" presetClass="entr" presetSubtype="16" fill="hold" nodeType="clickEffect">
                                  <p:stCondLst>
                                    <p:cond delay="0"/>
                                  </p:stCondLst>
                                  <p:childTnLst>
                                    <p:set>
                                      <p:cBhvr>
                                        <p:cTn id="11" dur="1" fill="hold">
                                          <p:stCondLst>
                                            <p:cond delay="0"/>
                                          </p:stCondLst>
                                        </p:cTn>
                                        <p:tgtEl>
                                          <p:spTgt spid="94209">
                                            <p:txEl>
                                              <p:pRg st="1" end="1"/>
                                            </p:txEl>
                                          </p:spTgt>
                                        </p:tgtEl>
                                        <p:attrNameLst>
                                          <p:attrName>style.visibility</p:attrName>
                                        </p:attrNameLst>
                                      </p:cBhvr>
                                      <p:to>
                                        <p:strVal val="visible"/>
                                      </p:to>
                                    </p:set>
                                    <p:animEffect transition="in" filter="circle(in)">
                                      <p:cBhvr>
                                        <p:cTn id="12" dur="2000"/>
                                        <p:tgtEl>
                                          <p:spTgt spid="94209">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6" presetClass="entr" presetSubtype="16" fill="hold" nodeType="clickEffect">
                                  <p:stCondLst>
                                    <p:cond delay="0"/>
                                  </p:stCondLst>
                                  <p:childTnLst>
                                    <p:set>
                                      <p:cBhvr>
                                        <p:cTn id="16" dur="1" fill="hold">
                                          <p:stCondLst>
                                            <p:cond delay="0"/>
                                          </p:stCondLst>
                                        </p:cTn>
                                        <p:tgtEl>
                                          <p:spTgt spid="94209">
                                            <p:txEl>
                                              <p:pRg st="2" end="2"/>
                                            </p:txEl>
                                          </p:spTgt>
                                        </p:tgtEl>
                                        <p:attrNameLst>
                                          <p:attrName>style.visibility</p:attrName>
                                        </p:attrNameLst>
                                      </p:cBhvr>
                                      <p:to>
                                        <p:strVal val="visible"/>
                                      </p:to>
                                    </p:set>
                                    <p:animEffect transition="in" filter="circle(in)">
                                      <p:cBhvr>
                                        <p:cTn id="17" dur="2000"/>
                                        <p:tgtEl>
                                          <p:spTgt spid="94209">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内容占位符 2"/>
          <p:cNvSpPr>
            <a:spLocks noGrp="1" noChangeArrowheads="1"/>
          </p:cNvSpPr>
          <p:nvPr>
            <p:ph idx="1"/>
          </p:nvPr>
        </p:nvSpPr>
        <p:spPr>
          <a:xfrm>
            <a:off x="468313" y="765175"/>
            <a:ext cx="8424862" cy="5903913"/>
          </a:xfrm>
        </p:spPr>
        <p:txBody>
          <a:bodyPr/>
          <a:lstStyle/>
          <a:p>
            <a:r>
              <a:rPr lang="zh-CN" altLang="zh-CN" sz="2800" dirty="0">
                <a:latin typeface="华文中宋" panose="02010600040101010101" pitchFamily="2" charset="-122"/>
                <a:ea typeface="华文中宋" panose="02010600040101010101" pitchFamily="2" charset="-122"/>
              </a:rPr>
              <a:t>在这些选题中，较关注制度习俗文化研究，比例较高的是节日文化（</a:t>
            </a:r>
            <a:r>
              <a:rPr lang="en-US" altLang="zh-CN" sz="2800" dirty="0">
                <a:latin typeface="华文中宋" panose="02010600040101010101" pitchFamily="2" charset="-122"/>
                <a:ea typeface="华文中宋" panose="02010600040101010101" pitchFamily="2" charset="-122"/>
              </a:rPr>
              <a:t>14.5%</a:t>
            </a:r>
            <a:r>
              <a:rPr lang="zh-CN" altLang="zh-CN" sz="2800" dirty="0">
                <a:latin typeface="华文中宋" panose="02010600040101010101" pitchFamily="2" charset="-122"/>
                <a:ea typeface="华文中宋" panose="02010600040101010101" pitchFamily="2" charset="-122"/>
              </a:rPr>
              <a:t>）、饮食文化（</a:t>
            </a:r>
            <a:r>
              <a:rPr lang="en-US" altLang="zh-CN" sz="2800" dirty="0">
                <a:latin typeface="华文中宋" panose="02010600040101010101" pitchFamily="2" charset="-122"/>
                <a:ea typeface="华文中宋" panose="02010600040101010101" pitchFamily="2" charset="-122"/>
              </a:rPr>
              <a:t>11.3%</a:t>
            </a:r>
            <a:r>
              <a:rPr lang="zh-CN" altLang="zh-CN" sz="2800" dirty="0">
                <a:latin typeface="华文中宋" panose="02010600040101010101" pitchFamily="2" charset="-122"/>
                <a:ea typeface="华文中宋" panose="02010600040101010101" pitchFamily="2" charset="-122"/>
              </a:rPr>
              <a:t>）、姓名文化（</a:t>
            </a:r>
            <a:r>
              <a:rPr lang="en-US" altLang="zh-CN" sz="2800" dirty="0">
                <a:latin typeface="华文中宋" panose="02010600040101010101" pitchFamily="2" charset="-122"/>
                <a:ea typeface="华文中宋" panose="02010600040101010101" pitchFamily="2" charset="-122"/>
              </a:rPr>
              <a:t>8.1%</a:t>
            </a:r>
            <a:r>
              <a:rPr lang="zh-CN" altLang="zh-CN" sz="2800" dirty="0">
                <a:latin typeface="华文中宋" panose="02010600040101010101" pitchFamily="2" charset="-122"/>
                <a:ea typeface="华文中宋" panose="02010600040101010101" pitchFamily="2" charset="-122"/>
              </a:rPr>
              <a:t>）、婚俗文化（</a:t>
            </a:r>
            <a:r>
              <a:rPr lang="en-US" altLang="zh-CN" sz="2800" dirty="0">
                <a:latin typeface="华文中宋" panose="02010600040101010101" pitchFamily="2" charset="-122"/>
                <a:ea typeface="华文中宋" panose="02010600040101010101" pitchFamily="2" charset="-122"/>
              </a:rPr>
              <a:t>6.5%</a:t>
            </a:r>
            <a:r>
              <a:rPr lang="zh-CN" altLang="zh-CN" sz="2800" dirty="0">
                <a:latin typeface="华文中宋" panose="02010600040101010101" pitchFamily="2" charset="-122"/>
                <a:ea typeface="华文中宋" panose="02010600040101010101" pitchFamily="2" charset="-122"/>
              </a:rPr>
              <a:t>）、禁忌文化（</a:t>
            </a:r>
            <a:r>
              <a:rPr lang="en-US" altLang="zh-CN" sz="2800" dirty="0">
                <a:latin typeface="华文中宋" panose="02010600040101010101" pitchFamily="2" charset="-122"/>
                <a:ea typeface="华文中宋" panose="02010600040101010101" pitchFamily="2" charset="-122"/>
              </a:rPr>
              <a:t>6.5%</a:t>
            </a:r>
            <a:r>
              <a:rPr lang="zh-CN" altLang="zh-CN" sz="2800" dirty="0">
                <a:latin typeface="华文中宋" panose="02010600040101010101" pitchFamily="2" charset="-122"/>
                <a:ea typeface="华文中宋" panose="02010600040101010101" pitchFamily="2" charset="-122"/>
              </a:rPr>
              <a:t>）、茶文化（</a:t>
            </a:r>
            <a:r>
              <a:rPr lang="en-US" altLang="zh-CN" sz="2800" dirty="0">
                <a:latin typeface="华文中宋" panose="02010600040101010101" pitchFamily="2" charset="-122"/>
                <a:ea typeface="华文中宋" panose="02010600040101010101" pitchFamily="2" charset="-122"/>
              </a:rPr>
              <a:t>6.5%</a:t>
            </a:r>
            <a:r>
              <a:rPr lang="zh-CN" altLang="zh-CN" sz="2800" dirty="0">
                <a:latin typeface="华文中宋" panose="02010600040101010101" pitchFamily="2" charset="-122"/>
                <a:ea typeface="华文中宋" panose="02010600040101010101" pitchFamily="2" charset="-122"/>
              </a:rPr>
              <a:t>），还有礼仪（</a:t>
            </a:r>
            <a:r>
              <a:rPr lang="en-US" altLang="zh-CN" sz="2800" dirty="0">
                <a:latin typeface="华文中宋" panose="02010600040101010101" pitchFamily="2" charset="-122"/>
                <a:ea typeface="华文中宋" panose="02010600040101010101" pitchFamily="2" charset="-122"/>
              </a:rPr>
              <a:t>4.8%</a:t>
            </a:r>
            <a:r>
              <a:rPr lang="zh-CN" altLang="zh-CN" sz="2800" dirty="0">
                <a:latin typeface="华文中宋" panose="02010600040101010101" pitchFamily="2" charset="-122"/>
                <a:ea typeface="华文中宋" panose="02010600040101010101" pitchFamily="2" charset="-122"/>
              </a:rPr>
              <a:t>）、孝文化（</a:t>
            </a:r>
            <a:r>
              <a:rPr lang="en-US" altLang="zh-CN" sz="2800" dirty="0">
                <a:latin typeface="华文中宋" panose="02010600040101010101" pitchFamily="2" charset="-122"/>
                <a:ea typeface="华文中宋" panose="02010600040101010101" pitchFamily="2" charset="-122"/>
              </a:rPr>
              <a:t>4.8%</a:t>
            </a:r>
            <a:r>
              <a:rPr lang="zh-CN" altLang="zh-CN" sz="2800" dirty="0">
                <a:latin typeface="华文中宋" panose="02010600040101010101" pitchFamily="2" charset="-122"/>
                <a:ea typeface="华文中宋" panose="02010600040101010101" pitchFamily="2" charset="-122"/>
              </a:rPr>
              <a:t>）、商业文化（</a:t>
            </a:r>
            <a:r>
              <a:rPr lang="en-US" altLang="zh-CN" sz="2800" dirty="0">
                <a:latin typeface="华文中宋" panose="02010600040101010101" pitchFamily="2" charset="-122"/>
                <a:ea typeface="华文中宋" panose="02010600040101010101" pitchFamily="2" charset="-122"/>
              </a:rPr>
              <a:t>4.8%</a:t>
            </a:r>
            <a:r>
              <a:rPr lang="zh-CN" altLang="zh-CN" sz="2800" dirty="0">
                <a:latin typeface="华文中宋" panose="02010600040101010101" pitchFamily="2" charset="-122"/>
                <a:ea typeface="华文中宋" panose="02010600040101010101" pitchFamily="2" charset="-122"/>
              </a:rPr>
              <a:t>）、体育文化（</a:t>
            </a:r>
            <a:r>
              <a:rPr lang="en-US" altLang="zh-CN" sz="2800" dirty="0">
                <a:latin typeface="华文中宋" panose="02010600040101010101" pitchFamily="2" charset="-122"/>
                <a:ea typeface="华文中宋" panose="02010600040101010101" pitchFamily="2" charset="-122"/>
              </a:rPr>
              <a:t>3.2%</a:t>
            </a:r>
            <a:r>
              <a:rPr lang="zh-CN" altLang="zh-CN" sz="2800" dirty="0">
                <a:latin typeface="华文中宋" panose="02010600040101010101" pitchFamily="2" charset="-122"/>
                <a:ea typeface="华文中宋" panose="02010600040101010101" pitchFamily="2" charset="-122"/>
              </a:rPr>
              <a:t>）、生肖文化（</a:t>
            </a:r>
            <a:r>
              <a:rPr lang="en-US" altLang="zh-CN" sz="2800" dirty="0">
                <a:latin typeface="华文中宋" panose="02010600040101010101" pitchFamily="2" charset="-122"/>
                <a:ea typeface="华文中宋" panose="02010600040101010101" pitchFamily="2" charset="-122"/>
              </a:rPr>
              <a:t>3.2%</a:t>
            </a:r>
            <a:r>
              <a:rPr lang="zh-CN" altLang="zh-CN" sz="2800" dirty="0">
                <a:latin typeface="华文中宋" panose="02010600040101010101" pitchFamily="2" charset="-122"/>
                <a:ea typeface="华文中宋" panose="02010600040101010101" pitchFamily="2" charset="-122"/>
              </a:rPr>
              <a:t>），还包括和合文化、俭文化、圣文化、面子观、龙文化、颜色文化、忠文化等。</a:t>
            </a:r>
            <a:endParaRPr lang="en-US" altLang="zh-CN" sz="2800" dirty="0">
              <a:latin typeface="华文中宋" panose="02010600040101010101" pitchFamily="2" charset="-122"/>
              <a:ea typeface="华文中宋" panose="02010600040101010101" pitchFamily="2" charset="-122"/>
            </a:endParaRPr>
          </a:p>
          <a:p>
            <a:r>
              <a:rPr lang="zh-CN" altLang="zh-CN" sz="2800" dirty="0">
                <a:latin typeface="华文中宋" panose="02010600040101010101" pitchFamily="2" charset="-122"/>
                <a:ea typeface="华文中宋" panose="02010600040101010101" pitchFamily="2" charset="-122"/>
              </a:rPr>
              <a:t>然而，“文化与交际”领域还有</a:t>
            </a:r>
            <a:r>
              <a:rPr lang="en-US" altLang="zh-CN" sz="2800" dirty="0">
                <a:latin typeface="华文中宋" panose="02010600040101010101" pitchFamily="2" charset="-122"/>
                <a:ea typeface="华文中宋" panose="02010600040101010101" pitchFamily="2" charset="-122"/>
              </a:rPr>
              <a:t>32.4%</a:t>
            </a:r>
            <a:r>
              <a:rPr lang="zh-CN" altLang="zh-CN" sz="2800" dirty="0">
                <a:latin typeface="华文中宋" panose="02010600040101010101" pitchFamily="2" charset="-122"/>
                <a:ea typeface="华文中宋" panose="02010600040101010101" pitchFamily="2" charset="-122"/>
              </a:rPr>
              <a:t>没有关照</a:t>
            </a:r>
            <a:r>
              <a:rPr lang="zh-CN" altLang="en-US" sz="2800" dirty="0">
                <a:latin typeface="华文中宋" panose="02010600040101010101" pitchFamily="2" charset="-122"/>
                <a:ea typeface="华文中宋" panose="02010600040101010101" pitchFamily="2" charset="-122"/>
              </a:rPr>
              <a:t>国际中文教育</a:t>
            </a:r>
            <a:r>
              <a:rPr lang="zh-CN" altLang="zh-CN" sz="2800" dirty="0">
                <a:latin typeface="华文中宋" panose="02010600040101010101" pitchFamily="2" charset="-122"/>
                <a:ea typeface="华文中宋" panose="02010600040101010101" pitchFamily="2" charset="-122"/>
              </a:rPr>
              <a:t>实际，包括汉外文化对比（</a:t>
            </a:r>
            <a:r>
              <a:rPr lang="en-US" altLang="zh-CN" sz="2800" dirty="0">
                <a:latin typeface="华文中宋" panose="02010600040101010101" pitchFamily="2" charset="-122"/>
                <a:ea typeface="华文中宋" panose="02010600040101010101" pitchFamily="2" charset="-122"/>
              </a:rPr>
              <a:t>20.0%</a:t>
            </a:r>
            <a:r>
              <a:rPr lang="zh-CN" altLang="zh-CN" sz="2800" dirty="0">
                <a:latin typeface="华文中宋" panose="02010600040101010101" pitchFamily="2" charset="-122"/>
                <a:ea typeface="华文中宋" panose="02010600040101010101" pitchFamily="2" charset="-122"/>
              </a:rPr>
              <a:t>）和中西方文化（</a:t>
            </a:r>
            <a:r>
              <a:rPr lang="en-US" altLang="zh-CN" sz="2800" dirty="0">
                <a:latin typeface="华文中宋" panose="02010600040101010101" pitchFamily="2" charset="-122"/>
                <a:ea typeface="华文中宋" panose="02010600040101010101" pitchFamily="2" charset="-122"/>
              </a:rPr>
              <a:t>12.4%</a:t>
            </a:r>
            <a:r>
              <a:rPr lang="zh-CN" altLang="zh-CN" sz="2800" dirty="0">
                <a:latin typeface="华文中宋" panose="02010600040101010101" pitchFamily="2" charset="-122"/>
                <a:ea typeface="华文中宋" panose="02010600040101010101" pitchFamily="2" charset="-122"/>
              </a:rPr>
              <a:t>），这两个领域的选题不宜作为</a:t>
            </a:r>
            <a:r>
              <a:rPr lang="zh-CN" altLang="en-US" sz="2800" dirty="0">
                <a:latin typeface="华文中宋" panose="02010600040101010101" pitchFamily="2" charset="-122"/>
                <a:ea typeface="华文中宋" panose="02010600040101010101" pitchFamily="2" charset="-122"/>
              </a:rPr>
              <a:t>国际中文教育</a:t>
            </a:r>
            <a:r>
              <a:rPr lang="zh-CN" altLang="zh-CN" sz="2800" dirty="0">
                <a:latin typeface="华文中宋" panose="02010600040101010101" pitchFamily="2" charset="-122"/>
                <a:ea typeface="华文中宋" panose="02010600040101010101" pitchFamily="2" charset="-122"/>
              </a:rPr>
              <a:t>专业硕士研究生学位论文的选题。</a:t>
            </a:r>
            <a:endParaRPr lang="zh-CN" altLang="en-US" sz="2800" dirty="0">
              <a:latin typeface="华文中宋" panose="02010600040101010101" pitchFamily="2" charset="-122"/>
              <a:ea typeface="华文中宋" panose="02010600040101010101" pitchFamily="2" charset="-122"/>
            </a:endParaRPr>
          </a:p>
          <a:p>
            <a:endParaRPr lang="zh-CN" altLang="en-US" sz="2800" dirty="0">
              <a:latin typeface="华文中宋" panose="02010600040101010101" pitchFamily="2" charset="-122"/>
              <a:ea typeface="华文中宋" panose="02010600040101010101" pitchFamily="2" charset="-122"/>
            </a:endParaRPr>
          </a:p>
        </p:txBody>
      </p:sp>
    </p:spTree>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标题 1"/>
          <p:cNvSpPr>
            <a:spLocks noGrp="1" noChangeArrowheads="1"/>
          </p:cNvSpPr>
          <p:nvPr>
            <p:ph type="title"/>
          </p:nvPr>
        </p:nvSpPr>
        <p:spPr>
          <a:xfrm>
            <a:off x="457200" y="628650"/>
            <a:ext cx="8229600" cy="1371600"/>
          </a:xfrm>
        </p:spPr>
        <p:txBody>
          <a:bodyPr/>
          <a:lstStyle/>
          <a:p>
            <a:r>
              <a:rPr lang="zh-CN" altLang="en-US">
                <a:latin typeface="华文中宋" panose="02010600040101010101" pitchFamily="2" charset="-122"/>
                <a:ea typeface="华文中宋" panose="02010600040101010101" pitchFamily="2" charset="-122"/>
              </a:rPr>
              <a:t>（五）</a:t>
            </a:r>
            <a:r>
              <a:rPr lang="zh-CN" altLang="zh-CN">
                <a:latin typeface="华文中宋" panose="02010600040101010101" pitchFamily="2" charset="-122"/>
                <a:ea typeface="华文中宋" panose="02010600040101010101" pitchFamily="2" charset="-122"/>
              </a:rPr>
              <a:t>职业道德与专业发展</a:t>
            </a:r>
            <a:endParaRPr lang="zh-CN" altLang="en-US">
              <a:latin typeface="华文中宋" panose="02010600040101010101" pitchFamily="2" charset="-122"/>
              <a:ea typeface="华文中宋" panose="02010600040101010101" pitchFamily="2" charset="-122"/>
            </a:endParaRPr>
          </a:p>
        </p:txBody>
      </p:sp>
      <p:sp>
        <p:nvSpPr>
          <p:cNvPr id="2" name="内容占位符 2"/>
          <p:cNvSpPr>
            <a:spLocks noGrp="1" noChangeArrowheads="1"/>
          </p:cNvSpPr>
          <p:nvPr>
            <p:ph idx="1"/>
          </p:nvPr>
        </p:nvSpPr>
        <p:spPr>
          <a:xfrm>
            <a:off x="492125" y="2420938"/>
            <a:ext cx="8229600" cy="3886200"/>
          </a:xfrm>
        </p:spPr>
        <p:txBody>
          <a:bodyPr/>
          <a:lstStyle/>
          <a:p>
            <a:r>
              <a:rPr lang="zh-CN" altLang="zh-CN">
                <a:latin typeface="华文中宋" panose="02010600040101010101" pitchFamily="2" charset="-122"/>
                <a:ea typeface="华文中宋" panose="02010600040101010101" pitchFamily="2" charset="-122"/>
              </a:rPr>
              <a:t>国际汉语教师的职业道德与专业发展要求具备教师职业道德、良好的心理素质以及教育研究能力和专业发展意识。</a:t>
            </a:r>
            <a:endParaRPr lang="en-US" altLang="zh-CN">
              <a:latin typeface="华文中宋" panose="02010600040101010101" pitchFamily="2" charset="-122"/>
              <a:ea typeface="华文中宋" panose="02010600040101010101" pitchFamily="2" charset="-122"/>
            </a:endParaRPr>
          </a:p>
          <a:p>
            <a:r>
              <a:rPr lang="zh-CN" altLang="zh-CN">
                <a:latin typeface="华文中宋" panose="02010600040101010101" pitchFamily="2" charset="-122"/>
                <a:ea typeface="华文中宋" panose="02010600040101010101" pitchFamily="2" charset="-122"/>
              </a:rPr>
              <a:t>该领域可细分为教师素质、教师成长、教师培训、教师评估等四个方面。</a:t>
            </a:r>
            <a:endParaRPr lang="zh-CN" altLang="en-US">
              <a:latin typeface="华文中宋" panose="02010600040101010101" pitchFamily="2" charset="-122"/>
              <a:ea typeface="华文中宋" panose="02010600040101010101" pitchFamily="2" charset="-122"/>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1" presetClass="entr" presetSubtype="1"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wheel(1)">
                                      <p:cBhvr>
                                        <p:cTn id="7" dur="2000"/>
                                        <p:tgtEl>
                                          <p:spTgt spid="2">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1" presetClass="entr" presetSubtype="1" fill="hold"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wheel(1)">
                                      <p:cBhvr>
                                        <p:cTn id="12" dur="2000"/>
                                        <p:tgtEl>
                                          <p:spTgt spid="2">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4" name="内容占位符 2"/>
          <p:cNvSpPr>
            <a:spLocks noGrp="1" noChangeArrowheads="1"/>
          </p:cNvSpPr>
          <p:nvPr>
            <p:ph idx="1"/>
          </p:nvPr>
        </p:nvSpPr>
        <p:spPr>
          <a:xfrm>
            <a:off x="539750" y="836613"/>
            <a:ext cx="8229600" cy="3886200"/>
          </a:xfrm>
        </p:spPr>
        <p:txBody>
          <a:bodyPr/>
          <a:lstStyle/>
          <a:p>
            <a:r>
              <a:rPr lang="zh-CN" altLang="zh-CN" sz="2800">
                <a:latin typeface="华文中宋" panose="02010600040101010101" pitchFamily="2" charset="-122"/>
                <a:ea typeface="华文中宋" panose="02010600040101010101" pitchFamily="2" charset="-122"/>
              </a:rPr>
              <a:t>教师素质类选题包括教师课堂教学语言、课堂行为、跨文化适应、文化素养等</a:t>
            </a:r>
            <a:r>
              <a:rPr lang="zh-CN" altLang="en-US" sz="2800">
                <a:latin typeface="华文中宋" panose="02010600040101010101" pitchFamily="2" charset="-122"/>
                <a:ea typeface="华文中宋" panose="02010600040101010101" pitchFamily="2" charset="-122"/>
              </a:rPr>
              <a:t>。</a:t>
            </a:r>
            <a:endParaRPr lang="en-US" altLang="zh-CN" sz="2800">
              <a:latin typeface="华文中宋" panose="02010600040101010101" pitchFamily="2" charset="-122"/>
              <a:ea typeface="华文中宋" panose="02010600040101010101" pitchFamily="2" charset="-122"/>
            </a:endParaRPr>
          </a:p>
          <a:p>
            <a:r>
              <a:rPr lang="zh-CN" altLang="zh-CN" sz="2800">
                <a:latin typeface="华文中宋" panose="02010600040101010101" pitchFamily="2" charset="-122"/>
                <a:ea typeface="华文中宋" panose="02010600040101010101" pitchFamily="2" charset="-122"/>
              </a:rPr>
              <a:t>教师素质方面的研究主要包括课堂行为（</a:t>
            </a:r>
            <a:r>
              <a:rPr lang="en-US" altLang="zh-CN" sz="2800">
                <a:latin typeface="华文中宋" panose="02010600040101010101" pitchFamily="2" charset="-122"/>
                <a:ea typeface="华文中宋" panose="02010600040101010101" pitchFamily="2" charset="-122"/>
              </a:rPr>
              <a:t>28.2%</a:t>
            </a:r>
            <a:r>
              <a:rPr lang="zh-CN" altLang="zh-CN" sz="2800">
                <a:latin typeface="华文中宋" panose="02010600040101010101" pitchFamily="2" charset="-122"/>
                <a:ea typeface="华文中宋" panose="02010600040101010101" pitchFamily="2" charset="-122"/>
              </a:rPr>
              <a:t>，包括课堂提问、表扬鼓励行为、纠错反馈行为、板书行为等）、跨文化适应性（</a:t>
            </a:r>
            <a:r>
              <a:rPr lang="en-US" altLang="zh-CN" sz="2800">
                <a:latin typeface="华文中宋" panose="02010600040101010101" pitchFamily="2" charset="-122"/>
                <a:ea typeface="华文中宋" panose="02010600040101010101" pitchFamily="2" charset="-122"/>
              </a:rPr>
              <a:t>20.0%</a:t>
            </a:r>
            <a:r>
              <a:rPr lang="zh-CN" altLang="zh-CN" sz="2800">
                <a:latin typeface="华文中宋" panose="02010600040101010101" pitchFamily="2" charset="-122"/>
                <a:ea typeface="华文中宋" panose="02010600040101010101" pitchFamily="2" charset="-122"/>
              </a:rPr>
              <a:t>）、课堂教学语言（</a:t>
            </a:r>
            <a:r>
              <a:rPr lang="en-US" altLang="zh-CN" sz="2800">
                <a:latin typeface="华文中宋" panose="02010600040101010101" pitchFamily="2" charset="-122"/>
                <a:ea typeface="华文中宋" panose="02010600040101010101" pitchFamily="2" charset="-122"/>
              </a:rPr>
              <a:t>16.5%</a:t>
            </a:r>
            <a:r>
              <a:rPr lang="zh-CN" altLang="zh-CN" sz="2800">
                <a:latin typeface="华文中宋" panose="02010600040101010101" pitchFamily="2" charset="-122"/>
                <a:ea typeface="华文中宋" panose="02010600040101010101" pitchFamily="2" charset="-122"/>
              </a:rPr>
              <a:t>）、教师体态语（</a:t>
            </a:r>
            <a:r>
              <a:rPr lang="en-US" altLang="zh-CN" sz="2800">
                <a:latin typeface="华文中宋" panose="02010600040101010101" pitchFamily="2" charset="-122"/>
                <a:ea typeface="华文中宋" panose="02010600040101010101" pitchFamily="2" charset="-122"/>
              </a:rPr>
              <a:t>15.3%</a:t>
            </a:r>
            <a:r>
              <a:rPr lang="zh-CN" altLang="zh-CN" sz="2800">
                <a:latin typeface="华文中宋" panose="02010600040101010101" pitchFamily="2" charset="-122"/>
                <a:ea typeface="华文中宋" panose="02010600040101010101" pitchFamily="2" charset="-122"/>
              </a:rPr>
              <a:t>）、教育工作适应性（</a:t>
            </a:r>
            <a:r>
              <a:rPr lang="en-US" altLang="zh-CN" sz="2800">
                <a:latin typeface="华文中宋" panose="02010600040101010101" pitchFamily="2" charset="-122"/>
                <a:ea typeface="华文中宋" panose="02010600040101010101" pitchFamily="2" charset="-122"/>
              </a:rPr>
              <a:t>11.8%</a:t>
            </a:r>
            <a:r>
              <a:rPr lang="zh-CN" altLang="zh-CN" sz="2800">
                <a:latin typeface="华文中宋" panose="02010600040101010101" pitchFamily="2" charset="-122"/>
                <a:ea typeface="华文中宋" panose="02010600040101010101" pitchFamily="2" charset="-122"/>
              </a:rPr>
              <a:t>，包括角色适应、胜任力、班主任或助教等工作适应性等）、教学方法（</a:t>
            </a:r>
            <a:r>
              <a:rPr lang="en-US" altLang="zh-CN" sz="2800">
                <a:latin typeface="华文中宋" panose="02010600040101010101" pitchFamily="2" charset="-122"/>
                <a:ea typeface="华文中宋" panose="02010600040101010101" pitchFamily="2" charset="-122"/>
              </a:rPr>
              <a:t>3.5%</a:t>
            </a:r>
            <a:r>
              <a:rPr lang="zh-CN" altLang="zh-CN" sz="2800">
                <a:latin typeface="华文中宋" panose="02010600040101010101" pitchFamily="2" charset="-122"/>
                <a:ea typeface="华文中宋" panose="02010600040101010101" pitchFamily="2" charset="-122"/>
              </a:rPr>
              <a:t>）、文化素养（</a:t>
            </a:r>
            <a:r>
              <a:rPr lang="en-US" altLang="zh-CN" sz="2800">
                <a:latin typeface="华文中宋" panose="02010600040101010101" pitchFamily="2" charset="-122"/>
                <a:ea typeface="华文中宋" panose="02010600040101010101" pitchFamily="2" charset="-122"/>
              </a:rPr>
              <a:t>2.4%</a:t>
            </a:r>
            <a:r>
              <a:rPr lang="zh-CN" altLang="zh-CN" sz="2800">
                <a:latin typeface="华文中宋" panose="02010600040101010101" pitchFamily="2" charset="-122"/>
                <a:ea typeface="华文中宋" panose="02010600040101010101" pitchFamily="2" charset="-122"/>
              </a:rPr>
              <a:t>）、实践性知识（</a:t>
            </a:r>
            <a:r>
              <a:rPr lang="en-US" altLang="zh-CN" sz="2800">
                <a:latin typeface="华文中宋" panose="02010600040101010101" pitchFamily="2" charset="-122"/>
                <a:ea typeface="华文中宋" panose="02010600040101010101" pitchFamily="2" charset="-122"/>
              </a:rPr>
              <a:t>1.2%</a:t>
            </a:r>
            <a:r>
              <a:rPr lang="zh-CN" altLang="zh-CN" sz="2800">
                <a:latin typeface="华文中宋" panose="02010600040101010101" pitchFamily="2" charset="-122"/>
                <a:ea typeface="华文中宋" panose="02010600040101010101" pitchFamily="2" charset="-122"/>
              </a:rPr>
              <a:t>）、教学反思（</a:t>
            </a:r>
            <a:r>
              <a:rPr lang="en-US" altLang="zh-CN" sz="2800">
                <a:latin typeface="华文中宋" panose="02010600040101010101" pitchFamily="2" charset="-122"/>
                <a:ea typeface="华文中宋" panose="02010600040101010101" pitchFamily="2" charset="-122"/>
              </a:rPr>
              <a:t>1.2%</a:t>
            </a:r>
            <a:r>
              <a:rPr lang="zh-CN" altLang="zh-CN" sz="2800">
                <a:latin typeface="华文中宋" panose="02010600040101010101" pitchFamily="2" charset="-122"/>
                <a:ea typeface="华文中宋" panose="02010600040101010101" pitchFamily="2" charset="-122"/>
              </a:rPr>
              <a:t>）等。</a:t>
            </a:r>
            <a:endParaRPr lang="zh-CN" altLang="en-US" sz="2800">
              <a:latin typeface="华文中宋" panose="02010600040101010101" pitchFamily="2" charset="-122"/>
              <a:ea typeface="华文中宋" panose="02010600040101010101" pitchFamily="2" charset="-122"/>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a:extLst>
              <a:ext uri="{FF2B5EF4-FFF2-40B4-BE49-F238E27FC236}">
                <a16:creationId xmlns:a16="http://schemas.microsoft.com/office/drawing/2014/main" id="{4180E7E3-E3B8-EE9F-5706-D4B80F0986D0}"/>
              </a:ext>
            </a:extLst>
          </p:cNvPr>
          <p:cNvSpPr>
            <a:spLocks noGrp="1"/>
          </p:cNvSpPr>
          <p:nvPr>
            <p:ph idx="1"/>
          </p:nvPr>
        </p:nvSpPr>
        <p:spPr>
          <a:xfrm>
            <a:off x="457200" y="1124744"/>
            <a:ext cx="8229600" cy="4752528"/>
          </a:xfrm>
        </p:spPr>
        <p:txBody>
          <a:bodyPr/>
          <a:lstStyle/>
          <a:p>
            <a:pPr algn="just">
              <a:lnSpc>
                <a:spcPts val="3200"/>
              </a:lnSpc>
            </a:pPr>
            <a:r>
              <a:rPr lang="en-US" altLang="zh-CN" sz="2400" b="1" kern="0" dirty="0">
                <a:effectLst/>
                <a:latin typeface="微软雅黑" panose="020B0503020204020204" pitchFamily="34" charset="-122"/>
                <a:ea typeface="等线" panose="02010600030101010101" pitchFamily="2" charset="-122"/>
                <a:cs typeface="宋体" panose="02010600030101010101" pitchFamily="2" charset="-122"/>
              </a:rPr>
              <a:t>4. </a:t>
            </a:r>
            <a:r>
              <a:rPr lang="zh-CN" altLang="zh-CN" sz="2400" b="1" kern="0" dirty="0">
                <a:effectLst/>
                <a:latin typeface="等线" panose="02010600030101010101" pitchFamily="2" charset="-122"/>
                <a:ea typeface="微软雅黑" panose="020B0503020204020204" pitchFamily="34" charset="-122"/>
                <a:cs typeface="宋体" panose="02010600030101010101" pitchFamily="2" charset="-122"/>
              </a:rPr>
              <a:t>中外语言交际和组织协调能力</a:t>
            </a:r>
            <a:endParaRPr lang="zh-CN" altLang="zh-CN" sz="2400" kern="100" dirty="0">
              <a:effectLst/>
              <a:latin typeface="等线" panose="02010600030101010101" pitchFamily="2" charset="-122"/>
              <a:ea typeface="等线" panose="02010600030101010101" pitchFamily="2" charset="-122"/>
              <a:cs typeface="Times New Roman" panose="02020603050405020304" pitchFamily="18" charset="0"/>
            </a:endParaRPr>
          </a:p>
          <a:p>
            <a:pPr algn="just">
              <a:lnSpc>
                <a:spcPts val="3200"/>
              </a:lnSpc>
            </a:pPr>
            <a:r>
              <a:rPr lang="zh-CN" altLang="zh-CN" sz="2400" kern="0" dirty="0">
                <a:effectLst/>
                <a:latin typeface="等线" panose="02010600030101010101" pitchFamily="2" charset="-122"/>
                <a:ea typeface="微软雅黑" panose="020B0503020204020204" pitchFamily="34" charset="-122"/>
                <a:cs typeface="宋体" panose="02010600030101010101" pitchFamily="2" charset="-122"/>
              </a:rPr>
              <a:t>有中外语言交际能力，流利使用至少一门外语进行教学，善于在实践中跨文化沟通协作和发现解决问题。</a:t>
            </a:r>
            <a:endParaRPr lang="zh-CN" altLang="zh-CN" sz="2400" kern="100" dirty="0">
              <a:effectLst/>
              <a:latin typeface="等线" panose="02010600030101010101" pitchFamily="2" charset="-122"/>
              <a:ea typeface="等线" panose="02010600030101010101" pitchFamily="2" charset="-122"/>
              <a:cs typeface="Times New Roman" panose="02020603050405020304" pitchFamily="18" charset="0"/>
            </a:endParaRPr>
          </a:p>
          <a:p>
            <a:pPr algn="just">
              <a:lnSpc>
                <a:spcPts val="3200"/>
              </a:lnSpc>
            </a:pPr>
            <a:r>
              <a:rPr lang="zh-CN" altLang="zh-CN" sz="2400" kern="0" dirty="0">
                <a:effectLst/>
                <a:latin typeface="等线" panose="02010600030101010101" pitchFamily="2" charset="-122"/>
                <a:ea typeface="微软雅黑" panose="020B0503020204020204" pitchFamily="34" charset="-122"/>
                <a:cs typeface="宋体" panose="02010600030101010101" pitchFamily="2" charset="-122"/>
              </a:rPr>
              <a:t>中国学生普通话达到二级甲等及以上水平，国际学生中文水平达到</a:t>
            </a:r>
            <a:r>
              <a:rPr lang="en-US" altLang="zh-CN" sz="2400" kern="0" dirty="0">
                <a:effectLst/>
                <a:latin typeface="等线" panose="02010600030101010101" pitchFamily="2" charset="-122"/>
                <a:ea typeface="微软雅黑" panose="020B0503020204020204" pitchFamily="34" charset="-122"/>
                <a:cs typeface="宋体" panose="02010600030101010101" pitchFamily="2" charset="-122"/>
              </a:rPr>
              <a:t>HSK</a:t>
            </a:r>
            <a:r>
              <a:rPr lang="zh-CN" altLang="zh-CN" sz="2400" kern="0" dirty="0">
                <a:effectLst/>
                <a:latin typeface="等线" panose="02010600030101010101" pitchFamily="2" charset="-122"/>
                <a:ea typeface="微软雅黑" panose="020B0503020204020204" pitchFamily="34" charset="-122"/>
                <a:cs typeface="宋体" panose="02010600030101010101" pitchFamily="2" charset="-122"/>
              </a:rPr>
              <a:t>六级</a:t>
            </a:r>
            <a:r>
              <a:rPr lang="en-US" altLang="zh-CN" sz="2400" kern="0" dirty="0">
                <a:effectLst/>
                <a:latin typeface="等线" panose="02010600030101010101" pitchFamily="2" charset="-122"/>
                <a:ea typeface="微软雅黑" panose="020B0503020204020204" pitchFamily="34" charset="-122"/>
                <a:cs typeface="宋体" panose="02010600030101010101" pitchFamily="2" charset="-122"/>
              </a:rPr>
              <a:t>200</a:t>
            </a:r>
            <a:r>
              <a:rPr lang="zh-CN" altLang="zh-CN" sz="2400" kern="0" dirty="0">
                <a:effectLst/>
                <a:latin typeface="等线" panose="02010600030101010101" pitchFamily="2" charset="-122"/>
                <a:ea typeface="微软雅黑" panose="020B0503020204020204" pitchFamily="34" charset="-122"/>
                <a:cs typeface="宋体" panose="02010600030101010101" pitchFamily="2" charset="-122"/>
              </a:rPr>
              <a:t>分以上。</a:t>
            </a:r>
            <a:endParaRPr lang="zh-CN" altLang="zh-CN" sz="2400" kern="100" dirty="0">
              <a:effectLst/>
              <a:latin typeface="等线" panose="02010600030101010101" pitchFamily="2" charset="-122"/>
              <a:ea typeface="等线" panose="02010600030101010101" pitchFamily="2" charset="-122"/>
              <a:cs typeface="Times New Roman" panose="02020603050405020304" pitchFamily="18" charset="0"/>
            </a:endParaRPr>
          </a:p>
          <a:p>
            <a:pPr algn="just">
              <a:lnSpc>
                <a:spcPts val="3200"/>
              </a:lnSpc>
            </a:pPr>
            <a:r>
              <a:rPr lang="en-US" altLang="zh-CN" sz="2400" b="1" kern="0" dirty="0">
                <a:effectLst/>
                <a:latin typeface="微软雅黑" panose="020B0503020204020204" pitchFamily="34" charset="-122"/>
                <a:ea typeface="等线" panose="02010600030101010101" pitchFamily="2" charset="-122"/>
                <a:cs typeface="宋体" panose="02010600030101010101" pitchFamily="2" charset="-122"/>
              </a:rPr>
              <a:t>5. </a:t>
            </a:r>
            <a:r>
              <a:rPr lang="zh-CN" altLang="zh-CN" sz="2400" b="1" kern="0" dirty="0">
                <a:effectLst/>
                <a:latin typeface="等线" panose="02010600030101010101" pitchFamily="2" charset="-122"/>
                <a:ea typeface="微软雅黑" panose="020B0503020204020204" pitchFamily="34" charset="-122"/>
                <a:cs typeface="宋体" panose="02010600030101010101" pitchFamily="2" charset="-122"/>
              </a:rPr>
              <a:t>教育研究能力和职业发展能力</a:t>
            </a:r>
            <a:endParaRPr lang="zh-CN" altLang="zh-CN" sz="2400" kern="100" dirty="0">
              <a:effectLst/>
              <a:latin typeface="等线" panose="02010600030101010101" pitchFamily="2" charset="-122"/>
              <a:ea typeface="等线" panose="02010600030101010101" pitchFamily="2" charset="-122"/>
              <a:cs typeface="Times New Roman" panose="02020603050405020304" pitchFamily="18" charset="0"/>
            </a:endParaRPr>
          </a:p>
          <a:p>
            <a:pPr algn="just">
              <a:lnSpc>
                <a:spcPts val="3200"/>
              </a:lnSpc>
            </a:pPr>
            <a:r>
              <a:rPr lang="zh-CN" altLang="zh-CN" sz="2400" kern="0" dirty="0">
                <a:effectLst/>
                <a:latin typeface="等线" panose="02010600030101010101" pitchFamily="2" charset="-122"/>
                <a:ea typeface="微软雅黑" panose="020B0503020204020204" pitchFamily="34" charset="-122"/>
                <a:cs typeface="宋体" panose="02010600030101010101" pitchFamily="2" charset="-122"/>
              </a:rPr>
              <a:t>教育研究、专业学术交流、终身自主专业发展、良好的数字化现代教育技术运用能力。</a:t>
            </a:r>
            <a:endParaRPr lang="zh-CN" altLang="zh-CN" sz="2400" kern="100" dirty="0">
              <a:effectLst/>
              <a:latin typeface="等线" panose="02010600030101010101" pitchFamily="2" charset="-122"/>
              <a:ea typeface="等线" panose="02010600030101010101" pitchFamily="2" charset="-122"/>
              <a:cs typeface="Times New Roman" panose="02020603050405020304" pitchFamily="18" charset="0"/>
            </a:endParaRPr>
          </a:p>
          <a:p>
            <a:pPr algn="r">
              <a:lnSpc>
                <a:spcPts val="3200"/>
              </a:lnSpc>
            </a:pPr>
            <a:r>
              <a:rPr lang="en-US" altLang="zh-CN" sz="1500" b="1" kern="0" dirty="0">
                <a:effectLst/>
                <a:ea typeface="宋体" panose="02010600030101010101" pitchFamily="2" charset="-122"/>
                <a:cs typeface="宋体" panose="02010600030101010101" pitchFamily="2" charset="-122"/>
              </a:rPr>
              <a:t>2024</a:t>
            </a:r>
            <a:r>
              <a:rPr lang="zh-CN" altLang="zh-CN" sz="1500" b="1" kern="0" dirty="0">
                <a:effectLst/>
                <a:ea typeface="宋体" panose="02010600030101010101" pitchFamily="2" charset="-122"/>
                <a:cs typeface="宋体" panose="02010600030101010101" pitchFamily="2" charset="-122"/>
              </a:rPr>
              <a:t>中国学位与研究生教育学会官网</a:t>
            </a:r>
            <a:r>
              <a:rPr lang="en-US" altLang="zh-CN" sz="1500" b="1" kern="0" dirty="0">
                <a:effectLst/>
                <a:ea typeface="宋体" panose="02010600030101010101" pitchFamily="2" charset="-122"/>
                <a:cs typeface="宋体" panose="02010600030101010101" pitchFamily="2" charset="-122"/>
              </a:rPr>
              <a:t>https://www.acge.org.cn/encyclopediaFront/enterEncyclopediaIndex</a:t>
            </a:r>
            <a:endParaRPr lang="zh-CN" altLang="en-US" sz="1500" dirty="0"/>
          </a:p>
          <a:p>
            <a:endParaRPr lang="zh-CN" altLang="en-US" sz="2400" dirty="0"/>
          </a:p>
        </p:txBody>
      </p:sp>
    </p:spTree>
    <p:extLst>
      <p:ext uri="{BB962C8B-B14F-4D97-AF65-F5344CB8AC3E}">
        <p14:creationId xmlns:p14="http://schemas.microsoft.com/office/powerpoint/2010/main" val="830034051"/>
      </p:ext>
    </p:extLst>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内容占位符 2"/>
          <p:cNvSpPr>
            <a:spLocks noGrp="1" noChangeArrowheads="1"/>
          </p:cNvSpPr>
          <p:nvPr>
            <p:ph idx="1"/>
          </p:nvPr>
        </p:nvSpPr>
        <p:spPr>
          <a:xfrm>
            <a:off x="323850" y="1484313"/>
            <a:ext cx="8229600" cy="3886200"/>
          </a:xfrm>
        </p:spPr>
        <p:txBody>
          <a:bodyPr/>
          <a:lstStyle/>
          <a:p>
            <a:r>
              <a:rPr lang="zh-CN" altLang="en-US" sz="2800">
                <a:latin typeface="华文中宋" panose="02010600040101010101" pitchFamily="2" charset="-122"/>
                <a:ea typeface="华文中宋" panose="02010600040101010101" pitchFamily="2" charset="-122"/>
              </a:rPr>
              <a:t>标</a:t>
            </a:r>
            <a:r>
              <a:rPr lang="zh-CN" altLang="zh-CN" sz="2800">
                <a:latin typeface="华文中宋" panose="02010600040101010101" pitchFamily="2" charset="-122"/>
                <a:ea typeface="华文中宋" panose="02010600040101010101" pitchFamily="2" charset="-122"/>
              </a:rPr>
              <a:t>题</a:t>
            </a:r>
            <a:r>
              <a:rPr lang="zh-CN" altLang="en-US" sz="2800">
                <a:latin typeface="华文中宋" panose="02010600040101010101" pitchFamily="2" charset="-122"/>
                <a:ea typeface="华文中宋" panose="02010600040101010101" pitchFamily="2" charset="-122"/>
              </a:rPr>
              <a:t>：</a:t>
            </a:r>
            <a:endParaRPr lang="en-US" altLang="zh-CN" sz="2800">
              <a:latin typeface="华文中宋" panose="02010600040101010101" pitchFamily="2" charset="-122"/>
              <a:ea typeface="华文中宋" panose="02010600040101010101" pitchFamily="2" charset="-122"/>
            </a:endParaRPr>
          </a:p>
          <a:p>
            <a:r>
              <a:rPr lang="zh-CN" altLang="zh-CN" sz="2800">
                <a:latin typeface="华文中宋" panose="02010600040101010101" pitchFamily="2" charset="-122"/>
                <a:ea typeface="华文中宋" panose="02010600040101010101" pitchFamily="2" charset="-122"/>
              </a:rPr>
              <a:t>对泰国中学中泰汉语教师教学方法的调查研究——以泰国北榄培华学校初中为例</a:t>
            </a:r>
            <a:endParaRPr lang="en-US" altLang="zh-CN" sz="2800">
              <a:latin typeface="华文中宋" panose="02010600040101010101" pitchFamily="2" charset="-122"/>
              <a:ea typeface="华文中宋" panose="02010600040101010101" pitchFamily="2" charset="-122"/>
            </a:endParaRPr>
          </a:p>
          <a:p>
            <a:r>
              <a:rPr lang="zh-CN" altLang="zh-CN" sz="2800">
                <a:latin typeface="华文中宋" panose="02010600040101010101" pitchFamily="2" charset="-122"/>
                <a:ea typeface="华文中宋" panose="02010600040101010101" pitchFamily="2" charset="-122"/>
              </a:rPr>
              <a:t>新手对外汉语教师课堂无效教学语言研究</a:t>
            </a:r>
            <a:endParaRPr lang="en-US" altLang="zh-CN" sz="2800">
              <a:latin typeface="华文中宋" panose="02010600040101010101" pitchFamily="2" charset="-122"/>
              <a:ea typeface="华文中宋" panose="02010600040101010101" pitchFamily="2" charset="-122"/>
            </a:endParaRPr>
          </a:p>
          <a:p>
            <a:r>
              <a:rPr lang="zh-CN" altLang="zh-CN" sz="2800">
                <a:latin typeface="华文中宋" panose="02010600040101010101" pitchFamily="2" charset="-122"/>
                <a:ea typeface="华文中宋" panose="02010600040101010101" pitchFamily="2" charset="-122"/>
              </a:rPr>
              <a:t>赴泰汉语志愿者跨文化交际研究——以宋卡王子大学普吉分校汉语教师志愿者为例</a:t>
            </a:r>
            <a:endParaRPr lang="zh-CN" altLang="en-US" sz="2800">
              <a:latin typeface="华文中宋" panose="02010600040101010101" pitchFamily="2" charset="-122"/>
              <a:ea typeface="华文中宋" panose="02010600040101010101" pitchFamily="2" charset="-122"/>
            </a:endParaRPr>
          </a:p>
          <a:p>
            <a:endParaRPr lang="zh-CN" altLang="en-US" sz="2800">
              <a:latin typeface="华文中宋" panose="02010600040101010101" pitchFamily="2" charset="-122"/>
              <a:ea typeface="华文中宋" panose="02010600040101010101" pitchFamily="2" charset="-122"/>
            </a:endParaRPr>
          </a:p>
        </p:txBody>
      </p:sp>
    </p:spTree>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7" name="内容占位符 2"/>
          <p:cNvSpPr>
            <a:spLocks noGrp="1" noChangeArrowheads="1"/>
          </p:cNvSpPr>
          <p:nvPr>
            <p:ph idx="1"/>
          </p:nvPr>
        </p:nvSpPr>
        <p:spPr>
          <a:xfrm>
            <a:off x="539750" y="1844675"/>
            <a:ext cx="8229600" cy="3886200"/>
          </a:xfrm>
        </p:spPr>
        <p:txBody>
          <a:bodyPr/>
          <a:lstStyle/>
          <a:p>
            <a:r>
              <a:rPr lang="zh-CN" altLang="zh-CN">
                <a:latin typeface="华文中宋" panose="02010600040101010101" pitchFamily="2" charset="-122"/>
                <a:ea typeface="华文中宋" panose="02010600040101010101" pitchFamily="2" charset="-122"/>
              </a:rPr>
              <a:t>教师成长类选题包括教师在成长过程中出现的一些问题</a:t>
            </a:r>
            <a:r>
              <a:rPr lang="zh-CN" altLang="en-US">
                <a:latin typeface="华文中宋" panose="02010600040101010101" pitchFamily="2" charset="-122"/>
                <a:ea typeface="华文中宋" panose="02010600040101010101" pitchFamily="2" charset="-122"/>
              </a:rPr>
              <a:t>。</a:t>
            </a:r>
            <a:endParaRPr lang="en-US" altLang="zh-CN">
              <a:latin typeface="华文中宋" panose="02010600040101010101" pitchFamily="2" charset="-122"/>
              <a:ea typeface="华文中宋" panose="02010600040101010101" pitchFamily="2" charset="-122"/>
            </a:endParaRPr>
          </a:p>
          <a:p>
            <a:endParaRPr lang="en-US" altLang="zh-CN">
              <a:latin typeface="华文中宋" panose="02010600040101010101" pitchFamily="2" charset="-122"/>
              <a:ea typeface="华文中宋" panose="02010600040101010101" pitchFamily="2" charset="-122"/>
            </a:endParaRPr>
          </a:p>
          <a:p>
            <a:r>
              <a:rPr lang="zh-CN" altLang="zh-CN">
                <a:latin typeface="华文中宋" panose="02010600040101010101" pitchFamily="2" charset="-122"/>
                <a:ea typeface="华文中宋" panose="02010600040101010101" pitchFamily="2" charset="-122"/>
              </a:rPr>
              <a:t>教师成长方面的研究主要是针对汉硕士研究生、海外本土教师等现状的调查分析。</a:t>
            </a:r>
            <a:endParaRPr lang="zh-CN" altLang="en-US">
              <a:latin typeface="华文中宋" panose="02010600040101010101" pitchFamily="2" charset="-122"/>
              <a:ea typeface="华文中宋" panose="02010600040101010101" pitchFamily="2" charset="-122"/>
            </a:endParaRPr>
          </a:p>
          <a:p>
            <a:endParaRPr lang="en-US" altLang="zh-CN"/>
          </a:p>
          <a:p>
            <a:endParaRPr lang="zh-CN" alt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01377">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101377">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6" name="内容占位符 2"/>
          <p:cNvSpPr>
            <a:spLocks noGrp="1" noChangeArrowheads="1"/>
          </p:cNvSpPr>
          <p:nvPr>
            <p:ph idx="1"/>
          </p:nvPr>
        </p:nvSpPr>
        <p:spPr>
          <a:xfrm>
            <a:off x="468313" y="1484313"/>
            <a:ext cx="8229600" cy="3886200"/>
          </a:xfrm>
        </p:spPr>
        <p:txBody>
          <a:bodyPr/>
          <a:lstStyle/>
          <a:p>
            <a:r>
              <a:rPr lang="zh-CN" altLang="en-US" sz="2800">
                <a:latin typeface="华文中宋" panose="02010600040101010101" pitchFamily="2" charset="-122"/>
                <a:ea typeface="华文中宋" panose="02010600040101010101" pitchFamily="2" charset="-122"/>
              </a:rPr>
              <a:t>标</a:t>
            </a:r>
            <a:r>
              <a:rPr lang="zh-CN" altLang="zh-CN" sz="2800">
                <a:latin typeface="华文中宋" panose="02010600040101010101" pitchFamily="2" charset="-122"/>
                <a:ea typeface="华文中宋" panose="02010600040101010101" pitchFamily="2" charset="-122"/>
              </a:rPr>
              <a:t>题</a:t>
            </a:r>
            <a:r>
              <a:rPr lang="zh-CN" altLang="en-US" sz="2800">
                <a:latin typeface="华文中宋" panose="02010600040101010101" pitchFamily="2" charset="-122"/>
                <a:ea typeface="华文中宋" panose="02010600040101010101" pitchFamily="2" charset="-122"/>
              </a:rPr>
              <a:t>：</a:t>
            </a:r>
            <a:endParaRPr lang="en-US" altLang="zh-CN" sz="2800">
              <a:latin typeface="华文中宋" panose="02010600040101010101" pitchFamily="2" charset="-122"/>
              <a:ea typeface="华文中宋" panose="02010600040101010101" pitchFamily="2" charset="-122"/>
            </a:endParaRPr>
          </a:p>
          <a:p>
            <a:r>
              <a:rPr lang="zh-CN" altLang="zh-CN" sz="2800">
                <a:latin typeface="华文中宋" panose="02010600040101010101" pitchFamily="2" charset="-122"/>
                <a:ea typeface="华文中宋" panose="02010600040101010101" pitchFamily="2" charset="-122"/>
              </a:rPr>
              <a:t>赴泰汉语教师志愿者角色转型研究——以泰国皇太后大学汉学院</a:t>
            </a:r>
            <a:r>
              <a:rPr lang="en-US" altLang="zh-CN" sz="2800">
                <a:latin typeface="华文中宋" panose="02010600040101010101" pitchFamily="2" charset="-122"/>
                <a:ea typeface="华文中宋" panose="02010600040101010101" pitchFamily="2" charset="-122"/>
              </a:rPr>
              <a:t>2014</a:t>
            </a:r>
            <a:r>
              <a:rPr lang="zh-CN" altLang="zh-CN" sz="2800">
                <a:latin typeface="华文中宋" panose="02010600040101010101" pitchFamily="2" charset="-122"/>
                <a:ea typeface="华文中宋" panose="02010600040101010101" pitchFamily="2" charset="-122"/>
              </a:rPr>
              <a:t>年志愿者为例</a:t>
            </a:r>
            <a:endParaRPr lang="en-US" altLang="zh-CN" sz="2800">
              <a:latin typeface="华文中宋" panose="02010600040101010101" pitchFamily="2" charset="-122"/>
              <a:ea typeface="华文中宋" panose="02010600040101010101" pitchFamily="2" charset="-122"/>
            </a:endParaRPr>
          </a:p>
          <a:p>
            <a:r>
              <a:rPr lang="zh-CN" altLang="zh-CN" sz="2800">
                <a:latin typeface="华文中宋" panose="02010600040101010101" pitchFamily="2" charset="-122"/>
                <a:ea typeface="华文中宋" panose="02010600040101010101" pitchFamily="2" charset="-122"/>
              </a:rPr>
              <a:t>“超本土”汉语教师成长之路的叙事研究——以中央民族大学五位毕业生为例</a:t>
            </a:r>
            <a:endParaRPr lang="en-US" altLang="zh-CN" sz="2800">
              <a:latin typeface="华文中宋" panose="02010600040101010101" pitchFamily="2" charset="-122"/>
              <a:ea typeface="华文中宋" panose="02010600040101010101" pitchFamily="2" charset="-122"/>
            </a:endParaRPr>
          </a:p>
          <a:p>
            <a:r>
              <a:rPr lang="zh-CN" altLang="zh-CN" sz="2800">
                <a:latin typeface="华文中宋" panose="02010600040101010101" pitchFamily="2" charset="-122"/>
                <a:ea typeface="华文中宋" panose="02010600040101010101" pitchFamily="2" charset="-122"/>
              </a:rPr>
              <a:t>小学语文教师转型为面向初级阶段教学的对外汉语教师可行性分析</a:t>
            </a:r>
            <a:endParaRPr lang="en-US" altLang="zh-CN" sz="2800">
              <a:latin typeface="华文中宋" panose="02010600040101010101" pitchFamily="2" charset="-122"/>
              <a:ea typeface="华文中宋" panose="02010600040101010101" pitchFamily="2" charset="-122"/>
            </a:endParaRPr>
          </a:p>
          <a:p>
            <a:endParaRPr lang="zh-CN" altLang="en-US"/>
          </a:p>
        </p:txBody>
      </p:sp>
    </p:spTree>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5" name="内容占位符 2"/>
          <p:cNvSpPr>
            <a:spLocks noGrp="1" noChangeArrowheads="1"/>
          </p:cNvSpPr>
          <p:nvPr>
            <p:ph idx="1"/>
          </p:nvPr>
        </p:nvSpPr>
        <p:spPr>
          <a:xfrm>
            <a:off x="468313" y="836613"/>
            <a:ext cx="8351837" cy="3886200"/>
          </a:xfrm>
        </p:spPr>
        <p:txBody>
          <a:bodyPr/>
          <a:lstStyle/>
          <a:p>
            <a:r>
              <a:rPr lang="zh-CN" altLang="zh-CN" sz="2800">
                <a:latin typeface="华文中宋" panose="02010600040101010101" pitchFamily="2" charset="-122"/>
                <a:ea typeface="华文中宋" panose="02010600040101010101" pitchFamily="2" charset="-122"/>
              </a:rPr>
              <a:t>教师培训类选题包括教师培训项目、培训模式等</a:t>
            </a:r>
            <a:r>
              <a:rPr lang="zh-CN" altLang="en-US" sz="2800">
                <a:latin typeface="华文中宋" panose="02010600040101010101" pitchFamily="2" charset="-122"/>
                <a:ea typeface="华文中宋" panose="02010600040101010101" pitchFamily="2" charset="-122"/>
              </a:rPr>
              <a:t>。</a:t>
            </a:r>
            <a:endParaRPr lang="en-US" altLang="zh-CN" sz="2800">
              <a:latin typeface="华文中宋" panose="02010600040101010101" pitchFamily="2" charset="-122"/>
              <a:ea typeface="华文中宋" panose="02010600040101010101" pitchFamily="2" charset="-122"/>
            </a:endParaRPr>
          </a:p>
          <a:p>
            <a:r>
              <a:rPr lang="zh-CN" altLang="zh-CN" sz="2800">
                <a:latin typeface="华文中宋" panose="02010600040101010101" pitchFamily="2" charset="-122"/>
                <a:ea typeface="华文中宋" panose="02010600040101010101" pitchFamily="2" charset="-122"/>
              </a:rPr>
              <a:t>教师培训方面的研究涉及汉硕研究生、海外本土教师、孔子学院中方院长或志愿者等的培训，包括课程设置、学位论文、教学技能、学生管理、岗前培训等各方面。</a:t>
            </a:r>
            <a:endParaRPr lang="en-US" altLang="zh-CN" sz="2800">
              <a:latin typeface="华文中宋" panose="02010600040101010101" pitchFamily="2" charset="-122"/>
              <a:ea typeface="华文中宋" panose="02010600040101010101" pitchFamily="2" charset="-122"/>
            </a:endParaRPr>
          </a:p>
          <a:p>
            <a:r>
              <a:rPr lang="zh-CN" altLang="en-US" sz="2800">
                <a:latin typeface="华文中宋" panose="02010600040101010101" pitchFamily="2" charset="-122"/>
                <a:ea typeface="华文中宋" panose="02010600040101010101" pitchFamily="2" charset="-122"/>
              </a:rPr>
              <a:t>标</a:t>
            </a:r>
            <a:r>
              <a:rPr lang="zh-CN" altLang="zh-CN" sz="2800">
                <a:latin typeface="华文中宋" panose="02010600040101010101" pitchFamily="2" charset="-122"/>
                <a:ea typeface="华文中宋" panose="02010600040101010101" pitchFamily="2" charset="-122"/>
              </a:rPr>
              <a:t>题</a:t>
            </a:r>
            <a:r>
              <a:rPr lang="zh-CN" altLang="en-US" sz="2800">
                <a:latin typeface="华文中宋" panose="02010600040101010101" pitchFamily="2" charset="-122"/>
                <a:ea typeface="华文中宋" panose="02010600040101010101" pitchFamily="2" charset="-122"/>
              </a:rPr>
              <a:t>：</a:t>
            </a:r>
            <a:endParaRPr lang="en-US" altLang="zh-CN" sz="2800">
              <a:latin typeface="华文中宋" panose="02010600040101010101" pitchFamily="2" charset="-122"/>
              <a:ea typeface="华文中宋" panose="02010600040101010101" pitchFamily="2" charset="-122"/>
            </a:endParaRPr>
          </a:p>
          <a:p>
            <a:r>
              <a:rPr lang="zh-CN" altLang="zh-CN" sz="2800">
                <a:latin typeface="华文中宋" panose="02010600040101010101" pitchFamily="2" charset="-122"/>
                <a:ea typeface="华文中宋" panose="02010600040101010101" pitchFamily="2" charset="-122"/>
              </a:rPr>
              <a:t>论反思型汉语教师及其能力的培养——以汉语综合课教学为例</a:t>
            </a:r>
            <a:endParaRPr lang="en-US" altLang="zh-CN" sz="2800">
              <a:latin typeface="华文中宋" panose="02010600040101010101" pitchFamily="2" charset="-122"/>
              <a:ea typeface="华文中宋" panose="02010600040101010101" pitchFamily="2" charset="-122"/>
            </a:endParaRPr>
          </a:p>
          <a:p>
            <a:r>
              <a:rPr lang="zh-CN" altLang="zh-CN" sz="2800">
                <a:latin typeface="华文中宋" panose="02010600040101010101" pitchFamily="2" charset="-122"/>
                <a:ea typeface="华文中宋" panose="02010600040101010101" pitchFamily="2" charset="-122"/>
              </a:rPr>
              <a:t>泰国本土汉语教师课堂教学技能研究——以“泰国本土汉语教师培训班”微格教学为例</a:t>
            </a:r>
            <a:endParaRPr lang="zh-CN" altLang="en-US" sz="2800">
              <a:latin typeface="华文中宋" panose="02010600040101010101" pitchFamily="2" charset="-122"/>
              <a:ea typeface="华文中宋" panose="02010600040101010101" pitchFamily="2" charset="-122"/>
            </a:endParaRPr>
          </a:p>
          <a:p>
            <a:endParaRPr lang="zh-CN" altLang="en-US" sz="2800">
              <a:latin typeface="华文中宋" panose="02010600040101010101" pitchFamily="2" charset="-122"/>
              <a:ea typeface="华文中宋" panose="02010600040101010101" pitchFamily="2" charset="-122"/>
            </a:endParaRPr>
          </a:p>
          <a:p>
            <a:endParaRPr lang="en-US" altLang="zh-CN"/>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nodeType="clickEffect">
                                  <p:stCondLst>
                                    <p:cond delay="0"/>
                                  </p:stCondLst>
                                  <p:childTnLst>
                                    <p:set>
                                      <p:cBhvr>
                                        <p:cTn id="6" dur="1" fill="hold">
                                          <p:stCondLst>
                                            <p:cond delay="0"/>
                                          </p:stCondLst>
                                        </p:cTn>
                                        <p:tgtEl>
                                          <p:spTgt spid="103425">
                                            <p:txEl>
                                              <p:pRg st="0" end="0"/>
                                            </p:txEl>
                                          </p:spTgt>
                                        </p:tgtEl>
                                        <p:attrNameLst>
                                          <p:attrName>style.visibility</p:attrName>
                                        </p:attrNameLst>
                                      </p:cBhvr>
                                      <p:to>
                                        <p:strVal val="visible"/>
                                      </p:to>
                                    </p:set>
                                    <p:animEffect transition="in" filter="fade">
                                      <p:cBhvr>
                                        <p:cTn id="7" dur="500"/>
                                        <p:tgtEl>
                                          <p:spTgt spid="103425">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presetSubtype="0" fill="hold" nodeType="clickEffect">
                                  <p:stCondLst>
                                    <p:cond delay="0"/>
                                  </p:stCondLst>
                                  <p:childTnLst>
                                    <p:set>
                                      <p:cBhvr>
                                        <p:cTn id="11" dur="1" fill="hold">
                                          <p:stCondLst>
                                            <p:cond delay="0"/>
                                          </p:stCondLst>
                                        </p:cTn>
                                        <p:tgtEl>
                                          <p:spTgt spid="103425">
                                            <p:txEl>
                                              <p:pRg st="1" end="1"/>
                                            </p:txEl>
                                          </p:spTgt>
                                        </p:tgtEl>
                                        <p:attrNameLst>
                                          <p:attrName>style.visibility</p:attrName>
                                        </p:attrNameLst>
                                      </p:cBhvr>
                                      <p:to>
                                        <p:strVal val="visible"/>
                                      </p:to>
                                    </p:set>
                                    <p:animEffect transition="in" filter="fade">
                                      <p:cBhvr>
                                        <p:cTn id="12" dur="500"/>
                                        <p:tgtEl>
                                          <p:spTgt spid="103425">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0" presetClass="entr" presetSubtype="0" fill="hold" nodeType="clickEffect">
                                  <p:stCondLst>
                                    <p:cond delay="0"/>
                                  </p:stCondLst>
                                  <p:childTnLst>
                                    <p:set>
                                      <p:cBhvr>
                                        <p:cTn id="16" dur="1" fill="hold">
                                          <p:stCondLst>
                                            <p:cond delay="0"/>
                                          </p:stCondLst>
                                        </p:cTn>
                                        <p:tgtEl>
                                          <p:spTgt spid="103425">
                                            <p:txEl>
                                              <p:pRg st="2" end="2"/>
                                            </p:txEl>
                                          </p:spTgt>
                                        </p:tgtEl>
                                        <p:attrNameLst>
                                          <p:attrName>style.visibility</p:attrName>
                                        </p:attrNameLst>
                                      </p:cBhvr>
                                      <p:to>
                                        <p:strVal val="visible"/>
                                      </p:to>
                                    </p:set>
                                    <p:animEffect transition="in" filter="fade">
                                      <p:cBhvr>
                                        <p:cTn id="17" dur="500"/>
                                        <p:tgtEl>
                                          <p:spTgt spid="103425">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10" presetClass="entr" presetSubtype="0" fill="hold" nodeType="clickEffect">
                                  <p:stCondLst>
                                    <p:cond delay="0"/>
                                  </p:stCondLst>
                                  <p:childTnLst>
                                    <p:set>
                                      <p:cBhvr>
                                        <p:cTn id="21" dur="1" fill="hold">
                                          <p:stCondLst>
                                            <p:cond delay="0"/>
                                          </p:stCondLst>
                                        </p:cTn>
                                        <p:tgtEl>
                                          <p:spTgt spid="103425">
                                            <p:txEl>
                                              <p:pRg st="3" end="3"/>
                                            </p:txEl>
                                          </p:spTgt>
                                        </p:tgtEl>
                                        <p:attrNameLst>
                                          <p:attrName>style.visibility</p:attrName>
                                        </p:attrNameLst>
                                      </p:cBhvr>
                                      <p:to>
                                        <p:strVal val="visible"/>
                                      </p:to>
                                    </p:set>
                                    <p:animEffect transition="in" filter="fade">
                                      <p:cBhvr>
                                        <p:cTn id="22" dur="500"/>
                                        <p:tgtEl>
                                          <p:spTgt spid="103425">
                                            <p:txEl>
                                              <p:pRg st="3" end="3"/>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10" presetClass="entr" presetSubtype="0" fill="hold" nodeType="clickEffect">
                                  <p:stCondLst>
                                    <p:cond delay="0"/>
                                  </p:stCondLst>
                                  <p:childTnLst>
                                    <p:set>
                                      <p:cBhvr>
                                        <p:cTn id="26" dur="1" fill="hold">
                                          <p:stCondLst>
                                            <p:cond delay="0"/>
                                          </p:stCondLst>
                                        </p:cTn>
                                        <p:tgtEl>
                                          <p:spTgt spid="103425">
                                            <p:txEl>
                                              <p:pRg st="4" end="4"/>
                                            </p:txEl>
                                          </p:spTgt>
                                        </p:tgtEl>
                                        <p:attrNameLst>
                                          <p:attrName>style.visibility</p:attrName>
                                        </p:attrNameLst>
                                      </p:cBhvr>
                                      <p:to>
                                        <p:strVal val="visible"/>
                                      </p:to>
                                    </p:set>
                                    <p:animEffect transition="in" filter="fade">
                                      <p:cBhvr>
                                        <p:cTn id="27" dur="500"/>
                                        <p:tgtEl>
                                          <p:spTgt spid="10342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4" name="内容占位符 2"/>
          <p:cNvSpPr>
            <a:spLocks noGrp="1" noChangeArrowheads="1"/>
          </p:cNvSpPr>
          <p:nvPr>
            <p:ph idx="1"/>
          </p:nvPr>
        </p:nvSpPr>
        <p:spPr>
          <a:xfrm>
            <a:off x="395288" y="1484313"/>
            <a:ext cx="8229600" cy="3886200"/>
          </a:xfrm>
        </p:spPr>
        <p:txBody>
          <a:bodyPr/>
          <a:lstStyle/>
          <a:p>
            <a:r>
              <a:rPr lang="zh-CN" altLang="zh-CN" dirty="0">
                <a:latin typeface="华文中宋" panose="02010600040101010101" pitchFamily="2" charset="-122"/>
                <a:ea typeface="华文中宋" panose="02010600040101010101" pitchFamily="2" charset="-122"/>
              </a:rPr>
              <a:t>教师评估类选题包括对教师教学、作用和要求等的评估</a:t>
            </a:r>
            <a:r>
              <a:rPr lang="zh-CN" altLang="en-US" dirty="0">
                <a:latin typeface="华文中宋" panose="02010600040101010101" pitchFamily="2" charset="-122"/>
                <a:ea typeface="华文中宋" panose="02010600040101010101" pitchFamily="2" charset="-122"/>
              </a:rPr>
              <a:t>。</a:t>
            </a:r>
            <a:endParaRPr lang="en-US" altLang="zh-CN" dirty="0">
              <a:latin typeface="华文中宋" panose="02010600040101010101" pitchFamily="2" charset="-122"/>
              <a:ea typeface="华文中宋" panose="02010600040101010101" pitchFamily="2" charset="-122"/>
            </a:endParaRPr>
          </a:p>
          <a:p>
            <a:r>
              <a:rPr lang="zh-CN" altLang="zh-CN" dirty="0">
                <a:latin typeface="华文中宋" panose="02010600040101010101" pitchFamily="2" charset="-122"/>
                <a:ea typeface="华文中宋" panose="02010600040101010101" pitchFamily="2" charset="-122"/>
              </a:rPr>
              <a:t>教师评估方面的研究主要涉及教师资格认证等方面。</a:t>
            </a:r>
            <a:endParaRPr lang="en-US" altLang="zh-CN" dirty="0">
              <a:latin typeface="华文中宋" panose="02010600040101010101" pitchFamily="2" charset="-122"/>
              <a:ea typeface="华文中宋" panose="02010600040101010101" pitchFamily="2" charset="-122"/>
            </a:endParaRPr>
          </a:p>
          <a:p>
            <a:r>
              <a:rPr lang="zh-CN" altLang="en-US" dirty="0">
                <a:latin typeface="华文中宋" panose="02010600040101010101" pitchFamily="2" charset="-122"/>
                <a:ea typeface="华文中宋" panose="02010600040101010101" pitchFamily="2" charset="-122"/>
              </a:rPr>
              <a:t>标题：</a:t>
            </a:r>
            <a:endParaRPr lang="en-US" altLang="zh-CN" dirty="0">
              <a:latin typeface="华文中宋" panose="02010600040101010101" pitchFamily="2" charset="-122"/>
              <a:ea typeface="华文中宋" panose="02010600040101010101" pitchFamily="2" charset="-122"/>
            </a:endParaRPr>
          </a:p>
          <a:p>
            <a:r>
              <a:rPr lang="zh-CN" altLang="zh-CN" dirty="0">
                <a:latin typeface="华文中宋" panose="02010600040101010101" pitchFamily="2" charset="-122"/>
                <a:ea typeface="华文中宋" panose="02010600040101010101" pitchFamily="2" charset="-122"/>
              </a:rPr>
              <a:t>美国加州中小学教师资格认证制度与赴美国汉语国际教育硕士培养启示</a:t>
            </a:r>
            <a:endParaRPr lang="zh-CN" altLang="en-US" dirty="0">
              <a:latin typeface="华文中宋" panose="02010600040101010101" pitchFamily="2" charset="-122"/>
              <a:ea typeface="华文中宋" panose="02010600040101010101" pitchFamily="2" charset="-122"/>
            </a:endParaRPr>
          </a:p>
        </p:txBody>
      </p:sp>
    </p:spTree>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7" name="内容占位符 2"/>
          <p:cNvSpPr>
            <a:spLocks noGrp="1" noChangeArrowheads="1"/>
          </p:cNvSpPr>
          <p:nvPr>
            <p:ph idx="1"/>
          </p:nvPr>
        </p:nvSpPr>
        <p:spPr>
          <a:xfrm>
            <a:off x="611188" y="1700213"/>
            <a:ext cx="8229600" cy="3886200"/>
          </a:xfrm>
        </p:spPr>
        <p:txBody>
          <a:bodyPr/>
          <a:lstStyle/>
          <a:p>
            <a:r>
              <a:rPr lang="zh-CN" altLang="zh-CN" sz="2800">
                <a:latin typeface="华文中宋" panose="02010600040101010101" pitchFamily="2" charset="-122"/>
                <a:ea typeface="华文中宋" panose="02010600040101010101" pitchFamily="2" charset="-122"/>
              </a:rPr>
              <a:t>“教师、教材、教法”三教问题中“教师”是核心，然而目前对“教师综合素质”这一领域的选题数量较少，仅有</a:t>
            </a:r>
            <a:r>
              <a:rPr lang="en-US" altLang="zh-CN" sz="2800">
                <a:latin typeface="华文中宋" panose="02010600040101010101" pitchFamily="2" charset="-122"/>
                <a:ea typeface="华文中宋" panose="02010600040101010101" pitchFamily="2" charset="-122"/>
              </a:rPr>
              <a:t>167</a:t>
            </a:r>
            <a:r>
              <a:rPr lang="zh-CN" altLang="zh-CN" sz="2800">
                <a:latin typeface="华文中宋" panose="02010600040101010101" pitchFamily="2" charset="-122"/>
                <a:ea typeface="华文中宋" panose="02010600040101010101" pitchFamily="2" charset="-122"/>
              </a:rPr>
              <a:t>篇，这与学生的教师经历欠缺、相关理论基础较少有关。</a:t>
            </a:r>
            <a:endParaRPr lang="en-US" altLang="zh-CN" sz="2800">
              <a:latin typeface="华文中宋" panose="02010600040101010101" pitchFamily="2" charset="-122"/>
              <a:ea typeface="华文中宋" panose="02010600040101010101" pitchFamily="2" charset="-122"/>
            </a:endParaRPr>
          </a:p>
          <a:p>
            <a:r>
              <a:rPr lang="zh-CN" altLang="zh-CN" sz="2800">
                <a:latin typeface="华文中宋" panose="02010600040101010101" pitchFamily="2" charset="-122"/>
                <a:ea typeface="华文中宋" panose="02010600040101010101" pitchFamily="2" charset="-122"/>
              </a:rPr>
              <a:t>具体比例为教师素质（</a:t>
            </a:r>
            <a:r>
              <a:rPr lang="en-US" altLang="zh-CN" sz="2800">
                <a:latin typeface="华文中宋" panose="02010600040101010101" pitchFamily="2" charset="-122"/>
                <a:ea typeface="华文中宋" panose="02010600040101010101" pitchFamily="2" charset="-122"/>
              </a:rPr>
              <a:t>53.3%</a:t>
            </a:r>
            <a:r>
              <a:rPr lang="zh-CN" altLang="zh-CN" sz="2800">
                <a:latin typeface="华文中宋" panose="02010600040101010101" pitchFamily="2" charset="-122"/>
                <a:ea typeface="华文中宋" panose="02010600040101010101" pitchFamily="2" charset="-122"/>
              </a:rPr>
              <a:t>）、教师培训（</a:t>
            </a:r>
            <a:r>
              <a:rPr lang="en-US" altLang="zh-CN" sz="2800">
                <a:latin typeface="华文中宋" panose="02010600040101010101" pitchFamily="2" charset="-122"/>
                <a:ea typeface="华文中宋" panose="02010600040101010101" pitchFamily="2" charset="-122"/>
              </a:rPr>
              <a:t>26.3%</a:t>
            </a:r>
            <a:r>
              <a:rPr lang="zh-CN" altLang="zh-CN" sz="2800">
                <a:latin typeface="华文中宋" panose="02010600040101010101" pitchFamily="2" charset="-122"/>
                <a:ea typeface="华文中宋" panose="02010600040101010101" pitchFamily="2" charset="-122"/>
              </a:rPr>
              <a:t>）、教师成长（</a:t>
            </a:r>
            <a:r>
              <a:rPr lang="en-US" altLang="zh-CN" sz="2800">
                <a:latin typeface="华文中宋" panose="02010600040101010101" pitchFamily="2" charset="-122"/>
                <a:ea typeface="华文中宋" panose="02010600040101010101" pitchFamily="2" charset="-122"/>
              </a:rPr>
              <a:t>19.2%</a:t>
            </a:r>
            <a:r>
              <a:rPr lang="zh-CN" altLang="zh-CN" sz="2800">
                <a:latin typeface="华文中宋" panose="02010600040101010101" pitchFamily="2" charset="-122"/>
                <a:ea typeface="华文中宋" panose="02010600040101010101" pitchFamily="2" charset="-122"/>
              </a:rPr>
              <a:t>）、教师评估（</a:t>
            </a:r>
            <a:r>
              <a:rPr lang="en-US" altLang="zh-CN" sz="2800">
                <a:latin typeface="华文中宋" panose="02010600040101010101" pitchFamily="2" charset="-122"/>
                <a:ea typeface="华文中宋" panose="02010600040101010101" pitchFamily="2" charset="-122"/>
              </a:rPr>
              <a:t>1.2%</a:t>
            </a:r>
            <a:r>
              <a:rPr lang="zh-CN" altLang="zh-CN" sz="2800">
                <a:latin typeface="华文中宋" panose="02010600040101010101" pitchFamily="2" charset="-122"/>
                <a:ea typeface="华文中宋" panose="02010600040101010101" pitchFamily="2" charset="-122"/>
              </a:rPr>
              <a:t>）。</a:t>
            </a:r>
            <a:endParaRPr lang="zh-CN" altLang="en-US" sz="2800">
              <a:latin typeface="华文中宋" panose="02010600040101010101" pitchFamily="2" charset="-122"/>
              <a:ea typeface="华文中宋" panose="02010600040101010101" pitchFamily="2" charset="-122"/>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106497">
                                            <p:txEl>
                                              <p:pRg st="0" end="0"/>
                                            </p:txEl>
                                          </p:spTgt>
                                        </p:tgtEl>
                                        <p:attrNameLst>
                                          <p:attrName>style.visibility</p:attrName>
                                        </p:attrNameLst>
                                      </p:cBhvr>
                                      <p:to>
                                        <p:strVal val="visible"/>
                                      </p:to>
                                    </p:set>
                                    <p:anim calcmode="lin" valueType="num">
                                      <p:cBhvr additive="base">
                                        <p:cTn id="7" dur="500" fill="hold"/>
                                        <p:tgtEl>
                                          <p:spTgt spid="106497">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06497">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106497">
                                            <p:txEl>
                                              <p:pRg st="1" end="1"/>
                                            </p:txEl>
                                          </p:spTgt>
                                        </p:tgtEl>
                                        <p:attrNameLst>
                                          <p:attrName>style.visibility</p:attrName>
                                        </p:attrNameLst>
                                      </p:cBhvr>
                                      <p:to>
                                        <p:strVal val="visible"/>
                                      </p:to>
                                    </p:set>
                                    <p:anim calcmode="lin" valueType="num">
                                      <p:cBhvr additive="base">
                                        <p:cTn id="13" dur="500" fill="hold"/>
                                        <p:tgtEl>
                                          <p:spTgt spid="106497">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06497">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标题 1"/>
          <p:cNvSpPr>
            <a:spLocks noGrp="1" noChangeArrowheads="1"/>
          </p:cNvSpPr>
          <p:nvPr>
            <p:ph type="title"/>
          </p:nvPr>
        </p:nvSpPr>
        <p:spPr>
          <a:xfrm>
            <a:off x="457200" y="457200"/>
            <a:ext cx="8229600" cy="884238"/>
          </a:xfrm>
        </p:spPr>
        <p:txBody>
          <a:bodyPr/>
          <a:lstStyle/>
          <a:p>
            <a:r>
              <a:rPr lang="zh-CN" altLang="en-US" sz="3600">
                <a:latin typeface="华文中宋" panose="02010600040101010101" pitchFamily="2" charset="-122"/>
                <a:ea typeface="华文中宋" panose="02010600040101010101" pitchFamily="2" charset="-122"/>
              </a:rPr>
              <a:t>总结</a:t>
            </a:r>
          </a:p>
        </p:txBody>
      </p:sp>
      <p:sp>
        <p:nvSpPr>
          <p:cNvPr id="2" name="内容占位符 2"/>
          <p:cNvSpPr>
            <a:spLocks noGrp="1" noChangeArrowheads="1"/>
          </p:cNvSpPr>
          <p:nvPr>
            <p:ph idx="1"/>
          </p:nvPr>
        </p:nvSpPr>
        <p:spPr>
          <a:xfrm>
            <a:off x="0" y="1196975"/>
            <a:ext cx="9036050" cy="3886200"/>
          </a:xfrm>
        </p:spPr>
        <p:txBody>
          <a:bodyPr/>
          <a:lstStyle/>
          <a:p>
            <a:r>
              <a:rPr lang="zh-CN" altLang="zh-CN" sz="2400" dirty="0">
                <a:latin typeface="华文中宋" panose="02010600040101010101" pitchFamily="2" charset="-122"/>
                <a:ea typeface="华文中宋" panose="02010600040101010101" pitchFamily="2" charset="-122"/>
              </a:rPr>
              <a:t>第一，“汉语教学基础”领域选题比例达到</a:t>
            </a:r>
            <a:r>
              <a:rPr lang="en-US" altLang="zh-CN" sz="2400" dirty="0">
                <a:latin typeface="华文中宋" panose="02010600040101010101" pitchFamily="2" charset="-122"/>
                <a:ea typeface="华文中宋" panose="02010600040101010101" pitchFamily="2" charset="-122"/>
              </a:rPr>
              <a:t>39%</a:t>
            </a:r>
            <a:r>
              <a:rPr lang="zh-CN" altLang="zh-CN" sz="2400" dirty="0">
                <a:latin typeface="华文中宋" panose="02010600040101010101" pitchFamily="2" charset="-122"/>
                <a:ea typeface="华文中宋" panose="02010600040101010101" pitchFamily="2" charset="-122"/>
              </a:rPr>
              <a:t>。其中“基于第二语言教学的汉语与文化”仍有待研究；</a:t>
            </a:r>
            <a:r>
              <a:rPr lang="zh-CN" altLang="en-US" sz="2400" dirty="0">
                <a:latin typeface="华文中宋" panose="02010600040101010101" pitchFamily="2" charset="-122"/>
                <a:ea typeface="华文中宋" panose="02010600040101010101" pitchFamily="2" charset="-122"/>
              </a:rPr>
              <a:t>“</a:t>
            </a:r>
            <a:r>
              <a:rPr lang="zh-CN" altLang="zh-CN" sz="2400" dirty="0">
                <a:latin typeface="华文中宋" panose="02010600040101010101" pitchFamily="2" charset="-122"/>
                <a:ea typeface="华文中宋" panose="02010600040101010101" pitchFamily="2" charset="-122"/>
              </a:rPr>
              <a:t>第二语言习得与学习策略”领域选题比例占</a:t>
            </a:r>
            <a:r>
              <a:rPr lang="en-US" altLang="zh-CN" sz="2400" dirty="0">
                <a:latin typeface="华文中宋" panose="02010600040101010101" pitchFamily="2" charset="-122"/>
                <a:ea typeface="华文中宋" panose="02010600040101010101" pitchFamily="2" charset="-122"/>
              </a:rPr>
              <a:t>25.1%</a:t>
            </a:r>
            <a:r>
              <a:rPr lang="zh-CN" altLang="zh-CN" sz="2400" dirty="0">
                <a:latin typeface="华文中宋" panose="02010600040101010101" pitchFamily="2" charset="-122"/>
                <a:ea typeface="华文中宋" panose="02010600040101010101" pitchFamily="2" charset="-122"/>
              </a:rPr>
              <a:t>，但关注最多的是语法偏误，较少关注学习者因素与学习策略。</a:t>
            </a:r>
            <a:endParaRPr lang="en-US" altLang="zh-CN" sz="2400" dirty="0">
              <a:latin typeface="华文中宋" panose="02010600040101010101" pitchFamily="2" charset="-122"/>
              <a:ea typeface="华文中宋" panose="02010600040101010101" pitchFamily="2" charset="-122"/>
            </a:endParaRPr>
          </a:p>
          <a:p>
            <a:r>
              <a:rPr lang="zh-CN" altLang="zh-CN" sz="2400" dirty="0">
                <a:latin typeface="华文中宋" panose="02010600040101010101" pitchFamily="2" charset="-122"/>
                <a:ea typeface="华文中宋" panose="02010600040101010101" pitchFamily="2" charset="-122"/>
              </a:rPr>
              <a:t>第</a:t>
            </a:r>
            <a:r>
              <a:rPr lang="zh-CN" altLang="en-US" sz="2400" dirty="0">
                <a:latin typeface="华文中宋" panose="02010600040101010101" pitchFamily="2" charset="-122"/>
                <a:ea typeface="华文中宋" panose="02010600040101010101" pitchFamily="2" charset="-122"/>
              </a:rPr>
              <a:t>二</a:t>
            </a:r>
            <a:r>
              <a:rPr lang="zh-CN" altLang="zh-CN" sz="2400" dirty="0">
                <a:latin typeface="华文中宋" panose="02010600040101010101" pitchFamily="2" charset="-122"/>
                <a:ea typeface="华文中宋" panose="02010600040101010101" pitchFamily="2" charset="-122"/>
              </a:rPr>
              <a:t>，“汉语教学方法”领域选题比例也超过了</a:t>
            </a:r>
            <a:r>
              <a:rPr lang="en-US" altLang="zh-CN" sz="2400" dirty="0">
                <a:latin typeface="华文中宋" panose="02010600040101010101" pitchFamily="2" charset="-122"/>
                <a:ea typeface="华文中宋" panose="02010600040101010101" pitchFamily="2" charset="-122"/>
              </a:rPr>
              <a:t>30%</a:t>
            </a:r>
            <a:r>
              <a:rPr lang="zh-CN" altLang="zh-CN" sz="2400" dirty="0">
                <a:latin typeface="华文中宋" panose="02010600040101010101" pitchFamily="2" charset="-122"/>
                <a:ea typeface="华文中宋" panose="02010600040101010101" pitchFamily="2" charset="-122"/>
              </a:rPr>
              <a:t>，比例由高到低为课程设计、教学理论、语言要素教学、教学手段。</a:t>
            </a:r>
            <a:endParaRPr lang="en-US" altLang="zh-CN" sz="2400" dirty="0">
              <a:latin typeface="华文中宋" panose="02010600040101010101" pitchFamily="2" charset="-122"/>
              <a:ea typeface="华文中宋" panose="02010600040101010101" pitchFamily="2" charset="-122"/>
            </a:endParaRPr>
          </a:p>
          <a:p>
            <a:r>
              <a:rPr lang="zh-CN" altLang="zh-CN" sz="2400" dirty="0">
                <a:latin typeface="华文中宋" panose="02010600040101010101" pitchFamily="2" charset="-122"/>
                <a:ea typeface="华文中宋" panose="02010600040101010101" pitchFamily="2" charset="-122"/>
              </a:rPr>
              <a:t>第三，“教学组织与课堂管理”“中华文化与跨文化交际”和“教师综合素质”的比例较低，依次为</a:t>
            </a:r>
            <a:r>
              <a:rPr lang="en-US" altLang="zh-CN" sz="2400" dirty="0">
                <a:latin typeface="华文中宋" panose="02010600040101010101" pitchFamily="2" charset="-122"/>
                <a:ea typeface="华文中宋" panose="02010600040101010101" pitchFamily="2" charset="-122"/>
              </a:rPr>
              <a:t>13.9%</a:t>
            </a:r>
            <a:r>
              <a:rPr lang="zh-CN" altLang="zh-CN" sz="2400" dirty="0">
                <a:latin typeface="华文中宋" panose="02010600040101010101" pitchFamily="2" charset="-122"/>
                <a:ea typeface="华文中宋" panose="02010600040101010101" pitchFamily="2" charset="-122"/>
              </a:rPr>
              <a:t>、</a:t>
            </a:r>
            <a:r>
              <a:rPr lang="en-US" altLang="zh-CN" sz="2400" dirty="0">
                <a:latin typeface="华文中宋" panose="02010600040101010101" pitchFamily="2" charset="-122"/>
                <a:ea typeface="华文中宋" panose="02010600040101010101" pitchFamily="2" charset="-122"/>
              </a:rPr>
              <a:t>4.2%</a:t>
            </a:r>
            <a:r>
              <a:rPr lang="zh-CN" altLang="zh-CN" sz="2400" dirty="0">
                <a:latin typeface="华文中宋" panose="02010600040101010101" pitchFamily="2" charset="-122"/>
                <a:ea typeface="华文中宋" panose="02010600040101010101" pitchFamily="2" charset="-122"/>
              </a:rPr>
              <a:t>、</a:t>
            </a:r>
            <a:r>
              <a:rPr lang="en-US" altLang="zh-CN" sz="2400" dirty="0">
                <a:latin typeface="华文中宋" panose="02010600040101010101" pitchFamily="2" charset="-122"/>
                <a:ea typeface="华文中宋" panose="02010600040101010101" pitchFamily="2" charset="-122"/>
              </a:rPr>
              <a:t>4.1%</a:t>
            </a:r>
            <a:r>
              <a:rPr lang="zh-CN" altLang="zh-CN" sz="2400" dirty="0">
                <a:latin typeface="华文中宋" panose="02010600040101010101" pitchFamily="2" charset="-122"/>
                <a:ea typeface="华文中宋" panose="02010600040101010101" pitchFamily="2" charset="-122"/>
              </a:rPr>
              <a:t>。</a:t>
            </a:r>
            <a:endParaRPr lang="en-US" altLang="zh-CN" sz="2400" dirty="0">
              <a:latin typeface="华文中宋" panose="02010600040101010101" pitchFamily="2" charset="-122"/>
              <a:ea typeface="华文中宋" panose="02010600040101010101" pitchFamily="2" charset="-122"/>
            </a:endParaRPr>
          </a:p>
          <a:p>
            <a:r>
              <a:rPr lang="zh-CN" altLang="zh-CN" sz="2400" dirty="0">
                <a:latin typeface="华文中宋" panose="02010600040101010101" pitchFamily="2" charset="-122"/>
                <a:ea typeface="华文中宋" panose="02010600040101010101" pitchFamily="2" charset="-122"/>
              </a:rPr>
              <a:t>第四，调研报告、教学设计、教学实验、案例分析等四种写作形式占比仅为</a:t>
            </a:r>
            <a:r>
              <a:rPr lang="en-US" altLang="zh-CN" sz="2400" dirty="0">
                <a:latin typeface="华文中宋" panose="02010600040101010101" pitchFamily="2" charset="-122"/>
                <a:ea typeface="华文中宋" panose="02010600040101010101" pitchFamily="2" charset="-122"/>
              </a:rPr>
              <a:t>20.8%</a:t>
            </a:r>
            <a:r>
              <a:rPr lang="zh-CN" altLang="zh-CN" sz="2400" dirty="0">
                <a:latin typeface="华文中宋" panose="02010600040101010101" pitchFamily="2" charset="-122"/>
                <a:ea typeface="华文中宋" panose="02010600040101010101" pitchFamily="2" charset="-122"/>
              </a:rPr>
              <a:t>。</a:t>
            </a:r>
            <a:endParaRPr lang="en-US" altLang="zh-CN" sz="2400" dirty="0">
              <a:latin typeface="华文中宋" panose="02010600040101010101" pitchFamily="2" charset="-122"/>
              <a:ea typeface="华文中宋" panose="02010600040101010101" pitchFamily="2" charset="-122"/>
            </a:endParaRPr>
          </a:p>
          <a:p>
            <a:r>
              <a:rPr lang="zh-CN" altLang="zh-CN" sz="2400" dirty="0">
                <a:latin typeface="华文中宋" panose="02010600040101010101" pitchFamily="2" charset="-122"/>
                <a:ea typeface="华文中宋" panose="02010600040101010101" pitchFamily="2" charset="-122"/>
              </a:rPr>
              <a:t>第五，未关照汉语国际教育而不适宜作为该专业学位选题的汉语本体和文化本体研究，仍有一些比例。</a:t>
            </a:r>
            <a:endParaRPr lang="zh-CN" altLang="en-US" sz="2400" dirty="0">
              <a:latin typeface="华文中宋" panose="02010600040101010101" pitchFamily="2" charset="-122"/>
              <a:ea typeface="华文中宋" panose="02010600040101010101" pitchFamily="2" charset="-122"/>
            </a:endParaRPr>
          </a:p>
          <a:p>
            <a:endParaRPr lang="zh-CN" altLang="en-US" sz="2400" dirty="0">
              <a:latin typeface="华文中宋" panose="02010600040101010101" pitchFamily="2" charset="-122"/>
              <a:ea typeface="华文中宋" panose="02010600040101010101" pitchFamily="2" charset="-122"/>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6" name="标题 1"/>
          <p:cNvSpPr>
            <a:spLocks noGrp="1" noChangeArrowheads="1"/>
          </p:cNvSpPr>
          <p:nvPr>
            <p:ph type="title"/>
          </p:nvPr>
        </p:nvSpPr>
        <p:spPr>
          <a:xfrm>
            <a:off x="436563" y="14288"/>
            <a:ext cx="8229600" cy="1371600"/>
          </a:xfrm>
        </p:spPr>
        <p:txBody>
          <a:bodyPr/>
          <a:lstStyle/>
          <a:p>
            <a:r>
              <a:rPr lang="zh-CN" altLang="en-US" sz="2800" dirty="0">
                <a:latin typeface="华文中宋" panose="02010600040101010101" pitchFamily="2" charset="-122"/>
                <a:ea typeface="华文中宋" panose="02010600040101010101" pitchFamily="2" charset="-122"/>
              </a:rPr>
              <a:t>五、国际中文教育硕士学位论文选题原则</a:t>
            </a:r>
          </a:p>
        </p:txBody>
      </p:sp>
      <p:sp>
        <p:nvSpPr>
          <p:cNvPr id="103427" name="内容占位符 2"/>
          <p:cNvSpPr>
            <a:spLocks noGrp="1" noChangeArrowheads="1"/>
          </p:cNvSpPr>
          <p:nvPr>
            <p:ph idx="1"/>
          </p:nvPr>
        </p:nvSpPr>
        <p:spPr>
          <a:xfrm>
            <a:off x="638175" y="1052513"/>
            <a:ext cx="7993063" cy="5545137"/>
          </a:xfrm>
        </p:spPr>
        <p:txBody>
          <a:bodyPr/>
          <a:lstStyle/>
          <a:p>
            <a:r>
              <a:rPr lang="en-US" altLang="zh-CN" sz="2200" dirty="0">
                <a:latin typeface="华文中宋" panose="02010600040101010101" pitchFamily="2" charset="-122"/>
                <a:ea typeface="华文中宋" panose="02010600040101010101" pitchFamily="2" charset="-122"/>
              </a:rPr>
              <a:t>1</a:t>
            </a:r>
            <a:r>
              <a:rPr lang="zh-CN" altLang="en-US" sz="2200" dirty="0">
                <a:latin typeface="华文中宋" panose="02010600040101010101" pitchFamily="2" charset="-122"/>
                <a:ea typeface="华文中宋" panose="02010600040101010101" pitchFamily="2" charset="-122"/>
              </a:rPr>
              <a:t>、问题导向</a:t>
            </a:r>
            <a:endParaRPr lang="en-US" altLang="zh-CN" sz="2200" dirty="0">
              <a:latin typeface="华文中宋" panose="02010600040101010101" pitchFamily="2" charset="-122"/>
              <a:ea typeface="华文中宋" panose="02010600040101010101" pitchFamily="2" charset="-122"/>
            </a:endParaRPr>
          </a:p>
          <a:p>
            <a:r>
              <a:rPr lang="zh-CN" altLang="en-US" sz="2200" dirty="0">
                <a:latin typeface="华文中宋" panose="02010600040101010101" pitchFamily="2" charset="-122"/>
                <a:ea typeface="华文中宋" panose="02010600040101010101" pitchFamily="2" charset="-122"/>
              </a:rPr>
              <a:t>要从国际中文教育实际问题出发。</a:t>
            </a:r>
            <a:endParaRPr lang="en-US" altLang="zh-CN" sz="2200" dirty="0">
              <a:latin typeface="华文中宋" panose="02010600040101010101" pitchFamily="2" charset="-122"/>
              <a:ea typeface="华文中宋" panose="02010600040101010101" pitchFamily="2" charset="-122"/>
            </a:endParaRPr>
          </a:p>
          <a:p>
            <a:r>
              <a:rPr lang="zh-CN" altLang="en-US" sz="2200" dirty="0">
                <a:latin typeface="华文中宋" panose="02010600040101010101" pitchFamily="2" charset="-122"/>
                <a:ea typeface="华文中宋" panose="02010600040101010101" pitchFamily="2" charset="-122"/>
              </a:rPr>
              <a:t>论文选题一定要考虑：</a:t>
            </a:r>
            <a:r>
              <a:rPr lang="zh-CN" altLang="en-US" sz="2200" b="1" u="sng" dirty="0">
                <a:solidFill>
                  <a:srgbClr val="FF0000"/>
                </a:solidFill>
                <a:latin typeface="华文中宋" panose="02010600040101010101" pitchFamily="2" charset="-122"/>
                <a:ea typeface="华文中宋" panose="02010600040101010101" pitchFamily="2" charset="-122"/>
              </a:rPr>
              <a:t>你的论文将要解决什么问题？这个问题是不是国际中文教育实践中的具体难题？这些难题可以转换成哪些问句来表达？能否上升到具有理论性和实践性的研究问题？</a:t>
            </a:r>
            <a:endParaRPr lang="en-US" altLang="zh-CN" sz="2200" b="1" u="sng" dirty="0">
              <a:solidFill>
                <a:srgbClr val="FF0000"/>
              </a:solidFill>
              <a:latin typeface="华文中宋" panose="02010600040101010101" pitchFamily="2" charset="-122"/>
              <a:ea typeface="华文中宋" panose="02010600040101010101" pitchFamily="2" charset="-122"/>
            </a:endParaRPr>
          </a:p>
          <a:p>
            <a:r>
              <a:rPr lang="zh-CN" altLang="en-US" sz="2200" b="1" u="sng" dirty="0">
                <a:solidFill>
                  <a:srgbClr val="FF0000"/>
                </a:solidFill>
                <a:latin typeface="华文中宋" panose="02010600040101010101" pitchFamily="2" charset="-122"/>
                <a:ea typeface="华文中宋" panose="02010600040101010101" pitchFamily="2" charset="-122"/>
              </a:rPr>
              <a:t>举例：</a:t>
            </a:r>
            <a:endParaRPr lang="en-US" altLang="zh-CN" sz="2200" b="1" u="sng" dirty="0">
              <a:solidFill>
                <a:srgbClr val="FF0000"/>
              </a:solidFill>
              <a:latin typeface="华文中宋" panose="02010600040101010101" pitchFamily="2" charset="-122"/>
              <a:ea typeface="华文中宋" panose="02010600040101010101" pitchFamily="2" charset="-122"/>
            </a:endParaRPr>
          </a:p>
          <a:p>
            <a:r>
              <a:rPr lang="zh-CN" altLang="en-US" sz="2200" dirty="0">
                <a:latin typeface="华文中宋" panose="02010600040101010101" pitchFamily="2" charset="-122"/>
                <a:ea typeface="华文中宋" panose="02010600040101010101" pitchFamily="2" charset="-122"/>
              </a:rPr>
              <a:t>外国人初学汉语时，常常分不清“知道”和“认识”，说出“我和老师昨天知道了”“我认识你的国家”这样的错误表达。</a:t>
            </a:r>
            <a:endParaRPr lang="en-US" altLang="zh-CN" sz="2200" dirty="0">
              <a:latin typeface="华文中宋" panose="02010600040101010101" pitchFamily="2" charset="-122"/>
              <a:ea typeface="华文中宋" panose="02010600040101010101" pitchFamily="2" charset="-122"/>
            </a:endParaRPr>
          </a:p>
          <a:p>
            <a:r>
              <a:rPr lang="zh-CN" altLang="en-US" sz="2200" dirty="0">
                <a:latin typeface="华文中宋" panose="02010600040101010101" pitchFamily="2" charset="-122"/>
                <a:ea typeface="华文中宋" panose="02010600040101010101" pitchFamily="2" charset="-122"/>
              </a:rPr>
              <a:t>从这个语言事实中，我们可以找到汉语作为第二语言学习的难题：“知道”和“认识”的辨别（输入理解和输出生成）</a:t>
            </a:r>
            <a:endParaRPr lang="en-US" altLang="zh-CN" sz="2200" dirty="0">
              <a:latin typeface="华文中宋" panose="02010600040101010101" pitchFamily="2" charset="-122"/>
              <a:ea typeface="华文中宋" panose="02010600040101010101" pitchFamily="2" charset="-122"/>
            </a:endParaRPr>
          </a:p>
          <a:p>
            <a:r>
              <a:rPr lang="zh-CN" altLang="en-US" sz="2200" dirty="0">
                <a:latin typeface="华文中宋" panose="02010600040101010101" pitchFamily="2" charset="-122"/>
                <a:ea typeface="华文中宋" panose="02010600040101010101" pitchFamily="2" charset="-122"/>
              </a:rPr>
              <a:t>根据这一难题，我们可以分解成一些问句：使用“知道”和“认识”时出现混淆有什么具体表现？造成混淆的原因是什么？如何让学习者尽快分辨并正确使用这两个词？</a:t>
            </a:r>
            <a:endParaRPr lang="en-US" altLang="zh-CN" sz="2200" dirty="0">
              <a:latin typeface="华文中宋" panose="02010600040101010101" pitchFamily="2" charset="-122"/>
              <a:ea typeface="华文中宋" panose="02010600040101010101" pitchFamily="2" charset="-122"/>
            </a:endParaRPr>
          </a:p>
          <a:p>
            <a:endParaRPr lang="zh-CN" altLang="en-US" sz="2400" dirty="0">
              <a:latin typeface="华文中宋" panose="02010600040101010101" pitchFamily="2" charset="-122"/>
              <a:ea typeface="华文中宋" panose="02010600040101010101" pitchFamily="2" charset="-122"/>
            </a:endParaRPr>
          </a:p>
          <a:p>
            <a:endParaRPr lang="zh-CN" altLang="en-US" dirty="0"/>
          </a:p>
        </p:txBody>
      </p:sp>
    </p:spTree>
  </p:cSld>
  <p:clrMapOvr>
    <a:masterClrMapping/>
  </p:clrMapOvr>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50" name="内容占位符 2"/>
          <p:cNvSpPr>
            <a:spLocks noGrp="1" noChangeArrowheads="1"/>
          </p:cNvSpPr>
          <p:nvPr>
            <p:ph idx="1"/>
          </p:nvPr>
        </p:nvSpPr>
        <p:spPr>
          <a:xfrm>
            <a:off x="323850" y="1052513"/>
            <a:ext cx="8307388" cy="5545137"/>
          </a:xfrm>
        </p:spPr>
        <p:txBody>
          <a:bodyPr/>
          <a:lstStyle/>
          <a:p>
            <a:r>
              <a:rPr lang="zh-CN" altLang="en-US" sz="2400" b="1" u="sng">
                <a:solidFill>
                  <a:srgbClr val="FF0000"/>
                </a:solidFill>
                <a:latin typeface="华文中宋" panose="02010600040101010101" pitchFamily="2" charset="-122"/>
                <a:ea typeface="华文中宋" panose="02010600040101010101" pitchFamily="2" charset="-122"/>
              </a:rPr>
              <a:t>（</a:t>
            </a:r>
            <a:r>
              <a:rPr lang="en-US" altLang="zh-CN" sz="2400" b="1" u="sng">
                <a:solidFill>
                  <a:srgbClr val="FF0000"/>
                </a:solidFill>
                <a:latin typeface="华文中宋" panose="02010600040101010101" pitchFamily="2" charset="-122"/>
                <a:ea typeface="华文中宋" panose="02010600040101010101" pitchFamily="2" charset="-122"/>
              </a:rPr>
              <a:t>1</a:t>
            </a:r>
            <a:r>
              <a:rPr lang="zh-CN" altLang="en-US" sz="2400" b="1" u="sng">
                <a:solidFill>
                  <a:srgbClr val="FF0000"/>
                </a:solidFill>
                <a:latin typeface="华文中宋" panose="02010600040101010101" pitchFamily="2" charset="-122"/>
                <a:ea typeface="华文中宋" panose="02010600040101010101" pitchFamily="2" charset="-122"/>
              </a:rPr>
              <a:t>）问题要具体，是真问题。</a:t>
            </a:r>
            <a:endParaRPr lang="en-US" altLang="zh-CN" sz="2400" b="1" u="sng">
              <a:solidFill>
                <a:srgbClr val="FF0000"/>
              </a:solidFill>
              <a:latin typeface="华文中宋" panose="02010600040101010101" pitchFamily="2" charset="-122"/>
              <a:ea typeface="华文中宋" panose="02010600040101010101" pitchFamily="2" charset="-122"/>
            </a:endParaRPr>
          </a:p>
          <a:p>
            <a:r>
              <a:rPr lang="zh-CN" altLang="en-US" sz="2400">
                <a:latin typeface="华文中宋" panose="02010600040101010101" pitchFamily="2" charset="-122"/>
                <a:ea typeface="华文中宋" panose="02010600040101010101" pitchFamily="2" charset="-122"/>
              </a:rPr>
              <a:t>老师：你实习了一个学期，发现什么值得研究的问题？</a:t>
            </a:r>
          </a:p>
          <a:p>
            <a:r>
              <a:rPr lang="zh-CN" altLang="en-US" sz="2400">
                <a:latin typeface="华文中宋" panose="02010600040101010101" pitchFamily="2" charset="-122"/>
                <a:ea typeface="华文中宋" panose="02010600040101010101" pitchFamily="2" charset="-122"/>
              </a:rPr>
              <a:t>学生</a:t>
            </a:r>
            <a:r>
              <a:rPr lang="en-US" altLang="zh-CN" sz="2400">
                <a:latin typeface="华文中宋" panose="02010600040101010101" pitchFamily="2" charset="-122"/>
                <a:ea typeface="华文中宋" panose="02010600040101010101" pitchFamily="2" charset="-122"/>
              </a:rPr>
              <a:t>A</a:t>
            </a:r>
            <a:r>
              <a:rPr lang="zh-CN" altLang="en-US" sz="2400">
                <a:latin typeface="华文中宋" panose="02010600040101010101" pitchFamily="2" charset="-122"/>
                <a:ea typeface="华文中宋" panose="02010600040101010101" pitchFamily="2" charset="-122"/>
              </a:rPr>
              <a:t>：有很多，比如，留学生的声调常常不准确。</a:t>
            </a:r>
            <a:endParaRPr lang="en-US" altLang="zh-CN" sz="2400">
              <a:latin typeface="华文中宋" panose="02010600040101010101" pitchFamily="2" charset="-122"/>
              <a:ea typeface="华文中宋" panose="02010600040101010101" pitchFamily="2" charset="-122"/>
            </a:endParaRPr>
          </a:p>
          <a:p>
            <a:r>
              <a:rPr lang="zh-CN" altLang="en-US" sz="2400">
                <a:latin typeface="华文中宋" panose="02010600040101010101" pitchFamily="2" charset="-122"/>
                <a:ea typeface="华文中宋" panose="02010600040101010101" pitchFamily="2" charset="-122"/>
              </a:rPr>
              <a:t>学生</a:t>
            </a:r>
            <a:r>
              <a:rPr lang="en-US" altLang="zh-CN" sz="2400">
                <a:latin typeface="华文中宋" panose="02010600040101010101" pitchFamily="2" charset="-122"/>
                <a:ea typeface="华文中宋" panose="02010600040101010101" pitchFamily="2" charset="-122"/>
              </a:rPr>
              <a:t>B</a:t>
            </a:r>
            <a:r>
              <a:rPr lang="zh-CN" altLang="en-US" sz="2400">
                <a:latin typeface="华文中宋" panose="02010600040101010101" pitchFamily="2" charset="-122"/>
                <a:ea typeface="华文中宋" panose="02010600040101010101" pitchFamily="2" charset="-122"/>
              </a:rPr>
              <a:t>：我发现第三声发得不准确。</a:t>
            </a:r>
            <a:endParaRPr lang="en-US" altLang="zh-CN" sz="2400">
              <a:latin typeface="华文中宋" panose="02010600040101010101" pitchFamily="2" charset="-122"/>
              <a:ea typeface="华文中宋" panose="02010600040101010101" pitchFamily="2" charset="-122"/>
            </a:endParaRPr>
          </a:p>
          <a:p>
            <a:r>
              <a:rPr lang="zh-CN" altLang="en-US" sz="2400">
                <a:latin typeface="华文中宋" panose="02010600040101010101" pitchFamily="2" charset="-122"/>
                <a:ea typeface="华文中宋" panose="02010600040101010101" pitchFamily="2" charset="-122"/>
              </a:rPr>
              <a:t>学生</a:t>
            </a:r>
            <a:r>
              <a:rPr lang="en-US" altLang="zh-CN" sz="2400">
                <a:latin typeface="华文中宋" panose="02010600040101010101" pitchFamily="2" charset="-122"/>
                <a:ea typeface="华文中宋" panose="02010600040101010101" pitchFamily="2" charset="-122"/>
              </a:rPr>
              <a:t>C</a:t>
            </a:r>
            <a:r>
              <a:rPr lang="zh-CN" altLang="en-US" sz="2400">
                <a:latin typeface="华文中宋" panose="02010600040101010101" pitchFamily="2" charset="-122"/>
                <a:ea typeface="华文中宋" panose="02010600040101010101" pitchFamily="2" charset="-122"/>
              </a:rPr>
              <a:t>：有不少学生发出来的第三声，有点象第二声。</a:t>
            </a:r>
            <a:endParaRPr lang="en-US" altLang="zh-CN" sz="2400">
              <a:latin typeface="华文中宋" panose="02010600040101010101" pitchFamily="2" charset="-122"/>
              <a:ea typeface="华文中宋" panose="02010600040101010101" pitchFamily="2" charset="-122"/>
            </a:endParaRPr>
          </a:p>
          <a:p>
            <a:r>
              <a:rPr lang="zh-CN" altLang="en-US" sz="2400">
                <a:latin typeface="华文中宋" panose="02010600040101010101" pitchFamily="2" charset="-122"/>
                <a:ea typeface="华文中宋" panose="02010600040101010101" pitchFamily="2" charset="-122"/>
              </a:rPr>
              <a:t>学生</a:t>
            </a:r>
            <a:r>
              <a:rPr lang="en-US" altLang="zh-CN" sz="2400">
                <a:latin typeface="华文中宋" panose="02010600040101010101" pitchFamily="2" charset="-122"/>
                <a:ea typeface="华文中宋" panose="02010600040101010101" pitchFamily="2" charset="-122"/>
              </a:rPr>
              <a:t>D</a:t>
            </a:r>
            <a:r>
              <a:rPr lang="zh-CN" altLang="en-US" sz="2400">
                <a:latin typeface="华文中宋" panose="02010600040101010101" pitchFamily="2" charset="-122"/>
                <a:ea typeface="华文中宋" panose="02010600040101010101" pitchFamily="2" charset="-122"/>
              </a:rPr>
              <a:t>：比如用洗</a:t>
            </a:r>
            <a:r>
              <a:rPr lang="en-US" altLang="zh-CN" sz="2400">
                <a:latin typeface="华文中宋" panose="02010600040101010101" pitchFamily="2" charset="-122"/>
                <a:ea typeface="华文中宋" panose="02010600040101010101" pitchFamily="2" charset="-122"/>
              </a:rPr>
              <a:t>(xǐ)</a:t>
            </a:r>
            <a:r>
              <a:rPr lang="zh-CN" altLang="en-US" sz="2400">
                <a:latin typeface="华文中宋" panose="02010600040101010101" pitchFamily="2" charset="-122"/>
                <a:ea typeface="华文中宋" panose="02010600040101010101" pitchFamily="2" charset="-122"/>
              </a:rPr>
              <a:t>衣机。</a:t>
            </a:r>
            <a:endParaRPr lang="en-US" altLang="zh-CN" sz="2400">
              <a:latin typeface="华文中宋" panose="02010600040101010101" pitchFamily="2" charset="-122"/>
              <a:ea typeface="华文中宋" panose="02010600040101010101" pitchFamily="2" charset="-122"/>
            </a:endParaRPr>
          </a:p>
          <a:p>
            <a:endParaRPr lang="en-US" altLang="zh-CN" sz="2400">
              <a:latin typeface="华文中宋" panose="02010600040101010101" pitchFamily="2" charset="-122"/>
              <a:ea typeface="华文中宋" panose="02010600040101010101" pitchFamily="2" charset="-122"/>
            </a:endParaRPr>
          </a:p>
          <a:p>
            <a:r>
              <a:rPr lang="zh-CN" altLang="en-US" sz="2400">
                <a:latin typeface="华文中宋" panose="02010600040101010101" pitchFamily="2" charset="-122"/>
                <a:ea typeface="华文中宋" panose="02010600040101010101" pitchFamily="2" charset="-122"/>
              </a:rPr>
              <a:t>以上同学们的回答越来越具体。</a:t>
            </a:r>
            <a:endParaRPr lang="en-US" altLang="zh-CN" sz="2400">
              <a:latin typeface="华文中宋" panose="02010600040101010101" pitchFamily="2" charset="-122"/>
              <a:ea typeface="华文中宋" panose="02010600040101010101" pitchFamily="2" charset="-122"/>
            </a:endParaRPr>
          </a:p>
          <a:p>
            <a:r>
              <a:rPr lang="zh-CN" altLang="en-US" sz="2400">
                <a:latin typeface="华文中宋" panose="02010600040101010101" pitchFamily="2" charset="-122"/>
                <a:ea typeface="华文中宋" panose="02010600040101010101" pitchFamily="2" charset="-122"/>
              </a:rPr>
              <a:t>但提到的难题如果与实例不匹配，只能是“伪难题”。</a:t>
            </a:r>
            <a:endParaRPr lang="en-US" altLang="zh-CN" sz="2400">
              <a:latin typeface="华文中宋" panose="02010600040101010101" pitchFamily="2" charset="-122"/>
              <a:ea typeface="华文中宋" panose="02010600040101010101" pitchFamily="2" charset="-122"/>
            </a:endParaRPr>
          </a:p>
          <a:p>
            <a:r>
              <a:rPr lang="zh-CN" altLang="en-US" sz="2400">
                <a:latin typeface="华文中宋" panose="02010600040101010101" pitchFamily="2" charset="-122"/>
                <a:ea typeface="华文中宋" panose="02010600040101010101" pitchFamily="2" charset="-122"/>
              </a:rPr>
              <a:t>以上例子说明学生缺少基本语音知识，所谓的“发现”根本不是“问题”。</a:t>
            </a:r>
          </a:p>
        </p:txBody>
      </p:sp>
    </p:spTree>
  </p:cSld>
  <p:clrMapOvr>
    <a:masterClrMapping/>
  </p:clrMapOvr>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4" name="内容占位符 2"/>
          <p:cNvSpPr>
            <a:spLocks noGrp="1" noChangeArrowheads="1"/>
          </p:cNvSpPr>
          <p:nvPr>
            <p:ph idx="1"/>
          </p:nvPr>
        </p:nvSpPr>
        <p:spPr>
          <a:xfrm>
            <a:off x="323850" y="549275"/>
            <a:ext cx="8307388" cy="6048375"/>
          </a:xfrm>
        </p:spPr>
        <p:txBody>
          <a:bodyPr/>
          <a:lstStyle/>
          <a:p>
            <a:r>
              <a:rPr lang="zh-CN" altLang="en-US" sz="2400" b="1" u="sng" dirty="0">
                <a:solidFill>
                  <a:srgbClr val="FF0000"/>
                </a:solidFill>
                <a:latin typeface="华文中宋" panose="02010600040101010101" pitchFamily="2" charset="-122"/>
                <a:ea typeface="华文中宋" panose="02010600040101010101" pitchFamily="2" charset="-122"/>
              </a:rPr>
              <a:t>（</a:t>
            </a:r>
            <a:r>
              <a:rPr lang="en-US" altLang="zh-CN" sz="2400" b="1" u="sng" dirty="0">
                <a:solidFill>
                  <a:srgbClr val="FF0000"/>
                </a:solidFill>
                <a:latin typeface="华文中宋" panose="02010600040101010101" pitchFamily="2" charset="-122"/>
                <a:ea typeface="华文中宋" panose="02010600040101010101" pitchFamily="2" charset="-122"/>
              </a:rPr>
              <a:t>2</a:t>
            </a:r>
            <a:r>
              <a:rPr lang="zh-CN" altLang="en-US" sz="2400" b="1" u="sng" dirty="0">
                <a:solidFill>
                  <a:srgbClr val="FF0000"/>
                </a:solidFill>
                <a:latin typeface="华文中宋" panose="02010600040101010101" pitchFamily="2" charset="-122"/>
                <a:ea typeface="华文中宋" panose="02010600040101010101" pitchFamily="2" charset="-122"/>
              </a:rPr>
              <a:t>）解决问题应确实对国际中文教育行业的发展有直接或间接的促进作用。</a:t>
            </a:r>
            <a:endParaRPr lang="en-US" altLang="zh-CN" sz="2400" b="1" u="sng" dirty="0">
              <a:solidFill>
                <a:srgbClr val="FF0000"/>
              </a:solidFill>
              <a:latin typeface="华文中宋" panose="02010600040101010101" pitchFamily="2" charset="-122"/>
              <a:ea typeface="华文中宋" panose="02010600040101010101" pitchFamily="2" charset="-122"/>
            </a:endParaRPr>
          </a:p>
          <a:p>
            <a:endParaRPr lang="en-US" altLang="zh-CN" sz="2400" b="1" u="sng" dirty="0">
              <a:solidFill>
                <a:srgbClr val="FF0000"/>
              </a:solidFill>
              <a:latin typeface="华文中宋" panose="02010600040101010101" pitchFamily="2" charset="-122"/>
              <a:ea typeface="华文中宋" panose="02010600040101010101" pitchFamily="2" charset="-122"/>
            </a:endParaRPr>
          </a:p>
          <a:p>
            <a:r>
              <a:rPr lang="zh-CN" altLang="en-US" sz="2400" b="1" u="sng" dirty="0">
                <a:solidFill>
                  <a:srgbClr val="FF0000"/>
                </a:solidFill>
                <a:latin typeface="华文中宋" panose="02010600040101010101" pitchFamily="2" charset="-122"/>
                <a:ea typeface="华文中宋" panose="02010600040101010101" pitchFamily="2" charset="-122"/>
              </a:rPr>
              <a:t>举例：</a:t>
            </a:r>
            <a:endParaRPr lang="en-US" altLang="zh-CN" sz="2400" b="1" u="sng" dirty="0">
              <a:solidFill>
                <a:srgbClr val="FF0000"/>
              </a:solidFill>
              <a:latin typeface="华文中宋" panose="02010600040101010101" pitchFamily="2" charset="-122"/>
              <a:ea typeface="华文中宋" panose="02010600040101010101" pitchFamily="2" charset="-122"/>
            </a:endParaRPr>
          </a:p>
          <a:p>
            <a:r>
              <a:rPr lang="zh-CN" altLang="en-US" sz="2400" dirty="0">
                <a:latin typeface="华文中宋" panose="02010600040101010101" pitchFamily="2" charset="-122"/>
                <a:ea typeface="华文中宋" panose="02010600040101010101" pitchFamily="2" charset="-122"/>
              </a:rPr>
              <a:t>我们发现二语学习者容易混淆“一点儿”和“有点儿”两个词，就此，我们提出一系列问题：</a:t>
            </a:r>
            <a:endParaRPr lang="en-US" altLang="zh-CN" sz="2400" dirty="0">
              <a:latin typeface="华文中宋" panose="02010600040101010101" pitchFamily="2" charset="-122"/>
              <a:ea typeface="华文中宋" panose="02010600040101010101" pitchFamily="2" charset="-122"/>
            </a:endParaRPr>
          </a:p>
          <a:p>
            <a:r>
              <a:rPr lang="zh-CN" altLang="en-US" sz="2400" dirty="0">
                <a:latin typeface="华文中宋" panose="02010600040101010101" pitchFamily="2" charset="-122"/>
                <a:ea typeface="华文中宋" panose="02010600040101010101" pitchFamily="2" charset="-122"/>
              </a:rPr>
              <a:t>第二语言学习者混淆“一点儿”“有点儿”的中介语表现具体情况如何？</a:t>
            </a:r>
            <a:endParaRPr lang="en-US" altLang="zh-CN" sz="2400" dirty="0">
              <a:latin typeface="华文中宋" panose="02010600040101010101" pitchFamily="2" charset="-122"/>
              <a:ea typeface="华文中宋" panose="02010600040101010101" pitchFamily="2" charset="-122"/>
            </a:endParaRPr>
          </a:p>
          <a:p>
            <a:r>
              <a:rPr lang="zh-CN" altLang="en-US" sz="2400" dirty="0">
                <a:latin typeface="华文中宋" panose="02010600040101010101" pitchFamily="2" charset="-122"/>
                <a:ea typeface="华文中宋" panose="02010600040101010101" pitchFamily="2" charset="-122"/>
              </a:rPr>
              <a:t>学习者为什么会混淆这两个词语？</a:t>
            </a:r>
            <a:endParaRPr lang="en-US" altLang="zh-CN" sz="2400" dirty="0">
              <a:latin typeface="华文中宋" panose="02010600040101010101" pitchFamily="2" charset="-122"/>
              <a:ea typeface="华文中宋" panose="02010600040101010101" pitchFamily="2" charset="-122"/>
            </a:endParaRPr>
          </a:p>
          <a:p>
            <a:r>
              <a:rPr lang="zh-CN" altLang="en-US" sz="2400" dirty="0">
                <a:latin typeface="华文中宋" panose="02010600040101010101" pitchFamily="2" charset="-122"/>
                <a:ea typeface="华文中宋" panose="02010600040101010101" pitchFamily="2" charset="-122"/>
              </a:rPr>
              <a:t>怎样编写教材和实施教学，才能使学习者有效学习并正确使用这两个词语？</a:t>
            </a:r>
            <a:endParaRPr lang="en-US" altLang="zh-CN" sz="2400" dirty="0">
              <a:latin typeface="华文中宋" panose="02010600040101010101" pitchFamily="2" charset="-122"/>
              <a:ea typeface="华文中宋" panose="02010600040101010101" pitchFamily="2" charset="-122"/>
            </a:endParaRPr>
          </a:p>
          <a:p>
            <a:r>
              <a:rPr lang="zh-CN" altLang="en-US" sz="2400" dirty="0">
                <a:latin typeface="华文中宋" panose="02010600040101010101" pitchFamily="2" charset="-122"/>
                <a:ea typeface="华文中宋" panose="02010600040101010101" pitchFamily="2" charset="-122"/>
              </a:rPr>
              <a:t>这三个问题分别是解决：</a:t>
            </a:r>
            <a:r>
              <a:rPr lang="en-US" altLang="zh-CN" sz="2400" dirty="0">
                <a:latin typeface="华文中宋" panose="02010600040101010101" pitchFamily="2" charset="-122"/>
                <a:ea typeface="华文中宋" panose="02010600040101010101" pitchFamily="2" charset="-122"/>
              </a:rPr>
              <a:t>1</a:t>
            </a:r>
            <a:r>
              <a:rPr lang="zh-CN" altLang="en-US" sz="2400" dirty="0">
                <a:latin typeface="华文中宋" panose="02010600040101010101" pitchFamily="2" charset="-122"/>
                <a:ea typeface="华文中宋" panose="02010600040101010101" pitchFamily="2" charset="-122"/>
              </a:rPr>
              <a:t>描述中介语语言现象；</a:t>
            </a:r>
            <a:r>
              <a:rPr lang="en-US" altLang="zh-CN" sz="2400" dirty="0">
                <a:latin typeface="华文中宋" panose="02010600040101010101" pitchFamily="2" charset="-122"/>
                <a:ea typeface="华文中宋" panose="02010600040101010101" pitchFamily="2" charset="-122"/>
              </a:rPr>
              <a:t>2</a:t>
            </a:r>
            <a:r>
              <a:rPr lang="zh-CN" altLang="en-US" sz="2400" dirty="0">
                <a:latin typeface="华文中宋" panose="02010600040101010101" pitchFamily="2" charset="-122"/>
                <a:ea typeface="华文中宋" panose="02010600040101010101" pitchFamily="2" charset="-122"/>
              </a:rPr>
              <a:t>要解释中介语表现的原因；</a:t>
            </a:r>
            <a:r>
              <a:rPr lang="en-US" altLang="zh-CN" sz="2400" dirty="0">
                <a:latin typeface="华文中宋" panose="02010600040101010101" pitchFamily="2" charset="-122"/>
                <a:ea typeface="华文中宋" panose="02010600040101010101" pitchFamily="2" charset="-122"/>
              </a:rPr>
              <a:t>3</a:t>
            </a:r>
            <a:r>
              <a:rPr lang="zh-CN" altLang="en-US" sz="2400" dirty="0">
                <a:latin typeface="华文中宋" panose="02010600040101010101" pitchFamily="2" charset="-122"/>
                <a:ea typeface="华文中宋" panose="02010600040101010101" pitchFamily="2" charset="-122"/>
              </a:rPr>
              <a:t>要提出解决方案，即如何对教材编写和教学实施加以改进，真正促进教学。</a:t>
            </a:r>
          </a:p>
        </p:txBody>
      </p:sp>
    </p:spTree>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KSO_WM_SLIDE_MODEL_TYPE" val="cover"/>
</p:tagLst>
</file>

<file path=ppt/theme/theme1.xml><?xml version="1.0" encoding="utf-8"?>
<a:theme xmlns:a="http://schemas.openxmlformats.org/drawingml/2006/main" name="Pixel">
  <a:themeElements>
    <a:clrScheme name="Pixel 12">
      <a:dk1>
        <a:srgbClr val="000000"/>
      </a:dk1>
      <a:lt1>
        <a:srgbClr val="FFFFFF"/>
      </a:lt1>
      <a:dk2>
        <a:srgbClr val="000000"/>
      </a:dk2>
      <a:lt2>
        <a:srgbClr val="00007D"/>
      </a:lt2>
      <a:accent1>
        <a:srgbClr val="9999FF"/>
      </a:accent1>
      <a:accent2>
        <a:srgbClr val="9999CC"/>
      </a:accent2>
      <a:accent3>
        <a:srgbClr val="FFFFFF"/>
      </a:accent3>
      <a:accent4>
        <a:srgbClr val="000000"/>
      </a:accent4>
      <a:accent5>
        <a:srgbClr val="CACAFF"/>
      </a:accent5>
      <a:accent6>
        <a:srgbClr val="8A8AB9"/>
      </a:accent6>
      <a:hlink>
        <a:srgbClr val="666699"/>
      </a:hlink>
      <a:folHlink>
        <a:srgbClr val="CCCCE6"/>
      </a:folHlink>
    </a:clrScheme>
    <a:fontScheme name="Pixel">
      <a:majorFont>
        <a:latin typeface="Arial"/>
        <a:ea typeface="宋体"/>
        <a:cs typeface=""/>
      </a:majorFont>
      <a:minorFont>
        <a:latin typeface="Arial"/>
        <a:ea typeface="宋体"/>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raClrScheme>
      <a:clrScheme name="Pixel 1">
        <a:dk1>
          <a:srgbClr val="0066FF"/>
        </a:dk1>
        <a:lt1>
          <a:srgbClr val="FFFFFF"/>
        </a:lt1>
        <a:dk2>
          <a:srgbClr val="000066"/>
        </a:dk2>
        <a:lt2>
          <a:srgbClr val="FFFFFF"/>
        </a:lt2>
        <a:accent1>
          <a:srgbClr val="6699FF"/>
        </a:accent1>
        <a:accent2>
          <a:srgbClr val="3333FF"/>
        </a:accent2>
        <a:accent3>
          <a:srgbClr val="AAAAB8"/>
        </a:accent3>
        <a:accent4>
          <a:srgbClr val="DADADA"/>
        </a:accent4>
        <a:accent5>
          <a:srgbClr val="B8CAFF"/>
        </a:accent5>
        <a:accent6>
          <a:srgbClr val="2D2DE7"/>
        </a:accent6>
        <a:hlink>
          <a:srgbClr val="FFCC00"/>
        </a:hlink>
        <a:folHlink>
          <a:srgbClr val="0000CC"/>
        </a:folHlink>
      </a:clrScheme>
      <a:clrMap bg1="dk2" tx1="lt1" bg2="dk1" tx2="lt2" accent1="accent1" accent2="accent2" accent3="accent3" accent4="accent4" accent5="accent5" accent6="accent6" hlink="hlink" folHlink="folHlink"/>
    </a:extraClrScheme>
    <a:extraClrScheme>
      <a:clrScheme name="Pixel 2">
        <a:dk1>
          <a:srgbClr val="009999"/>
        </a:dk1>
        <a:lt1>
          <a:srgbClr val="FFFFFF"/>
        </a:lt1>
        <a:dk2>
          <a:srgbClr val="334B49"/>
        </a:dk2>
        <a:lt2>
          <a:srgbClr val="FFFFFF"/>
        </a:lt2>
        <a:accent1>
          <a:srgbClr val="33CCCC"/>
        </a:accent1>
        <a:accent2>
          <a:srgbClr val="008080"/>
        </a:accent2>
        <a:accent3>
          <a:srgbClr val="ADB1B1"/>
        </a:accent3>
        <a:accent4>
          <a:srgbClr val="DADADA"/>
        </a:accent4>
        <a:accent5>
          <a:srgbClr val="ADE2E2"/>
        </a:accent5>
        <a:accent6>
          <a:srgbClr val="007373"/>
        </a:accent6>
        <a:hlink>
          <a:srgbClr val="FFCC00"/>
        </a:hlink>
        <a:folHlink>
          <a:srgbClr val="006666"/>
        </a:folHlink>
      </a:clrScheme>
      <a:clrMap bg1="dk2" tx1="lt1" bg2="dk1" tx2="lt2" accent1="accent1" accent2="accent2" accent3="accent3" accent4="accent4" accent5="accent5" accent6="accent6" hlink="hlink" folHlink="folHlink"/>
    </a:extraClrScheme>
    <a:extraClrScheme>
      <a:clrScheme name="Pixel 3">
        <a:dk1>
          <a:srgbClr val="006699"/>
        </a:dk1>
        <a:lt1>
          <a:srgbClr val="FFFFFF"/>
        </a:lt1>
        <a:dk2>
          <a:srgbClr val="333399"/>
        </a:dk2>
        <a:lt2>
          <a:srgbClr val="FFFFFF"/>
        </a:lt2>
        <a:accent1>
          <a:srgbClr val="0099CC"/>
        </a:accent1>
        <a:accent2>
          <a:srgbClr val="0386AF"/>
        </a:accent2>
        <a:accent3>
          <a:srgbClr val="ADADCA"/>
        </a:accent3>
        <a:accent4>
          <a:srgbClr val="DADADA"/>
        </a:accent4>
        <a:accent5>
          <a:srgbClr val="AACAE2"/>
        </a:accent5>
        <a:accent6>
          <a:srgbClr val="02799E"/>
        </a:accent6>
        <a:hlink>
          <a:srgbClr val="FFCC00"/>
        </a:hlink>
        <a:folHlink>
          <a:srgbClr val="6699FF"/>
        </a:folHlink>
      </a:clrScheme>
      <a:clrMap bg1="dk2" tx1="lt1" bg2="dk1" tx2="lt2" accent1="accent1" accent2="accent2" accent3="accent3" accent4="accent4" accent5="accent5" accent6="accent6" hlink="hlink" folHlink="folHlink"/>
    </a:extraClrScheme>
    <a:extraClrScheme>
      <a:clrScheme name="Pixel 4">
        <a:dk1>
          <a:srgbClr val="008080"/>
        </a:dk1>
        <a:lt1>
          <a:srgbClr val="FFFFFF"/>
        </a:lt1>
        <a:dk2>
          <a:srgbClr val="2F978D"/>
        </a:dk2>
        <a:lt2>
          <a:srgbClr val="FFFFFF"/>
        </a:lt2>
        <a:accent1>
          <a:srgbClr val="0099FF"/>
        </a:accent1>
        <a:accent2>
          <a:srgbClr val="009999"/>
        </a:accent2>
        <a:accent3>
          <a:srgbClr val="ADC9C5"/>
        </a:accent3>
        <a:accent4>
          <a:srgbClr val="DADADA"/>
        </a:accent4>
        <a:accent5>
          <a:srgbClr val="AACAFF"/>
        </a:accent5>
        <a:accent6>
          <a:srgbClr val="008A8A"/>
        </a:accent6>
        <a:hlink>
          <a:srgbClr val="FFFFCC"/>
        </a:hlink>
        <a:folHlink>
          <a:srgbClr val="70CAC6"/>
        </a:folHlink>
      </a:clrScheme>
      <a:clrMap bg1="dk2" tx1="lt1" bg2="dk1" tx2="lt2" accent1="accent1" accent2="accent2" accent3="accent3" accent4="accent4" accent5="accent5" accent6="accent6" hlink="hlink" folHlink="folHlink"/>
    </a:extraClrScheme>
    <a:extraClrScheme>
      <a:clrScheme name="Pixel 5">
        <a:dk1>
          <a:srgbClr val="822504"/>
        </a:dk1>
        <a:lt1>
          <a:srgbClr val="FFFFFF"/>
        </a:lt1>
        <a:dk2>
          <a:srgbClr val="330000"/>
        </a:dk2>
        <a:lt2>
          <a:srgbClr val="FFFFFF"/>
        </a:lt2>
        <a:accent1>
          <a:srgbClr val="FF9900"/>
        </a:accent1>
        <a:accent2>
          <a:srgbClr val="9E2A06"/>
        </a:accent2>
        <a:accent3>
          <a:srgbClr val="ADAAAA"/>
        </a:accent3>
        <a:accent4>
          <a:srgbClr val="DADADA"/>
        </a:accent4>
        <a:accent5>
          <a:srgbClr val="FFCAAA"/>
        </a:accent5>
        <a:accent6>
          <a:srgbClr val="8F2505"/>
        </a:accent6>
        <a:hlink>
          <a:srgbClr val="FF3300"/>
        </a:hlink>
        <a:folHlink>
          <a:srgbClr val="7C0704"/>
        </a:folHlink>
      </a:clrScheme>
      <a:clrMap bg1="dk2" tx1="lt1" bg2="dk1" tx2="lt2" accent1="accent1" accent2="accent2" accent3="accent3" accent4="accent4" accent5="accent5" accent6="accent6" hlink="hlink" folHlink="folHlink"/>
    </a:extraClrScheme>
    <a:extraClrScheme>
      <a:clrScheme name="Pixel 6">
        <a:dk1>
          <a:srgbClr val="336600"/>
        </a:dk1>
        <a:lt1>
          <a:srgbClr val="FFFFFF"/>
        </a:lt1>
        <a:dk2>
          <a:srgbClr val="4A7911"/>
        </a:dk2>
        <a:lt2>
          <a:srgbClr val="FFFFFF"/>
        </a:lt2>
        <a:accent1>
          <a:srgbClr val="666633"/>
        </a:accent1>
        <a:accent2>
          <a:srgbClr val="669900"/>
        </a:accent2>
        <a:accent3>
          <a:srgbClr val="B1BEAA"/>
        </a:accent3>
        <a:accent4>
          <a:srgbClr val="DADADA"/>
        </a:accent4>
        <a:accent5>
          <a:srgbClr val="B8B8AD"/>
        </a:accent5>
        <a:accent6>
          <a:srgbClr val="5C8A00"/>
        </a:accent6>
        <a:hlink>
          <a:srgbClr val="FFCC00"/>
        </a:hlink>
        <a:folHlink>
          <a:srgbClr val="99CC00"/>
        </a:folHlink>
      </a:clrScheme>
      <a:clrMap bg1="dk2" tx1="lt1" bg2="dk1" tx2="lt2" accent1="accent1" accent2="accent2" accent3="accent3" accent4="accent4" accent5="accent5" accent6="accent6" hlink="hlink" folHlink="folHlink"/>
    </a:extraClrScheme>
    <a:extraClrScheme>
      <a:clrScheme name="Pixel 7">
        <a:dk1>
          <a:srgbClr val="000000"/>
        </a:dk1>
        <a:lt1>
          <a:srgbClr val="FFFFFF"/>
        </a:lt1>
        <a:dk2>
          <a:srgbClr val="000000"/>
        </a:dk2>
        <a:lt2>
          <a:srgbClr val="CC3300"/>
        </a:lt2>
        <a:accent1>
          <a:srgbClr val="FFCC00"/>
        </a:accent1>
        <a:accent2>
          <a:srgbClr val="CC6600"/>
        </a:accent2>
        <a:accent3>
          <a:srgbClr val="FFFFFF"/>
        </a:accent3>
        <a:accent4>
          <a:srgbClr val="000000"/>
        </a:accent4>
        <a:accent5>
          <a:srgbClr val="FFE2AA"/>
        </a:accent5>
        <a:accent6>
          <a:srgbClr val="B95C00"/>
        </a:accent6>
        <a:hlink>
          <a:srgbClr val="663300"/>
        </a:hlink>
        <a:folHlink>
          <a:srgbClr val="CC9900"/>
        </a:folHlink>
      </a:clrScheme>
      <a:clrMap bg1="lt1" tx1="dk1" bg2="lt2" tx2="dk2" accent1="accent1" accent2="accent2" accent3="accent3" accent4="accent4" accent5="accent5" accent6="accent6" hlink="hlink" folHlink="folHlink"/>
    </a:extraClrScheme>
    <a:extraClrScheme>
      <a:clrScheme name="Pixel 8">
        <a:dk1>
          <a:srgbClr val="003300"/>
        </a:dk1>
        <a:lt1>
          <a:srgbClr val="FFFFFF"/>
        </a:lt1>
        <a:dk2>
          <a:srgbClr val="000000"/>
        </a:dk2>
        <a:lt2>
          <a:srgbClr val="336600"/>
        </a:lt2>
        <a:accent1>
          <a:srgbClr val="CCCC00"/>
        </a:accent1>
        <a:accent2>
          <a:srgbClr val="669900"/>
        </a:accent2>
        <a:accent3>
          <a:srgbClr val="FFFFFF"/>
        </a:accent3>
        <a:accent4>
          <a:srgbClr val="002A00"/>
        </a:accent4>
        <a:accent5>
          <a:srgbClr val="E2E2AA"/>
        </a:accent5>
        <a:accent6>
          <a:srgbClr val="5C8A00"/>
        </a:accent6>
        <a:hlink>
          <a:srgbClr val="333300"/>
        </a:hlink>
        <a:folHlink>
          <a:srgbClr val="99CC00"/>
        </a:folHlink>
      </a:clrScheme>
      <a:clrMap bg1="lt1" tx1="dk1" bg2="lt2" tx2="dk2" accent1="accent1" accent2="accent2" accent3="accent3" accent4="accent4" accent5="accent5" accent6="accent6" hlink="hlink" folHlink="folHlink"/>
    </a:extraClrScheme>
    <a:extraClrScheme>
      <a:clrScheme name="Pixel 9">
        <a:dk1>
          <a:srgbClr val="000000"/>
        </a:dk1>
        <a:lt1>
          <a:srgbClr val="FFFFFF"/>
        </a:lt1>
        <a:dk2>
          <a:srgbClr val="000000"/>
        </a:dk2>
        <a:lt2>
          <a:srgbClr val="440044"/>
        </a:lt2>
        <a:accent1>
          <a:srgbClr val="FFCCCC"/>
        </a:accent1>
        <a:accent2>
          <a:srgbClr val="790571"/>
        </a:accent2>
        <a:accent3>
          <a:srgbClr val="FFFFFF"/>
        </a:accent3>
        <a:accent4>
          <a:srgbClr val="000000"/>
        </a:accent4>
        <a:accent5>
          <a:srgbClr val="FFE2E2"/>
        </a:accent5>
        <a:accent6>
          <a:srgbClr val="6D0466"/>
        </a:accent6>
        <a:hlink>
          <a:srgbClr val="993366"/>
        </a:hlink>
        <a:folHlink>
          <a:srgbClr val="9F839F"/>
        </a:folHlink>
      </a:clrScheme>
      <a:clrMap bg1="lt1" tx1="dk1" bg2="lt2" tx2="dk2" accent1="accent1" accent2="accent2" accent3="accent3" accent4="accent4" accent5="accent5" accent6="accent6" hlink="hlink" folHlink="folHlink"/>
    </a:extraClrScheme>
    <a:extraClrScheme>
      <a:clrScheme name="Pixel 10">
        <a:dk1>
          <a:srgbClr val="000000"/>
        </a:dk1>
        <a:lt1>
          <a:srgbClr val="FFFFFF"/>
        </a:lt1>
        <a:dk2>
          <a:srgbClr val="000000"/>
        </a:dk2>
        <a:lt2>
          <a:srgbClr val="FF9900"/>
        </a:lt2>
        <a:accent1>
          <a:srgbClr val="FFCC99"/>
        </a:accent1>
        <a:accent2>
          <a:srgbClr val="FBA313"/>
        </a:accent2>
        <a:accent3>
          <a:srgbClr val="FFFFFF"/>
        </a:accent3>
        <a:accent4>
          <a:srgbClr val="000000"/>
        </a:accent4>
        <a:accent5>
          <a:srgbClr val="FFE2CA"/>
        </a:accent5>
        <a:accent6>
          <a:srgbClr val="E39310"/>
        </a:accent6>
        <a:hlink>
          <a:srgbClr val="CC3300"/>
        </a:hlink>
        <a:folHlink>
          <a:srgbClr val="FCC66E"/>
        </a:folHlink>
      </a:clrScheme>
      <a:clrMap bg1="lt1" tx1="dk1" bg2="lt2" tx2="dk2" accent1="accent1" accent2="accent2" accent3="accent3" accent4="accent4" accent5="accent5" accent6="accent6" hlink="hlink" folHlink="folHlink"/>
    </a:extraClrScheme>
    <a:extraClrScheme>
      <a:clrScheme name="Pixel 11">
        <a:dk1>
          <a:srgbClr val="000000"/>
        </a:dk1>
        <a:lt1>
          <a:srgbClr val="FFFFFF"/>
        </a:lt1>
        <a:dk2>
          <a:srgbClr val="000000"/>
        </a:dk2>
        <a:lt2>
          <a:srgbClr val="779F92"/>
        </a:lt2>
        <a:accent1>
          <a:srgbClr val="33CCCC"/>
        </a:accent1>
        <a:accent2>
          <a:srgbClr val="9DC2D7"/>
        </a:accent2>
        <a:accent3>
          <a:srgbClr val="FFFFFF"/>
        </a:accent3>
        <a:accent4>
          <a:srgbClr val="000000"/>
        </a:accent4>
        <a:accent5>
          <a:srgbClr val="ADE2E2"/>
        </a:accent5>
        <a:accent6>
          <a:srgbClr val="8EB0C3"/>
        </a:accent6>
        <a:hlink>
          <a:srgbClr val="006666"/>
        </a:hlink>
        <a:folHlink>
          <a:srgbClr val="CCCCFF"/>
        </a:folHlink>
      </a:clrScheme>
      <a:clrMap bg1="lt1" tx1="dk1" bg2="lt2" tx2="dk2" accent1="accent1" accent2="accent2" accent3="accent3" accent4="accent4" accent5="accent5" accent6="accent6" hlink="hlink" folHlink="folHlink"/>
    </a:extraClrScheme>
    <a:extraClrScheme>
      <a:clrScheme name="Pixel 12">
        <a:dk1>
          <a:srgbClr val="000000"/>
        </a:dk1>
        <a:lt1>
          <a:srgbClr val="FFFFFF"/>
        </a:lt1>
        <a:dk2>
          <a:srgbClr val="000000"/>
        </a:dk2>
        <a:lt2>
          <a:srgbClr val="00007D"/>
        </a:lt2>
        <a:accent1>
          <a:srgbClr val="9999FF"/>
        </a:accent1>
        <a:accent2>
          <a:srgbClr val="9999CC"/>
        </a:accent2>
        <a:accent3>
          <a:srgbClr val="FFFFFF"/>
        </a:accent3>
        <a:accent4>
          <a:srgbClr val="000000"/>
        </a:accent4>
        <a:accent5>
          <a:srgbClr val="CACAFF"/>
        </a:accent5>
        <a:accent6>
          <a:srgbClr val="8A8AB9"/>
        </a:accent6>
        <a:hlink>
          <a:srgbClr val="666699"/>
        </a:hlink>
        <a:folHlink>
          <a:srgbClr val="CCCCE6"/>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等线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等线"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Pixel 12">
    <a:dk1>
      <a:srgbClr val="000000"/>
    </a:dk1>
    <a:lt1>
      <a:srgbClr val="FFFFFF"/>
    </a:lt1>
    <a:dk2>
      <a:srgbClr val="000000"/>
    </a:dk2>
    <a:lt2>
      <a:srgbClr val="00007D"/>
    </a:lt2>
    <a:accent1>
      <a:srgbClr val="9999FF"/>
    </a:accent1>
    <a:accent2>
      <a:srgbClr val="9999CC"/>
    </a:accent2>
    <a:accent3>
      <a:srgbClr val="FFFFFF"/>
    </a:accent3>
    <a:accent4>
      <a:srgbClr val="000000"/>
    </a:accent4>
    <a:accent5>
      <a:srgbClr val="CACAFF"/>
    </a:accent5>
    <a:accent6>
      <a:srgbClr val="8A8AB9"/>
    </a:accent6>
    <a:hlink>
      <a:srgbClr val="666699"/>
    </a:hlink>
    <a:folHlink>
      <a:srgbClr val="CCCCE6"/>
    </a:folHlink>
  </a:clrScheme>
  <a:fontScheme name="Pixel">
    <a:majorFont>
      <a:latin typeface="Arial"/>
      <a:ea typeface="宋体"/>
      <a:cs typeface=""/>
    </a:majorFont>
    <a:minorFont>
      <a:latin typeface="Arial"/>
      <a:ea typeface="宋体"/>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2.xml><?xml version="1.0" encoding="utf-8"?>
<a:themeOverride xmlns:a="http://schemas.openxmlformats.org/drawingml/2006/main">
  <a:clrScheme name="Pixel 12">
    <a:dk1>
      <a:srgbClr val="000000"/>
    </a:dk1>
    <a:lt1>
      <a:srgbClr val="FFFFFF"/>
    </a:lt1>
    <a:dk2>
      <a:srgbClr val="000000"/>
    </a:dk2>
    <a:lt2>
      <a:srgbClr val="00007D"/>
    </a:lt2>
    <a:accent1>
      <a:srgbClr val="9999FF"/>
    </a:accent1>
    <a:accent2>
      <a:srgbClr val="9999CC"/>
    </a:accent2>
    <a:accent3>
      <a:srgbClr val="FFFFFF"/>
    </a:accent3>
    <a:accent4>
      <a:srgbClr val="000000"/>
    </a:accent4>
    <a:accent5>
      <a:srgbClr val="CACAFF"/>
    </a:accent5>
    <a:accent6>
      <a:srgbClr val="8A8AB9"/>
    </a:accent6>
    <a:hlink>
      <a:srgbClr val="666699"/>
    </a:hlink>
    <a:folHlink>
      <a:srgbClr val="CCCCE6"/>
    </a:folHlink>
  </a:clrScheme>
  <a:fontScheme name="Pixel">
    <a:majorFont>
      <a:latin typeface="Arial"/>
      <a:ea typeface="宋体"/>
      <a:cs typeface=""/>
    </a:majorFont>
    <a:minorFont>
      <a:latin typeface="Arial"/>
      <a:ea typeface="宋体"/>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3.xml><?xml version="1.0" encoding="utf-8"?>
<a:themeOverride xmlns:a="http://schemas.openxmlformats.org/drawingml/2006/main">
  <a:clrScheme name="Pixel 12">
    <a:dk1>
      <a:srgbClr val="000000"/>
    </a:dk1>
    <a:lt1>
      <a:srgbClr val="FFFFFF"/>
    </a:lt1>
    <a:dk2>
      <a:srgbClr val="000000"/>
    </a:dk2>
    <a:lt2>
      <a:srgbClr val="00007D"/>
    </a:lt2>
    <a:accent1>
      <a:srgbClr val="9999FF"/>
    </a:accent1>
    <a:accent2>
      <a:srgbClr val="9999CC"/>
    </a:accent2>
    <a:accent3>
      <a:srgbClr val="FFFFFF"/>
    </a:accent3>
    <a:accent4>
      <a:srgbClr val="000000"/>
    </a:accent4>
    <a:accent5>
      <a:srgbClr val="CACAFF"/>
    </a:accent5>
    <a:accent6>
      <a:srgbClr val="8A8AB9"/>
    </a:accent6>
    <a:hlink>
      <a:srgbClr val="666699"/>
    </a:hlink>
    <a:folHlink>
      <a:srgbClr val="CCCCE6"/>
    </a:folHlink>
  </a:clrScheme>
  <a:fontScheme name="Pixel">
    <a:majorFont>
      <a:latin typeface="Arial"/>
      <a:ea typeface="宋体"/>
      <a:cs typeface=""/>
    </a:majorFont>
    <a:minorFont>
      <a:latin typeface="Arial"/>
      <a:ea typeface="宋体"/>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4.xml><?xml version="1.0" encoding="utf-8"?>
<a:themeOverride xmlns:a="http://schemas.openxmlformats.org/drawingml/2006/main">
  <a:clrScheme name="Pixel 12">
    <a:dk1>
      <a:srgbClr val="000000"/>
    </a:dk1>
    <a:lt1>
      <a:srgbClr val="FFFFFF"/>
    </a:lt1>
    <a:dk2>
      <a:srgbClr val="000000"/>
    </a:dk2>
    <a:lt2>
      <a:srgbClr val="00007D"/>
    </a:lt2>
    <a:accent1>
      <a:srgbClr val="9999FF"/>
    </a:accent1>
    <a:accent2>
      <a:srgbClr val="9999CC"/>
    </a:accent2>
    <a:accent3>
      <a:srgbClr val="FFFFFF"/>
    </a:accent3>
    <a:accent4>
      <a:srgbClr val="000000"/>
    </a:accent4>
    <a:accent5>
      <a:srgbClr val="CACAFF"/>
    </a:accent5>
    <a:accent6>
      <a:srgbClr val="8A8AB9"/>
    </a:accent6>
    <a:hlink>
      <a:srgbClr val="666699"/>
    </a:hlink>
    <a:folHlink>
      <a:srgbClr val="CCCCE6"/>
    </a:folHlink>
  </a:clrScheme>
  <a:fontScheme name="Pixel">
    <a:majorFont>
      <a:latin typeface="Arial"/>
      <a:ea typeface="宋体"/>
      <a:cs typeface=""/>
    </a:majorFont>
    <a:minorFont>
      <a:latin typeface="Arial"/>
      <a:ea typeface="宋体"/>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5.xml><?xml version="1.0" encoding="utf-8"?>
<a:themeOverride xmlns:a="http://schemas.openxmlformats.org/drawingml/2006/main">
  <a:clrScheme name="Pixel 12">
    <a:dk1>
      <a:srgbClr val="000000"/>
    </a:dk1>
    <a:lt1>
      <a:srgbClr val="FFFFFF"/>
    </a:lt1>
    <a:dk2>
      <a:srgbClr val="000000"/>
    </a:dk2>
    <a:lt2>
      <a:srgbClr val="00007D"/>
    </a:lt2>
    <a:accent1>
      <a:srgbClr val="9999FF"/>
    </a:accent1>
    <a:accent2>
      <a:srgbClr val="9999CC"/>
    </a:accent2>
    <a:accent3>
      <a:srgbClr val="FFFFFF"/>
    </a:accent3>
    <a:accent4>
      <a:srgbClr val="000000"/>
    </a:accent4>
    <a:accent5>
      <a:srgbClr val="CACAFF"/>
    </a:accent5>
    <a:accent6>
      <a:srgbClr val="8A8AB9"/>
    </a:accent6>
    <a:hlink>
      <a:srgbClr val="666699"/>
    </a:hlink>
    <a:folHlink>
      <a:srgbClr val="CCCCE6"/>
    </a:folHlink>
  </a:clrScheme>
  <a:fontScheme name="Pixel">
    <a:majorFont>
      <a:latin typeface="Arial"/>
      <a:ea typeface="宋体"/>
      <a:cs typeface=""/>
    </a:majorFont>
    <a:minorFont>
      <a:latin typeface="Arial"/>
      <a:ea typeface="宋体"/>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6.xml><?xml version="1.0" encoding="utf-8"?>
<a:themeOverride xmlns:a="http://schemas.openxmlformats.org/drawingml/2006/main">
  <a:clrScheme name="Pixel 12">
    <a:dk1>
      <a:srgbClr val="000000"/>
    </a:dk1>
    <a:lt1>
      <a:srgbClr val="FFFFFF"/>
    </a:lt1>
    <a:dk2>
      <a:srgbClr val="000000"/>
    </a:dk2>
    <a:lt2>
      <a:srgbClr val="00007D"/>
    </a:lt2>
    <a:accent1>
      <a:srgbClr val="9999FF"/>
    </a:accent1>
    <a:accent2>
      <a:srgbClr val="9999CC"/>
    </a:accent2>
    <a:accent3>
      <a:srgbClr val="FFFFFF"/>
    </a:accent3>
    <a:accent4>
      <a:srgbClr val="000000"/>
    </a:accent4>
    <a:accent5>
      <a:srgbClr val="CACAFF"/>
    </a:accent5>
    <a:accent6>
      <a:srgbClr val="8A8AB9"/>
    </a:accent6>
    <a:hlink>
      <a:srgbClr val="666699"/>
    </a:hlink>
    <a:folHlink>
      <a:srgbClr val="CCCCE6"/>
    </a:folHlink>
  </a:clrScheme>
  <a:fontScheme name="Pixel">
    <a:majorFont>
      <a:latin typeface="Arial"/>
      <a:ea typeface="宋体"/>
      <a:cs typeface=""/>
    </a:majorFont>
    <a:minorFont>
      <a:latin typeface="Arial"/>
      <a:ea typeface="宋体"/>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7.xml><?xml version="1.0" encoding="utf-8"?>
<a:themeOverride xmlns:a="http://schemas.openxmlformats.org/drawingml/2006/main">
  <a:clrScheme name="Pixel 12">
    <a:dk1>
      <a:srgbClr val="000000"/>
    </a:dk1>
    <a:lt1>
      <a:srgbClr val="FFFFFF"/>
    </a:lt1>
    <a:dk2>
      <a:srgbClr val="000000"/>
    </a:dk2>
    <a:lt2>
      <a:srgbClr val="00007D"/>
    </a:lt2>
    <a:accent1>
      <a:srgbClr val="9999FF"/>
    </a:accent1>
    <a:accent2>
      <a:srgbClr val="9999CC"/>
    </a:accent2>
    <a:accent3>
      <a:srgbClr val="FFFFFF"/>
    </a:accent3>
    <a:accent4>
      <a:srgbClr val="000000"/>
    </a:accent4>
    <a:accent5>
      <a:srgbClr val="CACAFF"/>
    </a:accent5>
    <a:accent6>
      <a:srgbClr val="8A8AB9"/>
    </a:accent6>
    <a:hlink>
      <a:srgbClr val="666699"/>
    </a:hlink>
    <a:folHlink>
      <a:srgbClr val="CCCCE6"/>
    </a:folHlink>
  </a:clrScheme>
  <a:fontScheme name="Pixel">
    <a:majorFont>
      <a:latin typeface="Arial"/>
      <a:ea typeface="宋体"/>
      <a:cs typeface=""/>
    </a:majorFont>
    <a:minorFont>
      <a:latin typeface="Arial"/>
      <a:ea typeface="宋体"/>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8.xml><?xml version="1.0" encoding="utf-8"?>
<a:themeOverride xmlns:a="http://schemas.openxmlformats.org/drawingml/2006/main">
  <a:clrScheme name="Pixel 12">
    <a:dk1>
      <a:srgbClr val="000000"/>
    </a:dk1>
    <a:lt1>
      <a:srgbClr val="FFFFFF"/>
    </a:lt1>
    <a:dk2>
      <a:srgbClr val="000000"/>
    </a:dk2>
    <a:lt2>
      <a:srgbClr val="00007D"/>
    </a:lt2>
    <a:accent1>
      <a:srgbClr val="9999FF"/>
    </a:accent1>
    <a:accent2>
      <a:srgbClr val="9999CC"/>
    </a:accent2>
    <a:accent3>
      <a:srgbClr val="FFFFFF"/>
    </a:accent3>
    <a:accent4>
      <a:srgbClr val="000000"/>
    </a:accent4>
    <a:accent5>
      <a:srgbClr val="CACAFF"/>
    </a:accent5>
    <a:accent6>
      <a:srgbClr val="8A8AB9"/>
    </a:accent6>
    <a:hlink>
      <a:srgbClr val="666699"/>
    </a:hlink>
    <a:folHlink>
      <a:srgbClr val="CCCCE6"/>
    </a:folHlink>
  </a:clrScheme>
  <a:fontScheme name="Pixel">
    <a:majorFont>
      <a:latin typeface="Arial"/>
      <a:ea typeface="宋体"/>
      <a:cs typeface=""/>
    </a:majorFont>
    <a:minorFont>
      <a:latin typeface="Arial"/>
      <a:ea typeface="宋体"/>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9.xml><?xml version="1.0" encoding="utf-8"?>
<a:themeOverride xmlns:a="http://schemas.openxmlformats.org/drawingml/2006/main">
  <a:clrScheme name="Pixel 12">
    <a:dk1>
      <a:srgbClr val="000000"/>
    </a:dk1>
    <a:lt1>
      <a:srgbClr val="FFFFFF"/>
    </a:lt1>
    <a:dk2>
      <a:srgbClr val="000000"/>
    </a:dk2>
    <a:lt2>
      <a:srgbClr val="00007D"/>
    </a:lt2>
    <a:accent1>
      <a:srgbClr val="9999FF"/>
    </a:accent1>
    <a:accent2>
      <a:srgbClr val="9999CC"/>
    </a:accent2>
    <a:accent3>
      <a:srgbClr val="FFFFFF"/>
    </a:accent3>
    <a:accent4>
      <a:srgbClr val="000000"/>
    </a:accent4>
    <a:accent5>
      <a:srgbClr val="CACAFF"/>
    </a:accent5>
    <a:accent6>
      <a:srgbClr val="8A8AB9"/>
    </a:accent6>
    <a:hlink>
      <a:srgbClr val="666699"/>
    </a:hlink>
    <a:folHlink>
      <a:srgbClr val="CCCCE6"/>
    </a:folHlink>
  </a:clrScheme>
  <a:fontScheme name="Pixel">
    <a:majorFont>
      <a:latin typeface="Arial"/>
      <a:ea typeface="宋体"/>
      <a:cs typeface=""/>
    </a:majorFont>
    <a:minorFont>
      <a:latin typeface="Arial"/>
      <a:ea typeface="宋体"/>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docProps/app.xml><?xml version="1.0" encoding="utf-8"?>
<Properties xmlns="http://schemas.openxmlformats.org/officeDocument/2006/extended-properties" xmlns:vt="http://schemas.openxmlformats.org/officeDocument/2006/docPropsVTypes">
  <Template>Pixel</Template>
  <TotalTime>1937</TotalTime>
  <Words>11169</Words>
  <Application>Microsoft Office PowerPoint</Application>
  <PresentationFormat>全屏显示(4:3)</PresentationFormat>
  <Paragraphs>721</Paragraphs>
  <Slides>120</Slides>
  <Notes>6</Notes>
  <HiddenSlides>0</HiddenSlides>
  <MMClips>0</MMClips>
  <ScaleCrop>false</ScaleCrop>
  <HeadingPairs>
    <vt:vector size="6" baseType="variant">
      <vt:variant>
        <vt:lpstr>已用的字体</vt:lpstr>
      </vt:variant>
      <vt:variant>
        <vt:i4>10</vt:i4>
      </vt:variant>
      <vt:variant>
        <vt:lpstr>主题</vt:lpstr>
      </vt:variant>
      <vt:variant>
        <vt:i4>1</vt:i4>
      </vt:variant>
      <vt:variant>
        <vt:lpstr>幻灯片标题</vt:lpstr>
      </vt:variant>
      <vt:variant>
        <vt:i4>120</vt:i4>
      </vt:variant>
    </vt:vector>
  </HeadingPairs>
  <TitlesOfParts>
    <vt:vector size="131" baseType="lpstr">
      <vt:lpstr>等线</vt:lpstr>
      <vt:lpstr>黑体</vt:lpstr>
      <vt:lpstr>华文中宋</vt:lpstr>
      <vt:lpstr>宋体</vt:lpstr>
      <vt:lpstr>微软雅黑</vt:lpstr>
      <vt:lpstr>Arial</vt:lpstr>
      <vt:lpstr>Arial Black</vt:lpstr>
      <vt:lpstr>Calibri</vt:lpstr>
      <vt:lpstr>Times New Roman</vt:lpstr>
      <vt:lpstr>Wingdings</vt:lpstr>
      <vt:lpstr>Pixel</vt:lpstr>
      <vt:lpstr>第1讲   论文选题</vt:lpstr>
      <vt:lpstr>本讲目标</vt:lpstr>
      <vt:lpstr>目录</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二、汉语国际教育硕士学位论文要求</vt:lpstr>
      <vt:lpstr>二、汉语国际教育硕士学位论文要求</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2024中国学位与研究生教育学会官网https://www.acge.org.cn/encyclopediaFront/enterEncyclopediaIndex </vt:lpstr>
      <vt:lpstr> 统计了中国知网2015-2016年4014篇（截至2017年9月10日）汉语国际教育硕士学位论文选题情况，如表1所示： </vt:lpstr>
      <vt:lpstr>PowerPoint 演示文稿</vt:lpstr>
      <vt:lpstr>PowerPoint 演示文稿</vt:lpstr>
      <vt:lpstr>PowerPoint 演示文稿</vt:lpstr>
      <vt:lpstr>PowerPoint 演示文稿</vt:lpstr>
      <vt:lpstr>论文标题</vt:lpstr>
      <vt:lpstr>PowerPoint 演示文稿</vt:lpstr>
      <vt:lpstr>2、第二语言习得与学习策略</vt:lpstr>
      <vt:lpstr>PowerPoint 演示文稿</vt:lpstr>
      <vt:lpstr>PowerPoint 演示文稿</vt:lpstr>
      <vt:lpstr>论文选题</vt:lpstr>
      <vt:lpstr>（2）学习者因素</vt:lpstr>
      <vt:lpstr>PowerPoint 演示文稿</vt:lpstr>
      <vt:lpstr>论文标题</vt:lpstr>
      <vt:lpstr>（3）学习策略</vt:lpstr>
      <vt:lpstr>PowerPoint 演示文稿</vt:lpstr>
      <vt:lpstr>PowerPoint 演示文稿</vt:lpstr>
      <vt:lpstr>论文选题</vt:lpstr>
      <vt:lpstr>PowerPoint 演示文稿</vt:lpstr>
      <vt:lpstr>PowerPoint 演示文稿</vt:lpstr>
      <vt:lpstr>1、教学理论</vt:lpstr>
      <vt:lpstr>PowerPoint 演示文稿</vt:lpstr>
      <vt:lpstr>PowerPoint 演示文稿</vt:lpstr>
      <vt:lpstr>PowerPoint 演示文稿</vt:lpstr>
      <vt:lpstr>论文标题</vt:lpstr>
      <vt:lpstr>2、教学手段</vt:lpstr>
      <vt:lpstr>论文选题</vt:lpstr>
      <vt:lpstr>3、课程设计</vt:lpstr>
      <vt:lpstr>PowerPoint 演示文稿</vt:lpstr>
      <vt:lpstr>PowerPoint 演示文稿</vt:lpstr>
      <vt:lpstr>PowerPoint 演示文稿</vt:lpstr>
      <vt:lpstr>PowerPoint 演示文稿</vt:lpstr>
      <vt:lpstr>论文选题</vt:lpstr>
      <vt:lpstr>4、要素教学</vt:lpstr>
      <vt:lpstr>PowerPoint 演示文稿</vt:lpstr>
      <vt:lpstr>（三）教学组织与课堂管理</vt:lpstr>
      <vt:lpstr>PowerPoint 演示文稿</vt:lpstr>
      <vt:lpstr>1、教学环境 </vt:lpstr>
      <vt:lpstr>PowerPoint 演示文稿</vt:lpstr>
      <vt:lpstr>论文标题</vt:lpstr>
      <vt:lpstr>2、教学资源</vt:lpstr>
      <vt:lpstr>PowerPoint 演示文稿</vt:lpstr>
      <vt:lpstr>PowerPoint 演示文稿</vt:lpstr>
      <vt:lpstr>PowerPoint 演示文稿</vt:lpstr>
      <vt:lpstr>PowerPoint 演示文稿</vt:lpstr>
      <vt:lpstr>PowerPoint 演示文稿</vt:lpstr>
      <vt:lpstr>PowerPoint 演示文稿</vt:lpstr>
      <vt:lpstr>3、课堂管理</vt:lpstr>
      <vt:lpstr>PowerPoint 演示文稿</vt:lpstr>
      <vt:lpstr>PowerPoint 演示文稿</vt:lpstr>
      <vt:lpstr>PowerPoint 演示文稿</vt:lpstr>
      <vt:lpstr>4、课外活动</vt:lpstr>
      <vt:lpstr>标题</vt:lpstr>
      <vt:lpstr>5、测试与评估</vt:lpstr>
      <vt:lpstr>PowerPoint 演示文稿</vt:lpstr>
      <vt:lpstr>标题</vt:lpstr>
      <vt:lpstr>（四）中华文化与跨文化交际</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（五）职业道德与专业发展</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总结</vt:lpstr>
      <vt:lpstr>五、国际中文教育硕士学位论文选题原则</vt:lpstr>
      <vt:lpstr>PowerPoint 演示文稿</vt:lpstr>
      <vt:lpstr>PowerPoint 演示文稿</vt:lpstr>
      <vt:lpstr>PowerPoint 演示文稿</vt:lpstr>
      <vt:lpstr>PowerPoint 演示文稿</vt:lpstr>
      <vt:lpstr>PowerPoint 演示文稿</vt:lpstr>
      <vt:lpstr>PowerPoint 演示文稿</vt:lpstr>
      <vt:lpstr>案例1：调研报告类选题</vt:lpstr>
      <vt:lpstr>2、实用性</vt:lpstr>
      <vt:lpstr>3、专业性</vt:lpstr>
      <vt:lpstr>4、创新性 </vt:lpstr>
      <vt:lpstr>案例2：教学设计类选题</vt:lpstr>
      <vt:lpstr>案例3：案例分析类选题</vt:lpstr>
      <vt:lpstr>案例4：专题研究类选题</vt:lpstr>
      <vt:lpstr>PowerPoint 演示文稿</vt:lpstr>
      <vt:lpstr>5、适配性</vt:lpstr>
      <vt:lpstr>6、可行性</vt:lpstr>
      <vt:lpstr>六、国际中文教育硕士学位论文选题误区</vt:lpstr>
      <vt:lpstr>1、没有实践来源</vt:lpstr>
      <vt:lpstr>选题不是来源于实践和实际需求，而是出自或套用某些理论。</vt:lpstr>
      <vt:lpstr>PowerPoint 演示文稿</vt:lpstr>
      <vt:lpstr>PowerPoint 演示文稿</vt:lpstr>
      <vt:lpstr>PowerPoint 演示文稿</vt:lpstr>
      <vt:lpstr>PowerPoint 演示文稿</vt:lpstr>
    </vt:vector>
  </TitlesOfParts>
  <Company>China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从学位论文选题看汉语国际教育硕士人才培养 </dc:title>
  <dc:creator>User</dc:creator>
  <cp:lastModifiedBy>admin</cp:lastModifiedBy>
  <cp:revision>239</cp:revision>
  <dcterms:created xsi:type="dcterms:W3CDTF">2015-08-05T00:05:07Z</dcterms:created>
  <dcterms:modified xsi:type="dcterms:W3CDTF">2024-01-30T12:40:05Z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RubyTemplateID">
    <vt:lpwstr>8</vt:lpwstr>
  </property>
  <property fmtid="{D5CDD505-2E9C-101B-9397-08002B2CF9AE}" pid="3" name="KSOProductBuildVer">
    <vt:lpwstr>2052-11.1.0.8214</vt:lpwstr>
  </property>
</Properties>
</file>